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63143" autoAdjust="0"/>
  </p:normalViewPr>
  <p:slideViewPr>
    <p:cSldViewPr snapToGrid="0" snapToObjects="1">
      <p:cViewPr varScale="1">
        <p:scale>
          <a:sx n="72" d="100"/>
          <a:sy n="72" d="100"/>
        </p:scale>
        <p:origin x="2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卜磊" userId="66d46c8f-c5b6-4992-b493-e41f25f81a5c" providerId="ADAL" clId="{EDF978B9-6B96-4B50-B6D4-13D746254F85}"/>
    <pc:docChg chg="addSld modSld">
      <pc:chgData name="卜磊" userId="66d46c8f-c5b6-4992-b493-e41f25f81a5c" providerId="ADAL" clId="{EDF978B9-6B96-4B50-B6D4-13D746254F85}" dt="2021-08-31T05:29:57.321" v="729" actId="20577"/>
      <pc:docMkLst>
        <pc:docMk/>
      </pc:docMkLst>
      <pc:sldChg chg="addSp modSp add">
        <pc:chgData name="卜磊" userId="66d46c8f-c5b6-4992-b493-e41f25f81a5c" providerId="ADAL" clId="{EDF978B9-6B96-4B50-B6D4-13D746254F85}" dt="2021-08-31T05:29:57.321" v="729" actId="20577"/>
        <pc:sldMkLst>
          <pc:docMk/>
          <pc:sldMk cId="3104389184" sldId="266"/>
        </pc:sldMkLst>
        <pc:spChg chg="mod">
          <ac:chgData name="卜磊" userId="66d46c8f-c5b6-4992-b493-e41f25f81a5c" providerId="ADAL" clId="{EDF978B9-6B96-4B50-B6D4-13D746254F85}" dt="2021-08-31T05:29:57.321" v="729" actId="20577"/>
          <ac:spMkLst>
            <pc:docMk/>
            <pc:sldMk cId="3104389184" sldId="266"/>
            <ac:spMk id="3" creationId="{59CF8209-A4AA-4A6C-B7D8-1675BB274EF3}"/>
          </ac:spMkLst>
        </pc:spChg>
        <pc:picChg chg="add mod modCrop">
          <ac:chgData name="卜磊" userId="66d46c8f-c5b6-4992-b493-e41f25f81a5c" providerId="ADAL" clId="{EDF978B9-6B96-4B50-B6D4-13D746254F85}" dt="2021-08-31T05:29:35.959" v="701" actId="1035"/>
          <ac:picMkLst>
            <pc:docMk/>
            <pc:sldMk cId="3104389184" sldId="266"/>
            <ac:picMk id="5" creationId="{7B503336-F4B7-4CE9-B1DE-3B82C4308A1B}"/>
          </ac:picMkLst>
        </pc:picChg>
      </pc:sldChg>
    </pc:docChg>
  </pc:docChgLst>
  <pc:docChgLst>
    <pc:chgData name="卜磊" userId="b5f26d64-c056-4d23-adbc-23ae7424aba9" providerId="ADAL" clId="{FB079EC8-98BE-474D-BAB0-CA19957D4EEE}"/>
    <pc:docChg chg="custSel modSld">
      <pc:chgData name="卜磊" userId="b5f26d64-c056-4d23-adbc-23ae7424aba9" providerId="ADAL" clId="{FB079EC8-98BE-474D-BAB0-CA19957D4EEE}" dt="2022-09-05T05:31:10.672" v="20" actId="20577"/>
      <pc:docMkLst>
        <pc:docMk/>
      </pc:docMkLst>
      <pc:sldChg chg="modSp mod">
        <pc:chgData name="卜磊" userId="b5f26d64-c056-4d23-adbc-23ae7424aba9" providerId="ADAL" clId="{FB079EC8-98BE-474D-BAB0-CA19957D4EEE}" dt="2022-09-04T05:03:28.197" v="18" actId="27636"/>
        <pc:sldMkLst>
          <pc:docMk/>
          <pc:sldMk cId="833080365" sldId="256"/>
        </pc:sldMkLst>
        <pc:spChg chg="mod">
          <ac:chgData name="卜磊" userId="b5f26d64-c056-4d23-adbc-23ae7424aba9" providerId="ADAL" clId="{FB079EC8-98BE-474D-BAB0-CA19957D4EEE}" dt="2022-09-04T05:03:28.197" v="18" actId="27636"/>
          <ac:spMkLst>
            <pc:docMk/>
            <pc:sldMk cId="833080365" sldId="256"/>
            <ac:spMk id="3" creationId="{00000000-0000-0000-0000-000000000000}"/>
          </ac:spMkLst>
        </pc:spChg>
      </pc:sldChg>
      <pc:sldChg chg="modSp mod">
        <pc:chgData name="卜磊" userId="b5f26d64-c056-4d23-adbc-23ae7424aba9" providerId="ADAL" clId="{FB079EC8-98BE-474D-BAB0-CA19957D4EEE}" dt="2022-09-05T05:31:10.672" v="20" actId="20577"/>
        <pc:sldMkLst>
          <pc:docMk/>
          <pc:sldMk cId="3066885629" sldId="265"/>
        </pc:sldMkLst>
        <pc:spChg chg="mod">
          <ac:chgData name="卜磊" userId="b5f26d64-c056-4d23-adbc-23ae7424aba9" providerId="ADAL" clId="{FB079EC8-98BE-474D-BAB0-CA19957D4EEE}" dt="2022-09-05T05:31:10.672" v="20" actId="20577"/>
          <ac:spMkLst>
            <pc:docMk/>
            <pc:sldMk cId="3066885629" sldId="265"/>
            <ac:spMk id="3" creationId="{00000000-0000-0000-0000-000000000000}"/>
          </ac:spMkLst>
        </pc:spChg>
      </pc:sldChg>
    </pc:docChg>
  </pc:docChgLst>
  <pc:docChgLst>
    <pc:chgData name="卜磊" userId="66d46c8f-c5b6-4992-b493-e41f25f81a5c" providerId="ADAL" clId="{8E822125-8EB5-1645-A66A-AFEDF6A86427}"/>
    <pc:docChg chg="custSel addSld delSld modSld">
      <pc:chgData name="卜磊" userId="66d46c8f-c5b6-4992-b493-e41f25f81a5c" providerId="ADAL" clId="{8E822125-8EB5-1645-A66A-AFEDF6A86427}" dt="2021-08-23T06:01:41.185" v="163" actId="2696"/>
      <pc:docMkLst>
        <pc:docMk/>
      </pc:docMkLst>
      <pc:sldChg chg="modSp mod">
        <pc:chgData name="卜磊" userId="66d46c8f-c5b6-4992-b493-e41f25f81a5c" providerId="ADAL" clId="{8E822125-8EB5-1645-A66A-AFEDF6A86427}" dt="2021-08-23T04:25:09.224" v="79"/>
        <pc:sldMkLst>
          <pc:docMk/>
          <pc:sldMk cId="833080365" sldId="256"/>
        </pc:sldMkLst>
        <pc:spChg chg="mod">
          <ac:chgData name="卜磊" userId="66d46c8f-c5b6-4992-b493-e41f25f81a5c" providerId="ADAL" clId="{8E822125-8EB5-1645-A66A-AFEDF6A86427}" dt="2021-08-23T04:25:09.224" v="79"/>
          <ac:spMkLst>
            <pc:docMk/>
            <pc:sldMk cId="833080365" sldId="256"/>
            <ac:spMk id="3" creationId="{00000000-0000-0000-0000-000000000000}"/>
          </ac:spMkLst>
        </pc:spChg>
      </pc:sldChg>
      <pc:sldChg chg="modSp mod">
        <pc:chgData name="卜磊" userId="66d46c8f-c5b6-4992-b493-e41f25f81a5c" providerId="ADAL" clId="{8E822125-8EB5-1645-A66A-AFEDF6A86427}" dt="2021-08-23T04:23:51.044" v="1" actId="20577"/>
        <pc:sldMkLst>
          <pc:docMk/>
          <pc:sldMk cId="3066885629" sldId="265"/>
        </pc:sldMkLst>
        <pc:spChg chg="mod">
          <ac:chgData name="卜磊" userId="66d46c8f-c5b6-4992-b493-e41f25f81a5c" providerId="ADAL" clId="{8E822125-8EB5-1645-A66A-AFEDF6A86427}" dt="2021-08-23T04:23:51.044" v="1" actId="20577"/>
          <ac:spMkLst>
            <pc:docMk/>
            <pc:sldMk cId="3066885629" sldId="265"/>
            <ac:spMk id="3" creationId="{00000000-0000-0000-0000-000000000000}"/>
          </ac:spMkLst>
        </pc:spChg>
      </pc:sldChg>
      <pc:sldChg chg="addSp delSp modSp new del mod">
        <pc:chgData name="卜磊" userId="66d46c8f-c5b6-4992-b493-e41f25f81a5c" providerId="ADAL" clId="{8E822125-8EB5-1645-A66A-AFEDF6A86427}" dt="2021-08-23T06:01:41.185" v="163" actId="2696"/>
        <pc:sldMkLst>
          <pc:docMk/>
          <pc:sldMk cId="3051753134" sldId="266"/>
        </pc:sldMkLst>
        <pc:spChg chg="mod">
          <ac:chgData name="卜磊" userId="66d46c8f-c5b6-4992-b493-e41f25f81a5c" providerId="ADAL" clId="{8E822125-8EB5-1645-A66A-AFEDF6A86427}" dt="2021-08-23T04:30:29.129" v="97" actId="1076"/>
          <ac:spMkLst>
            <pc:docMk/>
            <pc:sldMk cId="3051753134" sldId="266"/>
            <ac:spMk id="2" creationId="{425ED13F-1037-E442-8849-F892BCE3075B}"/>
          </ac:spMkLst>
        </pc:spChg>
        <pc:spChg chg="del">
          <ac:chgData name="卜磊" userId="66d46c8f-c5b6-4992-b493-e41f25f81a5c" providerId="ADAL" clId="{8E822125-8EB5-1645-A66A-AFEDF6A86427}" dt="2021-08-23T04:29:19.208" v="83" actId="478"/>
          <ac:spMkLst>
            <pc:docMk/>
            <pc:sldMk cId="3051753134" sldId="266"/>
            <ac:spMk id="3" creationId="{CB30660F-9D78-FA48-9005-4DDB2F1C34CE}"/>
          </ac:spMkLst>
        </pc:spChg>
        <pc:spChg chg="add del mod">
          <ac:chgData name="卜磊" userId="66d46c8f-c5b6-4992-b493-e41f25f81a5c" providerId="ADAL" clId="{8E822125-8EB5-1645-A66A-AFEDF6A86427}" dt="2021-08-23T04:30:59.946" v="162"/>
          <ac:spMkLst>
            <pc:docMk/>
            <pc:sldMk cId="3051753134" sldId="266"/>
            <ac:spMk id="5" creationId="{125D0FBE-D611-FD4F-B3E0-E72CC10B6981}"/>
          </ac:spMkLst>
        </pc:spChg>
        <pc:picChg chg="add mod modCrop">
          <ac:chgData name="卜磊" userId="66d46c8f-c5b6-4992-b493-e41f25f81a5c" providerId="ADAL" clId="{8E822125-8EB5-1645-A66A-AFEDF6A86427}" dt="2021-08-23T04:30:37.591" v="100" actId="1076"/>
          <ac:picMkLst>
            <pc:docMk/>
            <pc:sldMk cId="3051753134" sldId="266"/>
            <ac:picMk id="4" creationId="{A5E1439B-1B4C-594C-A7BD-6A44A1E45B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A5C7-AB10-554C-A996-9498EA6F51B3}" type="datetimeFigureOut">
              <a:rPr lang="en-US" smtClean="0"/>
              <a:t>9/4/22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A050-4647-F34B-9F3E-6D4B818FC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A050-4647-F34B-9F3E-6D4B818FC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08C3A-81FC-284F-B531-D4B4812BC4AD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6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61F3D-3948-E94B-B9F4-31EEB2F843A3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8C96A-BF29-2346-9FAB-243AA0FFDE21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1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81D12-7441-AB48-B0B1-8402C2E800DA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1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60000"/>
              <a:buFont typeface="Wingdings" charset="0"/>
              <a:buChar char="w"/>
            </a:pPr>
            <a:endParaRPr 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60000"/>
              <a:buFont typeface="Wingdings" charset="0"/>
              <a:buChar char="w"/>
            </a:pPr>
            <a:endParaRPr lang="zh-CN" sz="2400">
              <a:ea typeface="宋体" charset="0"/>
              <a:cs typeface="宋体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60000"/>
              <a:buFont typeface="Wingdings" charset="0"/>
              <a:buChar char="w"/>
            </a:pPr>
            <a:endParaRPr lang="zh-CN" sz="2400">
              <a:ea typeface="宋体" charset="0"/>
              <a:cs typeface="宋体" charset="0"/>
            </a:endParaRPr>
          </a:p>
        </p:txBody>
      </p:sp>
      <p:pic>
        <p:nvPicPr>
          <p:cNvPr id="7" name="Picture 10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J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65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40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6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86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0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63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18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2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02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8417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60000"/>
              <a:buFont typeface="Wingdings" charset="0"/>
              <a:buChar char="w"/>
            </a:pPr>
            <a:endParaRPr lang="zh-CN" sz="2400">
              <a:ea typeface="宋体" charset="0"/>
              <a:cs typeface="宋体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chemeClr val="tx1"/>
              </a:buClr>
              <a:buSzPct val="60000"/>
              <a:buFont typeface="Wingdings" charset="0"/>
              <a:buChar char="w"/>
            </a:pPr>
            <a:endParaRPr lang="zh-CN" sz="2400">
              <a:ea typeface="宋体" charset="0"/>
              <a:cs typeface="宋体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30" name="Picture 6" descr="t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校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xd@nj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ulei@nju.edu.c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181" y="3541294"/>
            <a:ext cx="6476773" cy="25726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Lecturer</a:t>
            </a:r>
            <a:r>
              <a:rPr lang="zh-CN" altLang="en-US" dirty="0"/>
              <a:t>：</a:t>
            </a:r>
            <a:endParaRPr lang="en-US" dirty="0"/>
          </a:p>
          <a:p>
            <a:pPr lvl="1"/>
            <a:r>
              <a:rPr lang="en-US" dirty="0"/>
              <a:t>Xuandong Li    </a:t>
            </a:r>
            <a:r>
              <a:rPr lang="en-US" dirty="0">
                <a:hlinkClick r:id="rId3"/>
              </a:rPr>
              <a:t>lxd@nju.edu.cn</a:t>
            </a:r>
            <a:endParaRPr lang="en-US" dirty="0"/>
          </a:p>
          <a:p>
            <a:pPr lvl="1"/>
            <a:r>
              <a:rPr lang="en-US" dirty="0"/>
              <a:t>Lei Bu              </a:t>
            </a:r>
            <a:r>
              <a:rPr lang="en-US" dirty="0">
                <a:hlinkClick r:id="rId4"/>
              </a:rPr>
              <a:t>bulei@nju.edu.cn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dirty="0" err="1"/>
              <a:t>Lezhi</a:t>
            </a:r>
            <a:r>
              <a:rPr lang="zh-CN" altLang="en-US" dirty="0"/>
              <a:t> </a:t>
            </a:r>
            <a:r>
              <a:rPr lang="en-US" altLang="zh-CN" dirty="0"/>
              <a:t>Ma</a:t>
            </a:r>
          </a:p>
          <a:p>
            <a:pPr lvl="1"/>
            <a:endParaRPr lang="en-US" dirty="0"/>
          </a:p>
          <a:p>
            <a:r>
              <a:rPr lang="en-US" dirty="0"/>
              <a:t>QQ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： </a:t>
            </a:r>
            <a:r>
              <a:rPr lang="en-US" altLang="zh-CN" dirty="0"/>
              <a:t>462565359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 Languages and Automata</a:t>
            </a:r>
          </a:p>
        </p:txBody>
      </p:sp>
    </p:spTree>
    <p:extLst>
      <p:ext uri="{BB962C8B-B14F-4D97-AF65-F5344CB8AC3E}">
        <p14:creationId xmlns:p14="http://schemas.microsoft.com/office/powerpoint/2010/main" val="83308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30%</a:t>
            </a:r>
          </a:p>
          <a:p>
            <a:pPr lvl="1"/>
            <a:r>
              <a:rPr lang="en-US" dirty="0"/>
              <a:t>Distributed in Class, due in next week.</a:t>
            </a:r>
          </a:p>
          <a:p>
            <a:endParaRPr lang="en-US" dirty="0"/>
          </a:p>
          <a:p>
            <a:r>
              <a:rPr lang="en-US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20%</a:t>
            </a:r>
          </a:p>
          <a:p>
            <a:pPr lvl="1"/>
            <a:r>
              <a:rPr lang="en-US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 announced around middle November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 Exam 50%</a:t>
            </a:r>
          </a:p>
        </p:txBody>
      </p:sp>
    </p:spTree>
    <p:extLst>
      <p:ext uri="{BB962C8B-B14F-4D97-AF65-F5344CB8AC3E}">
        <p14:creationId xmlns:p14="http://schemas.microsoft.com/office/powerpoint/2010/main" val="195778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F0B83-4929-4335-B9DE-CC49D87A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CF8209-A4AA-4A6C-B7D8-1675BB27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" y="1484313"/>
            <a:ext cx="8142287" cy="4392612"/>
          </a:xfrm>
        </p:spPr>
        <p:txBody>
          <a:bodyPr/>
          <a:lstStyle/>
          <a:p>
            <a:r>
              <a:rPr lang="zh-CN" altLang="en-US" sz="2000" dirty="0"/>
              <a:t>卜磊</a:t>
            </a:r>
            <a:r>
              <a:rPr lang="en-US" altLang="zh-CN" sz="2000" dirty="0"/>
              <a:t> </a:t>
            </a:r>
            <a:r>
              <a:rPr lang="zh-CN" altLang="en-US" sz="2000" dirty="0"/>
              <a:t>（教授、博导）</a:t>
            </a:r>
            <a:endParaRPr lang="en-US" altLang="zh-CN" sz="2000" dirty="0"/>
          </a:p>
          <a:p>
            <a:r>
              <a:rPr lang="zh-CN" altLang="en-US" sz="2000" dirty="0"/>
              <a:t>软件工程组 </a:t>
            </a:r>
            <a:r>
              <a:rPr lang="en-US" altLang="zh-CN" sz="2000" dirty="0"/>
              <a:t>seg.nju.edu.cn    cs.nju.edu.cn/</a:t>
            </a:r>
            <a:r>
              <a:rPr lang="en-US" altLang="zh-CN" sz="2000" dirty="0" err="1"/>
              <a:t>bulei</a:t>
            </a:r>
            <a:r>
              <a:rPr lang="en-US" altLang="zh-CN" sz="2000" dirty="0"/>
              <a:t>/</a:t>
            </a:r>
          </a:p>
          <a:p>
            <a:r>
              <a:rPr lang="zh-CN" altLang="en-US" sz="2000" dirty="0"/>
              <a:t>研究方向：</a:t>
            </a:r>
            <a:endParaRPr lang="en-US" altLang="zh-CN" sz="2000" dirty="0"/>
          </a:p>
          <a:p>
            <a:pPr lvl="1"/>
            <a:r>
              <a:rPr lang="zh-CN" altLang="en-US" sz="1800" dirty="0"/>
              <a:t>复杂软件分析、测试与验证</a:t>
            </a:r>
            <a:endParaRPr lang="en-US" altLang="zh-CN" sz="1800" dirty="0"/>
          </a:p>
          <a:p>
            <a:pPr lvl="1"/>
            <a:r>
              <a:rPr lang="zh-CN" altLang="en-US" sz="1800" dirty="0"/>
              <a:t>实时系统验证、监控与控制生成</a:t>
            </a:r>
            <a:endParaRPr lang="en-US" altLang="zh-CN" sz="1800" dirty="0"/>
          </a:p>
          <a:p>
            <a:r>
              <a:rPr lang="zh-CN" altLang="en-US" sz="2000" dirty="0"/>
              <a:t>奖项</a:t>
            </a:r>
            <a:endParaRPr lang="en-US" altLang="zh-CN" sz="2000" dirty="0"/>
          </a:p>
          <a:p>
            <a:pPr lvl="1"/>
            <a:r>
              <a:rPr lang="zh-CN" altLang="en-US" sz="1800" dirty="0"/>
              <a:t>中组部“万人计划”青年拔尖人才</a:t>
            </a:r>
            <a:endParaRPr lang="en-US" altLang="zh-CN" sz="1800" dirty="0"/>
          </a:p>
          <a:p>
            <a:pPr lvl="1"/>
            <a:r>
              <a:rPr lang="en-US" altLang="zh-CN" sz="1800" dirty="0"/>
              <a:t>NASAC</a:t>
            </a:r>
            <a:r>
              <a:rPr lang="zh-CN" altLang="en-US" sz="1800" dirty="0"/>
              <a:t>青年软件创新奖</a:t>
            </a:r>
            <a:endParaRPr lang="en-US" altLang="zh-CN" sz="1800" dirty="0"/>
          </a:p>
          <a:p>
            <a:pPr lvl="1"/>
            <a:r>
              <a:rPr lang="zh-CN" altLang="en-US" sz="1800" dirty="0"/>
              <a:t>中国计算机学会青年人才发展计划、</a:t>
            </a:r>
            <a:r>
              <a:rPr lang="en-US" altLang="zh-CN" sz="1800" dirty="0"/>
              <a:t>MSRA</a:t>
            </a:r>
            <a:r>
              <a:rPr lang="zh-CN" altLang="en-US" sz="1800" dirty="0"/>
              <a:t>铸星计划</a:t>
            </a:r>
            <a:endParaRPr lang="en-US" altLang="zh-CN" sz="1800" dirty="0"/>
          </a:p>
          <a:p>
            <a:pPr lvl="1"/>
            <a:r>
              <a:rPr lang="zh-CN" altLang="en-US" sz="1800" dirty="0"/>
              <a:t>全国计算机专业优秀教师奖励计划</a:t>
            </a:r>
            <a:endParaRPr lang="en-US" altLang="zh-CN" sz="1800" dirty="0"/>
          </a:p>
          <a:p>
            <a:pPr lvl="1"/>
            <a:r>
              <a:rPr lang="zh-CN" altLang="en-US" sz="1800" dirty="0"/>
              <a:t>。。。</a:t>
            </a:r>
            <a:endParaRPr lang="en-US" altLang="zh-CN" sz="1800" dirty="0"/>
          </a:p>
          <a:p>
            <a:r>
              <a:rPr lang="zh-CN" altLang="en-US" dirty="0">
                <a:solidFill>
                  <a:srgbClr val="FF0000"/>
                </a:solidFill>
              </a:rPr>
              <a:t>随时招收新生！！！ 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503336-F4B7-4CE9-B1DE-3B82C430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6" b="31713"/>
          <a:stretch/>
        </p:blipFill>
        <p:spPr>
          <a:xfrm>
            <a:off x="6461683" y="1937240"/>
            <a:ext cx="2682317" cy="28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533400" y="1447800"/>
            <a:ext cx="8458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This course: A study of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abstract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models of computers and computation.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292929"/>
                </a:solidFill>
                <a:latin typeface="Times New Roman"/>
                <a:cs typeface="Times New Roman"/>
              </a:rPr>
              <a:t>Why theory, when computer field is so practical?</a:t>
            </a:r>
            <a:endParaRPr lang="en-US" sz="4400" dirty="0">
              <a:solidFill>
                <a:srgbClr val="292929"/>
              </a:solidFill>
              <a:latin typeface="Times New Roman"/>
              <a:cs typeface="Times New Roman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292929"/>
              </a:solidFill>
              <a:latin typeface="Times New Roman"/>
              <a:cs typeface="Times New Roman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292929"/>
                </a:solidFill>
                <a:latin typeface="Times New Roman"/>
                <a:cs typeface="Times New Roman"/>
              </a:rPr>
              <a:t>Theory provides concepts and principles, for both hardware and software that help us understand the general nature of the field.</a:t>
            </a:r>
          </a:p>
        </p:txBody>
      </p:sp>
    </p:spTree>
    <p:extLst>
      <p:ext uri="{BB962C8B-B14F-4D97-AF65-F5344CB8AC3E}">
        <p14:creationId xmlns:p14="http://schemas.microsoft.com/office/powerpoint/2010/main" val="89591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E3CA720-B721-8045-A5FD-AC8042C4F2D3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Automata?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survey of Stanford grads 5 years out asked which of their courses did they use in their job.</a:t>
            </a:r>
          </a:p>
          <a:p>
            <a:r>
              <a:rPr lang="en-US" dirty="0"/>
              <a:t>Basics like intro-programming took the top spots, of course.</a:t>
            </a:r>
          </a:p>
          <a:p>
            <a:r>
              <a:rPr lang="en-US" dirty="0"/>
              <a:t>But among optional courses, formal language and automata stood remarkably high.</a:t>
            </a:r>
          </a:p>
        </p:txBody>
      </p:sp>
    </p:spTree>
    <p:extLst>
      <p:ext uri="{BB962C8B-B14F-4D97-AF65-F5344CB8AC3E}">
        <p14:creationId xmlns:p14="http://schemas.microsoft.com/office/powerpoint/2010/main" val="42299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BCDDE66-AA87-154E-B9F9-B3C24EF9C7F8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Could That Be?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expressions are used in many systems.</a:t>
            </a:r>
          </a:p>
          <a:p>
            <a:pPr lvl="1"/>
            <a:r>
              <a:rPr lang="en-US" dirty="0"/>
              <a:t>E.g., UNIX </a:t>
            </a:r>
            <a:r>
              <a:rPr lang="en-US" dirty="0">
                <a:solidFill>
                  <a:srgbClr val="33CC33"/>
                </a:solidFill>
              </a:rPr>
              <a:t>a.*b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E.g., DTD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describe XML tags with a RE format like </a:t>
            </a:r>
            <a:r>
              <a:rPr lang="en-US" dirty="0">
                <a:solidFill>
                  <a:srgbClr val="33CC33"/>
                </a:solidFill>
              </a:rPr>
              <a:t>person (name, </a:t>
            </a:r>
            <a:r>
              <a:rPr lang="en-US" dirty="0" err="1">
                <a:solidFill>
                  <a:srgbClr val="33CC33"/>
                </a:solidFill>
              </a:rPr>
              <a:t>addr</a:t>
            </a:r>
            <a:r>
              <a:rPr lang="en-US" dirty="0">
                <a:solidFill>
                  <a:srgbClr val="33CC33"/>
                </a:solidFill>
              </a:rPr>
              <a:t>, child*)</a:t>
            </a:r>
            <a:r>
              <a:rPr lang="en-US" dirty="0"/>
              <a:t>.</a:t>
            </a:r>
          </a:p>
          <a:p>
            <a:r>
              <a:rPr lang="en-US" dirty="0"/>
              <a:t>Finite automata model protocols, electronic circuits.</a:t>
            </a:r>
          </a:p>
        </p:txBody>
      </p:sp>
    </p:spTree>
    <p:extLst>
      <p:ext uri="{BB962C8B-B14F-4D97-AF65-F5344CB8AC3E}">
        <p14:creationId xmlns:p14="http://schemas.microsoft.com/office/powerpoint/2010/main" val="7552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2A774AF-E46E-CB40-8895-FDEA7C913EC1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How? –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Context-free grammars are used to describe the syntax of essentially every programming language.</a:t>
            </a:r>
          </a:p>
          <a:p>
            <a:pPr lvl="1"/>
            <a:r>
              <a:rPr lang="en-US" dirty="0"/>
              <a:t>Not to forget their important role in describing natural languages.</a:t>
            </a:r>
          </a:p>
        </p:txBody>
      </p:sp>
    </p:spTree>
    <p:extLst>
      <p:ext uri="{BB962C8B-B14F-4D97-AF65-F5344CB8AC3E}">
        <p14:creationId xmlns:p14="http://schemas.microsoft.com/office/powerpoint/2010/main" val="130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95AF525-47E1-1345-A5D5-095DEC19C042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How? – (3)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developing solutions to real problems, we often confront the limitations of what software can do.</a:t>
            </a:r>
          </a:p>
          <a:p>
            <a:pPr lvl="1"/>
            <a:r>
              <a:rPr lang="en-US" i="1" dirty="0" err="1">
                <a:solidFill>
                  <a:srgbClr val="FF0066"/>
                </a:solidFill>
              </a:rPr>
              <a:t>Undecidable</a:t>
            </a:r>
            <a:r>
              <a:rPr lang="en-US" dirty="0"/>
              <a:t>  things – no program whatever can do it.</a:t>
            </a:r>
          </a:p>
          <a:p>
            <a:pPr lvl="1"/>
            <a:r>
              <a:rPr lang="en-US" i="1" dirty="0">
                <a:solidFill>
                  <a:srgbClr val="FF0066"/>
                </a:solidFill>
              </a:rPr>
              <a:t>Intractable</a:t>
            </a:r>
            <a:r>
              <a:rPr lang="en-US" dirty="0"/>
              <a:t>  things – there are programs, but no fast programs.</a:t>
            </a:r>
          </a:p>
          <a:p>
            <a:r>
              <a:rPr lang="en-US" dirty="0"/>
              <a:t>Automata theory gives you the tools.</a:t>
            </a:r>
          </a:p>
        </p:txBody>
      </p:sp>
    </p:spTree>
    <p:extLst>
      <p:ext uri="{BB962C8B-B14F-4D97-AF65-F5344CB8AC3E}">
        <p14:creationId xmlns:p14="http://schemas.microsoft.com/office/powerpoint/2010/main" val="41478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1: Preliminaries</a:t>
            </a:r>
          </a:p>
          <a:p>
            <a:pPr lvl="1"/>
            <a:r>
              <a:rPr lang="en-US" dirty="0"/>
              <a:t>Mathematical Knowledge</a:t>
            </a:r>
          </a:p>
          <a:p>
            <a:pPr lvl="1"/>
            <a:r>
              <a:rPr lang="en-US" dirty="0"/>
              <a:t>String and Language</a:t>
            </a:r>
          </a:p>
          <a:p>
            <a:endParaRPr lang="en-US" dirty="0"/>
          </a:p>
          <a:p>
            <a:r>
              <a:rPr lang="en-US" dirty="0"/>
              <a:t>Part 2:</a:t>
            </a:r>
          </a:p>
          <a:p>
            <a:pPr lvl="1"/>
            <a:r>
              <a:rPr lang="en-US" dirty="0"/>
              <a:t>Finite Automata and Regular Expression</a:t>
            </a:r>
          </a:p>
          <a:p>
            <a:endParaRPr lang="en-US" dirty="0"/>
          </a:p>
          <a:p>
            <a:pPr lvl="1"/>
            <a:r>
              <a:rPr lang="en-US" dirty="0"/>
              <a:t>Context Free Grammar and Pushdown Automata</a:t>
            </a:r>
          </a:p>
          <a:p>
            <a:endParaRPr lang="en-US" dirty="0"/>
          </a:p>
          <a:p>
            <a:pPr lvl="1"/>
            <a:r>
              <a:rPr lang="en-US" dirty="0"/>
              <a:t>Turing Automata</a:t>
            </a:r>
          </a:p>
        </p:txBody>
      </p:sp>
    </p:spTree>
    <p:extLst>
      <p:ext uri="{BB962C8B-B14F-4D97-AF65-F5344CB8AC3E}">
        <p14:creationId xmlns:p14="http://schemas.microsoft.com/office/powerpoint/2010/main" val="404042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3 Modeling:</a:t>
            </a:r>
          </a:p>
          <a:p>
            <a:pPr lvl="1"/>
            <a:r>
              <a:rPr lang="en-US" dirty="0"/>
              <a:t>Transition System</a:t>
            </a:r>
          </a:p>
          <a:p>
            <a:pPr lvl="1"/>
            <a:r>
              <a:rPr lang="en-US" dirty="0"/>
              <a:t>Petri Net</a:t>
            </a:r>
          </a:p>
          <a:p>
            <a:pPr lvl="1"/>
            <a:r>
              <a:rPr lang="en-US" dirty="0"/>
              <a:t>Timed and Hybrid Automata</a:t>
            </a:r>
          </a:p>
          <a:p>
            <a:pPr lvl="1"/>
            <a:r>
              <a:rPr lang="en-US" dirty="0"/>
              <a:t>Message Sequence Chart</a:t>
            </a:r>
          </a:p>
          <a:p>
            <a:pPr lvl="1"/>
            <a:endParaRPr lang="en-US" dirty="0"/>
          </a:p>
          <a:p>
            <a:r>
              <a:rPr lang="en-US" dirty="0"/>
              <a:t>Part 4: Tutorials</a:t>
            </a:r>
          </a:p>
          <a:p>
            <a:pPr lvl="1"/>
            <a:r>
              <a:rPr lang="en-US" dirty="0"/>
              <a:t>Computability</a:t>
            </a:r>
          </a:p>
          <a:p>
            <a:pPr lvl="1"/>
            <a:r>
              <a:rPr lang="en-US" dirty="0"/>
              <a:t>Model Checking</a:t>
            </a:r>
          </a:p>
          <a:p>
            <a:pPr lvl="1"/>
            <a:r>
              <a:rPr lang="en-US" dirty="0"/>
              <a:t>Trustworthy Software</a:t>
            </a:r>
          </a:p>
        </p:txBody>
      </p:sp>
    </p:spTree>
    <p:extLst>
      <p:ext uri="{BB962C8B-B14F-4D97-AF65-F5344CB8AC3E}">
        <p14:creationId xmlns:p14="http://schemas.microsoft.com/office/powerpoint/2010/main" val="307581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Textbook</a:t>
            </a:r>
          </a:p>
          <a:p>
            <a:pPr lvl="1"/>
            <a:r>
              <a:rPr lang="en-US" dirty="0"/>
              <a:t>John E. </a:t>
            </a:r>
            <a:r>
              <a:rPr lang="en-US" dirty="0" err="1"/>
              <a:t>Hopcroft</a:t>
            </a:r>
            <a:r>
              <a:rPr lang="en-US" dirty="0"/>
              <a:t>, Rajeev </a:t>
            </a:r>
            <a:r>
              <a:rPr lang="en-US" dirty="0" err="1"/>
              <a:t>Motwani</a:t>
            </a:r>
            <a:r>
              <a:rPr lang="en-US" dirty="0"/>
              <a:t>, Jeffery </a:t>
            </a:r>
            <a:r>
              <a:rPr lang="en-US" dirty="0" err="1"/>
              <a:t>D.Ullman</a:t>
            </a:r>
            <a:r>
              <a:rPr lang="en-US" dirty="0"/>
              <a:t>. Introduction to Automata Theory, Languages, and Computation, 3/E. Pearson Education India, 2008.  (The Cinderella Book)</a:t>
            </a:r>
          </a:p>
          <a:p>
            <a:pPr lvl="1"/>
            <a:endParaRPr lang="en-US" dirty="0"/>
          </a:p>
          <a:p>
            <a:r>
              <a:rPr lang="en-US" dirty="0"/>
              <a:t>Referred Reading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Sipser</a:t>
            </a:r>
            <a:r>
              <a:rPr lang="en-US" dirty="0"/>
              <a:t>. Introduction to the Theory of Computation, 2nd </a:t>
            </a:r>
            <a:r>
              <a:rPr lang="en-US" dirty="0" err="1"/>
              <a:t>Edition,Course</a:t>
            </a:r>
            <a:r>
              <a:rPr lang="en-US" dirty="0"/>
              <a:t> Technology, 2005.</a:t>
            </a:r>
            <a:endParaRPr lang="zh-CN" altLang="en-US" dirty="0"/>
          </a:p>
          <a:p>
            <a:pPr lvl="1"/>
            <a:r>
              <a:rPr lang="en-US" dirty="0" err="1"/>
              <a:t>Derick</a:t>
            </a:r>
            <a:r>
              <a:rPr lang="en-US" dirty="0"/>
              <a:t> Wood. Theory of Computation. HAPPER &amp; ROW, 1987.</a:t>
            </a:r>
            <a:endParaRPr lang="zh-CN" altLang="en-US" dirty="0"/>
          </a:p>
          <a:p>
            <a:pPr lvl="1"/>
            <a:r>
              <a:rPr lang="en-US" dirty="0" err="1"/>
              <a:t>Doron</a:t>
            </a:r>
            <a:r>
              <a:rPr lang="en-US" dirty="0"/>
              <a:t> </a:t>
            </a:r>
            <a:r>
              <a:rPr lang="en-US" dirty="0" err="1"/>
              <a:t>Peled</a:t>
            </a:r>
            <a:r>
              <a:rPr lang="en-US" dirty="0"/>
              <a:t>. Software Reliability Methods. Springer, 2011</a:t>
            </a:r>
            <a:endParaRPr lang="zh-CN" alt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WEB</a:t>
            </a:r>
          </a:p>
          <a:p>
            <a:pPr lvl="1"/>
            <a:r>
              <a:rPr lang="en-US" altLang="zh-CN" dirty="0"/>
              <a:t>http://</a:t>
            </a:r>
            <a:r>
              <a:rPr lang="en-US" altLang="zh-CN" dirty="0" err="1"/>
              <a:t>cs.nju.edu.cn</a:t>
            </a:r>
            <a:r>
              <a:rPr lang="en-US" altLang="zh-CN" dirty="0"/>
              <a:t>/</a:t>
            </a:r>
            <a:r>
              <a:rPr lang="en-US" altLang="zh-CN" dirty="0" err="1"/>
              <a:t>bulei</a:t>
            </a:r>
            <a:r>
              <a:rPr lang="en-US" altLang="zh-CN" dirty="0"/>
              <a:t>/FLA22.html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85629"/>
      </p:ext>
    </p:extLst>
  </p:cSld>
  <p:clrMapOvr>
    <a:masterClrMapping/>
  </p:clrMapOvr>
</p:sld>
</file>

<file path=ppt/theme/theme1.xml><?xml version="1.0" encoding="utf-8"?>
<a:theme xmlns:a="http://schemas.openxmlformats.org/drawingml/2006/main" name="seg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Preliminary.ppt</Template>
  <TotalTime>1699</TotalTime>
  <Words>532</Words>
  <Application>Microsoft Macintosh PowerPoint</Application>
  <PresentationFormat>全屏显示(4:3)</PresentationFormat>
  <Paragraphs>93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seg</vt:lpstr>
      <vt:lpstr>Formal Languages and Automata</vt:lpstr>
      <vt:lpstr>PowerPoint 演示文稿</vt:lpstr>
      <vt:lpstr>Why Study Automata?</vt:lpstr>
      <vt:lpstr>How Could That Be?</vt:lpstr>
      <vt:lpstr>How? – (2)</vt:lpstr>
      <vt:lpstr>How? – (3)</vt:lpstr>
      <vt:lpstr>Outline</vt:lpstr>
      <vt:lpstr>PowerPoint 演示文稿</vt:lpstr>
      <vt:lpstr>PowerPoint 演示文稿</vt:lpstr>
      <vt:lpstr>Grading</vt:lpstr>
      <vt:lpstr>PowerPoint 演示文稿</vt:lpstr>
    </vt:vector>
  </TitlesOfParts>
  <Company>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Language and Automata</dc:title>
  <dc:creator>Bu Lei</dc:creator>
  <cp:lastModifiedBy>Lei Bu</cp:lastModifiedBy>
  <cp:revision>24</cp:revision>
  <dcterms:created xsi:type="dcterms:W3CDTF">2014-02-18T13:10:39Z</dcterms:created>
  <dcterms:modified xsi:type="dcterms:W3CDTF">2022-09-05T05:31:12Z</dcterms:modified>
</cp:coreProperties>
</file>