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306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314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  <p:sldId id="327" r:id="rId52"/>
    <p:sldId id="328" r:id="rId53"/>
    <p:sldId id="329" r:id="rId54"/>
    <p:sldId id="330" r:id="rId55"/>
    <p:sldId id="331" r:id="rId56"/>
    <p:sldId id="332" r:id="rId57"/>
    <p:sldId id="333" r:id="rId58"/>
    <p:sldId id="334" r:id="rId59"/>
    <p:sldId id="335" r:id="rId60"/>
    <p:sldId id="336" r:id="rId61"/>
    <p:sldId id="337" r:id="rId62"/>
    <p:sldId id="338" r:id="rId63"/>
    <p:sldId id="339" r:id="rId64"/>
    <p:sldId id="340" r:id="rId65"/>
    <p:sldId id="341" r:id="rId66"/>
    <p:sldId id="342" r:id="rId67"/>
    <p:sldId id="343" r:id="rId68"/>
    <p:sldId id="344" r:id="rId69"/>
    <p:sldId id="345" r:id="rId70"/>
    <p:sldId id="346" r:id="rId71"/>
    <p:sldId id="347" r:id="rId72"/>
    <p:sldId id="348" r:id="rId73"/>
    <p:sldId id="349" r:id="rId74"/>
    <p:sldId id="350" r:id="rId75"/>
    <p:sldId id="351" r:id="rId76"/>
    <p:sldId id="352" r:id="rId77"/>
    <p:sldId id="353" r:id="rId78"/>
    <p:sldId id="354" r:id="rId79"/>
    <p:sldId id="355" r:id="rId80"/>
    <p:sldId id="356" r:id="rId81"/>
    <p:sldId id="357" r:id="rId82"/>
    <p:sldId id="358" r:id="rId83"/>
    <p:sldId id="359" r:id="rId84"/>
    <p:sldId id="360" r:id="rId85"/>
    <p:sldId id="361" r:id="rId86"/>
    <p:sldId id="362" r:id="rId87"/>
    <p:sldId id="363" r:id="rId88"/>
    <p:sldId id="364" r:id="rId89"/>
    <p:sldId id="365" r:id="rId90"/>
    <p:sldId id="366" r:id="rId91"/>
    <p:sldId id="367" r:id="rId92"/>
    <p:sldId id="368" r:id="rId93"/>
    <p:sldId id="369" r:id="rId94"/>
    <p:sldId id="370" r:id="rId95"/>
    <p:sldId id="371" r:id="rId96"/>
    <p:sldId id="372" r:id="rId97"/>
    <p:sldId id="373" r:id="rId98"/>
    <p:sldId id="374" r:id="rId99"/>
    <p:sldId id="375" r:id="rId100"/>
    <p:sldId id="376" r:id="rId101"/>
    <p:sldId id="377" r:id="rId102"/>
    <p:sldId id="378" r:id="rId103"/>
    <p:sldId id="379" r:id="rId104"/>
    <p:sldId id="380" r:id="rId105"/>
    <p:sldId id="381" r:id="rId106"/>
    <p:sldId id="382" r:id="rId10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63102" autoAdjust="0"/>
  </p:normalViewPr>
  <p:slideViewPr>
    <p:cSldViewPr snapToGrid="0" snapToObjects="1">
      <p:cViewPr varScale="1">
        <p:scale>
          <a:sx n="70" d="100"/>
          <a:sy n="70" d="100"/>
        </p:scale>
        <p:origin x="15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notesMaster" Target="notesMasters/notesMaster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presProps" Target="pres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AA731-E491-3C46-A9A3-31CFC1364D1A}" type="datetimeFigureOut">
              <a:rPr lang="en-US" smtClean="0"/>
              <a:t>9/26/18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050E3-E61E-0042-9699-BFD2C8F5E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36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A75E8-FC02-A04C-8071-0331B40EC499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4A26DC-1310-7A4D-B424-796731279EF8}" type="slidenum">
              <a:rPr lang="en-US"/>
              <a:pPr/>
              <a:t>12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AD0613-8F5F-C34F-B906-33BFC8F89A4E}" type="slidenum">
              <a:rPr lang="en-US"/>
              <a:pPr/>
              <a:t>102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42B266-7C82-4041-8194-2ECB490C006E}" type="slidenum">
              <a:rPr lang="en-US"/>
              <a:pPr/>
              <a:t>103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348614-BFA1-F640-A4B5-AA6574CACC47}" type="slidenum">
              <a:rPr lang="en-US"/>
              <a:pPr/>
              <a:t>104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856A5-743E-394A-B1AC-2CDC895BBF7D}" type="slidenum">
              <a:rPr lang="en-US"/>
              <a:pPr/>
              <a:t>105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7DF47F-C0C6-8A42-825A-D36814AAA9E2}" type="slidenum">
              <a:rPr lang="en-US"/>
              <a:pPr/>
              <a:t>106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D27B73-5C44-DB4A-9D3C-BA0B3CEAE840}" type="slidenum">
              <a:rPr lang="en-US"/>
              <a:pPr/>
              <a:t>13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E357FC-BEA5-A842-912A-DC1897411543}" type="slidenum">
              <a:rPr lang="en-US"/>
              <a:pPr/>
              <a:t>14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17F85-BE68-9E45-B666-8A1B6A9238D5}" type="slidenum">
              <a:rPr lang="en-US"/>
              <a:pPr/>
              <a:t>15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D09E5E-6A1A-D54E-9EF1-66DC591A6204}" type="slidenum">
              <a:rPr lang="en-US"/>
              <a:pPr/>
              <a:t>16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2182EA-FE3C-4348-A859-3E8695278DD2}" type="slidenum">
              <a:rPr lang="en-US"/>
              <a:pPr/>
              <a:t>17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52037-11AC-B64E-9978-E01A57F156D5}" type="slidenum">
              <a:rPr lang="en-US"/>
              <a:pPr/>
              <a:t>18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A2208F-9432-4940-8643-137E7A512D8E}" type="slidenum">
              <a:rPr lang="en-US"/>
              <a:pPr/>
              <a:t>19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22518D-085C-EF43-B12E-F86BF1227040}" type="slidenum">
              <a:rPr lang="en-US"/>
              <a:pPr/>
              <a:t>20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4B4671-19CD-4640-88C7-3B9662FADCB6}" type="slidenum">
              <a:rPr lang="en-US"/>
              <a:pPr/>
              <a:t>21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59F09A-B639-284A-B68B-E97264CDA9C3}" type="slidenum">
              <a:rPr lang="en-US"/>
              <a:pPr/>
              <a:t>2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01237E-3E5B-384F-B80B-409DC9BBF9D3}" type="slidenum">
              <a:rPr lang="en-US"/>
              <a:pPr/>
              <a:t>22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C5B3EB-2CAF-1348-B8CD-82FCB5AFDAAC}" type="slidenum">
              <a:rPr lang="en-US"/>
              <a:pPr/>
              <a:t>23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001319-B41F-B248-AD19-C6F0AB5AA546}" type="slidenum">
              <a:rPr lang="en-US"/>
              <a:pPr/>
              <a:t>24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225975-5020-8142-9F06-22EDA6743BB0}" type="slidenum">
              <a:rPr lang="en-US"/>
              <a:pPr/>
              <a:t>25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13D182-1960-484A-A738-9DFC7ACCDFFA}" type="slidenum">
              <a:rPr lang="en-US"/>
              <a:pPr/>
              <a:t>26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1F520E-215D-BC4A-B8D5-38ACB87CB7EB}" type="slidenum">
              <a:rPr lang="en-US"/>
              <a:pPr/>
              <a:t>27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F6A293-AD26-8041-AC6B-C80C42AD2A65}" type="slidenum">
              <a:rPr lang="en-US"/>
              <a:pPr/>
              <a:t>28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1D9D8D-CC6F-BF46-9E59-5FB36F47FBE4}" type="slidenum">
              <a:rPr lang="en-US"/>
              <a:pPr/>
              <a:t>29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810BF6-8E17-F441-A693-8FB1095E644E}" type="slidenum">
              <a:rPr lang="en-US"/>
              <a:pPr/>
              <a:t>30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04F632-6660-FA4B-B284-655BA472AF4B}" type="slidenum">
              <a:rPr lang="en-US"/>
              <a:pPr/>
              <a:t>31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AF90FA-3EA2-DE47-B4D3-25F8E3DD48D1}" type="slidenum">
              <a:rPr lang="en-US"/>
              <a:pPr/>
              <a:t>5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Stephen </a:t>
            </a:r>
            <a:r>
              <a:rPr lang="en-US" dirty="0" err="1"/>
              <a:t>Kleene</a:t>
            </a:r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C4DBC-C7E1-654E-B2B9-BEABA0DEE419}" type="slidenum">
              <a:rPr lang="en-US"/>
              <a:pPr/>
              <a:t>32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928BB4-C285-8E48-8FA7-5E7164ECBA96}" type="slidenum">
              <a:rPr lang="en-US"/>
              <a:pPr/>
              <a:t>33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96540D-D501-CF4A-8568-9C18E464DDCF}" type="slidenum">
              <a:rPr lang="en-US"/>
              <a:pPr/>
              <a:t>34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E558D7-8B76-D840-A862-FA8577366D6F}" type="slidenum">
              <a:rPr lang="en-US"/>
              <a:pPr/>
              <a:t>35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5550CF-74C7-7841-8946-46BEDD5785CD}" type="slidenum">
              <a:rPr lang="en-US"/>
              <a:pPr/>
              <a:t>36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56334A-A5E6-B64C-A949-A5B8C1D1DB27}" type="slidenum">
              <a:rPr lang="en-US"/>
              <a:pPr/>
              <a:t>37</a:t>
            </a:fld>
            <a:endParaRPr lang="en-US"/>
          </a:p>
        </p:txBody>
      </p:sp>
      <p:sp>
        <p:nvSpPr>
          <p:cNvPr id="430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0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258D85-71B1-AD44-9FAD-72BB81B425FA}" type="slidenum">
              <a:rPr lang="en-US"/>
              <a:pPr/>
              <a:t>38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3A4601-1D63-5E45-9C01-B08E592D9B69}" type="slidenum">
              <a:rPr lang="en-US"/>
              <a:pPr/>
              <a:t>39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46AC83-02EF-8B4F-B5B6-C3D419384F8C}" type="slidenum">
              <a:rPr lang="en-US"/>
              <a:pPr/>
              <a:t>40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6458D9-DE16-9849-9D31-4CF3CC39B870}" type="slidenum">
              <a:rPr lang="en-US"/>
              <a:pPr/>
              <a:t>41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904614-A799-1E47-A246-AF32BA782271}" type="slidenum">
              <a:rPr lang="en-US"/>
              <a:pPr/>
              <a:t>6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BF75A8-8CDA-484A-90B8-3B7FDA7A074F}" type="slidenum">
              <a:rPr lang="en-US"/>
              <a:pPr/>
              <a:t>42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272347-9A7C-CB4A-A3C9-3E7D7E2637F8}" type="slidenum">
              <a:rPr lang="en-US"/>
              <a:pPr/>
              <a:t>43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52ACEE-FDC8-A542-B1E4-BC5297314785}" type="slidenum">
              <a:rPr lang="en-US"/>
              <a:pPr/>
              <a:t>44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31E4E4-4C58-2240-AB01-906AECF12F0F}" type="slidenum">
              <a:rPr lang="en-US"/>
              <a:pPr/>
              <a:t>45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3085E1-08BF-6846-B862-6A06A160C762}" type="slidenum">
              <a:rPr lang="en-US"/>
              <a:pPr/>
              <a:t>46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7EC9A1-1BA2-734C-8ED0-BA69D009D93C}" type="slidenum">
              <a:rPr lang="en-US"/>
              <a:pPr/>
              <a:t>47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F91FC4-CEE6-554C-9CDE-D5E022775676}" type="slidenum">
              <a:rPr lang="en-US"/>
              <a:pPr/>
              <a:t>48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B2E3B-EA95-AD47-9BD7-FDC9DA39CE0D}" type="slidenum">
              <a:rPr lang="en-US"/>
              <a:pPr/>
              <a:t>49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765975-537B-A041-B5A3-EA5EE2B2921A}" type="slidenum">
              <a:rPr lang="en-US"/>
              <a:pPr/>
              <a:t>50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3D7780-BB55-F240-8E47-373B08C81504}" type="slidenum">
              <a:rPr lang="en-US"/>
              <a:pPr/>
              <a:t>51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AE4EF8-35AB-834C-92A3-018FC7DC7ABF}" type="slidenum">
              <a:rPr lang="en-US"/>
              <a:pPr/>
              <a:t>7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250B8-6A3E-4549-842A-FEF8620AC5D4}" type="slidenum">
              <a:rPr lang="en-US"/>
              <a:pPr/>
              <a:t>52</a:t>
            </a:fld>
            <a:endParaRPr lang="en-US"/>
          </a:p>
        </p:txBody>
      </p:sp>
      <p:sp>
        <p:nvSpPr>
          <p:cNvPr id="1064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64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E76C70-8D3F-AC4C-BE3F-CD72103A12E0}" type="slidenum">
              <a:rPr lang="en-US"/>
              <a:pPr/>
              <a:t>53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0EC14A-1C58-F248-865F-792B7AC019A8}" type="slidenum">
              <a:rPr lang="en-US"/>
              <a:pPr/>
              <a:t>54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CDC9DC-81D0-B94E-BDC3-2FE60C9A4C42}" type="slidenum">
              <a:rPr lang="en-US"/>
              <a:pPr/>
              <a:t>55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5C2F4A-78D4-644C-BB2D-DD335D21E619}" type="slidenum">
              <a:rPr lang="en-US"/>
              <a:pPr/>
              <a:t>56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75564F-4101-0243-9CB7-B63368F633F1}" type="slidenum">
              <a:rPr lang="en-US"/>
              <a:pPr/>
              <a:t>57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4A8116-84F3-9447-8765-B1183C3DB831}" type="slidenum">
              <a:rPr lang="en-US"/>
              <a:pPr/>
              <a:t>58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98A820-DB50-8543-BF10-D40143F60B8E}" type="slidenum">
              <a:rPr lang="en-US"/>
              <a:pPr/>
              <a:t>59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8A5818-7B2A-7D4F-8CE3-11594A78CE6A}" type="slidenum">
              <a:rPr lang="en-US"/>
              <a:pPr/>
              <a:t>60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B2B460-5EE5-B74C-9261-08A035821AD8}" type="slidenum">
              <a:rPr lang="en-US"/>
              <a:pPr/>
              <a:t>61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AD3E78-CC44-BC44-8ACE-1F0733CC77CA}" type="slidenum">
              <a:rPr lang="en-US"/>
              <a:pPr/>
              <a:t>8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8C76BA-8E68-D342-A745-4C8D58345B1D}" type="slidenum">
              <a:rPr lang="en-US"/>
              <a:pPr/>
              <a:t>62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706D47-83A0-674D-B1CF-69113902AE72}" type="slidenum">
              <a:rPr lang="en-US"/>
              <a:pPr/>
              <a:t>63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FBB7A9-8F0F-AD49-B6F8-9994CD8D1375}" type="slidenum">
              <a:rPr lang="en-US"/>
              <a:pPr/>
              <a:t>64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C02BAE-FFCE-B148-88F5-AA952BCABAC0}" type="slidenum">
              <a:rPr lang="en-US"/>
              <a:pPr/>
              <a:t>65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880DAA-3D22-4648-B29A-21BF6C076ACD}" type="slidenum">
              <a:rPr lang="en-US"/>
              <a:pPr/>
              <a:t>66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D6FAEF-DDE8-B44B-8D8F-8210E1A336C7}" type="slidenum">
              <a:rPr lang="en-US"/>
              <a:pPr/>
              <a:t>67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ahoma" charset="0"/>
              <a:cs typeface="Times New Roman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D356A4-771A-9243-9C73-98431A7853F5}" type="slidenum">
              <a:rPr lang="en-US"/>
              <a:pPr/>
              <a:t>68</a:t>
            </a:fld>
            <a:endParaRPr lang="en-US"/>
          </a:p>
        </p:txBody>
      </p:sp>
      <p:sp>
        <p:nvSpPr>
          <p:cNvPr id="1249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49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5F9408-373C-004C-96EB-B312FBA3CB75}" type="slidenum">
              <a:rPr lang="en-US"/>
              <a:pPr/>
              <a:t>69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F85F00-E3E4-9B41-8BC6-800F4B4D1251}" type="slidenum">
              <a:rPr lang="en-US"/>
              <a:pPr/>
              <a:t>70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85D66E-AF63-1B49-825C-25090D0E196A}" type="slidenum">
              <a:rPr lang="en-US"/>
              <a:pPr/>
              <a:t>71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204A9A-3C5A-B543-88DB-719FA6795AA5}" type="slidenum">
              <a:rPr lang="en-US"/>
              <a:pPr/>
              <a:t>9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BC89AE-BD41-4A4A-B2B7-B950810924EA}" type="slidenum">
              <a:rPr lang="en-US"/>
              <a:pPr/>
              <a:t>72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12815-B091-A84F-B3B0-D522EAFDE6DD}" type="slidenum">
              <a:rPr lang="en-US"/>
              <a:pPr/>
              <a:t>73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76166C-A387-7644-83CF-D72FD8D36E8F}" type="slidenum">
              <a:rPr lang="en-US"/>
              <a:pPr/>
              <a:t>74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E5EA39-5314-B542-8BBB-49EBAD70CC1B}" type="slidenum">
              <a:rPr lang="en-US"/>
              <a:pPr/>
              <a:t>75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566D7F-52E0-8F49-954D-49AA58C97F85}" type="slidenum">
              <a:rPr lang="en-US"/>
              <a:pPr/>
              <a:t>76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3726FE-294B-6F4E-A5CB-DB0CDAF21C19}" type="slidenum">
              <a:rPr lang="en-US"/>
              <a:pPr/>
              <a:t>77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85BE7-8946-BB49-94A1-437770F994E5}" type="slidenum">
              <a:rPr lang="en-US"/>
              <a:pPr/>
              <a:t>78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813F6-5EBD-2744-AC4E-EB1904697257}" type="slidenum">
              <a:rPr lang="en-US"/>
              <a:pPr/>
              <a:t>79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2BD5DB-C541-2940-8C89-92C56EBD7E4C}" type="slidenum">
              <a:rPr lang="en-US"/>
              <a:pPr/>
              <a:t>80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F98C6-D59B-F145-8A8F-7DACCD4A5CDD}" type="slidenum">
              <a:rPr lang="en-US"/>
              <a:pPr/>
              <a:t>81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92162F-0DAE-B449-AFD5-66CDCAE3C1A3}" type="slidenum">
              <a:rPr lang="en-US"/>
              <a:pPr/>
              <a:t>10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B5BD2A-7EA4-BA4E-A5BC-318DFBFDABBC}" type="slidenum">
              <a:rPr lang="en-US"/>
              <a:pPr/>
              <a:t>82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652A5B-A60B-8048-A768-8C6CCAB3B6B2}" type="slidenum">
              <a:rPr lang="en-US"/>
              <a:pPr/>
              <a:t>83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B6259-8BAE-B848-AED1-C6D698CD4D3F}" type="slidenum">
              <a:rPr lang="en-US"/>
              <a:pPr/>
              <a:t>84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51EFD1-4975-7E4A-B439-38CF477A1B6A}" type="slidenum">
              <a:rPr lang="en-US"/>
              <a:pPr/>
              <a:t>85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E29E4D-41BE-2D4A-A23E-B4C9CA2FBBCD}" type="slidenum">
              <a:rPr lang="en-US"/>
              <a:pPr/>
              <a:t>86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C55E51-E657-4A46-9C73-67CBE1C8EAEC}" type="slidenum">
              <a:rPr lang="en-US"/>
              <a:pPr/>
              <a:t>87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FD9DDD-984A-6542-8041-481F17E18DDA}" type="slidenum">
              <a:rPr lang="en-US"/>
              <a:pPr/>
              <a:t>88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4B0518-856B-1B47-A3D6-76E8069925EF}" type="slidenum">
              <a:rPr lang="en-US"/>
              <a:pPr/>
              <a:t>89</a:t>
            </a:fld>
            <a:endParaRPr lang="en-US"/>
          </a:p>
        </p:txBody>
      </p:sp>
      <p:sp>
        <p:nvSpPr>
          <p:cNvPr id="604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0419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BED71-6945-1044-9832-477E0DEEEE4C}" type="slidenum">
              <a:rPr lang="en-US"/>
              <a:pPr/>
              <a:t>90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7A41F6-9ADD-E042-B147-70833DE56C51}" type="slidenum">
              <a:rPr lang="en-US"/>
              <a:pPr/>
              <a:t>91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E39481-5362-E240-8381-B5CBD68D8FBE}" type="slidenum">
              <a:rPr lang="en-US"/>
              <a:pPr/>
              <a:t>11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FCE360-0018-D243-8DC1-E0BAEA9AABF8}" type="slidenum">
              <a:rPr lang="en-US"/>
              <a:pPr/>
              <a:t>92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A6EA5-A9F3-8B45-A204-A93879B60DBA}" type="slidenum">
              <a:rPr lang="en-US"/>
              <a:pPr/>
              <a:t>93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715C83-2138-9147-ACE1-86B947A0CF3D}" type="slidenum">
              <a:rPr lang="en-US"/>
              <a:pPr/>
              <a:t>94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CF8E54-CFE5-2F42-BE18-DA63933B2DA2}" type="slidenum">
              <a:rPr lang="en-US"/>
              <a:pPr/>
              <a:t>95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3CCA01-46C0-4444-8920-57A9AAB86E19}" type="slidenum">
              <a:rPr lang="en-US"/>
              <a:pPr/>
              <a:t>96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8BBBA3-A68B-2744-B930-666CD770E425}" type="slidenum">
              <a:rPr lang="en-US"/>
              <a:pPr/>
              <a:t>97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043C8-415E-C04A-9C78-E8D5E10B0E76}" type="slidenum">
              <a:rPr lang="en-US"/>
              <a:pPr/>
              <a:t>98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359D62-70C0-C440-9BF3-0119EA5D6956}" type="slidenum">
              <a:rPr lang="en-US"/>
              <a:pPr/>
              <a:t>99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8E361-83E4-5E49-BFEF-777FEEB5B8BA}" type="slidenum">
              <a:rPr lang="en-US"/>
              <a:pPr/>
              <a:t>100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BA87CB-16D6-FB49-AC2F-04D951B748A9}" type="slidenum">
              <a:rPr lang="en-US"/>
              <a:pPr/>
              <a:t>101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228600" y="1635125"/>
            <a:ext cx="2514600" cy="25146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>
              <a:latin typeface="Arial" charset="0"/>
              <a:ea typeface="宋体" charset="-122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hidden">
          <a:xfrm>
            <a:off x="0" y="2397125"/>
            <a:ext cx="4724400" cy="1143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hidden">
          <a:xfrm>
            <a:off x="3962400" y="2397125"/>
            <a:ext cx="4724400" cy="1143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pic>
        <p:nvPicPr>
          <p:cNvPr id="7" name="Picture 10" descr="t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NJU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260350"/>
            <a:ext cx="2303462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17013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9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4149725"/>
            <a:ext cx="5184775" cy="1336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18944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38200" y="2163763"/>
            <a:ext cx="7405688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913"/>
            <a:ext cx="1293813" cy="457200"/>
          </a:xfrm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2195513" y="6202363"/>
            <a:ext cx="5113337" cy="5397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6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2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5425" y="404813"/>
            <a:ext cx="2035175" cy="5472112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5954712" cy="5472112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2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4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39941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4863" y="1484313"/>
            <a:ext cx="399573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4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4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4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0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/>
              <a:t>Drag picture to placeholder or click icon to add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6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125538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125538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404813"/>
            <a:ext cx="5616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14228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1030" name="Picture 6" descr="tow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284913"/>
            <a:ext cx="1293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fld id="{B2BAEA8E-A001-094C-B283-A92EEC03F3FC}" type="datetimeFigureOut">
              <a:rPr lang="en-US" smtClean="0"/>
              <a:t>9/26/18</a:t>
            </a:fld>
            <a:endParaRPr lang="en-US"/>
          </a:p>
        </p:txBody>
      </p:sp>
      <p:sp>
        <p:nvSpPr>
          <p:cNvPr id="18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1050" y="6202363"/>
            <a:ext cx="52578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endParaRPr lang="en-US"/>
          </a:p>
        </p:txBody>
      </p:sp>
      <p:sp>
        <p:nvSpPr>
          <p:cNvPr id="18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284913"/>
            <a:ext cx="93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 smtClean="0">
                <a:latin typeface="+mn-lt"/>
                <a:ea typeface="宋体" pitchFamily="2" charset="-122"/>
              </a:defRPr>
            </a:lvl1pPr>
          </a:lstStyle>
          <a:p>
            <a:fld id="{91DBDD56-BB92-8A46-9963-F4703DA67648}" type="slidenum">
              <a:rPr lang="en-US" smtClean="0"/>
              <a:t>‹#›</a:t>
            </a:fld>
            <a:endParaRPr lang="en-U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校徽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1938"/>
            <a:ext cx="66516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4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06652-2ECF-7345-85C8-1F128702007B}" type="slidenum">
              <a:rPr lang="en-US"/>
              <a:pPr/>
              <a:t>1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Regular Expressions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Definitions</a:t>
            </a:r>
          </a:p>
          <a:p>
            <a:r>
              <a:rPr lang="en-US"/>
              <a:t>Equivalence to Finite Automata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B22-CED6-7F43-AD48-D7822E77C35F}" type="slidenum">
              <a:rPr lang="en-US"/>
              <a:pPr/>
              <a:t>10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507"/>
            <a:ext cx="7772400" cy="1143000"/>
          </a:xfrm>
        </p:spPr>
        <p:txBody>
          <a:bodyPr/>
          <a:lstStyle/>
          <a:p>
            <a:r>
              <a:rPr lang="en-US" dirty="0"/>
              <a:t>Equivalence of RE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and Finite Automata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724400"/>
          </a:xfrm>
        </p:spPr>
        <p:txBody>
          <a:bodyPr/>
          <a:lstStyle/>
          <a:p>
            <a:r>
              <a:rPr lang="en-US" dirty="0"/>
              <a:t>We need to show that for every RE, there is a finite automaton that accepts the same language.</a:t>
            </a:r>
          </a:p>
          <a:p>
            <a:pPr lvl="1"/>
            <a:r>
              <a:rPr lang="en-US" dirty="0"/>
              <a:t>Pick the most powerful automaton type: the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-NFA.</a:t>
            </a:r>
          </a:p>
          <a:p>
            <a:r>
              <a:rPr lang="en-US" dirty="0"/>
              <a:t>And we need to show that for every finite automaton, there is a RE defining its language.</a:t>
            </a:r>
          </a:p>
          <a:p>
            <a:pPr lvl="1"/>
            <a:r>
              <a:rPr lang="en-US" dirty="0"/>
              <a:t>Pick the most restrictive type: the DFA.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05BD-FD7D-F445-B277-5D118052D3C0}" type="slidenum">
              <a:rPr lang="en-US"/>
              <a:pPr/>
              <a:t>100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– Continued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ab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* +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(</a:t>
            </a:r>
            <a:r>
              <a:rPr lang="en-US" b="1"/>
              <a:t>ab</a:t>
            </a:r>
            <a:r>
              <a:rPr lang="en-US"/>
              <a:t>)* can be simplified.</a:t>
            </a:r>
          </a:p>
          <a:p>
            <a:r>
              <a:rPr lang="en-US">
                <a:latin typeface="Lucida Sans Unicode" charset="0"/>
              </a:rPr>
              <a:t>ε</a:t>
            </a:r>
            <a:r>
              <a:rPr lang="en-US"/>
              <a:t>* =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, so </a:t>
            </a:r>
            <a:r>
              <a:rPr lang="en-US" b="1"/>
              <a:t>ab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* = </a:t>
            </a:r>
            <a:r>
              <a:rPr lang="en-US" b="1"/>
              <a:t>ab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>
                <a:latin typeface="Lucida Sans Unicode" charset="0"/>
              </a:rPr>
              <a:t>ε</a:t>
            </a:r>
            <a:r>
              <a:rPr lang="en-US"/>
              <a:t> is the identity under concatenation.</a:t>
            </a:r>
          </a:p>
          <a:p>
            <a:pPr lvl="1"/>
            <a:r>
              <a:rPr lang="en-US"/>
              <a:t>That is,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E = E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= E for any RE </a:t>
            </a:r>
            <a:r>
              <a:rPr lang="en-US" i="1"/>
              <a:t>E</a:t>
            </a:r>
            <a:r>
              <a:rPr lang="en-US"/>
              <a:t>.</a:t>
            </a:r>
          </a:p>
          <a:p>
            <a:r>
              <a:rPr lang="en-US"/>
              <a:t>Thus, </a:t>
            </a:r>
            <a:r>
              <a:rPr lang="en-US" b="1"/>
              <a:t>ab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+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(</a:t>
            </a:r>
            <a:r>
              <a:rPr lang="en-US" b="1"/>
              <a:t>ab</a:t>
            </a:r>
            <a:r>
              <a:rPr lang="en-US"/>
              <a:t>)* = </a:t>
            </a:r>
            <a:r>
              <a:rPr lang="en-US" b="1"/>
              <a:t>ab</a:t>
            </a:r>
            <a:r>
              <a:rPr lang="en-US"/>
              <a:t> + (</a:t>
            </a:r>
            <a:r>
              <a:rPr lang="en-US" b="1"/>
              <a:t>ab</a:t>
            </a:r>
            <a:r>
              <a:rPr lang="en-US"/>
              <a:t>)*.</a:t>
            </a:r>
          </a:p>
          <a:p>
            <a:r>
              <a:rPr lang="en-US"/>
              <a:t>Finally, L(</a:t>
            </a:r>
            <a:r>
              <a:rPr lang="en-US" b="1"/>
              <a:t>ab</a:t>
            </a:r>
            <a:r>
              <a:rPr lang="en-US"/>
              <a:t>) is contained in L((</a:t>
            </a:r>
            <a:r>
              <a:rPr lang="en-US" b="1"/>
              <a:t>ab</a:t>
            </a:r>
            <a:r>
              <a:rPr lang="en-US"/>
              <a:t>)*), so a RE for h(L) is (</a:t>
            </a:r>
            <a:r>
              <a:rPr lang="en-US" b="1"/>
              <a:t>ab</a:t>
            </a:r>
            <a:r>
              <a:rPr lang="en-US"/>
              <a:t>)*.</a:t>
            </a:r>
          </a:p>
        </p:txBody>
      </p:sp>
    </p:spTree>
    <p:extLst>
      <p:ext uri="{BB962C8B-B14F-4D97-AF65-F5344CB8AC3E}">
        <p14:creationId xmlns:p14="http://schemas.microsoft.com/office/powerpoint/2010/main" val="147548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3A04-A7A4-AE44-A8DA-BFA0A4B296B9}" type="slidenum">
              <a:rPr lang="en-US"/>
              <a:pPr/>
              <a:t>101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Inverse Homomorphisms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h be a homomorphism and L a language whose alphabet is the output language of h.</a:t>
            </a:r>
          </a:p>
          <a:p>
            <a:r>
              <a:rPr lang="en-US">
                <a:solidFill>
                  <a:srgbClr val="FF0066"/>
                </a:solidFill>
              </a:rPr>
              <a:t>h</a:t>
            </a:r>
            <a:r>
              <a:rPr lang="en-US" baseline="30000">
                <a:solidFill>
                  <a:srgbClr val="FF0066"/>
                </a:solidFill>
              </a:rPr>
              <a:t>-1</a:t>
            </a:r>
            <a:r>
              <a:rPr lang="en-US">
                <a:solidFill>
                  <a:srgbClr val="FF0066"/>
                </a:solidFill>
              </a:rPr>
              <a:t>(L)</a:t>
            </a:r>
            <a:r>
              <a:rPr lang="en-US"/>
              <a:t>  = {w | h(w) is in L}.</a:t>
            </a:r>
          </a:p>
        </p:txBody>
      </p:sp>
    </p:spTree>
    <p:extLst>
      <p:ext uri="{BB962C8B-B14F-4D97-AF65-F5344CB8AC3E}">
        <p14:creationId xmlns:p14="http://schemas.microsoft.com/office/powerpoint/2010/main" val="306156060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ECC-C4AE-D84C-BF7C-3B9C21FF0D84}" type="slidenum">
              <a:rPr lang="en-US"/>
              <a:pPr/>
              <a:t>102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8049"/>
            <a:ext cx="9144000" cy="752275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Inverse Homomorphism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h(0) = </a:t>
            </a:r>
            <a:r>
              <a:rPr lang="en-US" dirty="0" err="1"/>
              <a:t>ab</a:t>
            </a:r>
            <a:r>
              <a:rPr lang="en-US" dirty="0"/>
              <a:t>; h(1) =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.</a:t>
            </a:r>
          </a:p>
          <a:p>
            <a:r>
              <a:rPr lang="en-US" dirty="0"/>
              <a:t>Let L = {</a:t>
            </a:r>
            <a:r>
              <a:rPr lang="en-US" dirty="0" err="1"/>
              <a:t>abab</a:t>
            </a:r>
            <a:r>
              <a:rPr lang="en-US" dirty="0"/>
              <a:t>, baba}.</a:t>
            </a:r>
          </a:p>
          <a:p>
            <a:r>
              <a:rPr lang="en-US" dirty="0"/>
              <a:t>h</a:t>
            </a:r>
            <a:r>
              <a:rPr lang="en-US" baseline="30000" dirty="0"/>
              <a:t>-1</a:t>
            </a:r>
            <a:r>
              <a:rPr lang="en-US" dirty="0"/>
              <a:t>(L) = the language with two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and any number of 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= L(</a:t>
            </a:r>
            <a:r>
              <a:rPr lang="en-US" b="1" dirty="0"/>
              <a:t>1</a:t>
            </a:r>
            <a:r>
              <a:rPr lang="en-US" dirty="0"/>
              <a:t>*</a:t>
            </a:r>
            <a:r>
              <a:rPr lang="en-US" b="1" dirty="0"/>
              <a:t>01</a:t>
            </a:r>
            <a:r>
              <a:rPr lang="en-US" dirty="0"/>
              <a:t>*</a:t>
            </a:r>
            <a:r>
              <a:rPr lang="en-US" b="1" dirty="0"/>
              <a:t>01</a:t>
            </a:r>
            <a:r>
              <a:rPr lang="en-US" dirty="0"/>
              <a:t>*).</a:t>
            </a:r>
          </a:p>
        </p:txBody>
      </p:sp>
    </p:spTree>
    <p:extLst>
      <p:ext uri="{BB962C8B-B14F-4D97-AF65-F5344CB8AC3E}">
        <p14:creationId xmlns:p14="http://schemas.microsoft.com/office/powerpoint/2010/main" val="297031145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755D4-2460-5643-914D-F0DD9D53D3D4}" type="slidenum">
              <a:rPr lang="en-US"/>
              <a:pPr/>
              <a:t>103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</a:t>
            </a:r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for Inverse Homomorphism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077200" cy="4114800"/>
          </a:xfrm>
        </p:spPr>
        <p:txBody>
          <a:bodyPr/>
          <a:lstStyle/>
          <a:p>
            <a:r>
              <a:rPr lang="en-US"/>
              <a:t>Start with a DFA A for L.</a:t>
            </a:r>
          </a:p>
          <a:p>
            <a:r>
              <a:rPr lang="en-US"/>
              <a:t>Construct a DFA B  for h</a:t>
            </a:r>
            <a:r>
              <a:rPr lang="en-US" baseline="30000"/>
              <a:t>-1</a:t>
            </a:r>
            <a:r>
              <a:rPr lang="en-US"/>
              <a:t>(L) with:</a:t>
            </a:r>
          </a:p>
          <a:p>
            <a:pPr lvl="1"/>
            <a:r>
              <a:rPr lang="en-US"/>
              <a:t>The same set of states.</a:t>
            </a:r>
          </a:p>
          <a:p>
            <a:pPr lvl="1"/>
            <a:r>
              <a:rPr lang="en-US"/>
              <a:t>The same start state.</a:t>
            </a:r>
          </a:p>
          <a:p>
            <a:pPr lvl="1"/>
            <a:r>
              <a:rPr lang="en-US"/>
              <a:t>The same final states.</a:t>
            </a:r>
          </a:p>
          <a:p>
            <a:pPr lvl="1"/>
            <a:r>
              <a:rPr lang="en-US"/>
              <a:t>Input alphabet = the symbols to which homomorphism h applies.</a:t>
            </a:r>
          </a:p>
        </p:txBody>
      </p:sp>
    </p:spTree>
    <p:extLst>
      <p:ext uri="{BB962C8B-B14F-4D97-AF65-F5344CB8AC3E}">
        <p14:creationId xmlns:p14="http://schemas.microsoft.com/office/powerpoint/2010/main" val="169783889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83892-2422-F74C-B6A7-089458D00978}" type="slidenum">
              <a:rPr lang="en-US"/>
              <a:pPr/>
              <a:t>104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– (2)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transitions for B are computed by applying h to an input symbol </a:t>
            </a:r>
            <a:r>
              <a:rPr lang="en-US" i="1"/>
              <a:t>a</a:t>
            </a:r>
            <a:r>
              <a:rPr lang="en-US"/>
              <a:t>  and seeing where A would go on sequence of input symbols h(a).</a:t>
            </a:r>
          </a:p>
          <a:p>
            <a:r>
              <a:rPr lang="en-US"/>
              <a:t>Formally,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B</a:t>
            </a:r>
            <a:r>
              <a:rPr lang="en-US"/>
              <a:t>(q, a) =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A</a:t>
            </a:r>
            <a:r>
              <a:rPr lang="en-US"/>
              <a:t>(q, h(a)).</a:t>
            </a:r>
          </a:p>
        </p:txBody>
      </p:sp>
    </p:spTree>
    <p:extLst>
      <p:ext uri="{BB962C8B-B14F-4D97-AF65-F5344CB8AC3E}">
        <p14:creationId xmlns:p14="http://schemas.microsoft.com/office/powerpoint/2010/main" val="122302590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2BA-8B51-FA4B-B3D7-7A84C7E00DBB}" type="slidenum">
              <a:rPr lang="en-US"/>
              <a:pPr/>
              <a:t>105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55844"/>
            <a:ext cx="9144000" cy="559904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Inverse Homomorphism Construction</a:t>
            </a:r>
          </a:p>
        </p:txBody>
      </p:sp>
      <p:sp>
        <p:nvSpPr>
          <p:cNvPr id="51203" name="Oval 3"/>
          <p:cNvSpPr>
            <a:spLocks noChangeArrowheads="1"/>
          </p:cNvSpPr>
          <p:nvPr/>
        </p:nvSpPr>
        <p:spPr bwMode="auto">
          <a:xfrm>
            <a:off x="1295400" y="3581400"/>
            <a:ext cx="457200" cy="457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51205" name="Oval 5"/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51206" name="Oval 6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51209" name="Oval 9"/>
          <p:cNvSpPr>
            <a:spLocks noChangeArrowheads="1"/>
          </p:cNvSpPr>
          <p:nvPr/>
        </p:nvSpPr>
        <p:spPr bwMode="auto">
          <a:xfrm>
            <a:off x="6324600" y="4495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Oval 10"/>
          <p:cNvSpPr>
            <a:spLocks noChangeArrowheads="1"/>
          </p:cNvSpPr>
          <p:nvPr/>
        </p:nvSpPr>
        <p:spPr bwMode="auto">
          <a:xfrm>
            <a:off x="2667000" y="4495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 flipV="1">
            <a:off x="1676400" y="30480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>
            <a:off x="1676400" y="39624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2971800" y="3200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1219" name="AutoShape 19"/>
          <p:cNvCxnSpPr>
            <a:cxnSpLocks noChangeShapeType="1"/>
            <a:stCxn id="51210" idx="6"/>
            <a:endCxn id="51206" idx="6"/>
          </p:cNvCxnSpPr>
          <p:nvPr/>
        </p:nvCxnSpPr>
        <p:spPr bwMode="auto">
          <a:xfrm flipH="1" flipV="1">
            <a:off x="3200400" y="2971800"/>
            <a:ext cx="76200" cy="1828800"/>
          </a:xfrm>
          <a:prstGeom prst="curvedConnector3">
            <a:avLst>
              <a:gd name="adj1" fmla="val -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1220" name="AutoShape 20"/>
          <p:cNvCxnSpPr>
            <a:cxnSpLocks noChangeShapeType="1"/>
            <a:stCxn id="51206" idx="0"/>
            <a:endCxn id="51203" idx="0"/>
          </p:cNvCxnSpPr>
          <p:nvPr/>
        </p:nvCxnSpPr>
        <p:spPr bwMode="auto">
          <a:xfrm rot="16200000" flipH="1" flipV="1">
            <a:off x="1828800" y="2438400"/>
            <a:ext cx="838200" cy="1447800"/>
          </a:xfrm>
          <a:prstGeom prst="curvedConnector3">
            <a:avLst>
              <a:gd name="adj1" fmla="val -2727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1221" name="AutoShape 21"/>
          <p:cNvCxnSpPr>
            <a:cxnSpLocks noChangeShapeType="1"/>
            <a:stCxn id="51210" idx="3"/>
            <a:endCxn id="51203" idx="4"/>
          </p:cNvCxnSpPr>
          <p:nvPr/>
        </p:nvCxnSpPr>
        <p:spPr bwMode="auto">
          <a:xfrm rot="16200000" flipV="1">
            <a:off x="1651000" y="3911600"/>
            <a:ext cx="977900" cy="1231900"/>
          </a:xfrm>
          <a:prstGeom prst="curvedConnector3">
            <a:avLst>
              <a:gd name="adj1" fmla="val -3246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1508125" y="2243138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2133600" y="32766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51224" name="Text Box 24"/>
          <p:cNvSpPr txBox="1">
            <a:spLocks noChangeArrowheads="1"/>
          </p:cNvSpPr>
          <p:nvPr/>
        </p:nvSpPr>
        <p:spPr bwMode="auto">
          <a:xfrm>
            <a:off x="1447800" y="48006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2667000" y="35814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51226" name="Text Box 26"/>
          <p:cNvSpPr txBox="1">
            <a:spLocks noChangeArrowheads="1"/>
          </p:cNvSpPr>
          <p:nvPr/>
        </p:nvSpPr>
        <p:spPr bwMode="auto">
          <a:xfrm>
            <a:off x="3581400" y="36576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51227" name="Text Box 27"/>
          <p:cNvSpPr txBox="1">
            <a:spLocks noChangeArrowheads="1"/>
          </p:cNvSpPr>
          <p:nvPr/>
        </p:nvSpPr>
        <p:spPr bwMode="auto">
          <a:xfrm>
            <a:off x="1905000" y="41910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838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42" name="Group 42"/>
          <p:cNvGrpSpPr>
            <a:grpSpLocks/>
          </p:cNvGrpSpPr>
          <p:nvPr/>
        </p:nvGrpSpPr>
        <p:grpSpPr bwMode="auto">
          <a:xfrm>
            <a:off x="4495800" y="2743200"/>
            <a:ext cx="2362200" cy="2286000"/>
            <a:chOff x="2832" y="1728"/>
            <a:chExt cx="1488" cy="1440"/>
          </a:xfrm>
        </p:grpSpPr>
        <p:sp>
          <p:nvSpPr>
            <p:cNvPr id="51204" name="Oval 4"/>
            <p:cNvSpPr>
              <a:spLocks noChangeArrowheads="1"/>
            </p:cNvSpPr>
            <p:nvPr/>
          </p:nvSpPr>
          <p:spPr bwMode="auto">
            <a:xfrm>
              <a:off x="4032" y="2880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51207" name="Oval 7"/>
            <p:cNvSpPr>
              <a:spLocks noChangeArrowheads="1"/>
            </p:cNvSpPr>
            <p:nvPr/>
          </p:nvSpPr>
          <p:spPr bwMode="auto">
            <a:xfrm>
              <a:off x="4032" y="1728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51208" name="Oval 8"/>
            <p:cNvSpPr>
              <a:spLocks noChangeArrowheads="1"/>
            </p:cNvSpPr>
            <p:nvPr/>
          </p:nvSpPr>
          <p:spPr bwMode="auto">
            <a:xfrm>
              <a:off x="3120" y="225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51229" name="Line 29"/>
            <p:cNvSpPr>
              <a:spLocks noChangeShapeType="1"/>
            </p:cNvSpPr>
            <p:nvPr/>
          </p:nvSpPr>
          <p:spPr bwMode="auto">
            <a:xfrm>
              <a:off x="2832" y="240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30" name="Text Box 30"/>
          <p:cNvSpPr txBox="1">
            <a:spLocks noChangeArrowheads="1"/>
          </p:cNvSpPr>
          <p:nvPr/>
        </p:nvSpPr>
        <p:spPr bwMode="auto">
          <a:xfrm>
            <a:off x="1600200" y="5638800"/>
            <a:ext cx="14970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h(0) = ab</a:t>
            </a:r>
          </a:p>
          <a:p>
            <a:r>
              <a:rPr lang="en-US"/>
              <a:t>h(1) = </a:t>
            </a:r>
            <a:r>
              <a:rPr lang="en-US">
                <a:latin typeface="Lucida Sans Unicode" charset="0"/>
              </a:rPr>
              <a:t>ε</a:t>
            </a:r>
          </a:p>
        </p:txBody>
      </p:sp>
      <p:grpSp>
        <p:nvGrpSpPr>
          <p:cNvPr id="51246" name="Group 46"/>
          <p:cNvGrpSpPr>
            <a:grpSpLocks/>
          </p:cNvGrpSpPr>
          <p:nvPr/>
        </p:nvGrpSpPr>
        <p:grpSpPr bwMode="auto">
          <a:xfrm>
            <a:off x="4724400" y="2133600"/>
            <a:ext cx="3919538" cy="3505200"/>
            <a:chOff x="2976" y="1344"/>
            <a:chExt cx="2469" cy="2208"/>
          </a:xfrm>
        </p:grpSpPr>
        <p:grpSp>
          <p:nvGrpSpPr>
            <p:cNvPr id="51244" name="Group 44"/>
            <p:cNvGrpSpPr>
              <a:grpSpLocks/>
            </p:cNvGrpSpPr>
            <p:nvPr/>
          </p:nvGrpSpPr>
          <p:grpSpPr bwMode="auto">
            <a:xfrm>
              <a:off x="2976" y="1344"/>
              <a:ext cx="1501" cy="2208"/>
              <a:chOff x="2992" y="1344"/>
              <a:chExt cx="1501" cy="2208"/>
            </a:xfrm>
          </p:grpSpPr>
          <p:cxnSp>
            <p:nvCxnSpPr>
              <p:cNvPr id="51231" name="AutoShape 31"/>
              <p:cNvCxnSpPr>
                <a:cxnSpLocks noChangeShapeType="1"/>
              </p:cNvCxnSpPr>
              <p:nvPr/>
            </p:nvCxnSpPr>
            <p:spPr bwMode="auto">
              <a:xfrm rot="16200000" flipH="1" flipV="1">
                <a:off x="3293" y="2203"/>
                <a:ext cx="1" cy="204"/>
              </a:xfrm>
              <a:prstGeom prst="curvedConnector3">
                <a:avLst>
                  <a:gd name="adj1" fmla="val -3720000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51232" name="Text Box 32"/>
              <p:cNvSpPr txBox="1">
                <a:spLocks noChangeArrowheads="1"/>
              </p:cNvSpPr>
              <p:nvPr/>
            </p:nvSpPr>
            <p:spPr bwMode="auto">
              <a:xfrm>
                <a:off x="2992" y="182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cxnSp>
            <p:nvCxnSpPr>
              <p:cNvPr id="51233" name="AutoShape 33"/>
              <p:cNvCxnSpPr>
                <a:cxnSpLocks noChangeShapeType="1"/>
              </p:cNvCxnSpPr>
              <p:nvPr/>
            </p:nvCxnSpPr>
            <p:spPr bwMode="auto">
              <a:xfrm rot="16200000" flipH="1" flipV="1">
                <a:off x="4181" y="1675"/>
                <a:ext cx="1" cy="204"/>
              </a:xfrm>
              <a:prstGeom prst="curvedConnector3">
                <a:avLst>
                  <a:gd name="adj1" fmla="val -3720000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1234" name="AutoShape 34"/>
              <p:cNvCxnSpPr>
                <a:cxnSpLocks noChangeShapeType="1"/>
              </p:cNvCxnSpPr>
              <p:nvPr/>
            </p:nvCxnSpPr>
            <p:spPr bwMode="auto">
              <a:xfrm rot="5400000">
                <a:off x="4167" y="3033"/>
                <a:ext cx="1" cy="272"/>
              </a:xfrm>
              <a:prstGeom prst="curvedConnector3">
                <a:avLst>
                  <a:gd name="adj1" fmla="val 4099999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51236" name="Text Box 36"/>
              <p:cNvSpPr txBox="1">
                <a:spLocks noChangeArrowheads="1"/>
              </p:cNvSpPr>
              <p:nvPr/>
            </p:nvSpPr>
            <p:spPr bwMode="auto">
              <a:xfrm>
                <a:off x="4272" y="326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51237" name="Text Box 37"/>
              <p:cNvSpPr txBox="1">
                <a:spLocks noChangeArrowheads="1"/>
              </p:cNvSpPr>
              <p:nvPr/>
            </p:nvSpPr>
            <p:spPr bwMode="auto">
              <a:xfrm>
                <a:off x="3896" y="134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</p:grpSp>
        <p:sp>
          <p:nvSpPr>
            <p:cNvPr id="51245" name="Text Box 45"/>
            <p:cNvSpPr txBox="1">
              <a:spLocks noChangeArrowheads="1"/>
            </p:cNvSpPr>
            <p:nvPr/>
          </p:nvSpPr>
          <p:spPr bwMode="auto">
            <a:xfrm>
              <a:off x="4608" y="1344"/>
              <a:ext cx="83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Since</a:t>
              </a:r>
            </a:p>
            <a:p>
              <a:r>
                <a:rPr lang="en-US"/>
                <a:t>h(1) = </a:t>
              </a:r>
              <a:r>
                <a:rPr lang="en-US">
                  <a:latin typeface="Lucida Sans Unicode" charset="0"/>
                </a:rPr>
                <a:t>ε</a:t>
              </a:r>
            </a:p>
          </p:txBody>
        </p:sp>
      </p:grpSp>
      <p:grpSp>
        <p:nvGrpSpPr>
          <p:cNvPr id="51249" name="Group 49"/>
          <p:cNvGrpSpPr>
            <a:grpSpLocks/>
          </p:cNvGrpSpPr>
          <p:nvPr/>
        </p:nvGrpSpPr>
        <p:grpSpPr bwMode="auto">
          <a:xfrm>
            <a:off x="5334000" y="3167063"/>
            <a:ext cx="3630613" cy="2438400"/>
            <a:chOff x="3360" y="1995"/>
            <a:chExt cx="2287" cy="1536"/>
          </a:xfrm>
        </p:grpSpPr>
        <p:grpSp>
          <p:nvGrpSpPr>
            <p:cNvPr id="51247" name="Group 47"/>
            <p:cNvGrpSpPr>
              <a:grpSpLocks/>
            </p:cNvGrpSpPr>
            <p:nvPr/>
          </p:nvGrpSpPr>
          <p:grpSpPr bwMode="auto">
            <a:xfrm>
              <a:off x="3360" y="1995"/>
              <a:ext cx="1347" cy="1536"/>
              <a:chOff x="3360" y="2016"/>
              <a:chExt cx="1347" cy="1536"/>
            </a:xfrm>
          </p:grpSpPr>
          <p:sp>
            <p:nvSpPr>
              <p:cNvPr id="51214" name="Line 14"/>
              <p:cNvSpPr>
                <a:spLocks noChangeShapeType="1"/>
              </p:cNvSpPr>
              <p:nvPr/>
            </p:nvSpPr>
            <p:spPr bwMode="auto">
              <a:xfrm>
                <a:off x="3360" y="249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16" name="Line 16"/>
              <p:cNvSpPr>
                <a:spLocks noChangeShapeType="1"/>
              </p:cNvSpPr>
              <p:nvPr/>
            </p:nvSpPr>
            <p:spPr bwMode="auto">
              <a:xfrm>
                <a:off x="4176" y="2016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39" name="Text Box 39"/>
              <p:cNvSpPr txBox="1">
                <a:spLocks noChangeArrowheads="1"/>
              </p:cNvSpPr>
              <p:nvPr/>
            </p:nvSpPr>
            <p:spPr bwMode="auto">
              <a:xfrm>
                <a:off x="3456" y="2640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sp>
            <p:nvSpPr>
              <p:cNvPr id="51241" name="Text Box 41"/>
              <p:cNvSpPr txBox="1">
                <a:spLocks noChangeArrowheads="1"/>
              </p:cNvSpPr>
              <p:nvPr/>
            </p:nvSpPr>
            <p:spPr bwMode="auto">
              <a:xfrm>
                <a:off x="4176" y="220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sp>
            <p:nvSpPr>
              <p:cNvPr id="51243" name="Text Box 43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33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, 0</a:t>
                </a:r>
              </a:p>
            </p:txBody>
          </p:sp>
        </p:grpSp>
        <p:sp>
          <p:nvSpPr>
            <p:cNvPr id="51248" name="Text Box 48"/>
            <p:cNvSpPr txBox="1">
              <a:spLocks noChangeArrowheads="1"/>
            </p:cNvSpPr>
            <p:nvPr/>
          </p:nvSpPr>
          <p:spPr bwMode="auto">
            <a:xfrm>
              <a:off x="4704" y="2688"/>
              <a:ext cx="943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Since</a:t>
              </a:r>
            </a:p>
            <a:p>
              <a:r>
                <a:rPr lang="en-US"/>
                <a:t>h(0) = ab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730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D9D-E588-5B42-9F5A-B42EB8C4EF5E}" type="slidenum">
              <a:rPr lang="en-US"/>
              <a:pPr/>
              <a:t>106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8896"/>
            <a:ext cx="9144000" cy="636852"/>
          </a:xfrm>
        </p:spPr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 – Inverse Homomorphism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 induction on |w| (omitted) shows that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B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w) =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A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h(w)).</a:t>
            </a:r>
          </a:p>
          <a:p>
            <a:r>
              <a:rPr lang="en-US"/>
              <a:t>Thus, B accepts w if and only if A accepts h(w).</a:t>
            </a:r>
          </a:p>
        </p:txBody>
      </p:sp>
    </p:spTree>
    <p:extLst>
      <p:ext uri="{BB962C8B-B14F-4D97-AF65-F5344CB8AC3E}">
        <p14:creationId xmlns:p14="http://schemas.microsoft.com/office/powerpoint/2010/main" val="856581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F5C14-BC27-3F48-A73D-DCE9710EB720}" type="slidenum">
              <a:rPr lang="en-US"/>
              <a:pPr/>
              <a:t>11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Converting a RE to an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Proof is an induction on the number of operators (+, concatenation, *) in the RE.</a:t>
            </a:r>
          </a:p>
          <a:p>
            <a:r>
              <a:rPr lang="en-US"/>
              <a:t>We always construct an automaton of a special form (next slide).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E0BDE-7E62-0B46-962D-4094D339B977}" type="slidenum">
              <a:rPr lang="en-US"/>
              <a:pPr/>
              <a:t>12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 of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Constructed</a:t>
            </a:r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1905000" y="37338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5638800" y="37338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13716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60960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2514600" y="2971800"/>
            <a:ext cx="2971800" cy="19812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No arcs from outside,</a:t>
            </a:r>
          </a:p>
          <a:p>
            <a:pPr algn="ctr"/>
            <a:r>
              <a:rPr lang="en-US"/>
              <a:t>no arcs leaving</a:t>
            </a: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286000" y="41148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V="1">
            <a:off x="2286000" y="3581400"/>
            <a:ext cx="914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4572000" y="3429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V="1">
            <a:off x="4724400" y="41148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304800" y="4038600"/>
            <a:ext cx="19367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 state:</a:t>
            </a:r>
          </a:p>
          <a:p>
            <a:r>
              <a:rPr lang="en-US"/>
              <a:t>Only state</a:t>
            </a:r>
          </a:p>
          <a:p>
            <a:r>
              <a:rPr lang="en-US"/>
              <a:t>with external</a:t>
            </a:r>
          </a:p>
          <a:p>
            <a:r>
              <a:rPr lang="en-US"/>
              <a:t>predecessors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6156325" y="4071938"/>
            <a:ext cx="1930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>
                <a:latin typeface="Arial"/>
              </a:rPr>
              <a:t>“</a:t>
            </a:r>
            <a:r>
              <a:rPr lang="en-US"/>
              <a:t>Final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state:</a:t>
            </a:r>
          </a:p>
          <a:p>
            <a:r>
              <a:rPr lang="en-US"/>
              <a:t>Only state</a:t>
            </a:r>
          </a:p>
          <a:p>
            <a:r>
              <a:rPr lang="en-US"/>
              <a:t>with external</a:t>
            </a:r>
          </a:p>
          <a:p>
            <a:r>
              <a:rPr lang="en-US"/>
              <a:t>successors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3D11-1D10-734E-AA52-346477F31A57}" type="slidenum">
              <a:rPr lang="en-US"/>
              <a:pPr/>
              <a:t>13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 to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-NFA: </a:t>
            </a:r>
            <a:r>
              <a:rPr lang="en-US">
                <a:solidFill>
                  <a:srgbClr val="3366FF"/>
                </a:solidFill>
              </a:rPr>
              <a:t>Basis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Symbol </a:t>
            </a:r>
            <a:r>
              <a:rPr lang="en-US" b="1"/>
              <a:t>a</a:t>
            </a:r>
            <a:r>
              <a:rPr lang="en-US"/>
              <a:t>:</a:t>
            </a:r>
          </a:p>
          <a:p>
            <a:endParaRPr lang="en-US"/>
          </a:p>
          <a:p>
            <a:r>
              <a:rPr lang="en-US">
                <a:latin typeface="Lucida Sans Unicode" charset="0"/>
              </a:rPr>
              <a:t>ε</a:t>
            </a:r>
            <a:r>
              <a:rPr lang="en-US"/>
              <a:t>:</a:t>
            </a:r>
          </a:p>
          <a:p>
            <a:endParaRPr lang="en-US"/>
          </a:p>
          <a:p>
            <a:r>
              <a:rPr lang="en-US" sz="2400">
                <a:latin typeface="Lucida Sans Unicode" charset="0"/>
              </a:rPr>
              <a:t>∅</a:t>
            </a:r>
            <a:r>
              <a:rPr lang="en-US"/>
              <a:t>:</a:t>
            </a:r>
          </a:p>
        </p:txBody>
      </p:sp>
      <p:grpSp>
        <p:nvGrpSpPr>
          <p:cNvPr id="27656" name="Group 8"/>
          <p:cNvGrpSpPr>
            <a:grpSpLocks/>
          </p:cNvGrpSpPr>
          <p:nvPr/>
        </p:nvGrpSpPr>
        <p:grpSpPr bwMode="auto">
          <a:xfrm>
            <a:off x="5029200" y="1828800"/>
            <a:ext cx="2133600" cy="762000"/>
            <a:chOff x="3168" y="1248"/>
            <a:chExt cx="1344" cy="480"/>
          </a:xfrm>
        </p:grpSpPr>
        <p:sp>
          <p:nvSpPr>
            <p:cNvPr id="27652" name="Oval 4"/>
            <p:cNvSpPr>
              <a:spLocks noChangeArrowheads="1"/>
            </p:cNvSpPr>
            <p:nvPr/>
          </p:nvSpPr>
          <p:spPr bwMode="auto">
            <a:xfrm>
              <a:off x="3168" y="1419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3" name="Oval 5"/>
            <p:cNvSpPr>
              <a:spLocks noChangeArrowheads="1"/>
            </p:cNvSpPr>
            <p:nvPr/>
          </p:nvSpPr>
          <p:spPr bwMode="auto">
            <a:xfrm>
              <a:off x="4224" y="1440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4" name="Line 6"/>
            <p:cNvSpPr>
              <a:spLocks noChangeShapeType="1"/>
            </p:cNvSpPr>
            <p:nvPr/>
          </p:nvSpPr>
          <p:spPr bwMode="auto">
            <a:xfrm>
              <a:off x="3456" y="1563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5" name="Text Box 7"/>
            <p:cNvSpPr txBox="1">
              <a:spLocks noChangeArrowheads="1"/>
            </p:cNvSpPr>
            <p:nvPr/>
          </p:nvSpPr>
          <p:spPr bwMode="auto">
            <a:xfrm>
              <a:off x="3648" y="1248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</p:grpSp>
      <p:grpSp>
        <p:nvGrpSpPr>
          <p:cNvPr id="27672" name="Group 24"/>
          <p:cNvGrpSpPr>
            <a:grpSpLocks/>
          </p:cNvGrpSpPr>
          <p:nvPr/>
        </p:nvGrpSpPr>
        <p:grpSpPr bwMode="auto">
          <a:xfrm>
            <a:off x="5029200" y="4373563"/>
            <a:ext cx="2133600" cy="503237"/>
            <a:chOff x="3168" y="2755"/>
            <a:chExt cx="1344" cy="317"/>
          </a:xfrm>
        </p:grpSpPr>
        <p:sp>
          <p:nvSpPr>
            <p:cNvPr id="27658" name="Oval 10"/>
            <p:cNvSpPr>
              <a:spLocks noChangeArrowheads="1"/>
            </p:cNvSpPr>
            <p:nvPr/>
          </p:nvSpPr>
          <p:spPr bwMode="auto">
            <a:xfrm>
              <a:off x="3168" y="2755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9" name="Oval 11"/>
            <p:cNvSpPr>
              <a:spLocks noChangeArrowheads="1"/>
            </p:cNvSpPr>
            <p:nvPr/>
          </p:nvSpPr>
          <p:spPr bwMode="auto">
            <a:xfrm>
              <a:off x="4224" y="2784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667" name="Group 19"/>
          <p:cNvGrpSpPr>
            <a:grpSpLocks/>
          </p:cNvGrpSpPr>
          <p:nvPr/>
        </p:nvGrpSpPr>
        <p:grpSpPr bwMode="auto">
          <a:xfrm>
            <a:off x="5029200" y="2895600"/>
            <a:ext cx="2133600" cy="808038"/>
            <a:chOff x="3168" y="1219"/>
            <a:chExt cx="1344" cy="509"/>
          </a:xfrm>
        </p:grpSpPr>
        <p:sp>
          <p:nvSpPr>
            <p:cNvPr id="27668" name="Oval 20"/>
            <p:cNvSpPr>
              <a:spLocks noChangeArrowheads="1"/>
            </p:cNvSpPr>
            <p:nvPr/>
          </p:nvSpPr>
          <p:spPr bwMode="auto">
            <a:xfrm>
              <a:off x="3168" y="1419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9" name="Oval 21"/>
            <p:cNvSpPr>
              <a:spLocks noChangeArrowheads="1"/>
            </p:cNvSpPr>
            <p:nvPr/>
          </p:nvSpPr>
          <p:spPr bwMode="auto">
            <a:xfrm>
              <a:off x="4224" y="1440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0" name="Line 22"/>
            <p:cNvSpPr>
              <a:spLocks noChangeShapeType="1"/>
            </p:cNvSpPr>
            <p:nvPr/>
          </p:nvSpPr>
          <p:spPr bwMode="auto">
            <a:xfrm>
              <a:off x="3456" y="1563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Text Box 23"/>
            <p:cNvSpPr txBox="1">
              <a:spLocks noChangeArrowheads="1"/>
            </p:cNvSpPr>
            <p:nvPr/>
          </p:nvSpPr>
          <p:spPr bwMode="auto">
            <a:xfrm>
              <a:off x="3648" y="1219"/>
              <a:ext cx="25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9772-23A9-3544-85A5-BD71691920C0}" type="slidenum">
              <a:rPr lang="en-US"/>
              <a:pPr/>
              <a:t>14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/>
              <a:t>RE to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-NFA: </a:t>
            </a:r>
            <a:r>
              <a:rPr lang="en-US">
                <a:solidFill>
                  <a:srgbClr val="3366FF"/>
                </a:solidFill>
              </a:rPr>
              <a:t>Induction 1</a:t>
            </a:r>
            <a:r>
              <a:rPr lang="en-US"/>
              <a:t> – Union</a:t>
            </a:r>
          </a:p>
        </p:txBody>
      </p:sp>
      <p:grpSp>
        <p:nvGrpSpPr>
          <p:cNvPr id="29702" name="Group 6"/>
          <p:cNvGrpSpPr>
            <a:grpSpLocks/>
          </p:cNvGrpSpPr>
          <p:nvPr/>
        </p:nvGrpSpPr>
        <p:grpSpPr bwMode="auto">
          <a:xfrm>
            <a:off x="2895600" y="2362200"/>
            <a:ext cx="2971800" cy="1371600"/>
            <a:chOff x="1824" y="1488"/>
            <a:chExt cx="1872" cy="864"/>
          </a:xfrm>
        </p:grpSpPr>
        <p:sp>
          <p:nvSpPr>
            <p:cNvPr id="29699" name="Oval 3"/>
            <p:cNvSpPr>
              <a:spLocks noChangeArrowheads="1"/>
            </p:cNvSpPr>
            <p:nvPr/>
          </p:nvSpPr>
          <p:spPr bwMode="auto">
            <a:xfrm>
              <a:off x="1824" y="1488"/>
              <a:ext cx="1872" cy="86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For E</a:t>
              </a:r>
              <a:r>
                <a:rPr lang="en-US" baseline="-25000"/>
                <a:t>1</a:t>
              </a:r>
            </a:p>
          </p:txBody>
        </p:sp>
        <p:sp>
          <p:nvSpPr>
            <p:cNvPr id="29700" name="Oval 4"/>
            <p:cNvSpPr>
              <a:spLocks noChangeArrowheads="1"/>
            </p:cNvSpPr>
            <p:nvPr/>
          </p:nvSpPr>
          <p:spPr bwMode="auto">
            <a:xfrm>
              <a:off x="3312" y="177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Oval 5"/>
            <p:cNvSpPr>
              <a:spLocks noChangeArrowheads="1"/>
            </p:cNvSpPr>
            <p:nvPr/>
          </p:nvSpPr>
          <p:spPr bwMode="auto">
            <a:xfrm>
              <a:off x="1872" y="177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895600" y="4191000"/>
            <a:ext cx="2971800" cy="1371600"/>
            <a:chOff x="1824" y="1488"/>
            <a:chExt cx="1872" cy="864"/>
          </a:xfrm>
        </p:grpSpPr>
        <p:sp>
          <p:nvSpPr>
            <p:cNvPr id="29704" name="Oval 8"/>
            <p:cNvSpPr>
              <a:spLocks noChangeArrowheads="1"/>
            </p:cNvSpPr>
            <p:nvPr/>
          </p:nvSpPr>
          <p:spPr bwMode="auto">
            <a:xfrm>
              <a:off x="1824" y="1488"/>
              <a:ext cx="1872" cy="86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For E</a:t>
              </a:r>
              <a:r>
                <a:rPr lang="en-US" baseline="-25000"/>
                <a:t>2</a:t>
              </a:r>
            </a:p>
          </p:txBody>
        </p:sp>
        <p:sp>
          <p:nvSpPr>
            <p:cNvPr id="29705" name="Oval 9"/>
            <p:cNvSpPr>
              <a:spLocks noChangeArrowheads="1"/>
            </p:cNvSpPr>
            <p:nvPr/>
          </p:nvSpPr>
          <p:spPr bwMode="auto">
            <a:xfrm>
              <a:off x="3312" y="177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Oval 10"/>
            <p:cNvSpPr>
              <a:spLocks noChangeArrowheads="1"/>
            </p:cNvSpPr>
            <p:nvPr/>
          </p:nvSpPr>
          <p:spPr bwMode="auto">
            <a:xfrm>
              <a:off x="1872" y="177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16" name="Group 20"/>
          <p:cNvGrpSpPr>
            <a:grpSpLocks/>
          </p:cNvGrpSpPr>
          <p:nvPr/>
        </p:nvGrpSpPr>
        <p:grpSpPr bwMode="auto">
          <a:xfrm>
            <a:off x="1311275" y="2286000"/>
            <a:ext cx="6096000" cy="4084638"/>
            <a:chOff x="826" y="1440"/>
            <a:chExt cx="3840" cy="2573"/>
          </a:xfrm>
        </p:grpSpPr>
        <p:sp>
          <p:nvSpPr>
            <p:cNvPr id="29714" name="Oval 18"/>
            <p:cNvSpPr>
              <a:spLocks noChangeArrowheads="1"/>
            </p:cNvSpPr>
            <p:nvPr/>
          </p:nvSpPr>
          <p:spPr bwMode="auto">
            <a:xfrm>
              <a:off x="826" y="1440"/>
              <a:ext cx="3840" cy="211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5" name="Text Box 19"/>
            <p:cNvSpPr txBox="1">
              <a:spLocks noChangeArrowheads="1"/>
            </p:cNvSpPr>
            <p:nvPr/>
          </p:nvSpPr>
          <p:spPr bwMode="auto">
            <a:xfrm>
              <a:off x="2208" y="3648"/>
              <a:ext cx="112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For E</a:t>
              </a:r>
              <a:r>
                <a:rPr lang="en-US" baseline="-25000"/>
                <a:t>1</a:t>
              </a:r>
              <a:r>
                <a:rPr lang="en-US"/>
                <a:t> </a:t>
              </a:r>
              <a:r>
                <a:rPr lang="en-US" sz="3200">
                  <a:sym typeface="Symbol" charset="0"/>
                </a:rPr>
                <a:t></a:t>
              </a:r>
              <a:r>
                <a:rPr lang="en-US"/>
                <a:t> E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29721" name="Group 25"/>
          <p:cNvGrpSpPr>
            <a:grpSpLocks/>
          </p:cNvGrpSpPr>
          <p:nvPr/>
        </p:nvGrpSpPr>
        <p:grpSpPr bwMode="auto">
          <a:xfrm>
            <a:off x="1447800" y="3048000"/>
            <a:ext cx="5867400" cy="1828800"/>
            <a:chOff x="912" y="1920"/>
            <a:chExt cx="3696" cy="1152"/>
          </a:xfrm>
        </p:grpSpPr>
        <p:grpSp>
          <p:nvGrpSpPr>
            <p:cNvPr id="29713" name="Group 17"/>
            <p:cNvGrpSpPr>
              <a:grpSpLocks/>
            </p:cNvGrpSpPr>
            <p:nvPr/>
          </p:nvGrpSpPr>
          <p:grpSpPr bwMode="auto">
            <a:xfrm>
              <a:off x="912" y="1920"/>
              <a:ext cx="3696" cy="1104"/>
              <a:chOff x="912" y="1920"/>
              <a:chExt cx="3696" cy="1104"/>
            </a:xfrm>
          </p:grpSpPr>
          <p:sp>
            <p:nvSpPr>
              <p:cNvPr id="29707" name="Oval 11"/>
              <p:cNvSpPr>
                <a:spLocks noChangeArrowheads="1"/>
              </p:cNvSpPr>
              <p:nvPr/>
            </p:nvSpPr>
            <p:spPr bwMode="auto">
              <a:xfrm>
                <a:off x="912" y="2352"/>
                <a:ext cx="288" cy="288"/>
              </a:xfrm>
              <a:prstGeom prst="ellipse">
                <a:avLst/>
              </a:prstGeom>
              <a:solidFill>
                <a:srgbClr val="FFFF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8" name="Oval 12"/>
              <p:cNvSpPr>
                <a:spLocks noChangeArrowheads="1"/>
              </p:cNvSpPr>
              <p:nvPr/>
            </p:nvSpPr>
            <p:spPr bwMode="auto">
              <a:xfrm>
                <a:off x="4320" y="2400"/>
                <a:ext cx="288" cy="288"/>
              </a:xfrm>
              <a:prstGeom prst="ellipse">
                <a:avLst/>
              </a:prstGeom>
              <a:solidFill>
                <a:srgbClr val="FFFF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9" name="Line 13"/>
              <p:cNvSpPr>
                <a:spLocks noChangeShapeType="1"/>
              </p:cNvSpPr>
              <p:nvPr/>
            </p:nvSpPr>
            <p:spPr bwMode="auto">
              <a:xfrm flipV="1">
                <a:off x="1152" y="1920"/>
                <a:ext cx="72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0" name="Line 14"/>
              <p:cNvSpPr>
                <a:spLocks noChangeShapeType="1"/>
              </p:cNvSpPr>
              <p:nvPr/>
            </p:nvSpPr>
            <p:spPr bwMode="auto">
              <a:xfrm>
                <a:off x="1152" y="2592"/>
                <a:ext cx="72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1" name="Line 15"/>
              <p:cNvSpPr>
                <a:spLocks noChangeShapeType="1"/>
              </p:cNvSpPr>
              <p:nvPr/>
            </p:nvSpPr>
            <p:spPr bwMode="auto">
              <a:xfrm>
                <a:off x="3600" y="1920"/>
                <a:ext cx="768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2" name="Line 16"/>
              <p:cNvSpPr>
                <a:spLocks noChangeShapeType="1"/>
              </p:cNvSpPr>
              <p:nvPr/>
            </p:nvSpPr>
            <p:spPr bwMode="auto">
              <a:xfrm flipV="1">
                <a:off x="3600" y="2640"/>
                <a:ext cx="768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17" name="Text Box 21"/>
            <p:cNvSpPr txBox="1">
              <a:spLocks noChangeArrowheads="1"/>
            </p:cNvSpPr>
            <p:nvPr/>
          </p:nvSpPr>
          <p:spPr bwMode="auto">
            <a:xfrm>
              <a:off x="1344" y="1920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Lucida Sans Unicode" charset="0"/>
                </a:rPr>
                <a:t>ε</a:t>
              </a:r>
            </a:p>
          </p:txBody>
        </p:sp>
        <p:sp>
          <p:nvSpPr>
            <p:cNvPr id="29718" name="Text Box 22"/>
            <p:cNvSpPr txBox="1">
              <a:spLocks noChangeArrowheads="1"/>
            </p:cNvSpPr>
            <p:nvPr/>
          </p:nvSpPr>
          <p:spPr bwMode="auto">
            <a:xfrm>
              <a:off x="1344" y="2784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Lucida Sans Unicode" charset="0"/>
                </a:rPr>
                <a:t>ε</a:t>
              </a:r>
            </a:p>
          </p:txBody>
        </p:sp>
        <p:sp>
          <p:nvSpPr>
            <p:cNvPr id="29719" name="Text Box 23"/>
            <p:cNvSpPr txBox="1">
              <a:spLocks noChangeArrowheads="1"/>
            </p:cNvSpPr>
            <p:nvPr/>
          </p:nvSpPr>
          <p:spPr bwMode="auto">
            <a:xfrm>
              <a:off x="3936" y="2784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Lucida Sans Unicode" charset="0"/>
                </a:rPr>
                <a:t>ε</a:t>
              </a:r>
            </a:p>
          </p:txBody>
        </p:sp>
        <p:sp>
          <p:nvSpPr>
            <p:cNvPr id="29720" name="Text Box 24"/>
            <p:cNvSpPr txBox="1">
              <a:spLocks noChangeArrowheads="1"/>
            </p:cNvSpPr>
            <p:nvPr/>
          </p:nvSpPr>
          <p:spPr bwMode="auto">
            <a:xfrm>
              <a:off x="3936" y="1920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Lucida Sans Unicode" charset="0"/>
                </a:rPr>
                <a:t>ε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8A42-7B0F-404A-BA6F-603C1642159C}" type="slidenum">
              <a:rPr lang="en-US"/>
              <a:pPr/>
              <a:t>15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/>
              <a:t>RE to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-NFA: </a:t>
            </a:r>
            <a:r>
              <a:rPr lang="en-US">
                <a:solidFill>
                  <a:srgbClr val="3366FF"/>
                </a:solidFill>
              </a:rPr>
              <a:t>Induction 2</a:t>
            </a:r>
            <a:r>
              <a:rPr lang="en-US"/>
              <a:t> – Concatenation</a:t>
            </a:r>
          </a:p>
        </p:txBody>
      </p:sp>
      <p:grpSp>
        <p:nvGrpSpPr>
          <p:cNvPr id="31747" name="Group 3"/>
          <p:cNvGrpSpPr>
            <a:grpSpLocks/>
          </p:cNvGrpSpPr>
          <p:nvPr/>
        </p:nvGrpSpPr>
        <p:grpSpPr bwMode="auto">
          <a:xfrm>
            <a:off x="914400" y="2971800"/>
            <a:ext cx="2971800" cy="1371600"/>
            <a:chOff x="1824" y="1488"/>
            <a:chExt cx="1872" cy="864"/>
          </a:xfrm>
        </p:grpSpPr>
        <p:sp>
          <p:nvSpPr>
            <p:cNvPr id="31748" name="Oval 4"/>
            <p:cNvSpPr>
              <a:spLocks noChangeArrowheads="1"/>
            </p:cNvSpPr>
            <p:nvPr/>
          </p:nvSpPr>
          <p:spPr bwMode="auto">
            <a:xfrm>
              <a:off x="1824" y="1488"/>
              <a:ext cx="1872" cy="86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For E</a:t>
              </a:r>
              <a:r>
                <a:rPr lang="en-US" baseline="-25000"/>
                <a:t>1</a:t>
              </a:r>
            </a:p>
          </p:txBody>
        </p:sp>
        <p:sp>
          <p:nvSpPr>
            <p:cNvPr id="31749" name="Oval 5"/>
            <p:cNvSpPr>
              <a:spLocks noChangeArrowheads="1"/>
            </p:cNvSpPr>
            <p:nvPr/>
          </p:nvSpPr>
          <p:spPr bwMode="auto">
            <a:xfrm>
              <a:off x="3312" y="177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0" name="Oval 6"/>
            <p:cNvSpPr>
              <a:spLocks noChangeArrowheads="1"/>
            </p:cNvSpPr>
            <p:nvPr/>
          </p:nvSpPr>
          <p:spPr bwMode="auto">
            <a:xfrm>
              <a:off x="1872" y="177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1" name="Group 7"/>
          <p:cNvGrpSpPr>
            <a:grpSpLocks/>
          </p:cNvGrpSpPr>
          <p:nvPr/>
        </p:nvGrpSpPr>
        <p:grpSpPr bwMode="auto">
          <a:xfrm>
            <a:off x="5486400" y="2971800"/>
            <a:ext cx="2971800" cy="1371600"/>
            <a:chOff x="1824" y="1488"/>
            <a:chExt cx="1872" cy="864"/>
          </a:xfrm>
        </p:grpSpPr>
        <p:sp>
          <p:nvSpPr>
            <p:cNvPr id="31752" name="Oval 8"/>
            <p:cNvSpPr>
              <a:spLocks noChangeArrowheads="1"/>
            </p:cNvSpPr>
            <p:nvPr/>
          </p:nvSpPr>
          <p:spPr bwMode="auto">
            <a:xfrm>
              <a:off x="1824" y="1488"/>
              <a:ext cx="1872" cy="86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For E</a:t>
              </a:r>
              <a:r>
                <a:rPr lang="en-US" baseline="-25000"/>
                <a:t>2</a:t>
              </a:r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auto">
            <a:xfrm>
              <a:off x="3312" y="177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4" name="Oval 10"/>
            <p:cNvSpPr>
              <a:spLocks noChangeArrowheads="1"/>
            </p:cNvSpPr>
            <p:nvPr/>
          </p:nvSpPr>
          <p:spPr bwMode="auto">
            <a:xfrm>
              <a:off x="1872" y="177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67" name="Group 23"/>
          <p:cNvGrpSpPr>
            <a:grpSpLocks/>
          </p:cNvGrpSpPr>
          <p:nvPr/>
        </p:nvGrpSpPr>
        <p:grpSpPr bwMode="auto">
          <a:xfrm>
            <a:off x="609600" y="2514600"/>
            <a:ext cx="8153400" cy="3048000"/>
            <a:chOff x="384" y="1584"/>
            <a:chExt cx="5136" cy="1920"/>
          </a:xfrm>
        </p:grpSpPr>
        <p:sp>
          <p:nvSpPr>
            <p:cNvPr id="31763" name="Oval 19"/>
            <p:cNvSpPr>
              <a:spLocks noChangeArrowheads="1"/>
            </p:cNvSpPr>
            <p:nvPr/>
          </p:nvSpPr>
          <p:spPr bwMode="auto">
            <a:xfrm>
              <a:off x="384" y="1584"/>
              <a:ext cx="5136" cy="14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4" name="Text Box 20"/>
            <p:cNvSpPr txBox="1">
              <a:spLocks noChangeArrowheads="1"/>
            </p:cNvSpPr>
            <p:nvPr/>
          </p:nvSpPr>
          <p:spPr bwMode="auto">
            <a:xfrm>
              <a:off x="2352" y="3216"/>
              <a:ext cx="8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For E</a:t>
              </a:r>
              <a:r>
                <a:rPr lang="en-US" baseline="-25000"/>
                <a:t>1</a:t>
              </a:r>
              <a:r>
                <a:rPr lang="en-US"/>
                <a:t>E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31770" name="Group 26"/>
          <p:cNvGrpSpPr>
            <a:grpSpLocks/>
          </p:cNvGrpSpPr>
          <p:nvPr/>
        </p:nvGrpSpPr>
        <p:grpSpPr bwMode="auto">
          <a:xfrm>
            <a:off x="3733800" y="3200400"/>
            <a:ext cx="1828800" cy="457200"/>
            <a:chOff x="2352" y="2016"/>
            <a:chExt cx="1152" cy="288"/>
          </a:xfrm>
        </p:grpSpPr>
        <p:sp>
          <p:nvSpPr>
            <p:cNvPr id="31765" name="Line 21"/>
            <p:cNvSpPr>
              <a:spLocks noChangeShapeType="1"/>
            </p:cNvSpPr>
            <p:nvPr/>
          </p:nvSpPr>
          <p:spPr bwMode="auto">
            <a:xfrm>
              <a:off x="2352" y="230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Text Box 24"/>
            <p:cNvSpPr txBox="1">
              <a:spLocks noChangeArrowheads="1"/>
            </p:cNvSpPr>
            <p:nvPr/>
          </p:nvSpPr>
          <p:spPr bwMode="auto">
            <a:xfrm>
              <a:off x="2832" y="2016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Lucida Sans Unicode" charset="0"/>
                </a:rPr>
                <a:t>ε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65F7-F78D-CB41-806C-01F96A8D3092}" type="slidenum">
              <a:rPr lang="en-US"/>
              <a:pPr/>
              <a:t>16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/>
              <a:t>RE to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-NFA: </a:t>
            </a:r>
            <a:r>
              <a:rPr lang="en-US">
                <a:solidFill>
                  <a:srgbClr val="3366FF"/>
                </a:solidFill>
              </a:rPr>
              <a:t>Induction 3</a:t>
            </a:r>
            <a:r>
              <a:rPr lang="en-US"/>
              <a:t> – Closure</a:t>
            </a:r>
          </a:p>
        </p:txBody>
      </p:sp>
      <p:grpSp>
        <p:nvGrpSpPr>
          <p:cNvPr id="33814" name="Group 22"/>
          <p:cNvGrpSpPr>
            <a:grpSpLocks/>
          </p:cNvGrpSpPr>
          <p:nvPr/>
        </p:nvGrpSpPr>
        <p:grpSpPr bwMode="auto">
          <a:xfrm>
            <a:off x="2667000" y="2743200"/>
            <a:ext cx="2971800" cy="1371600"/>
            <a:chOff x="1680" y="1728"/>
            <a:chExt cx="1872" cy="864"/>
          </a:xfrm>
        </p:grpSpPr>
        <p:sp>
          <p:nvSpPr>
            <p:cNvPr id="33796" name="Oval 4"/>
            <p:cNvSpPr>
              <a:spLocks noChangeArrowheads="1"/>
            </p:cNvSpPr>
            <p:nvPr/>
          </p:nvSpPr>
          <p:spPr bwMode="auto">
            <a:xfrm>
              <a:off x="1680" y="1728"/>
              <a:ext cx="1872" cy="86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For E</a:t>
              </a:r>
              <a:endParaRPr lang="en-US" baseline="-25000"/>
            </a:p>
          </p:txBody>
        </p:sp>
        <p:sp>
          <p:nvSpPr>
            <p:cNvPr id="33797" name="Oval 5"/>
            <p:cNvSpPr>
              <a:spLocks noChangeArrowheads="1"/>
            </p:cNvSpPr>
            <p:nvPr/>
          </p:nvSpPr>
          <p:spPr bwMode="auto">
            <a:xfrm>
              <a:off x="3168" y="201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98" name="Oval 6"/>
            <p:cNvSpPr>
              <a:spLocks noChangeArrowheads="1"/>
            </p:cNvSpPr>
            <p:nvPr/>
          </p:nvSpPr>
          <p:spPr bwMode="auto">
            <a:xfrm>
              <a:off x="1728" y="201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19" name="Group 27"/>
          <p:cNvGrpSpPr>
            <a:grpSpLocks/>
          </p:cNvGrpSpPr>
          <p:nvPr/>
        </p:nvGrpSpPr>
        <p:grpSpPr bwMode="auto">
          <a:xfrm>
            <a:off x="609600" y="1676400"/>
            <a:ext cx="7086600" cy="4343400"/>
            <a:chOff x="384" y="1056"/>
            <a:chExt cx="4464" cy="2736"/>
          </a:xfrm>
        </p:grpSpPr>
        <p:sp>
          <p:nvSpPr>
            <p:cNvPr id="33804" name="Oval 12"/>
            <p:cNvSpPr>
              <a:spLocks noChangeArrowheads="1"/>
            </p:cNvSpPr>
            <p:nvPr/>
          </p:nvSpPr>
          <p:spPr bwMode="auto">
            <a:xfrm>
              <a:off x="384" y="1056"/>
              <a:ext cx="4464" cy="216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5" name="Text Box 13"/>
            <p:cNvSpPr txBox="1">
              <a:spLocks noChangeArrowheads="1"/>
            </p:cNvSpPr>
            <p:nvPr/>
          </p:nvSpPr>
          <p:spPr bwMode="auto">
            <a:xfrm>
              <a:off x="2256" y="3504"/>
              <a:ext cx="6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For E*</a:t>
              </a:r>
              <a:endParaRPr lang="en-US" baseline="-25000"/>
            </a:p>
          </p:txBody>
        </p:sp>
      </p:grpSp>
      <p:grpSp>
        <p:nvGrpSpPr>
          <p:cNvPr id="33818" name="Group 26"/>
          <p:cNvGrpSpPr>
            <a:grpSpLocks/>
          </p:cNvGrpSpPr>
          <p:nvPr/>
        </p:nvGrpSpPr>
        <p:grpSpPr bwMode="auto">
          <a:xfrm>
            <a:off x="990600" y="1752600"/>
            <a:ext cx="6096000" cy="3276600"/>
            <a:chOff x="624" y="1104"/>
            <a:chExt cx="3840" cy="2064"/>
          </a:xfrm>
        </p:grpSpPr>
        <p:sp>
          <p:nvSpPr>
            <p:cNvPr id="33801" name="Oval 9"/>
            <p:cNvSpPr>
              <a:spLocks noChangeArrowheads="1"/>
            </p:cNvSpPr>
            <p:nvPr/>
          </p:nvSpPr>
          <p:spPr bwMode="auto">
            <a:xfrm>
              <a:off x="4176" y="201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2" name="Oval 10"/>
            <p:cNvSpPr>
              <a:spLocks noChangeArrowheads="1"/>
            </p:cNvSpPr>
            <p:nvPr/>
          </p:nvSpPr>
          <p:spPr bwMode="auto">
            <a:xfrm>
              <a:off x="624" y="201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7" name="Line 15"/>
            <p:cNvSpPr>
              <a:spLocks noChangeShapeType="1"/>
            </p:cNvSpPr>
            <p:nvPr/>
          </p:nvSpPr>
          <p:spPr bwMode="auto">
            <a:xfrm>
              <a:off x="912" y="2160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16"/>
            <p:cNvSpPr>
              <a:spLocks noChangeShapeType="1"/>
            </p:cNvSpPr>
            <p:nvPr/>
          </p:nvSpPr>
          <p:spPr bwMode="auto">
            <a:xfrm>
              <a:off x="3456" y="216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33810" name="AutoShape 18"/>
            <p:cNvCxnSpPr>
              <a:cxnSpLocks noChangeShapeType="1"/>
            </p:cNvCxnSpPr>
            <p:nvPr/>
          </p:nvCxnSpPr>
          <p:spPr bwMode="auto">
            <a:xfrm rot="16200000" flipH="1" flipV="1">
              <a:off x="2543" y="1297"/>
              <a:ext cx="1" cy="1440"/>
            </a:xfrm>
            <a:prstGeom prst="curvedConnector3">
              <a:avLst>
                <a:gd name="adj1" fmla="val -639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3811" name="AutoShape 19"/>
            <p:cNvCxnSpPr>
              <a:cxnSpLocks noChangeShapeType="1"/>
            </p:cNvCxnSpPr>
            <p:nvPr/>
          </p:nvCxnSpPr>
          <p:spPr bwMode="auto">
            <a:xfrm rot="16200000" flipH="1">
              <a:off x="2543" y="529"/>
              <a:ext cx="1" cy="3552"/>
            </a:xfrm>
            <a:prstGeom prst="curvedConnector3">
              <a:avLst>
                <a:gd name="adj1" fmla="val 548999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3812" name="Text Box 20"/>
            <p:cNvSpPr txBox="1">
              <a:spLocks noChangeArrowheads="1"/>
            </p:cNvSpPr>
            <p:nvPr/>
          </p:nvSpPr>
          <p:spPr bwMode="auto">
            <a:xfrm>
              <a:off x="2496" y="1104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Lucida Sans Unicode" charset="0"/>
                </a:rPr>
                <a:t>ε</a:t>
              </a:r>
            </a:p>
          </p:txBody>
        </p:sp>
        <p:sp>
          <p:nvSpPr>
            <p:cNvPr id="33813" name="Text Box 21"/>
            <p:cNvSpPr txBox="1">
              <a:spLocks noChangeArrowheads="1"/>
            </p:cNvSpPr>
            <p:nvPr/>
          </p:nvSpPr>
          <p:spPr bwMode="auto">
            <a:xfrm>
              <a:off x="2544" y="2880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Lucida Sans Unicode" charset="0"/>
                </a:rPr>
                <a:t>ε</a:t>
              </a:r>
            </a:p>
          </p:txBody>
        </p:sp>
        <p:sp>
          <p:nvSpPr>
            <p:cNvPr id="33816" name="Text Box 24"/>
            <p:cNvSpPr txBox="1">
              <a:spLocks noChangeArrowheads="1"/>
            </p:cNvSpPr>
            <p:nvPr/>
          </p:nvSpPr>
          <p:spPr bwMode="auto">
            <a:xfrm>
              <a:off x="3696" y="1872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Lucida Sans Unicode" charset="0"/>
                </a:rPr>
                <a:t>ε</a:t>
              </a:r>
            </a:p>
          </p:txBody>
        </p:sp>
        <p:sp>
          <p:nvSpPr>
            <p:cNvPr id="33817" name="Text Box 25"/>
            <p:cNvSpPr txBox="1">
              <a:spLocks noChangeArrowheads="1"/>
            </p:cNvSpPr>
            <p:nvPr/>
          </p:nvSpPr>
          <p:spPr bwMode="auto">
            <a:xfrm>
              <a:off x="1152" y="1872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Lucida Sans Unicode" charset="0"/>
                </a:rPr>
                <a:t>ε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BDBC-7746-D542-B8E2-004CDB315FA5}" type="slidenum">
              <a:rPr lang="en-US"/>
              <a:pPr/>
              <a:t>17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7976"/>
            <a:ext cx="7772400" cy="853215"/>
          </a:xfrm>
        </p:spPr>
        <p:txBody>
          <a:bodyPr/>
          <a:lstStyle/>
          <a:p>
            <a:r>
              <a:rPr lang="en-US" dirty="0"/>
              <a:t>DFA-to-RE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r>
              <a:rPr lang="en-US"/>
              <a:t>A strange sort of induction.</a:t>
            </a:r>
          </a:p>
          <a:p>
            <a:r>
              <a:rPr lang="en-US"/>
              <a:t>States of the DFA are named 1,2,…,n.</a:t>
            </a:r>
          </a:p>
          <a:p>
            <a:r>
              <a:rPr lang="en-US"/>
              <a:t>Induction is on k, the maximum state number we are allowed to traverse along a path.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4506-A0DB-8343-AE1A-2266427F7FCE}" type="slidenum">
              <a:rPr lang="en-US"/>
              <a:pPr/>
              <a:t>18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k-Paths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r>
              <a:rPr lang="en-US"/>
              <a:t>A k-path is a path through the graph of the DFA that goes </a:t>
            </a:r>
            <a:r>
              <a:rPr lang="en-US">
                <a:solidFill>
                  <a:srgbClr val="33CC33"/>
                </a:solidFill>
              </a:rPr>
              <a:t>through</a:t>
            </a:r>
            <a:r>
              <a:rPr lang="en-US"/>
              <a:t> no state numbered higher than k.</a:t>
            </a:r>
          </a:p>
          <a:p>
            <a:r>
              <a:rPr lang="en-US" dirty="0"/>
              <a:t>Endpoints are not restricted; they can be any state.</a:t>
            </a:r>
          </a:p>
          <a:p>
            <a:r>
              <a:rPr lang="en-US" dirty="0"/>
              <a:t>n-paths are unrestricted.</a:t>
            </a:r>
          </a:p>
          <a:p>
            <a:r>
              <a:rPr lang="en-US" dirty="0"/>
              <a:t>RE is the union of RE</a:t>
            </a:r>
            <a:r>
              <a:rPr lang="ja-JP" altLang="en-US">
                <a:latin typeface="Arial"/>
              </a:rPr>
              <a:t>’</a:t>
            </a:r>
            <a:r>
              <a:rPr lang="en-US" dirty="0"/>
              <a:t>s for  the n-paths from the start state to each final state.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6C32C-E1D8-9348-BB54-0F2227087090}" type="slidenum">
              <a:rPr lang="en-US"/>
              <a:pPr/>
              <a:t>19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k-Paths</a:t>
            </a:r>
          </a:p>
        </p:txBody>
      </p:sp>
      <p:grpSp>
        <p:nvGrpSpPr>
          <p:cNvPr id="39954" name="Group 18"/>
          <p:cNvGrpSpPr>
            <a:grpSpLocks/>
          </p:cNvGrpSpPr>
          <p:nvPr/>
        </p:nvGrpSpPr>
        <p:grpSpPr bwMode="auto">
          <a:xfrm>
            <a:off x="1371600" y="1752600"/>
            <a:ext cx="2133600" cy="2286000"/>
            <a:chOff x="864" y="1104"/>
            <a:chExt cx="1344" cy="1440"/>
          </a:xfrm>
        </p:grpSpPr>
        <p:sp>
          <p:nvSpPr>
            <p:cNvPr id="39939" name="Oval 3"/>
            <p:cNvSpPr>
              <a:spLocks noChangeArrowheads="1"/>
            </p:cNvSpPr>
            <p:nvPr/>
          </p:nvSpPr>
          <p:spPr bwMode="auto">
            <a:xfrm>
              <a:off x="864" y="1536"/>
              <a:ext cx="288" cy="288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</a:t>
              </a:r>
            </a:p>
          </p:txBody>
        </p:sp>
        <p:sp>
          <p:nvSpPr>
            <p:cNvPr id="39940" name="Oval 4"/>
            <p:cNvSpPr>
              <a:spLocks noChangeArrowheads="1"/>
            </p:cNvSpPr>
            <p:nvPr/>
          </p:nvSpPr>
          <p:spPr bwMode="auto">
            <a:xfrm>
              <a:off x="1344" y="2256"/>
              <a:ext cx="288" cy="288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</p:txBody>
        </p:sp>
        <p:sp>
          <p:nvSpPr>
            <p:cNvPr id="39941" name="Oval 5"/>
            <p:cNvSpPr>
              <a:spLocks noChangeArrowheads="1"/>
            </p:cNvSpPr>
            <p:nvPr/>
          </p:nvSpPr>
          <p:spPr bwMode="auto">
            <a:xfrm>
              <a:off x="1920" y="1536"/>
              <a:ext cx="288" cy="288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39942" name="Line 6"/>
            <p:cNvSpPr>
              <a:spLocks noChangeShapeType="1"/>
            </p:cNvSpPr>
            <p:nvPr/>
          </p:nvSpPr>
          <p:spPr bwMode="auto">
            <a:xfrm>
              <a:off x="1158" y="1653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3" name="Line 7"/>
            <p:cNvSpPr>
              <a:spLocks noChangeShapeType="1"/>
            </p:cNvSpPr>
            <p:nvPr/>
          </p:nvSpPr>
          <p:spPr bwMode="auto">
            <a:xfrm flipH="1">
              <a:off x="1590" y="1797"/>
              <a:ext cx="432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4" name="Line 8"/>
            <p:cNvSpPr>
              <a:spLocks noChangeShapeType="1"/>
            </p:cNvSpPr>
            <p:nvPr/>
          </p:nvSpPr>
          <p:spPr bwMode="auto">
            <a:xfrm flipH="1" flipV="1">
              <a:off x="1062" y="1797"/>
              <a:ext cx="33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39945" name="AutoShape 9"/>
            <p:cNvCxnSpPr>
              <a:cxnSpLocks noChangeShapeType="1"/>
            </p:cNvCxnSpPr>
            <p:nvPr/>
          </p:nvCxnSpPr>
          <p:spPr bwMode="auto">
            <a:xfrm rot="16200000" flipH="1" flipV="1">
              <a:off x="1535" y="982"/>
              <a:ext cx="1" cy="1056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946" name="AutoShape 10"/>
            <p:cNvCxnSpPr>
              <a:cxnSpLocks noChangeShapeType="1"/>
            </p:cNvCxnSpPr>
            <p:nvPr/>
          </p:nvCxnSpPr>
          <p:spPr bwMode="auto">
            <a:xfrm rot="16200000" flipH="1">
              <a:off x="822" y="1839"/>
              <a:ext cx="618" cy="438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947" name="AutoShape 11"/>
            <p:cNvCxnSpPr>
              <a:cxnSpLocks noChangeShapeType="1"/>
            </p:cNvCxnSpPr>
            <p:nvPr/>
          </p:nvCxnSpPr>
          <p:spPr bwMode="auto">
            <a:xfrm flipV="1">
              <a:off x="1632" y="1755"/>
              <a:ext cx="534" cy="618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9948" name="Text Box 12"/>
            <p:cNvSpPr txBox="1">
              <a:spLocks noChangeArrowheads="1"/>
            </p:cNvSpPr>
            <p:nvPr/>
          </p:nvSpPr>
          <p:spPr bwMode="auto">
            <a:xfrm>
              <a:off x="1392" y="1680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39949" name="Text Box 13"/>
            <p:cNvSpPr txBox="1">
              <a:spLocks noChangeArrowheads="1"/>
            </p:cNvSpPr>
            <p:nvPr/>
          </p:nvSpPr>
          <p:spPr bwMode="auto">
            <a:xfrm>
              <a:off x="1584" y="187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39950" name="Text Box 14"/>
            <p:cNvSpPr txBox="1">
              <a:spLocks noChangeArrowheads="1"/>
            </p:cNvSpPr>
            <p:nvPr/>
          </p:nvSpPr>
          <p:spPr bwMode="auto">
            <a:xfrm>
              <a:off x="1200" y="187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39951" name="Text Box 15"/>
            <p:cNvSpPr txBox="1">
              <a:spLocks noChangeArrowheads="1"/>
            </p:cNvSpPr>
            <p:nvPr/>
          </p:nvSpPr>
          <p:spPr bwMode="auto">
            <a:xfrm>
              <a:off x="1440" y="1104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39952" name="Text Box 16"/>
            <p:cNvSpPr txBox="1">
              <a:spLocks noChangeArrowheads="1"/>
            </p:cNvSpPr>
            <p:nvPr/>
          </p:nvSpPr>
          <p:spPr bwMode="auto">
            <a:xfrm>
              <a:off x="864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39953" name="Text Box 17"/>
            <p:cNvSpPr txBox="1">
              <a:spLocks noChangeArrowheads="1"/>
            </p:cNvSpPr>
            <p:nvPr/>
          </p:nvSpPr>
          <p:spPr bwMode="auto">
            <a:xfrm>
              <a:off x="1968" y="2091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</p:grp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4708525" y="2166938"/>
            <a:ext cx="29146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0-paths from 2 to 3:</a:t>
            </a:r>
          </a:p>
          <a:p>
            <a:r>
              <a:rPr lang="en-US"/>
              <a:t>RE for labels = </a:t>
            </a:r>
            <a:r>
              <a:rPr lang="en-US" b="1"/>
              <a:t>0</a:t>
            </a:r>
            <a:r>
              <a:rPr lang="en-US"/>
              <a:t>.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4648200" y="3276600"/>
            <a:ext cx="31797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1-paths from 2 to 3:</a:t>
            </a:r>
          </a:p>
          <a:p>
            <a:r>
              <a:rPr lang="en-US"/>
              <a:t>RE for labels = </a:t>
            </a:r>
            <a:r>
              <a:rPr lang="en-US" b="1"/>
              <a:t>0</a:t>
            </a:r>
            <a:r>
              <a:rPr lang="en-US"/>
              <a:t>+</a:t>
            </a:r>
            <a:r>
              <a:rPr lang="en-US" b="1"/>
              <a:t>11</a:t>
            </a:r>
            <a:r>
              <a:rPr lang="en-US"/>
              <a:t>.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4724400" y="4343400"/>
            <a:ext cx="29146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2-paths from 2 to 3:</a:t>
            </a:r>
          </a:p>
          <a:p>
            <a:r>
              <a:rPr lang="en-US"/>
              <a:t>RE for labels =</a:t>
            </a:r>
          </a:p>
          <a:p>
            <a:r>
              <a:rPr lang="en-US"/>
              <a:t>(</a:t>
            </a:r>
            <a:r>
              <a:rPr lang="en-US" b="1"/>
              <a:t>10</a:t>
            </a:r>
            <a:r>
              <a:rPr lang="en-US"/>
              <a:t>)*</a:t>
            </a:r>
            <a:r>
              <a:rPr lang="en-US" b="1"/>
              <a:t>0</a:t>
            </a:r>
            <a:r>
              <a:rPr lang="en-US"/>
              <a:t>+</a:t>
            </a:r>
            <a:r>
              <a:rPr lang="en-US" b="1"/>
              <a:t>1</a:t>
            </a:r>
            <a:r>
              <a:rPr lang="en-US"/>
              <a:t>(</a:t>
            </a:r>
            <a:r>
              <a:rPr lang="en-US" b="1"/>
              <a:t>01</a:t>
            </a:r>
            <a:r>
              <a:rPr lang="en-US"/>
              <a:t>)*</a:t>
            </a:r>
            <a:r>
              <a:rPr lang="en-US" b="1"/>
              <a:t>1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4724400" y="5791200"/>
            <a:ext cx="29146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3-paths from 2 to 3:</a:t>
            </a:r>
          </a:p>
          <a:p>
            <a:r>
              <a:rPr lang="en-US"/>
              <a:t>RE for labels = 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5" grpId="0" autoUpdateAnimBg="0"/>
      <p:bldP spid="39956" grpId="0" autoUpdateAnimBg="0"/>
      <p:bldP spid="39957" grpId="0" autoUpdateAnimBg="0"/>
      <p:bldP spid="3995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CC79-D1AB-914D-AC76-CBC8507AF650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s: Introduction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i="1">
                <a:solidFill>
                  <a:srgbClr val="FF0066"/>
                </a:solidFill>
              </a:rPr>
              <a:t>Regular expressions</a:t>
            </a:r>
            <a:r>
              <a:rPr lang="en-US"/>
              <a:t>  describe languages by an algebra.</a:t>
            </a:r>
          </a:p>
          <a:p>
            <a:r>
              <a:rPr lang="en-US"/>
              <a:t>They describe exactly the regular languages.</a:t>
            </a:r>
          </a:p>
          <a:p>
            <a:r>
              <a:rPr lang="en-US"/>
              <a:t>If E is a regular expression, then L(E) is the language it defines.</a:t>
            </a:r>
          </a:p>
          <a:p>
            <a:r>
              <a:rPr lang="en-US"/>
              <a:t>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ll describe 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their languages recursively.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8990-6B53-0345-A106-5AF36E283158}" type="slidenum">
              <a:rPr lang="en-US"/>
              <a:pPr/>
              <a:t>20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/>
              <a:t>DFA-to-RE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k = 0; only arcs or a node by itself.</a:t>
            </a:r>
          </a:p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: construct 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for paths allowed to pass through state k from paths allowed only up to k-1.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4979-8744-F34C-9180-E41FE7C5FF7A}" type="slidenum">
              <a:rPr lang="en-US"/>
              <a:pPr/>
              <a:t>21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k-Path Induction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dirty="0" err="1"/>
              <a:t>R</a:t>
            </a:r>
            <a:r>
              <a:rPr lang="en-US" baseline="-25000" dirty="0" err="1"/>
              <a:t>ij</a:t>
            </a:r>
            <a:r>
              <a:rPr lang="en-US" baseline="30000" dirty="0" err="1"/>
              <a:t>k</a:t>
            </a:r>
            <a:r>
              <a:rPr lang="en-US" dirty="0"/>
              <a:t> be the regular expression for the set of labels of k-paths from state </a:t>
            </a:r>
            <a:r>
              <a:rPr lang="en-US" dirty="0" err="1"/>
              <a:t>i</a:t>
            </a:r>
            <a:r>
              <a:rPr lang="en-US" dirty="0"/>
              <a:t> to state j.</a:t>
            </a:r>
          </a:p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k=0. R</a:t>
            </a:r>
            <a:r>
              <a:rPr lang="en-US" baseline="-25000" dirty="0"/>
              <a:t>ij</a:t>
            </a:r>
            <a:r>
              <a:rPr lang="en-US" baseline="30000" dirty="0"/>
              <a:t>0</a:t>
            </a:r>
            <a:r>
              <a:rPr lang="en-US" dirty="0"/>
              <a:t> = sum of labels of arc from </a:t>
            </a:r>
            <a:r>
              <a:rPr lang="en-US" dirty="0" err="1"/>
              <a:t>i</a:t>
            </a:r>
            <a:r>
              <a:rPr lang="en-US" dirty="0"/>
              <a:t> to j.</a:t>
            </a:r>
          </a:p>
          <a:p>
            <a:pPr lvl="1"/>
            <a:r>
              <a:rPr lang="en-US" sz="2000" dirty="0">
                <a:latin typeface="Lucida Sans Unicode" charset="0"/>
              </a:rPr>
              <a:t>∅</a:t>
            </a:r>
            <a:r>
              <a:rPr lang="en-US" dirty="0"/>
              <a:t> if no such arc.</a:t>
            </a:r>
          </a:p>
          <a:p>
            <a:pPr lvl="1"/>
            <a:r>
              <a:rPr lang="en-US" dirty="0"/>
              <a:t>But add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 if </a:t>
            </a:r>
            <a:r>
              <a:rPr lang="en-US" dirty="0" err="1"/>
              <a:t>i</a:t>
            </a:r>
            <a:r>
              <a:rPr lang="en-US" dirty="0"/>
              <a:t>=j.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A13E-B986-DD45-9FC3-267F0BE17040}" type="slidenum">
              <a:rPr lang="en-US"/>
              <a:pPr/>
              <a:t>22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36663" y="69068"/>
            <a:ext cx="4572000" cy="1143000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Basis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r>
              <a:rPr lang="en-US"/>
              <a:t>R</a:t>
            </a:r>
            <a:r>
              <a:rPr lang="en-US" baseline="-25000"/>
              <a:t>12</a:t>
            </a:r>
            <a:r>
              <a:rPr lang="en-US" baseline="30000"/>
              <a:t>0</a:t>
            </a:r>
            <a:r>
              <a:rPr lang="en-US"/>
              <a:t> = </a:t>
            </a:r>
            <a:r>
              <a:rPr lang="en-US" b="1"/>
              <a:t>0</a:t>
            </a:r>
            <a:r>
              <a:rPr lang="en-US"/>
              <a:t>.</a:t>
            </a:r>
          </a:p>
          <a:p>
            <a:r>
              <a:rPr lang="en-US"/>
              <a:t>R</a:t>
            </a:r>
            <a:r>
              <a:rPr lang="en-US" baseline="-25000"/>
              <a:t>11</a:t>
            </a:r>
            <a:r>
              <a:rPr lang="en-US" baseline="30000"/>
              <a:t>0</a:t>
            </a:r>
            <a:r>
              <a:rPr lang="en-US"/>
              <a:t> = </a:t>
            </a:r>
            <a:r>
              <a:rPr lang="en-US" sz="2400">
                <a:latin typeface="Lucida Sans Unicode" charset="0"/>
              </a:rPr>
              <a:t>∅</a:t>
            </a:r>
            <a:r>
              <a:rPr lang="en-US"/>
              <a:t> +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=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</p:txBody>
      </p:sp>
      <p:grpSp>
        <p:nvGrpSpPr>
          <p:cNvPr id="44036" name="Group 4"/>
          <p:cNvGrpSpPr>
            <a:grpSpLocks/>
          </p:cNvGrpSpPr>
          <p:nvPr/>
        </p:nvGrpSpPr>
        <p:grpSpPr bwMode="auto">
          <a:xfrm>
            <a:off x="6522147" y="2938463"/>
            <a:ext cx="2133600" cy="2286000"/>
            <a:chOff x="864" y="1104"/>
            <a:chExt cx="1344" cy="1440"/>
          </a:xfrm>
        </p:grpSpPr>
        <p:sp>
          <p:nvSpPr>
            <p:cNvPr id="44037" name="Oval 5"/>
            <p:cNvSpPr>
              <a:spLocks noChangeArrowheads="1"/>
            </p:cNvSpPr>
            <p:nvPr/>
          </p:nvSpPr>
          <p:spPr bwMode="auto">
            <a:xfrm>
              <a:off x="864" y="1536"/>
              <a:ext cx="288" cy="288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</a:t>
              </a:r>
            </a:p>
          </p:txBody>
        </p:sp>
        <p:sp>
          <p:nvSpPr>
            <p:cNvPr id="44038" name="Oval 6"/>
            <p:cNvSpPr>
              <a:spLocks noChangeArrowheads="1"/>
            </p:cNvSpPr>
            <p:nvPr/>
          </p:nvSpPr>
          <p:spPr bwMode="auto">
            <a:xfrm>
              <a:off x="1344" y="2256"/>
              <a:ext cx="288" cy="288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</p:txBody>
        </p:sp>
        <p:sp>
          <p:nvSpPr>
            <p:cNvPr id="44039" name="Oval 7"/>
            <p:cNvSpPr>
              <a:spLocks noChangeArrowheads="1"/>
            </p:cNvSpPr>
            <p:nvPr/>
          </p:nvSpPr>
          <p:spPr bwMode="auto">
            <a:xfrm>
              <a:off x="1920" y="1536"/>
              <a:ext cx="288" cy="288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44040" name="Line 8"/>
            <p:cNvSpPr>
              <a:spLocks noChangeShapeType="1"/>
            </p:cNvSpPr>
            <p:nvPr/>
          </p:nvSpPr>
          <p:spPr bwMode="auto">
            <a:xfrm>
              <a:off x="1158" y="1653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1" name="Line 9"/>
            <p:cNvSpPr>
              <a:spLocks noChangeShapeType="1"/>
            </p:cNvSpPr>
            <p:nvPr/>
          </p:nvSpPr>
          <p:spPr bwMode="auto">
            <a:xfrm flipH="1">
              <a:off x="1590" y="1797"/>
              <a:ext cx="432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2" name="Line 10"/>
            <p:cNvSpPr>
              <a:spLocks noChangeShapeType="1"/>
            </p:cNvSpPr>
            <p:nvPr/>
          </p:nvSpPr>
          <p:spPr bwMode="auto">
            <a:xfrm flipH="1" flipV="1">
              <a:off x="1062" y="1797"/>
              <a:ext cx="33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44043" name="AutoShape 11"/>
            <p:cNvCxnSpPr>
              <a:cxnSpLocks noChangeShapeType="1"/>
            </p:cNvCxnSpPr>
            <p:nvPr/>
          </p:nvCxnSpPr>
          <p:spPr bwMode="auto">
            <a:xfrm rot="16200000" flipH="1" flipV="1">
              <a:off x="1535" y="982"/>
              <a:ext cx="1" cy="1056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044" name="AutoShape 12"/>
            <p:cNvCxnSpPr>
              <a:cxnSpLocks noChangeShapeType="1"/>
            </p:cNvCxnSpPr>
            <p:nvPr/>
          </p:nvCxnSpPr>
          <p:spPr bwMode="auto">
            <a:xfrm rot="16200000" flipH="1">
              <a:off x="822" y="1839"/>
              <a:ext cx="618" cy="438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045" name="AutoShape 13"/>
            <p:cNvCxnSpPr>
              <a:cxnSpLocks noChangeShapeType="1"/>
            </p:cNvCxnSpPr>
            <p:nvPr/>
          </p:nvCxnSpPr>
          <p:spPr bwMode="auto">
            <a:xfrm flipV="1">
              <a:off x="1632" y="1755"/>
              <a:ext cx="534" cy="618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4046" name="Text Box 14"/>
            <p:cNvSpPr txBox="1">
              <a:spLocks noChangeArrowheads="1"/>
            </p:cNvSpPr>
            <p:nvPr/>
          </p:nvSpPr>
          <p:spPr bwMode="auto">
            <a:xfrm>
              <a:off x="1392" y="1680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44047" name="Text Box 15"/>
            <p:cNvSpPr txBox="1">
              <a:spLocks noChangeArrowheads="1"/>
            </p:cNvSpPr>
            <p:nvPr/>
          </p:nvSpPr>
          <p:spPr bwMode="auto">
            <a:xfrm>
              <a:off x="1584" y="187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44048" name="Text Box 16"/>
            <p:cNvSpPr txBox="1">
              <a:spLocks noChangeArrowheads="1"/>
            </p:cNvSpPr>
            <p:nvPr/>
          </p:nvSpPr>
          <p:spPr bwMode="auto">
            <a:xfrm>
              <a:off x="1200" y="187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44049" name="Text Box 17"/>
            <p:cNvSpPr txBox="1">
              <a:spLocks noChangeArrowheads="1"/>
            </p:cNvSpPr>
            <p:nvPr/>
          </p:nvSpPr>
          <p:spPr bwMode="auto">
            <a:xfrm>
              <a:off x="1440" y="1104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44050" name="Text Box 18"/>
            <p:cNvSpPr txBox="1">
              <a:spLocks noChangeArrowheads="1"/>
            </p:cNvSpPr>
            <p:nvPr/>
          </p:nvSpPr>
          <p:spPr bwMode="auto">
            <a:xfrm>
              <a:off x="864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44051" name="Text Box 19"/>
            <p:cNvSpPr txBox="1">
              <a:spLocks noChangeArrowheads="1"/>
            </p:cNvSpPr>
            <p:nvPr/>
          </p:nvSpPr>
          <p:spPr bwMode="auto">
            <a:xfrm>
              <a:off x="1968" y="2091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</p:grp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2819400" y="3776663"/>
            <a:ext cx="2989263" cy="1525587"/>
            <a:chOff x="1776" y="2379"/>
            <a:chExt cx="1883" cy="961"/>
          </a:xfrm>
        </p:grpSpPr>
        <p:sp>
          <p:nvSpPr>
            <p:cNvPr id="44052" name="Text Box 20"/>
            <p:cNvSpPr txBox="1">
              <a:spLocks noChangeArrowheads="1"/>
            </p:cNvSpPr>
            <p:nvPr/>
          </p:nvSpPr>
          <p:spPr bwMode="auto">
            <a:xfrm>
              <a:off x="1776" y="2592"/>
              <a:ext cx="1883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Notice algebraic law:</a:t>
              </a:r>
            </a:p>
            <a:p>
              <a:r>
                <a:rPr lang="en-US">
                  <a:latin typeface="Lucida Sans Unicode" charset="0"/>
                </a:rPr>
                <a:t>∅</a:t>
              </a:r>
              <a:r>
                <a:rPr lang="en-US"/>
                <a:t> plus anything =</a:t>
              </a:r>
            </a:p>
            <a:p>
              <a:r>
                <a:rPr lang="en-US"/>
                <a:t>that thing.</a:t>
              </a:r>
            </a:p>
          </p:txBody>
        </p:sp>
        <p:sp>
          <p:nvSpPr>
            <p:cNvPr id="44053" name="Line 21"/>
            <p:cNvSpPr>
              <a:spLocks noChangeShapeType="1"/>
            </p:cNvSpPr>
            <p:nvPr/>
          </p:nvSpPr>
          <p:spPr bwMode="auto">
            <a:xfrm flipH="1" flipV="1">
              <a:off x="2016" y="2379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CB21-91A9-8C46-A756-FAD6F4F02D6A}" type="slidenum">
              <a:rPr lang="en-US"/>
              <a:pPr/>
              <a:t>23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k-Path </a:t>
            </a:r>
            <a:r>
              <a:rPr lang="en-US">
                <a:solidFill>
                  <a:srgbClr val="3366FF"/>
                </a:solidFill>
              </a:rPr>
              <a:t>Inductive Case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dirty="0"/>
              <a:t>A k-path from </a:t>
            </a:r>
            <a:r>
              <a:rPr lang="en-US" dirty="0" err="1"/>
              <a:t>i</a:t>
            </a:r>
            <a:r>
              <a:rPr lang="en-US" dirty="0"/>
              <a:t> to j either: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Never goes through state k, or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Goes through k one or more times.</a:t>
            </a:r>
          </a:p>
          <a:p>
            <a:pPr marL="609600" indent="-609600">
              <a:buFont typeface="Monotype Sorts" charset="0"/>
              <a:buNone/>
            </a:pPr>
            <a:r>
              <a:rPr lang="en-US" dirty="0" err="1"/>
              <a:t>R</a:t>
            </a:r>
            <a:r>
              <a:rPr lang="en-US" baseline="-25000" dirty="0" err="1"/>
              <a:t>ij</a:t>
            </a:r>
            <a:r>
              <a:rPr lang="en-US" baseline="30000" dirty="0" err="1"/>
              <a:t>k</a:t>
            </a:r>
            <a:r>
              <a:rPr lang="en-US" dirty="0"/>
              <a:t> = R</a:t>
            </a:r>
            <a:r>
              <a:rPr lang="en-US" baseline="-25000" dirty="0"/>
              <a:t>ij</a:t>
            </a:r>
            <a:r>
              <a:rPr lang="en-US" baseline="30000" dirty="0"/>
              <a:t>k-1</a:t>
            </a:r>
            <a:r>
              <a:rPr lang="en-US" dirty="0"/>
              <a:t> + R</a:t>
            </a:r>
            <a:r>
              <a:rPr lang="en-US" baseline="-25000" dirty="0"/>
              <a:t>ik</a:t>
            </a:r>
            <a:r>
              <a:rPr lang="en-US" baseline="30000" dirty="0"/>
              <a:t>k-1</a:t>
            </a:r>
            <a:r>
              <a:rPr lang="en-US" dirty="0"/>
              <a:t>(R</a:t>
            </a:r>
            <a:r>
              <a:rPr lang="en-US" baseline="-25000" dirty="0"/>
              <a:t>kk</a:t>
            </a:r>
            <a:r>
              <a:rPr lang="en-US" baseline="30000" dirty="0"/>
              <a:t>k-1</a:t>
            </a:r>
            <a:r>
              <a:rPr lang="en-US" dirty="0"/>
              <a:t>)* R</a:t>
            </a:r>
            <a:r>
              <a:rPr lang="en-US" baseline="-25000" dirty="0"/>
              <a:t>kj</a:t>
            </a:r>
            <a:r>
              <a:rPr lang="en-US" baseline="30000" dirty="0"/>
              <a:t>k-1</a:t>
            </a:r>
            <a:r>
              <a:rPr lang="en-US" dirty="0"/>
              <a:t>.</a:t>
            </a:r>
          </a:p>
        </p:txBody>
      </p:sp>
      <p:grpSp>
        <p:nvGrpSpPr>
          <p:cNvPr id="45062" name="Group 6"/>
          <p:cNvGrpSpPr>
            <a:grpSpLocks/>
          </p:cNvGrpSpPr>
          <p:nvPr/>
        </p:nvGrpSpPr>
        <p:grpSpPr bwMode="auto">
          <a:xfrm>
            <a:off x="363537" y="3962400"/>
            <a:ext cx="1617663" cy="1508125"/>
            <a:chOff x="432" y="2640"/>
            <a:chExt cx="1019" cy="950"/>
          </a:xfrm>
        </p:grpSpPr>
        <p:sp>
          <p:nvSpPr>
            <p:cNvPr id="45060" name="Text Box 4"/>
            <p:cNvSpPr txBox="1">
              <a:spLocks noChangeArrowheads="1"/>
            </p:cNvSpPr>
            <p:nvPr/>
          </p:nvSpPr>
          <p:spPr bwMode="auto">
            <a:xfrm>
              <a:off x="432" y="3072"/>
              <a:ext cx="101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 err="1"/>
                <a:t>Doesn</a:t>
              </a:r>
              <a:r>
                <a:rPr lang="ja-JP" altLang="en-US" dirty="0">
                  <a:latin typeface="Arial"/>
                </a:rPr>
                <a:t>’</a:t>
              </a:r>
              <a:r>
                <a:rPr lang="en-US" dirty="0"/>
                <a:t>t go</a:t>
              </a:r>
            </a:p>
            <a:p>
              <a:r>
                <a:rPr lang="en-US" dirty="0"/>
                <a:t>through k</a:t>
              </a:r>
            </a:p>
          </p:txBody>
        </p:sp>
        <p:sp>
          <p:nvSpPr>
            <p:cNvPr id="45061" name="Line 5"/>
            <p:cNvSpPr>
              <a:spLocks noChangeShapeType="1"/>
            </p:cNvSpPr>
            <p:nvPr/>
          </p:nvSpPr>
          <p:spPr bwMode="auto">
            <a:xfrm flipV="1">
              <a:off x="1104" y="2640"/>
              <a:ext cx="14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7" name="Group 11"/>
          <p:cNvGrpSpPr>
            <a:grpSpLocks/>
          </p:cNvGrpSpPr>
          <p:nvPr/>
        </p:nvGrpSpPr>
        <p:grpSpPr bwMode="auto">
          <a:xfrm>
            <a:off x="1781175" y="3902075"/>
            <a:ext cx="1571625" cy="1492250"/>
            <a:chOff x="1536" y="2640"/>
            <a:chExt cx="990" cy="940"/>
          </a:xfrm>
        </p:grpSpPr>
        <p:sp>
          <p:nvSpPr>
            <p:cNvPr id="45063" name="Text Box 7"/>
            <p:cNvSpPr txBox="1">
              <a:spLocks noChangeArrowheads="1"/>
            </p:cNvSpPr>
            <p:nvPr/>
          </p:nvSpPr>
          <p:spPr bwMode="auto">
            <a:xfrm>
              <a:off x="1536" y="2832"/>
              <a:ext cx="990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Goes from</a:t>
              </a:r>
            </a:p>
            <a:p>
              <a:r>
                <a:rPr lang="en-US" dirty="0" err="1"/>
                <a:t>i</a:t>
              </a:r>
              <a:r>
                <a:rPr lang="en-US" dirty="0"/>
                <a:t> to k the</a:t>
              </a:r>
            </a:p>
            <a:p>
              <a:r>
                <a:rPr lang="en-US" dirty="0"/>
                <a:t>first time</a:t>
              </a:r>
            </a:p>
          </p:txBody>
        </p:sp>
        <p:sp>
          <p:nvSpPr>
            <p:cNvPr id="45066" name="Line 10"/>
            <p:cNvSpPr>
              <a:spLocks noChangeShapeType="1"/>
            </p:cNvSpPr>
            <p:nvPr/>
          </p:nvSpPr>
          <p:spPr bwMode="auto">
            <a:xfrm flipV="1">
              <a:off x="2064" y="2640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9" name="Group 13"/>
          <p:cNvGrpSpPr>
            <a:grpSpLocks/>
          </p:cNvGrpSpPr>
          <p:nvPr/>
        </p:nvGrpSpPr>
        <p:grpSpPr bwMode="auto">
          <a:xfrm>
            <a:off x="3079911" y="3962400"/>
            <a:ext cx="1693863" cy="2101850"/>
            <a:chOff x="2496" y="2640"/>
            <a:chExt cx="1067" cy="1324"/>
          </a:xfrm>
        </p:grpSpPr>
        <p:sp>
          <p:nvSpPr>
            <p:cNvPr id="45064" name="Text Box 8"/>
            <p:cNvSpPr txBox="1">
              <a:spLocks noChangeArrowheads="1"/>
            </p:cNvSpPr>
            <p:nvPr/>
          </p:nvSpPr>
          <p:spPr bwMode="auto">
            <a:xfrm>
              <a:off x="2496" y="3216"/>
              <a:ext cx="1067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Zero or</a:t>
              </a:r>
            </a:p>
            <a:p>
              <a:r>
                <a:rPr lang="en-US"/>
                <a:t>more times</a:t>
              </a:r>
            </a:p>
            <a:p>
              <a:r>
                <a:rPr lang="en-US"/>
                <a:t>from k to k</a:t>
              </a:r>
            </a:p>
          </p:txBody>
        </p:sp>
        <p:sp>
          <p:nvSpPr>
            <p:cNvPr id="45068" name="Line 12"/>
            <p:cNvSpPr>
              <a:spLocks noChangeShapeType="1"/>
            </p:cNvSpPr>
            <p:nvPr/>
          </p:nvSpPr>
          <p:spPr bwMode="auto">
            <a:xfrm flipV="1">
              <a:off x="2976" y="264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71" name="Group 15"/>
          <p:cNvGrpSpPr>
            <a:grpSpLocks/>
          </p:cNvGrpSpPr>
          <p:nvPr/>
        </p:nvGrpSpPr>
        <p:grpSpPr bwMode="auto">
          <a:xfrm>
            <a:off x="4730750" y="3967957"/>
            <a:ext cx="1676400" cy="1255713"/>
            <a:chOff x="3648" y="2655"/>
            <a:chExt cx="1056" cy="791"/>
          </a:xfrm>
        </p:grpSpPr>
        <p:sp>
          <p:nvSpPr>
            <p:cNvPr id="45065" name="Text Box 9"/>
            <p:cNvSpPr txBox="1">
              <a:spLocks noChangeArrowheads="1"/>
            </p:cNvSpPr>
            <p:nvPr/>
          </p:nvSpPr>
          <p:spPr bwMode="auto">
            <a:xfrm>
              <a:off x="3648" y="2928"/>
              <a:ext cx="105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Then, from</a:t>
              </a:r>
            </a:p>
            <a:p>
              <a:r>
                <a:rPr lang="en-US" dirty="0"/>
                <a:t>k to j</a:t>
              </a:r>
            </a:p>
          </p:txBody>
        </p:sp>
        <p:sp>
          <p:nvSpPr>
            <p:cNvPr id="45070" name="Line 14"/>
            <p:cNvSpPr>
              <a:spLocks noChangeShapeType="1"/>
            </p:cNvSpPr>
            <p:nvPr/>
          </p:nvSpPr>
          <p:spPr bwMode="auto">
            <a:xfrm flipH="1" flipV="1">
              <a:off x="3844" y="265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51A-2B35-F44C-8013-FCF7F6EE1B47}" type="slidenum">
              <a:rPr lang="en-US"/>
              <a:pPr/>
              <a:t>24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Illustration of </a:t>
            </a:r>
            <a:r>
              <a:rPr lang="en-US">
                <a:solidFill>
                  <a:srgbClr val="3366FF"/>
                </a:solidFill>
              </a:rPr>
              <a:t>Induction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1371600" y="3810000"/>
            <a:ext cx="5562600" cy="2286000"/>
          </a:xfrm>
          <a:prstGeom prst="rect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States &lt; k</a:t>
            </a:r>
          </a:p>
        </p:txBody>
      </p:sp>
      <p:sp>
        <p:nvSpPr>
          <p:cNvPr id="48132" name="Oval 4"/>
          <p:cNvSpPr>
            <a:spLocks noChangeArrowheads="1"/>
          </p:cNvSpPr>
          <p:nvPr/>
        </p:nvSpPr>
        <p:spPr bwMode="auto">
          <a:xfrm>
            <a:off x="3962400" y="32004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k</a:t>
            </a:r>
          </a:p>
        </p:txBody>
      </p:sp>
      <p:sp>
        <p:nvSpPr>
          <p:cNvPr id="48133" name="Oval 5"/>
          <p:cNvSpPr>
            <a:spLocks noChangeArrowheads="1"/>
          </p:cNvSpPr>
          <p:nvPr/>
        </p:nvSpPr>
        <p:spPr bwMode="auto">
          <a:xfrm>
            <a:off x="762000" y="23622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i</a:t>
            </a:r>
          </a:p>
        </p:txBody>
      </p:sp>
      <p:sp>
        <p:nvSpPr>
          <p:cNvPr id="48134" name="Oval 6"/>
          <p:cNvSpPr>
            <a:spLocks noChangeArrowheads="1"/>
          </p:cNvSpPr>
          <p:nvPr/>
        </p:nvSpPr>
        <p:spPr bwMode="auto">
          <a:xfrm>
            <a:off x="7162800" y="27432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j</a:t>
            </a:r>
          </a:p>
        </p:txBody>
      </p:sp>
      <p:sp>
        <p:nvSpPr>
          <p:cNvPr id="48142" name="Freeform 14"/>
          <p:cNvSpPr>
            <a:spLocks/>
          </p:cNvSpPr>
          <p:nvPr/>
        </p:nvSpPr>
        <p:spPr bwMode="auto">
          <a:xfrm>
            <a:off x="1066800" y="2819400"/>
            <a:ext cx="6172200" cy="3048000"/>
          </a:xfrm>
          <a:custGeom>
            <a:avLst/>
            <a:gdLst>
              <a:gd name="T0" fmla="*/ 0 w 3888"/>
              <a:gd name="T1" fmla="*/ 0 h 1920"/>
              <a:gd name="T2" fmla="*/ 384 w 3888"/>
              <a:gd name="T3" fmla="*/ 1104 h 1920"/>
              <a:gd name="T4" fmla="*/ 1536 w 3888"/>
              <a:gd name="T5" fmla="*/ 1824 h 1920"/>
              <a:gd name="T6" fmla="*/ 2688 w 3888"/>
              <a:gd name="T7" fmla="*/ 1680 h 1920"/>
              <a:gd name="T8" fmla="*/ 3456 w 3888"/>
              <a:gd name="T9" fmla="*/ 912 h 1920"/>
              <a:gd name="T10" fmla="*/ 3888 w 3888"/>
              <a:gd name="T11" fmla="*/ 192 h 1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88" h="1920">
                <a:moveTo>
                  <a:pt x="0" y="0"/>
                </a:moveTo>
                <a:cubicBezTo>
                  <a:pt x="64" y="400"/>
                  <a:pt x="128" y="800"/>
                  <a:pt x="384" y="1104"/>
                </a:cubicBezTo>
                <a:cubicBezTo>
                  <a:pt x="640" y="1408"/>
                  <a:pt x="1152" y="1728"/>
                  <a:pt x="1536" y="1824"/>
                </a:cubicBezTo>
                <a:cubicBezTo>
                  <a:pt x="1920" y="1920"/>
                  <a:pt x="2368" y="1832"/>
                  <a:pt x="2688" y="1680"/>
                </a:cubicBezTo>
                <a:cubicBezTo>
                  <a:pt x="3008" y="1528"/>
                  <a:pt x="3256" y="1160"/>
                  <a:pt x="3456" y="912"/>
                </a:cubicBezTo>
                <a:cubicBezTo>
                  <a:pt x="3656" y="664"/>
                  <a:pt x="3772" y="428"/>
                  <a:pt x="3888" y="1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Freeform 17"/>
          <p:cNvSpPr>
            <a:spLocks/>
          </p:cNvSpPr>
          <p:nvPr/>
        </p:nvSpPr>
        <p:spPr bwMode="auto">
          <a:xfrm>
            <a:off x="1143000" y="2743200"/>
            <a:ext cx="2819400" cy="1993900"/>
          </a:xfrm>
          <a:custGeom>
            <a:avLst/>
            <a:gdLst>
              <a:gd name="T0" fmla="*/ 0 w 1776"/>
              <a:gd name="T1" fmla="*/ 0 h 1256"/>
              <a:gd name="T2" fmla="*/ 384 w 1776"/>
              <a:gd name="T3" fmla="*/ 912 h 1256"/>
              <a:gd name="T4" fmla="*/ 960 w 1776"/>
              <a:gd name="T5" fmla="*/ 1248 h 1256"/>
              <a:gd name="T6" fmla="*/ 1440 w 1776"/>
              <a:gd name="T7" fmla="*/ 960 h 1256"/>
              <a:gd name="T8" fmla="*/ 1776 w 1776"/>
              <a:gd name="T9" fmla="*/ 480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76" h="1256">
                <a:moveTo>
                  <a:pt x="0" y="0"/>
                </a:moveTo>
                <a:cubicBezTo>
                  <a:pt x="112" y="352"/>
                  <a:pt x="224" y="704"/>
                  <a:pt x="384" y="912"/>
                </a:cubicBezTo>
                <a:cubicBezTo>
                  <a:pt x="544" y="1120"/>
                  <a:pt x="784" y="1240"/>
                  <a:pt x="960" y="1248"/>
                </a:cubicBezTo>
                <a:cubicBezTo>
                  <a:pt x="1136" y="1256"/>
                  <a:pt x="1304" y="1088"/>
                  <a:pt x="1440" y="960"/>
                </a:cubicBezTo>
                <a:cubicBezTo>
                  <a:pt x="1576" y="832"/>
                  <a:pt x="1676" y="656"/>
                  <a:pt x="1776" y="48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Freeform 18"/>
          <p:cNvSpPr>
            <a:spLocks/>
          </p:cNvSpPr>
          <p:nvPr/>
        </p:nvSpPr>
        <p:spPr bwMode="auto">
          <a:xfrm>
            <a:off x="3632200" y="3581400"/>
            <a:ext cx="876300" cy="1282700"/>
          </a:xfrm>
          <a:custGeom>
            <a:avLst/>
            <a:gdLst>
              <a:gd name="T0" fmla="*/ 256 w 552"/>
              <a:gd name="T1" fmla="*/ 0 h 808"/>
              <a:gd name="T2" fmla="*/ 16 w 552"/>
              <a:gd name="T3" fmla="*/ 480 h 808"/>
              <a:gd name="T4" fmla="*/ 160 w 552"/>
              <a:gd name="T5" fmla="*/ 720 h 808"/>
              <a:gd name="T6" fmla="*/ 448 w 552"/>
              <a:gd name="T7" fmla="*/ 768 h 808"/>
              <a:gd name="T8" fmla="*/ 544 w 552"/>
              <a:gd name="T9" fmla="*/ 480 h 808"/>
              <a:gd name="T10" fmla="*/ 400 w 552"/>
              <a:gd name="T11" fmla="*/ 48 h 8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52" h="808">
                <a:moveTo>
                  <a:pt x="256" y="0"/>
                </a:moveTo>
                <a:cubicBezTo>
                  <a:pt x="144" y="180"/>
                  <a:pt x="32" y="360"/>
                  <a:pt x="16" y="480"/>
                </a:cubicBezTo>
                <a:cubicBezTo>
                  <a:pt x="0" y="600"/>
                  <a:pt x="88" y="672"/>
                  <a:pt x="160" y="720"/>
                </a:cubicBezTo>
                <a:cubicBezTo>
                  <a:pt x="232" y="768"/>
                  <a:pt x="384" y="808"/>
                  <a:pt x="448" y="768"/>
                </a:cubicBezTo>
                <a:cubicBezTo>
                  <a:pt x="512" y="728"/>
                  <a:pt x="552" y="600"/>
                  <a:pt x="544" y="480"/>
                </a:cubicBezTo>
                <a:cubicBezTo>
                  <a:pt x="536" y="360"/>
                  <a:pt x="468" y="204"/>
                  <a:pt x="400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Freeform 19"/>
          <p:cNvSpPr>
            <a:spLocks/>
          </p:cNvSpPr>
          <p:nvPr/>
        </p:nvSpPr>
        <p:spPr bwMode="auto">
          <a:xfrm>
            <a:off x="4343400" y="3048000"/>
            <a:ext cx="2819400" cy="1727200"/>
          </a:xfrm>
          <a:custGeom>
            <a:avLst/>
            <a:gdLst>
              <a:gd name="T0" fmla="*/ 0 w 1776"/>
              <a:gd name="T1" fmla="*/ 336 h 1088"/>
              <a:gd name="T2" fmla="*/ 240 w 1776"/>
              <a:gd name="T3" fmla="*/ 672 h 1088"/>
              <a:gd name="T4" fmla="*/ 720 w 1776"/>
              <a:gd name="T5" fmla="*/ 1056 h 1088"/>
              <a:gd name="T6" fmla="*/ 1104 w 1776"/>
              <a:gd name="T7" fmla="*/ 864 h 1088"/>
              <a:gd name="T8" fmla="*/ 1776 w 1776"/>
              <a:gd name="T9" fmla="*/ 0 h 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76" h="1088">
                <a:moveTo>
                  <a:pt x="0" y="336"/>
                </a:moveTo>
                <a:cubicBezTo>
                  <a:pt x="60" y="444"/>
                  <a:pt x="120" y="552"/>
                  <a:pt x="240" y="672"/>
                </a:cubicBezTo>
                <a:cubicBezTo>
                  <a:pt x="360" y="792"/>
                  <a:pt x="576" y="1024"/>
                  <a:pt x="720" y="1056"/>
                </a:cubicBezTo>
                <a:cubicBezTo>
                  <a:pt x="864" y="1088"/>
                  <a:pt x="928" y="1040"/>
                  <a:pt x="1104" y="864"/>
                </a:cubicBezTo>
                <a:cubicBezTo>
                  <a:pt x="1280" y="688"/>
                  <a:pt x="1528" y="344"/>
                  <a:pt x="177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8156" name="Group 28"/>
          <p:cNvGrpSpPr>
            <a:grpSpLocks/>
          </p:cNvGrpSpPr>
          <p:nvPr/>
        </p:nvGrpSpPr>
        <p:grpSpPr bwMode="auto">
          <a:xfrm>
            <a:off x="1676400" y="2057400"/>
            <a:ext cx="2289175" cy="2709863"/>
            <a:chOff x="1056" y="1296"/>
            <a:chExt cx="1442" cy="1707"/>
          </a:xfrm>
        </p:grpSpPr>
        <p:sp>
          <p:nvSpPr>
            <p:cNvPr id="48148" name="Text Box 20"/>
            <p:cNvSpPr txBox="1">
              <a:spLocks noChangeArrowheads="1"/>
            </p:cNvSpPr>
            <p:nvPr/>
          </p:nvSpPr>
          <p:spPr bwMode="auto">
            <a:xfrm>
              <a:off x="1056" y="1296"/>
              <a:ext cx="144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Paths not going</a:t>
              </a:r>
            </a:p>
            <a:p>
              <a:r>
                <a:rPr lang="en-US"/>
                <a:t>through k</a:t>
              </a:r>
            </a:p>
          </p:txBody>
        </p:sp>
        <p:sp>
          <p:nvSpPr>
            <p:cNvPr id="48149" name="Line 21"/>
            <p:cNvSpPr>
              <a:spLocks noChangeShapeType="1"/>
            </p:cNvSpPr>
            <p:nvPr/>
          </p:nvSpPr>
          <p:spPr bwMode="auto">
            <a:xfrm flipH="1">
              <a:off x="1152" y="1851"/>
              <a:ext cx="192" cy="115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59" name="Group 31"/>
          <p:cNvGrpSpPr>
            <a:grpSpLocks/>
          </p:cNvGrpSpPr>
          <p:nvPr/>
        </p:nvGrpSpPr>
        <p:grpSpPr bwMode="auto">
          <a:xfrm>
            <a:off x="6172200" y="4310063"/>
            <a:ext cx="2644775" cy="855662"/>
            <a:chOff x="3888" y="2715"/>
            <a:chExt cx="1666" cy="539"/>
          </a:xfrm>
        </p:grpSpPr>
        <p:sp>
          <p:nvSpPr>
            <p:cNvPr id="48152" name="Text Box 24"/>
            <p:cNvSpPr txBox="1">
              <a:spLocks noChangeArrowheads="1"/>
            </p:cNvSpPr>
            <p:nvPr/>
          </p:nvSpPr>
          <p:spPr bwMode="auto">
            <a:xfrm>
              <a:off x="4848" y="2736"/>
              <a:ext cx="70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From k</a:t>
              </a:r>
            </a:p>
            <a:p>
              <a:r>
                <a:rPr lang="en-US"/>
                <a:t>to j</a:t>
              </a:r>
            </a:p>
          </p:txBody>
        </p:sp>
        <p:sp>
          <p:nvSpPr>
            <p:cNvPr id="48153" name="Line 25"/>
            <p:cNvSpPr>
              <a:spLocks noChangeShapeType="1"/>
            </p:cNvSpPr>
            <p:nvPr/>
          </p:nvSpPr>
          <p:spPr bwMode="auto">
            <a:xfrm flipH="1" flipV="1">
              <a:off x="3888" y="2715"/>
              <a:ext cx="912" cy="1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58" name="Group 30"/>
          <p:cNvGrpSpPr>
            <a:grpSpLocks/>
          </p:cNvGrpSpPr>
          <p:nvPr/>
        </p:nvGrpSpPr>
        <p:grpSpPr bwMode="auto">
          <a:xfrm>
            <a:off x="4495800" y="2438400"/>
            <a:ext cx="2290763" cy="2133600"/>
            <a:chOff x="2832" y="1536"/>
            <a:chExt cx="1443" cy="1344"/>
          </a:xfrm>
        </p:grpSpPr>
        <p:sp>
          <p:nvSpPr>
            <p:cNvPr id="48151" name="Text Box 23"/>
            <p:cNvSpPr txBox="1">
              <a:spLocks noChangeArrowheads="1"/>
            </p:cNvSpPr>
            <p:nvPr/>
          </p:nvSpPr>
          <p:spPr bwMode="auto">
            <a:xfrm>
              <a:off x="3024" y="1536"/>
              <a:ext cx="125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From k to k</a:t>
              </a:r>
            </a:p>
            <a:p>
              <a:r>
                <a:rPr lang="en-US"/>
                <a:t>Several times</a:t>
              </a:r>
            </a:p>
          </p:txBody>
        </p:sp>
        <p:sp>
          <p:nvSpPr>
            <p:cNvPr id="48154" name="Line 26"/>
            <p:cNvSpPr>
              <a:spLocks noChangeShapeType="1"/>
            </p:cNvSpPr>
            <p:nvPr/>
          </p:nvSpPr>
          <p:spPr bwMode="auto">
            <a:xfrm flipH="1">
              <a:off x="2832" y="2064"/>
              <a:ext cx="576" cy="81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57" name="Group 29"/>
          <p:cNvGrpSpPr>
            <a:grpSpLocks/>
          </p:cNvGrpSpPr>
          <p:nvPr/>
        </p:nvGrpSpPr>
        <p:grpSpPr bwMode="auto">
          <a:xfrm>
            <a:off x="2819400" y="1676400"/>
            <a:ext cx="2689225" cy="3014663"/>
            <a:chOff x="1776" y="1008"/>
            <a:chExt cx="1694" cy="1899"/>
          </a:xfrm>
        </p:grpSpPr>
        <p:sp>
          <p:nvSpPr>
            <p:cNvPr id="48150" name="Text Box 22"/>
            <p:cNvSpPr txBox="1">
              <a:spLocks noChangeArrowheads="1"/>
            </p:cNvSpPr>
            <p:nvPr/>
          </p:nvSpPr>
          <p:spPr bwMode="auto">
            <a:xfrm>
              <a:off x="2592" y="1008"/>
              <a:ext cx="8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Path to k</a:t>
              </a:r>
            </a:p>
          </p:txBody>
        </p:sp>
        <p:sp>
          <p:nvSpPr>
            <p:cNvPr id="48155" name="Line 27"/>
            <p:cNvSpPr>
              <a:spLocks noChangeShapeType="1"/>
            </p:cNvSpPr>
            <p:nvPr/>
          </p:nvSpPr>
          <p:spPr bwMode="auto">
            <a:xfrm flipH="1">
              <a:off x="1776" y="1275"/>
              <a:ext cx="1008" cy="163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954F-5FC3-3842-B58E-DC8C137F6D5E}" type="slidenum">
              <a:rPr lang="en-US"/>
              <a:pPr/>
              <a:t>25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Step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The RE with the same language as the DFA is the sum (union) of R</a:t>
            </a:r>
            <a:r>
              <a:rPr lang="en-US" baseline="-25000"/>
              <a:t>ij</a:t>
            </a:r>
            <a:r>
              <a:rPr lang="en-US" baseline="30000"/>
              <a:t>n</a:t>
            </a:r>
            <a:r>
              <a:rPr lang="en-US"/>
              <a:t>, where: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n is the number of states; i.e., paths are unconstrained.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i is the start state.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j is one of the final states.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F171-DAE5-8D4C-B7AE-AA34BB21648E}" type="slidenum">
              <a:rPr lang="en-US"/>
              <a:pPr/>
              <a:t>26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-39038"/>
            <a:ext cx="4267200" cy="1143000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79179"/>
            <a:ext cx="8610600" cy="3581400"/>
          </a:xfrm>
        </p:spPr>
        <p:txBody>
          <a:bodyPr/>
          <a:lstStyle/>
          <a:p>
            <a:r>
              <a:rPr lang="en-US"/>
              <a:t>R</a:t>
            </a:r>
            <a:r>
              <a:rPr lang="en-US" baseline="-25000"/>
              <a:t>23</a:t>
            </a:r>
            <a:r>
              <a:rPr lang="en-US" baseline="30000"/>
              <a:t>3</a:t>
            </a:r>
            <a:r>
              <a:rPr lang="en-US"/>
              <a:t> = R</a:t>
            </a:r>
            <a:r>
              <a:rPr lang="en-US" baseline="-25000"/>
              <a:t>23</a:t>
            </a:r>
            <a:r>
              <a:rPr lang="en-US" baseline="30000"/>
              <a:t>2</a:t>
            </a:r>
            <a:r>
              <a:rPr lang="en-US"/>
              <a:t> + R</a:t>
            </a:r>
            <a:r>
              <a:rPr lang="en-US" baseline="-25000"/>
              <a:t>23</a:t>
            </a:r>
            <a:r>
              <a:rPr lang="en-US" baseline="30000"/>
              <a:t>2</a:t>
            </a:r>
            <a:r>
              <a:rPr lang="en-US"/>
              <a:t>(R</a:t>
            </a:r>
            <a:r>
              <a:rPr lang="en-US" baseline="-25000"/>
              <a:t>33</a:t>
            </a:r>
            <a:r>
              <a:rPr lang="en-US" baseline="30000"/>
              <a:t>2</a:t>
            </a:r>
            <a:r>
              <a:rPr lang="en-US"/>
              <a:t>)*R</a:t>
            </a:r>
            <a:r>
              <a:rPr lang="en-US" baseline="-25000"/>
              <a:t>33</a:t>
            </a:r>
            <a:r>
              <a:rPr lang="en-US" baseline="30000"/>
              <a:t>2</a:t>
            </a:r>
            <a:r>
              <a:rPr lang="en-US"/>
              <a:t> = R</a:t>
            </a:r>
            <a:r>
              <a:rPr lang="en-US" baseline="-25000"/>
              <a:t>23</a:t>
            </a:r>
            <a:r>
              <a:rPr lang="en-US" baseline="30000"/>
              <a:t>2</a:t>
            </a:r>
            <a:r>
              <a:rPr lang="en-US"/>
              <a:t>(R</a:t>
            </a:r>
            <a:r>
              <a:rPr lang="en-US" baseline="-25000"/>
              <a:t>33</a:t>
            </a:r>
            <a:r>
              <a:rPr lang="en-US" baseline="30000"/>
              <a:t>2</a:t>
            </a:r>
            <a:r>
              <a:rPr lang="en-US"/>
              <a:t>)*</a:t>
            </a:r>
          </a:p>
          <a:p>
            <a:r>
              <a:rPr lang="en-US"/>
              <a:t>R</a:t>
            </a:r>
            <a:r>
              <a:rPr lang="en-US" baseline="-25000"/>
              <a:t>23</a:t>
            </a:r>
            <a:r>
              <a:rPr lang="en-US" baseline="30000"/>
              <a:t>2</a:t>
            </a:r>
            <a:r>
              <a:rPr lang="en-US"/>
              <a:t> = (</a:t>
            </a:r>
            <a:r>
              <a:rPr lang="en-US" b="1"/>
              <a:t>10</a:t>
            </a:r>
            <a:r>
              <a:rPr lang="en-US"/>
              <a:t>)*</a:t>
            </a:r>
            <a:r>
              <a:rPr lang="en-US" b="1"/>
              <a:t>0</a:t>
            </a:r>
            <a:r>
              <a:rPr lang="en-US"/>
              <a:t>+</a:t>
            </a:r>
            <a:r>
              <a:rPr lang="en-US" b="1"/>
              <a:t>1</a:t>
            </a:r>
            <a:r>
              <a:rPr lang="en-US"/>
              <a:t>(</a:t>
            </a:r>
            <a:r>
              <a:rPr lang="en-US" b="1"/>
              <a:t>01</a:t>
            </a:r>
            <a:r>
              <a:rPr lang="en-US"/>
              <a:t>)*</a:t>
            </a:r>
            <a:r>
              <a:rPr lang="en-US" b="1"/>
              <a:t>1</a:t>
            </a:r>
          </a:p>
          <a:p>
            <a:r>
              <a:rPr lang="en-US"/>
              <a:t>R</a:t>
            </a:r>
            <a:r>
              <a:rPr lang="en-US" baseline="-25000"/>
              <a:t>33</a:t>
            </a:r>
            <a:r>
              <a:rPr lang="en-US" baseline="30000"/>
              <a:t>2</a:t>
            </a:r>
            <a:r>
              <a:rPr lang="en-US"/>
              <a:t> =</a:t>
            </a:r>
            <a:r>
              <a:rPr lang="en-US" b="1"/>
              <a:t> </a:t>
            </a:r>
            <a:r>
              <a:rPr lang="en-US">
                <a:latin typeface="Lucida Sans Unicode" charset="0"/>
              </a:rPr>
              <a:t>ε</a:t>
            </a:r>
            <a:r>
              <a:rPr lang="en-US" b="1"/>
              <a:t> </a:t>
            </a:r>
            <a:r>
              <a:rPr lang="en-US"/>
              <a:t>+ </a:t>
            </a:r>
            <a:r>
              <a:rPr lang="en-US" b="1"/>
              <a:t>0</a:t>
            </a:r>
            <a:r>
              <a:rPr lang="en-US"/>
              <a:t>(</a:t>
            </a:r>
            <a:r>
              <a:rPr lang="en-US" b="1"/>
              <a:t>01</a:t>
            </a:r>
            <a:r>
              <a:rPr lang="en-US"/>
              <a:t>)*(</a:t>
            </a:r>
            <a:r>
              <a:rPr lang="en-US" b="1"/>
              <a:t>1</a:t>
            </a:r>
            <a:r>
              <a:rPr lang="en-US"/>
              <a:t>+</a:t>
            </a:r>
            <a:r>
              <a:rPr lang="en-US" b="1"/>
              <a:t>00</a:t>
            </a:r>
            <a:r>
              <a:rPr lang="en-US"/>
              <a:t>) + </a:t>
            </a:r>
            <a:r>
              <a:rPr lang="en-US" b="1"/>
              <a:t>1</a:t>
            </a:r>
            <a:r>
              <a:rPr lang="en-US"/>
              <a:t>(</a:t>
            </a:r>
            <a:r>
              <a:rPr lang="en-US" b="1"/>
              <a:t>10</a:t>
            </a:r>
            <a:r>
              <a:rPr lang="en-US"/>
              <a:t>)*(</a:t>
            </a:r>
            <a:r>
              <a:rPr lang="en-US" b="1"/>
              <a:t>0</a:t>
            </a:r>
            <a:r>
              <a:rPr lang="en-US"/>
              <a:t>+</a:t>
            </a:r>
            <a:r>
              <a:rPr lang="en-US" b="1"/>
              <a:t>11</a:t>
            </a:r>
            <a:r>
              <a:rPr lang="en-US"/>
              <a:t>)</a:t>
            </a:r>
          </a:p>
          <a:p>
            <a:r>
              <a:rPr lang="en-US"/>
              <a:t>R</a:t>
            </a:r>
            <a:r>
              <a:rPr lang="en-US" baseline="-25000"/>
              <a:t>23</a:t>
            </a:r>
            <a:r>
              <a:rPr lang="en-US" baseline="30000"/>
              <a:t>3</a:t>
            </a:r>
            <a:r>
              <a:rPr lang="en-US"/>
              <a:t> = [(</a:t>
            </a:r>
            <a:r>
              <a:rPr lang="en-US" b="1"/>
              <a:t>10</a:t>
            </a:r>
            <a:r>
              <a:rPr lang="en-US"/>
              <a:t>)*</a:t>
            </a:r>
            <a:r>
              <a:rPr lang="en-US" b="1"/>
              <a:t>0</a:t>
            </a:r>
            <a:r>
              <a:rPr lang="en-US"/>
              <a:t>+</a:t>
            </a:r>
            <a:r>
              <a:rPr lang="en-US" b="1"/>
              <a:t>1</a:t>
            </a:r>
            <a:r>
              <a:rPr lang="en-US"/>
              <a:t>(</a:t>
            </a:r>
            <a:r>
              <a:rPr lang="en-US" b="1"/>
              <a:t>01</a:t>
            </a:r>
            <a:r>
              <a:rPr lang="en-US"/>
              <a:t>)*</a:t>
            </a:r>
            <a:r>
              <a:rPr lang="en-US" b="1"/>
              <a:t>1</a:t>
            </a:r>
            <a:r>
              <a:rPr lang="en-US"/>
              <a:t>]</a:t>
            </a:r>
            <a:r>
              <a:rPr lang="en-US" b="1"/>
              <a:t> </a:t>
            </a:r>
            <a:r>
              <a:rPr lang="en-US"/>
              <a:t>[</a:t>
            </a:r>
            <a:r>
              <a:rPr lang="en-US">
                <a:latin typeface="Lucida Sans Unicode" charset="0"/>
              </a:rPr>
              <a:t>ε</a:t>
            </a:r>
            <a:r>
              <a:rPr lang="en-US" b="1"/>
              <a:t> </a:t>
            </a:r>
            <a:r>
              <a:rPr lang="en-US"/>
              <a:t>+ (</a:t>
            </a:r>
            <a:r>
              <a:rPr lang="en-US" b="1"/>
              <a:t>0</a:t>
            </a:r>
            <a:r>
              <a:rPr lang="en-US"/>
              <a:t>(</a:t>
            </a:r>
            <a:r>
              <a:rPr lang="en-US" b="1"/>
              <a:t>01</a:t>
            </a:r>
            <a:r>
              <a:rPr lang="en-US"/>
              <a:t>)*(</a:t>
            </a:r>
            <a:r>
              <a:rPr lang="en-US" b="1"/>
              <a:t>1</a:t>
            </a:r>
            <a:r>
              <a:rPr lang="en-US"/>
              <a:t>+</a:t>
            </a:r>
            <a:r>
              <a:rPr lang="en-US" b="1"/>
              <a:t>00</a:t>
            </a:r>
            <a:r>
              <a:rPr lang="en-US"/>
              <a:t>) + </a:t>
            </a:r>
            <a:r>
              <a:rPr lang="en-US" b="1"/>
              <a:t>1</a:t>
            </a:r>
            <a:r>
              <a:rPr lang="en-US"/>
              <a:t>(</a:t>
            </a:r>
            <a:r>
              <a:rPr lang="en-US" b="1"/>
              <a:t>10</a:t>
            </a:r>
            <a:r>
              <a:rPr lang="en-US"/>
              <a:t>)*(</a:t>
            </a:r>
            <a:r>
              <a:rPr lang="en-US" b="1"/>
              <a:t>0</a:t>
            </a:r>
            <a:r>
              <a:rPr lang="en-US"/>
              <a:t>+</a:t>
            </a:r>
            <a:r>
              <a:rPr lang="en-US" b="1"/>
              <a:t>11</a:t>
            </a:r>
            <a:r>
              <a:rPr lang="en-US"/>
              <a:t>))]*</a:t>
            </a:r>
          </a:p>
        </p:txBody>
      </p:sp>
      <p:grpSp>
        <p:nvGrpSpPr>
          <p:cNvPr id="52228" name="Group 4"/>
          <p:cNvGrpSpPr>
            <a:grpSpLocks/>
          </p:cNvGrpSpPr>
          <p:nvPr/>
        </p:nvGrpSpPr>
        <p:grpSpPr bwMode="auto">
          <a:xfrm>
            <a:off x="5791200" y="4349133"/>
            <a:ext cx="2133600" cy="2286000"/>
            <a:chOff x="864" y="1104"/>
            <a:chExt cx="1344" cy="1440"/>
          </a:xfrm>
        </p:grpSpPr>
        <p:sp>
          <p:nvSpPr>
            <p:cNvPr id="52229" name="Oval 5"/>
            <p:cNvSpPr>
              <a:spLocks noChangeArrowheads="1"/>
            </p:cNvSpPr>
            <p:nvPr/>
          </p:nvSpPr>
          <p:spPr bwMode="auto">
            <a:xfrm>
              <a:off x="864" y="1536"/>
              <a:ext cx="288" cy="288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</a:t>
              </a:r>
            </a:p>
          </p:txBody>
        </p:sp>
        <p:sp>
          <p:nvSpPr>
            <p:cNvPr id="52230" name="Oval 6"/>
            <p:cNvSpPr>
              <a:spLocks noChangeArrowheads="1"/>
            </p:cNvSpPr>
            <p:nvPr/>
          </p:nvSpPr>
          <p:spPr bwMode="auto">
            <a:xfrm>
              <a:off x="1344" y="2256"/>
              <a:ext cx="288" cy="288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</p:txBody>
        </p:sp>
        <p:sp>
          <p:nvSpPr>
            <p:cNvPr id="52231" name="Oval 7"/>
            <p:cNvSpPr>
              <a:spLocks noChangeArrowheads="1"/>
            </p:cNvSpPr>
            <p:nvPr/>
          </p:nvSpPr>
          <p:spPr bwMode="auto">
            <a:xfrm>
              <a:off x="1920" y="1536"/>
              <a:ext cx="288" cy="288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52232" name="Line 8"/>
            <p:cNvSpPr>
              <a:spLocks noChangeShapeType="1"/>
            </p:cNvSpPr>
            <p:nvPr/>
          </p:nvSpPr>
          <p:spPr bwMode="auto">
            <a:xfrm>
              <a:off x="1158" y="1653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3" name="Line 9"/>
            <p:cNvSpPr>
              <a:spLocks noChangeShapeType="1"/>
            </p:cNvSpPr>
            <p:nvPr/>
          </p:nvSpPr>
          <p:spPr bwMode="auto">
            <a:xfrm flipH="1">
              <a:off x="1590" y="1797"/>
              <a:ext cx="432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4" name="Line 10"/>
            <p:cNvSpPr>
              <a:spLocks noChangeShapeType="1"/>
            </p:cNvSpPr>
            <p:nvPr/>
          </p:nvSpPr>
          <p:spPr bwMode="auto">
            <a:xfrm flipH="1" flipV="1">
              <a:off x="1062" y="1797"/>
              <a:ext cx="33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52235" name="AutoShape 11"/>
            <p:cNvCxnSpPr>
              <a:cxnSpLocks noChangeShapeType="1"/>
            </p:cNvCxnSpPr>
            <p:nvPr/>
          </p:nvCxnSpPr>
          <p:spPr bwMode="auto">
            <a:xfrm rot="16200000" flipH="1" flipV="1">
              <a:off x="1535" y="982"/>
              <a:ext cx="1" cy="1056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2236" name="AutoShape 12"/>
            <p:cNvCxnSpPr>
              <a:cxnSpLocks noChangeShapeType="1"/>
            </p:cNvCxnSpPr>
            <p:nvPr/>
          </p:nvCxnSpPr>
          <p:spPr bwMode="auto">
            <a:xfrm rot="16200000" flipH="1">
              <a:off x="822" y="1839"/>
              <a:ext cx="618" cy="438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2237" name="AutoShape 13"/>
            <p:cNvCxnSpPr>
              <a:cxnSpLocks noChangeShapeType="1"/>
            </p:cNvCxnSpPr>
            <p:nvPr/>
          </p:nvCxnSpPr>
          <p:spPr bwMode="auto">
            <a:xfrm flipV="1">
              <a:off x="1632" y="1755"/>
              <a:ext cx="534" cy="618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2238" name="Text Box 14"/>
            <p:cNvSpPr txBox="1">
              <a:spLocks noChangeArrowheads="1"/>
            </p:cNvSpPr>
            <p:nvPr/>
          </p:nvSpPr>
          <p:spPr bwMode="auto">
            <a:xfrm>
              <a:off x="1392" y="1680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2239" name="Text Box 15"/>
            <p:cNvSpPr txBox="1">
              <a:spLocks noChangeArrowheads="1"/>
            </p:cNvSpPr>
            <p:nvPr/>
          </p:nvSpPr>
          <p:spPr bwMode="auto">
            <a:xfrm>
              <a:off x="1584" y="187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2240" name="Text Box 16"/>
            <p:cNvSpPr txBox="1">
              <a:spLocks noChangeArrowheads="1"/>
            </p:cNvSpPr>
            <p:nvPr/>
          </p:nvSpPr>
          <p:spPr bwMode="auto">
            <a:xfrm>
              <a:off x="1200" y="187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2241" name="Text Box 17"/>
            <p:cNvSpPr txBox="1">
              <a:spLocks noChangeArrowheads="1"/>
            </p:cNvSpPr>
            <p:nvPr/>
          </p:nvSpPr>
          <p:spPr bwMode="auto">
            <a:xfrm>
              <a:off x="1440" y="1104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2242" name="Text Box 18"/>
            <p:cNvSpPr txBox="1">
              <a:spLocks noChangeArrowheads="1"/>
            </p:cNvSpPr>
            <p:nvPr/>
          </p:nvSpPr>
          <p:spPr bwMode="auto">
            <a:xfrm>
              <a:off x="864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2243" name="Text Box 19"/>
            <p:cNvSpPr txBox="1">
              <a:spLocks noChangeArrowheads="1"/>
            </p:cNvSpPr>
            <p:nvPr/>
          </p:nvSpPr>
          <p:spPr bwMode="auto">
            <a:xfrm>
              <a:off x="1968" y="2091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</p:grpSp>
      <p:sp>
        <p:nvSpPr>
          <p:cNvPr id="52247" name="Line 23"/>
          <p:cNvSpPr>
            <a:spLocks noChangeShapeType="1"/>
          </p:cNvSpPr>
          <p:nvPr/>
        </p:nvSpPr>
        <p:spPr bwMode="auto">
          <a:xfrm flipH="1">
            <a:off x="7924800" y="4730133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7783513" y="4120533"/>
            <a:ext cx="827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</a:t>
            </a:r>
          </a:p>
        </p:txBody>
      </p:sp>
      <p:sp>
        <p:nvSpPr>
          <p:cNvPr id="52249" name="Oval 25"/>
          <p:cNvSpPr>
            <a:spLocks noChangeArrowheads="1"/>
          </p:cNvSpPr>
          <p:nvPr/>
        </p:nvSpPr>
        <p:spPr bwMode="auto">
          <a:xfrm>
            <a:off x="6629400" y="6254133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F80F-2826-CE4E-BBE0-1C3EFBA472C2}" type="slidenum">
              <a:rPr lang="en-US"/>
              <a:pPr/>
              <a:t>27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of the three types of automata (DFA, NFA,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-NFA) we discussed, and regular expressions as well, define exactly the same set of languages: the regular languages.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F2342-F465-7D4F-BB55-78C75A2BA8AE}" type="slidenum">
              <a:rPr lang="en-US"/>
              <a:pPr/>
              <a:t>28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Algebraic Laws for 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Union and concatenation behave sort of like addition and multiplication.</a:t>
            </a:r>
          </a:p>
          <a:p>
            <a:pPr lvl="1"/>
            <a:r>
              <a:rPr lang="en-US"/>
              <a:t>+ is commutative and associative; concatenation is associative.</a:t>
            </a:r>
          </a:p>
          <a:p>
            <a:pPr lvl="1"/>
            <a:r>
              <a:rPr lang="en-US"/>
              <a:t>Concatenation distributes over +.</a:t>
            </a:r>
          </a:p>
          <a:p>
            <a:pPr lvl="1"/>
            <a:r>
              <a:rPr lang="en-US">
                <a:solidFill>
                  <a:srgbClr val="CC3300"/>
                </a:solidFill>
              </a:rPr>
              <a:t>Exception</a:t>
            </a:r>
            <a:r>
              <a:rPr lang="en-US"/>
              <a:t>: Concatenation is not commutative.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F50A9-1AAE-B64E-A296-7E157CB2DE58}" type="slidenum">
              <a:rPr lang="en-US"/>
              <a:pPr/>
              <a:t>29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Identities and Annihilators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Lucida Sans Unicode" charset="0"/>
              </a:rPr>
              <a:t>∅ </a:t>
            </a:r>
            <a:r>
              <a:rPr lang="en-US" dirty="0"/>
              <a:t>is the identity for +.</a:t>
            </a:r>
          </a:p>
          <a:p>
            <a:pPr lvl="1"/>
            <a:r>
              <a:rPr lang="en-US" dirty="0"/>
              <a:t>R + </a:t>
            </a:r>
            <a:r>
              <a:rPr lang="en-US" sz="2000" dirty="0">
                <a:latin typeface="Lucida Sans Unicode" charset="0"/>
              </a:rPr>
              <a:t>∅</a:t>
            </a:r>
            <a:r>
              <a:rPr lang="en-US" dirty="0"/>
              <a:t> = R.</a:t>
            </a:r>
          </a:p>
          <a:p>
            <a:r>
              <a:rPr lang="en-US" dirty="0"/>
              <a:t>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/>
              <a:t>is the identity for concatenation.</a:t>
            </a:r>
          </a:p>
          <a:p>
            <a:pPr lvl="1"/>
            <a:r>
              <a:rPr lang="en-US" dirty="0" err="1">
                <a:latin typeface="Lucida Sans Unicode" charset="0"/>
              </a:rPr>
              <a:t>ε</a:t>
            </a:r>
            <a:r>
              <a:rPr lang="en-US" dirty="0" err="1"/>
              <a:t>R</a:t>
            </a:r>
            <a:r>
              <a:rPr lang="en-US" dirty="0"/>
              <a:t> = </a:t>
            </a:r>
            <a:r>
              <a:rPr lang="en-US" dirty="0" err="1"/>
              <a:t>R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 = R.</a:t>
            </a:r>
          </a:p>
          <a:p>
            <a:r>
              <a:rPr lang="en-US" dirty="0"/>
              <a:t> </a:t>
            </a:r>
            <a:r>
              <a:rPr lang="en-US" sz="2400" dirty="0">
                <a:latin typeface="Lucida Sans Unicode" charset="0"/>
              </a:rPr>
              <a:t>∅</a:t>
            </a:r>
            <a:r>
              <a:rPr lang="en-US" dirty="0"/>
              <a:t> is the annihilator for concatenation.</a:t>
            </a:r>
          </a:p>
          <a:p>
            <a:pPr lvl="1"/>
            <a:r>
              <a:rPr lang="en-US" sz="2000" dirty="0">
                <a:latin typeface="Lucida Sans Unicode" charset="0"/>
              </a:rPr>
              <a:t>∅</a:t>
            </a:r>
            <a:r>
              <a:rPr lang="en-US" dirty="0"/>
              <a:t>R = R</a:t>
            </a:r>
            <a:r>
              <a:rPr lang="en-US" sz="2000" dirty="0">
                <a:latin typeface="Lucida Sans Unicode" charset="0"/>
              </a:rPr>
              <a:t>∅</a:t>
            </a:r>
            <a:r>
              <a:rPr lang="en-US" dirty="0"/>
              <a:t> = </a:t>
            </a:r>
            <a:r>
              <a:rPr lang="en-US" sz="2000" dirty="0">
                <a:latin typeface="Lucida Sans Unicode" charset="0"/>
              </a:rPr>
              <a:t>∅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89822-193D-1549-AC28-2318B15FDCFD}" type="slidenum">
              <a:rPr lang="en-US"/>
              <a:pPr/>
              <a:t>3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Operations on Languages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use three operations: union, concatenation, and Kleene star.</a:t>
            </a:r>
          </a:p>
          <a:p>
            <a:r>
              <a:rPr lang="en-US"/>
              <a:t>The union of languages is the usual thing, since languages are sets.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{01,111,10}</a:t>
            </a:r>
            <a:r>
              <a:rPr lang="en-US">
                <a:sym typeface="Symbol" charset="0"/>
              </a:rPr>
              <a:t></a:t>
            </a:r>
            <a:r>
              <a:rPr lang="en-US"/>
              <a:t>{00, 01} = {01,111,10,00}.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1278-AEA7-A44B-8BEE-73023FDEC0BF}" type="slidenum">
              <a:rPr lang="en-US"/>
              <a:pPr/>
              <a:t>30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Decision Properties of Regular Languages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General Discussion of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Properties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r>
              <a:rPr lang="en-US"/>
              <a:t>The Pumping Lemma</a:t>
            </a:r>
          </a:p>
          <a:p>
            <a:r>
              <a:rPr lang="en-US"/>
              <a:t>Membership, Emptiness, Etc.</a:t>
            </a:r>
          </a:p>
        </p:txBody>
      </p:sp>
    </p:spTree>
    <p:extLst>
      <p:ext uri="{BB962C8B-B14F-4D97-AF65-F5344CB8AC3E}">
        <p14:creationId xmlns:p14="http://schemas.microsoft.com/office/powerpoint/2010/main" val="13555215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3CDA7-4F2C-F547-AF87-8A6779336AB7}" type="slidenum">
              <a:rPr lang="en-US"/>
              <a:pPr/>
              <a:t>31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3809"/>
            <a:ext cx="9144000" cy="715993"/>
          </a:xfrm>
        </p:spPr>
        <p:txBody>
          <a:bodyPr/>
          <a:lstStyle/>
          <a:p>
            <a:r>
              <a:rPr lang="en-US" dirty="0"/>
              <a:t>Properties of Language Classes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876800"/>
          </a:xfrm>
        </p:spPr>
        <p:txBody>
          <a:bodyPr/>
          <a:lstStyle/>
          <a:p>
            <a:pPr marL="609600" indent="-609600"/>
            <a:r>
              <a:rPr lang="en-US"/>
              <a:t>A </a:t>
            </a:r>
            <a:r>
              <a:rPr lang="en-US" i="1">
                <a:solidFill>
                  <a:srgbClr val="FF0066"/>
                </a:solidFill>
              </a:rPr>
              <a:t>language class</a:t>
            </a:r>
            <a:r>
              <a:rPr lang="en-US"/>
              <a:t>  is a set of languages.</a:t>
            </a:r>
          </a:p>
          <a:p>
            <a:pPr marL="990600" lvl="1" indent="-533400"/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the regular languages.</a:t>
            </a:r>
          </a:p>
          <a:p>
            <a:pPr marL="609600" indent="-609600"/>
            <a:r>
              <a:rPr lang="en-US"/>
              <a:t>Language classes have two important kinds of properties: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Decision properties.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Closure properties.</a:t>
            </a:r>
          </a:p>
        </p:txBody>
      </p:sp>
    </p:spTree>
    <p:extLst>
      <p:ext uri="{BB962C8B-B14F-4D97-AF65-F5344CB8AC3E}">
        <p14:creationId xmlns:p14="http://schemas.microsoft.com/office/powerpoint/2010/main" val="397146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BBA3A-DE87-044F-BCC2-C18E282F5666}" type="slidenum">
              <a:rPr lang="en-US"/>
              <a:pPr/>
              <a:t>32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Properties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</a:t>
            </a:r>
            <a:r>
              <a:rPr lang="en-US" i="1">
                <a:solidFill>
                  <a:srgbClr val="FF0066"/>
                </a:solidFill>
              </a:rPr>
              <a:t>closure property</a:t>
            </a:r>
            <a:r>
              <a:rPr lang="en-US"/>
              <a:t>  of a language class says that given languages in the class, an operation (e.g., union) produces another language in the same class.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the regular languages are obviously closed under union, concatenation, and (Kleene) closure.</a:t>
            </a:r>
          </a:p>
          <a:p>
            <a:pPr lvl="1"/>
            <a:r>
              <a:rPr lang="en-US"/>
              <a:t>Use the RE representation of languages.</a:t>
            </a:r>
          </a:p>
        </p:txBody>
      </p:sp>
    </p:spTree>
    <p:extLst>
      <p:ext uri="{BB962C8B-B14F-4D97-AF65-F5344CB8AC3E}">
        <p14:creationId xmlns:p14="http://schemas.microsoft.com/office/powerpoint/2010/main" val="357791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5B5E3-CAFC-664A-A380-E32DEE525566}" type="slidenum">
              <a:rPr lang="en-US"/>
              <a:pPr/>
              <a:t>33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73339"/>
            <a:ext cx="7772400" cy="532174"/>
          </a:xfrm>
        </p:spPr>
        <p:txBody>
          <a:bodyPr/>
          <a:lstStyle/>
          <a:p>
            <a:r>
              <a:rPr lang="en-US" dirty="0"/>
              <a:t>Representation of Languages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10600" cy="4572000"/>
          </a:xfrm>
        </p:spPr>
        <p:txBody>
          <a:bodyPr/>
          <a:lstStyle/>
          <a:p>
            <a:r>
              <a:rPr lang="en-US"/>
              <a:t>Representations can be formal or informal.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(formal): represent a language by a RE or FA defining it.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(informal): a logical or prose statement about its strings:</a:t>
            </a:r>
          </a:p>
          <a:p>
            <a:pPr lvl="1"/>
            <a:r>
              <a:rPr lang="en-US"/>
              <a:t>{0</a:t>
            </a:r>
            <a:r>
              <a:rPr lang="en-US" baseline="30000"/>
              <a:t>n</a:t>
            </a:r>
            <a:r>
              <a:rPr lang="en-US"/>
              <a:t>1</a:t>
            </a:r>
            <a:r>
              <a:rPr lang="en-US" baseline="30000"/>
              <a:t>n</a:t>
            </a:r>
            <a:r>
              <a:rPr lang="en-US"/>
              <a:t> | n is a nonnegative integer}</a:t>
            </a:r>
          </a:p>
          <a:p>
            <a:pPr lvl="1"/>
            <a:r>
              <a:rPr lang="ja-JP" altLang="en-US">
                <a:latin typeface="Arial"/>
              </a:rPr>
              <a:t>“</a:t>
            </a:r>
            <a:r>
              <a:rPr lang="en-US"/>
              <a:t>The set of strings consisting of some number of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followed by the same number of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5440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CF996-223A-3A44-BDE0-5F0D001A5AD8}" type="slidenum">
              <a:rPr lang="en-US"/>
              <a:pPr/>
              <a:t>34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Properties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FF0066"/>
                </a:solidFill>
              </a:rPr>
              <a:t>decision property</a:t>
            </a:r>
            <a:r>
              <a:rPr lang="en-US" dirty="0"/>
              <a:t>  for a class of </a:t>
            </a:r>
            <a:r>
              <a:rPr lang="en-US"/>
              <a:t>languages corresponds </a:t>
            </a:r>
            <a:r>
              <a:rPr lang="en-US" dirty="0"/>
              <a:t>an algorithm that takes a formal description of a language (e.g., a DFA) and tells whether or not some property holds.</a:t>
            </a:r>
          </a:p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Is language L empty?</a:t>
            </a:r>
          </a:p>
        </p:txBody>
      </p:sp>
    </p:spTree>
    <p:extLst>
      <p:ext uri="{BB962C8B-B14F-4D97-AF65-F5344CB8AC3E}">
        <p14:creationId xmlns:p14="http://schemas.microsoft.com/office/powerpoint/2010/main" val="35862664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162D6-AADD-4B40-9102-F84BA3593693}" type="slidenum">
              <a:rPr lang="en-US"/>
              <a:pPr/>
              <a:t>35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Decision Properties?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495800"/>
          </a:xfrm>
        </p:spPr>
        <p:txBody>
          <a:bodyPr/>
          <a:lstStyle/>
          <a:p>
            <a:r>
              <a:rPr lang="en-US"/>
              <a:t>Think about DFA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representing protocols.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Does the protocol terminate?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=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Is the language finite?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Can the protocol fail?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=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Is the language nonempty?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pPr lvl="1"/>
            <a:r>
              <a:rPr lang="en-US"/>
              <a:t>Make the final state be the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error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state.</a:t>
            </a:r>
          </a:p>
        </p:txBody>
      </p:sp>
    </p:spTree>
    <p:extLst>
      <p:ext uri="{BB962C8B-B14F-4D97-AF65-F5344CB8AC3E}">
        <p14:creationId xmlns:p14="http://schemas.microsoft.com/office/powerpoint/2010/main" val="106194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2773A-7D62-0546-B720-BC8057A414B8}" type="slidenum">
              <a:rPr lang="en-US"/>
              <a:pPr/>
              <a:t>36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Decision Properties – (2)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We might want a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smallest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representation for a language, e.g., a minimum-state DFA or a shortest RE.</a:t>
            </a:r>
          </a:p>
          <a:p>
            <a:r>
              <a:rPr lang="en-US"/>
              <a:t>If you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decide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Are these two languages the same?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pPr lvl="1"/>
            <a:r>
              <a:rPr lang="en-US"/>
              <a:t>I.e., do two DFA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define the same language?</a:t>
            </a:r>
          </a:p>
          <a:p>
            <a:pPr>
              <a:buFont typeface="Monotype Sorts" charset="0"/>
              <a:buNone/>
            </a:pPr>
            <a:r>
              <a:rPr lang="en-US"/>
              <a:t>	You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find a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smallest.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550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3465-819E-5A4E-8030-B4DCE8961BFF}" type="slidenum">
              <a:rPr lang="en-US"/>
              <a:pPr/>
              <a:t>37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Membership Problem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Our first decision property for regular languages is the question: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is string w in regular language L?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r>
              <a:rPr lang="en-US"/>
              <a:t>Assume L is represented by a DFA A.</a:t>
            </a:r>
          </a:p>
          <a:p>
            <a:r>
              <a:rPr lang="en-US"/>
              <a:t>Simulate the action of A on the sequence of input symbols forming w.</a:t>
            </a:r>
          </a:p>
        </p:txBody>
      </p:sp>
    </p:spTree>
    <p:extLst>
      <p:ext uri="{BB962C8B-B14F-4D97-AF65-F5344CB8AC3E}">
        <p14:creationId xmlns:p14="http://schemas.microsoft.com/office/powerpoint/2010/main" val="26504613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FB4FC-D911-6A4E-9897-6E195FAD5134}" type="slidenum">
              <a:rPr lang="en-US"/>
              <a:pPr/>
              <a:t>38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Testing Membership</a:t>
            </a: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1676400" y="3581400"/>
            <a:ext cx="5387975" cy="2090738"/>
            <a:chOff x="624" y="1563"/>
            <a:chExt cx="3394" cy="1317"/>
          </a:xfrm>
        </p:grpSpPr>
        <p:sp>
          <p:nvSpPr>
            <p:cNvPr id="26628" name="Text Box 4"/>
            <p:cNvSpPr txBox="1">
              <a:spLocks noChangeArrowheads="1"/>
            </p:cNvSpPr>
            <p:nvPr/>
          </p:nvSpPr>
          <p:spPr bwMode="auto">
            <a:xfrm>
              <a:off x="624" y="2592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26629" name="Group 5"/>
            <p:cNvGrpSpPr>
              <a:grpSpLocks/>
            </p:cNvGrpSpPr>
            <p:nvPr/>
          </p:nvGrpSpPr>
          <p:grpSpPr bwMode="auto">
            <a:xfrm>
              <a:off x="960" y="1563"/>
              <a:ext cx="3058" cy="1317"/>
              <a:chOff x="960" y="1563"/>
              <a:chExt cx="3058" cy="1317"/>
            </a:xfrm>
          </p:grpSpPr>
          <p:sp>
            <p:nvSpPr>
              <p:cNvPr id="26630" name="Text Box 6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26631" name="Text Box 7"/>
              <p:cNvSpPr txBox="1">
                <a:spLocks noChangeArrowheads="1"/>
              </p:cNvSpPr>
              <p:nvPr/>
            </p:nvSpPr>
            <p:spPr bwMode="auto">
              <a:xfrm>
                <a:off x="1872" y="259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26632" name="Group 8"/>
              <p:cNvGrpSpPr>
                <a:grpSpLocks/>
              </p:cNvGrpSpPr>
              <p:nvPr/>
            </p:nvGrpSpPr>
            <p:grpSpPr bwMode="auto">
              <a:xfrm>
                <a:off x="960" y="1563"/>
                <a:ext cx="3058" cy="1056"/>
                <a:chOff x="960" y="1584"/>
                <a:chExt cx="3058" cy="1056"/>
              </a:xfrm>
            </p:grpSpPr>
            <p:cxnSp>
              <p:nvCxnSpPr>
                <p:cNvPr id="26633" name="AutoShape 9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26634" name="Group 10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058" cy="1056"/>
                  <a:chOff x="974" y="1584"/>
                  <a:chExt cx="3058" cy="1056"/>
                </a:xfrm>
              </p:grpSpPr>
              <p:sp>
                <p:nvSpPr>
                  <p:cNvPr id="26635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2663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26637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26638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639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640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1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2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3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968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26644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1584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26645" name="AutoShape 21"/>
                  <p:cNvCxnSpPr>
                    <a:cxnSpLocks noChangeShapeType="1"/>
                    <a:stCxn id="26639" idx="3"/>
                    <a:endCxn id="26638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26646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1632"/>
                    <a:ext cx="38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26647" name="AutoShape 23"/>
                  <p:cNvCxnSpPr>
                    <a:cxnSpLocks noChangeShapeType="1"/>
                    <a:stCxn id="26636" idx="7"/>
                    <a:endCxn id="26636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2727325" y="1989138"/>
            <a:ext cx="180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0 1 0 1 1</a:t>
            </a:r>
          </a:p>
        </p:txBody>
      </p:sp>
      <p:grpSp>
        <p:nvGrpSpPr>
          <p:cNvPr id="26651" name="Group 27"/>
          <p:cNvGrpSpPr>
            <a:grpSpLocks/>
          </p:cNvGrpSpPr>
          <p:nvPr/>
        </p:nvGrpSpPr>
        <p:grpSpPr bwMode="auto">
          <a:xfrm>
            <a:off x="2362200" y="2438400"/>
            <a:ext cx="1157288" cy="1185863"/>
            <a:chOff x="1238" y="1536"/>
            <a:chExt cx="729" cy="747"/>
          </a:xfrm>
        </p:grpSpPr>
        <p:sp>
          <p:nvSpPr>
            <p:cNvPr id="26649" name="Text Box 25"/>
            <p:cNvSpPr txBox="1">
              <a:spLocks noChangeArrowheads="1"/>
            </p:cNvSpPr>
            <p:nvPr/>
          </p:nvSpPr>
          <p:spPr bwMode="auto">
            <a:xfrm>
              <a:off x="1238" y="1749"/>
              <a:ext cx="729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 Next</a:t>
              </a:r>
            </a:p>
            <a:p>
              <a:r>
                <a:rPr lang="en-US"/>
                <a:t>symbol</a:t>
              </a:r>
            </a:p>
          </p:txBody>
        </p:sp>
        <p:sp>
          <p:nvSpPr>
            <p:cNvPr id="26650" name="Line 26"/>
            <p:cNvSpPr>
              <a:spLocks noChangeShapeType="1"/>
            </p:cNvSpPr>
            <p:nvPr/>
          </p:nvSpPr>
          <p:spPr bwMode="auto">
            <a:xfrm flipV="1">
              <a:off x="1584" y="1536"/>
              <a:ext cx="0" cy="1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54" name="Group 30"/>
          <p:cNvGrpSpPr>
            <a:grpSpLocks/>
          </p:cNvGrpSpPr>
          <p:nvPr/>
        </p:nvGrpSpPr>
        <p:grpSpPr bwMode="auto">
          <a:xfrm>
            <a:off x="2438400" y="4953000"/>
            <a:ext cx="1212850" cy="1719263"/>
            <a:chOff x="1574" y="3120"/>
            <a:chExt cx="764" cy="1083"/>
          </a:xfrm>
        </p:grpSpPr>
        <p:sp>
          <p:nvSpPr>
            <p:cNvPr id="26652" name="Text Box 28"/>
            <p:cNvSpPr txBox="1">
              <a:spLocks noChangeArrowheads="1"/>
            </p:cNvSpPr>
            <p:nvPr/>
          </p:nvSpPr>
          <p:spPr bwMode="auto">
            <a:xfrm>
              <a:off x="1574" y="3669"/>
              <a:ext cx="764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Current</a:t>
              </a:r>
            </a:p>
            <a:p>
              <a:r>
                <a:rPr lang="en-US"/>
                <a:t> state</a:t>
              </a:r>
            </a:p>
          </p:txBody>
        </p:sp>
        <p:sp>
          <p:nvSpPr>
            <p:cNvPr id="26653" name="Line 29"/>
            <p:cNvSpPr>
              <a:spLocks noChangeShapeType="1"/>
            </p:cNvSpPr>
            <p:nvPr/>
          </p:nvSpPr>
          <p:spPr bwMode="auto">
            <a:xfrm flipV="1">
              <a:off x="1920" y="3120"/>
              <a:ext cx="0" cy="5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64056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76CC-80B1-1740-8FBE-C503FCB77034}" type="slidenum">
              <a:rPr lang="en-US"/>
              <a:pPr/>
              <a:t>39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Testing Membership</a:t>
            </a: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1676400" y="3581400"/>
            <a:ext cx="5387975" cy="2090738"/>
            <a:chOff x="624" y="1563"/>
            <a:chExt cx="3394" cy="1317"/>
          </a:xfrm>
        </p:grpSpPr>
        <p:sp>
          <p:nvSpPr>
            <p:cNvPr id="27652" name="Text Box 4"/>
            <p:cNvSpPr txBox="1">
              <a:spLocks noChangeArrowheads="1"/>
            </p:cNvSpPr>
            <p:nvPr/>
          </p:nvSpPr>
          <p:spPr bwMode="auto">
            <a:xfrm>
              <a:off x="624" y="2592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27653" name="Group 5"/>
            <p:cNvGrpSpPr>
              <a:grpSpLocks/>
            </p:cNvGrpSpPr>
            <p:nvPr/>
          </p:nvGrpSpPr>
          <p:grpSpPr bwMode="auto">
            <a:xfrm>
              <a:off x="960" y="1563"/>
              <a:ext cx="3058" cy="1317"/>
              <a:chOff x="960" y="1563"/>
              <a:chExt cx="3058" cy="1317"/>
            </a:xfrm>
          </p:grpSpPr>
          <p:sp>
            <p:nvSpPr>
              <p:cNvPr id="27654" name="Text Box 6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27655" name="Text Box 7"/>
              <p:cNvSpPr txBox="1">
                <a:spLocks noChangeArrowheads="1"/>
              </p:cNvSpPr>
              <p:nvPr/>
            </p:nvSpPr>
            <p:spPr bwMode="auto">
              <a:xfrm>
                <a:off x="1872" y="259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27656" name="Group 8"/>
              <p:cNvGrpSpPr>
                <a:grpSpLocks/>
              </p:cNvGrpSpPr>
              <p:nvPr/>
            </p:nvGrpSpPr>
            <p:grpSpPr bwMode="auto">
              <a:xfrm>
                <a:off x="960" y="1563"/>
                <a:ext cx="3058" cy="1056"/>
                <a:chOff x="960" y="1584"/>
                <a:chExt cx="3058" cy="1056"/>
              </a:xfrm>
            </p:grpSpPr>
            <p:cxnSp>
              <p:nvCxnSpPr>
                <p:cNvPr id="27657" name="AutoShape 9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27658" name="Group 10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058" cy="1056"/>
                  <a:chOff x="974" y="1584"/>
                  <a:chExt cx="3058" cy="1056"/>
                </a:xfrm>
              </p:grpSpPr>
              <p:sp>
                <p:nvSpPr>
                  <p:cNvPr id="27659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27660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27661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27662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63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64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65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66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67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968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27668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1584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27669" name="AutoShape 21"/>
                  <p:cNvCxnSpPr>
                    <a:cxnSpLocks noChangeShapeType="1"/>
                    <a:stCxn id="27663" idx="3"/>
                    <a:endCxn id="27662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27670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1632"/>
                    <a:ext cx="38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27671" name="AutoShape 23"/>
                  <p:cNvCxnSpPr>
                    <a:cxnSpLocks noChangeShapeType="1"/>
                    <a:stCxn id="27660" idx="7"/>
                    <a:endCxn id="27660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2727325" y="1989138"/>
            <a:ext cx="180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0 1 0 1 1</a:t>
            </a:r>
          </a:p>
        </p:txBody>
      </p:sp>
      <p:grpSp>
        <p:nvGrpSpPr>
          <p:cNvPr id="27673" name="Group 25"/>
          <p:cNvGrpSpPr>
            <a:grpSpLocks/>
          </p:cNvGrpSpPr>
          <p:nvPr/>
        </p:nvGrpSpPr>
        <p:grpSpPr bwMode="auto">
          <a:xfrm>
            <a:off x="2743200" y="2438400"/>
            <a:ext cx="1157288" cy="1185863"/>
            <a:chOff x="1238" y="1536"/>
            <a:chExt cx="729" cy="747"/>
          </a:xfrm>
        </p:grpSpPr>
        <p:sp>
          <p:nvSpPr>
            <p:cNvPr id="27674" name="Text Box 26"/>
            <p:cNvSpPr txBox="1">
              <a:spLocks noChangeArrowheads="1"/>
            </p:cNvSpPr>
            <p:nvPr/>
          </p:nvSpPr>
          <p:spPr bwMode="auto">
            <a:xfrm>
              <a:off x="1238" y="1749"/>
              <a:ext cx="729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 Next</a:t>
              </a:r>
            </a:p>
            <a:p>
              <a:r>
                <a:rPr lang="en-US"/>
                <a:t>symbol</a:t>
              </a:r>
            </a:p>
          </p:txBody>
        </p:sp>
        <p:sp>
          <p:nvSpPr>
            <p:cNvPr id="27675" name="Line 27"/>
            <p:cNvSpPr>
              <a:spLocks noChangeShapeType="1"/>
            </p:cNvSpPr>
            <p:nvPr/>
          </p:nvSpPr>
          <p:spPr bwMode="auto">
            <a:xfrm flipV="1">
              <a:off x="1584" y="1536"/>
              <a:ext cx="0" cy="1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76" name="Group 28"/>
          <p:cNvGrpSpPr>
            <a:grpSpLocks/>
          </p:cNvGrpSpPr>
          <p:nvPr/>
        </p:nvGrpSpPr>
        <p:grpSpPr bwMode="auto">
          <a:xfrm>
            <a:off x="2438400" y="4953000"/>
            <a:ext cx="1212850" cy="1719263"/>
            <a:chOff x="1574" y="3120"/>
            <a:chExt cx="764" cy="1083"/>
          </a:xfrm>
        </p:grpSpPr>
        <p:sp>
          <p:nvSpPr>
            <p:cNvPr id="27677" name="Text Box 29"/>
            <p:cNvSpPr txBox="1">
              <a:spLocks noChangeArrowheads="1"/>
            </p:cNvSpPr>
            <p:nvPr/>
          </p:nvSpPr>
          <p:spPr bwMode="auto">
            <a:xfrm>
              <a:off x="1574" y="3669"/>
              <a:ext cx="764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Current</a:t>
              </a:r>
            </a:p>
            <a:p>
              <a:r>
                <a:rPr lang="en-US"/>
                <a:t> state</a:t>
              </a:r>
            </a:p>
          </p:txBody>
        </p:sp>
        <p:sp>
          <p:nvSpPr>
            <p:cNvPr id="27678" name="Line 30"/>
            <p:cNvSpPr>
              <a:spLocks noChangeShapeType="1"/>
            </p:cNvSpPr>
            <p:nvPr/>
          </p:nvSpPr>
          <p:spPr bwMode="auto">
            <a:xfrm flipV="1">
              <a:off x="1920" y="3120"/>
              <a:ext cx="0" cy="5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9596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14FC-6A4B-A640-8F18-6A5D084F9A27}" type="slidenum">
              <a:rPr lang="en-US"/>
              <a:pPr/>
              <a:t>4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Concatenation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/>
              <a:t>The </a:t>
            </a:r>
            <a:r>
              <a:rPr lang="en-US" i="1">
                <a:solidFill>
                  <a:srgbClr val="FF0066"/>
                </a:solidFill>
              </a:rPr>
              <a:t>concatenation</a:t>
            </a:r>
            <a:r>
              <a:rPr lang="en-US"/>
              <a:t>  of languages L and M is denoted LM.</a:t>
            </a:r>
          </a:p>
          <a:p>
            <a:r>
              <a:rPr lang="en-US"/>
              <a:t>It contains every string wx such that w is in L and x is in M.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{01,111,10}{00, 01} =    {0100, 0101, 11100, 11101, 1000, 1001}.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DFA6-5DDE-7746-AF03-F54BE0A399DB}" type="slidenum">
              <a:rPr lang="en-US"/>
              <a:pPr/>
              <a:t>40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Testing Membership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1676400" y="3581400"/>
            <a:ext cx="5387975" cy="2090738"/>
            <a:chOff x="624" y="1563"/>
            <a:chExt cx="3394" cy="1317"/>
          </a:xfrm>
        </p:grpSpPr>
        <p:sp>
          <p:nvSpPr>
            <p:cNvPr id="28676" name="Text Box 4"/>
            <p:cNvSpPr txBox="1">
              <a:spLocks noChangeArrowheads="1"/>
            </p:cNvSpPr>
            <p:nvPr/>
          </p:nvSpPr>
          <p:spPr bwMode="auto">
            <a:xfrm>
              <a:off x="624" y="2592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28677" name="Group 5"/>
            <p:cNvGrpSpPr>
              <a:grpSpLocks/>
            </p:cNvGrpSpPr>
            <p:nvPr/>
          </p:nvGrpSpPr>
          <p:grpSpPr bwMode="auto">
            <a:xfrm>
              <a:off x="960" y="1563"/>
              <a:ext cx="3058" cy="1317"/>
              <a:chOff x="960" y="1563"/>
              <a:chExt cx="3058" cy="1317"/>
            </a:xfrm>
          </p:grpSpPr>
          <p:sp>
            <p:nvSpPr>
              <p:cNvPr id="28678" name="Text Box 6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28679" name="Text Box 7"/>
              <p:cNvSpPr txBox="1">
                <a:spLocks noChangeArrowheads="1"/>
              </p:cNvSpPr>
              <p:nvPr/>
            </p:nvSpPr>
            <p:spPr bwMode="auto">
              <a:xfrm>
                <a:off x="1872" y="259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28680" name="Group 8"/>
              <p:cNvGrpSpPr>
                <a:grpSpLocks/>
              </p:cNvGrpSpPr>
              <p:nvPr/>
            </p:nvGrpSpPr>
            <p:grpSpPr bwMode="auto">
              <a:xfrm>
                <a:off x="960" y="1563"/>
                <a:ext cx="3058" cy="1056"/>
                <a:chOff x="960" y="1584"/>
                <a:chExt cx="3058" cy="1056"/>
              </a:xfrm>
            </p:grpSpPr>
            <p:cxnSp>
              <p:nvCxnSpPr>
                <p:cNvPr id="28681" name="AutoShape 9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28682" name="Group 10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058" cy="1056"/>
                  <a:chOff x="974" y="1584"/>
                  <a:chExt cx="3058" cy="1056"/>
                </a:xfrm>
              </p:grpSpPr>
              <p:sp>
                <p:nvSpPr>
                  <p:cNvPr id="28683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2868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28685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28686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687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688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689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690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691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968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28692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1584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28693" name="AutoShape 21"/>
                  <p:cNvCxnSpPr>
                    <a:cxnSpLocks noChangeShapeType="1"/>
                    <a:stCxn id="28687" idx="3"/>
                    <a:endCxn id="28686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28694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1632"/>
                    <a:ext cx="38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28695" name="AutoShape 23"/>
                  <p:cNvCxnSpPr>
                    <a:cxnSpLocks noChangeShapeType="1"/>
                    <a:stCxn id="28684" idx="7"/>
                    <a:endCxn id="28684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2727325" y="1989138"/>
            <a:ext cx="180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0 1 0 1 1</a:t>
            </a:r>
          </a:p>
        </p:txBody>
      </p:sp>
      <p:grpSp>
        <p:nvGrpSpPr>
          <p:cNvPr id="28697" name="Group 25"/>
          <p:cNvGrpSpPr>
            <a:grpSpLocks/>
          </p:cNvGrpSpPr>
          <p:nvPr/>
        </p:nvGrpSpPr>
        <p:grpSpPr bwMode="auto">
          <a:xfrm>
            <a:off x="3048000" y="2438400"/>
            <a:ext cx="1157288" cy="1185863"/>
            <a:chOff x="1238" y="1536"/>
            <a:chExt cx="729" cy="747"/>
          </a:xfrm>
        </p:grpSpPr>
        <p:sp>
          <p:nvSpPr>
            <p:cNvPr id="28698" name="Text Box 26"/>
            <p:cNvSpPr txBox="1">
              <a:spLocks noChangeArrowheads="1"/>
            </p:cNvSpPr>
            <p:nvPr/>
          </p:nvSpPr>
          <p:spPr bwMode="auto">
            <a:xfrm>
              <a:off x="1238" y="1749"/>
              <a:ext cx="729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 Next</a:t>
              </a:r>
            </a:p>
            <a:p>
              <a:r>
                <a:rPr lang="en-US"/>
                <a:t>symbol</a:t>
              </a:r>
            </a:p>
          </p:txBody>
        </p:sp>
        <p:sp>
          <p:nvSpPr>
            <p:cNvPr id="28699" name="Line 27"/>
            <p:cNvSpPr>
              <a:spLocks noChangeShapeType="1"/>
            </p:cNvSpPr>
            <p:nvPr/>
          </p:nvSpPr>
          <p:spPr bwMode="auto">
            <a:xfrm flipV="1">
              <a:off x="1584" y="1536"/>
              <a:ext cx="0" cy="1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00" name="Group 28"/>
          <p:cNvGrpSpPr>
            <a:grpSpLocks/>
          </p:cNvGrpSpPr>
          <p:nvPr/>
        </p:nvGrpSpPr>
        <p:grpSpPr bwMode="auto">
          <a:xfrm>
            <a:off x="4191000" y="4953000"/>
            <a:ext cx="1212850" cy="1719263"/>
            <a:chOff x="1574" y="3120"/>
            <a:chExt cx="764" cy="1083"/>
          </a:xfrm>
        </p:grpSpPr>
        <p:sp>
          <p:nvSpPr>
            <p:cNvPr id="28701" name="Text Box 29"/>
            <p:cNvSpPr txBox="1">
              <a:spLocks noChangeArrowheads="1"/>
            </p:cNvSpPr>
            <p:nvPr/>
          </p:nvSpPr>
          <p:spPr bwMode="auto">
            <a:xfrm>
              <a:off x="1574" y="3669"/>
              <a:ext cx="764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Current</a:t>
              </a:r>
            </a:p>
            <a:p>
              <a:r>
                <a:rPr lang="en-US"/>
                <a:t> state</a:t>
              </a:r>
            </a:p>
          </p:txBody>
        </p:sp>
        <p:sp>
          <p:nvSpPr>
            <p:cNvPr id="28702" name="Line 30"/>
            <p:cNvSpPr>
              <a:spLocks noChangeShapeType="1"/>
            </p:cNvSpPr>
            <p:nvPr/>
          </p:nvSpPr>
          <p:spPr bwMode="auto">
            <a:xfrm flipV="1">
              <a:off x="1920" y="3120"/>
              <a:ext cx="0" cy="5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08361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851D-0AA9-8D45-9B7B-2B77DE4C8B61}" type="slidenum">
              <a:rPr lang="en-US"/>
              <a:pPr/>
              <a:t>41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Testing Membership</a:t>
            </a: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1676400" y="3581400"/>
            <a:ext cx="5387975" cy="2090738"/>
            <a:chOff x="624" y="1563"/>
            <a:chExt cx="3394" cy="1317"/>
          </a:xfrm>
        </p:grpSpPr>
        <p:sp>
          <p:nvSpPr>
            <p:cNvPr id="29700" name="Text Box 4"/>
            <p:cNvSpPr txBox="1">
              <a:spLocks noChangeArrowheads="1"/>
            </p:cNvSpPr>
            <p:nvPr/>
          </p:nvSpPr>
          <p:spPr bwMode="auto">
            <a:xfrm>
              <a:off x="624" y="2592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29701" name="Group 5"/>
            <p:cNvGrpSpPr>
              <a:grpSpLocks/>
            </p:cNvGrpSpPr>
            <p:nvPr/>
          </p:nvGrpSpPr>
          <p:grpSpPr bwMode="auto">
            <a:xfrm>
              <a:off x="960" y="1563"/>
              <a:ext cx="3058" cy="1317"/>
              <a:chOff x="960" y="1563"/>
              <a:chExt cx="3058" cy="1317"/>
            </a:xfrm>
          </p:grpSpPr>
          <p:sp>
            <p:nvSpPr>
              <p:cNvPr id="29702" name="Text Box 6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29703" name="Text Box 7"/>
              <p:cNvSpPr txBox="1">
                <a:spLocks noChangeArrowheads="1"/>
              </p:cNvSpPr>
              <p:nvPr/>
            </p:nvSpPr>
            <p:spPr bwMode="auto">
              <a:xfrm>
                <a:off x="1872" y="259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29704" name="Group 8"/>
              <p:cNvGrpSpPr>
                <a:grpSpLocks/>
              </p:cNvGrpSpPr>
              <p:nvPr/>
            </p:nvGrpSpPr>
            <p:grpSpPr bwMode="auto">
              <a:xfrm>
                <a:off x="960" y="1563"/>
                <a:ext cx="3058" cy="1056"/>
                <a:chOff x="960" y="1584"/>
                <a:chExt cx="3058" cy="1056"/>
              </a:xfrm>
            </p:grpSpPr>
            <p:cxnSp>
              <p:nvCxnSpPr>
                <p:cNvPr id="29705" name="AutoShape 9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29706" name="Group 10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058" cy="1056"/>
                  <a:chOff x="974" y="1584"/>
                  <a:chExt cx="3058" cy="1056"/>
                </a:xfrm>
              </p:grpSpPr>
              <p:sp>
                <p:nvSpPr>
                  <p:cNvPr id="29707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297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29709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29710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11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12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713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71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715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968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29716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1584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29717" name="AutoShape 21"/>
                  <p:cNvCxnSpPr>
                    <a:cxnSpLocks noChangeShapeType="1"/>
                    <a:stCxn id="29711" idx="3"/>
                    <a:endCxn id="29710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29718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1632"/>
                    <a:ext cx="38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29719" name="AutoShape 23"/>
                  <p:cNvCxnSpPr>
                    <a:cxnSpLocks noChangeShapeType="1"/>
                    <a:stCxn id="29708" idx="7"/>
                    <a:endCxn id="29708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2727325" y="1989138"/>
            <a:ext cx="180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0 1 0 1 1</a:t>
            </a:r>
          </a:p>
        </p:txBody>
      </p:sp>
      <p:grpSp>
        <p:nvGrpSpPr>
          <p:cNvPr id="29721" name="Group 25"/>
          <p:cNvGrpSpPr>
            <a:grpSpLocks/>
          </p:cNvGrpSpPr>
          <p:nvPr/>
        </p:nvGrpSpPr>
        <p:grpSpPr bwMode="auto">
          <a:xfrm>
            <a:off x="3429000" y="2438400"/>
            <a:ext cx="1157288" cy="1185863"/>
            <a:chOff x="1238" y="1536"/>
            <a:chExt cx="729" cy="747"/>
          </a:xfrm>
        </p:grpSpPr>
        <p:sp>
          <p:nvSpPr>
            <p:cNvPr id="29722" name="Text Box 26"/>
            <p:cNvSpPr txBox="1">
              <a:spLocks noChangeArrowheads="1"/>
            </p:cNvSpPr>
            <p:nvPr/>
          </p:nvSpPr>
          <p:spPr bwMode="auto">
            <a:xfrm>
              <a:off x="1238" y="1749"/>
              <a:ext cx="729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 Next</a:t>
              </a:r>
            </a:p>
            <a:p>
              <a:r>
                <a:rPr lang="en-US"/>
                <a:t>symbol</a:t>
              </a:r>
            </a:p>
          </p:txBody>
        </p:sp>
        <p:sp>
          <p:nvSpPr>
            <p:cNvPr id="29723" name="Line 27"/>
            <p:cNvSpPr>
              <a:spLocks noChangeShapeType="1"/>
            </p:cNvSpPr>
            <p:nvPr/>
          </p:nvSpPr>
          <p:spPr bwMode="auto">
            <a:xfrm flipV="1">
              <a:off x="1584" y="1536"/>
              <a:ext cx="0" cy="1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24" name="Group 28"/>
          <p:cNvGrpSpPr>
            <a:grpSpLocks/>
          </p:cNvGrpSpPr>
          <p:nvPr/>
        </p:nvGrpSpPr>
        <p:grpSpPr bwMode="auto">
          <a:xfrm>
            <a:off x="2438400" y="4953000"/>
            <a:ext cx="1212850" cy="1719263"/>
            <a:chOff x="1574" y="3120"/>
            <a:chExt cx="764" cy="1083"/>
          </a:xfrm>
        </p:grpSpPr>
        <p:sp>
          <p:nvSpPr>
            <p:cNvPr id="29725" name="Text Box 29"/>
            <p:cNvSpPr txBox="1">
              <a:spLocks noChangeArrowheads="1"/>
            </p:cNvSpPr>
            <p:nvPr/>
          </p:nvSpPr>
          <p:spPr bwMode="auto">
            <a:xfrm>
              <a:off x="1574" y="3669"/>
              <a:ext cx="764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Current</a:t>
              </a:r>
            </a:p>
            <a:p>
              <a:r>
                <a:rPr lang="en-US"/>
                <a:t> state</a:t>
              </a:r>
            </a:p>
          </p:txBody>
        </p:sp>
        <p:sp>
          <p:nvSpPr>
            <p:cNvPr id="29726" name="Line 30"/>
            <p:cNvSpPr>
              <a:spLocks noChangeShapeType="1"/>
            </p:cNvSpPr>
            <p:nvPr/>
          </p:nvSpPr>
          <p:spPr bwMode="auto">
            <a:xfrm flipV="1">
              <a:off x="1920" y="3120"/>
              <a:ext cx="0" cy="5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09472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7D7-4909-CE44-8D9E-829722AEB825}" type="slidenum">
              <a:rPr lang="en-US"/>
              <a:pPr/>
              <a:t>42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Testing Membership</a:t>
            </a:r>
          </a:p>
        </p:txBody>
      </p:sp>
      <p:grpSp>
        <p:nvGrpSpPr>
          <p:cNvPr id="30723" name="Group 3"/>
          <p:cNvGrpSpPr>
            <a:grpSpLocks/>
          </p:cNvGrpSpPr>
          <p:nvPr/>
        </p:nvGrpSpPr>
        <p:grpSpPr bwMode="auto">
          <a:xfrm>
            <a:off x="1676400" y="3581400"/>
            <a:ext cx="5387975" cy="2090738"/>
            <a:chOff x="624" y="1563"/>
            <a:chExt cx="3394" cy="1317"/>
          </a:xfrm>
        </p:grpSpPr>
        <p:sp>
          <p:nvSpPr>
            <p:cNvPr id="30724" name="Text Box 4"/>
            <p:cNvSpPr txBox="1">
              <a:spLocks noChangeArrowheads="1"/>
            </p:cNvSpPr>
            <p:nvPr/>
          </p:nvSpPr>
          <p:spPr bwMode="auto">
            <a:xfrm>
              <a:off x="624" y="2592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30725" name="Group 5"/>
            <p:cNvGrpSpPr>
              <a:grpSpLocks/>
            </p:cNvGrpSpPr>
            <p:nvPr/>
          </p:nvGrpSpPr>
          <p:grpSpPr bwMode="auto">
            <a:xfrm>
              <a:off x="960" y="1563"/>
              <a:ext cx="3058" cy="1317"/>
              <a:chOff x="960" y="1563"/>
              <a:chExt cx="3058" cy="1317"/>
            </a:xfrm>
          </p:grpSpPr>
          <p:sp>
            <p:nvSpPr>
              <p:cNvPr id="30726" name="Text Box 6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30727" name="Text Box 7"/>
              <p:cNvSpPr txBox="1">
                <a:spLocks noChangeArrowheads="1"/>
              </p:cNvSpPr>
              <p:nvPr/>
            </p:nvSpPr>
            <p:spPr bwMode="auto">
              <a:xfrm>
                <a:off x="1872" y="259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30728" name="Group 8"/>
              <p:cNvGrpSpPr>
                <a:grpSpLocks/>
              </p:cNvGrpSpPr>
              <p:nvPr/>
            </p:nvGrpSpPr>
            <p:grpSpPr bwMode="auto">
              <a:xfrm>
                <a:off x="960" y="1563"/>
                <a:ext cx="3058" cy="1056"/>
                <a:chOff x="960" y="1584"/>
                <a:chExt cx="3058" cy="1056"/>
              </a:xfrm>
            </p:grpSpPr>
            <p:cxnSp>
              <p:nvCxnSpPr>
                <p:cNvPr id="30729" name="AutoShape 9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30730" name="Group 10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058" cy="1056"/>
                  <a:chOff x="974" y="1584"/>
                  <a:chExt cx="3058" cy="1056"/>
                </a:xfrm>
              </p:grpSpPr>
              <p:sp>
                <p:nvSpPr>
                  <p:cNvPr id="30731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3073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30733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30734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35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36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37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38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39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968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30740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1584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30741" name="AutoShape 21"/>
                  <p:cNvCxnSpPr>
                    <a:cxnSpLocks noChangeShapeType="1"/>
                    <a:stCxn id="30735" idx="3"/>
                    <a:endCxn id="30734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3074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1632"/>
                    <a:ext cx="38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30743" name="AutoShape 23"/>
                  <p:cNvCxnSpPr>
                    <a:cxnSpLocks noChangeShapeType="1"/>
                    <a:stCxn id="30732" idx="7"/>
                    <a:endCxn id="30732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2727325" y="1989138"/>
            <a:ext cx="180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0 1 0 1 1</a:t>
            </a:r>
          </a:p>
        </p:txBody>
      </p:sp>
      <p:grpSp>
        <p:nvGrpSpPr>
          <p:cNvPr id="30745" name="Group 25"/>
          <p:cNvGrpSpPr>
            <a:grpSpLocks/>
          </p:cNvGrpSpPr>
          <p:nvPr/>
        </p:nvGrpSpPr>
        <p:grpSpPr bwMode="auto">
          <a:xfrm>
            <a:off x="3733800" y="2438400"/>
            <a:ext cx="1157288" cy="1185863"/>
            <a:chOff x="1238" y="1536"/>
            <a:chExt cx="729" cy="747"/>
          </a:xfrm>
        </p:grpSpPr>
        <p:sp>
          <p:nvSpPr>
            <p:cNvPr id="30746" name="Text Box 26"/>
            <p:cNvSpPr txBox="1">
              <a:spLocks noChangeArrowheads="1"/>
            </p:cNvSpPr>
            <p:nvPr/>
          </p:nvSpPr>
          <p:spPr bwMode="auto">
            <a:xfrm>
              <a:off x="1238" y="1749"/>
              <a:ext cx="729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 Next</a:t>
              </a:r>
            </a:p>
            <a:p>
              <a:r>
                <a:rPr lang="en-US"/>
                <a:t>symbol</a:t>
              </a:r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 flipV="1">
              <a:off x="1584" y="1536"/>
              <a:ext cx="0" cy="1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8" name="Group 28"/>
          <p:cNvGrpSpPr>
            <a:grpSpLocks/>
          </p:cNvGrpSpPr>
          <p:nvPr/>
        </p:nvGrpSpPr>
        <p:grpSpPr bwMode="auto">
          <a:xfrm>
            <a:off x="4191000" y="4953000"/>
            <a:ext cx="1212850" cy="1719263"/>
            <a:chOff x="1574" y="3120"/>
            <a:chExt cx="764" cy="1083"/>
          </a:xfrm>
        </p:grpSpPr>
        <p:sp>
          <p:nvSpPr>
            <p:cNvPr id="30749" name="Text Box 29"/>
            <p:cNvSpPr txBox="1">
              <a:spLocks noChangeArrowheads="1"/>
            </p:cNvSpPr>
            <p:nvPr/>
          </p:nvSpPr>
          <p:spPr bwMode="auto">
            <a:xfrm>
              <a:off x="1574" y="3669"/>
              <a:ext cx="764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Current</a:t>
              </a:r>
            </a:p>
            <a:p>
              <a:r>
                <a:rPr lang="en-US"/>
                <a:t> state</a:t>
              </a:r>
            </a:p>
          </p:txBody>
        </p:sp>
        <p:sp>
          <p:nvSpPr>
            <p:cNvPr id="30750" name="Line 30"/>
            <p:cNvSpPr>
              <a:spLocks noChangeShapeType="1"/>
            </p:cNvSpPr>
            <p:nvPr/>
          </p:nvSpPr>
          <p:spPr bwMode="auto">
            <a:xfrm flipV="1">
              <a:off x="1920" y="3120"/>
              <a:ext cx="0" cy="5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623202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067F4-A81B-8548-AD6C-9CFF65777624}" type="slidenum">
              <a:rPr lang="en-US"/>
              <a:pPr/>
              <a:t>43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Testing Membership</a:t>
            </a:r>
          </a:p>
        </p:txBody>
      </p:sp>
      <p:grpSp>
        <p:nvGrpSpPr>
          <p:cNvPr id="31747" name="Group 3"/>
          <p:cNvGrpSpPr>
            <a:grpSpLocks/>
          </p:cNvGrpSpPr>
          <p:nvPr/>
        </p:nvGrpSpPr>
        <p:grpSpPr bwMode="auto">
          <a:xfrm>
            <a:off x="1676400" y="3581400"/>
            <a:ext cx="5387975" cy="2090738"/>
            <a:chOff x="624" y="1563"/>
            <a:chExt cx="3394" cy="1317"/>
          </a:xfrm>
        </p:grpSpPr>
        <p:sp>
          <p:nvSpPr>
            <p:cNvPr id="31748" name="Text Box 4"/>
            <p:cNvSpPr txBox="1">
              <a:spLocks noChangeArrowheads="1"/>
            </p:cNvSpPr>
            <p:nvPr/>
          </p:nvSpPr>
          <p:spPr bwMode="auto">
            <a:xfrm>
              <a:off x="624" y="2592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31749" name="Group 5"/>
            <p:cNvGrpSpPr>
              <a:grpSpLocks/>
            </p:cNvGrpSpPr>
            <p:nvPr/>
          </p:nvGrpSpPr>
          <p:grpSpPr bwMode="auto">
            <a:xfrm>
              <a:off x="960" y="1563"/>
              <a:ext cx="3058" cy="1317"/>
              <a:chOff x="960" y="1563"/>
              <a:chExt cx="3058" cy="1317"/>
            </a:xfrm>
          </p:grpSpPr>
          <p:sp>
            <p:nvSpPr>
              <p:cNvPr id="31750" name="Text Box 6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31751" name="Text Box 7"/>
              <p:cNvSpPr txBox="1">
                <a:spLocks noChangeArrowheads="1"/>
              </p:cNvSpPr>
              <p:nvPr/>
            </p:nvSpPr>
            <p:spPr bwMode="auto">
              <a:xfrm>
                <a:off x="1872" y="259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31752" name="Group 8"/>
              <p:cNvGrpSpPr>
                <a:grpSpLocks/>
              </p:cNvGrpSpPr>
              <p:nvPr/>
            </p:nvGrpSpPr>
            <p:grpSpPr bwMode="auto">
              <a:xfrm>
                <a:off x="960" y="1563"/>
                <a:ext cx="3058" cy="1056"/>
                <a:chOff x="960" y="1584"/>
                <a:chExt cx="3058" cy="1056"/>
              </a:xfrm>
            </p:grpSpPr>
            <p:cxnSp>
              <p:nvCxnSpPr>
                <p:cNvPr id="31753" name="AutoShape 9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31754" name="Group 10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058" cy="1056"/>
                  <a:chOff x="974" y="1584"/>
                  <a:chExt cx="3058" cy="1056"/>
                </a:xfrm>
              </p:grpSpPr>
              <p:sp>
                <p:nvSpPr>
                  <p:cNvPr id="31755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3175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31757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31758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59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60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1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2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3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968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31764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1584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31765" name="AutoShape 21"/>
                  <p:cNvCxnSpPr>
                    <a:cxnSpLocks noChangeShapeType="1"/>
                    <a:stCxn id="31759" idx="3"/>
                    <a:endCxn id="31758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31766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1632"/>
                    <a:ext cx="38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31767" name="AutoShape 23"/>
                  <p:cNvCxnSpPr>
                    <a:cxnSpLocks noChangeShapeType="1"/>
                    <a:stCxn id="31756" idx="7"/>
                    <a:endCxn id="31756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2727325" y="1989138"/>
            <a:ext cx="180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0 1 0 1 1</a:t>
            </a:r>
          </a:p>
        </p:txBody>
      </p:sp>
      <p:grpSp>
        <p:nvGrpSpPr>
          <p:cNvPr id="31769" name="Group 25"/>
          <p:cNvGrpSpPr>
            <a:grpSpLocks/>
          </p:cNvGrpSpPr>
          <p:nvPr/>
        </p:nvGrpSpPr>
        <p:grpSpPr bwMode="auto">
          <a:xfrm>
            <a:off x="4038600" y="2438400"/>
            <a:ext cx="1157288" cy="1185863"/>
            <a:chOff x="1238" y="1536"/>
            <a:chExt cx="729" cy="747"/>
          </a:xfrm>
        </p:grpSpPr>
        <p:sp>
          <p:nvSpPr>
            <p:cNvPr id="31770" name="Text Box 26"/>
            <p:cNvSpPr txBox="1">
              <a:spLocks noChangeArrowheads="1"/>
            </p:cNvSpPr>
            <p:nvPr/>
          </p:nvSpPr>
          <p:spPr bwMode="auto">
            <a:xfrm>
              <a:off x="1238" y="1749"/>
              <a:ext cx="729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 Next</a:t>
              </a:r>
            </a:p>
            <a:p>
              <a:r>
                <a:rPr lang="en-US"/>
                <a:t>symbol</a:t>
              </a:r>
            </a:p>
          </p:txBody>
        </p:sp>
        <p:sp>
          <p:nvSpPr>
            <p:cNvPr id="31771" name="Line 27"/>
            <p:cNvSpPr>
              <a:spLocks noChangeShapeType="1"/>
            </p:cNvSpPr>
            <p:nvPr/>
          </p:nvSpPr>
          <p:spPr bwMode="auto">
            <a:xfrm flipV="1">
              <a:off x="1584" y="1536"/>
              <a:ext cx="0" cy="1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72" name="Group 28"/>
          <p:cNvGrpSpPr>
            <a:grpSpLocks/>
          </p:cNvGrpSpPr>
          <p:nvPr/>
        </p:nvGrpSpPr>
        <p:grpSpPr bwMode="auto">
          <a:xfrm>
            <a:off x="5791200" y="4876800"/>
            <a:ext cx="1212850" cy="1719263"/>
            <a:chOff x="1574" y="3120"/>
            <a:chExt cx="764" cy="1083"/>
          </a:xfrm>
        </p:grpSpPr>
        <p:sp>
          <p:nvSpPr>
            <p:cNvPr id="31773" name="Text Box 29"/>
            <p:cNvSpPr txBox="1">
              <a:spLocks noChangeArrowheads="1"/>
            </p:cNvSpPr>
            <p:nvPr/>
          </p:nvSpPr>
          <p:spPr bwMode="auto">
            <a:xfrm>
              <a:off x="1574" y="3669"/>
              <a:ext cx="764" cy="5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Current</a:t>
              </a:r>
            </a:p>
            <a:p>
              <a:r>
                <a:rPr lang="en-US"/>
                <a:t> state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 flipV="1">
              <a:off x="1920" y="3120"/>
              <a:ext cx="0" cy="5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63860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D327-C29B-8B44-9652-2BF275D475DA}" type="slidenum">
              <a:rPr lang="en-US"/>
              <a:pPr/>
              <a:t>44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if We Have the Wrong Representation?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r>
              <a:rPr lang="en-US"/>
              <a:t>There is a circle of conversions from one form to another: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810000" y="3886200"/>
            <a:ext cx="10668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RE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105400" y="4953000"/>
            <a:ext cx="9906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DFA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3810000" y="6019800"/>
            <a:ext cx="10668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NFA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2590800" y="4953000"/>
            <a:ext cx="9906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Lucida Sans Unicode" charset="0"/>
              </a:rPr>
              <a:t>ε</a:t>
            </a:r>
            <a:r>
              <a:rPr lang="en-US"/>
              <a:t>-NFA</a:t>
            </a:r>
          </a:p>
        </p:txBody>
      </p:sp>
      <p:cxnSp>
        <p:nvCxnSpPr>
          <p:cNvPr id="32776" name="AutoShape 8"/>
          <p:cNvCxnSpPr>
            <a:cxnSpLocks noChangeShapeType="1"/>
            <a:stCxn id="32773" idx="0"/>
            <a:endCxn id="32772" idx="3"/>
          </p:cNvCxnSpPr>
          <p:nvPr/>
        </p:nvCxnSpPr>
        <p:spPr bwMode="auto">
          <a:xfrm rot="5400000" flipH="1">
            <a:off x="4857750" y="4210050"/>
            <a:ext cx="762000" cy="723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777" name="AutoShape 9"/>
          <p:cNvCxnSpPr>
            <a:cxnSpLocks noChangeShapeType="1"/>
            <a:stCxn id="32772" idx="1"/>
            <a:endCxn id="32775" idx="0"/>
          </p:cNvCxnSpPr>
          <p:nvPr/>
        </p:nvCxnSpPr>
        <p:spPr bwMode="auto">
          <a:xfrm rot="10800000" flipV="1">
            <a:off x="3086100" y="4191000"/>
            <a:ext cx="723900" cy="762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778" name="AutoShape 10"/>
          <p:cNvCxnSpPr>
            <a:cxnSpLocks noChangeShapeType="1"/>
            <a:stCxn id="32775" idx="2"/>
            <a:endCxn id="32774" idx="1"/>
          </p:cNvCxnSpPr>
          <p:nvPr/>
        </p:nvCxnSpPr>
        <p:spPr bwMode="auto">
          <a:xfrm rot="16200000" flipH="1">
            <a:off x="3067050" y="5581650"/>
            <a:ext cx="762000" cy="723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779" name="AutoShape 11"/>
          <p:cNvCxnSpPr>
            <a:cxnSpLocks noChangeShapeType="1"/>
            <a:stCxn id="32774" idx="3"/>
            <a:endCxn id="32773" idx="2"/>
          </p:cNvCxnSpPr>
          <p:nvPr/>
        </p:nvCxnSpPr>
        <p:spPr bwMode="auto">
          <a:xfrm flipV="1">
            <a:off x="4876800" y="5562600"/>
            <a:ext cx="723900" cy="762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6620867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077D-FD45-EF4E-A63F-1F21E769D650}" type="slidenum">
              <a:rPr lang="en-US"/>
              <a:pPr/>
              <a:t>45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Emptiness Problem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Given a regular language, does the language contain any string at all?</a:t>
            </a:r>
          </a:p>
          <a:p>
            <a:r>
              <a:rPr lang="en-US"/>
              <a:t>Assume representation is DFA.</a:t>
            </a:r>
          </a:p>
          <a:p>
            <a:r>
              <a:rPr lang="en-US"/>
              <a:t>Compute the set of states reachable from the start state.</a:t>
            </a:r>
          </a:p>
          <a:p>
            <a:r>
              <a:rPr lang="en-US"/>
              <a:t>If at least one final state is reachable, then yes, else no.</a:t>
            </a:r>
          </a:p>
        </p:txBody>
      </p:sp>
    </p:spTree>
    <p:extLst>
      <p:ext uri="{BB962C8B-B14F-4D97-AF65-F5344CB8AC3E}">
        <p14:creationId xmlns:p14="http://schemas.microsoft.com/office/powerpoint/2010/main" val="277880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FBC30-2652-4D42-AA5E-8112BF9F4892}" type="slidenum">
              <a:rPr lang="en-US"/>
              <a:pPr/>
              <a:t>46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Infiniteness Problem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Is a given regular language infinite?</a:t>
            </a:r>
          </a:p>
          <a:p>
            <a:r>
              <a:rPr lang="en-US"/>
              <a:t>Start with a DFA for the language.</a:t>
            </a:r>
          </a:p>
          <a:p>
            <a:r>
              <a:rPr lang="en-US">
                <a:solidFill>
                  <a:srgbClr val="CC9900"/>
                </a:solidFill>
              </a:rPr>
              <a:t>Key idea</a:t>
            </a:r>
            <a:r>
              <a:rPr lang="en-US"/>
              <a:t>: if the DFA has </a:t>
            </a:r>
            <a:r>
              <a:rPr lang="en-US" i="1"/>
              <a:t>n</a:t>
            </a:r>
            <a:r>
              <a:rPr lang="en-US"/>
              <a:t>  states, and the language contains any string of length </a:t>
            </a:r>
            <a:r>
              <a:rPr lang="en-US" i="1"/>
              <a:t>n</a:t>
            </a:r>
            <a:r>
              <a:rPr lang="en-US"/>
              <a:t>  or more, then the language is infinite.</a:t>
            </a:r>
          </a:p>
          <a:p>
            <a:r>
              <a:rPr lang="en-US"/>
              <a:t>Otherwise, the language is surely finite.</a:t>
            </a:r>
          </a:p>
          <a:p>
            <a:pPr lvl="1"/>
            <a:r>
              <a:rPr lang="en-US"/>
              <a:t>Limited to strings of length </a:t>
            </a:r>
            <a:r>
              <a:rPr lang="en-US" i="1"/>
              <a:t>n</a:t>
            </a:r>
            <a:r>
              <a:rPr lang="en-US"/>
              <a:t>  or less. </a:t>
            </a:r>
          </a:p>
        </p:txBody>
      </p:sp>
    </p:spTree>
    <p:extLst>
      <p:ext uri="{BB962C8B-B14F-4D97-AF65-F5344CB8AC3E}">
        <p14:creationId xmlns:p14="http://schemas.microsoft.com/office/powerpoint/2010/main" val="19083612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6BF5-F1C5-9647-8FF1-857FFA5159CF}" type="slidenum">
              <a:rPr lang="en-US"/>
              <a:pPr/>
              <a:t>47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of </a:t>
            </a:r>
            <a:r>
              <a:rPr lang="en-US">
                <a:solidFill>
                  <a:srgbClr val="CC9900"/>
                </a:solidFill>
              </a:rPr>
              <a:t>Key Idea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an n-state DFA accepts a string w of length </a:t>
            </a:r>
            <a:r>
              <a:rPr lang="en-US" i="1"/>
              <a:t>n</a:t>
            </a:r>
            <a:r>
              <a:rPr lang="en-US"/>
              <a:t>  or more, then there must be a state that appears twice on the path labeled w from the start state to a final state.</a:t>
            </a:r>
          </a:p>
          <a:p>
            <a:r>
              <a:rPr lang="en-US"/>
              <a:t>Because there are at least n+1 states along the path.</a:t>
            </a:r>
          </a:p>
        </p:txBody>
      </p:sp>
    </p:spTree>
    <p:extLst>
      <p:ext uri="{BB962C8B-B14F-4D97-AF65-F5344CB8AC3E}">
        <p14:creationId xmlns:p14="http://schemas.microsoft.com/office/powerpoint/2010/main" val="14327638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46F39-7672-9049-A245-E1D807BE4819}" type="slidenum">
              <a:rPr lang="en-US"/>
              <a:pPr/>
              <a:t>48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– (2)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2895600" y="2438400"/>
            <a:ext cx="1262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w = xyz</a:t>
            </a:r>
          </a:p>
        </p:txBody>
      </p:sp>
      <p:sp>
        <p:nvSpPr>
          <p:cNvPr id="36867" name="Oval 3"/>
          <p:cNvSpPr>
            <a:spLocks noChangeArrowheads="1"/>
          </p:cNvSpPr>
          <p:nvPr/>
        </p:nvSpPr>
        <p:spPr bwMode="auto">
          <a:xfrm>
            <a:off x="1295400" y="3733800"/>
            <a:ext cx="457200" cy="457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3505200" y="3733800"/>
            <a:ext cx="457200" cy="457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5791200" y="3733800"/>
            <a:ext cx="381000" cy="3810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5715000" y="36576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1752600" y="3962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3962400" y="3962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2346325" y="3462338"/>
            <a:ext cx="334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3276600" y="3124200"/>
            <a:ext cx="334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4572000" y="35052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cxnSp>
        <p:nvCxnSpPr>
          <p:cNvPr id="36878" name="AutoShape 14"/>
          <p:cNvCxnSpPr>
            <a:cxnSpLocks noChangeShapeType="1"/>
            <a:stCxn id="36869" idx="7"/>
            <a:endCxn id="36869" idx="1"/>
          </p:cNvCxnSpPr>
          <p:nvPr/>
        </p:nvCxnSpPr>
        <p:spPr bwMode="auto">
          <a:xfrm rot="16200000" flipH="1" flipV="1">
            <a:off x="3733006" y="3639344"/>
            <a:ext cx="1588" cy="323850"/>
          </a:xfrm>
          <a:prstGeom prst="curvedConnector3">
            <a:avLst>
              <a:gd name="adj1" fmla="val -186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2193925" y="4605338"/>
            <a:ext cx="562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Then xy</a:t>
            </a:r>
            <a:r>
              <a:rPr lang="en-US" baseline="30000"/>
              <a:t>i</a:t>
            </a:r>
            <a:r>
              <a:rPr lang="en-US"/>
              <a:t>z is in the language for all i </a:t>
            </a:r>
            <a:r>
              <a:rPr lang="en-US" u="sng"/>
              <a:t>&gt;</a:t>
            </a:r>
            <a:r>
              <a:rPr lang="en-US"/>
              <a:t> 0.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2743200" y="5410200"/>
            <a:ext cx="47879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Since y is not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, we see an infinite</a:t>
            </a:r>
          </a:p>
          <a:p>
            <a:r>
              <a:rPr lang="en-US"/>
              <a:t>number of strings in L.</a:t>
            </a:r>
          </a:p>
        </p:txBody>
      </p:sp>
    </p:spTree>
    <p:extLst>
      <p:ext uri="{BB962C8B-B14F-4D97-AF65-F5344CB8AC3E}">
        <p14:creationId xmlns:p14="http://schemas.microsoft.com/office/powerpoint/2010/main" val="310132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9" grpId="0" autoUpdateAnimBg="0"/>
      <p:bldP spid="36880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A9869-4D05-7C47-946D-30B2B11DBC4A}" type="slidenum">
              <a:rPr lang="en-US"/>
              <a:pPr/>
              <a:t>49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Infiniteness – Continued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We do not yet have an algorithm.</a:t>
            </a:r>
          </a:p>
          <a:p>
            <a:r>
              <a:rPr lang="en-US"/>
              <a:t>There are an infinite number of strings of length &gt; n, and we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test them all.</a:t>
            </a:r>
          </a:p>
          <a:p>
            <a:r>
              <a:rPr lang="en-US">
                <a:solidFill>
                  <a:srgbClr val="CC9900"/>
                </a:solidFill>
              </a:rPr>
              <a:t>Second key idea</a:t>
            </a:r>
            <a:r>
              <a:rPr lang="en-US"/>
              <a:t>: if there is a string of length </a:t>
            </a:r>
            <a:r>
              <a:rPr lang="en-US" u="sng"/>
              <a:t>&gt;</a:t>
            </a:r>
            <a:r>
              <a:rPr lang="en-US"/>
              <a:t> n (= number of states) in L, then there is a string of length between n and 2n-1.</a:t>
            </a:r>
          </a:p>
        </p:txBody>
      </p:sp>
    </p:spTree>
    <p:extLst>
      <p:ext uri="{BB962C8B-B14F-4D97-AF65-F5344CB8AC3E}">
        <p14:creationId xmlns:p14="http://schemas.microsoft.com/office/powerpoint/2010/main" val="1162933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3B48A-0F0B-F74E-8142-9ADE19135F04}" type="slidenum">
              <a:rPr lang="en-US"/>
              <a:pPr/>
              <a:t>5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Kleene Star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L is a language, then L*, the </a:t>
            </a:r>
            <a:r>
              <a:rPr lang="en-US" i="1">
                <a:solidFill>
                  <a:srgbClr val="FF0066"/>
                </a:solidFill>
              </a:rPr>
              <a:t>Kleene star</a:t>
            </a:r>
            <a:r>
              <a:rPr lang="en-US"/>
              <a:t>  or just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star,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is the set of strings formed by concatenating zero or more strings from L, in any order.</a:t>
            </a:r>
          </a:p>
          <a:p>
            <a:r>
              <a:rPr lang="en-US"/>
              <a:t>L* = {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} </a:t>
            </a:r>
            <a:r>
              <a:rPr lang="en-US">
                <a:sym typeface="Symbol" charset="0"/>
              </a:rPr>
              <a:t></a:t>
            </a:r>
            <a:r>
              <a:rPr lang="en-US"/>
              <a:t> L </a:t>
            </a:r>
            <a:r>
              <a:rPr lang="en-US">
                <a:sym typeface="Symbol" charset="0"/>
              </a:rPr>
              <a:t></a:t>
            </a:r>
            <a:r>
              <a:rPr lang="en-US"/>
              <a:t> LL </a:t>
            </a:r>
            <a:r>
              <a:rPr lang="en-US">
                <a:sym typeface="Symbol" charset="0"/>
              </a:rPr>
              <a:t></a:t>
            </a:r>
            <a:r>
              <a:rPr lang="en-US"/>
              <a:t> LLL </a:t>
            </a:r>
            <a:r>
              <a:rPr lang="en-US">
                <a:sym typeface="Symbol" charset="0"/>
              </a:rPr>
              <a:t></a:t>
            </a:r>
            <a:r>
              <a:rPr lang="en-US"/>
              <a:t> …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{0,10}* = {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, 0, 10, 00, 010, 100, 1010,…}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FFD1-5978-1843-B310-3238B02D4341}" type="slidenum">
              <a:rPr lang="en-US"/>
              <a:pPr/>
              <a:t>50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of 2</a:t>
            </a:r>
            <a:r>
              <a:rPr lang="en-US" baseline="30000"/>
              <a:t>nd</a:t>
            </a:r>
            <a:r>
              <a:rPr lang="en-US"/>
              <a:t> </a:t>
            </a:r>
            <a:r>
              <a:rPr lang="en-US">
                <a:solidFill>
                  <a:srgbClr val="CC9900"/>
                </a:solidFill>
              </a:rPr>
              <a:t>Key Idea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Remember:</a:t>
            </a:r>
          </a:p>
          <a:p>
            <a:r>
              <a:rPr lang="en-US"/>
              <a:t>y is the first cycle on the path.</a:t>
            </a:r>
          </a:p>
          <a:p>
            <a:r>
              <a:rPr lang="en-US"/>
              <a:t>So |xy| </a:t>
            </a:r>
            <a:r>
              <a:rPr lang="en-US" u="sng"/>
              <a:t>&lt;</a:t>
            </a:r>
            <a:r>
              <a:rPr lang="en-US"/>
              <a:t> n; in particular, 1 </a:t>
            </a:r>
            <a:r>
              <a:rPr lang="en-US" u="sng"/>
              <a:t>&lt;</a:t>
            </a:r>
            <a:r>
              <a:rPr lang="en-US"/>
              <a:t> |y| </a:t>
            </a:r>
            <a:r>
              <a:rPr lang="en-US" u="sng"/>
              <a:t>&lt;</a:t>
            </a:r>
            <a:r>
              <a:rPr lang="en-US"/>
              <a:t> n.</a:t>
            </a:r>
          </a:p>
          <a:p>
            <a:r>
              <a:rPr lang="en-US"/>
              <a:t>Thus, if w is of length 2n or more, there is a shorter string in L that is still of length at least n.</a:t>
            </a:r>
          </a:p>
          <a:p>
            <a:r>
              <a:rPr lang="en-US"/>
              <a:t>Keep shortening to reach [n, 2n-1].</a:t>
            </a:r>
          </a:p>
        </p:txBody>
      </p:sp>
      <p:grpSp>
        <p:nvGrpSpPr>
          <p:cNvPr id="38916" name="Group 4"/>
          <p:cNvGrpSpPr>
            <a:grpSpLocks/>
          </p:cNvGrpSpPr>
          <p:nvPr/>
        </p:nvGrpSpPr>
        <p:grpSpPr bwMode="auto">
          <a:xfrm>
            <a:off x="3886200" y="1828800"/>
            <a:ext cx="3429000" cy="762000"/>
            <a:chOff x="816" y="1968"/>
            <a:chExt cx="3120" cy="672"/>
          </a:xfrm>
        </p:grpSpPr>
        <p:sp>
          <p:nvSpPr>
            <p:cNvPr id="38917" name="Oval 5"/>
            <p:cNvSpPr>
              <a:spLocks noChangeArrowheads="1"/>
            </p:cNvSpPr>
            <p:nvPr/>
          </p:nvSpPr>
          <p:spPr bwMode="auto">
            <a:xfrm>
              <a:off x="816" y="2352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8" name="Oval 6"/>
            <p:cNvSpPr>
              <a:spLocks noChangeArrowheads="1"/>
            </p:cNvSpPr>
            <p:nvPr/>
          </p:nvSpPr>
          <p:spPr bwMode="auto">
            <a:xfrm>
              <a:off x="2208" y="2352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9" name="Oval 7"/>
            <p:cNvSpPr>
              <a:spLocks noChangeArrowheads="1"/>
            </p:cNvSpPr>
            <p:nvPr/>
          </p:nvSpPr>
          <p:spPr bwMode="auto">
            <a:xfrm>
              <a:off x="3648" y="2352"/>
              <a:ext cx="240" cy="240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0" name="Oval 8"/>
            <p:cNvSpPr>
              <a:spLocks noChangeArrowheads="1"/>
            </p:cNvSpPr>
            <p:nvPr/>
          </p:nvSpPr>
          <p:spPr bwMode="auto">
            <a:xfrm>
              <a:off x="3600" y="2304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1" name="Line 9"/>
            <p:cNvSpPr>
              <a:spLocks noChangeShapeType="1"/>
            </p:cNvSpPr>
            <p:nvPr/>
          </p:nvSpPr>
          <p:spPr bwMode="auto">
            <a:xfrm>
              <a:off x="1104" y="2496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2" name="Line 10"/>
            <p:cNvSpPr>
              <a:spLocks noChangeShapeType="1"/>
            </p:cNvSpPr>
            <p:nvPr/>
          </p:nvSpPr>
          <p:spPr bwMode="auto">
            <a:xfrm>
              <a:off x="2496" y="2496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3" name="Text Box 11"/>
            <p:cNvSpPr txBox="1">
              <a:spLocks noChangeArrowheads="1"/>
            </p:cNvSpPr>
            <p:nvPr/>
          </p:nvSpPr>
          <p:spPr bwMode="auto">
            <a:xfrm>
              <a:off x="1462" y="2181"/>
              <a:ext cx="30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38924" name="Text Box 12"/>
            <p:cNvSpPr txBox="1">
              <a:spLocks noChangeArrowheads="1"/>
            </p:cNvSpPr>
            <p:nvPr/>
          </p:nvSpPr>
          <p:spPr bwMode="auto">
            <a:xfrm>
              <a:off x="2047" y="1968"/>
              <a:ext cx="306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  <p:sp>
          <p:nvSpPr>
            <p:cNvPr id="38925" name="Text Box 13"/>
            <p:cNvSpPr txBox="1">
              <a:spLocks noChangeArrowheads="1"/>
            </p:cNvSpPr>
            <p:nvPr/>
          </p:nvSpPr>
          <p:spPr bwMode="auto">
            <a:xfrm>
              <a:off x="2858" y="2207"/>
              <a:ext cx="291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</a:p>
          </p:txBody>
        </p:sp>
        <p:cxnSp>
          <p:nvCxnSpPr>
            <p:cNvPr id="38926" name="AutoShape 14"/>
            <p:cNvCxnSpPr>
              <a:cxnSpLocks noChangeShapeType="1"/>
              <a:stCxn id="38918" idx="7"/>
              <a:endCxn id="38918" idx="1"/>
            </p:cNvCxnSpPr>
            <p:nvPr/>
          </p:nvCxnSpPr>
          <p:spPr bwMode="auto">
            <a:xfrm rot="16200000" flipH="1" flipV="1">
              <a:off x="2351" y="2293"/>
              <a:ext cx="1" cy="204"/>
            </a:xfrm>
            <a:prstGeom prst="curvedConnector3">
              <a:avLst>
                <a:gd name="adj1" fmla="val -524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4957613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69226-9E4A-EF45-B746-913192B6C448}" type="slidenum">
              <a:rPr lang="en-US"/>
              <a:pPr/>
              <a:t>51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Completion of Infiniteness Algorithm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8001000" cy="4191000"/>
          </a:xfrm>
        </p:spPr>
        <p:txBody>
          <a:bodyPr/>
          <a:lstStyle/>
          <a:p>
            <a:r>
              <a:rPr lang="en-US"/>
              <a:t>Test for membership all strings of length between n and 2n-1.</a:t>
            </a:r>
          </a:p>
          <a:p>
            <a:pPr lvl="1"/>
            <a:r>
              <a:rPr lang="en-US"/>
              <a:t>If any are accepted, then infinite, else finite.</a:t>
            </a:r>
          </a:p>
          <a:p>
            <a:r>
              <a:rPr lang="en-US"/>
              <a:t>A terrible algorithm.</a:t>
            </a:r>
          </a:p>
          <a:p>
            <a:r>
              <a:rPr lang="en-US">
                <a:solidFill>
                  <a:srgbClr val="996600"/>
                </a:solidFill>
              </a:rPr>
              <a:t>Better</a:t>
            </a:r>
            <a:r>
              <a:rPr lang="en-US"/>
              <a:t>: find cycles between the start state and a final state.</a:t>
            </a:r>
          </a:p>
        </p:txBody>
      </p:sp>
    </p:spTree>
    <p:extLst>
      <p:ext uri="{BB962C8B-B14F-4D97-AF65-F5344CB8AC3E}">
        <p14:creationId xmlns:p14="http://schemas.microsoft.com/office/powerpoint/2010/main" val="387903382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8DC21-526C-C247-844A-13F657BDECFA}" type="slidenum">
              <a:rPr lang="en-US"/>
              <a:pPr/>
              <a:t>52</a:t>
            </a:fld>
            <a:endParaRPr lang="en-US"/>
          </a:p>
        </p:txBody>
      </p:sp>
      <p:sp>
        <p:nvSpPr>
          <p:cNvPr id="1054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Cycles</a:t>
            </a:r>
          </a:p>
        </p:txBody>
      </p:sp>
      <p:sp>
        <p:nvSpPr>
          <p:cNvPr id="1054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Monotype Sorts" charset="0"/>
              <a:buAutoNum type="arabicPeriod"/>
            </a:pPr>
            <a:r>
              <a:rPr lang="en-US"/>
              <a:t>Eliminate states not reachable from the start state.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/>
              <a:t>Eliminate states that do not reach a final state.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/>
              <a:t>Test if the remaining transition graph has any cycles.</a:t>
            </a:r>
          </a:p>
        </p:txBody>
      </p:sp>
    </p:spTree>
    <p:extLst>
      <p:ext uri="{BB962C8B-B14F-4D97-AF65-F5344CB8AC3E}">
        <p14:creationId xmlns:p14="http://schemas.microsoft.com/office/powerpoint/2010/main" val="16496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D40-EC03-044D-86C9-478E0CD284B9}" type="slidenum">
              <a:rPr lang="en-US"/>
              <a:pPr/>
              <a:t>53</a:t>
            </a:fld>
            <a:endParaRPr lang="en-US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Cycles – (2)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But a simple, less efficient way to find cycles is to search forward from a given node N.</a:t>
            </a:r>
          </a:p>
          <a:p>
            <a:r>
              <a:rPr lang="en-US"/>
              <a:t>If you can reach N, then there is a cycle.</a:t>
            </a:r>
          </a:p>
          <a:p>
            <a:r>
              <a:rPr lang="en-US"/>
              <a:t>Do this starting at each node.</a:t>
            </a:r>
          </a:p>
        </p:txBody>
      </p:sp>
    </p:spTree>
    <p:extLst>
      <p:ext uri="{BB962C8B-B14F-4D97-AF65-F5344CB8AC3E}">
        <p14:creationId xmlns:p14="http://schemas.microsoft.com/office/powerpoint/2010/main" val="16150403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E599-1F77-E94E-8FEA-5CB7219EB57C}" type="slidenum">
              <a:rPr lang="en-US"/>
              <a:pPr/>
              <a:t>54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Pumping Lemma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r>
              <a:rPr lang="en-US"/>
              <a:t>We have, almost accidentally, proved a statement that is quite useful for showing certain languages are not regular.</a:t>
            </a:r>
          </a:p>
          <a:p>
            <a:r>
              <a:rPr lang="en-US"/>
              <a:t>Called the </a:t>
            </a:r>
            <a:r>
              <a:rPr lang="en-US" i="1">
                <a:solidFill>
                  <a:srgbClr val="FF0066"/>
                </a:solidFill>
              </a:rPr>
              <a:t>pumping lemma for regular languages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50932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63D-BC74-BD4C-A863-2D0F36893CB7}" type="slidenum">
              <a:rPr lang="en-US"/>
              <a:pPr/>
              <a:t>55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2155"/>
            <a:ext cx="9144000" cy="762508"/>
          </a:xfrm>
        </p:spPr>
        <p:txBody>
          <a:bodyPr/>
          <a:lstStyle/>
          <a:p>
            <a:r>
              <a:rPr lang="en-US" dirty="0"/>
              <a:t>Statement of the Pumping Lemma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47863"/>
            <a:ext cx="7772400" cy="4114800"/>
          </a:xfrm>
        </p:spPr>
        <p:txBody>
          <a:bodyPr/>
          <a:lstStyle/>
          <a:p>
            <a:pPr marL="609600" indent="-609600">
              <a:buFont typeface="Monotype Sorts" charset="0"/>
              <a:buNone/>
            </a:pPr>
            <a:r>
              <a:rPr lang="en-US"/>
              <a:t>For every regular language L</a:t>
            </a:r>
          </a:p>
          <a:p>
            <a:pPr marL="609600" indent="-609600">
              <a:buFont typeface="Monotype Sorts" charset="0"/>
              <a:buNone/>
            </a:pPr>
            <a:r>
              <a:rPr lang="en-US"/>
              <a:t>   There is an integer n, such that</a:t>
            </a:r>
          </a:p>
          <a:p>
            <a:pPr marL="609600" indent="-609600">
              <a:buFont typeface="Monotype Sorts" charset="0"/>
              <a:buNone/>
            </a:pPr>
            <a:r>
              <a:rPr lang="en-US"/>
              <a:t>      For every string w in L of length </a:t>
            </a:r>
            <a:r>
              <a:rPr lang="en-US" u="sng"/>
              <a:t>&gt;</a:t>
            </a:r>
            <a:r>
              <a:rPr lang="en-US"/>
              <a:t> n</a:t>
            </a:r>
          </a:p>
          <a:p>
            <a:pPr marL="609600" indent="-609600">
              <a:buFont typeface="Monotype Sorts" charset="0"/>
              <a:buNone/>
            </a:pPr>
            <a:r>
              <a:rPr lang="en-US"/>
              <a:t>         We can write w = xyz such that: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/>
              <a:t>|xy| </a:t>
            </a:r>
            <a:r>
              <a:rPr lang="en-US" u="sng"/>
              <a:t>&lt;</a:t>
            </a:r>
            <a:r>
              <a:rPr lang="en-US"/>
              <a:t> n.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/>
              <a:t>|y| &gt; 0.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/>
              <a:t>For all i </a:t>
            </a:r>
            <a:r>
              <a:rPr lang="en-US" u="sng"/>
              <a:t>&gt;</a:t>
            </a:r>
            <a:r>
              <a:rPr lang="en-US"/>
              <a:t> 0, xy</a:t>
            </a:r>
            <a:r>
              <a:rPr lang="en-US" baseline="30000"/>
              <a:t>i</a:t>
            </a:r>
            <a:r>
              <a:rPr lang="en-US"/>
              <a:t>z is in L.</a:t>
            </a:r>
          </a:p>
        </p:txBody>
      </p:sp>
      <p:grpSp>
        <p:nvGrpSpPr>
          <p:cNvPr id="60422" name="Group 6"/>
          <p:cNvGrpSpPr>
            <a:grpSpLocks/>
          </p:cNvGrpSpPr>
          <p:nvPr/>
        </p:nvGrpSpPr>
        <p:grpSpPr bwMode="auto">
          <a:xfrm>
            <a:off x="4968875" y="1633538"/>
            <a:ext cx="3878263" cy="1187450"/>
            <a:chOff x="3130" y="1029"/>
            <a:chExt cx="2443" cy="748"/>
          </a:xfrm>
        </p:grpSpPr>
        <p:sp>
          <p:nvSpPr>
            <p:cNvPr id="60420" name="Text Box 4"/>
            <p:cNvSpPr txBox="1">
              <a:spLocks noChangeArrowheads="1"/>
            </p:cNvSpPr>
            <p:nvPr/>
          </p:nvSpPr>
          <p:spPr bwMode="auto">
            <a:xfrm>
              <a:off x="4560" y="1029"/>
              <a:ext cx="1013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Number of</a:t>
              </a:r>
            </a:p>
            <a:p>
              <a:r>
                <a:rPr lang="en-US"/>
                <a:t>states of</a:t>
              </a:r>
            </a:p>
            <a:p>
              <a:r>
                <a:rPr lang="en-US"/>
                <a:t>DFA for L</a:t>
              </a:r>
            </a:p>
          </p:txBody>
        </p:sp>
        <p:sp>
          <p:nvSpPr>
            <p:cNvPr id="60421" name="Line 5"/>
            <p:cNvSpPr>
              <a:spLocks noChangeShapeType="1"/>
            </p:cNvSpPr>
            <p:nvPr/>
          </p:nvSpPr>
          <p:spPr bwMode="auto">
            <a:xfrm flipH="1">
              <a:off x="3130" y="1392"/>
              <a:ext cx="13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5" name="Group 9"/>
          <p:cNvGrpSpPr>
            <a:grpSpLocks/>
          </p:cNvGrpSpPr>
          <p:nvPr/>
        </p:nvGrpSpPr>
        <p:grpSpPr bwMode="auto">
          <a:xfrm>
            <a:off x="5562600" y="4191000"/>
            <a:ext cx="2768600" cy="1677988"/>
            <a:chOff x="3408" y="2688"/>
            <a:chExt cx="1744" cy="1057"/>
          </a:xfrm>
        </p:grpSpPr>
        <p:sp>
          <p:nvSpPr>
            <p:cNvPr id="60423" name="Text Box 7"/>
            <p:cNvSpPr txBox="1">
              <a:spLocks noChangeArrowheads="1"/>
            </p:cNvSpPr>
            <p:nvPr/>
          </p:nvSpPr>
          <p:spPr bwMode="auto">
            <a:xfrm>
              <a:off x="3792" y="2997"/>
              <a:ext cx="1360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Labels along</a:t>
              </a:r>
            </a:p>
            <a:p>
              <a:r>
                <a:rPr lang="en-US"/>
                <a:t>first cycle on</a:t>
              </a:r>
            </a:p>
            <a:p>
              <a:r>
                <a:rPr lang="en-US"/>
                <a:t>path labeled w</a:t>
              </a:r>
            </a:p>
          </p:txBody>
        </p:sp>
        <p:sp>
          <p:nvSpPr>
            <p:cNvPr id="60424" name="Line 8"/>
            <p:cNvSpPr>
              <a:spLocks noChangeShapeType="1"/>
            </p:cNvSpPr>
            <p:nvPr/>
          </p:nvSpPr>
          <p:spPr bwMode="auto">
            <a:xfrm flipH="1" flipV="1">
              <a:off x="3408" y="2688"/>
              <a:ext cx="38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1598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3479-F011-CC45-BC09-A35DFBCB78D2}" type="slidenum">
              <a:rPr lang="en-US"/>
              <a:pPr/>
              <a:t>56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0632"/>
            <a:ext cx="9144000" cy="740984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Use of Pumping Lemma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419600"/>
          </a:xfrm>
        </p:spPr>
        <p:txBody>
          <a:bodyPr/>
          <a:lstStyle/>
          <a:p>
            <a:r>
              <a:rPr lang="en-US"/>
              <a:t>We have claimed {0</a:t>
            </a:r>
            <a:r>
              <a:rPr lang="en-US" baseline="30000"/>
              <a:t>k</a:t>
            </a:r>
            <a:r>
              <a:rPr lang="en-US"/>
              <a:t>1</a:t>
            </a:r>
            <a:r>
              <a:rPr lang="en-US" baseline="30000"/>
              <a:t>k</a:t>
            </a:r>
            <a:r>
              <a:rPr lang="en-US"/>
              <a:t> | k </a:t>
            </a:r>
            <a:r>
              <a:rPr lang="en-US" u="sng"/>
              <a:t>&gt;</a:t>
            </a:r>
            <a:r>
              <a:rPr lang="en-US"/>
              <a:t> 1} is not a regular language.</a:t>
            </a:r>
          </a:p>
          <a:p>
            <a:r>
              <a:rPr lang="en-US"/>
              <a:t>Suppose it were.  Then there would be an associated n for the pumping lemma.</a:t>
            </a:r>
          </a:p>
          <a:p>
            <a:r>
              <a:rPr lang="en-US"/>
              <a:t>Let w = 0</a:t>
            </a:r>
            <a:r>
              <a:rPr lang="en-US" baseline="30000"/>
              <a:t>n</a:t>
            </a:r>
            <a:r>
              <a:rPr lang="en-US"/>
              <a:t>1</a:t>
            </a:r>
            <a:r>
              <a:rPr lang="en-US" baseline="30000"/>
              <a:t>n</a:t>
            </a:r>
            <a:r>
              <a:rPr lang="en-US"/>
              <a:t>.  We can write w = xyz, where x and y consist of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s, and y </a:t>
            </a:r>
            <a:r>
              <a:rPr lang="en-US">
                <a:sym typeface="Symbol" charset="0"/>
              </a:rPr>
              <a:t>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/>
              <a:t>But then xyyz would be in L, and this string has more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than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</p:txBody>
      </p:sp>
    </p:spTree>
    <p:extLst>
      <p:ext uri="{BB962C8B-B14F-4D97-AF65-F5344CB8AC3E}">
        <p14:creationId xmlns:p14="http://schemas.microsoft.com/office/powerpoint/2010/main" val="96753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0726-0345-AC42-BF35-8FC928F1F7FE}" type="slidenum">
              <a:rPr lang="en-US"/>
              <a:pPr/>
              <a:t>57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3677"/>
            <a:ext cx="9144000" cy="719461"/>
          </a:xfrm>
        </p:spPr>
        <p:txBody>
          <a:bodyPr/>
          <a:lstStyle/>
          <a:p>
            <a:r>
              <a:rPr lang="en-US">
                <a:solidFill>
                  <a:srgbClr val="996600"/>
                </a:solidFill>
              </a:rPr>
              <a:t>Decision Property</a:t>
            </a:r>
            <a:r>
              <a:rPr lang="en-US"/>
              <a:t>: Equivalence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 dirty="0"/>
              <a:t>Given regular languages L and M, is  L = M?</a:t>
            </a:r>
          </a:p>
          <a:p>
            <a:r>
              <a:rPr lang="en-US" dirty="0"/>
              <a:t>Algorithm involves constructing the </a:t>
            </a:r>
            <a:r>
              <a:rPr lang="en-US" i="1" dirty="0">
                <a:solidFill>
                  <a:srgbClr val="FF0066"/>
                </a:solidFill>
              </a:rPr>
              <a:t>product DFA</a:t>
            </a:r>
            <a:r>
              <a:rPr lang="en-US" dirty="0"/>
              <a:t>  from DFA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for L and M.</a:t>
            </a:r>
          </a:p>
          <a:p>
            <a:r>
              <a:rPr lang="en-US" dirty="0"/>
              <a:t>Let these DFA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have sets of states Q and R, respectively.</a:t>
            </a:r>
          </a:p>
          <a:p>
            <a:r>
              <a:rPr lang="en-US" dirty="0"/>
              <a:t>Product DFA has set of states Q </a:t>
            </a:r>
            <a:r>
              <a:rPr lang="en-US" dirty="0">
                <a:sym typeface="Symbol" charset="0"/>
              </a:rPr>
              <a:t> </a:t>
            </a:r>
            <a:r>
              <a:rPr lang="en-US" dirty="0"/>
              <a:t>R.</a:t>
            </a:r>
          </a:p>
          <a:p>
            <a:pPr lvl="1"/>
            <a:r>
              <a:rPr lang="en-US" dirty="0"/>
              <a:t>I.e., pairs [q, r] with q in Q, r in R.</a:t>
            </a:r>
          </a:p>
        </p:txBody>
      </p:sp>
    </p:spTree>
    <p:extLst>
      <p:ext uri="{BB962C8B-B14F-4D97-AF65-F5344CB8AC3E}">
        <p14:creationId xmlns:p14="http://schemas.microsoft.com/office/powerpoint/2010/main" val="180990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EDA3-DA31-7F40-A276-611C47B107C2}" type="slidenum">
              <a:rPr lang="en-US"/>
              <a:pPr/>
              <a:t>58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 DFA – Continued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state = [q</a:t>
            </a:r>
            <a:r>
              <a:rPr lang="en-US" baseline="-25000" dirty="0"/>
              <a:t>0</a:t>
            </a:r>
            <a:r>
              <a:rPr lang="en-US" dirty="0"/>
              <a:t>, r</a:t>
            </a:r>
            <a:r>
              <a:rPr lang="en-US" baseline="-25000" dirty="0"/>
              <a:t>0</a:t>
            </a:r>
            <a:r>
              <a:rPr lang="en-US" dirty="0"/>
              <a:t>] (the start states of the DFA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for L, M).</a:t>
            </a:r>
          </a:p>
          <a:p>
            <a:r>
              <a:rPr lang="en-US" dirty="0">
                <a:solidFill>
                  <a:srgbClr val="3366FF"/>
                </a:solidFill>
              </a:rPr>
              <a:t>Transitions</a:t>
            </a:r>
            <a:r>
              <a:rPr lang="en-US" dirty="0"/>
              <a:t>: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([</a:t>
            </a:r>
            <a:r>
              <a:rPr lang="en-US" dirty="0" err="1"/>
              <a:t>q,r</a:t>
            </a:r>
            <a:r>
              <a:rPr lang="en-US" dirty="0"/>
              <a:t>], a) = [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L</a:t>
            </a:r>
            <a:r>
              <a:rPr lang="en-US" dirty="0"/>
              <a:t>(</a:t>
            </a:r>
            <a:r>
              <a:rPr lang="en-US" dirty="0" err="1"/>
              <a:t>q,a</a:t>
            </a:r>
            <a:r>
              <a:rPr lang="en-US" dirty="0"/>
              <a:t>),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M</a:t>
            </a:r>
            <a:r>
              <a:rPr lang="en-US" dirty="0"/>
              <a:t>(</a:t>
            </a:r>
            <a:r>
              <a:rPr lang="en-US" dirty="0" err="1"/>
              <a:t>r,a</a:t>
            </a:r>
            <a:r>
              <a:rPr lang="en-US" dirty="0"/>
              <a:t>)]</a:t>
            </a:r>
          </a:p>
          <a:p>
            <a:pPr lvl="1"/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L</a:t>
            </a:r>
            <a:r>
              <a:rPr lang="en-US" dirty="0"/>
              <a:t>,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M</a:t>
            </a:r>
            <a:r>
              <a:rPr lang="en-US" dirty="0"/>
              <a:t> are the transition functions for the DFA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of L, M.</a:t>
            </a:r>
          </a:p>
          <a:p>
            <a:pPr lvl="1"/>
            <a:r>
              <a:rPr lang="en-US" dirty="0"/>
              <a:t>That is, we simulate the two DFA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in the two state components of the product DFA.</a:t>
            </a:r>
          </a:p>
        </p:txBody>
      </p:sp>
    </p:spTree>
    <p:extLst>
      <p:ext uri="{BB962C8B-B14F-4D97-AF65-F5344CB8AC3E}">
        <p14:creationId xmlns:p14="http://schemas.microsoft.com/office/powerpoint/2010/main" val="75479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F416-99D6-DB42-8F0D-2C66CE952429}" type="slidenum">
              <a:rPr lang="en-US"/>
              <a:pPr/>
              <a:t>59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Product DFA</a:t>
            </a:r>
          </a:p>
        </p:txBody>
      </p:sp>
      <p:sp>
        <p:nvSpPr>
          <p:cNvPr id="101379" name="Oval 3"/>
          <p:cNvSpPr>
            <a:spLocks noChangeArrowheads="1"/>
          </p:cNvSpPr>
          <p:nvPr/>
        </p:nvSpPr>
        <p:spPr bwMode="auto">
          <a:xfrm>
            <a:off x="16002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101380" name="Oval 4"/>
          <p:cNvSpPr>
            <a:spLocks noChangeArrowheads="1"/>
          </p:cNvSpPr>
          <p:nvPr/>
        </p:nvSpPr>
        <p:spPr bwMode="auto">
          <a:xfrm>
            <a:off x="16002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101381" name="Oval 5"/>
          <p:cNvSpPr>
            <a:spLocks noChangeArrowheads="1"/>
          </p:cNvSpPr>
          <p:nvPr/>
        </p:nvSpPr>
        <p:spPr bwMode="auto">
          <a:xfrm>
            <a:off x="30480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101382" name="Oval 6"/>
          <p:cNvSpPr>
            <a:spLocks noChangeArrowheads="1"/>
          </p:cNvSpPr>
          <p:nvPr/>
        </p:nvSpPr>
        <p:spPr bwMode="auto">
          <a:xfrm>
            <a:off x="30480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101383" name="Oval 7"/>
          <p:cNvSpPr>
            <a:spLocks noChangeArrowheads="1"/>
          </p:cNvSpPr>
          <p:nvPr/>
        </p:nvSpPr>
        <p:spPr bwMode="auto">
          <a:xfrm>
            <a:off x="1524000" y="4343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4" name="Oval 8"/>
          <p:cNvSpPr>
            <a:spLocks noChangeArrowheads="1"/>
          </p:cNvSpPr>
          <p:nvPr/>
        </p:nvSpPr>
        <p:spPr bwMode="auto">
          <a:xfrm>
            <a:off x="2971800" y="2133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5" name="Line 9"/>
          <p:cNvSpPr>
            <a:spLocks noChangeShapeType="1"/>
          </p:cNvSpPr>
          <p:nvPr/>
        </p:nvSpPr>
        <p:spPr bwMode="auto">
          <a:xfrm>
            <a:off x="2057400" y="2438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1386" name="AutoShape 10"/>
          <p:cNvCxnSpPr>
            <a:cxnSpLocks noChangeShapeType="1"/>
          </p:cNvCxnSpPr>
          <p:nvPr/>
        </p:nvCxnSpPr>
        <p:spPr bwMode="auto">
          <a:xfrm rot="16200000" flipH="1" flipV="1">
            <a:off x="1837531" y="21248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387" name="AutoShape 11"/>
          <p:cNvCxnSpPr>
            <a:cxnSpLocks noChangeShapeType="1"/>
            <a:stCxn id="101384" idx="3"/>
            <a:endCxn id="101379" idx="5"/>
          </p:cNvCxnSpPr>
          <p:nvPr/>
        </p:nvCxnSpPr>
        <p:spPr bwMode="auto">
          <a:xfrm rot="16200000" flipV="1">
            <a:off x="2498725" y="2092325"/>
            <a:ext cx="53975" cy="1069975"/>
          </a:xfrm>
          <a:prstGeom prst="curvedConnector3">
            <a:avLst>
              <a:gd name="adj1" fmla="val -58823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1371600" y="1600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23622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2209800" y="2895600"/>
            <a:ext cx="704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0, 1</a:t>
            </a:r>
          </a:p>
        </p:txBody>
      </p:sp>
      <p:sp>
        <p:nvSpPr>
          <p:cNvPr id="101391" name="Line 15"/>
          <p:cNvSpPr>
            <a:spLocks noChangeShapeType="1"/>
          </p:cNvSpPr>
          <p:nvPr/>
        </p:nvSpPr>
        <p:spPr bwMode="auto">
          <a:xfrm>
            <a:off x="1219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92" name="Line 16"/>
          <p:cNvSpPr>
            <a:spLocks noChangeShapeType="1"/>
          </p:cNvSpPr>
          <p:nvPr/>
        </p:nvSpPr>
        <p:spPr bwMode="auto">
          <a:xfrm>
            <a:off x="1143000" y="4648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1393" name="AutoShape 17"/>
          <p:cNvCxnSpPr>
            <a:cxnSpLocks noChangeShapeType="1"/>
          </p:cNvCxnSpPr>
          <p:nvPr/>
        </p:nvCxnSpPr>
        <p:spPr bwMode="auto">
          <a:xfrm rot="16200000" flipH="1" flipV="1">
            <a:off x="1837531" y="42584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394" name="Line 18"/>
          <p:cNvSpPr>
            <a:spLocks noChangeShapeType="1"/>
          </p:cNvSpPr>
          <p:nvPr/>
        </p:nvSpPr>
        <p:spPr bwMode="auto">
          <a:xfrm>
            <a:off x="2133600" y="4648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1395" name="AutoShape 19"/>
          <p:cNvCxnSpPr>
            <a:cxnSpLocks noChangeShapeType="1"/>
          </p:cNvCxnSpPr>
          <p:nvPr/>
        </p:nvCxnSpPr>
        <p:spPr bwMode="auto">
          <a:xfrm rot="16200000" flipH="1" flipV="1">
            <a:off x="3285331" y="43346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396" name="AutoShape 20"/>
          <p:cNvCxnSpPr>
            <a:cxnSpLocks noChangeShapeType="1"/>
            <a:stCxn id="101382" idx="3"/>
            <a:endCxn id="101383" idx="4"/>
          </p:cNvCxnSpPr>
          <p:nvPr/>
        </p:nvCxnSpPr>
        <p:spPr bwMode="auto">
          <a:xfrm rot="5400000">
            <a:off x="2400300" y="4238625"/>
            <a:ext cx="142875" cy="1285875"/>
          </a:xfrm>
          <a:prstGeom prst="curvedConnector3">
            <a:avLst>
              <a:gd name="adj1" fmla="val 2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397" name="Text Box 21"/>
          <p:cNvSpPr txBox="1">
            <a:spLocks noChangeArrowheads="1"/>
          </p:cNvSpPr>
          <p:nvPr/>
        </p:nvSpPr>
        <p:spPr bwMode="auto">
          <a:xfrm>
            <a:off x="1371600" y="3733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1398" name="Text Box 22"/>
          <p:cNvSpPr txBox="1">
            <a:spLocks noChangeArrowheads="1"/>
          </p:cNvSpPr>
          <p:nvPr/>
        </p:nvSpPr>
        <p:spPr bwMode="auto">
          <a:xfrm>
            <a:off x="2286000" y="5181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1399" name="Text Box 23"/>
          <p:cNvSpPr txBox="1">
            <a:spLocks noChangeArrowheads="1"/>
          </p:cNvSpPr>
          <p:nvPr/>
        </p:nvSpPr>
        <p:spPr bwMode="auto">
          <a:xfrm>
            <a:off x="2362200" y="4191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1400" name="Text Box 24"/>
          <p:cNvSpPr txBox="1">
            <a:spLocks noChangeArrowheads="1"/>
          </p:cNvSpPr>
          <p:nvPr/>
        </p:nvSpPr>
        <p:spPr bwMode="auto">
          <a:xfrm>
            <a:off x="3429000" y="3886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1401" name="Oval 25"/>
          <p:cNvSpPr>
            <a:spLocks noChangeArrowheads="1"/>
          </p:cNvSpPr>
          <p:nvPr/>
        </p:nvSpPr>
        <p:spPr bwMode="auto">
          <a:xfrm>
            <a:off x="50292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[A,C]</a:t>
            </a:r>
          </a:p>
        </p:txBody>
      </p:sp>
      <p:sp>
        <p:nvSpPr>
          <p:cNvPr id="101402" name="Oval 26"/>
          <p:cNvSpPr>
            <a:spLocks noChangeArrowheads="1"/>
          </p:cNvSpPr>
          <p:nvPr/>
        </p:nvSpPr>
        <p:spPr bwMode="auto">
          <a:xfrm>
            <a:off x="71628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[A,D]</a:t>
            </a:r>
          </a:p>
        </p:txBody>
      </p:sp>
      <p:sp>
        <p:nvSpPr>
          <p:cNvPr id="101403" name="Line 27"/>
          <p:cNvSpPr>
            <a:spLocks noChangeShapeType="1"/>
          </p:cNvSpPr>
          <p:nvPr/>
        </p:nvSpPr>
        <p:spPr bwMode="auto">
          <a:xfrm>
            <a:off x="4343400" y="2362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4" name="Line 28"/>
          <p:cNvSpPr>
            <a:spLocks noChangeShapeType="1"/>
          </p:cNvSpPr>
          <p:nvPr/>
        </p:nvSpPr>
        <p:spPr bwMode="auto">
          <a:xfrm>
            <a:off x="6019800" y="2438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5" name="Text Box 29"/>
          <p:cNvSpPr txBox="1">
            <a:spLocks noChangeArrowheads="1"/>
          </p:cNvSpPr>
          <p:nvPr/>
        </p:nvSpPr>
        <p:spPr bwMode="auto">
          <a:xfrm>
            <a:off x="64008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1406" name="Oval 30"/>
          <p:cNvSpPr>
            <a:spLocks noChangeArrowheads="1"/>
          </p:cNvSpPr>
          <p:nvPr/>
        </p:nvSpPr>
        <p:spPr bwMode="auto">
          <a:xfrm>
            <a:off x="50292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[B,C]</a:t>
            </a:r>
          </a:p>
        </p:txBody>
      </p:sp>
      <p:sp>
        <p:nvSpPr>
          <p:cNvPr id="101407" name="Line 31"/>
          <p:cNvSpPr>
            <a:spLocks noChangeShapeType="1"/>
          </p:cNvSpPr>
          <p:nvPr/>
        </p:nvSpPr>
        <p:spPr bwMode="auto">
          <a:xfrm>
            <a:off x="5486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8" name="Text Box 32"/>
          <p:cNvSpPr txBox="1">
            <a:spLocks noChangeArrowheads="1"/>
          </p:cNvSpPr>
          <p:nvPr/>
        </p:nvSpPr>
        <p:spPr bwMode="auto">
          <a:xfrm>
            <a:off x="54864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101409" name="AutoShape 33"/>
          <p:cNvCxnSpPr>
            <a:cxnSpLocks noChangeShapeType="1"/>
            <a:stCxn id="101402" idx="7"/>
            <a:endCxn id="101402" idx="1"/>
          </p:cNvCxnSpPr>
          <p:nvPr/>
        </p:nvCxnSpPr>
        <p:spPr bwMode="auto">
          <a:xfrm rot="16200000" flipH="1" flipV="1">
            <a:off x="7657307" y="1872456"/>
            <a:ext cx="1588" cy="701675"/>
          </a:xfrm>
          <a:prstGeom prst="curvedConnector3">
            <a:avLst>
              <a:gd name="adj1" fmla="val -329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410" name="Text Box 34"/>
          <p:cNvSpPr txBox="1">
            <a:spLocks noChangeArrowheads="1"/>
          </p:cNvSpPr>
          <p:nvPr/>
        </p:nvSpPr>
        <p:spPr bwMode="auto">
          <a:xfrm>
            <a:off x="7848600" y="1524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1411" name="Line 35"/>
          <p:cNvSpPr>
            <a:spLocks noChangeShapeType="1"/>
          </p:cNvSpPr>
          <p:nvPr/>
        </p:nvSpPr>
        <p:spPr bwMode="auto">
          <a:xfrm flipH="1">
            <a:off x="5791200" y="2667000"/>
            <a:ext cx="1447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2" name="Text Box 36"/>
          <p:cNvSpPr txBox="1">
            <a:spLocks noChangeArrowheads="1"/>
          </p:cNvSpPr>
          <p:nvPr/>
        </p:nvSpPr>
        <p:spPr bwMode="auto">
          <a:xfrm>
            <a:off x="6248400" y="28194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101413" name="AutoShape 37"/>
          <p:cNvCxnSpPr>
            <a:cxnSpLocks noChangeShapeType="1"/>
            <a:stCxn id="101406" idx="6"/>
            <a:endCxn id="101402" idx="4"/>
          </p:cNvCxnSpPr>
          <p:nvPr/>
        </p:nvCxnSpPr>
        <p:spPr bwMode="auto">
          <a:xfrm flipV="1">
            <a:off x="6019800" y="2743200"/>
            <a:ext cx="1638300" cy="1295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414" name="Text Box 38"/>
          <p:cNvSpPr txBox="1">
            <a:spLocks noChangeArrowheads="1"/>
          </p:cNvSpPr>
          <p:nvPr/>
        </p:nvSpPr>
        <p:spPr bwMode="auto">
          <a:xfrm>
            <a:off x="6705600" y="3352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101420" name="AutoShape 44"/>
          <p:cNvCxnSpPr>
            <a:cxnSpLocks noChangeShapeType="1"/>
            <a:stCxn id="101406" idx="1"/>
            <a:endCxn id="101401" idx="3"/>
          </p:cNvCxnSpPr>
          <p:nvPr/>
        </p:nvCxnSpPr>
        <p:spPr bwMode="auto">
          <a:xfrm rot="16200000">
            <a:off x="4589463" y="3238500"/>
            <a:ext cx="1168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421" name="Text Box 45"/>
          <p:cNvSpPr txBox="1">
            <a:spLocks noChangeArrowheads="1"/>
          </p:cNvSpPr>
          <p:nvPr/>
        </p:nvSpPr>
        <p:spPr bwMode="auto">
          <a:xfrm>
            <a:off x="48006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1422" name="Oval 46"/>
          <p:cNvSpPr>
            <a:spLocks noChangeArrowheads="1"/>
          </p:cNvSpPr>
          <p:nvPr/>
        </p:nvSpPr>
        <p:spPr bwMode="auto">
          <a:xfrm>
            <a:off x="71628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[B,D]</a:t>
            </a:r>
          </a:p>
        </p:txBody>
      </p:sp>
      <p:sp>
        <p:nvSpPr>
          <p:cNvPr id="101423" name="Line 47"/>
          <p:cNvSpPr>
            <a:spLocks noChangeShapeType="1"/>
          </p:cNvSpPr>
          <p:nvPr/>
        </p:nvSpPr>
        <p:spPr bwMode="auto">
          <a:xfrm flipV="1">
            <a:off x="7696200" y="27432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4" name="Text Box 48"/>
          <p:cNvSpPr txBox="1">
            <a:spLocks noChangeArrowheads="1"/>
          </p:cNvSpPr>
          <p:nvPr/>
        </p:nvSpPr>
        <p:spPr bwMode="auto">
          <a:xfrm>
            <a:off x="7696200" y="3124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101426" name="AutoShape 50"/>
          <p:cNvCxnSpPr>
            <a:cxnSpLocks noChangeShapeType="1"/>
            <a:stCxn id="101422" idx="3"/>
            <a:endCxn id="101401" idx="2"/>
          </p:cNvCxnSpPr>
          <p:nvPr/>
        </p:nvCxnSpPr>
        <p:spPr bwMode="auto">
          <a:xfrm rot="16200000" flipV="1">
            <a:off x="5260182" y="2207418"/>
            <a:ext cx="1816100" cy="2278063"/>
          </a:xfrm>
          <a:prstGeom prst="curvedConnector4">
            <a:avLst>
              <a:gd name="adj1" fmla="val -17481"/>
              <a:gd name="adj2" fmla="val 1314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427" name="Text Box 51"/>
          <p:cNvSpPr txBox="1">
            <a:spLocks noChangeArrowheads="1"/>
          </p:cNvSpPr>
          <p:nvPr/>
        </p:nvSpPr>
        <p:spPr bwMode="auto">
          <a:xfrm>
            <a:off x="4343400" y="4038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77586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8F5B-EA8F-E44B-B5F7-813EFC494879}" type="slidenum">
              <a:rPr lang="en-US"/>
              <a:pPr/>
              <a:t>6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s: Definition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Basis 1</a:t>
            </a:r>
            <a:r>
              <a:rPr lang="en-US"/>
              <a:t>: If </a:t>
            </a:r>
            <a:r>
              <a:rPr lang="en-US" i="1"/>
              <a:t>a</a:t>
            </a:r>
            <a:r>
              <a:rPr lang="en-US"/>
              <a:t>  is any symbol, then </a:t>
            </a:r>
            <a:r>
              <a:rPr lang="en-US" b="1"/>
              <a:t>a</a:t>
            </a:r>
            <a:r>
              <a:rPr lang="en-US"/>
              <a:t> is a RE, and L(</a:t>
            </a:r>
            <a:r>
              <a:rPr lang="en-US" b="1"/>
              <a:t>a</a:t>
            </a:r>
            <a:r>
              <a:rPr lang="en-US"/>
              <a:t>) = {a}.</a:t>
            </a:r>
          </a:p>
          <a:p>
            <a:pPr lvl="1"/>
            <a:r>
              <a:rPr lang="en-US">
                <a:solidFill>
                  <a:srgbClr val="CC3300"/>
                </a:solidFill>
              </a:rPr>
              <a:t>Note</a:t>
            </a:r>
            <a:r>
              <a:rPr lang="en-US"/>
              <a:t>: {a} is the language containing one string, and that string is of length 1.</a:t>
            </a:r>
          </a:p>
          <a:p>
            <a:r>
              <a:rPr lang="en-US">
                <a:solidFill>
                  <a:srgbClr val="3366FF"/>
                </a:solidFill>
              </a:rPr>
              <a:t>Basis 2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is a RE, and L(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 = {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}.</a:t>
            </a:r>
          </a:p>
          <a:p>
            <a:r>
              <a:rPr lang="en-US">
                <a:solidFill>
                  <a:srgbClr val="3366FF"/>
                </a:solidFill>
              </a:rPr>
              <a:t>Basis 3</a:t>
            </a:r>
            <a:r>
              <a:rPr lang="en-US"/>
              <a:t>: </a:t>
            </a:r>
            <a:r>
              <a:rPr lang="en-US" sz="2400">
                <a:latin typeface="Lucida Sans Unicode" charset="0"/>
              </a:rPr>
              <a:t>∅</a:t>
            </a:r>
            <a:r>
              <a:rPr lang="en-US"/>
              <a:t> is a RE, and L(</a:t>
            </a:r>
            <a:r>
              <a:rPr lang="en-US" sz="2400">
                <a:latin typeface="Lucida Sans Unicode" charset="0"/>
              </a:rPr>
              <a:t>∅</a:t>
            </a:r>
            <a:r>
              <a:rPr lang="en-US"/>
              <a:t>) = </a:t>
            </a:r>
            <a:r>
              <a:rPr lang="en-US" sz="2400">
                <a:latin typeface="Lucida Sans Unicode" charset="0"/>
              </a:rPr>
              <a:t>∅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C4508-25CE-D445-934E-D97D6560006B}" type="slidenum">
              <a:rPr lang="en-US"/>
              <a:pPr/>
              <a:t>60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Equivalence Algorithm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/>
              <a:t>Make the final states of the product DFA be those states [q, r] such that exactly one of q and r is a final state of its own DFA.</a:t>
            </a:r>
          </a:p>
          <a:p>
            <a:r>
              <a:rPr lang="en-US"/>
              <a:t>Thus, the product accepts w iff w is in exactly one of L and M.</a:t>
            </a:r>
          </a:p>
          <a:p>
            <a:r>
              <a:rPr lang="en-US"/>
              <a:t>L = M if and only if the product automaton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language is empty.</a:t>
            </a:r>
          </a:p>
        </p:txBody>
      </p:sp>
    </p:spTree>
    <p:extLst>
      <p:ext uri="{BB962C8B-B14F-4D97-AF65-F5344CB8AC3E}">
        <p14:creationId xmlns:p14="http://schemas.microsoft.com/office/powerpoint/2010/main" val="6293938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634C2-E3F2-054B-9D25-9F4359274ED5}" type="slidenum">
              <a:rPr lang="en-US"/>
              <a:pPr/>
              <a:t>61</a:t>
            </a:fld>
            <a:endParaRPr 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Equivalence</a:t>
            </a:r>
          </a:p>
        </p:txBody>
      </p:sp>
      <p:sp>
        <p:nvSpPr>
          <p:cNvPr id="103427" name="Oval 3"/>
          <p:cNvSpPr>
            <a:spLocks noChangeArrowheads="1"/>
          </p:cNvSpPr>
          <p:nvPr/>
        </p:nvSpPr>
        <p:spPr bwMode="auto">
          <a:xfrm>
            <a:off x="16002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103428" name="Oval 4"/>
          <p:cNvSpPr>
            <a:spLocks noChangeArrowheads="1"/>
          </p:cNvSpPr>
          <p:nvPr/>
        </p:nvSpPr>
        <p:spPr bwMode="auto">
          <a:xfrm>
            <a:off x="16002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103429" name="Oval 5"/>
          <p:cNvSpPr>
            <a:spLocks noChangeArrowheads="1"/>
          </p:cNvSpPr>
          <p:nvPr/>
        </p:nvSpPr>
        <p:spPr bwMode="auto">
          <a:xfrm>
            <a:off x="30480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103430" name="Oval 6"/>
          <p:cNvSpPr>
            <a:spLocks noChangeArrowheads="1"/>
          </p:cNvSpPr>
          <p:nvPr/>
        </p:nvSpPr>
        <p:spPr bwMode="auto">
          <a:xfrm>
            <a:off x="30480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103431" name="Oval 7"/>
          <p:cNvSpPr>
            <a:spLocks noChangeArrowheads="1"/>
          </p:cNvSpPr>
          <p:nvPr/>
        </p:nvSpPr>
        <p:spPr bwMode="auto">
          <a:xfrm>
            <a:off x="1524000" y="4343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2" name="Oval 8"/>
          <p:cNvSpPr>
            <a:spLocks noChangeArrowheads="1"/>
          </p:cNvSpPr>
          <p:nvPr/>
        </p:nvSpPr>
        <p:spPr bwMode="auto">
          <a:xfrm>
            <a:off x="2971800" y="2133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3" name="Line 9"/>
          <p:cNvSpPr>
            <a:spLocks noChangeShapeType="1"/>
          </p:cNvSpPr>
          <p:nvPr/>
        </p:nvSpPr>
        <p:spPr bwMode="auto">
          <a:xfrm>
            <a:off x="2057400" y="2438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3434" name="AutoShape 10"/>
          <p:cNvCxnSpPr>
            <a:cxnSpLocks noChangeShapeType="1"/>
          </p:cNvCxnSpPr>
          <p:nvPr/>
        </p:nvCxnSpPr>
        <p:spPr bwMode="auto">
          <a:xfrm rot="16200000" flipH="1" flipV="1">
            <a:off x="1837531" y="21248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435" name="AutoShape 11"/>
          <p:cNvCxnSpPr>
            <a:cxnSpLocks noChangeShapeType="1"/>
            <a:stCxn id="103432" idx="3"/>
            <a:endCxn id="103427" idx="5"/>
          </p:cNvCxnSpPr>
          <p:nvPr/>
        </p:nvCxnSpPr>
        <p:spPr bwMode="auto">
          <a:xfrm rot="16200000" flipV="1">
            <a:off x="2498725" y="2092325"/>
            <a:ext cx="53975" cy="1069975"/>
          </a:xfrm>
          <a:prstGeom prst="curvedConnector3">
            <a:avLst>
              <a:gd name="adj1" fmla="val -58823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1371600" y="1600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3437" name="Text Box 13"/>
          <p:cNvSpPr txBox="1">
            <a:spLocks noChangeArrowheads="1"/>
          </p:cNvSpPr>
          <p:nvPr/>
        </p:nvSpPr>
        <p:spPr bwMode="auto">
          <a:xfrm>
            <a:off x="23622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3438" name="Text Box 14"/>
          <p:cNvSpPr txBox="1">
            <a:spLocks noChangeArrowheads="1"/>
          </p:cNvSpPr>
          <p:nvPr/>
        </p:nvSpPr>
        <p:spPr bwMode="auto">
          <a:xfrm>
            <a:off x="2209800" y="2895600"/>
            <a:ext cx="704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0, 1</a:t>
            </a:r>
          </a:p>
        </p:txBody>
      </p:sp>
      <p:sp>
        <p:nvSpPr>
          <p:cNvPr id="103439" name="Line 15"/>
          <p:cNvSpPr>
            <a:spLocks noChangeShapeType="1"/>
          </p:cNvSpPr>
          <p:nvPr/>
        </p:nvSpPr>
        <p:spPr bwMode="auto">
          <a:xfrm>
            <a:off x="1219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40" name="Line 16"/>
          <p:cNvSpPr>
            <a:spLocks noChangeShapeType="1"/>
          </p:cNvSpPr>
          <p:nvPr/>
        </p:nvSpPr>
        <p:spPr bwMode="auto">
          <a:xfrm>
            <a:off x="1143000" y="4648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3441" name="AutoShape 17"/>
          <p:cNvCxnSpPr>
            <a:cxnSpLocks noChangeShapeType="1"/>
          </p:cNvCxnSpPr>
          <p:nvPr/>
        </p:nvCxnSpPr>
        <p:spPr bwMode="auto">
          <a:xfrm rot="16200000" flipH="1" flipV="1">
            <a:off x="1837531" y="42584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3442" name="Line 18"/>
          <p:cNvSpPr>
            <a:spLocks noChangeShapeType="1"/>
          </p:cNvSpPr>
          <p:nvPr/>
        </p:nvSpPr>
        <p:spPr bwMode="auto">
          <a:xfrm>
            <a:off x="2133600" y="4648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3443" name="AutoShape 19"/>
          <p:cNvCxnSpPr>
            <a:cxnSpLocks noChangeShapeType="1"/>
          </p:cNvCxnSpPr>
          <p:nvPr/>
        </p:nvCxnSpPr>
        <p:spPr bwMode="auto">
          <a:xfrm rot="16200000" flipH="1" flipV="1">
            <a:off x="3285331" y="43346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444" name="AutoShape 20"/>
          <p:cNvCxnSpPr>
            <a:cxnSpLocks noChangeShapeType="1"/>
            <a:stCxn id="103430" idx="3"/>
            <a:endCxn id="103431" idx="4"/>
          </p:cNvCxnSpPr>
          <p:nvPr/>
        </p:nvCxnSpPr>
        <p:spPr bwMode="auto">
          <a:xfrm rot="5400000">
            <a:off x="2400300" y="4238625"/>
            <a:ext cx="142875" cy="1285875"/>
          </a:xfrm>
          <a:prstGeom prst="curvedConnector3">
            <a:avLst>
              <a:gd name="adj1" fmla="val 2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3445" name="Text Box 21"/>
          <p:cNvSpPr txBox="1">
            <a:spLocks noChangeArrowheads="1"/>
          </p:cNvSpPr>
          <p:nvPr/>
        </p:nvSpPr>
        <p:spPr bwMode="auto">
          <a:xfrm>
            <a:off x="1371600" y="3733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3446" name="Text Box 22"/>
          <p:cNvSpPr txBox="1">
            <a:spLocks noChangeArrowheads="1"/>
          </p:cNvSpPr>
          <p:nvPr/>
        </p:nvSpPr>
        <p:spPr bwMode="auto">
          <a:xfrm>
            <a:off x="2286000" y="5181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3447" name="Text Box 23"/>
          <p:cNvSpPr txBox="1">
            <a:spLocks noChangeArrowheads="1"/>
          </p:cNvSpPr>
          <p:nvPr/>
        </p:nvSpPr>
        <p:spPr bwMode="auto">
          <a:xfrm>
            <a:off x="2362200" y="4191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3448" name="Text Box 24"/>
          <p:cNvSpPr txBox="1">
            <a:spLocks noChangeArrowheads="1"/>
          </p:cNvSpPr>
          <p:nvPr/>
        </p:nvSpPr>
        <p:spPr bwMode="auto">
          <a:xfrm>
            <a:off x="3429000" y="3886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3449" name="Oval 25"/>
          <p:cNvSpPr>
            <a:spLocks noChangeArrowheads="1"/>
          </p:cNvSpPr>
          <p:nvPr/>
        </p:nvSpPr>
        <p:spPr bwMode="auto">
          <a:xfrm>
            <a:off x="50292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[A,C]</a:t>
            </a:r>
          </a:p>
        </p:txBody>
      </p:sp>
      <p:sp>
        <p:nvSpPr>
          <p:cNvPr id="103450" name="Oval 26"/>
          <p:cNvSpPr>
            <a:spLocks noChangeArrowheads="1"/>
          </p:cNvSpPr>
          <p:nvPr/>
        </p:nvSpPr>
        <p:spPr bwMode="auto">
          <a:xfrm>
            <a:off x="71628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[A,D]</a:t>
            </a:r>
          </a:p>
        </p:txBody>
      </p:sp>
      <p:sp>
        <p:nvSpPr>
          <p:cNvPr id="103451" name="Line 27"/>
          <p:cNvSpPr>
            <a:spLocks noChangeShapeType="1"/>
          </p:cNvSpPr>
          <p:nvPr/>
        </p:nvSpPr>
        <p:spPr bwMode="auto">
          <a:xfrm>
            <a:off x="4343400" y="2362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52" name="Line 28"/>
          <p:cNvSpPr>
            <a:spLocks noChangeShapeType="1"/>
          </p:cNvSpPr>
          <p:nvPr/>
        </p:nvSpPr>
        <p:spPr bwMode="auto">
          <a:xfrm>
            <a:off x="6019800" y="2438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53" name="Text Box 29"/>
          <p:cNvSpPr txBox="1">
            <a:spLocks noChangeArrowheads="1"/>
          </p:cNvSpPr>
          <p:nvPr/>
        </p:nvSpPr>
        <p:spPr bwMode="auto">
          <a:xfrm>
            <a:off x="64008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3454" name="Oval 30"/>
          <p:cNvSpPr>
            <a:spLocks noChangeArrowheads="1"/>
          </p:cNvSpPr>
          <p:nvPr/>
        </p:nvSpPr>
        <p:spPr bwMode="auto">
          <a:xfrm>
            <a:off x="50292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[B,C]</a:t>
            </a:r>
          </a:p>
        </p:txBody>
      </p:sp>
      <p:sp>
        <p:nvSpPr>
          <p:cNvPr id="103455" name="Line 31"/>
          <p:cNvSpPr>
            <a:spLocks noChangeShapeType="1"/>
          </p:cNvSpPr>
          <p:nvPr/>
        </p:nvSpPr>
        <p:spPr bwMode="auto">
          <a:xfrm>
            <a:off x="5486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56" name="Text Box 32"/>
          <p:cNvSpPr txBox="1">
            <a:spLocks noChangeArrowheads="1"/>
          </p:cNvSpPr>
          <p:nvPr/>
        </p:nvSpPr>
        <p:spPr bwMode="auto">
          <a:xfrm>
            <a:off x="54864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103457" name="AutoShape 33"/>
          <p:cNvCxnSpPr>
            <a:cxnSpLocks noChangeShapeType="1"/>
            <a:stCxn id="103450" idx="7"/>
            <a:endCxn id="103450" idx="1"/>
          </p:cNvCxnSpPr>
          <p:nvPr/>
        </p:nvCxnSpPr>
        <p:spPr bwMode="auto">
          <a:xfrm rot="16200000" flipH="1" flipV="1">
            <a:off x="7657307" y="1872456"/>
            <a:ext cx="1588" cy="701675"/>
          </a:xfrm>
          <a:prstGeom prst="curvedConnector3">
            <a:avLst>
              <a:gd name="adj1" fmla="val -329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3458" name="Text Box 34"/>
          <p:cNvSpPr txBox="1">
            <a:spLocks noChangeArrowheads="1"/>
          </p:cNvSpPr>
          <p:nvPr/>
        </p:nvSpPr>
        <p:spPr bwMode="auto">
          <a:xfrm>
            <a:off x="7848600" y="1524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3459" name="Line 35"/>
          <p:cNvSpPr>
            <a:spLocks noChangeShapeType="1"/>
          </p:cNvSpPr>
          <p:nvPr/>
        </p:nvSpPr>
        <p:spPr bwMode="auto">
          <a:xfrm flipH="1">
            <a:off x="5791200" y="2667000"/>
            <a:ext cx="1447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60" name="Text Box 36"/>
          <p:cNvSpPr txBox="1">
            <a:spLocks noChangeArrowheads="1"/>
          </p:cNvSpPr>
          <p:nvPr/>
        </p:nvSpPr>
        <p:spPr bwMode="auto">
          <a:xfrm>
            <a:off x="6248400" y="28194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103461" name="AutoShape 37"/>
          <p:cNvCxnSpPr>
            <a:cxnSpLocks noChangeShapeType="1"/>
            <a:stCxn id="103454" idx="6"/>
            <a:endCxn id="103450" idx="4"/>
          </p:cNvCxnSpPr>
          <p:nvPr/>
        </p:nvCxnSpPr>
        <p:spPr bwMode="auto">
          <a:xfrm flipV="1">
            <a:off x="6019800" y="2743200"/>
            <a:ext cx="1638300" cy="1295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3462" name="Text Box 38"/>
          <p:cNvSpPr txBox="1">
            <a:spLocks noChangeArrowheads="1"/>
          </p:cNvSpPr>
          <p:nvPr/>
        </p:nvSpPr>
        <p:spPr bwMode="auto">
          <a:xfrm>
            <a:off x="6705600" y="3352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103463" name="AutoShape 39"/>
          <p:cNvCxnSpPr>
            <a:cxnSpLocks noChangeShapeType="1"/>
            <a:stCxn id="103454" idx="1"/>
            <a:endCxn id="103449" idx="3"/>
          </p:cNvCxnSpPr>
          <p:nvPr/>
        </p:nvCxnSpPr>
        <p:spPr bwMode="auto">
          <a:xfrm rot="16200000">
            <a:off x="4589463" y="3238500"/>
            <a:ext cx="1168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3464" name="Text Box 40"/>
          <p:cNvSpPr txBox="1">
            <a:spLocks noChangeArrowheads="1"/>
          </p:cNvSpPr>
          <p:nvPr/>
        </p:nvSpPr>
        <p:spPr bwMode="auto">
          <a:xfrm>
            <a:off x="48006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3465" name="Oval 41"/>
          <p:cNvSpPr>
            <a:spLocks noChangeArrowheads="1"/>
          </p:cNvSpPr>
          <p:nvPr/>
        </p:nvSpPr>
        <p:spPr bwMode="auto">
          <a:xfrm>
            <a:off x="71628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[B,D]</a:t>
            </a:r>
          </a:p>
        </p:txBody>
      </p:sp>
      <p:sp>
        <p:nvSpPr>
          <p:cNvPr id="103466" name="Line 42"/>
          <p:cNvSpPr>
            <a:spLocks noChangeShapeType="1"/>
          </p:cNvSpPr>
          <p:nvPr/>
        </p:nvSpPr>
        <p:spPr bwMode="auto">
          <a:xfrm flipV="1">
            <a:off x="7696200" y="27432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67" name="Text Box 43"/>
          <p:cNvSpPr txBox="1">
            <a:spLocks noChangeArrowheads="1"/>
          </p:cNvSpPr>
          <p:nvPr/>
        </p:nvSpPr>
        <p:spPr bwMode="auto">
          <a:xfrm>
            <a:off x="7696200" y="3124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103468" name="AutoShape 44"/>
          <p:cNvCxnSpPr>
            <a:cxnSpLocks noChangeShapeType="1"/>
            <a:stCxn id="103465" idx="3"/>
            <a:endCxn id="103449" idx="2"/>
          </p:cNvCxnSpPr>
          <p:nvPr/>
        </p:nvCxnSpPr>
        <p:spPr bwMode="auto">
          <a:xfrm rot="16200000" flipV="1">
            <a:off x="5260182" y="2207418"/>
            <a:ext cx="1816100" cy="2278063"/>
          </a:xfrm>
          <a:prstGeom prst="curvedConnector4">
            <a:avLst>
              <a:gd name="adj1" fmla="val -17481"/>
              <a:gd name="adj2" fmla="val 1314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3469" name="Text Box 45"/>
          <p:cNvSpPr txBox="1">
            <a:spLocks noChangeArrowheads="1"/>
          </p:cNvSpPr>
          <p:nvPr/>
        </p:nvSpPr>
        <p:spPr bwMode="auto">
          <a:xfrm>
            <a:off x="4343400" y="4038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3470" name="Oval 46"/>
          <p:cNvSpPr>
            <a:spLocks noChangeArrowheads="1"/>
          </p:cNvSpPr>
          <p:nvPr/>
        </p:nvSpPr>
        <p:spPr bwMode="auto">
          <a:xfrm>
            <a:off x="4953000" y="2057400"/>
            <a:ext cx="1143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71" name="Oval 47"/>
          <p:cNvSpPr>
            <a:spLocks noChangeArrowheads="1"/>
          </p:cNvSpPr>
          <p:nvPr/>
        </p:nvSpPr>
        <p:spPr bwMode="auto">
          <a:xfrm>
            <a:off x="7086600" y="3657600"/>
            <a:ext cx="1143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8730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AE05-ACDC-2445-AD7B-C6D34D45D24E}" type="slidenum">
              <a:rPr lang="en-US"/>
              <a:pPr/>
              <a:t>62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07392"/>
            <a:ext cx="9144000" cy="611842"/>
          </a:xfrm>
        </p:spPr>
        <p:txBody>
          <a:bodyPr/>
          <a:lstStyle/>
          <a:p>
            <a:r>
              <a:rPr lang="en-US" dirty="0">
                <a:solidFill>
                  <a:srgbClr val="996600"/>
                </a:solidFill>
              </a:rPr>
              <a:t>Decision Property</a:t>
            </a:r>
            <a:r>
              <a:rPr lang="en-US" dirty="0"/>
              <a:t>: Containment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dirty="0"/>
              <a:t>Given regular languages L and M, is L </a:t>
            </a:r>
            <a:r>
              <a:rPr lang="en-US" dirty="0">
                <a:sym typeface="Symbol" charset="0"/>
              </a:rPr>
              <a:t> </a:t>
            </a:r>
            <a:r>
              <a:rPr lang="en-US" dirty="0"/>
              <a:t>M?</a:t>
            </a:r>
          </a:p>
          <a:p>
            <a:r>
              <a:rPr lang="en-US" dirty="0"/>
              <a:t>Algorithm also uses the product automaton.</a:t>
            </a:r>
          </a:p>
          <a:p>
            <a:r>
              <a:rPr lang="en-US" dirty="0"/>
              <a:t>How do you define the final states [q, r] of the product so its language is empty </a:t>
            </a:r>
            <a:r>
              <a:rPr lang="en-US" dirty="0" err="1"/>
              <a:t>iff</a:t>
            </a:r>
            <a:r>
              <a:rPr lang="en-US" dirty="0"/>
              <a:t> L </a:t>
            </a:r>
            <a:r>
              <a:rPr lang="en-US" dirty="0">
                <a:sym typeface="Symbol" charset="0"/>
              </a:rPr>
              <a:t> </a:t>
            </a:r>
            <a:r>
              <a:rPr lang="en-US" dirty="0"/>
              <a:t>M?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2362200" y="4738914"/>
            <a:ext cx="49355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33CC33"/>
                </a:solidFill>
              </a:rPr>
              <a:t>Answer</a:t>
            </a:r>
            <a:r>
              <a:rPr lang="en-US" sz="3200" dirty="0"/>
              <a:t>: q is final; r is not.</a:t>
            </a:r>
          </a:p>
        </p:txBody>
      </p:sp>
    </p:spTree>
    <p:extLst>
      <p:ext uri="{BB962C8B-B14F-4D97-AF65-F5344CB8AC3E}">
        <p14:creationId xmlns:p14="http://schemas.microsoft.com/office/powerpoint/2010/main" val="33355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  <p:bldP spid="72708" grpId="0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2068F-CA9B-AE45-A930-5B5CD27616C1}" type="slidenum">
              <a:rPr lang="en-US"/>
              <a:pPr/>
              <a:t>63</a:t>
            </a:fld>
            <a:endParaRPr lang="en-US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Containment</a:t>
            </a:r>
          </a:p>
        </p:txBody>
      </p:sp>
      <p:sp>
        <p:nvSpPr>
          <p:cNvPr id="109571" name="Oval 3"/>
          <p:cNvSpPr>
            <a:spLocks noChangeArrowheads="1"/>
          </p:cNvSpPr>
          <p:nvPr/>
        </p:nvSpPr>
        <p:spPr bwMode="auto">
          <a:xfrm>
            <a:off x="16002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109572" name="Oval 4"/>
          <p:cNvSpPr>
            <a:spLocks noChangeArrowheads="1"/>
          </p:cNvSpPr>
          <p:nvPr/>
        </p:nvSpPr>
        <p:spPr bwMode="auto">
          <a:xfrm>
            <a:off x="16002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109573" name="Oval 5"/>
          <p:cNvSpPr>
            <a:spLocks noChangeArrowheads="1"/>
          </p:cNvSpPr>
          <p:nvPr/>
        </p:nvSpPr>
        <p:spPr bwMode="auto">
          <a:xfrm>
            <a:off x="30480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109574" name="Oval 6"/>
          <p:cNvSpPr>
            <a:spLocks noChangeArrowheads="1"/>
          </p:cNvSpPr>
          <p:nvPr/>
        </p:nvSpPr>
        <p:spPr bwMode="auto">
          <a:xfrm>
            <a:off x="30480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109575" name="Oval 7"/>
          <p:cNvSpPr>
            <a:spLocks noChangeArrowheads="1"/>
          </p:cNvSpPr>
          <p:nvPr/>
        </p:nvSpPr>
        <p:spPr bwMode="auto">
          <a:xfrm>
            <a:off x="1524000" y="4343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6" name="Oval 8"/>
          <p:cNvSpPr>
            <a:spLocks noChangeArrowheads="1"/>
          </p:cNvSpPr>
          <p:nvPr/>
        </p:nvSpPr>
        <p:spPr bwMode="auto">
          <a:xfrm>
            <a:off x="2971800" y="2133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7" name="Line 9"/>
          <p:cNvSpPr>
            <a:spLocks noChangeShapeType="1"/>
          </p:cNvSpPr>
          <p:nvPr/>
        </p:nvSpPr>
        <p:spPr bwMode="auto">
          <a:xfrm>
            <a:off x="2057400" y="2438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9578" name="AutoShape 10"/>
          <p:cNvCxnSpPr>
            <a:cxnSpLocks noChangeShapeType="1"/>
          </p:cNvCxnSpPr>
          <p:nvPr/>
        </p:nvCxnSpPr>
        <p:spPr bwMode="auto">
          <a:xfrm rot="16200000" flipH="1" flipV="1">
            <a:off x="1837531" y="21248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9579" name="AutoShape 11"/>
          <p:cNvCxnSpPr>
            <a:cxnSpLocks noChangeShapeType="1"/>
            <a:stCxn id="109576" idx="3"/>
            <a:endCxn id="109571" idx="5"/>
          </p:cNvCxnSpPr>
          <p:nvPr/>
        </p:nvCxnSpPr>
        <p:spPr bwMode="auto">
          <a:xfrm rot="16200000" flipV="1">
            <a:off x="2498725" y="2092325"/>
            <a:ext cx="53975" cy="1069975"/>
          </a:xfrm>
          <a:prstGeom prst="curvedConnector3">
            <a:avLst>
              <a:gd name="adj1" fmla="val -58823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9580" name="Text Box 12"/>
          <p:cNvSpPr txBox="1">
            <a:spLocks noChangeArrowheads="1"/>
          </p:cNvSpPr>
          <p:nvPr/>
        </p:nvSpPr>
        <p:spPr bwMode="auto">
          <a:xfrm>
            <a:off x="1371600" y="1600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9581" name="Text Box 13"/>
          <p:cNvSpPr txBox="1">
            <a:spLocks noChangeArrowheads="1"/>
          </p:cNvSpPr>
          <p:nvPr/>
        </p:nvSpPr>
        <p:spPr bwMode="auto">
          <a:xfrm>
            <a:off x="23622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9582" name="Text Box 14"/>
          <p:cNvSpPr txBox="1">
            <a:spLocks noChangeArrowheads="1"/>
          </p:cNvSpPr>
          <p:nvPr/>
        </p:nvSpPr>
        <p:spPr bwMode="auto">
          <a:xfrm>
            <a:off x="2209800" y="2895600"/>
            <a:ext cx="704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0, 1</a:t>
            </a:r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1219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>
            <a:off x="1143000" y="4648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9585" name="AutoShape 17"/>
          <p:cNvCxnSpPr>
            <a:cxnSpLocks noChangeShapeType="1"/>
          </p:cNvCxnSpPr>
          <p:nvPr/>
        </p:nvCxnSpPr>
        <p:spPr bwMode="auto">
          <a:xfrm rot="16200000" flipH="1" flipV="1">
            <a:off x="1837531" y="42584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9586" name="Line 18"/>
          <p:cNvSpPr>
            <a:spLocks noChangeShapeType="1"/>
          </p:cNvSpPr>
          <p:nvPr/>
        </p:nvSpPr>
        <p:spPr bwMode="auto">
          <a:xfrm>
            <a:off x="2133600" y="4648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9587" name="AutoShape 19"/>
          <p:cNvCxnSpPr>
            <a:cxnSpLocks noChangeShapeType="1"/>
          </p:cNvCxnSpPr>
          <p:nvPr/>
        </p:nvCxnSpPr>
        <p:spPr bwMode="auto">
          <a:xfrm rot="16200000" flipH="1" flipV="1">
            <a:off x="3285331" y="43346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9588" name="AutoShape 20"/>
          <p:cNvCxnSpPr>
            <a:cxnSpLocks noChangeShapeType="1"/>
            <a:stCxn id="109574" idx="3"/>
            <a:endCxn id="109575" idx="4"/>
          </p:cNvCxnSpPr>
          <p:nvPr/>
        </p:nvCxnSpPr>
        <p:spPr bwMode="auto">
          <a:xfrm rot="5400000">
            <a:off x="2400300" y="4238625"/>
            <a:ext cx="142875" cy="1285875"/>
          </a:xfrm>
          <a:prstGeom prst="curvedConnector3">
            <a:avLst>
              <a:gd name="adj1" fmla="val 2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9589" name="Text Box 21"/>
          <p:cNvSpPr txBox="1">
            <a:spLocks noChangeArrowheads="1"/>
          </p:cNvSpPr>
          <p:nvPr/>
        </p:nvSpPr>
        <p:spPr bwMode="auto">
          <a:xfrm>
            <a:off x="1371600" y="3733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9590" name="Text Box 22"/>
          <p:cNvSpPr txBox="1">
            <a:spLocks noChangeArrowheads="1"/>
          </p:cNvSpPr>
          <p:nvPr/>
        </p:nvSpPr>
        <p:spPr bwMode="auto">
          <a:xfrm>
            <a:off x="2286000" y="5181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2362200" y="4191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9592" name="Text Box 24"/>
          <p:cNvSpPr txBox="1">
            <a:spLocks noChangeArrowheads="1"/>
          </p:cNvSpPr>
          <p:nvPr/>
        </p:nvSpPr>
        <p:spPr bwMode="auto">
          <a:xfrm>
            <a:off x="3429000" y="3886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9593" name="Oval 25"/>
          <p:cNvSpPr>
            <a:spLocks noChangeArrowheads="1"/>
          </p:cNvSpPr>
          <p:nvPr/>
        </p:nvSpPr>
        <p:spPr bwMode="auto">
          <a:xfrm>
            <a:off x="50292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[A,C]</a:t>
            </a:r>
          </a:p>
        </p:txBody>
      </p:sp>
      <p:sp>
        <p:nvSpPr>
          <p:cNvPr id="109594" name="Oval 26"/>
          <p:cNvSpPr>
            <a:spLocks noChangeArrowheads="1"/>
          </p:cNvSpPr>
          <p:nvPr/>
        </p:nvSpPr>
        <p:spPr bwMode="auto">
          <a:xfrm>
            <a:off x="71628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[A,D]</a:t>
            </a:r>
          </a:p>
        </p:txBody>
      </p:sp>
      <p:sp>
        <p:nvSpPr>
          <p:cNvPr id="109595" name="Line 27"/>
          <p:cNvSpPr>
            <a:spLocks noChangeShapeType="1"/>
          </p:cNvSpPr>
          <p:nvPr/>
        </p:nvSpPr>
        <p:spPr bwMode="auto">
          <a:xfrm>
            <a:off x="4343400" y="2362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6" name="Line 28"/>
          <p:cNvSpPr>
            <a:spLocks noChangeShapeType="1"/>
          </p:cNvSpPr>
          <p:nvPr/>
        </p:nvSpPr>
        <p:spPr bwMode="auto">
          <a:xfrm>
            <a:off x="6019800" y="2438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7" name="Text Box 29"/>
          <p:cNvSpPr txBox="1">
            <a:spLocks noChangeArrowheads="1"/>
          </p:cNvSpPr>
          <p:nvPr/>
        </p:nvSpPr>
        <p:spPr bwMode="auto">
          <a:xfrm>
            <a:off x="64008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9598" name="Oval 30"/>
          <p:cNvSpPr>
            <a:spLocks noChangeArrowheads="1"/>
          </p:cNvSpPr>
          <p:nvPr/>
        </p:nvSpPr>
        <p:spPr bwMode="auto">
          <a:xfrm>
            <a:off x="50292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[B,C]</a:t>
            </a:r>
          </a:p>
        </p:txBody>
      </p:sp>
      <p:sp>
        <p:nvSpPr>
          <p:cNvPr id="109599" name="Line 31"/>
          <p:cNvSpPr>
            <a:spLocks noChangeShapeType="1"/>
          </p:cNvSpPr>
          <p:nvPr/>
        </p:nvSpPr>
        <p:spPr bwMode="auto">
          <a:xfrm>
            <a:off x="5486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00" name="Text Box 32"/>
          <p:cNvSpPr txBox="1">
            <a:spLocks noChangeArrowheads="1"/>
          </p:cNvSpPr>
          <p:nvPr/>
        </p:nvSpPr>
        <p:spPr bwMode="auto">
          <a:xfrm>
            <a:off x="54864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109601" name="AutoShape 33"/>
          <p:cNvCxnSpPr>
            <a:cxnSpLocks noChangeShapeType="1"/>
            <a:stCxn id="109594" idx="7"/>
            <a:endCxn id="109594" idx="1"/>
          </p:cNvCxnSpPr>
          <p:nvPr/>
        </p:nvCxnSpPr>
        <p:spPr bwMode="auto">
          <a:xfrm rot="16200000" flipH="1" flipV="1">
            <a:off x="7657307" y="1872456"/>
            <a:ext cx="1588" cy="701675"/>
          </a:xfrm>
          <a:prstGeom prst="curvedConnector3">
            <a:avLst>
              <a:gd name="adj1" fmla="val -329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9602" name="Text Box 34"/>
          <p:cNvSpPr txBox="1">
            <a:spLocks noChangeArrowheads="1"/>
          </p:cNvSpPr>
          <p:nvPr/>
        </p:nvSpPr>
        <p:spPr bwMode="auto">
          <a:xfrm>
            <a:off x="7848600" y="1524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9603" name="Line 35"/>
          <p:cNvSpPr>
            <a:spLocks noChangeShapeType="1"/>
          </p:cNvSpPr>
          <p:nvPr/>
        </p:nvSpPr>
        <p:spPr bwMode="auto">
          <a:xfrm flipH="1">
            <a:off x="5791200" y="2667000"/>
            <a:ext cx="1447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04" name="Text Box 36"/>
          <p:cNvSpPr txBox="1">
            <a:spLocks noChangeArrowheads="1"/>
          </p:cNvSpPr>
          <p:nvPr/>
        </p:nvSpPr>
        <p:spPr bwMode="auto">
          <a:xfrm>
            <a:off x="6248400" y="28194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109605" name="AutoShape 37"/>
          <p:cNvCxnSpPr>
            <a:cxnSpLocks noChangeShapeType="1"/>
            <a:stCxn id="109598" idx="6"/>
            <a:endCxn id="109594" idx="4"/>
          </p:cNvCxnSpPr>
          <p:nvPr/>
        </p:nvCxnSpPr>
        <p:spPr bwMode="auto">
          <a:xfrm flipV="1">
            <a:off x="6019800" y="2743200"/>
            <a:ext cx="1638300" cy="1295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9606" name="Text Box 38"/>
          <p:cNvSpPr txBox="1">
            <a:spLocks noChangeArrowheads="1"/>
          </p:cNvSpPr>
          <p:nvPr/>
        </p:nvSpPr>
        <p:spPr bwMode="auto">
          <a:xfrm>
            <a:off x="6705600" y="3352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109607" name="AutoShape 39"/>
          <p:cNvCxnSpPr>
            <a:cxnSpLocks noChangeShapeType="1"/>
            <a:stCxn id="109598" idx="1"/>
            <a:endCxn id="109593" idx="3"/>
          </p:cNvCxnSpPr>
          <p:nvPr/>
        </p:nvCxnSpPr>
        <p:spPr bwMode="auto">
          <a:xfrm rot="16200000">
            <a:off x="4589463" y="3238500"/>
            <a:ext cx="1168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9608" name="Text Box 40"/>
          <p:cNvSpPr txBox="1">
            <a:spLocks noChangeArrowheads="1"/>
          </p:cNvSpPr>
          <p:nvPr/>
        </p:nvSpPr>
        <p:spPr bwMode="auto">
          <a:xfrm>
            <a:off x="48006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9609" name="Oval 41"/>
          <p:cNvSpPr>
            <a:spLocks noChangeArrowheads="1"/>
          </p:cNvSpPr>
          <p:nvPr/>
        </p:nvSpPr>
        <p:spPr bwMode="auto">
          <a:xfrm>
            <a:off x="71628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[B,D]</a:t>
            </a:r>
          </a:p>
        </p:txBody>
      </p:sp>
      <p:sp>
        <p:nvSpPr>
          <p:cNvPr id="109610" name="Line 42"/>
          <p:cNvSpPr>
            <a:spLocks noChangeShapeType="1"/>
          </p:cNvSpPr>
          <p:nvPr/>
        </p:nvSpPr>
        <p:spPr bwMode="auto">
          <a:xfrm flipV="1">
            <a:off x="7696200" y="27432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11" name="Text Box 43"/>
          <p:cNvSpPr txBox="1">
            <a:spLocks noChangeArrowheads="1"/>
          </p:cNvSpPr>
          <p:nvPr/>
        </p:nvSpPr>
        <p:spPr bwMode="auto">
          <a:xfrm>
            <a:off x="7696200" y="3124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109612" name="AutoShape 44"/>
          <p:cNvCxnSpPr>
            <a:cxnSpLocks noChangeShapeType="1"/>
            <a:stCxn id="109609" idx="3"/>
            <a:endCxn id="109593" idx="2"/>
          </p:cNvCxnSpPr>
          <p:nvPr/>
        </p:nvCxnSpPr>
        <p:spPr bwMode="auto">
          <a:xfrm rot="16200000" flipV="1">
            <a:off x="5260182" y="2207418"/>
            <a:ext cx="1816100" cy="2278063"/>
          </a:xfrm>
          <a:prstGeom prst="curvedConnector4">
            <a:avLst>
              <a:gd name="adj1" fmla="val -17481"/>
              <a:gd name="adj2" fmla="val 1314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9613" name="Text Box 45"/>
          <p:cNvSpPr txBox="1">
            <a:spLocks noChangeArrowheads="1"/>
          </p:cNvSpPr>
          <p:nvPr/>
        </p:nvSpPr>
        <p:spPr bwMode="auto">
          <a:xfrm>
            <a:off x="4343400" y="4038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9615" name="Oval 47"/>
          <p:cNvSpPr>
            <a:spLocks noChangeArrowheads="1"/>
          </p:cNvSpPr>
          <p:nvPr/>
        </p:nvSpPr>
        <p:spPr bwMode="auto">
          <a:xfrm>
            <a:off x="7086600" y="3657600"/>
            <a:ext cx="1143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616" name="Text Box 48"/>
          <p:cNvSpPr txBox="1">
            <a:spLocks noChangeArrowheads="1"/>
          </p:cNvSpPr>
          <p:nvPr/>
        </p:nvSpPr>
        <p:spPr bwMode="auto">
          <a:xfrm>
            <a:off x="4267200" y="4876800"/>
            <a:ext cx="35194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Note: the only final state</a:t>
            </a:r>
          </a:p>
          <a:p>
            <a:r>
              <a:rPr lang="en-US"/>
              <a:t>is unreachable, so</a:t>
            </a:r>
          </a:p>
          <a:p>
            <a:r>
              <a:rPr lang="en-US"/>
              <a:t>containment holds.</a:t>
            </a:r>
          </a:p>
        </p:txBody>
      </p:sp>
    </p:spTree>
    <p:extLst>
      <p:ext uri="{BB962C8B-B14F-4D97-AF65-F5344CB8AC3E}">
        <p14:creationId xmlns:p14="http://schemas.microsoft.com/office/powerpoint/2010/main" val="24092863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D540-4A94-7B42-9422-F26C71343F45}" type="slidenum">
              <a:rPr lang="en-US"/>
              <a:pPr/>
              <a:t>64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Minimum-State DFA for a Regular Language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r>
              <a:rPr lang="en-US"/>
              <a:t>In principle, since we can test for equivalence of DFA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we can, given a DFA </a:t>
            </a:r>
            <a:r>
              <a:rPr lang="en-US" i="1"/>
              <a:t>A</a:t>
            </a:r>
            <a:r>
              <a:rPr lang="en-US"/>
              <a:t>  find the DFA with the fewest states accepting L(A).</a:t>
            </a:r>
          </a:p>
          <a:p>
            <a:r>
              <a:rPr lang="en-US"/>
              <a:t>Test all smaller DFA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for equivalence with </a:t>
            </a:r>
            <a:r>
              <a:rPr lang="en-US" i="1"/>
              <a:t>A</a:t>
            </a:r>
            <a:r>
              <a:rPr lang="en-US"/>
              <a:t>.</a:t>
            </a:r>
          </a:p>
          <a:p>
            <a:r>
              <a:rPr lang="en-US"/>
              <a:t>But that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 terrible algorithm.</a:t>
            </a:r>
          </a:p>
        </p:txBody>
      </p:sp>
    </p:spTree>
    <p:extLst>
      <p:ext uri="{BB962C8B-B14F-4D97-AF65-F5344CB8AC3E}">
        <p14:creationId xmlns:p14="http://schemas.microsoft.com/office/powerpoint/2010/main" val="42479732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B56F-9171-CA4C-9398-254D8B907C53}" type="slidenum">
              <a:rPr lang="en-US"/>
              <a:pPr/>
              <a:t>65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Efficient State Minimization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Construct a table with all pairs of states.</a:t>
            </a:r>
          </a:p>
          <a:p>
            <a:r>
              <a:rPr lang="en-US"/>
              <a:t>If you find a string that </a:t>
            </a:r>
            <a:r>
              <a:rPr lang="en-US" i="1">
                <a:solidFill>
                  <a:srgbClr val="FF0066"/>
                </a:solidFill>
              </a:rPr>
              <a:t>distinguishes</a:t>
            </a:r>
            <a:r>
              <a:rPr lang="en-US"/>
              <a:t> two states (takes exactly one to an accepting state), mark that pair.</a:t>
            </a:r>
          </a:p>
          <a:p>
            <a:r>
              <a:rPr lang="en-US"/>
              <a:t>Algorithm is a recursion on the length of the shortest distinguishing string.</a:t>
            </a:r>
          </a:p>
        </p:txBody>
      </p:sp>
    </p:spTree>
    <p:extLst>
      <p:ext uri="{BB962C8B-B14F-4D97-AF65-F5344CB8AC3E}">
        <p14:creationId xmlns:p14="http://schemas.microsoft.com/office/powerpoint/2010/main" val="263535745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962AA-203B-AC44-9B60-D097874E8BC2}" type="slidenum">
              <a:rPr lang="en-US"/>
              <a:pPr/>
              <a:t>66</a:t>
            </a:fld>
            <a:endParaRPr lang="en-US"/>
          </a:p>
        </p:txBody>
      </p:sp>
      <p:sp>
        <p:nvSpPr>
          <p:cNvPr id="125954" name="Oval 2"/>
          <p:cNvSpPr>
            <a:spLocks noChangeArrowheads="1"/>
          </p:cNvSpPr>
          <p:nvPr/>
        </p:nvSpPr>
        <p:spPr bwMode="auto">
          <a:xfrm>
            <a:off x="457200" y="2971800"/>
            <a:ext cx="609600" cy="4572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/>
              <a:t>Love</a:t>
            </a:r>
          </a:p>
        </p:txBody>
      </p:sp>
      <p:grpSp>
        <p:nvGrpSpPr>
          <p:cNvPr id="125955" name="Group 3"/>
          <p:cNvGrpSpPr>
            <a:grpSpLocks/>
          </p:cNvGrpSpPr>
          <p:nvPr/>
        </p:nvGrpSpPr>
        <p:grpSpPr bwMode="auto">
          <a:xfrm>
            <a:off x="0" y="2209800"/>
            <a:ext cx="666750" cy="838200"/>
            <a:chOff x="0" y="1392"/>
            <a:chExt cx="420" cy="528"/>
          </a:xfrm>
        </p:grpSpPr>
        <p:sp>
          <p:nvSpPr>
            <p:cNvPr id="125956" name="Text Box 4"/>
            <p:cNvSpPr txBox="1">
              <a:spLocks noChangeArrowheads="1"/>
            </p:cNvSpPr>
            <p:nvPr/>
          </p:nvSpPr>
          <p:spPr bwMode="auto">
            <a:xfrm>
              <a:off x="0" y="1392"/>
              <a:ext cx="4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Start</a:t>
              </a:r>
            </a:p>
          </p:txBody>
        </p:sp>
        <p:sp>
          <p:nvSpPr>
            <p:cNvPr id="125957" name="Line 5"/>
            <p:cNvSpPr>
              <a:spLocks noChangeShapeType="1"/>
            </p:cNvSpPr>
            <p:nvPr/>
          </p:nvSpPr>
          <p:spPr bwMode="auto">
            <a:xfrm>
              <a:off x="202" y="1680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5958" name="Group 6"/>
          <p:cNvGrpSpPr>
            <a:grpSpLocks/>
          </p:cNvGrpSpPr>
          <p:nvPr/>
        </p:nvGrpSpPr>
        <p:grpSpPr bwMode="auto">
          <a:xfrm>
            <a:off x="838200" y="2209800"/>
            <a:ext cx="1371600" cy="1981200"/>
            <a:chOff x="528" y="1392"/>
            <a:chExt cx="864" cy="1248"/>
          </a:xfrm>
        </p:grpSpPr>
        <p:sp>
          <p:nvSpPr>
            <p:cNvPr id="125959" name="Oval 7"/>
            <p:cNvSpPr>
              <a:spLocks noChangeArrowheads="1"/>
            </p:cNvSpPr>
            <p:nvPr/>
          </p:nvSpPr>
          <p:spPr bwMode="auto">
            <a:xfrm>
              <a:off x="720" y="2352"/>
              <a:ext cx="672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Love-15</a:t>
              </a:r>
            </a:p>
          </p:txBody>
        </p:sp>
        <p:sp>
          <p:nvSpPr>
            <p:cNvPr id="125960" name="Oval 8"/>
            <p:cNvSpPr>
              <a:spLocks noChangeArrowheads="1"/>
            </p:cNvSpPr>
            <p:nvPr/>
          </p:nvSpPr>
          <p:spPr bwMode="auto">
            <a:xfrm>
              <a:off x="768" y="1392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15-Love</a:t>
              </a:r>
            </a:p>
          </p:txBody>
        </p:sp>
        <p:sp>
          <p:nvSpPr>
            <p:cNvPr id="125961" name="Line 9"/>
            <p:cNvSpPr>
              <a:spLocks noChangeShapeType="1"/>
            </p:cNvSpPr>
            <p:nvPr/>
          </p:nvSpPr>
          <p:spPr bwMode="auto">
            <a:xfrm flipV="1">
              <a:off x="576" y="1632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62" name="Line 10"/>
            <p:cNvSpPr>
              <a:spLocks noChangeShapeType="1"/>
            </p:cNvSpPr>
            <p:nvPr/>
          </p:nvSpPr>
          <p:spPr bwMode="auto">
            <a:xfrm>
              <a:off x="576" y="2160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63" name="Text Box 11"/>
            <p:cNvSpPr txBox="1">
              <a:spLocks noChangeArrowheads="1"/>
            </p:cNvSpPr>
            <p:nvPr/>
          </p:nvSpPr>
          <p:spPr bwMode="auto">
            <a:xfrm>
              <a:off x="528" y="158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5964" name="Text Box 12"/>
            <p:cNvSpPr txBox="1">
              <a:spLocks noChangeArrowheads="1"/>
            </p:cNvSpPr>
            <p:nvPr/>
          </p:nvSpPr>
          <p:spPr bwMode="auto">
            <a:xfrm>
              <a:off x="528" y="220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125965" name="Group 13"/>
          <p:cNvGrpSpPr>
            <a:grpSpLocks/>
          </p:cNvGrpSpPr>
          <p:nvPr/>
        </p:nvGrpSpPr>
        <p:grpSpPr bwMode="auto">
          <a:xfrm>
            <a:off x="2133600" y="1524000"/>
            <a:ext cx="1600200" cy="3200400"/>
            <a:chOff x="1344" y="960"/>
            <a:chExt cx="1008" cy="2016"/>
          </a:xfrm>
        </p:grpSpPr>
        <p:sp>
          <p:nvSpPr>
            <p:cNvPr id="125966" name="Oval 14"/>
            <p:cNvSpPr>
              <a:spLocks noChangeArrowheads="1"/>
            </p:cNvSpPr>
            <p:nvPr/>
          </p:nvSpPr>
          <p:spPr bwMode="auto">
            <a:xfrm>
              <a:off x="1728" y="2688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Love-30</a:t>
              </a:r>
            </a:p>
          </p:txBody>
        </p:sp>
        <p:sp>
          <p:nvSpPr>
            <p:cNvPr id="125967" name="Oval 15"/>
            <p:cNvSpPr>
              <a:spLocks noChangeArrowheads="1"/>
            </p:cNvSpPr>
            <p:nvPr/>
          </p:nvSpPr>
          <p:spPr bwMode="auto">
            <a:xfrm>
              <a:off x="1776" y="1872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15-all</a:t>
              </a:r>
            </a:p>
          </p:txBody>
        </p:sp>
        <p:sp>
          <p:nvSpPr>
            <p:cNvPr id="125968" name="Oval 16"/>
            <p:cNvSpPr>
              <a:spLocks noChangeArrowheads="1"/>
            </p:cNvSpPr>
            <p:nvPr/>
          </p:nvSpPr>
          <p:spPr bwMode="auto">
            <a:xfrm>
              <a:off x="1680" y="960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30-Love</a:t>
              </a:r>
            </a:p>
          </p:txBody>
        </p:sp>
        <p:sp>
          <p:nvSpPr>
            <p:cNvPr id="125969" name="Line 17"/>
            <p:cNvSpPr>
              <a:spLocks noChangeShapeType="1"/>
            </p:cNvSpPr>
            <p:nvPr/>
          </p:nvSpPr>
          <p:spPr bwMode="auto">
            <a:xfrm flipV="1">
              <a:off x="1344" y="1200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70" name="Line 18"/>
            <p:cNvSpPr>
              <a:spLocks noChangeShapeType="1"/>
            </p:cNvSpPr>
            <p:nvPr/>
          </p:nvSpPr>
          <p:spPr bwMode="auto">
            <a:xfrm>
              <a:off x="1344" y="1632"/>
              <a:ext cx="52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71" name="Line 19"/>
            <p:cNvSpPr>
              <a:spLocks noChangeShapeType="1"/>
            </p:cNvSpPr>
            <p:nvPr/>
          </p:nvSpPr>
          <p:spPr bwMode="auto">
            <a:xfrm flipV="1">
              <a:off x="1344" y="2112"/>
              <a:ext cx="52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72" name="Line 20"/>
            <p:cNvSpPr>
              <a:spLocks noChangeShapeType="1"/>
            </p:cNvSpPr>
            <p:nvPr/>
          </p:nvSpPr>
          <p:spPr bwMode="auto">
            <a:xfrm>
              <a:off x="1344" y="2592"/>
              <a:ext cx="48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73" name="Text Box 21"/>
            <p:cNvSpPr txBox="1">
              <a:spLocks noChangeArrowheads="1"/>
            </p:cNvSpPr>
            <p:nvPr/>
          </p:nvSpPr>
          <p:spPr bwMode="auto">
            <a:xfrm>
              <a:off x="1488" y="206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5974" name="Text Box 22"/>
            <p:cNvSpPr txBox="1">
              <a:spLocks noChangeArrowheads="1"/>
            </p:cNvSpPr>
            <p:nvPr/>
          </p:nvSpPr>
          <p:spPr bwMode="auto">
            <a:xfrm>
              <a:off x="1392" y="115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5975" name="Text Box 23"/>
            <p:cNvSpPr txBox="1">
              <a:spLocks noChangeArrowheads="1"/>
            </p:cNvSpPr>
            <p:nvPr/>
          </p:nvSpPr>
          <p:spPr bwMode="auto">
            <a:xfrm>
              <a:off x="1488" y="172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125976" name="Text Box 24"/>
            <p:cNvSpPr txBox="1">
              <a:spLocks noChangeArrowheads="1"/>
            </p:cNvSpPr>
            <p:nvPr/>
          </p:nvSpPr>
          <p:spPr bwMode="auto">
            <a:xfrm>
              <a:off x="1392" y="259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125977" name="Group 25"/>
          <p:cNvGrpSpPr>
            <a:grpSpLocks/>
          </p:cNvGrpSpPr>
          <p:nvPr/>
        </p:nvGrpSpPr>
        <p:grpSpPr bwMode="auto">
          <a:xfrm>
            <a:off x="3505200" y="914400"/>
            <a:ext cx="1600200" cy="4419600"/>
            <a:chOff x="2208" y="576"/>
            <a:chExt cx="1008" cy="2784"/>
          </a:xfrm>
        </p:grpSpPr>
        <p:sp>
          <p:nvSpPr>
            <p:cNvPr id="125978" name="Oval 26"/>
            <p:cNvSpPr>
              <a:spLocks noChangeArrowheads="1"/>
            </p:cNvSpPr>
            <p:nvPr/>
          </p:nvSpPr>
          <p:spPr bwMode="auto">
            <a:xfrm>
              <a:off x="2592" y="3072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Love-40</a:t>
              </a:r>
            </a:p>
          </p:txBody>
        </p:sp>
        <p:sp>
          <p:nvSpPr>
            <p:cNvPr id="125979" name="Oval 27"/>
            <p:cNvSpPr>
              <a:spLocks noChangeArrowheads="1"/>
            </p:cNvSpPr>
            <p:nvPr/>
          </p:nvSpPr>
          <p:spPr bwMode="auto">
            <a:xfrm>
              <a:off x="2640" y="2304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15-30</a:t>
              </a:r>
            </a:p>
          </p:txBody>
        </p:sp>
        <p:sp>
          <p:nvSpPr>
            <p:cNvPr id="125980" name="Oval 28"/>
            <p:cNvSpPr>
              <a:spLocks noChangeArrowheads="1"/>
            </p:cNvSpPr>
            <p:nvPr/>
          </p:nvSpPr>
          <p:spPr bwMode="auto">
            <a:xfrm>
              <a:off x="2640" y="1440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30-15</a:t>
              </a:r>
            </a:p>
          </p:txBody>
        </p:sp>
        <p:sp>
          <p:nvSpPr>
            <p:cNvPr id="125981" name="Oval 29"/>
            <p:cNvSpPr>
              <a:spLocks noChangeArrowheads="1"/>
            </p:cNvSpPr>
            <p:nvPr/>
          </p:nvSpPr>
          <p:spPr bwMode="auto">
            <a:xfrm>
              <a:off x="2592" y="576"/>
              <a:ext cx="576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40-Love</a:t>
              </a:r>
            </a:p>
          </p:txBody>
        </p:sp>
        <p:sp>
          <p:nvSpPr>
            <p:cNvPr id="125982" name="Line 30"/>
            <p:cNvSpPr>
              <a:spLocks noChangeShapeType="1"/>
            </p:cNvSpPr>
            <p:nvPr/>
          </p:nvSpPr>
          <p:spPr bwMode="auto">
            <a:xfrm flipV="1">
              <a:off x="2256" y="816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83" name="Line 31"/>
            <p:cNvSpPr>
              <a:spLocks noChangeShapeType="1"/>
            </p:cNvSpPr>
            <p:nvPr/>
          </p:nvSpPr>
          <p:spPr bwMode="auto">
            <a:xfrm>
              <a:off x="2256" y="1200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84" name="Line 32"/>
            <p:cNvSpPr>
              <a:spLocks noChangeShapeType="1"/>
            </p:cNvSpPr>
            <p:nvPr/>
          </p:nvSpPr>
          <p:spPr bwMode="auto">
            <a:xfrm flipV="1">
              <a:off x="2208" y="1680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85" name="Line 33"/>
            <p:cNvSpPr>
              <a:spLocks noChangeShapeType="1"/>
            </p:cNvSpPr>
            <p:nvPr/>
          </p:nvSpPr>
          <p:spPr bwMode="auto">
            <a:xfrm>
              <a:off x="2208" y="2112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86" name="Line 34"/>
            <p:cNvSpPr>
              <a:spLocks noChangeShapeType="1"/>
            </p:cNvSpPr>
            <p:nvPr/>
          </p:nvSpPr>
          <p:spPr bwMode="auto">
            <a:xfrm flipV="1">
              <a:off x="2304" y="2544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87" name="Line 35"/>
            <p:cNvSpPr>
              <a:spLocks noChangeShapeType="1"/>
            </p:cNvSpPr>
            <p:nvPr/>
          </p:nvSpPr>
          <p:spPr bwMode="auto">
            <a:xfrm>
              <a:off x="2304" y="2928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88" name="Text Box 36"/>
            <p:cNvSpPr txBox="1">
              <a:spLocks noChangeArrowheads="1"/>
            </p:cNvSpPr>
            <p:nvPr/>
          </p:nvSpPr>
          <p:spPr bwMode="auto">
            <a:xfrm>
              <a:off x="2304" y="2496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5989" name="Text Box 37"/>
            <p:cNvSpPr txBox="1">
              <a:spLocks noChangeArrowheads="1"/>
            </p:cNvSpPr>
            <p:nvPr/>
          </p:nvSpPr>
          <p:spPr bwMode="auto">
            <a:xfrm>
              <a:off x="2304" y="163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5990" name="Text Box 38"/>
            <p:cNvSpPr txBox="1">
              <a:spLocks noChangeArrowheads="1"/>
            </p:cNvSpPr>
            <p:nvPr/>
          </p:nvSpPr>
          <p:spPr bwMode="auto">
            <a:xfrm>
              <a:off x="2304" y="720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5991" name="Text Box 39"/>
            <p:cNvSpPr txBox="1">
              <a:spLocks noChangeArrowheads="1"/>
            </p:cNvSpPr>
            <p:nvPr/>
          </p:nvSpPr>
          <p:spPr bwMode="auto">
            <a:xfrm>
              <a:off x="2304" y="292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125992" name="Text Box 40"/>
            <p:cNvSpPr txBox="1">
              <a:spLocks noChangeArrowheads="1"/>
            </p:cNvSpPr>
            <p:nvPr/>
          </p:nvSpPr>
          <p:spPr bwMode="auto">
            <a:xfrm>
              <a:off x="2304" y="2160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125993" name="Text Box 41"/>
            <p:cNvSpPr txBox="1">
              <a:spLocks noChangeArrowheads="1"/>
            </p:cNvSpPr>
            <p:nvPr/>
          </p:nvSpPr>
          <p:spPr bwMode="auto">
            <a:xfrm>
              <a:off x="2304" y="1296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125994" name="Group 42"/>
          <p:cNvGrpSpPr>
            <a:grpSpLocks/>
          </p:cNvGrpSpPr>
          <p:nvPr/>
        </p:nvGrpSpPr>
        <p:grpSpPr bwMode="auto">
          <a:xfrm>
            <a:off x="4953000" y="228600"/>
            <a:ext cx="1676400" cy="5943600"/>
            <a:chOff x="3120" y="144"/>
            <a:chExt cx="1056" cy="3744"/>
          </a:xfrm>
        </p:grpSpPr>
        <p:grpSp>
          <p:nvGrpSpPr>
            <p:cNvPr id="125995" name="Group 43"/>
            <p:cNvGrpSpPr>
              <a:grpSpLocks/>
            </p:cNvGrpSpPr>
            <p:nvPr/>
          </p:nvGrpSpPr>
          <p:grpSpPr bwMode="auto">
            <a:xfrm>
              <a:off x="3504" y="144"/>
              <a:ext cx="672" cy="480"/>
              <a:chOff x="4128" y="864"/>
              <a:chExt cx="672" cy="480"/>
            </a:xfrm>
          </p:grpSpPr>
          <p:sp>
            <p:nvSpPr>
              <p:cNvPr id="125996" name="Oval 44"/>
              <p:cNvSpPr>
                <a:spLocks noChangeArrowheads="1"/>
              </p:cNvSpPr>
              <p:nvPr/>
            </p:nvSpPr>
            <p:spPr bwMode="auto">
              <a:xfrm>
                <a:off x="4176" y="912"/>
                <a:ext cx="576" cy="384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800"/>
                  <a:t>Server</a:t>
                </a:r>
              </a:p>
              <a:p>
                <a:pPr algn="ctr"/>
                <a:r>
                  <a:rPr lang="en-US" sz="1800"/>
                  <a:t>Wins</a:t>
                </a:r>
              </a:p>
            </p:txBody>
          </p:sp>
          <p:sp>
            <p:nvSpPr>
              <p:cNvPr id="125997" name="Oval 45"/>
              <p:cNvSpPr>
                <a:spLocks noChangeArrowheads="1"/>
              </p:cNvSpPr>
              <p:nvPr/>
            </p:nvSpPr>
            <p:spPr bwMode="auto">
              <a:xfrm>
                <a:off x="4128" y="864"/>
                <a:ext cx="672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5998" name="Group 46"/>
            <p:cNvGrpSpPr>
              <a:grpSpLocks/>
            </p:cNvGrpSpPr>
            <p:nvPr/>
          </p:nvGrpSpPr>
          <p:grpSpPr bwMode="auto">
            <a:xfrm>
              <a:off x="3504" y="3408"/>
              <a:ext cx="672" cy="480"/>
              <a:chOff x="4032" y="2400"/>
              <a:chExt cx="672" cy="480"/>
            </a:xfrm>
          </p:grpSpPr>
          <p:sp>
            <p:nvSpPr>
              <p:cNvPr id="125999" name="Oval 47"/>
              <p:cNvSpPr>
                <a:spLocks noChangeArrowheads="1"/>
              </p:cNvSpPr>
              <p:nvPr/>
            </p:nvSpPr>
            <p:spPr bwMode="auto">
              <a:xfrm>
                <a:off x="4080" y="2448"/>
                <a:ext cx="576" cy="384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800"/>
                  <a:t>Opp</a:t>
                </a:r>
                <a:r>
                  <a:rPr lang="ja-JP" altLang="en-US" sz="1800">
                    <a:latin typeface="Arial"/>
                  </a:rPr>
                  <a:t>’</a:t>
                </a:r>
                <a:r>
                  <a:rPr lang="en-US" sz="1800"/>
                  <a:t>nt</a:t>
                </a:r>
              </a:p>
              <a:p>
                <a:pPr algn="ctr"/>
                <a:r>
                  <a:rPr lang="en-US" sz="1800"/>
                  <a:t>Wins</a:t>
                </a:r>
              </a:p>
            </p:txBody>
          </p:sp>
          <p:sp>
            <p:nvSpPr>
              <p:cNvPr id="126000" name="Oval 48"/>
              <p:cNvSpPr>
                <a:spLocks noChangeArrowheads="1"/>
              </p:cNvSpPr>
              <p:nvPr/>
            </p:nvSpPr>
            <p:spPr bwMode="auto">
              <a:xfrm>
                <a:off x="4032" y="2400"/>
                <a:ext cx="672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6001" name="Line 49"/>
            <p:cNvSpPr>
              <a:spLocks noChangeShapeType="1"/>
            </p:cNvSpPr>
            <p:nvPr/>
          </p:nvSpPr>
          <p:spPr bwMode="auto">
            <a:xfrm>
              <a:off x="3168" y="3312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02" name="Line 50"/>
            <p:cNvSpPr>
              <a:spLocks noChangeShapeType="1"/>
            </p:cNvSpPr>
            <p:nvPr/>
          </p:nvSpPr>
          <p:spPr bwMode="auto">
            <a:xfrm flipV="1">
              <a:off x="3120" y="480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03" name="Text Box 51"/>
            <p:cNvSpPr txBox="1">
              <a:spLocks noChangeArrowheads="1"/>
            </p:cNvSpPr>
            <p:nvPr/>
          </p:nvSpPr>
          <p:spPr bwMode="auto">
            <a:xfrm>
              <a:off x="3168" y="38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04" name="Text Box 52"/>
            <p:cNvSpPr txBox="1">
              <a:spLocks noChangeArrowheads="1"/>
            </p:cNvSpPr>
            <p:nvPr/>
          </p:nvSpPr>
          <p:spPr bwMode="auto">
            <a:xfrm>
              <a:off x="3216" y="3360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126005" name="Group 53"/>
          <p:cNvGrpSpPr>
            <a:grpSpLocks/>
          </p:cNvGrpSpPr>
          <p:nvPr/>
        </p:nvGrpSpPr>
        <p:grpSpPr bwMode="auto">
          <a:xfrm>
            <a:off x="4876800" y="1295400"/>
            <a:ext cx="1447800" cy="3733800"/>
            <a:chOff x="3072" y="816"/>
            <a:chExt cx="912" cy="2352"/>
          </a:xfrm>
        </p:grpSpPr>
        <p:sp>
          <p:nvSpPr>
            <p:cNvPr id="126006" name="Oval 54"/>
            <p:cNvSpPr>
              <a:spLocks noChangeArrowheads="1"/>
            </p:cNvSpPr>
            <p:nvPr/>
          </p:nvSpPr>
          <p:spPr bwMode="auto">
            <a:xfrm>
              <a:off x="3504" y="1104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40-15</a:t>
              </a:r>
            </a:p>
          </p:txBody>
        </p:sp>
        <p:sp>
          <p:nvSpPr>
            <p:cNvPr id="126007" name="Oval 55"/>
            <p:cNvSpPr>
              <a:spLocks noChangeArrowheads="1"/>
            </p:cNvSpPr>
            <p:nvPr/>
          </p:nvSpPr>
          <p:spPr bwMode="auto">
            <a:xfrm>
              <a:off x="3504" y="2688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15-40</a:t>
              </a:r>
            </a:p>
          </p:txBody>
        </p:sp>
        <p:sp>
          <p:nvSpPr>
            <p:cNvPr id="126008" name="Oval 56"/>
            <p:cNvSpPr>
              <a:spLocks noChangeArrowheads="1"/>
            </p:cNvSpPr>
            <p:nvPr/>
          </p:nvSpPr>
          <p:spPr bwMode="auto">
            <a:xfrm>
              <a:off x="3504" y="1872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30-all</a:t>
              </a:r>
            </a:p>
          </p:txBody>
        </p:sp>
        <p:sp>
          <p:nvSpPr>
            <p:cNvPr id="126009" name="Line 57"/>
            <p:cNvSpPr>
              <a:spLocks noChangeShapeType="1"/>
            </p:cNvSpPr>
            <p:nvPr/>
          </p:nvSpPr>
          <p:spPr bwMode="auto">
            <a:xfrm>
              <a:off x="3120" y="816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0" name="Line 58"/>
            <p:cNvSpPr>
              <a:spLocks noChangeShapeType="1"/>
            </p:cNvSpPr>
            <p:nvPr/>
          </p:nvSpPr>
          <p:spPr bwMode="auto">
            <a:xfrm flipV="1">
              <a:off x="3072" y="1344"/>
              <a:ext cx="52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1" name="Line 59"/>
            <p:cNvSpPr>
              <a:spLocks noChangeShapeType="1"/>
            </p:cNvSpPr>
            <p:nvPr/>
          </p:nvSpPr>
          <p:spPr bwMode="auto">
            <a:xfrm>
              <a:off x="3072" y="1680"/>
              <a:ext cx="52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2" name="Line 60"/>
            <p:cNvSpPr>
              <a:spLocks noChangeShapeType="1"/>
            </p:cNvSpPr>
            <p:nvPr/>
          </p:nvSpPr>
          <p:spPr bwMode="auto">
            <a:xfrm flipV="1">
              <a:off x="3072" y="2112"/>
              <a:ext cx="52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3" name="Line 61"/>
            <p:cNvSpPr>
              <a:spLocks noChangeShapeType="1"/>
            </p:cNvSpPr>
            <p:nvPr/>
          </p:nvSpPr>
          <p:spPr bwMode="auto">
            <a:xfrm>
              <a:off x="3072" y="2544"/>
              <a:ext cx="52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4" name="Line 62"/>
            <p:cNvSpPr>
              <a:spLocks noChangeShapeType="1"/>
            </p:cNvSpPr>
            <p:nvPr/>
          </p:nvSpPr>
          <p:spPr bwMode="auto">
            <a:xfrm flipV="1">
              <a:off x="3168" y="2928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5" name="Text Box 63"/>
            <p:cNvSpPr txBox="1">
              <a:spLocks noChangeArrowheads="1"/>
            </p:cNvSpPr>
            <p:nvPr/>
          </p:nvSpPr>
          <p:spPr bwMode="auto">
            <a:xfrm>
              <a:off x="3216" y="2880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16" name="Text Box 64"/>
            <p:cNvSpPr txBox="1">
              <a:spLocks noChangeArrowheads="1"/>
            </p:cNvSpPr>
            <p:nvPr/>
          </p:nvSpPr>
          <p:spPr bwMode="auto">
            <a:xfrm>
              <a:off x="3168" y="206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17" name="Text Box 65"/>
            <p:cNvSpPr txBox="1">
              <a:spLocks noChangeArrowheads="1"/>
            </p:cNvSpPr>
            <p:nvPr/>
          </p:nvSpPr>
          <p:spPr bwMode="auto">
            <a:xfrm>
              <a:off x="3168" y="1248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18" name="Text Box 66"/>
            <p:cNvSpPr txBox="1">
              <a:spLocks noChangeArrowheads="1"/>
            </p:cNvSpPr>
            <p:nvPr/>
          </p:nvSpPr>
          <p:spPr bwMode="auto">
            <a:xfrm>
              <a:off x="3216" y="259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126019" name="Text Box 67"/>
            <p:cNvSpPr txBox="1">
              <a:spLocks noChangeArrowheads="1"/>
            </p:cNvSpPr>
            <p:nvPr/>
          </p:nvSpPr>
          <p:spPr bwMode="auto">
            <a:xfrm>
              <a:off x="3168" y="172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126020" name="Text Box 68"/>
            <p:cNvSpPr txBox="1">
              <a:spLocks noChangeArrowheads="1"/>
            </p:cNvSpPr>
            <p:nvPr/>
          </p:nvSpPr>
          <p:spPr bwMode="auto">
            <a:xfrm>
              <a:off x="3168" y="91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126021" name="Group 69"/>
          <p:cNvGrpSpPr>
            <a:grpSpLocks/>
          </p:cNvGrpSpPr>
          <p:nvPr/>
        </p:nvGrpSpPr>
        <p:grpSpPr bwMode="auto">
          <a:xfrm>
            <a:off x="5715000" y="990600"/>
            <a:ext cx="1828800" cy="4419600"/>
            <a:chOff x="3600" y="624"/>
            <a:chExt cx="1152" cy="2784"/>
          </a:xfrm>
        </p:grpSpPr>
        <p:sp>
          <p:nvSpPr>
            <p:cNvPr id="126022" name="Oval 70"/>
            <p:cNvSpPr>
              <a:spLocks noChangeArrowheads="1"/>
            </p:cNvSpPr>
            <p:nvPr/>
          </p:nvSpPr>
          <p:spPr bwMode="auto">
            <a:xfrm>
              <a:off x="4272" y="2256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30-40</a:t>
              </a:r>
            </a:p>
          </p:txBody>
        </p:sp>
        <p:sp>
          <p:nvSpPr>
            <p:cNvPr id="126023" name="Oval 71"/>
            <p:cNvSpPr>
              <a:spLocks noChangeArrowheads="1"/>
            </p:cNvSpPr>
            <p:nvPr/>
          </p:nvSpPr>
          <p:spPr bwMode="auto">
            <a:xfrm>
              <a:off x="4272" y="1440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40-30</a:t>
              </a:r>
            </a:p>
          </p:txBody>
        </p:sp>
        <p:sp>
          <p:nvSpPr>
            <p:cNvPr id="126024" name="Line 72"/>
            <p:cNvSpPr>
              <a:spLocks noChangeShapeType="1"/>
            </p:cNvSpPr>
            <p:nvPr/>
          </p:nvSpPr>
          <p:spPr bwMode="auto">
            <a:xfrm flipV="1">
              <a:off x="3744" y="624"/>
              <a:ext cx="9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25" name="Line 73"/>
            <p:cNvSpPr>
              <a:spLocks noChangeShapeType="1"/>
            </p:cNvSpPr>
            <p:nvPr/>
          </p:nvSpPr>
          <p:spPr bwMode="auto">
            <a:xfrm>
              <a:off x="3744" y="2976"/>
              <a:ext cx="9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26" name="Line 74"/>
            <p:cNvSpPr>
              <a:spLocks noChangeShapeType="1"/>
            </p:cNvSpPr>
            <p:nvPr/>
          </p:nvSpPr>
          <p:spPr bwMode="auto">
            <a:xfrm>
              <a:off x="3936" y="1344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27" name="Line 75"/>
            <p:cNvSpPr>
              <a:spLocks noChangeShapeType="1"/>
            </p:cNvSpPr>
            <p:nvPr/>
          </p:nvSpPr>
          <p:spPr bwMode="auto">
            <a:xfrm flipV="1">
              <a:off x="3936" y="1680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28" name="Line 76"/>
            <p:cNvSpPr>
              <a:spLocks noChangeShapeType="1"/>
            </p:cNvSpPr>
            <p:nvPr/>
          </p:nvSpPr>
          <p:spPr bwMode="auto">
            <a:xfrm>
              <a:off x="3936" y="2112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29" name="Line 77"/>
            <p:cNvSpPr>
              <a:spLocks noChangeShapeType="1"/>
            </p:cNvSpPr>
            <p:nvPr/>
          </p:nvSpPr>
          <p:spPr bwMode="auto">
            <a:xfrm flipV="1">
              <a:off x="3936" y="2496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30" name="Text Box 78"/>
            <p:cNvSpPr txBox="1">
              <a:spLocks noChangeArrowheads="1"/>
            </p:cNvSpPr>
            <p:nvPr/>
          </p:nvSpPr>
          <p:spPr bwMode="auto">
            <a:xfrm>
              <a:off x="4032" y="2400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31" name="Text Box 79"/>
            <p:cNvSpPr txBox="1">
              <a:spLocks noChangeArrowheads="1"/>
            </p:cNvSpPr>
            <p:nvPr/>
          </p:nvSpPr>
          <p:spPr bwMode="auto">
            <a:xfrm>
              <a:off x="4032" y="158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32" name="Text Box 80"/>
            <p:cNvSpPr txBox="1">
              <a:spLocks noChangeArrowheads="1"/>
            </p:cNvSpPr>
            <p:nvPr/>
          </p:nvSpPr>
          <p:spPr bwMode="auto">
            <a:xfrm>
              <a:off x="3600" y="768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33" name="Text Box 81"/>
            <p:cNvSpPr txBox="1">
              <a:spLocks noChangeArrowheads="1"/>
            </p:cNvSpPr>
            <p:nvPr/>
          </p:nvSpPr>
          <p:spPr bwMode="auto">
            <a:xfrm>
              <a:off x="3600" y="307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126034" name="Text Box 82"/>
            <p:cNvSpPr txBox="1">
              <a:spLocks noChangeArrowheads="1"/>
            </p:cNvSpPr>
            <p:nvPr/>
          </p:nvSpPr>
          <p:spPr bwMode="auto">
            <a:xfrm>
              <a:off x="4032" y="196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126035" name="Text Box 83"/>
            <p:cNvSpPr txBox="1">
              <a:spLocks noChangeArrowheads="1"/>
            </p:cNvSpPr>
            <p:nvPr/>
          </p:nvSpPr>
          <p:spPr bwMode="auto">
            <a:xfrm>
              <a:off x="4032" y="115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126036" name="Group 84"/>
          <p:cNvGrpSpPr>
            <a:grpSpLocks/>
          </p:cNvGrpSpPr>
          <p:nvPr/>
        </p:nvGrpSpPr>
        <p:grpSpPr bwMode="auto">
          <a:xfrm>
            <a:off x="6400800" y="914400"/>
            <a:ext cx="2286000" cy="4572000"/>
            <a:chOff x="4032" y="576"/>
            <a:chExt cx="1440" cy="2880"/>
          </a:xfrm>
        </p:grpSpPr>
        <p:sp>
          <p:nvSpPr>
            <p:cNvPr id="126037" name="Oval 85"/>
            <p:cNvSpPr>
              <a:spLocks noChangeArrowheads="1"/>
            </p:cNvSpPr>
            <p:nvPr/>
          </p:nvSpPr>
          <p:spPr bwMode="auto">
            <a:xfrm>
              <a:off x="4992" y="1872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deuce</a:t>
              </a:r>
            </a:p>
          </p:txBody>
        </p:sp>
        <p:sp>
          <p:nvSpPr>
            <p:cNvPr id="126038" name="Line 86"/>
            <p:cNvSpPr>
              <a:spLocks noChangeShapeType="1"/>
            </p:cNvSpPr>
            <p:nvPr/>
          </p:nvSpPr>
          <p:spPr bwMode="auto">
            <a:xfrm flipH="1" flipV="1">
              <a:off x="4032" y="576"/>
              <a:ext cx="48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39" name="Line 87"/>
            <p:cNvSpPr>
              <a:spLocks noChangeShapeType="1"/>
            </p:cNvSpPr>
            <p:nvPr/>
          </p:nvSpPr>
          <p:spPr bwMode="auto">
            <a:xfrm>
              <a:off x="4704" y="1680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40" name="Line 88"/>
            <p:cNvSpPr>
              <a:spLocks noChangeShapeType="1"/>
            </p:cNvSpPr>
            <p:nvPr/>
          </p:nvSpPr>
          <p:spPr bwMode="auto">
            <a:xfrm flipV="1">
              <a:off x="4704" y="2112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41" name="Line 89"/>
            <p:cNvSpPr>
              <a:spLocks noChangeShapeType="1"/>
            </p:cNvSpPr>
            <p:nvPr/>
          </p:nvSpPr>
          <p:spPr bwMode="auto">
            <a:xfrm flipH="1">
              <a:off x="4032" y="2544"/>
              <a:ext cx="48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42" name="Text Box 90"/>
            <p:cNvSpPr txBox="1">
              <a:spLocks noChangeArrowheads="1"/>
            </p:cNvSpPr>
            <p:nvPr/>
          </p:nvSpPr>
          <p:spPr bwMode="auto">
            <a:xfrm>
              <a:off x="4752" y="2016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43" name="Text Box 91"/>
            <p:cNvSpPr txBox="1">
              <a:spLocks noChangeArrowheads="1"/>
            </p:cNvSpPr>
            <p:nvPr/>
          </p:nvSpPr>
          <p:spPr bwMode="auto">
            <a:xfrm>
              <a:off x="4128" y="91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44" name="Text Box 92"/>
            <p:cNvSpPr txBox="1">
              <a:spLocks noChangeArrowheads="1"/>
            </p:cNvSpPr>
            <p:nvPr/>
          </p:nvSpPr>
          <p:spPr bwMode="auto">
            <a:xfrm>
              <a:off x="4752" y="172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126045" name="Text Box 93"/>
            <p:cNvSpPr txBox="1">
              <a:spLocks noChangeArrowheads="1"/>
            </p:cNvSpPr>
            <p:nvPr/>
          </p:nvSpPr>
          <p:spPr bwMode="auto">
            <a:xfrm>
              <a:off x="4128" y="283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126046" name="Group 94"/>
          <p:cNvGrpSpPr>
            <a:grpSpLocks/>
          </p:cNvGrpSpPr>
          <p:nvPr/>
        </p:nvGrpSpPr>
        <p:grpSpPr bwMode="auto">
          <a:xfrm>
            <a:off x="7543800" y="1219200"/>
            <a:ext cx="762000" cy="3962400"/>
            <a:chOff x="4752" y="768"/>
            <a:chExt cx="480" cy="2496"/>
          </a:xfrm>
        </p:grpSpPr>
        <p:sp>
          <p:nvSpPr>
            <p:cNvPr id="126047" name="Oval 95"/>
            <p:cNvSpPr>
              <a:spLocks noChangeArrowheads="1"/>
            </p:cNvSpPr>
            <p:nvPr/>
          </p:nvSpPr>
          <p:spPr bwMode="auto">
            <a:xfrm>
              <a:off x="4752" y="2976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Ad-out</a:t>
              </a:r>
            </a:p>
          </p:txBody>
        </p:sp>
        <p:sp>
          <p:nvSpPr>
            <p:cNvPr id="126048" name="Oval 96"/>
            <p:cNvSpPr>
              <a:spLocks noChangeArrowheads="1"/>
            </p:cNvSpPr>
            <p:nvPr/>
          </p:nvSpPr>
          <p:spPr bwMode="auto">
            <a:xfrm>
              <a:off x="4752" y="768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Ad-in</a:t>
              </a:r>
            </a:p>
          </p:txBody>
        </p:sp>
        <p:sp>
          <p:nvSpPr>
            <p:cNvPr id="126049" name="Line 97"/>
            <p:cNvSpPr>
              <a:spLocks noChangeShapeType="1"/>
            </p:cNvSpPr>
            <p:nvPr/>
          </p:nvSpPr>
          <p:spPr bwMode="auto">
            <a:xfrm flipH="1" flipV="1">
              <a:off x="4992" y="1056"/>
              <a:ext cx="24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50" name="Line 98"/>
            <p:cNvSpPr>
              <a:spLocks noChangeShapeType="1"/>
            </p:cNvSpPr>
            <p:nvPr/>
          </p:nvSpPr>
          <p:spPr bwMode="auto">
            <a:xfrm flipH="1">
              <a:off x="4992" y="2160"/>
              <a:ext cx="24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51" name="Text Box 99"/>
            <p:cNvSpPr txBox="1">
              <a:spLocks noChangeArrowheads="1"/>
            </p:cNvSpPr>
            <p:nvPr/>
          </p:nvSpPr>
          <p:spPr bwMode="auto">
            <a:xfrm>
              <a:off x="4992" y="139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52" name="Text Box 100"/>
            <p:cNvSpPr txBox="1">
              <a:spLocks noChangeArrowheads="1"/>
            </p:cNvSpPr>
            <p:nvPr/>
          </p:nvSpPr>
          <p:spPr bwMode="auto">
            <a:xfrm>
              <a:off x="4944" y="244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126053" name="Group 101"/>
          <p:cNvGrpSpPr>
            <a:grpSpLocks/>
          </p:cNvGrpSpPr>
          <p:nvPr/>
        </p:nvGrpSpPr>
        <p:grpSpPr bwMode="auto">
          <a:xfrm>
            <a:off x="6629400" y="600075"/>
            <a:ext cx="2212975" cy="5191125"/>
            <a:chOff x="4176" y="378"/>
            <a:chExt cx="1394" cy="3270"/>
          </a:xfrm>
        </p:grpSpPr>
        <p:sp>
          <p:nvSpPr>
            <p:cNvPr id="126054" name="Text Box 102"/>
            <p:cNvSpPr txBox="1">
              <a:spLocks noChangeArrowheads="1"/>
            </p:cNvSpPr>
            <p:nvPr/>
          </p:nvSpPr>
          <p:spPr bwMode="auto">
            <a:xfrm>
              <a:off x="5328" y="259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55" name="Text Box 103"/>
            <p:cNvSpPr txBox="1">
              <a:spLocks noChangeArrowheads="1"/>
            </p:cNvSpPr>
            <p:nvPr/>
          </p:nvSpPr>
          <p:spPr bwMode="auto">
            <a:xfrm>
              <a:off x="5376" y="1296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126056" name="Line 104"/>
            <p:cNvSpPr>
              <a:spLocks noChangeShapeType="1"/>
            </p:cNvSpPr>
            <p:nvPr/>
          </p:nvSpPr>
          <p:spPr bwMode="auto">
            <a:xfrm flipH="1" flipV="1">
              <a:off x="4176" y="378"/>
              <a:ext cx="6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57" name="Line 105"/>
            <p:cNvSpPr>
              <a:spLocks noChangeShapeType="1"/>
            </p:cNvSpPr>
            <p:nvPr/>
          </p:nvSpPr>
          <p:spPr bwMode="auto">
            <a:xfrm flipH="1">
              <a:off x="4176" y="3216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126058" name="AutoShape 106"/>
            <p:cNvCxnSpPr>
              <a:cxnSpLocks noChangeShapeType="1"/>
            </p:cNvCxnSpPr>
            <p:nvPr/>
          </p:nvCxnSpPr>
          <p:spPr bwMode="auto">
            <a:xfrm flipV="1">
              <a:off x="5232" y="2112"/>
              <a:ext cx="170" cy="100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26059" name="AutoShape 107"/>
            <p:cNvCxnSpPr>
              <a:cxnSpLocks noChangeShapeType="1"/>
            </p:cNvCxnSpPr>
            <p:nvPr/>
          </p:nvCxnSpPr>
          <p:spPr bwMode="auto">
            <a:xfrm>
              <a:off x="5232" y="906"/>
              <a:ext cx="170" cy="100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26060" name="Text Box 108"/>
            <p:cNvSpPr txBox="1">
              <a:spLocks noChangeArrowheads="1"/>
            </p:cNvSpPr>
            <p:nvPr/>
          </p:nvSpPr>
          <p:spPr bwMode="auto">
            <a:xfrm>
              <a:off x="4416" y="576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126061" name="Text Box 109"/>
            <p:cNvSpPr txBox="1">
              <a:spLocks noChangeArrowheads="1"/>
            </p:cNvSpPr>
            <p:nvPr/>
          </p:nvSpPr>
          <p:spPr bwMode="auto">
            <a:xfrm>
              <a:off x="4368" y="3264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323615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A901-EF69-C049-90FF-A0AB2640C5B8}" type="slidenum">
              <a:rPr lang="en-US"/>
              <a:pPr/>
              <a:t>67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Minimization – (2)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763000" cy="4343400"/>
          </a:xfrm>
        </p:spPr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Mark pairs with exactly one final state.</a:t>
            </a:r>
          </a:p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: mark [q, r] if for some input symbol </a:t>
            </a:r>
            <a:r>
              <a:rPr lang="en-US" i="1"/>
              <a:t>a</a:t>
            </a:r>
            <a:r>
              <a:rPr lang="en-US"/>
              <a:t>, [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(q,a),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(r,a)] is marked.</a:t>
            </a:r>
          </a:p>
          <a:p>
            <a:r>
              <a:rPr lang="en-US"/>
              <a:t>After no more marks are possible, the unmarked pairs are equivalent and can be merged into one state.</a:t>
            </a:r>
          </a:p>
        </p:txBody>
      </p:sp>
    </p:spTree>
    <p:extLst>
      <p:ext uri="{BB962C8B-B14F-4D97-AF65-F5344CB8AC3E}">
        <p14:creationId xmlns:p14="http://schemas.microsoft.com/office/powerpoint/2010/main" val="19526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21249-0009-4848-9228-E994EFF1F936}" type="slidenum">
              <a:rPr lang="en-US"/>
              <a:pPr/>
              <a:t>68</a:t>
            </a:fld>
            <a:endParaRPr lang="en-US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4540"/>
            <a:ext cx="9144000" cy="664029"/>
          </a:xfrm>
        </p:spPr>
        <p:txBody>
          <a:bodyPr/>
          <a:lstStyle/>
          <a:p>
            <a:r>
              <a:rPr lang="en-US" dirty="0"/>
              <a:t>Transitivity of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Indistinguishable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state p is indistinguishable from q, and q is indistinguishable from r, then p is indistinguishable from r.</a:t>
            </a:r>
          </a:p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: The outcome (accept or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t) of p and q on input w is the same, and the outcome of q and r on w is the same, then likewise the outcome of p and r.</a:t>
            </a:r>
          </a:p>
        </p:txBody>
      </p:sp>
    </p:spTree>
    <p:extLst>
      <p:ext uri="{BB962C8B-B14F-4D97-AF65-F5344CB8AC3E}">
        <p14:creationId xmlns:p14="http://schemas.microsoft.com/office/powerpoint/2010/main" val="50839181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AD92-DB12-FA48-84CE-0B911C467BD5}" type="slidenum">
              <a:rPr lang="en-US"/>
              <a:pPr/>
              <a:t>69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66055"/>
            <a:ext cx="7772400" cy="537029"/>
          </a:xfrm>
        </p:spPr>
        <p:txBody>
          <a:bodyPr/>
          <a:lstStyle/>
          <a:p>
            <a:r>
              <a:rPr lang="en-US" dirty="0"/>
              <a:t>Constructing the Minimum-State DFA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839200" cy="4419600"/>
          </a:xfrm>
        </p:spPr>
        <p:txBody>
          <a:bodyPr/>
          <a:lstStyle/>
          <a:p>
            <a:r>
              <a:rPr lang="en-US"/>
              <a:t>Suppose q</a:t>
            </a:r>
            <a:r>
              <a:rPr lang="en-US" baseline="-25000"/>
              <a:t>1</a:t>
            </a:r>
            <a:r>
              <a:rPr lang="en-US"/>
              <a:t>,…,q</a:t>
            </a:r>
            <a:r>
              <a:rPr lang="en-US" baseline="-25000"/>
              <a:t>k</a:t>
            </a:r>
            <a:r>
              <a:rPr lang="en-US"/>
              <a:t> are indistinguishable states.</a:t>
            </a:r>
          </a:p>
          <a:p>
            <a:r>
              <a:rPr lang="en-US"/>
              <a:t>Replace them by one </a:t>
            </a:r>
            <a:r>
              <a:rPr lang="en-US" i="1">
                <a:solidFill>
                  <a:srgbClr val="FF0066"/>
                </a:solidFill>
              </a:rPr>
              <a:t>representative </a:t>
            </a:r>
            <a:r>
              <a:rPr lang="en-US"/>
              <a:t> state q.</a:t>
            </a:r>
          </a:p>
          <a:p>
            <a:r>
              <a:rPr lang="en-US"/>
              <a:t>Then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</a:t>
            </a:r>
            <a:r>
              <a:rPr lang="en-US" baseline="-25000"/>
              <a:t>1</a:t>
            </a:r>
            <a:r>
              <a:rPr lang="en-US"/>
              <a:t>, a),…,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</a:t>
            </a:r>
            <a:r>
              <a:rPr lang="en-US" baseline="-25000"/>
              <a:t>k</a:t>
            </a:r>
            <a:r>
              <a:rPr lang="en-US"/>
              <a:t>, a) are all indistinguishable states.</a:t>
            </a:r>
          </a:p>
          <a:p>
            <a:pPr lvl="1"/>
            <a:r>
              <a:rPr lang="en-US">
                <a:solidFill>
                  <a:srgbClr val="CC9900"/>
                </a:solidFill>
              </a:rPr>
              <a:t>Key point</a:t>
            </a:r>
            <a:r>
              <a:rPr lang="en-US"/>
              <a:t>: otherwise, we should have marked at least one more pair.</a:t>
            </a:r>
          </a:p>
          <a:p>
            <a:r>
              <a:rPr lang="en-US"/>
              <a:t>Let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a) = the representative state for that group.</a:t>
            </a:r>
          </a:p>
        </p:txBody>
      </p:sp>
    </p:spTree>
    <p:extLst>
      <p:ext uri="{BB962C8B-B14F-4D97-AF65-F5344CB8AC3E}">
        <p14:creationId xmlns:p14="http://schemas.microsoft.com/office/powerpoint/2010/main" val="275864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DF5B3-C4D0-3C46-A13E-8E3DFA9DCB04}" type="slidenum">
              <a:rPr lang="en-US"/>
              <a:pPr/>
              <a:t>7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s: Definition –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648200"/>
          </a:xfrm>
        </p:spPr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Induction 1</a:t>
            </a:r>
            <a:r>
              <a:rPr lang="en-US"/>
              <a:t>: If E</a:t>
            </a:r>
            <a:r>
              <a:rPr lang="en-US" baseline="-25000"/>
              <a:t>1</a:t>
            </a:r>
            <a:r>
              <a:rPr lang="en-US"/>
              <a:t> and E</a:t>
            </a:r>
            <a:r>
              <a:rPr lang="en-US" baseline="-25000"/>
              <a:t>2</a:t>
            </a:r>
            <a:r>
              <a:rPr lang="en-US"/>
              <a:t> are regular expressions, then E</a:t>
            </a:r>
            <a:r>
              <a:rPr lang="en-US" baseline="-25000"/>
              <a:t>1</a:t>
            </a:r>
            <a:r>
              <a:rPr lang="en-US"/>
              <a:t>+E</a:t>
            </a:r>
            <a:r>
              <a:rPr lang="en-US" baseline="-25000"/>
              <a:t>2</a:t>
            </a:r>
            <a:r>
              <a:rPr lang="en-US"/>
              <a:t> is a regular expression, and L(E</a:t>
            </a:r>
            <a:r>
              <a:rPr lang="en-US" baseline="-25000"/>
              <a:t>1</a:t>
            </a:r>
            <a:r>
              <a:rPr lang="en-US"/>
              <a:t>+E</a:t>
            </a:r>
            <a:r>
              <a:rPr lang="en-US" baseline="-25000"/>
              <a:t>2</a:t>
            </a:r>
            <a:r>
              <a:rPr lang="en-US"/>
              <a:t>) = L(E</a:t>
            </a:r>
            <a:r>
              <a:rPr lang="en-US" baseline="-25000"/>
              <a:t>1</a:t>
            </a:r>
            <a:r>
              <a:rPr lang="en-US"/>
              <a:t>)</a:t>
            </a:r>
            <a:r>
              <a:rPr lang="en-US">
                <a:sym typeface="Symbol" charset="0"/>
              </a:rPr>
              <a:t></a:t>
            </a:r>
            <a:r>
              <a:rPr lang="en-US"/>
              <a:t>L(E</a:t>
            </a:r>
            <a:r>
              <a:rPr lang="en-US" baseline="-25000"/>
              <a:t>2</a:t>
            </a:r>
            <a:r>
              <a:rPr lang="en-US"/>
              <a:t>).</a:t>
            </a:r>
          </a:p>
          <a:p>
            <a:r>
              <a:rPr lang="en-US">
                <a:solidFill>
                  <a:srgbClr val="3366FF"/>
                </a:solidFill>
              </a:rPr>
              <a:t>Induction 2</a:t>
            </a:r>
            <a:r>
              <a:rPr lang="en-US"/>
              <a:t>: If E</a:t>
            </a:r>
            <a:r>
              <a:rPr lang="en-US" baseline="-25000"/>
              <a:t>1</a:t>
            </a:r>
            <a:r>
              <a:rPr lang="en-US"/>
              <a:t> and E</a:t>
            </a:r>
            <a:r>
              <a:rPr lang="en-US" baseline="-25000"/>
              <a:t>2</a:t>
            </a:r>
            <a:r>
              <a:rPr lang="en-US"/>
              <a:t> are regular expressions, then E</a:t>
            </a:r>
            <a:r>
              <a:rPr lang="en-US" baseline="-25000"/>
              <a:t>1</a:t>
            </a:r>
            <a:r>
              <a:rPr lang="en-US"/>
              <a:t>E</a:t>
            </a:r>
            <a:r>
              <a:rPr lang="en-US" baseline="-25000"/>
              <a:t>2</a:t>
            </a:r>
            <a:r>
              <a:rPr lang="en-US"/>
              <a:t> is a regular expression, and L(E</a:t>
            </a:r>
            <a:r>
              <a:rPr lang="en-US" baseline="-25000"/>
              <a:t>1</a:t>
            </a:r>
            <a:r>
              <a:rPr lang="en-US"/>
              <a:t>E</a:t>
            </a:r>
            <a:r>
              <a:rPr lang="en-US" baseline="-25000"/>
              <a:t>2</a:t>
            </a:r>
            <a:r>
              <a:rPr lang="en-US"/>
              <a:t>) = L(E</a:t>
            </a:r>
            <a:r>
              <a:rPr lang="en-US" baseline="-25000"/>
              <a:t>1</a:t>
            </a:r>
            <a:r>
              <a:rPr lang="en-US"/>
              <a:t>)L(E</a:t>
            </a:r>
            <a:r>
              <a:rPr lang="en-US" baseline="-25000"/>
              <a:t>2</a:t>
            </a:r>
            <a:r>
              <a:rPr lang="en-US"/>
              <a:t>).</a:t>
            </a:r>
          </a:p>
          <a:p>
            <a:r>
              <a:rPr lang="en-US">
                <a:solidFill>
                  <a:srgbClr val="3366FF"/>
                </a:solidFill>
              </a:rPr>
              <a:t>Induction 3</a:t>
            </a:r>
            <a:r>
              <a:rPr lang="en-US"/>
              <a:t>: If E is a RE, then E* is a RE, and L(E*) = (L(E))*.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1CEF-44A8-D14E-AD95-0450EC8879B1}" type="slidenum">
              <a:rPr lang="en-US"/>
              <a:pPr/>
              <a:t>70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State Minimization</a:t>
            </a:r>
          </a:p>
        </p:txBody>
      </p:sp>
      <p:grpSp>
        <p:nvGrpSpPr>
          <p:cNvPr id="83971" name="Group 3"/>
          <p:cNvGrpSpPr>
            <a:grpSpLocks/>
          </p:cNvGrpSpPr>
          <p:nvPr/>
        </p:nvGrpSpPr>
        <p:grpSpPr bwMode="auto">
          <a:xfrm>
            <a:off x="0" y="1828800"/>
            <a:ext cx="4913313" cy="3200400"/>
            <a:chOff x="2256" y="1104"/>
            <a:chExt cx="3095" cy="2016"/>
          </a:xfrm>
        </p:grpSpPr>
        <p:sp>
          <p:nvSpPr>
            <p:cNvPr id="83972" name="Text Box 4"/>
            <p:cNvSpPr txBox="1">
              <a:spLocks noChangeArrowheads="1"/>
            </p:cNvSpPr>
            <p:nvPr/>
          </p:nvSpPr>
          <p:spPr bwMode="auto">
            <a:xfrm>
              <a:off x="3744" y="1104"/>
              <a:ext cx="9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	   b</a:t>
              </a:r>
            </a:p>
          </p:txBody>
        </p:sp>
        <p:sp>
          <p:nvSpPr>
            <p:cNvPr id="83973" name="Line 5"/>
            <p:cNvSpPr>
              <a:spLocks noChangeShapeType="1"/>
            </p:cNvSpPr>
            <p:nvPr/>
          </p:nvSpPr>
          <p:spPr bwMode="auto">
            <a:xfrm>
              <a:off x="2784" y="1392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74" name="Line 6"/>
            <p:cNvSpPr>
              <a:spLocks noChangeShapeType="1"/>
            </p:cNvSpPr>
            <p:nvPr/>
          </p:nvSpPr>
          <p:spPr bwMode="auto">
            <a:xfrm>
              <a:off x="3456" y="1200"/>
              <a:ext cx="0" cy="19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75" name="Line 7"/>
            <p:cNvSpPr>
              <a:spLocks noChangeShapeType="1"/>
            </p:cNvSpPr>
            <p:nvPr/>
          </p:nvSpPr>
          <p:spPr bwMode="auto">
            <a:xfrm>
              <a:off x="4089" y="1200"/>
              <a:ext cx="0" cy="19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76" name="Text Box 8"/>
            <p:cNvSpPr txBox="1">
              <a:spLocks noChangeArrowheads="1"/>
            </p:cNvSpPr>
            <p:nvPr/>
          </p:nvSpPr>
          <p:spPr bwMode="auto">
            <a:xfrm>
              <a:off x="2784" y="1392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{1}</a:t>
              </a:r>
            </a:p>
          </p:txBody>
        </p:sp>
        <p:sp>
          <p:nvSpPr>
            <p:cNvPr id="83977" name="Text Box 9"/>
            <p:cNvSpPr txBox="1">
              <a:spLocks noChangeArrowheads="1"/>
            </p:cNvSpPr>
            <p:nvPr/>
          </p:nvSpPr>
          <p:spPr bwMode="auto">
            <a:xfrm>
              <a:off x="2256" y="2832"/>
              <a:ext cx="12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 {1,3,5,7,9}</a:t>
              </a:r>
            </a:p>
          </p:txBody>
        </p:sp>
        <p:sp>
          <p:nvSpPr>
            <p:cNvPr id="83978" name="Text Box 10"/>
            <p:cNvSpPr txBox="1">
              <a:spLocks noChangeArrowheads="1"/>
            </p:cNvSpPr>
            <p:nvPr/>
          </p:nvSpPr>
          <p:spPr bwMode="auto">
            <a:xfrm>
              <a:off x="3456" y="2832"/>
              <a:ext cx="18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 {1,3,5,7,9}</a:t>
              </a:r>
            </a:p>
          </p:txBody>
        </p:sp>
        <p:sp>
          <p:nvSpPr>
            <p:cNvPr id="83979" name="Text Box 11"/>
            <p:cNvSpPr txBox="1">
              <a:spLocks noChangeArrowheads="1"/>
            </p:cNvSpPr>
            <p:nvPr/>
          </p:nvSpPr>
          <p:spPr bwMode="auto">
            <a:xfrm>
              <a:off x="2256" y="2592"/>
              <a:ext cx="11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   {1,3,7,9}</a:t>
              </a:r>
            </a:p>
          </p:txBody>
        </p:sp>
        <p:sp>
          <p:nvSpPr>
            <p:cNvPr id="83980" name="Text Box 12"/>
            <p:cNvSpPr txBox="1">
              <a:spLocks noChangeArrowheads="1"/>
            </p:cNvSpPr>
            <p:nvPr/>
          </p:nvSpPr>
          <p:spPr bwMode="auto">
            <a:xfrm>
              <a:off x="3456" y="2592"/>
              <a:ext cx="14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     {5}</a:t>
              </a:r>
            </a:p>
          </p:txBody>
        </p:sp>
        <p:sp>
          <p:nvSpPr>
            <p:cNvPr id="83981" name="Text Box 13"/>
            <p:cNvSpPr txBox="1">
              <a:spLocks noChangeArrowheads="1"/>
            </p:cNvSpPr>
            <p:nvPr/>
          </p:nvSpPr>
          <p:spPr bwMode="auto">
            <a:xfrm>
              <a:off x="3456" y="2112"/>
              <a:ext cx="18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 {1,3,5,7,9}</a:t>
              </a:r>
            </a:p>
          </p:txBody>
        </p:sp>
        <p:sp>
          <p:nvSpPr>
            <p:cNvPr id="83982" name="Text Box 14"/>
            <p:cNvSpPr txBox="1">
              <a:spLocks noChangeArrowheads="1"/>
            </p:cNvSpPr>
            <p:nvPr/>
          </p:nvSpPr>
          <p:spPr bwMode="auto">
            <a:xfrm>
              <a:off x="2544" y="2112"/>
              <a:ext cx="8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</a:t>
              </a:r>
            </a:p>
          </p:txBody>
        </p:sp>
        <p:sp>
          <p:nvSpPr>
            <p:cNvPr id="83983" name="Text Box 15"/>
            <p:cNvSpPr txBox="1">
              <a:spLocks noChangeArrowheads="1"/>
            </p:cNvSpPr>
            <p:nvPr/>
          </p:nvSpPr>
          <p:spPr bwMode="auto">
            <a:xfrm>
              <a:off x="3456" y="1872"/>
              <a:ext cx="17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  {1,3,7,9}</a:t>
              </a:r>
            </a:p>
          </p:txBody>
        </p:sp>
        <p:sp>
          <p:nvSpPr>
            <p:cNvPr id="83984" name="Text Box 16"/>
            <p:cNvSpPr txBox="1">
              <a:spLocks noChangeArrowheads="1"/>
            </p:cNvSpPr>
            <p:nvPr/>
          </p:nvSpPr>
          <p:spPr bwMode="auto">
            <a:xfrm>
              <a:off x="2784" y="1872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{5}</a:t>
              </a:r>
            </a:p>
          </p:txBody>
        </p:sp>
        <p:sp>
          <p:nvSpPr>
            <p:cNvPr id="83985" name="Text Box 17"/>
            <p:cNvSpPr txBox="1">
              <a:spLocks noChangeArrowheads="1"/>
            </p:cNvSpPr>
            <p:nvPr/>
          </p:nvSpPr>
          <p:spPr bwMode="auto">
            <a:xfrm>
              <a:off x="2688" y="1632"/>
              <a:ext cx="5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{2,4}</a:t>
              </a:r>
            </a:p>
          </p:txBody>
        </p:sp>
        <p:sp>
          <p:nvSpPr>
            <p:cNvPr id="83986" name="Text Box 18"/>
            <p:cNvSpPr txBox="1">
              <a:spLocks noChangeArrowheads="1"/>
            </p:cNvSpPr>
            <p:nvPr/>
          </p:nvSpPr>
          <p:spPr bwMode="auto">
            <a:xfrm>
              <a:off x="3456" y="1632"/>
              <a:ext cx="17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{2,4,6,8}  {1,3,5,7}</a:t>
              </a:r>
            </a:p>
          </p:txBody>
        </p:sp>
        <p:sp>
          <p:nvSpPr>
            <p:cNvPr id="83987" name="Text Box 19"/>
            <p:cNvSpPr txBox="1">
              <a:spLocks noChangeArrowheads="1"/>
            </p:cNvSpPr>
            <p:nvPr/>
          </p:nvSpPr>
          <p:spPr bwMode="auto">
            <a:xfrm>
              <a:off x="2544" y="2352"/>
              <a:ext cx="8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{1,3,5,7}</a:t>
              </a:r>
            </a:p>
          </p:txBody>
        </p:sp>
        <p:sp>
          <p:nvSpPr>
            <p:cNvPr id="83988" name="Text Box 20"/>
            <p:cNvSpPr txBox="1">
              <a:spLocks noChangeArrowheads="1"/>
            </p:cNvSpPr>
            <p:nvPr/>
          </p:nvSpPr>
          <p:spPr bwMode="auto">
            <a:xfrm>
              <a:off x="3648" y="1392"/>
              <a:ext cx="12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{2,4}       {5}</a:t>
              </a:r>
            </a:p>
          </p:txBody>
        </p:sp>
        <p:sp>
          <p:nvSpPr>
            <p:cNvPr id="83989" name="Line 21"/>
            <p:cNvSpPr>
              <a:spLocks noChangeShapeType="1"/>
            </p:cNvSpPr>
            <p:nvPr/>
          </p:nvSpPr>
          <p:spPr bwMode="auto">
            <a:xfrm>
              <a:off x="2544" y="153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0" name="Text Box 22"/>
            <p:cNvSpPr txBox="1">
              <a:spLocks noChangeArrowheads="1"/>
            </p:cNvSpPr>
            <p:nvPr/>
          </p:nvSpPr>
          <p:spPr bwMode="auto">
            <a:xfrm>
              <a:off x="3456" y="2352"/>
              <a:ext cx="18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 {1,3,5,7,9}</a:t>
              </a:r>
            </a:p>
          </p:txBody>
        </p:sp>
      </p:grpSp>
      <p:sp>
        <p:nvSpPr>
          <p:cNvPr id="83991" name="Text Box 23"/>
          <p:cNvSpPr txBox="1">
            <a:spLocks noChangeArrowheads="1"/>
          </p:cNvSpPr>
          <p:nvPr/>
        </p:nvSpPr>
        <p:spPr bwMode="auto">
          <a:xfrm>
            <a:off x="228600" y="5359400"/>
            <a:ext cx="65881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Remember this DFA? It was constructed for the</a:t>
            </a:r>
          </a:p>
          <a:p>
            <a:r>
              <a:rPr lang="en-US"/>
              <a:t>chessboard NFA by the subset construction.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9026" y="2267857"/>
            <a:ext cx="1592943" cy="2872125"/>
          </a:xfrm>
          <a:prstGeom prst="rect">
            <a:avLst/>
          </a:prstGeom>
        </p:spPr>
      </p:pic>
      <p:sp>
        <p:nvSpPr>
          <p:cNvPr id="57" name="Text Box 32"/>
          <p:cNvSpPr txBox="1">
            <a:spLocks noChangeArrowheads="1"/>
          </p:cNvSpPr>
          <p:nvPr/>
        </p:nvSpPr>
        <p:spPr bwMode="auto">
          <a:xfrm>
            <a:off x="7321550" y="2743200"/>
            <a:ext cx="18224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Here it is</a:t>
            </a:r>
          </a:p>
          <a:p>
            <a:r>
              <a:rPr lang="en-US" dirty="0"/>
              <a:t>with more</a:t>
            </a:r>
          </a:p>
          <a:p>
            <a:r>
              <a:rPr lang="en-US" dirty="0"/>
              <a:t>convenient</a:t>
            </a:r>
          </a:p>
          <a:p>
            <a:r>
              <a:rPr lang="en-US" dirty="0"/>
              <a:t>state names</a:t>
            </a:r>
          </a:p>
        </p:txBody>
      </p:sp>
    </p:spTree>
    <p:extLst>
      <p:ext uri="{BB962C8B-B14F-4D97-AF65-F5344CB8AC3E}">
        <p14:creationId xmlns:p14="http://schemas.microsoft.com/office/powerpoint/2010/main" val="55027803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6499-55AE-AB42-AC1B-C7AF4253ABF5}" type="slidenum">
              <a:rPr lang="en-US"/>
              <a:pPr/>
              <a:t>71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– Continued</a:t>
            </a:r>
          </a:p>
        </p:txBody>
      </p:sp>
      <p:sp>
        <p:nvSpPr>
          <p:cNvPr id="86050" name="Text Box 34"/>
          <p:cNvSpPr txBox="1">
            <a:spLocks noChangeArrowheads="1"/>
          </p:cNvSpPr>
          <p:nvPr/>
        </p:nvSpPr>
        <p:spPr bwMode="auto">
          <a:xfrm>
            <a:off x="4860925" y="5367338"/>
            <a:ext cx="31845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 with marks for</a:t>
            </a:r>
          </a:p>
          <a:p>
            <a:r>
              <a:rPr lang="en-US"/>
              <a:t>the pairs with one of</a:t>
            </a:r>
          </a:p>
          <a:p>
            <a:r>
              <a:rPr lang="en-US"/>
              <a:t>the final states F or G.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7" y="2069995"/>
            <a:ext cx="1859869" cy="335340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234" y="2692399"/>
            <a:ext cx="2719516" cy="212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1354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E62A-617E-6146-82DD-35AF33A6F2A0}" type="slidenum">
              <a:rPr lang="en-US"/>
              <a:pPr/>
              <a:t>72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– Continued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4800600" y="5334000"/>
            <a:ext cx="33147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Input r gives no help,</a:t>
            </a:r>
          </a:p>
          <a:p>
            <a:r>
              <a:rPr lang="en-US"/>
              <a:t>because the pair [B, D]</a:t>
            </a:r>
          </a:p>
          <a:p>
            <a:r>
              <a:rPr lang="en-US"/>
              <a:t>is not marked.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7" y="2069995"/>
            <a:ext cx="1859869" cy="335340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234" y="2692399"/>
            <a:ext cx="2719516" cy="212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89975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81BB-2C8C-6649-A2C2-486B1FB62486}" type="slidenum">
              <a:rPr lang="en-US"/>
              <a:pPr/>
              <a:t>73</a:t>
            </a:fld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– Continued</a:t>
            </a:r>
          </a:p>
        </p:txBody>
      </p:sp>
      <p:sp>
        <p:nvSpPr>
          <p:cNvPr id="90137" name="Text Box 25"/>
          <p:cNvSpPr txBox="1">
            <a:spLocks noChangeArrowheads="1"/>
          </p:cNvSpPr>
          <p:nvPr/>
        </p:nvSpPr>
        <p:spPr bwMode="auto">
          <a:xfrm>
            <a:off x="2971800" y="5181600"/>
            <a:ext cx="53990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But input b distinguishes {A,B,F}</a:t>
            </a:r>
          </a:p>
          <a:p>
            <a:r>
              <a:rPr lang="en-US"/>
              <a:t>from {C,D,E,G}.  For example, [A, C]</a:t>
            </a:r>
          </a:p>
          <a:p>
            <a:r>
              <a:rPr lang="en-US"/>
              <a:t>gets marked because [C, F] is marked.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72" y="1904699"/>
            <a:ext cx="1859869" cy="335340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1714" y="2732416"/>
            <a:ext cx="2377849" cy="198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1452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D7E2F-207E-8E48-822B-5AB59513D5E5}" type="slidenum">
              <a:rPr lang="en-US"/>
              <a:pPr/>
              <a:t>74</a:t>
            </a:fld>
            <a:endParaRPr 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– Continued</a:t>
            </a:r>
          </a:p>
        </p:txBody>
      </p:sp>
      <p:sp>
        <p:nvSpPr>
          <p:cNvPr id="92185" name="Text Box 25"/>
          <p:cNvSpPr txBox="1">
            <a:spLocks noChangeArrowheads="1"/>
          </p:cNvSpPr>
          <p:nvPr/>
        </p:nvSpPr>
        <p:spPr bwMode="auto">
          <a:xfrm>
            <a:off x="4191000" y="5181600"/>
            <a:ext cx="41798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[C, D] and [C, E] are marked</a:t>
            </a:r>
          </a:p>
          <a:p>
            <a:r>
              <a:rPr lang="en-US"/>
              <a:t>because of transitions on b to</a:t>
            </a:r>
          </a:p>
          <a:p>
            <a:r>
              <a:rPr lang="en-US"/>
              <a:t>marked pair [F, G].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999" y="2755900"/>
            <a:ext cx="2775857" cy="209195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272" y="1904699"/>
            <a:ext cx="1859869" cy="335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7687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DB110-A5CF-4443-85BA-4759DAB95F9B}" type="slidenum">
              <a:rPr lang="en-US"/>
              <a:pPr/>
              <a:t>75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– Continued</a:t>
            </a:r>
          </a:p>
        </p:txBody>
      </p:sp>
      <p:sp>
        <p:nvSpPr>
          <p:cNvPr id="94233" name="Text Box 25"/>
          <p:cNvSpPr txBox="1">
            <a:spLocks noChangeArrowheads="1"/>
          </p:cNvSpPr>
          <p:nvPr/>
        </p:nvSpPr>
        <p:spPr bwMode="auto">
          <a:xfrm>
            <a:off x="762000" y="5257800"/>
            <a:ext cx="3759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[A, B] is marked</a:t>
            </a:r>
          </a:p>
          <a:p>
            <a:r>
              <a:rPr lang="en-US"/>
              <a:t>because of transitions on r</a:t>
            </a:r>
          </a:p>
          <a:p>
            <a:r>
              <a:rPr lang="en-US"/>
              <a:t>to marked pair [B, D]. </a:t>
            </a:r>
          </a:p>
        </p:txBody>
      </p:sp>
      <p:sp>
        <p:nvSpPr>
          <p:cNvPr id="94244" name="Text Box 36"/>
          <p:cNvSpPr txBox="1">
            <a:spLocks noChangeArrowheads="1"/>
          </p:cNvSpPr>
          <p:nvPr/>
        </p:nvSpPr>
        <p:spPr bwMode="auto">
          <a:xfrm>
            <a:off x="4860925" y="5291138"/>
            <a:ext cx="40163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[D, E] can never be marked,</a:t>
            </a:r>
          </a:p>
          <a:p>
            <a:r>
              <a:rPr lang="en-US"/>
              <a:t>because on both inputs they</a:t>
            </a:r>
          </a:p>
          <a:p>
            <a:r>
              <a:rPr lang="en-US"/>
              <a:t>go to the same state.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72" y="1904699"/>
            <a:ext cx="1859869" cy="335340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1200" y="2717800"/>
            <a:ext cx="2674999" cy="213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2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44" grpId="0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AB48-4F0C-EC47-A11B-303F2660A8D8}" type="slidenum">
              <a:rPr lang="en-US"/>
              <a:pPr/>
              <a:t>76</a:t>
            </a:fld>
            <a:endParaRPr 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– Concluded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341" y="2240642"/>
            <a:ext cx="6876353" cy="3347357"/>
          </a:xfrm>
          <a:prstGeom prst="rect">
            <a:avLst/>
          </a:prstGeom>
        </p:spPr>
      </p:pic>
      <p:sp>
        <p:nvSpPr>
          <p:cNvPr id="47" name="Text Box 45"/>
          <p:cNvSpPr txBox="1">
            <a:spLocks noChangeArrowheads="1"/>
          </p:cNvSpPr>
          <p:nvPr/>
        </p:nvSpPr>
        <p:spPr bwMode="auto">
          <a:xfrm>
            <a:off x="1879730" y="5587999"/>
            <a:ext cx="46878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Replace D and E by H.</a:t>
            </a:r>
          </a:p>
          <a:p>
            <a:r>
              <a:rPr lang="en-US" dirty="0"/>
              <a:t>Result is the minimum-state DFA.</a:t>
            </a:r>
          </a:p>
        </p:txBody>
      </p:sp>
    </p:spTree>
    <p:extLst>
      <p:ext uri="{BB962C8B-B14F-4D97-AF65-F5344CB8AC3E}">
        <p14:creationId xmlns:p14="http://schemas.microsoft.com/office/powerpoint/2010/main" val="122172302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0B76-150C-7C4A-B25F-0F950CFE95DA}" type="slidenum">
              <a:rPr lang="en-US"/>
              <a:pPr/>
              <a:t>77</a:t>
            </a:fld>
            <a:endParaRPr 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47408"/>
            <a:ext cx="9144000" cy="870127"/>
          </a:xfrm>
        </p:spPr>
        <p:txBody>
          <a:bodyPr/>
          <a:lstStyle/>
          <a:p>
            <a:r>
              <a:rPr lang="en-US" dirty="0"/>
              <a:t>Eliminating Unreachable States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Unfortunately, combining indistinguishable states could leave us with unreachable states in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minimum-state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DFA.</a:t>
            </a:r>
          </a:p>
          <a:p>
            <a:r>
              <a:rPr lang="en-US" dirty="0"/>
              <a:t>Thus, before or after, remove states that are not reachable from the start state.</a:t>
            </a:r>
          </a:p>
        </p:txBody>
      </p:sp>
    </p:spTree>
    <p:extLst>
      <p:ext uri="{BB962C8B-B14F-4D97-AF65-F5344CB8AC3E}">
        <p14:creationId xmlns:p14="http://schemas.microsoft.com/office/powerpoint/2010/main" val="373774249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6567-6135-E441-BDF0-00B6AAEC6FB4}" type="slidenum">
              <a:rPr lang="en-US"/>
              <a:pPr/>
              <a:t>78</a:t>
            </a:fld>
            <a:endParaRPr 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3113"/>
            <a:ext cx="9144000" cy="772886"/>
          </a:xfrm>
        </p:spPr>
        <p:txBody>
          <a:bodyPr/>
          <a:lstStyle/>
          <a:p>
            <a:r>
              <a:rPr lang="en-US" dirty="0"/>
              <a:t>Clincher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combined states of the given DFA wherever possible.</a:t>
            </a:r>
          </a:p>
          <a:p>
            <a:r>
              <a:rPr lang="en-US" dirty="0"/>
              <a:t>Could there be another, completely unrelated DFA with fewer states?</a:t>
            </a:r>
          </a:p>
          <a:p>
            <a:r>
              <a:rPr lang="en-US" dirty="0"/>
              <a:t>No.  The proof involves minimizing the DFA we derived with the hypothetical better DFA.</a:t>
            </a:r>
          </a:p>
        </p:txBody>
      </p:sp>
    </p:spTree>
    <p:extLst>
      <p:ext uri="{BB962C8B-B14F-4D97-AF65-F5344CB8AC3E}">
        <p14:creationId xmlns:p14="http://schemas.microsoft.com/office/powerpoint/2010/main" val="124752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utoUpdateAnimBg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47CE-91E1-EB47-B136-6C2D12B9C890}" type="slidenum">
              <a:rPr lang="en-US"/>
              <a:pPr/>
              <a:t>79</a:t>
            </a:fld>
            <a:endParaRPr 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8558"/>
            <a:ext cx="9144000" cy="809170"/>
          </a:xfrm>
        </p:spPr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: No Unrelated, Smaller DFA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53400" cy="4495800"/>
          </a:xfrm>
        </p:spPr>
        <p:txBody>
          <a:bodyPr/>
          <a:lstStyle/>
          <a:p>
            <a:r>
              <a:rPr lang="en-US" dirty="0"/>
              <a:t>Let A be our minimized DFA; let B be a smaller equivalent.</a:t>
            </a:r>
          </a:p>
          <a:p>
            <a:r>
              <a:rPr lang="en-US" dirty="0"/>
              <a:t>Consider an automaton with the states of A and B combined.</a:t>
            </a:r>
          </a:p>
          <a:p>
            <a:r>
              <a:rPr lang="en-US" dirty="0"/>
              <a:t>Use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distinguishable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in its contrapositive form:</a:t>
            </a:r>
          </a:p>
          <a:p>
            <a:pPr lvl="1"/>
            <a:r>
              <a:rPr lang="en-US" dirty="0"/>
              <a:t>If states q and p are indistinguishable, so are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a) and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(p, a).</a:t>
            </a:r>
          </a:p>
        </p:txBody>
      </p:sp>
    </p:spTree>
    <p:extLst>
      <p:ext uri="{BB962C8B-B14F-4D97-AF65-F5344CB8AC3E}">
        <p14:creationId xmlns:p14="http://schemas.microsoft.com/office/powerpoint/2010/main" val="1202234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1C651-16EB-954B-8222-EBCFF308F297}" type="slidenum">
              <a:rPr lang="en-US"/>
              <a:pPr/>
              <a:t>8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Precedence of Operators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Parentheses may be used wherever needed to influence the grouping of operators.</a:t>
            </a:r>
          </a:p>
          <a:p>
            <a:r>
              <a:rPr lang="en-US"/>
              <a:t>Order of precedence is * (highest), then concatenation, then + (lowest).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7FB4-E750-A740-B4E4-91E669535DC2}" type="slidenum">
              <a:rPr lang="en-US"/>
              <a:pPr/>
              <a:t>80</a:t>
            </a:fld>
            <a:endParaRPr 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Inferring Indistinguishability</a:t>
            </a:r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3200400" y="2362200"/>
            <a:ext cx="463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q</a:t>
            </a:r>
            <a:r>
              <a:rPr lang="en-US" baseline="-25000"/>
              <a:t>0</a:t>
            </a: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3200400" y="5105400"/>
            <a:ext cx="463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</a:t>
            </a:r>
            <a:r>
              <a:rPr lang="en-US" baseline="-25000"/>
              <a:t>0</a:t>
            </a: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381000" y="3048000"/>
            <a:ext cx="2413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 states</a:t>
            </a:r>
          </a:p>
          <a:p>
            <a:r>
              <a:rPr lang="en-US"/>
              <a:t>of A and B</a:t>
            </a:r>
          </a:p>
          <a:p>
            <a:r>
              <a:rPr lang="en-US"/>
              <a:t>indistinguishable</a:t>
            </a:r>
          </a:p>
          <a:p>
            <a:r>
              <a:rPr lang="en-US"/>
              <a:t>because L(A)</a:t>
            </a:r>
          </a:p>
          <a:p>
            <a:r>
              <a:rPr lang="en-US"/>
              <a:t>= L(B).</a:t>
            </a:r>
          </a:p>
        </p:txBody>
      </p:sp>
      <p:sp>
        <p:nvSpPr>
          <p:cNvPr id="119814" name="Line 6"/>
          <p:cNvSpPr>
            <a:spLocks noChangeShapeType="1"/>
          </p:cNvSpPr>
          <p:nvPr/>
        </p:nvSpPr>
        <p:spPr bwMode="auto">
          <a:xfrm flipV="1">
            <a:off x="2209800" y="2819400"/>
            <a:ext cx="914400" cy="6096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23" name="Line 15"/>
          <p:cNvSpPr>
            <a:spLocks noChangeShapeType="1"/>
          </p:cNvSpPr>
          <p:nvPr/>
        </p:nvSpPr>
        <p:spPr bwMode="auto">
          <a:xfrm>
            <a:off x="2057400" y="4800600"/>
            <a:ext cx="1066800" cy="5334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9827" name="Group 19"/>
          <p:cNvGrpSpPr>
            <a:grpSpLocks/>
          </p:cNvGrpSpPr>
          <p:nvPr/>
        </p:nvGrpSpPr>
        <p:grpSpPr bwMode="auto">
          <a:xfrm>
            <a:off x="3657600" y="2057400"/>
            <a:ext cx="1343025" cy="3505200"/>
            <a:chOff x="2304" y="1296"/>
            <a:chExt cx="846" cy="2208"/>
          </a:xfrm>
        </p:grpSpPr>
        <p:sp>
          <p:nvSpPr>
            <p:cNvPr id="119816" name="Text Box 8"/>
            <p:cNvSpPr txBox="1">
              <a:spLocks noChangeArrowheads="1"/>
            </p:cNvSpPr>
            <p:nvPr/>
          </p:nvSpPr>
          <p:spPr bwMode="auto">
            <a:xfrm>
              <a:off x="2400" y="1296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119817" name="Text Box 9"/>
            <p:cNvSpPr txBox="1">
              <a:spLocks noChangeArrowheads="1"/>
            </p:cNvSpPr>
            <p:nvPr/>
          </p:nvSpPr>
          <p:spPr bwMode="auto">
            <a:xfrm>
              <a:off x="2928" y="1488"/>
              <a:ext cx="2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q</a:t>
              </a:r>
            </a:p>
          </p:txBody>
        </p:sp>
        <p:sp>
          <p:nvSpPr>
            <p:cNvPr id="119818" name="Text Box 10"/>
            <p:cNvSpPr txBox="1">
              <a:spLocks noChangeArrowheads="1"/>
            </p:cNvSpPr>
            <p:nvPr/>
          </p:nvSpPr>
          <p:spPr bwMode="auto">
            <a:xfrm>
              <a:off x="2880" y="3216"/>
              <a:ext cx="2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19819" name="Text Box 11"/>
            <p:cNvSpPr txBox="1">
              <a:spLocks noChangeArrowheads="1"/>
            </p:cNvSpPr>
            <p:nvPr/>
          </p:nvSpPr>
          <p:spPr bwMode="auto">
            <a:xfrm>
              <a:off x="2448" y="3024"/>
              <a:ext cx="2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119821" name="Line 13"/>
            <p:cNvSpPr>
              <a:spLocks noChangeShapeType="1"/>
            </p:cNvSpPr>
            <p:nvPr/>
          </p:nvSpPr>
          <p:spPr bwMode="auto">
            <a:xfrm>
              <a:off x="2304" y="34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20" name="Line 12"/>
            <p:cNvSpPr>
              <a:spLocks noChangeShapeType="1"/>
            </p:cNvSpPr>
            <p:nvPr/>
          </p:nvSpPr>
          <p:spPr bwMode="auto">
            <a:xfrm>
              <a:off x="2352" y="168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9828" name="Group 20"/>
          <p:cNvGrpSpPr>
            <a:grpSpLocks/>
          </p:cNvGrpSpPr>
          <p:nvPr/>
        </p:nvGrpSpPr>
        <p:grpSpPr bwMode="auto">
          <a:xfrm>
            <a:off x="2971800" y="2819400"/>
            <a:ext cx="2413000" cy="2362200"/>
            <a:chOff x="1872" y="1776"/>
            <a:chExt cx="1520" cy="1488"/>
          </a:xfrm>
        </p:grpSpPr>
        <p:sp>
          <p:nvSpPr>
            <p:cNvPr id="119822" name="Text Box 14"/>
            <p:cNvSpPr txBox="1">
              <a:spLocks noChangeArrowheads="1"/>
            </p:cNvSpPr>
            <p:nvPr/>
          </p:nvSpPr>
          <p:spPr bwMode="auto">
            <a:xfrm>
              <a:off x="1872" y="2160"/>
              <a:ext cx="152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Must be</a:t>
              </a:r>
            </a:p>
            <a:p>
              <a:r>
                <a:rPr lang="en-US"/>
                <a:t>indistinguishable</a:t>
              </a:r>
            </a:p>
          </p:txBody>
        </p:sp>
        <p:sp>
          <p:nvSpPr>
            <p:cNvPr id="119824" name="Line 16"/>
            <p:cNvSpPr>
              <a:spLocks noChangeShapeType="1"/>
            </p:cNvSpPr>
            <p:nvPr/>
          </p:nvSpPr>
          <p:spPr bwMode="auto">
            <a:xfrm>
              <a:off x="2688" y="2784"/>
              <a:ext cx="240" cy="48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25" name="Line 17"/>
            <p:cNvSpPr>
              <a:spLocks noChangeShapeType="1"/>
            </p:cNvSpPr>
            <p:nvPr/>
          </p:nvSpPr>
          <p:spPr bwMode="auto">
            <a:xfrm flipV="1">
              <a:off x="2688" y="1776"/>
              <a:ext cx="288" cy="5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9829" name="Group 21"/>
          <p:cNvGrpSpPr>
            <a:grpSpLocks/>
          </p:cNvGrpSpPr>
          <p:nvPr/>
        </p:nvGrpSpPr>
        <p:grpSpPr bwMode="auto">
          <a:xfrm>
            <a:off x="5181600" y="2057400"/>
            <a:ext cx="1284288" cy="3505200"/>
            <a:chOff x="2304" y="1296"/>
            <a:chExt cx="809" cy="2208"/>
          </a:xfrm>
        </p:grpSpPr>
        <p:sp>
          <p:nvSpPr>
            <p:cNvPr id="119830" name="Text Box 22"/>
            <p:cNvSpPr txBox="1">
              <a:spLocks noChangeArrowheads="1"/>
            </p:cNvSpPr>
            <p:nvPr/>
          </p:nvSpPr>
          <p:spPr bwMode="auto">
            <a:xfrm>
              <a:off x="2400" y="1296"/>
              <a:ext cx="2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119831" name="Text Box 23"/>
            <p:cNvSpPr txBox="1">
              <a:spLocks noChangeArrowheads="1"/>
            </p:cNvSpPr>
            <p:nvPr/>
          </p:nvSpPr>
          <p:spPr bwMode="auto">
            <a:xfrm>
              <a:off x="2928" y="1488"/>
              <a:ext cx="1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</a:t>
              </a:r>
            </a:p>
          </p:txBody>
        </p:sp>
        <p:sp>
          <p:nvSpPr>
            <p:cNvPr id="119832" name="Text Box 24"/>
            <p:cNvSpPr txBox="1">
              <a:spLocks noChangeArrowheads="1"/>
            </p:cNvSpPr>
            <p:nvPr/>
          </p:nvSpPr>
          <p:spPr bwMode="auto">
            <a:xfrm>
              <a:off x="2880" y="3216"/>
              <a:ext cx="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</a:p>
          </p:txBody>
        </p:sp>
        <p:sp>
          <p:nvSpPr>
            <p:cNvPr id="119833" name="Text Box 25"/>
            <p:cNvSpPr txBox="1">
              <a:spLocks noChangeArrowheads="1"/>
            </p:cNvSpPr>
            <p:nvPr/>
          </p:nvSpPr>
          <p:spPr bwMode="auto">
            <a:xfrm>
              <a:off x="2448" y="3024"/>
              <a:ext cx="2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119834" name="Line 26"/>
            <p:cNvSpPr>
              <a:spLocks noChangeShapeType="1"/>
            </p:cNvSpPr>
            <p:nvPr/>
          </p:nvSpPr>
          <p:spPr bwMode="auto">
            <a:xfrm>
              <a:off x="2304" y="34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35" name="Line 27"/>
            <p:cNvSpPr>
              <a:spLocks noChangeShapeType="1"/>
            </p:cNvSpPr>
            <p:nvPr/>
          </p:nvSpPr>
          <p:spPr bwMode="auto">
            <a:xfrm>
              <a:off x="2352" y="168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9840" name="Group 32"/>
          <p:cNvGrpSpPr>
            <a:grpSpLocks/>
          </p:cNvGrpSpPr>
          <p:nvPr/>
        </p:nvGrpSpPr>
        <p:grpSpPr bwMode="auto">
          <a:xfrm>
            <a:off x="5715000" y="2819400"/>
            <a:ext cx="2413000" cy="2362200"/>
            <a:chOff x="3600" y="1776"/>
            <a:chExt cx="1520" cy="1488"/>
          </a:xfrm>
        </p:grpSpPr>
        <p:sp>
          <p:nvSpPr>
            <p:cNvPr id="119837" name="Text Box 29"/>
            <p:cNvSpPr txBox="1">
              <a:spLocks noChangeArrowheads="1"/>
            </p:cNvSpPr>
            <p:nvPr/>
          </p:nvSpPr>
          <p:spPr bwMode="auto">
            <a:xfrm>
              <a:off x="3600" y="2160"/>
              <a:ext cx="152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Must be</a:t>
              </a:r>
            </a:p>
            <a:p>
              <a:r>
                <a:rPr lang="en-US"/>
                <a:t>indistinguishable</a:t>
              </a:r>
            </a:p>
          </p:txBody>
        </p:sp>
        <p:sp>
          <p:nvSpPr>
            <p:cNvPr id="119838" name="Line 30"/>
            <p:cNvSpPr>
              <a:spLocks noChangeShapeType="1"/>
            </p:cNvSpPr>
            <p:nvPr/>
          </p:nvSpPr>
          <p:spPr bwMode="auto">
            <a:xfrm flipH="1">
              <a:off x="4032" y="2784"/>
              <a:ext cx="384" cy="48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39" name="Line 31"/>
            <p:cNvSpPr>
              <a:spLocks noChangeShapeType="1"/>
            </p:cNvSpPr>
            <p:nvPr/>
          </p:nvSpPr>
          <p:spPr bwMode="auto">
            <a:xfrm flipH="1" flipV="1">
              <a:off x="4032" y="1776"/>
              <a:ext cx="384" cy="5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968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A7197-E84D-0842-88CA-0377AD0F16B0}" type="slidenum">
              <a:rPr lang="en-US"/>
              <a:pPr/>
              <a:t>81</a:t>
            </a:fld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Inductive Hypothesis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996600"/>
                </a:solidFill>
              </a:rPr>
              <a:t>Every state q of A is indistinguishable from some state of B.</a:t>
            </a:r>
          </a:p>
          <a:p>
            <a:r>
              <a:rPr lang="en-US"/>
              <a:t>Induction is on the length of the shortest string taking you from the start state of A to q.</a:t>
            </a:r>
          </a:p>
        </p:txBody>
      </p:sp>
    </p:spTree>
    <p:extLst>
      <p:ext uri="{BB962C8B-B14F-4D97-AF65-F5344CB8AC3E}">
        <p14:creationId xmlns:p14="http://schemas.microsoft.com/office/powerpoint/2010/main" val="421240863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68ED-E28C-BE46-BEB3-DAED9C0D751A}" type="slidenum">
              <a:rPr lang="en-US"/>
              <a:pPr/>
              <a:t>82</a:t>
            </a:fld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9931"/>
            <a:ext cx="7772400" cy="716045"/>
          </a:xfrm>
        </p:spPr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 – (2)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382000" cy="4724400"/>
          </a:xfrm>
        </p:spPr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Start states of A and B are indistinguishable, because L(A) = L(B).</a:t>
            </a:r>
          </a:p>
          <a:p>
            <a:r>
              <a:rPr lang="en-US" dirty="0">
                <a:solidFill>
                  <a:srgbClr val="3366FF"/>
                </a:solidFill>
              </a:rPr>
              <a:t>Induction</a:t>
            </a:r>
            <a:r>
              <a:rPr lang="en-US" dirty="0"/>
              <a:t>: Suppose w = </a:t>
            </a:r>
            <a:r>
              <a:rPr lang="en-US" dirty="0" err="1"/>
              <a:t>xa</a:t>
            </a:r>
            <a:r>
              <a:rPr lang="en-US" dirty="0"/>
              <a:t> is a shortest string getting A to state q.</a:t>
            </a:r>
          </a:p>
          <a:p>
            <a:r>
              <a:rPr lang="en-US" dirty="0"/>
              <a:t>By the IH, x gets A to some state r that is indistinguishable from some state p of B.</a:t>
            </a:r>
          </a:p>
          <a:p>
            <a:r>
              <a:rPr lang="en-US" dirty="0"/>
              <a:t>Then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A</a:t>
            </a:r>
            <a:r>
              <a:rPr lang="en-US" dirty="0"/>
              <a:t>(r, a) = q is indistinguishable from 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B</a:t>
            </a:r>
            <a:r>
              <a:rPr lang="en-US" dirty="0"/>
              <a:t>(p, a).</a:t>
            </a:r>
          </a:p>
        </p:txBody>
      </p:sp>
    </p:spTree>
    <p:extLst>
      <p:ext uri="{BB962C8B-B14F-4D97-AF65-F5344CB8AC3E}">
        <p14:creationId xmlns:p14="http://schemas.microsoft.com/office/powerpoint/2010/main" val="119489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autoUpdateAnimBg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B180E-3ADB-384A-9D12-39226706A57D}" type="slidenum">
              <a:rPr lang="en-US"/>
              <a:pPr/>
              <a:t>83</a:t>
            </a:fld>
            <a:endParaRPr 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– (3)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However, two states of A cannot be indistinguishable from the same state of B, or they would be indistinguishable from each other.</a:t>
            </a:r>
          </a:p>
          <a:p>
            <a:pPr lvl="1"/>
            <a:r>
              <a:rPr lang="en-US"/>
              <a:t>Violates transitivity of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indistinguishable.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r>
              <a:rPr lang="en-US"/>
              <a:t>Thus, B has at least as many states as A.</a:t>
            </a:r>
          </a:p>
        </p:txBody>
      </p:sp>
    </p:spTree>
    <p:extLst>
      <p:ext uri="{BB962C8B-B14F-4D97-AF65-F5344CB8AC3E}">
        <p14:creationId xmlns:p14="http://schemas.microsoft.com/office/powerpoint/2010/main" val="44192783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248D-E96F-284F-8F66-61A73EB86C0D}" type="slidenum">
              <a:rPr lang="en-US"/>
              <a:pPr/>
              <a:t>84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CC0000"/>
                </a:solidFill>
              </a:rPr>
              <a:t>Closure Properties of Regular Languages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003366"/>
                </a:solidFill>
              </a:rPr>
              <a:t>Union, Intersection, Difference, Concatenation, Kleene Closure, Reversal, Homomorphism, Inverse Homomorphism</a:t>
            </a:r>
          </a:p>
        </p:txBody>
      </p:sp>
    </p:spTree>
    <p:extLst>
      <p:ext uri="{BB962C8B-B14F-4D97-AF65-F5344CB8AC3E}">
        <p14:creationId xmlns:p14="http://schemas.microsoft.com/office/powerpoint/2010/main" val="278301002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43B5-086E-6F46-91A5-7EF22CA68515}" type="slidenum">
              <a:rPr lang="en-US"/>
              <a:pPr/>
              <a:t>85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Union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L and M are regular languages, so is L </a:t>
            </a:r>
            <a:r>
              <a:rPr lang="en-US" dirty="0">
                <a:sym typeface="Symbol" charset="0"/>
              </a:rPr>
              <a:t> </a:t>
            </a:r>
            <a:r>
              <a:rPr lang="en-US" dirty="0"/>
              <a:t>M.</a:t>
            </a:r>
          </a:p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: Let L and M be the languages of regular expressions R and S, respectively.</a:t>
            </a:r>
          </a:p>
          <a:p>
            <a:r>
              <a:rPr lang="en-US" dirty="0"/>
              <a:t>Then R+S is a regular expression whose language is L </a:t>
            </a:r>
            <a:r>
              <a:rPr lang="en-US" dirty="0">
                <a:sym typeface="Symbol" charset="0"/>
              </a:rPr>
              <a:t> </a:t>
            </a:r>
            <a:r>
              <a:rPr lang="en-US" dirty="0"/>
              <a:t>M.</a:t>
            </a:r>
          </a:p>
        </p:txBody>
      </p:sp>
    </p:spTree>
    <p:extLst>
      <p:ext uri="{BB962C8B-B14F-4D97-AF65-F5344CB8AC3E}">
        <p14:creationId xmlns:p14="http://schemas.microsoft.com/office/powerpoint/2010/main" val="304253386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7B8-6D6C-344E-9B95-D048A70BEB3C}" type="slidenum">
              <a:rPr lang="en-US"/>
              <a:pPr/>
              <a:t>86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Concatenation and Kleene Closure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90800"/>
            <a:ext cx="7772400" cy="3505200"/>
          </a:xfrm>
        </p:spPr>
        <p:txBody>
          <a:bodyPr/>
          <a:lstStyle/>
          <a:p>
            <a:r>
              <a:rPr lang="en-US" dirty="0"/>
              <a:t>Same idea:</a:t>
            </a:r>
          </a:p>
          <a:p>
            <a:pPr lvl="1"/>
            <a:r>
              <a:rPr lang="en-US" dirty="0"/>
              <a:t>RS is a regular expression whose language is LM.</a:t>
            </a:r>
          </a:p>
          <a:p>
            <a:pPr lvl="1"/>
            <a:r>
              <a:rPr lang="en-US" dirty="0"/>
              <a:t>R* is a regular expression whose language is L*.</a:t>
            </a:r>
          </a:p>
        </p:txBody>
      </p:sp>
    </p:spTree>
    <p:extLst>
      <p:ext uri="{BB962C8B-B14F-4D97-AF65-F5344CB8AC3E}">
        <p14:creationId xmlns:p14="http://schemas.microsoft.com/office/powerpoint/2010/main" val="137877555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89DC-2F0F-1E4C-811E-8DAF2D5A741E}" type="slidenum">
              <a:rPr lang="en-US"/>
              <a:pPr/>
              <a:t>87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Intersection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419600"/>
          </a:xfrm>
        </p:spPr>
        <p:txBody>
          <a:bodyPr/>
          <a:lstStyle/>
          <a:p>
            <a:r>
              <a:rPr lang="en-US" dirty="0"/>
              <a:t>If L and M are regular languages, then so is L </a:t>
            </a:r>
            <a:r>
              <a:rPr lang="en-US" dirty="0">
                <a:sym typeface="Symbol" charset="0"/>
              </a:rPr>
              <a:t> </a:t>
            </a:r>
            <a:r>
              <a:rPr lang="en-US" dirty="0"/>
              <a:t>M.</a:t>
            </a:r>
          </a:p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: Let A and B be DFA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whose languages are L and M, respectively.</a:t>
            </a:r>
          </a:p>
          <a:p>
            <a:r>
              <a:rPr lang="en-US" dirty="0"/>
              <a:t>Construct C, the product automaton of A and B.</a:t>
            </a:r>
          </a:p>
          <a:p>
            <a:r>
              <a:rPr lang="en-US" dirty="0"/>
              <a:t>Make the final states of C be the pairs consisting of final states of both A and B.</a:t>
            </a:r>
          </a:p>
        </p:txBody>
      </p:sp>
    </p:spTree>
    <p:extLst>
      <p:ext uri="{BB962C8B-B14F-4D97-AF65-F5344CB8AC3E}">
        <p14:creationId xmlns:p14="http://schemas.microsoft.com/office/powerpoint/2010/main" val="396365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A62D-FC4D-814F-837C-E8706262B528}" type="slidenum">
              <a:rPr lang="en-US"/>
              <a:pPr/>
              <a:t>88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8486" y="257187"/>
            <a:ext cx="7772400" cy="793741"/>
          </a:xfrm>
        </p:spPr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Product DFA for Intersection</a:t>
            </a: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16002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6002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30480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0480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1524000" y="4343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2971800" y="2133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2057400" y="2438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7418" name="AutoShape 10"/>
          <p:cNvCxnSpPr>
            <a:cxnSpLocks noChangeShapeType="1"/>
          </p:cNvCxnSpPr>
          <p:nvPr/>
        </p:nvCxnSpPr>
        <p:spPr bwMode="auto">
          <a:xfrm rot="16200000" flipH="1" flipV="1">
            <a:off x="1837531" y="21248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19" name="AutoShape 11"/>
          <p:cNvCxnSpPr>
            <a:cxnSpLocks noChangeShapeType="1"/>
            <a:stCxn id="17416" idx="3"/>
            <a:endCxn id="17411" idx="5"/>
          </p:cNvCxnSpPr>
          <p:nvPr/>
        </p:nvCxnSpPr>
        <p:spPr bwMode="auto">
          <a:xfrm rot="16200000" flipV="1">
            <a:off x="2498725" y="2092325"/>
            <a:ext cx="53975" cy="1069975"/>
          </a:xfrm>
          <a:prstGeom prst="curvedConnector3">
            <a:avLst>
              <a:gd name="adj1" fmla="val -58823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371600" y="1600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23622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2209800" y="2895600"/>
            <a:ext cx="704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0, 1</a:t>
            </a:r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1219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1143000" y="4648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7425" name="AutoShape 17"/>
          <p:cNvCxnSpPr>
            <a:cxnSpLocks noChangeShapeType="1"/>
          </p:cNvCxnSpPr>
          <p:nvPr/>
        </p:nvCxnSpPr>
        <p:spPr bwMode="auto">
          <a:xfrm rot="16200000" flipH="1" flipV="1">
            <a:off x="1837531" y="42584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2133600" y="4648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7427" name="AutoShape 19"/>
          <p:cNvCxnSpPr>
            <a:cxnSpLocks noChangeShapeType="1"/>
          </p:cNvCxnSpPr>
          <p:nvPr/>
        </p:nvCxnSpPr>
        <p:spPr bwMode="auto">
          <a:xfrm rot="16200000" flipH="1" flipV="1">
            <a:off x="3285331" y="43346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28" name="AutoShape 20"/>
          <p:cNvCxnSpPr>
            <a:cxnSpLocks noChangeShapeType="1"/>
            <a:stCxn id="17414" idx="3"/>
            <a:endCxn id="17415" idx="4"/>
          </p:cNvCxnSpPr>
          <p:nvPr/>
        </p:nvCxnSpPr>
        <p:spPr bwMode="auto">
          <a:xfrm rot="5400000">
            <a:off x="2400300" y="4238625"/>
            <a:ext cx="142875" cy="1285875"/>
          </a:xfrm>
          <a:prstGeom prst="curvedConnector3">
            <a:avLst>
              <a:gd name="adj1" fmla="val 2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1371600" y="3733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2286000" y="5181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362200" y="4191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3429000" y="3886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7433" name="Oval 25"/>
          <p:cNvSpPr>
            <a:spLocks noChangeArrowheads="1"/>
          </p:cNvSpPr>
          <p:nvPr/>
        </p:nvSpPr>
        <p:spPr bwMode="auto">
          <a:xfrm>
            <a:off x="50292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[A,C]</a:t>
            </a:r>
          </a:p>
        </p:txBody>
      </p:sp>
      <p:sp>
        <p:nvSpPr>
          <p:cNvPr id="17434" name="Oval 26"/>
          <p:cNvSpPr>
            <a:spLocks noChangeArrowheads="1"/>
          </p:cNvSpPr>
          <p:nvPr/>
        </p:nvSpPr>
        <p:spPr bwMode="auto">
          <a:xfrm>
            <a:off x="71628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[A,D]</a:t>
            </a: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4343400" y="2362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6019800" y="2438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64008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7438" name="Oval 30"/>
          <p:cNvSpPr>
            <a:spLocks noChangeArrowheads="1"/>
          </p:cNvSpPr>
          <p:nvPr/>
        </p:nvSpPr>
        <p:spPr bwMode="auto">
          <a:xfrm>
            <a:off x="50292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[B,C]</a:t>
            </a:r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5486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54864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17441" name="AutoShape 33"/>
          <p:cNvCxnSpPr>
            <a:cxnSpLocks noChangeShapeType="1"/>
            <a:stCxn id="17434" idx="7"/>
            <a:endCxn id="17434" idx="1"/>
          </p:cNvCxnSpPr>
          <p:nvPr/>
        </p:nvCxnSpPr>
        <p:spPr bwMode="auto">
          <a:xfrm rot="16200000" flipH="1" flipV="1">
            <a:off x="7657307" y="1872456"/>
            <a:ext cx="1588" cy="701675"/>
          </a:xfrm>
          <a:prstGeom prst="curvedConnector3">
            <a:avLst>
              <a:gd name="adj1" fmla="val -329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7848600" y="1524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 flipH="1">
            <a:off x="5791200" y="2667000"/>
            <a:ext cx="1447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6248400" y="28194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17445" name="AutoShape 37"/>
          <p:cNvCxnSpPr>
            <a:cxnSpLocks noChangeShapeType="1"/>
            <a:stCxn id="17438" idx="6"/>
            <a:endCxn id="17434" idx="4"/>
          </p:cNvCxnSpPr>
          <p:nvPr/>
        </p:nvCxnSpPr>
        <p:spPr bwMode="auto">
          <a:xfrm flipV="1">
            <a:off x="6019800" y="2743200"/>
            <a:ext cx="1638300" cy="1295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6705600" y="3352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17447" name="AutoShape 39"/>
          <p:cNvCxnSpPr>
            <a:cxnSpLocks noChangeShapeType="1"/>
            <a:stCxn id="17438" idx="1"/>
            <a:endCxn id="17433" idx="3"/>
          </p:cNvCxnSpPr>
          <p:nvPr/>
        </p:nvCxnSpPr>
        <p:spPr bwMode="auto">
          <a:xfrm rot="16200000">
            <a:off x="4589463" y="3238500"/>
            <a:ext cx="1168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48006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7449" name="Oval 41"/>
          <p:cNvSpPr>
            <a:spLocks noChangeArrowheads="1"/>
          </p:cNvSpPr>
          <p:nvPr/>
        </p:nvSpPr>
        <p:spPr bwMode="auto">
          <a:xfrm>
            <a:off x="71628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[B,D]</a:t>
            </a:r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 flipV="1">
            <a:off x="7696200" y="27432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7696200" y="3124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17452" name="AutoShape 44"/>
          <p:cNvCxnSpPr>
            <a:cxnSpLocks noChangeShapeType="1"/>
            <a:stCxn id="17449" idx="3"/>
            <a:endCxn id="17433" idx="2"/>
          </p:cNvCxnSpPr>
          <p:nvPr/>
        </p:nvCxnSpPr>
        <p:spPr bwMode="auto">
          <a:xfrm rot="16200000" flipV="1">
            <a:off x="5260182" y="2207418"/>
            <a:ext cx="1816100" cy="2278063"/>
          </a:xfrm>
          <a:prstGeom prst="curvedConnector4">
            <a:avLst>
              <a:gd name="adj1" fmla="val -17481"/>
              <a:gd name="adj2" fmla="val 1314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4343400" y="4038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7454" name="Oval 46"/>
          <p:cNvSpPr>
            <a:spLocks noChangeArrowheads="1"/>
          </p:cNvSpPr>
          <p:nvPr/>
        </p:nvSpPr>
        <p:spPr bwMode="auto">
          <a:xfrm>
            <a:off x="4953000" y="3657600"/>
            <a:ext cx="1143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0367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AA65-65F1-C04B-9BE2-88506D521E19}" type="slidenum">
              <a:rPr lang="en-US"/>
              <a:pPr/>
              <a:t>89</a:t>
            </a:fld>
            <a:endParaRPr lang="en-US"/>
          </a:p>
        </p:txBody>
      </p:sp>
      <p:sp>
        <p:nvSpPr>
          <p:cNvPr id="593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209574"/>
            <a:ext cx="8991600" cy="829223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Use of Closure Property</a:t>
            </a:r>
          </a:p>
        </p:txBody>
      </p:sp>
      <p:sp>
        <p:nvSpPr>
          <p:cNvPr id="593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 dirty="0"/>
              <a:t>We proved L</a:t>
            </a:r>
            <a:r>
              <a:rPr lang="en-US" baseline="-25000" dirty="0"/>
              <a:t>1</a:t>
            </a:r>
            <a:r>
              <a:rPr lang="en-US" dirty="0"/>
              <a:t> = {0</a:t>
            </a:r>
            <a:r>
              <a:rPr lang="en-US" baseline="30000" dirty="0"/>
              <a:t>n</a:t>
            </a:r>
            <a:r>
              <a:rPr lang="en-US" dirty="0"/>
              <a:t>1</a:t>
            </a:r>
            <a:r>
              <a:rPr lang="en-US" baseline="30000" dirty="0"/>
              <a:t>n</a:t>
            </a:r>
            <a:r>
              <a:rPr lang="en-US" dirty="0"/>
              <a:t> | n </a:t>
            </a:r>
            <a:r>
              <a:rPr lang="en-US" u="sng" dirty="0"/>
              <a:t>&gt;</a:t>
            </a:r>
            <a:r>
              <a:rPr lang="en-US" dirty="0"/>
              <a:t> 0} is not a regular language.</a:t>
            </a:r>
          </a:p>
          <a:p>
            <a:r>
              <a:rPr lang="en-US" dirty="0"/>
              <a:t>L</a:t>
            </a:r>
            <a:r>
              <a:rPr lang="en-US" baseline="-25000" dirty="0"/>
              <a:t>2</a:t>
            </a:r>
            <a:r>
              <a:rPr lang="en-US" dirty="0"/>
              <a:t> = the set of strings with an equal number of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and 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</a:t>
            </a:r>
            <a:r>
              <a:rPr lang="en-US" dirty="0" err="1"/>
              <a:t>isn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either, but that fact is trickier to prove.</a:t>
            </a:r>
          </a:p>
          <a:p>
            <a:r>
              <a:rPr lang="en-US" dirty="0"/>
              <a:t>Regular languages are closed under </a:t>
            </a:r>
            <a:r>
              <a:rPr lang="en-US" dirty="0">
                <a:sym typeface="Symbol" charset="0"/>
              </a:rPr>
              <a:t></a:t>
            </a:r>
            <a:r>
              <a:rPr lang="en-US" dirty="0"/>
              <a:t>.</a:t>
            </a:r>
          </a:p>
          <a:p>
            <a:r>
              <a:rPr lang="en-US" dirty="0"/>
              <a:t>If L</a:t>
            </a:r>
            <a:r>
              <a:rPr lang="en-US" baseline="-25000" dirty="0"/>
              <a:t>2</a:t>
            </a:r>
            <a:r>
              <a:rPr lang="en-US" dirty="0"/>
              <a:t> were regular, then L</a:t>
            </a:r>
            <a:r>
              <a:rPr lang="en-US" baseline="-25000" dirty="0"/>
              <a:t>2 </a:t>
            </a:r>
            <a:r>
              <a:rPr lang="en-US" dirty="0">
                <a:sym typeface="Symbol" charset="0"/>
              </a:rPr>
              <a:t></a:t>
            </a:r>
            <a:r>
              <a:rPr lang="en-US" dirty="0"/>
              <a:t>L(</a:t>
            </a:r>
            <a:r>
              <a:rPr lang="en-US" b="1" dirty="0"/>
              <a:t>0</a:t>
            </a:r>
            <a:r>
              <a:rPr lang="en-US" dirty="0"/>
              <a:t>*</a:t>
            </a:r>
            <a:r>
              <a:rPr lang="en-US" b="1" dirty="0"/>
              <a:t>1</a:t>
            </a:r>
            <a:r>
              <a:rPr lang="en-US" dirty="0"/>
              <a:t>*) = L</a:t>
            </a:r>
            <a:r>
              <a:rPr lang="en-US" baseline="-25000" dirty="0"/>
              <a:t>1</a:t>
            </a:r>
            <a:r>
              <a:rPr lang="en-US" dirty="0"/>
              <a:t> would be, but it </a:t>
            </a:r>
            <a:r>
              <a:rPr lang="en-US" dirty="0" err="1"/>
              <a:t>isn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t.</a:t>
            </a:r>
          </a:p>
        </p:txBody>
      </p:sp>
    </p:spTree>
    <p:extLst>
      <p:ext uri="{BB962C8B-B14F-4D97-AF65-F5344CB8AC3E}">
        <p14:creationId xmlns:p14="http://schemas.microsoft.com/office/powerpoint/2010/main" val="41008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045F4-4743-0C47-A42B-F861696D1CC0}" type="slidenum">
              <a:rPr lang="en-US"/>
              <a:pPr/>
              <a:t>9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Examples</a:t>
            </a:r>
            <a:r>
              <a:rPr lang="en-US"/>
              <a:t>: 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L(</a:t>
            </a:r>
            <a:r>
              <a:rPr lang="en-US" b="1"/>
              <a:t>01</a:t>
            </a:r>
            <a:r>
              <a:rPr lang="en-US"/>
              <a:t>) = {01}.</a:t>
            </a:r>
          </a:p>
          <a:p>
            <a:r>
              <a:rPr lang="en-US"/>
              <a:t>L(</a:t>
            </a:r>
            <a:r>
              <a:rPr lang="en-US" b="1"/>
              <a:t>01</a:t>
            </a:r>
            <a:r>
              <a:rPr lang="en-US"/>
              <a:t>+</a:t>
            </a:r>
            <a:r>
              <a:rPr lang="en-US" b="1"/>
              <a:t>0</a:t>
            </a:r>
            <a:r>
              <a:rPr lang="en-US"/>
              <a:t>) = {01, 0}.</a:t>
            </a:r>
          </a:p>
          <a:p>
            <a:r>
              <a:rPr lang="en-US"/>
              <a:t>L(</a:t>
            </a:r>
            <a:r>
              <a:rPr lang="en-US" b="1"/>
              <a:t>0</a:t>
            </a:r>
            <a:r>
              <a:rPr lang="en-US"/>
              <a:t>(</a:t>
            </a:r>
            <a:r>
              <a:rPr lang="en-US" b="1"/>
              <a:t>1</a:t>
            </a:r>
            <a:r>
              <a:rPr lang="en-US"/>
              <a:t>+</a:t>
            </a:r>
            <a:r>
              <a:rPr lang="en-US" b="1"/>
              <a:t>0</a:t>
            </a:r>
            <a:r>
              <a:rPr lang="en-US"/>
              <a:t>)) = {01, 00}.</a:t>
            </a:r>
          </a:p>
          <a:p>
            <a:pPr lvl="1"/>
            <a:r>
              <a:rPr lang="en-US"/>
              <a:t>Note order of precedence of operators.</a:t>
            </a:r>
          </a:p>
          <a:p>
            <a:r>
              <a:rPr lang="en-US"/>
              <a:t>L(</a:t>
            </a:r>
            <a:r>
              <a:rPr lang="en-US" b="1"/>
              <a:t>0</a:t>
            </a:r>
            <a:r>
              <a:rPr lang="en-US"/>
              <a:t>*) = {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, 0, 00, 000,… }.</a:t>
            </a:r>
          </a:p>
          <a:p>
            <a:r>
              <a:rPr lang="en-US"/>
              <a:t>L((</a:t>
            </a:r>
            <a:r>
              <a:rPr lang="en-US" b="1"/>
              <a:t>0</a:t>
            </a:r>
            <a:r>
              <a:rPr lang="en-US"/>
              <a:t>+</a:t>
            </a:r>
            <a:r>
              <a:rPr lang="en-US" b="1"/>
              <a:t>10</a:t>
            </a:r>
            <a:r>
              <a:rPr lang="en-US"/>
              <a:t>)*(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+</a:t>
            </a:r>
            <a:r>
              <a:rPr lang="en-US" b="1"/>
              <a:t>1</a:t>
            </a:r>
            <a:r>
              <a:rPr lang="en-US"/>
              <a:t>)) = all strings of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without two consecutive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B145-6BD7-DC4E-96CF-184130BB5E1F}" type="slidenum">
              <a:rPr lang="en-US"/>
              <a:pPr/>
              <a:t>90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Difference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419600"/>
          </a:xfrm>
        </p:spPr>
        <p:txBody>
          <a:bodyPr/>
          <a:lstStyle/>
          <a:p>
            <a:r>
              <a:rPr lang="en-US"/>
              <a:t>If L and M are regular languages, then so is </a:t>
            </a:r>
            <a:r>
              <a:rPr lang="en-US" i="1">
                <a:solidFill>
                  <a:srgbClr val="FF0066"/>
                </a:solidFill>
              </a:rPr>
              <a:t>L – M</a:t>
            </a:r>
            <a:r>
              <a:rPr lang="en-US"/>
              <a:t>  = strings in L but not M.</a:t>
            </a:r>
          </a:p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: Let A and B be DFA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whose languages are L and M, respectively.</a:t>
            </a:r>
          </a:p>
          <a:p>
            <a:r>
              <a:rPr lang="en-US"/>
              <a:t>Construct C, the product automaton of A and B.</a:t>
            </a:r>
          </a:p>
          <a:p>
            <a:r>
              <a:rPr lang="en-US"/>
              <a:t>Final states of C are the pairs whose A-state is final but whose B-state is not.</a:t>
            </a:r>
          </a:p>
        </p:txBody>
      </p:sp>
    </p:spTree>
    <p:extLst>
      <p:ext uri="{BB962C8B-B14F-4D97-AF65-F5344CB8AC3E}">
        <p14:creationId xmlns:p14="http://schemas.microsoft.com/office/powerpoint/2010/main" val="88148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6E79-9C05-9743-BAD4-1C388371603A}" type="slidenum">
              <a:rPr lang="en-US"/>
              <a:pPr/>
              <a:t>91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72609"/>
            <a:ext cx="7772400" cy="716793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Product DFA for Difference</a:t>
            </a:r>
          </a:p>
        </p:txBody>
      </p:sp>
      <p:sp>
        <p:nvSpPr>
          <p:cNvPr id="22531" name="Oval 3"/>
          <p:cNvSpPr>
            <a:spLocks noChangeArrowheads="1"/>
          </p:cNvSpPr>
          <p:nvPr/>
        </p:nvSpPr>
        <p:spPr bwMode="auto">
          <a:xfrm>
            <a:off x="16002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16002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048000" y="2209800"/>
            <a:ext cx="457200" cy="457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3048000" y="4419600"/>
            <a:ext cx="457200" cy="457200"/>
          </a:xfrm>
          <a:prstGeom prst="ellipse">
            <a:avLst/>
          </a:prstGeom>
          <a:solidFill>
            <a:srgbClr val="CC99FF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1524000" y="4343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2971800" y="2133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2057400" y="2438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2538" name="AutoShape 10"/>
          <p:cNvCxnSpPr>
            <a:cxnSpLocks noChangeShapeType="1"/>
          </p:cNvCxnSpPr>
          <p:nvPr/>
        </p:nvCxnSpPr>
        <p:spPr bwMode="auto">
          <a:xfrm rot="16200000" flipH="1" flipV="1">
            <a:off x="1837531" y="21248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539" name="AutoShape 11"/>
          <p:cNvCxnSpPr>
            <a:cxnSpLocks noChangeShapeType="1"/>
            <a:stCxn id="22536" idx="3"/>
            <a:endCxn id="22531" idx="5"/>
          </p:cNvCxnSpPr>
          <p:nvPr/>
        </p:nvCxnSpPr>
        <p:spPr bwMode="auto">
          <a:xfrm rot="16200000" flipV="1">
            <a:off x="2498725" y="2092325"/>
            <a:ext cx="53975" cy="1069975"/>
          </a:xfrm>
          <a:prstGeom prst="curvedConnector3">
            <a:avLst>
              <a:gd name="adj1" fmla="val -58823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1371600" y="1600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23622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2209800" y="2895600"/>
            <a:ext cx="704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0, 1</a:t>
            </a:r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1219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1143000" y="4648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2545" name="AutoShape 17"/>
          <p:cNvCxnSpPr>
            <a:cxnSpLocks noChangeShapeType="1"/>
          </p:cNvCxnSpPr>
          <p:nvPr/>
        </p:nvCxnSpPr>
        <p:spPr bwMode="auto">
          <a:xfrm rot="16200000" flipH="1" flipV="1">
            <a:off x="1837531" y="42584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2133600" y="4648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2547" name="AutoShape 19"/>
          <p:cNvCxnSpPr>
            <a:cxnSpLocks noChangeShapeType="1"/>
          </p:cNvCxnSpPr>
          <p:nvPr/>
        </p:nvCxnSpPr>
        <p:spPr bwMode="auto">
          <a:xfrm rot="16200000" flipH="1" flipV="1">
            <a:off x="3285331" y="4334669"/>
            <a:ext cx="1588" cy="323850"/>
          </a:xfrm>
          <a:prstGeom prst="curvedConnector3">
            <a:avLst>
              <a:gd name="adj1" fmla="val -372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548" name="AutoShape 20"/>
          <p:cNvCxnSpPr>
            <a:cxnSpLocks noChangeShapeType="1"/>
            <a:stCxn id="22534" idx="3"/>
            <a:endCxn id="22535" idx="4"/>
          </p:cNvCxnSpPr>
          <p:nvPr/>
        </p:nvCxnSpPr>
        <p:spPr bwMode="auto">
          <a:xfrm rot="5400000">
            <a:off x="2400300" y="4238625"/>
            <a:ext cx="142875" cy="1285875"/>
          </a:xfrm>
          <a:prstGeom prst="curvedConnector3">
            <a:avLst>
              <a:gd name="adj1" fmla="val 2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1371600" y="3733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2286000" y="5181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2362200" y="4191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3429000" y="3886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2553" name="Oval 25"/>
          <p:cNvSpPr>
            <a:spLocks noChangeArrowheads="1"/>
          </p:cNvSpPr>
          <p:nvPr/>
        </p:nvSpPr>
        <p:spPr bwMode="auto">
          <a:xfrm>
            <a:off x="50292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[A,C]</a:t>
            </a:r>
          </a:p>
        </p:txBody>
      </p:sp>
      <p:sp>
        <p:nvSpPr>
          <p:cNvPr id="22554" name="Oval 26"/>
          <p:cNvSpPr>
            <a:spLocks noChangeArrowheads="1"/>
          </p:cNvSpPr>
          <p:nvPr/>
        </p:nvSpPr>
        <p:spPr bwMode="auto">
          <a:xfrm>
            <a:off x="7162800" y="21336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[A,D]</a:t>
            </a:r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4343400" y="2362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6019800" y="2438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6400800" y="1981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2558" name="Oval 30"/>
          <p:cNvSpPr>
            <a:spLocks noChangeArrowheads="1"/>
          </p:cNvSpPr>
          <p:nvPr/>
        </p:nvSpPr>
        <p:spPr bwMode="auto">
          <a:xfrm>
            <a:off x="50292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[B,C]</a:t>
            </a:r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>
            <a:off x="5486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54864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22561" name="AutoShape 33"/>
          <p:cNvCxnSpPr>
            <a:cxnSpLocks noChangeShapeType="1"/>
            <a:stCxn id="22554" idx="7"/>
            <a:endCxn id="22554" idx="1"/>
          </p:cNvCxnSpPr>
          <p:nvPr/>
        </p:nvCxnSpPr>
        <p:spPr bwMode="auto">
          <a:xfrm rot="16200000" flipH="1" flipV="1">
            <a:off x="7657307" y="1872456"/>
            <a:ext cx="1588" cy="701675"/>
          </a:xfrm>
          <a:prstGeom prst="curvedConnector3">
            <a:avLst>
              <a:gd name="adj1" fmla="val -329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562" name="Text Box 34"/>
          <p:cNvSpPr txBox="1">
            <a:spLocks noChangeArrowheads="1"/>
          </p:cNvSpPr>
          <p:nvPr/>
        </p:nvSpPr>
        <p:spPr bwMode="auto">
          <a:xfrm>
            <a:off x="7848600" y="1524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 flipH="1">
            <a:off x="5791200" y="2667000"/>
            <a:ext cx="1447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6248400" y="28194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22565" name="AutoShape 37"/>
          <p:cNvCxnSpPr>
            <a:cxnSpLocks noChangeShapeType="1"/>
            <a:stCxn id="22558" idx="6"/>
            <a:endCxn id="22554" idx="4"/>
          </p:cNvCxnSpPr>
          <p:nvPr/>
        </p:nvCxnSpPr>
        <p:spPr bwMode="auto">
          <a:xfrm flipV="1">
            <a:off x="6019800" y="2743200"/>
            <a:ext cx="1638300" cy="1295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566" name="Text Box 38"/>
          <p:cNvSpPr txBox="1">
            <a:spLocks noChangeArrowheads="1"/>
          </p:cNvSpPr>
          <p:nvPr/>
        </p:nvSpPr>
        <p:spPr bwMode="auto">
          <a:xfrm>
            <a:off x="6705600" y="3352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22567" name="AutoShape 39"/>
          <p:cNvCxnSpPr>
            <a:cxnSpLocks noChangeShapeType="1"/>
            <a:stCxn id="22558" idx="1"/>
            <a:endCxn id="22553" idx="3"/>
          </p:cNvCxnSpPr>
          <p:nvPr/>
        </p:nvCxnSpPr>
        <p:spPr bwMode="auto">
          <a:xfrm rot="16200000">
            <a:off x="4589463" y="3238500"/>
            <a:ext cx="1168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568" name="Text Box 40"/>
          <p:cNvSpPr txBox="1">
            <a:spLocks noChangeArrowheads="1"/>
          </p:cNvSpPr>
          <p:nvPr/>
        </p:nvSpPr>
        <p:spPr bwMode="auto">
          <a:xfrm>
            <a:off x="4800600" y="2971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2569" name="Oval 41"/>
          <p:cNvSpPr>
            <a:spLocks noChangeArrowheads="1"/>
          </p:cNvSpPr>
          <p:nvPr/>
        </p:nvSpPr>
        <p:spPr bwMode="auto">
          <a:xfrm>
            <a:off x="7162800" y="3733800"/>
            <a:ext cx="990600" cy="609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[B,D]</a:t>
            </a:r>
          </a:p>
        </p:txBody>
      </p:sp>
      <p:sp>
        <p:nvSpPr>
          <p:cNvPr id="22570" name="Line 42"/>
          <p:cNvSpPr>
            <a:spLocks noChangeShapeType="1"/>
          </p:cNvSpPr>
          <p:nvPr/>
        </p:nvSpPr>
        <p:spPr bwMode="auto">
          <a:xfrm flipV="1">
            <a:off x="7696200" y="27432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1" name="Text Box 43"/>
          <p:cNvSpPr txBox="1">
            <a:spLocks noChangeArrowheads="1"/>
          </p:cNvSpPr>
          <p:nvPr/>
        </p:nvSpPr>
        <p:spPr bwMode="auto">
          <a:xfrm>
            <a:off x="7696200" y="31242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22572" name="AutoShape 44"/>
          <p:cNvCxnSpPr>
            <a:cxnSpLocks noChangeShapeType="1"/>
            <a:stCxn id="22569" idx="3"/>
            <a:endCxn id="22553" idx="2"/>
          </p:cNvCxnSpPr>
          <p:nvPr/>
        </p:nvCxnSpPr>
        <p:spPr bwMode="auto">
          <a:xfrm rot="16200000" flipV="1">
            <a:off x="5260182" y="2207418"/>
            <a:ext cx="1816100" cy="2278063"/>
          </a:xfrm>
          <a:prstGeom prst="curvedConnector4">
            <a:avLst>
              <a:gd name="adj1" fmla="val -17481"/>
              <a:gd name="adj2" fmla="val 1314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573" name="Text Box 45"/>
          <p:cNvSpPr txBox="1">
            <a:spLocks noChangeArrowheads="1"/>
          </p:cNvSpPr>
          <p:nvPr/>
        </p:nvSpPr>
        <p:spPr bwMode="auto">
          <a:xfrm>
            <a:off x="4343400" y="4038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2574" name="Oval 46"/>
          <p:cNvSpPr>
            <a:spLocks noChangeArrowheads="1"/>
          </p:cNvSpPr>
          <p:nvPr/>
        </p:nvSpPr>
        <p:spPr bwMode="auto">
          <a:xfrm>
            <a:off x="7086600" y="3657600"/>
            <a:ext cx="1143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5791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7D173-1DB8-A142-B1A0-91373A67484B}" type="slidenum">
              <a:rPr lang="en-US"/>
              <a:pPr/>
              <a:t>92</a:t>
            </a:fld>
            <a:endParaRPr lang="en-US"/>
          </a:p>
        </p:txBody>
      </p:sp>
      <p:sp>
        <p:nvSpPr>
          <p:cNvPr id="573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38100"/>
            <a:ext cx="9144000" cy="1143000"/>
          </a:xfrm>
        </p:spPr>
        <p:txBody>
          <a:bodyPr/>
          <a:lstStyle/>
          <a:p>
            <a:r>
              <a:rPr lang="en-US" dirty="0"/>
              <a:t>Closure Under Complementation</a:t>
            </a:r>
          </a:p>
        </p:txBody>
      </p:sp>
      <p:sp>
        <p:nvSpPr>
          <p:cNvPr id="573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i="1">
                <a:solidFill>
                  <a:srgbClr val="FF0066"/>
                </a:solidFill>
              </a:rPr>
              <a:t>complement</a:t>
            </a:r>
            <a:r>
              <a:rPr lang="en-US"/>
              <a:t>  of a language L (with respect to an alphabet </a:t>
            </a:r>
            <a:r>
              <a:rPr lang="en-US">
                <a:latin typeface="Lucida Sans Unicode" charset="0"/>
              </a:rPr>
              <a:t>Σ</a:t>
            </a:r>
            <a:r>
              <a:rPr lang="en-US"/>
              <a:t> such that </a:t>
            </a:r>
            <a:r>
              <a:rPr lang="en-US">
                <a:latin typeface="Lucida Sans Unicode" charset="0"/>
              </a:rPr>
              <a:t>Σ</a:t>
            </a:r>
            <a:r>
              <a:rPr lang="en-US"/>
              <a:t>* contains L) is </a:t>
            </a:r>
            <a:r>
              <a:rPr lang="en-US">
                <a:latin typeface="Lucida Sans Unicode" charset="0"/>
              </a:rPr>
              <a:t>Σ</a:t>
            </a:r>
            <a:r>
              <a:rPr lang="en-US"/>
              <a:t>* – L.</a:t>
            </a:r>
          </a:p>
          <a:p>
            <a:r>
              <a:rPr lang="en-US"/>
              <a:t>Since </a:t>
            </a:r>
            <a:r>
              <a:rPr lang="en-US">
                <a:latin typeface="Lucida Sans Unicode" charset="0"/>
              </a:rPr>
              <a:t>Σ</a:t>
            </a:r>
            <a:r>
              <a:rPr lang="en-US"/>
              <a:t>* is surely regular, the complement of a regular language is always regular.</a:t>
            </a:r>
          </a:p>
        </p:txBody>
      </p:sp>
    </p:spTree>
    <p:extLst>
      <p:ext uri="{BB962C8B-B14F-4D97-AF65-F5344CB8AC3E}">
        <p14:creationId xmlns:p14="http://schemas.microsoft.com/office/powerpoint/2010/main" val="226017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C59-8838-074E-B829-599304417245}" type="slidenum">
              <a:rPr lang="en-US"/>
              <a:pPr/>
              <a:t>93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Reversal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/>
              <a:t>Recall example of a DFA that accepted the binary strings that, as integers were divisible by 23.</a:t>
            </a:r>
          </a:p>
          <a:p>
            <a:r>
              <a:rPr lang="en-US"/>
              <a:t>We said that the language of binary strings whose reversal was divisible by 23 was also regular, but the DFA construction was tricky.</a:t>
            </a:r>
          </a:p>
          <a:p>
            <a:r>
              <a:rPr lang="en-US"/>
              <a:t>Here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the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tricky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construction.</a:t>
            </a:r>
          </a:p>
        </p:txBody>
      </p:sp>
    </p:spTree>
    <p:extLst>
      <p:ext uri="{BB962C8B-B14F-4D97-AF65-F5344CB8AC3E}">
        <p14:creationId xmlns:p14="http://schemas.microsoft.com/office/powerpoint/2010/main" val="331237099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A344-3899-214E-85A8-568205F20AEA}" type="slidenum">
              <a:rPr lang="en-US"/>
              <a:pPr/>
              <a:t>94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Reversal – (2)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114800"/>
          </a:xfrm>
        </p:spPr>
        <p:txBody>
          <a:bodyPr/>
          <a:lstStyle/>
          <a:p>
            <a:r>
              <a:rPr lang="en-US" dirty="0"/>
              <a:t>Given language L, L</a:t>
            </a:r>
            <a:r>
              <a:rPr lang="en-US" baseline="30000" dirty="0"/>
              <a:t>R</a:t>
            </a:r>
            <a:r>
              <a:rPr lang="en-US" dirty="0"/>
              <a:t> is the set of strings whose reversal is in L.</a:t>
            </a:r>
          </a:p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L = {0, 01, 100};       L</a:t>
            </a:r>
            <a:r>
              <a:rPr lang="en-US" baseline="30000" dirty="0"/>
              <a:t>R</a:t>
            </a:r>
            <a:r>
              <a:rPr lang="en-US" dirty="0"/>
              <a:t> = {0, 10, 001}.</a:t>
            </a:r>
          </a:p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: Let E be a regular expression for L.  We show how to reverse E, to provide a regular expression E</a:t>
            </a:r>
            <a:r>
              <a:rPr lang="en-US" baseline="30000" dirty="0"/>
              <a:t>R</a:t>
            </a:r>
            <a:r>
              <a:rPr lang="en-US" dirty="0"/>
              <a:t> for L</a:t>
            </a:r>
            <a:r>
              <a:rPr lang="en-US" baseline="30000" dirty="0"/>
              <a:t>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301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F375D-8F2B-B149-903D-F618527961BB}" type="slidenum">
              <a:rPr lang="en-US"/>
              <a:pPr/>
              <a:t>95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4153"/>
            <a:ext cx="9144000" cy="829223"/>
          </a:xfrm>
        </p:spPr>
        <p:txBody>
          <a:bodyPr/>
          <a:lstStyle/>
          <a:p>
            <a:r>
              <a:rPr lang="en-US" dirty="0"/>
              <a:t>Reversal of a Regular Expression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If E is a symbol a,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or </a:t>
            </a:r>
            <a:r>
              <a:rPr lang="en-US" sz="2400" dirty="0">
                <a:latin typeface="Lucida Sans Unicode" charset="0"/>
              </a:rPr>
              <a:t>∅</a:t>
            </a:r>
            <a:r>
              <a:rPr lang="en-US" dirty="0"/>
              <a:t>, then E</a:t>
            </a:r>
            <a:r>
              <a:rPr lang="en-US" baseline="30000" dirty="0"/>
              <a:t>R</a:t>
            </a:r>
            <a:r>
              <a:rPr lang="en-US" dirty="0"/>
              <a:t> = E.</a:t>
            </a:r>
          </a:p>
          <a:p>
            <a:r>
              <a:rPr lang="en-US" dirty="0">
                <a:solidFill>
                  <a:srgbClr val="3366FF"/>
                </a:solidFill>
              </a:rPr>
              <a:t>Induction</a:t>
            </a:r>
            <a:r>
              <a:rPr lang="en-US" dirty="0"/>
              <a:t>: If E is</a:t>
            </a:r>
          </a:p>
          <a:p>
            <a:pPr lvl="1"/>
            <a:r>
              <a:rPr lang="en-US" dirty="0"/>
              <a:t>F+G, then E</a:t>
            </a:r>
            <a:r>
              <a:rPr lang="en-US" baseline="30000" dirty="0"/>
              <a:t>R</a:t>
            </a:r>
            <a:r>
              <a:rPr lang="en-US" dirty="0"/>
              <a:t> = F</a:t>
            </a:r>
            <a:r>
              <a:rPr lang="en-US" baseline="30000" dirty="0"/>
              <a:t>R</a:t>
            </a:r>
            <a:r>
              <a:rPr lang="en-US" dirty="0"/>
              <a:t> + G</a:t>
            </a:r>
            <a:r>
              <a:rPr lang="en-US" baseline="30000" dirty="0"/>
              <a:t>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FG, then E</a:t>
            </a:r>
            <a:r>
              <a:rPr lang="en-US" baseline="30000" dirty="0"/>
              <a:t>R</a:t>
            </a:r>
            <a:r>
              <a:rPr lang="en-US" dirty="0"/>
              <a:t> = G</a:t>
            </a:r>
            <a:r>
              <a:rPr lang="en-US" baseline="30000" dirty="0"/>
              <a:t>R</a:t>
            </a:r>
            <a:r>
              <a:rPr lang="en-US" dirty="0"/>
              <a:t>F</a:t>
            </a:r>
            <a:r>
              <a:rPr lang="en-US" baseline="30000" dirty="0"/>
              <a:t>R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F*, then E</a:t>
            </a:r>
            <a:r>
              <a:rPr lang="en-US" baseline="30000" dirty="0"/>
              <a:t>R</a:t>
            </a:r>
            <a:r>
              <a:rPr lang="en-US" dirty="0"/>
              <a:t> = (F</a:t>
            </a:r>
            <a:r>
              <a:rPr lang="en-US" baseline="30000" dirty="0"/>
              <a:t>R</a:t>
            </a:r>
            <a:r>
              <a:rPr lang="en-US" dirty="0"/>
              <a:t>)*.</a:t>
            </a:r>
          </a:p>
        </p:txBody>
      </p:sp>
    </p:spTree>
    <p:extLst>
      <p:ext uri="{BB962C8B-B14F-4D97-AF65-F5344CB8AC3E}">
        <p14:creationId xmlns:p14="http://schemas.microsoft.com/office/powerpoint/2010/main" val="157222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7B9E-51F5-984D-8689-9B43C2580B5B}" type="slidenum">
              <a:rPr lang="en-US"/>
              <a:pPr/>
              <a:t>96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Reversal of a RE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E = </a:t>
            </a:r>
            <a:r>
              <a:rPr lang="en-US" b="1"/>
              <a:t>01</a:t>
            </a:r>
            <a:r>
              <a:rPr lang="en-US"/>
              <a:t>* + </a:t>
            </a:r>
            <a:r>
              <a:rPr lang="en-US" b="1"/>
              <a:t>10</a:t>
            </a:r>
            <a:r>
              <a:rPr lang="en-US"/>
              <a:t>*.</a:t>
            </a:r>
          </a:p>
          <a:p>
            <a:r>
              <a:rPr lang="en-US"/>
              <a:t>E</a:t>
            </a:r>
            <a:r>
              <a:rPr lang="en-US" baseline="30000"/>
              <a:t>R</a:t>
            </a:r>
            <a:r>
              <a:rPr lang="en-US"/>
              <a:t> = (</a:t>
            </a:r>
            <a:r>
              <a:rPr lang="en-US" b="1"/>
              <a:t>01</a:t>
            </a:r>
            <a:r>
              <a:rPr lang="en-US"/>
              <a:t>* + </a:t>
            </a:r>
            <a:r>
              <a:rPr lang="en-US" b="1"/>
              <a:t>10</a:t>
            </a:r>
            <a:r>
              <a:rPr lang="en-US"/>
              <a:t>*)</a:t>
            </a:r>
            <a:r>
              <a:rPr lang="en-US" baseline="30000"/>
              <a:t>R</a:t>
            </a:r>
            <a:r>
              <a:rPr lang="en-US"/>
              <a:t> = (</a:t>
            </a:r>
            <a:r>
              <a:rPr lang="en-US" b="1"/>
              <a:t>01</a:t>
            </a:r>
            <a:r>
              <a:rPr lang="en-US"/>
              <a:t>*)</a:t>
            </a:r>
            <a:r>
              <a:rPr lang="en-US" baseline="30000"/>
              <a:t>R</a:t>
            </a:r>
            <a:r>
              <a:rPr lang="en-US"/>
              <a:t> + (</a:t>
            </a:r>
            <a:r>
              <a:rPr lang="en-US" b="1"/>
              <a:t>10</a:t>
            </a:r>
            <a:r>
              <a:rPr lang="en-US"/>
              <a:t>*)</a:t>
            </a:r>
            <a:r>
              <a:rPr lang="en-US" baseline="30000"/>
              <a:t>R</a:t>
            </a:r>
            <a:endParaRPr lang="en-US"/>
          </a:p>
          <a:p>
            <a:r>
              <a:rPr lang="en-US"/>
              <a:t>= (</a:t>
            </a:r>
            <a:r>
              <a:rPr lang="en-US" b="1"/>
              <a:t>1</a:t>
            </a:r>
            <a:r>
              <a:rPr lang="en-US"/>
              <a:t>*)</a:t>
            </a:r>
            <a:r>
              <a:rPr lang="en-US" baseline="30000"/>
              <a:t>R</a:t>
            </a:r>
            <a:r>
              <a:rPr lang="en-US" b="1"/>
              <a:t>0</a:t>
            </a:r>
            <a:r>
              <a:rPr lang="en-US" baseline="30000"/>
              <a:t>R</a:t>
            </a:r>
            <a:r>
              <a:rPr lang="en-US"/>
              <a:t> + (</a:t>
            </a:r>
            <a:r>
              <a:rPr lang="en-US" b="1"/>
              <a:t>0</a:t>
            </a:r>
            <a:r>
              <a:rPr lang="en-US"/>
              <a:t>*)</a:t>
            </a:r>
            <a:r>
              <a:rPr lang="en-US" baseline="30000"/>
              <a:t>R</a:t>
            </a:r>
            <a:r>
              <a:rPr lang="en-US" b="1"/>
              <a:t>1</a:t>
            </a:r>
            <a:r>
              <a:rPr lang="en-US" baseline="30000"/>
              <a:t>R</a:t>
            </a:r>
          </a:p>
          <a:p>
            <a:r>
              <a:rPr lang="en-US"/>
              <a:t>= (</a:t>
            </a:r>
            <a:r>
              <a:rPr lang="en-US" b="1"/>
              <a:t>1</a:t>
            </a:r>
            <a:r>
              <a:rPr lang="en-US" baseline="30000"/>
              <a:t>R</a:t>
            </a:r>
            <a:r>
              <a:rPr lang="en-US"/>
              <a:t>)*</a:t>
            </a:r>
            <a:r>
              <a:rPr lang="en-US" b="1"/>
              <a:t>0</a:t>
            </a:r>
            <a:r>
              <a:rPr lang="en-US"/>
              <a:t> + (</a:t>
            </a:r>
            <a:r>
              <a:rPr lang="en-US" b="1"/>
              <a:t>0</a:t>
            </a:r>
            <a:r>
              <a:rPr lang="en-US" baseline="30000"/>
              <a:t>R</a:t>
            </a:r>
            <a:r>
              <a:rPr lang="en-US"/>
              <a:t>)*</a:t>
            </a:r>
            <a:r>
              <a:rPr lang="en-US" b="1"/>
              <a:t>1</a:t>
            </a:r>
          </a:p>
          <a:p>
            <a:r>
              <a:rPr lang="en-US"/>
              <a:t>= </a:t>
            </a:r>
            <a:r>
              <a:rPr lang="en-US" b="1"/>
              <a:t>1</a:t>
            </a:r>
            <a:r>
              <a:rPr lang="en-US"/>
              <a:t>*</a:t>
            </a:r>
            <a:r>
              <a:rPr lang="en-US" b="1"/>
              <a:t>0</a:t>
            </a:r>
            <a:r>
              <a:rPr lang="en-US"/>
              <a:t> + </a:t>
            </a:r>
            <a:r>
              <a:rPr lang="en-US" b="1"/>
              <a:t>0</a:t>
            </a:r>
            <a:r>
              <a:rPr lang="en-US"/>
              <a:t>*</a:t>
            </a:r>
            <a:r>
              <a:rPr lang="en-US" b="1"/>
              <a:t>1</a:t>
            </a:r>
            <a:r>
              <a:rPr lang="en-US"/>
              <a:t>.</a:t>
            </a:r>
            <a:endParaRPr lang="en-US" baseline="30000"/>
          </a:p>
        </p:txBody>
      </p:sp>
    </p:spTree>
    <p:extLst>
      <p:ext uri="{BB962C8B-B14F-4D97-AF65-F5344CB8AC3E}">
        <p14:creationId xmlns:p14="http://schemas.microsoft.com/office/powerpoint/2010/main" val="243774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A287-2391-8C4D-9CA8-C43D2DA2B68D}" type="slidenum">
              <a:rPr lang="en-US"/>
              <a:pPr/>
              <a:t>97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Homomorphisms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</a:t>
            </a:r>
            <a:r>
              <a:rPr lang="en-US" i="1">
                <a:solidFill>
                  <a:srgbClr val="FF0066"/>
                </a:solidFill>
              </a:rPr>
              <a:t>homomorphism  </a:t>
            </a:r>
            <a:r>
              <a:rPr lang="en-US"/>
              <a:t>on an alphabet is a function that gives a string for each symbol in that alphabet.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h(0) = ab; h(1) =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/>
              <a:t>Extend to strings by h(a</a:t>
            </a:r>
            <a:r>
              <a:rPr lang="en-US" baseline="-25000"/>
              <a:t>1</a:t>
            </a:r>
            <a:r>
              <a:rPr lang="en-US"/>
              <a:t>…a</a:t>
            </a:r>
            <a:r>
              <a:rPr lang="en-US" baseline="-25000"/>
              <a:t>n</a:t>
            </a:r>
            <a:r>
              <a:rPr lang="en-US"/>
              <a:t>) = h(a</a:t>
            </a:r>
            <a:r>
              <a:rPr lang="en-US" baseline="-25000"/>
              <a:t>1</a:t>
            </a:r>
            <a:r>
              <a:rPr lang="en-US"/>
              <a:t>)…h(a</a:t>
            </a:r>
            <a:r>
              <a:rPr lang="en-US" baseline="-25000"/>
              <a:t>n</a:t>
            </a:r>
            <a:r>
              <a:rPr lang="en-US"/>
              <a:t>).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h(01010) = ababab.</a:t>
            </a:r>
          </a:p>
        </p:txBody>
      </p:sp>
    </p:spTree>
    <p:extLst>
      <p:ext uri="{BB962C8B-B14F-4D97-AF65-F5344CB8AC3E}">
        <p14:creationId xmlns:p14="http://schemas.microsoft.com/office/powerpoint/2010/main" val="309356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F291E-3AF1-CB4B-B5DD-7ED9AEAFE8E8}" type="slidenum">
              <a:rPr lang="en-US"/>
              <a:pPr/>
              <a:t>98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Homomorphism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114800"/>
          </a:xfrm>
        </p:spPr>
        <p:txBody>
          <a:bodyPr/>
          <a:lstStyle/>
          <a:p>
            <a:r>
              <a:rPr lang="en-US"/>
              <a:t>If L is a regular language, and h is a homomorphism on its alphabet, then </a:t>
            </a:r>
            <a:r>
              <a:rPr lang="en-US">
                <a:solidFill>
                  <a:srgbClr val="FF0066"/>
                </a:solidFill>
              </a:rPr>
              <a:t>h(L)</a:t>
            </a:r>
            <a:r>
              <a:rPr lang="en-US"/>
              <a:t> = {h(w) | w is in L} is also a regular language.</a:t>
            </a:r>
          </a:p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: Let E be a regular expression for L.</a:t>
            </a:r>
          </a:p>
          <a:p>
            <a:r>
              <a:rPr lang="en-US"/>
              <a:t>Apply h to each symbol in E.</a:t>
            </a:r>
          </a:p>
          <a:p>
            <a:r>
              <a:rPr lang="en-US"/>
              <a:t>Language of resulting RE is h(L).</a:t>
            </a:r>
          </a:p>
        </p:txBody>
      </p:sp>
    </p:spTree>
    <p:extLst>
      <p:ext uri="{BB962C8B-B14F-4D97-AF65-F5344CB8AC3E}">
        <p14:creationId xmlns:p14="http://schemas.microsoft.com/office/powerpoint/2010/main" val="240842274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5AF0-60CA-EC4E-B2FA-BC9FDC8BC7BA}" type="slidenum">
              <a:rPr lang="en-US"/>
              <a:pPr/>
              <a:t>99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Closure under Homomorphism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h(0) = ab; h(1) =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/>
              <a:t>Let L be the language of regular expression </a:t>
            </a:r>
            <a:r>
              <a:rPr lang="en-US" b="1"/>
              <a:t>01</a:t>
            </a:r>
            <a:r>
              <a:rPr lang="en-US"/>
              <a:t>* + </a:t>
            </a:r>
            <a:r>
              <a:rPr lang="en-US" b="1"/>
              <a:t>10</a:t>
            </a:r>
            <a:r>
              <a:rPr lang="en-US"/>
              <a:t>*.</a:t>
            </a:r>
          </a:p>
          <a:p>
            <a:r>
              <a:rPr lang="en-US"/>
              <a:t>Then h(L) is the language of regular expression </a:t>
            </a:r>
            <a:r>
              <a:rPr lang="en-US" b="1"/>
              <a:t>ab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* +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(</a:t>
            </a:r>
            <a:r>
              <a:rPr lang="en-US" b="1"/>
              <a:t>ab</a:t>
            </a:r>
            <a:r>
              <a:rPr lang="en-US"/>
              <a:t>)*.</a:t>
            </a:r>
          </a:p>
        </p:txBody>
      </p:sp>
      <p:grpSp>
        <p:nvGrpSpPr>
          <p:cNvPr id="38919" name="Group 7"/>
          <p:cNvGrpSpPr>
            <a:grpSpLocks/>
          </p:cNvGrpSpPr>
          <p:nvPr/>
        </p:nvGrpSpPr>
        <p:grpSpPr bwMode="auto">
          <a:xfrm>
            <a:off x="4724400" y="4648200"/>
            <a:ext cx="3213100" cy="1644650"/>
            <a:chOff x="2928" y="2928"/>
            <a:chExt cx="2024" cy="1036"/>
          </a:xfrm>
        </p:grpSpPr>
        <p:sp>
          <p:nvSpPr>
            <p:cNvPr id="38916" name="Text Box 4"/>
            <p:cNvSpPr txBox="1">
              <a:spLocks noChangeArrowheads="1"/>
            </p:cNvSpPr>
            <p:nvPr/>
          </p:nvSpPr>
          <p:spPr bwMode="auto">
            <a:xfrm>
              <a:off x="2928" y="3216"/>
              <a:ext cx="2024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66FF"/>
                  </a:solidFill>
                </a:rPr>
                <a:t>Note</a:t>
              </a:r>
              <a:r>
                <a:rPr lang="en-US"/>
                <a:t>: use parentheses</a:t>
              </a:r>
            </a:p>
            <a:p>
              <a:r>
                <a:rPr lang="en-US"/>
                <a:t>to enforce the proper</a:t>
              </a:r>
            </a:p>
            <a:p>
              <a:r>
                <a:rPr lang="en-US"/>
                <a:t>grouping.</a:t>
              </a:r>
            </a:p>
          </p:txBody>
        </p:sp>
        <p:sp>
          <p:nvSpPr>
            <p:cNvPr id="38917" name="Line 5"/>
            <p:cNvSpPr>
              <a:spLocks noChangeShapeType="1"/>
            </p:cNvSpPr>
            <p:nvPr/>
          </p:nvSpPr>
          <p:spPr bwMode="auto">
            <a:xfrm flipH="1" flipV="1">
              <a:off x="3072" y="2928"/>
              <a:ext cx="9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18" name="Line 6"/>
            <p:cNvSpPr>
              <a:spLocks noChangeShapeType="1"/>
            </p:cNvSpPr>
            <p:nvPr/>
          </p:nvSpPr>
          <p:spPr bwMode="auto">
            <a:xfrm flipV="1">
              <a:off x="3312" y="2928"/>
              <a:ext cx="9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1390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finite automata.pptx</Template>
  <TotalTime>743</TotalTime>
  <Words>5410</Words>
  <Application>Microsoft Macintosh PowerPoint</Application>
  <PresentationFormat>全屏显示(4:3)</PresentationFormat>
  <Paragraphs>1045</Paragraphs>
  <Slides>106</Slides>
  <Notes>104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106</vt:i4>
      </vt:variant>
    </vt:vector>
  </HeadingPairs>
  <TitlesOfParts>
    <vt:vector size="116" baseType="lpstr">
      <vt:lpstr>宋体</vt:lpstr>
      <vt:lpstr>Arial</vt:lpstr>
      <vt:lpstr>Calibri</vt:lpstr>
      <vt:lpstr>Lucida Sans Unicode</vt:lpstr>
      <vt:lpstr>Monotype Sorts</vt:lpstr>
      <vt:lpstr>Symbol</vt:lpstr>
      <vt:lpstr>Tahoma</vt:lpstr>
      <vt:lpstr>Times New Roman</vt:lpstr>
      <vt:lpstr>Wingdings</vt:lpstr>
      <vt:lpstr>seg</vt:lpstr>
      <vt:lpstr>Regular Expressions</vt:lpstr>
      <vt:lpstr>RE’s: Introduction</vt:lpstr>
      <vt:lpstr>Operations on Languages</vt:lpstr>
      <vt:lpstr>Concatenation</vt:lpstr>
      <vt:lpstr>Kleene Star</vt:lpstr>
      <vt:lpstr>RE’s: Definition</vt:lpstr>
      <vt:lpstr>RE’s: Definition – (2)</vt:lpstr>
      <vt:lpstr>Precedence of Operators</vt:lpstr>
      <vt:lpstr>Examples: RE’s</vt:lpstr>
      <vt:lpstr>Equivalence of RE’s and Finite Automata</vt:lpstr>
      <vt:lpstr>Converting a RE to an ε-NFA</vt:lpstr>
      <vt:lpstr>Form of ε-NFA’s Constructed</vt:lpstr>
      <vt:lpstr>RE to ε-NFA: Basis</vt:lpstr>
      <vt:lpstr>RE to ε-NFA: Induction 1 – Union</vt:lpstr>
      <vt:lpstr>RE to ε-NFA: Induction 2 – Concatenation</vt:lpstr>
      <vt:lpstr>RE to ε-NFA: Induction 3 – Closure</vt:lpstr>
      <vt:lpstr>DFA-to-RE</vt:lpstr>
      <vt:lpstr>k-Paths</vt:lpstr>
      <vt:lpstr>Example: k-Paths</vt:lpstr>
      <vt:lpstr>DFA-to-RE</vt:lpstr>
      <vt:lpstr>k-Path Induction</vt:lpstr>
      <vt:lpstr>Example: Basis</vt:lpstr>
      <vt:lpstr>k-Path Inductive Case</vt:lpstr>
      <vt:lpstr>Illustration of Induction</vt:lpstr>
      <vt:lpstr>Final Step</vt:lpstr>
      <vt:lpstr>Example</vt:lpstr>
      <vt:lpstr>Summary</vt:lpstr>
      <vt:lpstr>Algebraic Laws for RE’s</vt:lpstr>
      <vt:lpstr>Identities and Annihilators</vt:lpstr>
      <vt:lpstr>Decision Properties of Regular Languages</vt:lpstr>
      <vt:lpstr>Properties of Language Classes</vt:lpstr>
      <vt:lpstr>Closure Properties</vt:lpstr>
      <vt:lpstr>Representation of Languages</vt:lpstr>
      <vt:lpstr>Decision Properties</vt:lpstr>
      <vt:lpstr>Why Decision Properties?</vt:lpstr>
      <vt:lpstr>Why Decision Properties – (2)</vt:lpstr>
      <vt:lpstr>The Membership Problem</vt:lpstr>
      <vt:lpstr>Example: Testing Membership</vt:lpstr>
      <vt:lpstr>Example: Testing Membership</vt:lpstr>
      <vt:lpstr>Example: Testing Membership</vt:lpstr>
      <vt:lpstr>Example: Testing Membership</vt:lpstr>
      <vt:lpstr>Example: Testing Membership</vt:lpstr>
      <vt:lpstr>Example: Testing Membership</vt:lpstr>
      <vt:lpstr>What if We Have the Wrong Representation?</vt:lpstr>
      <vt:lpstr>The Emptiness Problem</vt:lpstr>
      <vt:lpstr>The Infiniteness Problem</vt:lpstr>
      <vt:lpstr>Proof of Key Idea</vt:lpstr>
      <vt:lpstr>Proof – (2)</vt:lpstr>
      <vt:lpstr>Infiniteness – Continued</vt:lpstr>
      <vt:lpstr>Proof of 2nd Key Idea</vt:lpstr>
      <vt:lpstr>Completion of Infiniteness Algorithm</vt:lpstr>
      <vt:lpstr>Finding Cycles</vt:lpstr>
      <vt:lpstr>Finding Cycles – (2)</vt:lpstr>
      <vt:lpstr>The Pumping Lemma</vt:lpstr>
      <vt:lpstr>Statement of the Pumping Lemma</vt:lpstr>
      <vt:lpstr>Example: Use of Pumping Lemma</vt:lpstr>
      <vt:lpstr>Decision Property: Equivalence</vt:lpstr>
      <vt:lpstr>Product DFA – Continued</vt:lpstr>
      <vt:lpstr>Example: Product DFA</vt:lpstr>
      <vt:lpstr>Equivalence Algorithm</vt:lpstr>
      <vt:lpstr>Example: Equivalence</vt:lpstr>
      <vt:lpstr>Decision Property: Containment </vt:lpstr>
      <vt:lpstr>Example: Containment</vt:lpstr>
      <vt:lpstr>The Minimum-State DFA for a Regular Language</vt:lpstr>
      <vt:lpstr>Efficient State Minimization</vt:lpstr>
      <vt:lpstr>PowerPoint 演示文稿</vt:lpstr>
      <vt:lpstr>State Minimization – (2)</vt:lpstr>
      <vt:lpstr>Transitivity of “Indistinguishable”</vt:lpstr>
      <vt:lpstr>Constructing the Minimum-State DFA</vt:lpstr>
      <vt:lpstr>Example: State Minimization</vt:lpstr>
      <vt:lpstr>Example – Continued</vt:lpstr>
      <vt:lpstr>Example – Continued</vt:lpstr>
      <vt:lpstr>Example – Continued</vt:lpstr>
      <vt:lpstr>Example – Continued</vt:lpstr>
      <vt:lpstr>Example – Continued</vt:lpstr>
      <vt:lpstr>Example – Concluded</vt:lpstr>
      <vt:lpstr>Eliminating Unreachable States</vt:lpstr>
      <vt:lpstr>Clincher</vt:lpstr>
      <vt:lpstr>Proof: No Unrelated, Smaller DFA</vt:lpstr>
      <vt:lpstr>Inferring Indistinguishability</vt:lpstr>
      <vt:lpstr>Inductive Hypothesis</vt:lpstr>
      <vt:lpstr>Proof – (2)</vt:lpstr>
      <vt:lpstr>Proof – (3)</vt:lpstr>
      <vt:lpstr>Closure Properties of Regular Languages</vt:lpstr>
      <vt:lpstr>Closure Under Union</vt:lpstr>
      <vt:lpstr>Closure Under Concatenation and Kleene Closure</vt:lpstr>
      <vt:lpstr>Closure Under Intersection</vt:lpstr>
      <vt:lpstr>Example: Product DFA for Intersection</vt:lpstr>
      <vt:lpstr>Example: Use of Closure Property</vt:lpstr>
      <vt:lpstr>Closure Under Difference</vt:lpstr>
      <vt:lpstr>Example: Product DFA for Difference</vt:lpstr>
      <vt:lpstr>Closure Under Complementation</vt:lpstr>
      <vt:lpstr>Closure Under Reversal</vt:lpstr>
      <vt:lpstr>Closure Under Reversal – (2)</vt:lpstr>
      <vt:lpstr>Reversal of a Regular Expression</vt:lpstr>
      <vt:lpstr>Example: Reversal of a RE</vt:lpstr>
      <vt:lpstr>Homomorphisms</vt:lpstr>
      <vt:lpstr>Closure Under Homomorphism</vt:lpstr>
      <vt:lpstr>Example: Closure under Homomorphism</vt:lpstr>
      <vt:lpstr>Example – Continued</vt:lpstr>
      <vt:lpstr>Inverse Homomorphisms</vt:lpstr>
      <vt:lpstr>Example: Inverse Homomorphism</vt:lpstr>
      <vt:lpstr>Closure Proof for Inverse Homomorphism</vt:lpstr>
      <vt:lpstr>Proof – (2)</vt:lpstr>
      <vt:lpstr>Example: Inverse Homomorphism Construction</vt:lpstr>
      <vt:lpstr>Proof – Inverse Homomorphism</vt:lpstr>
    </vt:vector>
  </TitlesOfParts>
  <Company>NJU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creator>Bu Lei</dc:creator>
  <cp:lastModifiedBy>卜磊</cp:lastModifiedBy>
  <cp:revision>20</cp:revision>
  <dcterms:created xsi:type="dcterms:W3CDTF">2013-03-16T08:53:39Z</dcterms:created>
  <dcterms:modified xsi:type="dcterms:W3CDTF">2018-09-26T16:04:28Z</dcterms:modified>
</cp:coreProperties>
</file>