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3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02" r:id="rId36"/>
    <p:sldId id="303" r:id="rId37"/>
    <p:sldId id="304" r:id="rId38"/>
    <p:sldId id="361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60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56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70" r:id="rId88"/>
    <p:sldId id="352" r:id="rId89"/>
    <p:sldId id="353" r:id="rId90"/>
    <p:sldId id="354" r:id="rId91"/>
    <p:sldId id="355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6924" autoAdjust="0"/>
  </p:normalViewPr>
  <p:slideViewPr>
    <p:cSldViewPr snapToGrid="0" snapToObjects="1">
      <p:cViewPr varScale="1">
        <p:scale>
          <a:sx n="64" d="100"/>
          <a:sy n="64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2.wmf"/><Relationship Id="rId3" Type="http://schemas.openxmlformats.org/officeDocument/2006/relationships/image" Target="../media/image6.wmf"/><Relationship Id="rId7" Type="http://schemas.openxmlformats.org/officeDocument/2006/relationships/image" Target="../media/image23.wmf"/><Relationship Id="rId12" Type="http://schemas.openxmlformats.org/officeDocument/2006/relationships/image" Target="../media/image27.wmf"/><Relationship Id="rId2" Type="http://schemas.openxmlformats.org/officeDocument/2006/relationships/image" Target="../media/image8.wmf"/><Relationship Id="rId1" Type="http://schemas.openxmlformats.org/officeDocument/2006/relationships/image" Target="../media/image5.wmf"/><Relationship Id="rId6" Type="http://schemas.openxmlformats.org/officeDocument/2006/relationships/image" Target="../media/image22.wmf"/><Relationship Id="rId11" Type="http://schemas.openxmlformats.org/officeDocument/2006/relationships/image" Target="../media/image26.wmf"/><Relationship Id="rId5" Type="http://schemas.openxmlformats.org/officeDocument/2006/relationships/image" Target="../media/image21.wmf"/><Relationship Id="rId10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24.wmf"/><Relationship Id="rId1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CF73-B448-0A46-B940-59D77AC543FB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FF2E2-9C78-6E44-8785-38188463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3AF33-08BC-E448-885E-3DECD60254C6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02FF7-346E-8747-9CEF-26C1306CF5D8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75CC4-26DF-0141-9F3F-FB2294067A69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3CDE4-5BC5-944B-B4E2-EBEB26EEC2EB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523B1-611B-9E4A-910A-A374761CCB20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2D6F4-8E6C-694D-94B5-37FF8341B6BA}" type="slidenum">
              <a:rPr lang="en-US"/>
              <a:pPr/>
              <a:t>14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B10F8-909C-3642-B6C1-619C9A10EFA9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82D2D-B096-CD4E-AB0C-4731FA2D1B8F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DF405-B96A-9E4E-AA34-FEFE044C74B3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AE6A7-F5DF-2943-BC03-4469AE80A98D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2CEE7-AE0A-7E40-A6F3-E7CBFABE86F8}" type="slidenum">
              <a:rPr lang="en-US"/>
              <a:pPr/>
              <a:t>19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AEBC0-6C65-494C-8ADF-01C7716771E4}" type="slidenum">
              <a:rPr lang="en-US"/>
              <a:pPr/>
              <a:t>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53EE3-F404-844C-BD88-53417F32954F}" type="slidenum">
              <a:rPr lang="en-US"/>
              <a:pPr/>
              <a:t>20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66BC9-38D5-B546-870F-7E853790CA37}" type="slidenum">
              <a:rPr lang="en-US"/>
              <a:pPr/>
              <a:t>21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B36A8-1D43-8244-BCC5-FB88660F110B}" type="slidenum">
              <a:rPr lang="en-US"/>
              <a:pPr/>
              <a:t>22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8C9BB-6DC7-774D-B72C-783BABD7DA23}" type="slidenum">
              <a:rPr lang="en-US"/>
              <a:pPr/>
              <a:t>23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BB9B6-0CD5-5D43-B70B-76C56B571B8E}" type="slidenum">
              <a:rPr lang="en-US"/>
              <a:pPr/>
              <a:t>24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FE8A-E728-F041-9883-BEC8C224B8A7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42359-1FE6-4C4D-98DA-B6A26AD39348}" type="slidenum">
              <a:rPr lang="en-US"/>
              <a:pPr/>
              <a:t>26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45D10-4106-B646-9C20-08B0D7D12633}" type="slidenum">
              <a:rPr lang="en-US"/>
              <a:pPr/>
              <a:t>35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4E09F-5893-084B-A92C-4C04E6F44E1C}" type="slidenum">
              <a:rPr lang="en-US"/>
              <a:pPr/>
              <a:t>36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12564-7FAA-D04B-922C-C93C5551DCC8}" type="slidenum">
              <a:rPr lang="en-US"/>
              <a:pPr/>
              <a:t>37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395A8-2B6F-1344-88DC-956808B9D535}" type="slidenum">
              <a:rPr lang="en-US"/>
              <a:pPr/>
              <a:t>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F2E2-9C78-6E44-8785-381884635D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4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1449B-C033-9A4F-A075-F22750BCB95E}" type="slidenum">
              <a:rPr lang="en-US"/>
              <a:pPr/>
              <a:t>39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B1F95-B25F-7945-82D3-EAB72D94E4D4}" type="slidenum">
              <a:rPr lang="en-US"/>
              <a:pPr/>
              <a:t>40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D8783-3FED-7A4A-9520-FB3AF782C24B}" type="slidenum">
              <a:rPr lang="en-US"/>
              <a:pPr/>
              <a:t>41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BB77C-3462-9749-9A05-81DDD533A240}" type="slidenum">
              <a:rPr lang="en-US"/>
              <a:pPr/>
              <a:t>42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DE571-62C6-0643-9FD4-1ACF890E70AC}" type="slidenum">
              <a:rPr lang="en-US"/>
              <a:pPr/>
              <a:t>43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B02A6-62EA-284C-ABF9-907E73016C43}" type="slidenum">
              <a:rPr lang="en-US"/>
              <a:pPr/>
              <a:t>44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36CA5-A81E-7B45-99C1-1F8890AE60D1}" type="slidenum">
              <a:rPr lang="en-US"/>
              <a:pPr/>
              <a:t>45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9DAE6-F24F-8E48-AA8C-662CA196A78B}" type="slidenum">
              <a:rPr lang="en-US"/>
              <a:pPr/>
              <a:t>46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A0B51-32C6-7240-9647-4E72A3D4E7E2}" type="slidenum">
              <a:rPr lang="en-US"/>
              <a:pPr/>
              <a:t>47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04086-46B6-3343-AFEE-225DC12B46B1}" type="slidenum">
              <a:rPr lang="en-US"/>
              <a:pPr/>
              <a:t>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5BC2F-3ED1-2242-AA6D-18908A67E42E}" type="slidenum">
              <a:rPr lang="en-US"/>
              <a:pPr/>
              <a:t>48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0271B-206A-2E4B-BBDD-FC31608A9F08}" type="slidenum">
              <a:rPr lang="en-US"/>
              <a:pPr/>
              <a:t>49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FBE80-2412-4348-A946-09C215AFB6E1}" type="slidenum">
              <a:rPr lang="en-US"/>
              <a:pPr/>
              <a:t>50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FA061-CBBD-B940-BD26-4CE4210EE754}" type="slidenum">
              <a:rPr lang="en-US"/>
              <a:pPr/>
              <a:t>51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1DBC6-5734-6A49-A32C-21101338A015}" type="slidenum">
              <a:rPr lang="en-US"/>
              <a:pPr/>
              <a:t>52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9B83C-2390-5340-BEA7-3DF4EE2282FE}" type="slidenum">
              <a:rPr lang="en-US"/>
              <a:pPr/>
              <a:t>53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86641-BC5C-514B-B5F3-589FDEDE66DC}" type="slidenum">
              <a:rPr lang="en-US"/>
              <a:pPr/>
              <a:t>54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EE68B-708C-184B-B783-15AF9B94928E}" type="slidenum">
              <a:rPr lang="en-US"/>
              <a:pPr/>
              <a:t>55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885FB-432B-9743-B531-4E93EBE91465}" type="slidenum">
              <a:rPr lang="en-US"/>
              <a:pPr/>
              <a:t>56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6137E-CD66-B843-B9C9-1BDCF3D58ABC}" type="slidenum">
              <a:rPr lang="en-US"/>
              <a:pPr/>
              <a:t>57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F89F2-3DE3-FF4E-A56D-1E4CFE23A8B4}" type="slidenum">
              <a:rPr lang="en-US"/>
              <a:pPr/>
              <a:t>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891B0-527D-AA49-B233-CF55489C17F0}" type="slidenum">
              <a:rPr lang="en-US"/>
              <a:pPr/>
              <a:t>58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F2E2-9C78-6E44-8785-381884635DE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35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0B8B6-7095-C74F-9DF9-1D269EE12CBB}" type="slidenum">
              <a:rPr lang="en-US"/>
              <a:pPr/>
              <a:t>60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DB697-4702-C04D-A354-E05107CBE001}" type="slidenum">
              <a:rPr lang="en-US"/>
              <a:pPr/>
              <a:t>61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56303-F3EE-A94A-944E-88588CBFAE3F}" type="slidenum">
              <a:rPr lang="en-US"/>
              <a:pPr/>
              <a:t>62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49762-F787-2B43-91C4-3776671CC213}" type="slidenum">
              <a:rPr lang="en-US"/>
              <a:pPr/>
              <a:t>63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D7B13-7C39-7F43-A024-46E8B0FA8DE7}" type="slidenum">
              <a:rPr lang="en-US"/>
              <a:pPr/>
              <a:t>64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DFD6D-7ABB-1945-9E13-4A7BC12F6F28}" type="slidenum">
              <a:rPr lang="en-US"/>
              <a:pPr/>
              <a:t>65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7ED46-5EC4-0443-8FC6-25648372D938}" type="slidenum">
              <a:rPr lang="en-US"/>
              <a:pPr/>
              <a:t>66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2380B-F6E7-3F4C-9695-37767FD950D8}" type="slidenum">
              <a:rPr lang="en-US"/>
              <a:pPr/>
              <a:t>67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E86C8-3CF2-394B-B3CD-9DDF334C69C1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A6427-FEBA-E14B-82EC-65BD1A173301}" type="slidenum">
              <a:rPr lang="en-US"/>
              <a:pPr/>
              <a:t>68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139F2-FD9C-384E-BB7D-C74614942581}" type="slidenum">
              <a:rPr lang="en-US"/>
              <a:pPr/>
              <a:t>69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23687-C323-804F-8644-06CC1C5B63E0}" type="slidenum">
              <a:rPr lang="en-US"/>
              <a:pPr/>
              <a:t>70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D541D-2E37-DA42-B627-51F4F01B3E4B}" type="slidenum">
              <a:rPr lang="en-US"/>
              <a:pPr/>
              <a:t>71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42F4B-FD1B-994B-8982-0FD6C8C0F42E}" type="slidenum">
              <a:rPr lang="en-US"/>
              <a:pPr/>
              <a:t>72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EFAC4-8BCE-6542-B90C-04A7DD0D74B3}" type="slidenum">
              <a:rPr lang="en-US"/>
              <a:pPr/>
              <a:t>73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51553-E9BA-8841-946E-8C6A1063893D}" type="slidenum">
              <a:rPr lang="en-US"/>
              <a:pPr/>
              <a:t>74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221BF-5EE5-F44A-940A-79D44ED3F8B9}" type="slidenum">
              <a:rPr lang="en-US"/>
              <a:pPr/>
              <a:t>75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B9A91-4729-F841-8A89-72DB14A8FBEE}" type="slidenum">
              <a:rPr lang="en-US"/>
              <a:pPr/>
              <a:t>76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FE8A-E728-F041-9883-BEC8C224B8A7}" type="slidenum">
              <a:rPr lang="en-US"/>
              <a:pPr/>
              <a:t>77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2CDB3-B9E6-5D4A-8709-0DED8504D9C0}" type="slidenum">
              <a:rPr lang="en-US"/>
              <a:pPr/>
              <a:t>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D2EF9-14A3-FF4D-A6E7-5731FDCE4F0B}" type="slidenum">
              <a:rPr lang="en-US"/>
              <a:pPr/>
              <a:t>78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CC51F-75FA-744C-9993-D4DC43BE6A9B}" type="slidenum">
              <a:rPr lang="en-US"/>
              <a:pPr/>
              <a:t>79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91FC7-F418-8145-A84B-CCFE1D3DD3E1}" type="slidenum">
              <a:rPr lang="en-US"/>
              <a:pPr/>
              <a:t>80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3A4D9-B55C-A745-952A-DC98147AC486}" type="slidenum">
              <a:rPr lang="en-US"/>
              <a:pPr/>
              <a:t>81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F4426-4B5C-5F43-B8E0-527C5721D4EA}" type="slidenum">
              <a:rPr lang="en-US"/>
              <a:pPr/>
              <a:t>82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2A945-004B-D142-991C-0BF3F83C8D4F}" type="slidenum">
              <a:rPr lang="en-US"/>
              <a:pPr/>
              <a:t>83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B1C4B-BECC-E443-B257-2AAD8C125742}" type="slidenum">
              <a:rPr lang="en-US"/>
              <a:pPr/>
              <a:t>84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07855-BF2A-4843-AFBC-B5479CDC8779}" type="slidenum">
              <a:rPr lang="en-US"/>
              <a:pPr/>
              <a:t>85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0E703-4656-264E-80A7-5C1A5AA1C49B}" type="slidenum">
              <a:rPr lang="en-US"/>
              <a:pPr/>
              <a:t>86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D1A08-37CB-A541-89DC-4158491BDE16}" type="slidenum">
              <a:rPr lang="en-US"/>
              <a:pPr/>
              <a:t>87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Next, we claim the recursive languages are also closed under concatenation.</a:t>
            </a:r>
          </a:p>
          <a:p>
            <a:endParaRPr lang="en-US"/>
          </a:p>
          <a:p>
            <a:r>
              <a:rPr lang="en-US"/>
              <a:t>Click 1</a:t>
            </a:r>
          </a:p>
          <a:p>
            <a:r>
              <a:rPr lang="en-US"/>
              <a:t>We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use the nondeterministic trick, or at least it is rather hard to do so.</a:t>
            </a:r>
          </a:p>
          <a:p>
            <a:endParaRPr lang="en-US"/>
          </a:p>
          <a:p>
            <a:r>
              <a:rPr lang="en-US"/>
              <a:t>Click 2</a:t>
            </a:r>
          </a:p>
          <a:p>
            <a:r>
              <a:rPr lang="en-US"/>
              <a:t>However, M will systematically try each possible breakpoint for w into xy, run M1 on x and M2 on y.</a:t>
            </a:r>
          </a:p>
          <a:p>
            <a:endParaRPr lang="en-US"/>
          </a:p>
          <a:p>
            <a:r>
              <a:rPr lang="en-US"/>
              <a:t>Click 3</a:t>
            </a:r>
          </a:p>
          <a:p>
            <a:r>
              <a:rPr lang="en-US"/>
              <a:t>M1 and M2 always halt on each x and y.</a:t>
            </a:r>
          </a:p>
          <a:p>
            <a:endParaRPr lang="en-US"/>
          </a:p>
          <a:p>
            <a:r>
              <a:rPr lang="en-US"/>
              <a:t>Click 4</a:t>
            </a:r>
          </a:p>
          <a:p>
            <a:r>
              <a:rPr lang="en-US"/>
              <a:t>If for any breakpoint, both accept their pieces, then M accepts.</a:t>
            </a:r>
          </a:p>
          <a:p>
            <a:endParaRPr lang="en-US"/>
          </a:p>
          <a:p>
            <a:r>
              <a:rPr lang="en-US"/>
              <a:t>Click 5</a:t>
            </a:r>
          </a:p>
          <a:p>
            <a:r>
              <a:rPr lang="en-US"/>
              <a:t>But if all breakpoints lead to rejection by one or both of M1 and M2, then M eventually runs out of things to try and rejects.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533F-6477-CC46-8D3E-19BC29889F15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A8A51-93CD-1641-A071-1F1D8D173C96}" type="slidenum">
              <a:rPr lang="en-US"/>
              <a:pPr/>
              <a:t>88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BEF31-0E13-4944-AAFC-2865BA97F9BD}" type="slidenum">
              <a:rPr lang="en-US"/>
              <a:pPr/>
              <a:t>89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2978D-8C78-E446-9323-ABB5734A9652}" type="slidenum">
              <a:rPr lang="en-US"/>
              <a:pPr/>
              <a:t>90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534A3-655E-124A-9015-D9BDFA4FE744}" type="slidenum">
              <a:rPr lang="en-US"/>
              <a:pPr/>
              <a:t>91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7FF31-E8C6-9A4A-9DAB-22C38ECC6CBB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>
              <a:latin typeface="Arial" charset="0"/>
              <a:ea typeface="宋体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pic>
        <p:nvPicPr>
          <p:cNvPr id="7" name="Picture 10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J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23034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2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404813"/>
            <a:ext cx="2035175" cy="54721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5954712" cy="54721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5616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30" name="Picture 6" descr="tow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>
                <a:latin typeface="+mn-lt"/>
                <a:ea typeface="宋体" pitchFamily="2" charset="-122"/>
              </a:defRPr>
            </a:lvl1pPr>
          </a:lstStyle>
          <a:p>
            <a:fld id="{823B4E97-F1BA-544E-98B2-FDD19B5FBD1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>
                <a:latin typeface="+mn-lt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 smtClean="0">
                <a:latin typeface="+mn-lt"/>
                <a:ea typeface="宋体" pitchFamily="2" charset="-122"/>
              </a:defRPr>
            </a:lvl1pPr>
          </a:lstStyle>
          <a:p>
            <a:fld id="{66DEB46B-6DCB-C444-8670-9C36ECD8EE34}" type="slidenum">
              <a:rPr lang="en-US" smtClean="0"/>
              <a:t>‹#›</a:t>
            </a:fld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校徽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1938"/>
            <a:ext cx="665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6.bin"/><Relationship Id="rId39" Type="http://schemas.openxmlformats.org/officeDocument/2006/relationships/oleObject" Target="../embeddings/oleObject27.bin"/><Relationship Id="rId21" Type="http://schemas.openxmlformats.org/officeDocument/2006/relationships/oleObject" Target="../embeddings/oleObject13.bin"/><Relationship Id="rId34" Type="http://schemas.openxmlformats.org/officeDocument/2006/relationships/oleObject" Target="../embeddings/oleObject22.bin"/><Relationship Id="rId42" Type="http://schemas.openxmlformats.org/officeDocument/2006/relationships/oleObject" Target="../embeddings/oleObject30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9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5.bin"/><Relationship Id="rId32" Type="http://schemas.openxmlformats.org/officeDocument/2006/relationships/oleObject" Target="../embeddings/oleObject20.bin"/><Relationship Id="rId37" Type="http://schemas.openxmlformats.org/officeDocument/2006/relationships/oleObject" Target="../embeddings/oleObject25.bin"/><Relationship Id="rId40" Type="http://schemas.openxmlformats.org/officeDocument/2006/relationships/oleObject" Target="../embeddings/oleObject28.bin"/><Relationship Id="rId45" Type="http://schemas.openxmlformats.org/officeDocument/2006/relationships/oleObject" Target="../embeddings/oleObject33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7.bin"/><Relationship Id="rId36" Type="http://schemas.openxmlformats.org/officeDocument/2006/relationships/oleObject" Target="../embeddings/oleObject24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19.bin"/><Relationship Id="rId44" Type="http://schemas.openxmlformats.org/officeDocument/2006/relationships/oleObject" Target="../embeddings/oleObject3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12.wmf"/><Relationship Id="rId30" Type="http://schemas.openxmlformats.org/officeDocument/2006/relationships/oleObject" Target="../embeddings/oleObject18.bin"/><Relationship Id="rId35" Type="http://schemas.openxmlformats.org/officeDocument/2006/relationships/oleObject" Target="../embeddings/oleObject23.bin"/><Relationship Id="rId43" Type="http://schemas.openxmlformats.org/officeDocument/2006/relationships/oleObject" Target="../embeddings/oleObject31.bin"/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0.xml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11.wmf"/><Relationship Id="rId33" Type="http://schemas.openxmlformats.org/officeDocument/2006/relationships/oleObject" Target="../embeddings/oleObject21.bin"/><Relationship Id="rId38" Type="http://schemas.openxmlformats.org/officeDocument/2006/relationships/oleObject" Target="../embeddings/oleObject26.bin"/><Relationship Id="rId20" Type="http://schemas.openxmlformats.org/officeDocument/2006/relationships/image" Target="../media/image9.wmf"/><Relationship Id="rId41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22.wmf"/><Relationship Id="rId26" Type="http://schemas.openxmlformats.org/officeDocument/2006/relationships/oleObject" Target="../embeddings/oleObject47.bin"/><Relationship Id="rId39" Type="http://schemas.openxmlformats.org/officeDocument/2006/relationships/oleObject" Target="../embeddings/oleObject57.bin"/><Relationship Id="rId21" Type="http://schemas.openxmlformats.org/officeDocument/2006/relationships/oleObject" Target="../embeddings/oleObject44.bin"/><Relationship Id="rId34" Type="http://schemas.openxmlformats.org/officeDocument/2006/relationships/oleObject" Target="../embeddings/oleObject54.bin"/><Relationship Id="rId42" Type="http://schemas.openxmlformats.org/officeDocument/2006/relationships/image" Target="../media/image28.wm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image" Target="../media/image25.wmf"/><Relationship Id="rId41" Type="http://schemas.openxmlformats.org/officeDocument/2006/relationships/oleObject" Target="../embeddings/oleObject5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24.wmf"/><Relationship Id="rId32" Type="http://schemas.openxmlformats.org/officeDocument/2006/relationships/oleObject" Target="../embeddings/oleObject52.bin"/><Relationship Id="rId37" Type="http://schemas.openxmlformats.org/officeDocument/2006/relationships/oleObject" Target="../embeddings/oleObject56.bin"/><Relationship Id="rId40" Type="http://schemas.openxmlformats.org/officeDocument/2006/relationships/image" Target="../media/image12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5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43.bin"/><Relationship Id="rId31" Type="http://schemas.openxmlformats.org/officeDocument/2006/relationships/oleObject" Target="../embeddings/oleObject51.bin"/><Relationship Id="rId44" Type="http://schemas.openxmlformats.org/officeDocument/2006/relationships/oleObject" Target="../embeddings/oleObject6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48.bin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26.wmf"/><Relationship Id="rId43" Type="http://schemas.openxmlformats.org/officeDocument/2006/relationships/oleObject" Target="../embeddings/oleObject59.bin"/><Relationship Id="rId8" Type="http://schemas.openxmlformats.org/officeDocument/2006/relationships/image" Target="../media/image8.wmf"/><Relationship Id="rId3" Type="http://schemas.openxmlformats.org/officeDocument/2006/relationships/notesSlide" Target="../notesSlides/notesSlide51.xml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33" Type="http://schemas.openxmlformats.org/officeDocument/2006/relationships/oleObject" Target="../embeddings/oleObject53.bin"/><Relationship Id="rId38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__.docx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458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Turing Machines</a:t>
            </a:r>
          </a:p>
          <a:p>
            <a:r>
              <a:rPr lang="en-US" dirty="0">
                <a:solidFill>
                  <a:srgbClr val="003366"/>
                </a:solidFill>
              </a:rPr>
              <a:t>Recursive and Recursively Enumerable Languages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76769"/>
            <a:ext cx="7772400" cy="562708"/>
          </a:xfrm>
        </p:spPr>
        <p:txBody>
          <a:bodyPr/>
          <a:lstStyle/>
          <a:p>
            <a:r>
              <a:rPr lang="en-US" altLang="zh-CN" dirty="0">
                <a:solidFill>
                  <a:srgbClr val="CC0000"/>
                </a:solidFill>
              </a:rPr>
              <a:t>Turing Machine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C7BE-9E29-D442-9F60-33A13AE7E0C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TM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483-E0A7-5C42-8920-8CF4496FC38E}" type="slidenum">
              <a:rPr lang="en-US"/>
              <a:pPr/>
              <a:t>10</a:t>
            </a:fld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15000" y="1752600"/>
            <a:ext cx="289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solidFill>
                  <a:srgbClr val="FF0066"/>
                </a:solidFill>
                <a:latin typeface="Lucida Sans Unicode" charset="0"/>
              </a:rPr>
              <a:t>δ</a:t>
            </a:r>
            <a:r>
              <a:rPr lang="en-US">
                <a:solidFill>
                  <a:srgbClr val="FF0066"/>
                </a:solidFill>
              </a:rPr>
              <a:t>(q, 0) = (q,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1) = (f,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B) = (q, 1, L)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676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1676400" y="5334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2286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782235" y="4876800"/>
            <a:ext cx="350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. . .  B  B  0  0  B  B  . . .</a:t>
            </a: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2561165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283633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309456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334432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3619491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3873489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29" name="Group 17"/>
          <p:cNvGrpSpPr>
            <a:grpSpLocks/>
          </p:cNvGrpSpPr>
          <p:nvPr/>
        </p:nvGrpSpPr>
        <p:grpSpPr bwMode="auto">
          <a:xfrm>
            <a:off x="2510363" y="3505200"/>
            <a:ext cx="914400" cy="1371600"/>
            <a:chOff x="1680" y="2208"/>
            <a:chExt cx="576" cy="864"/>
          </a:xfrm>
        </p:grpSpPr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1680" y="2208"/>
              <a:ext cx="576" cy="52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TM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922E-C638-FF49-B578-B76957250915}" type="slidenum">
              <a:rPr lang="en-US"/>
              <a:pPr/>
              <a:t>11</a:t>
            </a:fld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715000" y="1752600"/>
            <a:ext cx="289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solidFill>
                  <a:srgbClr val="FF0066"/>
                </a:solidFill>
                <a:latin typeface="Lucida Sans Unicode" charset="0"/>
              </a:rPr>
              <a:t>δ</a:t>
            </a:r>
            <a:r>
              <a:rPr lang="en-US">
                <a:solidFill>
                  <a:srgbClr val="FF0066"/>
                </a:solidFill>
              </a:rPr>
              <a:t>(q, 0) = (q,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1) = (f,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B) = (q, 1, L)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676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676400" y="5334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286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82235" y="4876800"/>
            <a:ext cx="350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. . .  B  B  0  0  B  B  . . .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561165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83633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09456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334432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619491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3873489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2743200" y="3505200"/>
            <a:ext cx="914400" cy="1371600"/>
            <a:chOff x="1680" y="2208"/>
            <a:chExt cx="576" cy="864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680" y="2208"/>
              <a:ext cx="576" cy="52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TM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2FFE-816F-DA40-9C7B-5B0A154ED35E}" type="slidenum">
              <a:rPr lang="en-US"/>
              <a:pPr/>
              <a:t>12</a:t>
            </a:fld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715000" y="1752600"/>
            <a:ext cx="289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0) = (q,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1) = (f,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solidFill>
                  <a:srgbClr val="FF0066"/>
                </a:solidFill>
                <a:latin typeface="Lucida Sans Unicode" charset="0"/>
              </a:rPr>
              <a:t>δ</a:t>
            </a:r>
            <a:r>
              <a:rPr lang="en-US">
                <a:solidFill>
                  <a:srgbClr val="FF0066"/>
                </a:solidFill>
              </a:rPr>
              <a:t>(q, B) = (q, 1, L)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676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676400" y="5334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286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82235" y="4876800"/>
            <a:ext cx="350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. . .  B  B  0  0  B  B  . . .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561165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83633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09456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334432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619491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3873489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2997204" y="3505200"/>
            <a:ext cx="914400" cy="1371600"/>
            <a:chOff x="1680" y="2208"/>
            <a:chExt cx="576" cy="864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680" y="2208"/>
              <a:ext cx="576" cy="52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TM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B574-3874-644C-919C-01FE4F5217F9}" type="slidenum">
              <a:rPr lang="en-US"/>
              <a:pPr/>
              <a:t>13</a:t>
            </a:fld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715000" y="1752600"/>
            <a:ext cx="289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solidFill>
                  <a:srgbClr val="FF0066"/>
                </a:solidFill>
                <a:latin typeface="Lucida Sans Unicode" charset="0"/>
              </a:rPr>
              <a:t>δ</a:t>
            </a:r>
            <a:r>
              <a:rPr lang="en-US">
                <a:solidFill>
                  <a:srgbClr val="FF0066"/>
                </a:solidFill>
              </a:rPr>
              <a:t>(q, 0) = (q,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1) = (f,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B) = (q, 1, L)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676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676400" y="5334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286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82235" y="4876800"/>
            <a:ext cx="25708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. . .  B  B  0  0  </a:t>
            </a:r>
            <a:r>
              <a:rPr lang="en-US" altLang="zh-CN" dirty="0"/>
              <a:t>1</a:t>
            </a:r>
            <a:r>
              <a:rPr lang="en-US" dirty="0"/>
              <a:t>  B  . . .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561165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83633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09456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334432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619491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3873489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2764367" y="3505200"/>
            <a:ext cx="914400" cy="1371600"/>
            <a:chOff x="1680" y="2208"/>
            <a:chExt cx="576" cy="864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680" y="2208"/>
              <a:ext cx="576" cy="52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TM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A0B7-719E-2646-9A0B-3B7DF76CE398}" type="slidenum">
              <a:rPr lang="en-US"/>
              <a:pPr/>
              <a:t>14</a:t>
            </a:fld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715000" y="1752600"/>
            <a:ext cx="289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0) = (q,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solidFill>
                  <a:srgbClr val="FF0066"/>
                </a:solidFill>
                <a:latin typeface="Lucida Sans Unicode" charset="0"/>
              </a:rPr>
              <a:t>δ</a:t>
            </a:r>
            <a:r>
              <a:rPr lang="en-US">
                <a:solidFill>
                  <a:srgbClr val="FF0066"/>
                </a:solidFill>
              </a:rPr>
              <a:t>(q, 1) = (f,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B) = (q, 1, L)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676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676400" y="5334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286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82235" y="4876800"/>
            <a:ext cx="25708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. . .  B  B  0  0  </a:t>
            </a:r>
            <a:r>
              <a:rPr lang="en-US" altLang="zh-CN" dirty="0"/>
              <a:t>1</a:t>
            </a:r>
            <a:r>
              <a:rPr lang="en-US" dirty="0"/>
              <a:t>  B  . . .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561165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83633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09456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334432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619491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3873489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3018371" y="3505200"/>
            <a:ext cx="914400" cy="1371600"/>
            <a:chOff x="1680" y="2208"/>
            <a:chExt cx="576" cy="864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680" y="2208"/>
              <a:ext cx="576" cy="52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DFE-B81B-AA42-B1A0-A24914E4A2EE}" type="slidenum">
              <a:rPr lang="en-US"/>
              <a:pPr/>
              <a:t>15</a:t>
            </a:fld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715000" y="1752600"/>
            <a:ext cx="289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0) = (q,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1) = (f, 0, R)</a:t>
            </a:r>
          </a:p>
          <a:p>
            <a:pPr>
              <a:spcBef>
                <a:spcPct val="50000"/>
              </a:spcBef>
              <a:buClr>
                <a:srgbClr val="CC00CC"/>
              </a:buCl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/>
              <a:t>(q, B) = (q, 1, L)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080125" y="4224338"/>
            <a:ext cx="29448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 move is possible.</a:t>
            </a:r>
          </a:p>
          <a:p>
            <a:r>
              <a:rPr lang="en-US"/>
              <a:t>The TM halts and</a:t>
            </a:r>
          </a:p>
          <a:p>
            <a:r>
              <a:rPr lang="en-US"/>
              <a:t>accepts.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676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676400" y="5334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286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782235" y="4876800"/>
            <a:ext cx="25708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. . .  B  B  0  0  </a:t>
            </a:r>
            <a:r>
              <a:rPr lang="en-US" altLang="zh-CN" dirty="0"/>
              <a:t>0</a:t>
            </a:r>
            <a:r>
              <a:rPr lang="en-US" dirty="0"/>
              <a:t>  B  . . .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2561165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283633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309456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3344326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3619491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873489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3251208" y="3505200"/>
            <a:ext cx="914400" cy="1371600"/>
            <a:chOff x="1680" y="2208"/>
            <a:chExt cx="576" cy="864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1680" y="2208"/>
              <a:ext cx="576" cy="52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96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/>
              <a:t>Instantaneous Descriptions of a Turing Machine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r>
              <a:rPr lang="en-US"/>
              <a:t>Initially, a TM has a tape consisting of a string of input symbols surrounded by an infinity of blanks in both directions.</a:t>
            </a:r>
          </a:p>
          <a:p>
            <a:r>
              <a:rPr lang="en-US"/>
              <a:t>The TM is in the start state, and the head is at the leftmost input symbol.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C505-28E8-414E-8FB2-F81503A947D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520700"/>
          </a:xfrm>
        </p:spPr>
        <p:txBody>
          <a:bodyPr/>
          <a:lstStyle/>
          <a:p>
            <a:r>
              <a:rPr lang="en-US"/>
              <a:t>TM ID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–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r>
              <a:rPr lang="en-US"/>
              <a:t>An ID is a string </a:t>
            </a:r>
            <a:r>
              <a:rPr lang="en-US">
                <a:sym typeface="Symbol" charset="0"/>
              </a:rPr>
              <a:t></a:t>
            </a:r>
            <a:r>
              <a:rPr lang="en-US"/>
              <a:t>q</a:t>
            </a:r>
            <a:r>
              <a:rPr lang="en-US">
                <a:sym typeface="Symbol" charset="0"/>
              </a:rPr>
              <a:t></a:t>
            </a:r>
            <a:r>
              <a:rPr lang="en-US"/>
              <a:t>, where </a:t>
            </a:r>
            <a:r>
              <a:rPr lang="en-US">
                <a:sym typeface="Symbol" charset="0"/>
              </a:rPr>
              <a:t></a:t>
            </a:r>
            <a:r>
              <a:rPr lang="en-US"/>
              <a:t> includes the tape between the leftmost and rightmost nonblanks.</a:t>
            </a:r>
          </a:p>
          <a:p>
            <a:r>
              <a:rPr lang="en-US"/>
              <a:t>The state q is immediately to the left of the tape symbol scanned.</a:t>
            </a:r>
          </a:p>
          <a:p>
            <a:r>
              <a:rPr lang="en-US"/>
              <a:t>If q is at the right end, it is scanning B.</a:t>
            </a:r>
          </a:p>
          <a:p>
            <a:pPr lvl="1"/>
            <a:r>
              <a:rPr lang="en-US"/>
              <a:t>If q is scanning a B at the left end, then consecutive B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at and to the right of q are part of </a:t>
            </a:r>
            <a:r>
              <a:rPr lang="en-US">
                <a:sym typeface="Symbol" charset="0"/>
              </a:rPr>
              <a:t></a:t>
            </a:r>
            <a:r>
              <a:rPr lang="en-US"/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5999-80E7-8A4F-938C-E9413ACFE42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 ID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– (3)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/>
              <a:t>As for PDA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we may use symbols </a:t>
            </a:r>
            <a:r>
              <a:rPr lang="en-US">
                <a:latin typeface="Lucida Sans Unicode" charset="0"/>
              </a:rPr>
              <a:t>⊦ </a:t>
            </a:r>
            <a:r>
              <a:rPr lang="en-US"/>
              <a:t>and 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* to represent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becomes in one move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becomes in zero or more moves,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respectively, on ID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s.</a:t>
            </a:r>
          </a:p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The moves of the previous TM are q00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0q0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00q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0q01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00q1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000f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9743-9898-EA41-9BBE-F626D96CF30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Definition of Moves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Monotype Sorts" charset="0"/>
              <a:buAutoNum type="arabicPeriod"/>
            </a:pPr>
            <a:r>
              <a:rPr lang="en-US"/>
              <a:t>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Z) = (p, Y, R), then</a:t>
            </a:r>
          </a:p>
          <a:p>
            <a:pPr marL="990600" lvl="1" indent="-533400">
              <a:buFont typeface="Monotype Sorts" charset="0"/>
              <a:buChar char="u"/>
            </a:pPr>
            <a:r>
              <a:rPr lang="en-US">
                <a:sym typeface="Symbol" charset="0"/>
              </a:rPr>
              <a:t></a:t>
            </a:r>
            <a:r>
              <a:rPr lang="en-US"/>
              <a:t>qZ</a:t>
            </a:r>
            <a:r>
              <a:rPr lang="en-US">
                <a:sym typeface="Symbol" charset="0"/>
              </a:rPr>
              <a:t></a:t>
            </a:r>
            <a:r>
              <a:rPr lang="en-US">
                <a:latin typeface="Lucida Sans Unicode" charset="0"/>
              </a:rPr>
              <a:t>⊦</a:t>
            </a:r>
            <a:r>
              <a:rPr lang="en-US">
                <a:sym typeface="Symbol" charset="0"/>
              </a:rPr>
              <a:t></a:t>
            </a:r>
            <a:r>
              <a:rPr lang="en-US"/>
              <a:t>Yp</a:t>
            </a:r>
            <a:r>
              <a:rPr lang="en-US">
                <a:sym typeface="Symbol" charset="0"/>
              </a:rPr>
              <a:t></a:t>
            </a:r>
            <a:endParaRPr lang="en-US"/>
          </a:p>
          <a:p>
            <a:pPr marL="990600" lvl="1" indent="-533400">
              <a:buFont typeface="Monotype Sorts" charset="0"/>
              <a:buChar char="u"/>
            </a:pPr>
            <a:r>
              <a:rPr lang="en-US"/>
              <a:t>If Z is the blank B, then also </a:t>
            </a:r>
            <a:r>
              <a:rPr lang="en-US">
                <a:sym typeface="Symbol" charset="0"/>
              </a:rPr>
              <a:t></a:t>
            </a:r>
            <a:r>
              <a:rPr lang="en-US"/>
              <a:t>q</a:t>
            </a:r>
            <a:r>
              <a:rPr lang="en-US">
                <a:latin typeface="Lucida Sans Unicode" charset="0"/>
              </a:rPr>
              <a:t>⊦</a:t>
            </a:r>
            <a:r>
              <a:rPr lang="en-US">
                <a:sym typeface="Symbol" charset="0"/>
              </a:rPr>
              <a:t></a:t>
            </a:r>
            <a:r>
              <a:rPr lang="en-US"/>
              <a:t>Yp</a:t>
            </a:r>
          </a:p>
          <a:p>
            <a:pPr marL="609600" indent="-609600">
              <a:buFont typeface="Monotype Sorts" charset="0"/>
              <a:buAutoNum type="arabicPeriod"/>
            </a:pPr>
            <a:r>
              <a:rPr lang="en-US"/>
              <a:t>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Z) = (p, Y, L), then</a:t>
            </a:r>
          </a:p>
          <a:p>
            <a:pPr marL="990600" lvl="1" indent="-533400">
              <a:buFont typeface="Monotype Sorts" charset="0"/>
              <a:buChar char="u"/>
            </a:pPr>
            <a:r>
              <a:rPr lang="en-US"/>
              <a:t>For any X, </a:t>
            </a:r>
            <a:r>
              <a:rPr lang="en-US">
                <a:sym typeface="Symbol" charset="0"/>
              </a:rPr>
              <a:t>X</a:t>
            </a:r>
            <a:r>
              <a:rPr lang="en-US"/>
              <a:t>qZ</a:t>
            </a:r>
            <a:r>
              <a:rPr lang="en-US">
                <a:sym typeface="Symbol" charset="0"/>
              </a:rPr>
              <a:t></a:t>
            </a:r>
            <a:r>
              <a:rPr lang="en-US">
                <a:latin typeface="Lucida Sans Unicode" charset="0"/>
              </a:rPr>
              <a:t>⊦</a:t>
            </a:r>
            <a:r>
              <a:rPr lang="en-US">
                <a:sym typeface="Symbol" charset="0"/>
              </a:rPr>
              <a:t>pX</a:t>
            </a:r>
            <a:r>
              <a:rPr lang="en-US"/>
              <a:t>Y</a:t>
            </a:r>
            <a:r>
              <a:rPr lang="en-US">
                <a:sym typeface="Symbol" charset="0"/>
              </a:rPr>
              <a:t></a:t>
            </a:r>
          </a:p>
          <a:p>
            <a:pPr marL="990600" lvl="1" indent="-533400">
              <a:buFont typeface="Monotype Sorts" charset="0"/>
              <a:buChar char="u"/>
            </a:pPr>
            <a:r>
              <a:rPr lang="en-US">
                <a:sym typeface="Symbol" charset="0"/>
              </a:rPr>
              <a:t>In addition, </a:t>
            </a:r>
            <a:r>
              <a:rPr lang="en-US"/>
              <a:t>qZ</a:t>
            </a:r>
            <a:r>
              <a:rPr lang="en-US">
                <a:sym typeface="Symbol" charset="0"/>
              </a:rPr>
              <a:t></a:t>
            </a:r>
            <a:r>
              <a:rPr lang="en-US">
                <a:latin typeface="Lucida Sans Unicode" charset="0"/>
              </a:rPr>
              <a:t>⊦</a:t>
            </a:r>
            <a:r>
              <a:rPr lang="en-US">
                <a:sym typeface="Symbol" charset="0"/>
              </a:rPr>
              <a:t>pB</a:t>
            </a:r>
            <a:r>
              <a:rPr lang="en-US"/>
              <a:t>Y</a:t>
            </a:r>
            <a:r>
              <a:rPr lang="en-US">
                <a:sym typeface="Symbol" charset="0"/>
              </a:rPr>
              <a:t>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3C2-DDC8-F145-AD42-C8CC8650013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Turing-Machine Theory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purpose of the theory of Turing machines is to prove that certain specific languages have no algorithm.</a:t>
            </a:r>
          </a:p>
          <a:p>
            <a:r>
              <a:rPr lang="en-US"/>
              <a:t>Start with a language about Turing machines themselves.</a:t>
            </a:r>
          </a:p>
          <a:p>
            <a:r>
              <a:rPr lang="en-US"/>
              <a:t>Reductions are used to prove more common questions undecidable.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F0D8-DAB1-CA4D-9D53-2F41F2B6015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Languages of a TM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/>
              <a:t>A TM defines a language by final state, as usual.</a:t>
            </a:r>
          </a:p>
          <a:p>
            <a:r>
              <a:rPr lang="en-US"/>
              <a:t>L(M) = {w | q</a:t>
            </a:r>
            <a:r>
              <a:rPr lang="en-US" baseline="-25000"/>
              <a:t>0</a:t>
            </a:r>
            <a:r>
              <a:rPr lang="en-US"/>
              <a:t>w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*I, where I is an ID with a final state}.</a:t>
            </a:r>
          </a:p>
          <a:p>
            <a:r>
              <a:rPr lang="en-US"/>
              <a:t>Or, a TM can accept a language by halting.</a:t>
            </a:r>
          </a:p>
          <a:p>
            <a:r>
              <a:rPr lang="en-US"/>
              <a:t>H(M) = {w | q</a:t>
            </a:r>
            <a:r>
              <a:rPr lang="en-US" baseline="-25000"/>
              <a:t>0</a:t>
            </a:r>
            <a:r>
              <a:rPr lang="en-US"/>
              <a:t>w</a:t>
            </a:r>
            <a:r>
              <a:rPr lang="en-US">
                <a:latin typeface="Lucida Sans Unicode" charset="0"/>
              </a:rPr>
              <a:t>⊦</a:t>
            </a:r>
            <a:r>
              <a:rPr lang="en-US"/>
              <a:t>*I, and there is no move possible from ID I}.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FB31-F8A0-9943-BFF8-AB452E6B2C3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Equivalence of Accepting and Halting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124200"/>
          </a:xfrm>
        </p:spPr>
        <p:txBody>
          <a:bodyPr/>
          <a:lstStyle/>
          <a:p>
            <a:pPr marL="609600" indent="-609600">
              <a:buFont typeface="Monotype Sorts" charset="0"/>
              <a:buAutoNum type="arabicPeriod"/>
            </a:pPr>
            <a:r>
              <a:rPr lang="en-US"/>
              <a:t>If L = L(M), then there is a TM 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such that L = H(M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).</a:t>
            </a:r>
          </a:p>
          <a:p>
            <a:pPr marL="609600" indent="-609600">
              <a:buFont typeface="Monotype Sorts" charset="0"/>
              <a:buAutoNum type="arabicPeriod"/>
            </a:pPr>
            <a:r>
              <a:rPr lang="en-US"/>
              <a:t>If L = H(M), then there is a TM 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such that L = L(M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5237-6EF9-A740-83E7-705A34F427D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490330"/>
            <a:ext cx="7772400" cy="626533"/>
          </a:xfrm>
        </p:spPr>
        <p:txBody>
          <a:bodyPr/>
          <a:lstStyle/>
          <a:p>
            <a:r>
              <a:rPr lang="en-US">
                <a:solidFill>
                  <a:srgbClr val="3366FF"/>
                </a:solidFill>
              </a:rPr>
              <a:t>Proof</a:t>
            </a:r>
            <a:r>
              <a:rPr lang="en-US"/>
              <a:t> of 1: Final State -&gt; Halting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10600" cy="4191000"/>
          </a:xfrm>
        </p:spPr>
        <p:txBody>
          <a:bodyPr/>
          <a:lstStyle/>
          <a:p>
            <a:pPr marL="609600" indent="-609600"/>
            <a:r>
              <a:rPr lang="en-US"/>
              <a:t>Modify M to become 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as follows: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For each final state of M, remove any moves, so 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halts in that state.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Avoid having 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accidentally halt.</a:t>
            </a:r>
          </a:p>
          <a:p>
            <a:pPr marL="1371600" lvl="2" indent="-457200">
              <a:buFont typeface="Monotype Sorts" charset="0"/>
              <a:buChar char="u"/>
            </a:pPr>
            <a:r>
              <a:rPr lang="en-US"/>
              <a:t>Introduce a new state s, which runs to the right forever; that is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(s, X) = (s, X, R) for all symbols X.</a:t>
            </a:r>
          </a:p>
          <a:p>
            <a:pPr marL="1371600" lvl="2" indent="-457200">
              <a:buFont typeface="Monotype Sorts" charset="0"/>
              <a:buChar char="u"/>
            </a:pPr>
            <a:r>
              <a:rPr lang="en-US"/>
              <a:t>If q is not a final state, and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X) is undefined, let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X) = (s, X, R).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3222-8462-1447-AF18-83F6014C2613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633" y="431800"/>
            <a:ext cx="7772400" cy="5842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Proof</a:t>
            </a:r>
            <a:r>
              <a:rPr lang="en-US" dirty="0"/>
              <a:t> of 2: Halting -&gt; Final State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marL="609600" indent="-609600"/>
            <a:r>
              <a:rPr lang="en-US"/>
              <a:t>Modify M to become 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as follows: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Introduce a new state f, the only final state of 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f has no moves.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X) is undefined for any state q and symbol X, define it by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X) = (f, X, R).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3CC7-EACD-D741-BE96-8F6F3E7B5523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Recursively Enumerable Languages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see that the classes of languages defined by TM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using final state and halting are the same.</a:t>
            </a:r>
          </a:p>
          <a:p>
            <a:r>
              <a:rPr lang="en-US" dirty="0"/>
              <a:t>This class of languages is called the </a:t>
            </a:r>
            <a:r>
              <a:rPr lang="en-US" i="1" dirty="0">
                <a:solidFill>
                  <a:srgbClr val="FF0066"/>
                </a:solidFill>
              </a:rPr>
              <a:t>recursively enumerable languages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Why?  The term actually predates the Turing machine and refers to another notion of computation of functions.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62D6-664E-454F-9789-730214B07154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Languages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i="1">
                <a:solidFill>
                  <a:srgbClr val="FF0066"/>
                </a:solidFill>
              </a:rPr>
              <a:t>algorithm  </a:t>
            </a:r>
            <a:r>
              <a:rPr lang="en-US"/>
              <a:t>is a TM, accepting by final state, that is guaranteed to halt whether or not it accepts.</a:t>
            </a:r>
          </a:p>
          <a:p>
            <a:r>
              <a:rPr lang="en-US"/>
              <a:t>If L = L(M) for some TM M that is an   algorithm, we say L is a </a:t>
            </a:r>
            <a:r>
              <a:rPr lang="en-US" i="1">
                <a:solidFill>
                  <a:srgbClr val="FF0066"/>
                </a:solidFill>
              </a:rPr>
              <a:t>recursive language</a:t>
            </a:r>
            <a:r>
              <a:rPr lang="en-US"/>
              <a:t>.</a:t>
            </a:r>
          </a:p>
          <a:p>
            <a:pPr lvl="1"/>
            <a:r>
              <a:rPr lang="en-US"/>
              <a:t>Why?  Again,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ask; it is a term with a history.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557-482A-F54E-AF71-DC1E60CAD280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6477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Recursive Languages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772400" cy="3886200"/>
          </a:xfrm>
        </p:spPr>
        <p:txBody>
          <a:bodyPr/>
          <a:lstStyle/>
          <a:p>
            <a:r>
              <a:rPr lang="en-US"/>
              <a:t>Every CFL is a recursive language.</a:t>
            </a:r>
          </a:p>
          <a:p>
            <a:pPr lvl="1"/>
            <a:r>
              <a:rPr lang="en-US"/>
              <a:t>Use the CYK algorithm.</a:t>
            </a:r>
          </a:p>
          <a:p>
            <a:r>
              <a:rPr lang="en-US"/>
              <a:t>Almost anything you can think of is recursive.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FCF-A88F-4640-8B23-8CBBA52B900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Example 1. </a:t>
            </a:r>
          </a:p>
          <a:p>
            <a:pPr eaLnBrk="1" hangingPunct="1">
              <a:buFontTx/>
              <a:buNone/>
            </a:pPr>
            <a:endParaRPr lang="en-US" altLang="zh-CN">
              <a:latin typeface="Times New Roman" charset="0"/>
              <a:ea typeface="宋体" charset="0"/>
            </a:endParaRPr>
          </a:p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Construct a DTM to accept the language</a:t>
            </a:r>
            <a:endParaRPr lang="en-US" altLang="zh-CN">
              <a:latin typeface="宋体" charset="0"/>
              <a:ea typeface="宋体" charset="0"/>
            </a:endParaRPr>
          </a:p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                     L = {a</a:t>
            </a:r>
            <a:r>
              <a:rPr lang="en-US" altLang="zh-CN" baseline="30000">
                <a:latin typeface="Times New Roman" charset="0"/>
                <a:ea typeface="宋体" charset="0"/>
              </a:rPr>
              <a:t>n</a:t>
            </a:r>
            <a:r>
              <a:rPr lang="en-US" altLang="zh-CN">
                <a:latin typeface="Times New Roman" charset="0"/>
                <a:ea typeface="宋体" charset="0"/>
              </a:rPr>
              <a:t>b</a:t>
            </a:r>
            <a:r>
              <a:rPr lang="en-US" altLang="zh-CN" baseline="30000">
                <a:latin typeface="Times New Roman" charset="0"/>
                <a:ea typeface="宋体" charset="0"/>
              </a:rPr>
              <a:t>n </a:t>
            </a:r>
            <a:r>
              <a:rPr lang="en-US" altLang="zh-CN">
                <a:latin typeface="Times New Roman" charset="0"/>
                <a:ea typeface="宋体" charset="0"/>
              </a:rPr>
              <a:t>| n</a:t>
            </a:r>
            <a:r>
              <a:rPr lang="en-US" altLang="zh-CN">
                <a:latin typeface="Times New Roman" charset="0"/>
                <a:ea typeface="宋体" charset="0"/>
                <a:sym typeface="Symbol" charset="0"/>
              </a:rPr>
              <a:t></a:t>
            </a:r>
            <a:r>
              <a:rPr lang="en-US" altLang="zh-CN">
                <a:latin typeface="Times New Roman" charset="0"/>
                <a:ea typeface="宋体" charset="0"/>
              </a:rPr>
              <a:t>0}.</a:t>
            </a:r>
            <a:endParaRPr lang="en-US" altLang="zh-CN">
              <a:latin typeface="宋体" charset="0"/>
              <a:ea typeface="宋体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90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447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2362200" y="532765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28194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3276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3733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4171950" y="53213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82954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1676400" y="3276600"/>
            <a:ext cx="6096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0</a:t>
            </a:r>
          </a:p>
        </p:txBody>
      </p:sp>
      <p:sp>
        <p:nvSpPr>
          <p:cNvPr id="5124" name="Oval 5"/>
          <p:cNvSpPr>
            <a:spLocks noChangeArrowheads="1"/>
          </p:cNvSpPr>
          <p:nvPr/>
        </p:nvSpPr>
        <p:spPr bwMode="auto">
          <a:xfrm>
            <a:off x="5181600" y="3276600"/>
            <a:ext cx="6096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2</a:t>
            </a: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3429000" y="3276600"/>
            <a:ext cx="6096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1</a:t>
            </a: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6934200" y="3352800"/>
            <a:ext cx="6096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3</a:t>
            </a:r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1676400" y="5105400"/>
            <a:ext cx="6096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1752600" y="5181600"/>
            <a:ext cx="457200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4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1981200" y="38862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2286000" y="35814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038600" y="35814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>
            <a:off x="5791200" y="35814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>
            <a:off x="762000" y="3581400"/>
            <a:ext cx="914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Freeform 16"/>
          <p:cNvSpPr>
            <a:spLocks/>
          </p:cNvSpPr>
          <p:nvPr/>
        </p:nvSpPr>
        <p:spPr bwMode="auto">
          <a:xfrm>
            <a:off x="1193800" y="2197100"/>
            <a:ext cx="6781800" cy="1308100"/>
          </a:xfrm>
          <a:custGeom>
            <a:avLst/>
            <a:gdLst>
              <a:gd name="T0" fmla="*/ 6273800 w 4272"/>
              <a:gd name="T1" fmla="*/ 1308100 h 824"/>
              <a:gd name="T2" fmla="*/ 6731000 w 4272"/>
              <a:gd name="T3" fmla="*/ 1003300 h 824"/>
              <a:gd name="T4" fmla="*/ 6578600 w 4272"/>
              <a:gd name="T5" fmla="*/ 469900 h 824"/>
              <a:gd name="T6" fmla="*/ 5969000 w 4272"/>
              <a:gd name="T7" fmla="*/ 241300 h 824"/>
              <a:gd name="T8" fmla="*/ 4597400 w 4272"/>
              <a:gd name="T9" fmla="*/ 88900 h 824"/>
              <a:gd name="T10" fmla="*/ 3759200 w 4272"/>
              <a:gd name="T11" fmla="*/ 12700 h 824"/>
              <a:gd name="T12" fmla="*/ 1549400 w 4272"/>
              <a:gd name="T13" fmla="*/ 165100 h 824"/>
              <a:gd name="T14" fmla="*/ 863600 w 4272"/>
              <a:gd name="T15" fmla="*/ 241300 h 824"/>
              <a:gd name="T16" fmla="*/ 254000 w 4272"/>
              <a:gd name="T17" fmla="*/ 393700 h 824"/>
              <a:gd name="T18" fmla="*/ 25400 w 4272"/>
              <a:gd name="T19" fmla="*/ 622300 h 824"/>
              <a:gd name="T20" fmla="*/ 406400 w 4272"/>
              <a:gd name="T21" fmla="*/ 1079500 h 8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72" h="824">
                <a:moveTo>
                  <a:pt x="3952" y="824"/>
                </a:moveTo>
                <a:cubicBezTo>
                  <a:pt x="4080" y="772"/>
                  <a:pt x="4208" y="720"/>
                  <a:pt x="4240" y="632"/>
                </a:cubicBezTo>
                <a:cubicBezTo>
                  <a:pt x="4272" y="544"/>
                  <a:pt x="4224" y="376"/>
                  <a:pt x="4144" y="296"/>
                </a:cubicBezTo>
                <a:cubicBezTo>
                  <a:pt x="4064" y="216"/>
                  <a:pt x="3968" y="192"/>
                  <a:pt x="3760" y="152"/>
                </a:cubicBezTo>
                <a:cubicBezTo>
                  <a:pt x="3552" y="112"/>
                  <a:pt x="3128" y="80"/>
                  <a:pt x="2896" y="56"/>
                </a:cubicBezTo>
                <a:cubicBezTo>
                  <a:pt x="2664" y="32"/>
                  <a:pt x="2688" y="0"/>
                  <a:pt x="2368" y="8"/>
                </a:cubicBezTo>
                <a:cubicBezTo>
                  <a:pt x="2048" y="16"/>
                  <a:pt x="1280" y="80"/>
                  <a:pt x="976" y="104"/>
                </a:cubicBezTo>
                <a:cubicBezTo>
                  <a:pt x="672" y="128"/>
                  <a:pt x="680" y="128"/>
                  <a:pt x="544" y="152"/>
                </a:cubicBezTo>
                <a:cubicBezTo>
                  <a:pt x="408" y="176"/>
                  <a:pt x="248" y="208"/>
                  <a:pt x="160" y="248"/>
                </a:cubicBezTo>
                <a:cubicBezTo>
                  <a:pt x="72" y="288"/>
                  <a:pt x="0" y="320"/>
                  <a:pt x="16" y="392"/>
                </a:cubicBezTo>
                <a:cubicBezTo>
                  <a:pt x="32" y="464"/>
                  <a:pt x="216" y="632"/>
                  <a:pt x="256" y="68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1600200" y="32766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498725" y="3186113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R</a:t>
            </a: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4175125" y="3186113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5927725" y="3186113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4098925" y="1814513"/>
            <a:ext cx="849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5140" name="Text Box 28"/>
          <p:cNvSpPr txBox="1">
            <a:spLocks noChangeArrowheads="1"/>
          </p:cNvSpPr>
          <p:nvPr/>
        </p:nvSpPr>
        <p:spPr bwMode="auto">
          <a:xfrm>
            <a:off x="1050925" y="4252913"/>
            <a:ext cx="849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5141" name="Freeform 29"/>
          <p:cNvSpPr>
            <a:spLocks/>
          </p:cNvSpPr>
          <p:nvPr/>
        </p:nvSpPr>
        <p:spPr bwMode="auto">
          <a:xfrm>
            <a:off x="3429000" y="2857500"/>
            <a:ext cx="622300" cy="495300"/>
          </a:xfrm>
          <a:custGeom>
            <a:avLst/>
            <a:gdLst>
              <a:gd name="T0" fmla="*/ 152400 w 392"/>
              <a:gd name="T1" fmla="*/ 495300 h 312"/>
              <a:gd name="T2" fmla="*/ 0 w 392"/>
              <a:gd name="T3" fmla="*/ 266700 h 312"/>
              <a:gd name="T4" fmla="*/ 152400 w 392"/>
              <a:gd name="T5" fmla="*/ 38100 h 312"/>
              <a:gd name="T6" fmla="*/ 457200 w 392"/>
              <a:gd name="T7" fmla="*/ 38100 h 312"/>
              <a:gd name="T8" fmla="*/ 609600 w 392"/>
              <a:gd name="T9" fmla="*/ 266700 h 312"/>
              <a:gd name="T10" fmla="*/ 533400 w 392"/>
              <a:gd name="T11" fmla="*/ 419100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2" h="312">
                <a:moveTo>
                  <a:pt x="96" y="312"/>
                </a:moveTo>
                <a:cubicBezTo>
                  <a:pt x="48" y="264"/>
                  <a:pt x="0" y="216"/>
                  <a:pt x="0" y="168"/>
                </a:cubicBezTo>
                <a:cubicBezTo>
                  <a:pt x="0" y="120"/>
                  <a:pt x="48" y="48"/>
                  <a:pt x="96" y="24"/>
                </a:cubicBezTo>
                <a:cubicBezTo>
                  <a:pt x="144" y="0"/>
                  <a:pt x="240" y="0"/>
                  <a:pt x="288" y="24"/>
                </a:cubicBezTo>
                <a:cubicBezTo>
                  <a:pt x="336" y="48"/>
                  <a:pt x="376" y="128"/>
                  <a:pt x="384" y="168"/>
                </a:cubicBezTo>
                <a:cubicBezTo>
                  <a:pt x="392" y="208"/>
                  <a:pt x="364" y="236"/>
                  <a:pt x="336" y="264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30"/>
          <p:cNvSpPr>
            <a:spLocks noChangeShapeType="1"/>
          </p:cNvSpPr>
          <p:nvPr/>
        </p:nvSpPr>
        <p:spPr bwMode="auto">
          <a:xfrm flipH="1">
            <a:off x="3886200" y="3276600"/>
            <a:ext cx="762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Freeform 31"/>
          <p:cNvSpPr>
            <a:spLocks/>
          </p:cNvSpPr>
          <p:nvPr/>
        </p:nvSpPr>
        <p:spPr bwMode="auto">
          <a:xfrm>
            <a:off x="3416300" y="3810000"/>
            <a:ext cx="698500" cy="533400"/>
          </a:xfrm>
          <a:custGeom>
            <a:avLst/>
            <a:gdLst>
              <a:gd name="T0" fmla="*/ 165100 w 440"/>
              <a:gd name="T1" fmla="*/ 0 h 336"/>
              <a:gd name="T2" fmla="*/ 12700 w 440"/>
              <a:gd name="T3" fmla="*/ 228600 h 336"/>
              <a:gd name="T4" fmla="*/ 88900 w 440"/>
              <a:gd name="T5" fmla="*/ 457200 h 336"/>
              <a:gd name="T6" fmla="*/ 393700 w 440"/>
              <a:gd name="T7" fmla="*/ 533400 h 336"/>
              <a:gd name="T8" fmla="*/ 622300 w 440"/>
              <a:gd name="T9" fmla="*/ 457200 h 336"/>
              <a:gd name="T10" fmla="*/ 698500 w 440"/>
              <a:gd name="T11" fmla="*/ 304800 h 336"/>
              <a:gd name="T12" fmla="*/ 622300 w 440"/>
              <a:gd name="T13" fmla="*/ 1524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0" h="336">
                <a:moveTo>
                  <a:pt x="104" y="0"/>
                </a:moveTo>
                <a:cubicBezTo>
                  <a:pt x="60" y="48"/>
                  <a:pt x="16" y="96"/>
                  <a:pt x="8" y="144"/>
                </a:cubicBezTo>
                <a:cubicBezTo>
                  <a:pt x="0" y="192"/>
                  <a:pt x="16" y="256"/>
                  <a:pt x="56" y="288"/>
                </a:cubicBezTo>
                <a:cubicBezTo>
                  <a:pt x="96" y="320"/>
                  <a:pt x="192" y="336"/>
                  <a:pt x="248" y="336"/>
                </a:cubicBezTo>
                <a:cubicBezTo>
                  <a:pt x="304" y="336"/>
                  <a:pt x="360" y="312"/>
                  <a:pt x="392" y="288"/>
                </a:cubicBezTo>
                <a:cubicBezTo>
                  <a:pt x="424" y="264"/>
                  <a:pt x="440" y="224"/>
                  <a:pt x="440" y="192"/>
                </a:cubicBezTo>
                <a:cubicBezTo>
                  <a:pt x="440" y="160"/>
                  <a:pt x="416" y="128"/>
                  <a:pt x="392" y="9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 flipH="1" flipV="1">
            <a:off x="3886200" y="38100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33"/>
          <p:cNvSpPr txBox="1">
            <a:spLocks noChangeArrowheads="1"/>
          </p:cNvSpPr>
          <p:nvPr/>
        </p:nvSpPr>
        <p:spPr bwMode="auto">
          <a:xfrm>
            <a:off x="3352800" y="25146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R</a:t>
            </a:r>
          </a:p>
        </p:txBody>
      </p:sp>
      <p:sp>
        <p:nvSpPr>
          <p:cNvPr id="5146" name="Text Box 34"/>
          <p:cNvSpPr txBox="1">
            <a:spLocks noChangeArrowheads="1"/>
          </p:cNvSpPr>
          <p:nvPr/>
        </p:nvSpPr>
        <p:spPr bwMode="auto">
          <a:xfrm>
            <a:off x="3336925" y="4405313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756400" y="2946400"/>
            <a:ext cx="889000" cy="406400"/>
          </a:xfrm>
          <a:custGeom>
            <a:avLst/>
            <a:gdLst>
              <a:gd name="T0" fmla="*/ 635000 w 560"/>
              <a:gd name="T1" fmla="*/ 406400 h 256"/>
              <a:gd name="T2" fmla="*/ 787400 w 560"/>
              <a:gd name="T3" fmla="*/ 330200 h 256"/>
              <a:gd name="T4" fmla="*/ 863600 w 560"/>
              <a:gd name="T5" fmla="*/ 177800 h 256"/>
              <a:gd name="T6" fmla="*/ 635000 w 560"/>
              <a:gd name="T7" fmla="*/ 25400 h 256"/>
              <a:gd name="T8" fmla="*/ 254000 w 560"/>
              <a:gd name="T9" fmla="*/ 25400 h 256"/>
              <a:gd name="T10" fmla="*/ 25400 w 560"/>
              <a:gd name="T11" fmla="*/ 177800 h 256"/>
              <a:gd name="T12" fmla="*/ 101600 w 560"/>
              <a:gd name="T13" fmla="*/ 330200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56">
                <a:moveTo>
                  <a:pt x="400" y="256"/>
                </a:moveTo>
                <a:cubicBezTo>
                  <a:pt x="436" y="244"/>
                  <a:pt x="472" y="232"/>
                  <a:pt x="496" y="208"/>
                </a:cubicBezTo>
                <a:cubicBezTo>
                  <a:pt x="520" y="184"/>
                  <a:pt x="560" y="144"/>
                  <a:pt x="544" y="112"/>
                </a:cubicBezTo>
                <a:cubicBezTo>
                  <a:pt x="528" y="80"/>
                  <a:pt x="464" y="32"/>
                  <a:pt x="400" y="16"/>
                </a:cubicBezTo>
                <a:cubicBezTo>
                  <a:pt x="336" y="0"/>
                  <a:pt x="224" y="0"/>
                  <a:pt x="160" y="16"/>
                </a:cubicBezTo>
                <a:cubicBezTo>
                  <a:pt x="96" y="32"/>
                  <a:pt x="32" y="80"/>
                  <a:pt x="16" y="112"/>
                </a:cubicBezTo>
                <a:cubicBezTo>
                  <a:pt x="0" y="144"/>
                  <a:pt x="32" y="176"/>
                  <a:pt x="64" y="20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Line 36"/>
          <p:cNvSpPr>
            <a:spLocks noChangeShapeType="1"/>
          </p:cNvSpPr>
          <p:nvPr/>
        </p:nvSpPr>
        <p:spPr bwMode="auto">
          <a:xfrm>
            <a:off x="6858000" y="32766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832600" y="3886200"/>
            <a:ext cx="863600" cy="457200"/>
          </a:xfrm>
          <a:custGeom>
            <a:avLst/>
            <a:gdLst>
              <a:gd name="T0" fmla="*/ 254000 w 544"/>
              <a:gd name="T1" fmla="*/ 0 h 288"/>
              <a:gd name="T2" fmla="*/ 25400 w 544"/>
              <a:gd name="T3" fmla="*/ 152400 h 288"/>
              <a:gd name="T4" fmla="*/ 101600 w 544"/>
              <a:gd name="T5" fmla="*/ 381000 h 288"/>
              <a:gd name="T6" fmla="*/ 406400 w 544"/>
              <a:gd name="T7" fmla="*/ 457200 h 288"/>
              <a:gd name="T8" fmla="*/ 711200 w 544"/>
              <a:gd name="T9" fmla="*/ 381000 h 288"/>
              <a:gd name="T10" fmla="*/ 863600 w 544"/>
              <a:gd name="T11" fmla="*/ 304800 h 288"/>
              <a:gd name="T12" fmla="*/ 711200 w 544"/>
              <a:gd name="T13" fmla="*/ 76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" h="288">
                <a:moveTo>
                  <a:pt x="160" y="0"/>
                </a:moveTo>
                <a:cubicBezTo>
                  <a:pt x="96" y="28"/>
                  <a:pt x="32" y="56"/>
                  <a:pt x="16" y="96"/>
                </a:cubicBezTo>
                <a:cubicBezTo>
                  <a:pt x="0" y="136"/>
                  <a:pt x="24" y="208"/>
                  <a:pt x="64" y="240"/>
                </a:cubicBezTo>
                <a:cubicBezTo>
                  <a:pt x="104" y="272"/>
                  <a:pt x="192" y="288"/>
                  <a:pt x="256" y="288"/>
                </a:cubicBezTo>
                <a:cubicBezTo>
                  <a:pt x="320" y="288"/>
                  <a:pt x="400" y="256"/>
                  <a:pt x="448" y="240"/>
                </a:cubicBezTo>
                <a:cubicBezTo>
                  <a:pt x="496" y="224"/>
                  <a:pt x="544" y="224"/>
                  <a:pt x="544" y="192"/>
                </a:cubicBezTo>
                <a:cubicBezTo>
                  <a:pt x="544" y="160"/>
                  <a:pt x="464" y="64"/>
                  <a:pt x="448" y="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8"/>
          <p:cNvSpPr>
            <a:spLocks noChangeShapeType="1"/>
          </p:cNvSpPr>
          <p:nvPr/>
        </p:nvSpPr>
        <p:spPr bwMode="auto">
          <a:xfrm flipH="1" flipV="1">
            <a:off x="7467600" y="3886200"/>
            <a:ext cx="762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Text Box 39"/>
          <p:cNvSpPr txBox="1">
            <a:spLocks noChangeArrowheads="1"/>
          </p:cNvSpPr>
          <p:nvPr/>
        </p:nvSpPr>
        <p:spPr bwMode="auto">
          <a:xfrm>
            <a:off x="6918325" y="43291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5152" name="Text Box 40"/>
          <p:cNvSpPr txBox="1">
            <a:spLocks noChangeArrowheads="1"/>
          </p:cNvSpPr>
          <p:nvPr/>
        </p:nvSpPr>
        <p:spPr bwMode="auto">
          <a:xfrm>
            <a:off x="6765925" y="2652713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L</a:t>
            </a:r>
          </a:p>
        </p:txBody>
      </p:sp>
      <p:sp>
        <p:nvSpPr>
          <p:cNvPr id="5153" name="Rectangle 4"/>
          <p:cNvSpPr>
            <a:spLocks noChangeArrowheads="1"/>
          </p:cNvSpPr>
          <p:nvPr/>
        </p:nvSpPr>
        <p:spPr bwMode="auto">
          <a:xfrm>
            <a:off x="3352800" y="5662613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5154" name="Rectangle 4"/>
          <p:cNvSpPr>
            <a:spLocks noChangeArrowheads="1"/>
          </p:cNvSpPr>
          <p:nvPr/>
        </p:nvSpPr>
        <p:spPr bwMode="auto">
          <a:xfrm>
            <a:off x="3810000" y="5662613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5155" name="Rectangle 4"/>
          <p:cNvSpPr>
            <a:spLocks noChangeArrowheads="1"/>
          </p:cNvSpPr>
          <p:nvPr/>
        </p:nvSpPr>
        <p:spPr bwMode="auto">
          <a:xfrm>
            <a:off x="4267200" y="5662613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5156" name="Rectangle 4"/>
          <p:cNvSpPr>
            <a:spLocks noChangeArrowheads="1"/>
          </p:cNvSpPr>
          <p:nvPr/>
        </p:nvSpPr>
        <p:spPr bwMode="auto">
          <a:xfrm>
            <a:off x="4724400" y="5662613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5157" name="Rectangle 4"/>
          <p:cNvSpPr>
            <a:spLocks noChangeArrowheads="1"/>
          </p:cNvSpPr>
          <p:nvPr/>
        </p:nvSpPr>
        <p:spPr bwMode="auto">
          <a:xfrm>
            <a:off x="5181600" y="5662613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5158" name="Rectangle 4"/>
          <p:cNvSpPr>
            <a:spLocks noChangeArrowheads="1"/>
          </p:cNvSpPr>
          <p:nvPr/>
        </p:nvSpPr>
        <p:spPr bwMode="auto">
          <a:xfrm>
            <a:off x="5638800" y="5662613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5159" name="Rectangle 4"/>
          <p:cNvSpPr>
            <a:spLocks noChangeArrowheads="1"/>
          </p:cNvSpPr>
          <p:nvPr/>
        </p:nvSpPr>
        <p:spPr bwMode="auto">
          <a:xfrm>
            <a:off x="6100763" y="5665788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5160" name="Rectangle 4"/>
          <p:cNvSpPr>
            <a:spLocks noChangeArrowheads="1"/>
          </p:cNvSpPr>
          <p:nvPr/>
        </p:nvSpPr>
        <p:spPr bwMode="auto">
          <a:xfrm>
            <a:off x="6557963" y="5665788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89611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Example 2.</a:t>
            </a:r>
          </a:p>
          <a:p>
            <a:pPr eaLnBrk="1" hangingPunct="1">
              <a:buFontTx/>
              <a:buNone/>
            </a:pPr>
            <a:endParaRPr lang="en-US" altLang="zh-CN">
              <a:latin typeface="Times New Roman" charset="0"/>
              <a:ea typeface="宋体" charset="0"/>
            </a:endParaRPr>
          </a:p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   Program a DTM to shift its input words right by one cell, placing a blank in the leftmost cell.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90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47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3622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8194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3340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6200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76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62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2484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7912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876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342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 Turing Machine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D4A8-AD13-0342-B43F-40A3C88C1DD4}" type="slidenum">
              <a:rPr lang="en-US"/>
              <a:pPr/>
              <a:t>3</a:t>
            </a:fld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2895600"/>
            <a:ext cx="1066800" cy="9906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State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066800" y="4572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066800" y="5105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1910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7244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2578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7912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36576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1242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355725" y="4529138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. . .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248400" y="4495800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. . .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200400" y="45720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733800" y="45720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267200" y="45720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800600" y="45720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5334000" y="4572000"/>
            <a:ext cx="39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4419600" y="3886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3489325" y="5214938"/>
            <a:ext cx="3084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Infinite tape with</a:t>
            </a:r>
          </a:p>
          <a:p>
            <a:r>
              <a:rPr lang="en-US"/>
              <a:t>squares containing</a:t>
            </a:r>
          </a:p>
          <a:p>
            <a:r>
              <a:rPr lang="en-US"/>
              <a:t>tape symbols chosen</a:t>
            </a:r>
          </a:p>
          <a:p>
            <a:r>
              <a:rPr lang="en-US"/>
              <a:t>from a finite alphabet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5715000" y="1676400"/>
            <a:ext cx="30813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Action</a:t>
            </a:r>
            <a:r>
              <a:rPr lang="en-US"/>
              <a:t>: based on</a:t>
            </a:r>
          </a:p>
          <a:p>
            <a:r>
              <a:rPr lang="en-US"/>
              <a:t>the state and the</a:t>
            </a:r>
          </a:p>
          <a:p>
            <a:r>
              <a:rPr lang="en-US"/>
              <a:t>tape symbol under</a:t>
            </a:r>
          </a:p>
          <a:p>
            <a:r>
              <a:rPr lang="en-US"/>
              <a:t>the head: change</a:t>
            </a:r>
          </a:p>
          <a:p>
            <a:r>
              <a:rPr lang="en-US"/>
              <a:t>state, rewrite the</a:t>
            </a:r>
          </a:p>
          <a:p>
            <a:r>
              <a:rPr lang="en-US"/>
              <a:t>symbol and move the</a:t>
            </a:r>
          </a:p>
          <a:p>
            <a:r>
              <a:rPr lang="en-US"/>
              <a:t>head one square.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auto">
          <a:xfrm>
            <a:off x="2438400" y="2895600"/>
            <a:ext cx="685800" cy="685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6019800" y="5181600"/>
            <a:ext cx="685800" cy="685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6019800" y="2895600"/>
            <a:ext cx="685800" cy="685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A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2438400" y="5181600"/>
            <a:ext cx="685800" cy="685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B</a:t>
            </a:r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6096000" y="5257800"/>
            <a:ext cx="533400" cy="533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f</a:t>
            </a: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3124200" y="3276600"/>
            <a:ext cx="2895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6400800" y="35814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3124200" y="5562600"/>
            <a:ext cx="2895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2819400" y="35814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V="1">
            <a:off x="2971800" y="3352800"/>
            <a:ext cx="3124200" cy="1905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 flipH="1">
            <a:off x="3124200" y="3581400"/>
            <a:ext cx="3124200" cy="1828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1676400" y="32766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Freeform 17"/>
          <p:cNvSpPr>
            <a:spLocks/>
          </p:cNvSpPr>
          <p:nvPr/>
        </p:nvSpPr>
        <p:spPr bwMode="auto">
          <a:xfrm>
            <a:off x="2819400" y="1828800"/>
            <a:ext cx="5461000" cy="3581400"/>
          </a:xfrm>
          <a:custGeom>
            <a:avLst/>
            <a:gdLst>
              <a:gd name="T0" fmla="*/ 0 w 3440"/>
              <a:gd name="T1" fmla="*/ 1066800 h 2256"/>
              <a:gd name="T2" fmla="*/ 533400 w 3440"/>
              <a:gd name="T3" fmla="*/ 381000 h 2256"/>
              <a:gd name="T4" fmla="*/ 1219200 w 3440"/>
              <a:gd name="T5" fmla="*/ 76200 h 2256"/>
              <a:gd name="T6" fmla="*/ 2590800 w 3440"/>
              <a:gd name="T7" fmla="*/ 0 h 2256"/>
              <a:gd name="T8" fmla="*/ 3810000 w 3440"/>
              <a:gd name="T9" fmla="*/ 76200 h 2256"/>
              <a:gd name="T10" fmla="*/ 4648200 w 3440"/>
              <a:gd name="T11" fmla="*/ 457200 h 2256"/>
              <a:gd name="T12" fmla="*/ 5105400 w 3440"/>
              <a:gd name="T13" fmla="*/ 914400 h 2256"/>
              <a:gd name="T14" fmla="*/ 5410200 w 3440"/>
              <a:gd name="T15" fmla="*/ 1752600 h 2256"/>
              <a:gd name="T16" fmla="*/ 5410200 w 3440"/>
              <a:gd name="T17" fmla="*/ 2667000 h 2256"/>
              <a:gd name="T18" fmla="*/ 5181600 w 3440"/>
              <a:gd name="T19" fmla="*/ 3276600 h 2256"/>
              <a:gd name="T20" fmla="*/ 4648200 w 3440"/>
              <a:gd name="T21" fmla="*/ 3581400 h 22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40" h="2256">
                <a:moveTo>
                  <a:pt x="0" y="672"/>
                </a:moveTo>
                <a:cubicBezTo>
                  <a:pt x="104" y="508"/>
                  <a:pt x="208" y="344"/>
                  <a:pt x="336" y="240"/>
                </a:cubicBezTo>
                <a:cubicBezTo>
                  <a:pt x="464" y="136"/>
                  <a:pt x="552" y="88"/>
                  <a:pt x="768" y="48"/>
                </a:cubicBezTo>
                <a:cubicBezTo>
                  <a:pt x="984" y="8"/>
                  <a:pt x="1360" y="0"/>
                  <a:pt x="1632" y="0"/>
                </a:cubicBezTo>
                <a:cubicBezTo>
                  <a:pt x="1904" y="0"/>
                  <a:pt x="2184" y="0"/>
                  <a:pt x="2400" y="48"/>
                </a:cubicBezTo>
                <a:cubicBezTo>
                  <a:pt x="2616" y="96"/>
                  <a:pt x="2792" y="200"/>
                  <a:pt x="2928" y="288"/>
                </a:cubicBezTo>
                <a:cubicBezTo>
                  <a:pt x="3064" y="376"/>
                  <a:pt x="3136" y="440"/>
                  <a:pt x="3216" y="576"/>
                </a:cubicBezTo>
                <a:cubicBezTo>
                  <a:pt x="3296" y="712"/>
                  <a:pt x="3376" y="920"/>
                  <a:pt x="3408" y="1104"/>
                </a:cubicBezTo>
                <a:cubicBezTo>
                  <a:pt x="3440" y="1288"/>
                  <a:pt x="3432" y="1520"/>
                  <a:pt x="3408" y="1680"/>
                </a:cubicBezTo>
                <a:cubicBezTo>
                  <a:pt x="3384" y="1840"/>
                  <a:pt x="3344" y="1968"/>
                  <a:pt x="3264" y="2064"/>
                </a:cubicBezTo>
                <a:cubicBezTo>
                  <a:pt x="3184" y="2160"/>
                  <a:pt x="3056" y="2208"/>
                  <a:pt x="2928" y="225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 flipH="1">
            <a:off x="6705600" y="5410200"/>
            <a:ext cx="7620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Freeform 19"/>
          <p:cNvSpPr>
            <a:spLocks/>
          </p:cNvSpPr>
          <p:nvPr/>
        </p:nvSpPr>
        <p:spPr bwMode="auto">
          <a:xfrm>
            <a:off x="2197100" y="5791200"/>
            <a:ext cx="1092200" cy="546100"/>
          </a:xfrm>
          <a:custGeom>
            <a:avLst/>
            <a:gdLst>
              <a:gd name="T0" fmla="*/ 317500 w 688"/>
              <a:gd name="T1" fmla="*/ 0 h 344"/>
              <a:gd name="T2" fmla="*/ 12700 w 688"/>
              <a:gd name="T3" fmla="*/ 152400 h 344"/>
              <a:gd name="T4" fmla="*/ 241300 w 688"/>
              <a:gd name="T5" fmla="*/ 457200 h 344"/>
              <a:gd name="T6" fmla="*/ 622300 w 688"/>
              <a:gd name="T7" fmla="*/ 533400 h 344"/>
              <a:gd name="T8" fmla="*/ 1003300 w 688"/>
              <a:gd name="T9" fmla="*/ 381000 h 344"/>
              <a:gd name="T10" fmla="*/ 1079500 w 688"/>
              <a:gd name="T11" fmla="*/ 304800 h 344"/>
              <a:gd name="T12" fmla="*/ 927100 w 688"/>
              <a:gd name="T13" fmla="*/ 152400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8" h="344">
                <a:moveTo>
                  <a:pt x="200" y="0"/>
                </a:moveTo>
                <a:cubicBezTo>
                  <a:pt x="108" y="24"/>
                  <a:pt x="16" y="48"/>
                  <a:pt x="8" y="96"/>
                </a:cubicBezTo>
                <a:cubicBezTo>
                  <a:pt x="0" y="144"/>
                  <a:pt x="88" y="248"/>
                  <a:pt x="152" y="288"/>
                </a:cubicBezTo>
                <a:cubicBezTo>
                  <a:pt x="216" y="328"/>
                  <a:pt x="312" y="344"/>
                  <a:pt x="392" y="336"/>
                </a:cubicBezTo>
                <a:cubicBezTo>
                  <a:pt x="472" y="328"/>
                  <a:pt x="584" y="264"/>
                  <a:pt x="632" y="240"/>
                </a:cubicBezTo>
                <a:cubicBezTo>
                  <a:pt x="680" y="216"/>
                  <a:pt x="688" y="216"/>
                  <a:pt x="680" y="192"/>
                </a:cubicBezTo>
                <a:cubicBezTo>
                  <a:pt x="672" y="168"/>
                  <a:pt x="628" y="132"/>
                  <a:pt x="584" y="9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 flipH="1" flipV="1">
            <a:off x="2971800" y="57912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6083300" y="2578100"/>
            <a:ext cx="927100" cy="469900"/>
          </a:xfrm>
          <a:custGeom>
            <a:avLst/>
            <a:gdLst>
              <a:gd name="T0" fmla="*/ 241300 w 584"/>
              <a:gd name="T1" fmla="*/ 317500 h 296"/>
              <a:gd name="T2" fmla="*/ 12700 w 584"/>
              <a:gd name="T3" fmla="*/ 165100 h 296"/>
              <a:gd name="T4" fmla="*/ 317500 w 584"/>
              <a:gd name="T5" fmla="*/ 12700 h 296"/>
              <a:gd name="T6" fmla="*/ 774700 w 584"/>
              <a:gd name="T7" fmla="*/ 88900 h 296"/>
              <a:gd name="T8" fmla="*/ 927100 w 584"/>
              <a:gd name="T9" fmla="*/ 393700 h 296"/>
              <a:gd name="T10" fmla="*/ 774700 w 584"/>
              <a:gd name="T11" fmla="*/ 469900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4" h="296">
                <a:moveTo>
                  <a:pt x="152" y="200"/>
                </a:moveTo>
                <a:cubicBezTo>
                  <a:pt x="76" y="168"/>
                  <a:pt x="0" y="136"/>
                  <a:pt x="8" y="104"/>
                </a:cubicBezTo>
                <a:cubicBezTo>
                  <a:pt x="16" y="72"/>
                  <a:pt x="120" y="16"/>
                  <a:pt x="200" y="8"/>
                </a:cubicBezTo>
                <a:cubicBezTo>
                  <a:pt x="280" y="0"/>
                  <a:pt x="424" y="16"/>
                  <a:pt x="488" y="56"/>
                </a:cubicBezTo>
                <a:cubicBezTo>
                  <a:pt x="552" y="96"/>
                  <a:pt x="584" y="208"/>
                  <a:pt x="584" y="248"/>
                </a:cubicBezTo>
                <a:cubicBezTo>
                  <a:pt x="584" y="288"/>
                  <a:pt x="536" y="292"/>
                  <a:pt x="488" y="29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2"/>
          <p:cNvSpPr>
            <a:spLocks noChangeShapeType="1"/>
          </p:cNvSpPr>
          <p:nvPr/>
        </p:nvSpPr>
        <p:spPr bwMode="auto">
          <a:xfrm flipH="1">
            <a:off x="6629400" y="30480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6"/>
          <p:cNvSpPr txBox="1">
            <a:spLocks noChangeArrowheads="1"/>
          </p:cNvSpPr>
          <p:nvPr/>
        </p:nvSpPr>
        <p:spPr bwMode="auto">
          <a:xfrm>
            <a:off x="7299325" y="1885950"/>
            <a:ext cx="82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2400"/>
          </a:p>
        </p:txBody>
      </p:sp>
      <p:sp>
        <p:nvSpPr>
          <p:cNvPr id="7190" name="Text Box 27"/>
          <p:cNvSpPr txBox="1">
            <a:spLocks noChangeArrowheads="1"/>
          </p:cNvSpPr>
          <p:nvPr/>
        </p:nvSpPr>
        <p:spPr bwMode="auto">
          <a:xfrm>
            <a:off x="6232525" y="2271713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R</a:t>
            </a:r>
          </a:p>
        </p:txBody>
      </p:sp>
      <p:sp>
        <p:nvSpPr>
          <p:cNvPr id="7191" name="Text Box 28"/>
          <p:cNvSpPr txBox="1">
            <a:spLocks noChangeArrowheads="1"/>
          </p:cNvSpPr>
          <p:nvPr/>
        </p:nvSpPr>
        <p:spPr bwMode="auto">
          <a:xfrm>
            <a:off x="4098925" y="2957513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R</a:t>
            </a:r>
          </a:p>
        </p:txBody>
      </p:sp>
      <p:sp>
        <p:nvSpPr>
          <p:cNvPr id="7192" name="Text Box 29"/>
          <p:cNvSpPr txBox="1">
            <a:spLocks noChangeArrowheads="1"/>
          </p:cNvSpPr>
          <p:nvPr/>
        </p:nvSpPr>
        <p:spPr bwMode="auto">
          <a:xfrm>
            <a:off x="4175125" y="5238750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7193" name="Text Box 30"/>
          <p:cNvSpPr txBox="1">
            <a:spLocks noChangeArrowheads="1"/>
          </p:cNvSpPr>
          <p:nvPr/>
        </p:nvSpPr>
        <p:spPr bwMode="auto">
          <a:xfrm>
            <a:off x="1965325" y="4176713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7194" name="Text Box 31"/>
          <p:cNvSpPr txBox="1">
            <a:spLocks noChangeArrowheads="1"/>
          </p:cNvSpPr>
          <p:nvPr/>
        </p:nvSpPr>
        <p:spPr bwMode="auto">
          <a:xfrm>
            <a:off x="2270125" y="6310313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7195" name="Text Box 32"/>
          <p:cNvSpPr txBox="1">
            <a:spLocks noChangeArrowheads="1"/>
          </p:cNvSpPr>
          <p:nvPr/>
        </p:nvSpPr>
        <p:spPr bwMode="auto">
          <a:xfrm>
            <a:off x="6384925" y="4171950"/>
            <a:ext cx="78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7196" name="Text Box 33"/>
          <p:cNvSpPr txBox="1">
            <a:spLocks noChangeArrowheads="1"/>
          </p:cNvSpPr>
          <p:nvPr/>
        </p:nvSpPr>
        <p:spPr bwMode="auto">
          <a:xfrm>
            <a:off x="3641725" y="40243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R</a:t>
            </a:r>
          </a:p>
        </p:txBody>
      </p:sp>
      <p:sp>
        <p:nvSpPr>
          <p:cNvPr id="7197" name="Text Box 34"/>
          <p:cNvSpPr txBox="1">
            <a:spLocks noChangeArrowheads="1"/>
          </p:cNvSpPr>
          <p:nvPr/>
        </p:nvSpPr>
        <p:spPr bwMode="auto">
          <a:xfrm>
            <a:off x="4556125" y="45577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R</a:t>
            </a:r>
          </a:p>
        </p:txBody>
      </p:sp>
    </p:spTree>
    <p:extLst>
      <p:ext uri="{BB962C8B-B14F-4D97-AF65-F5344CB8AC3E}">
        <p14:creationId xmlns:p14="http://schemas.microsoft.com/office/powerpoint/2010/main" val="903252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Example 3.</a:t>
            </a:r>
          </a:p>
          <a:p>
            <a:pPr eaLnBrk="1" hangingPunct="1">
              <a:buFontTx/>
              <a:buNone/>
            </a:pPr>
            <a:endParaRPr lang="en-US" altLang="zh-CN">
              <a:latin typeface="Times New Roman" charset="0"/>
              <a:ea typeface="宋体" charset="0"/>
            </a:endParaRPr>
          </a:p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   Program a DTM to shift its input word cyclically to the right by one position.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90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47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3622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8194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3340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276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7162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62484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57912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4876800" y="53340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09604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1905000" y="2209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4038600" y="5638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6248400" y="5638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4038600" y="2209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Oval 8"/>
          <p:cNvSpPr>
            <a:spLocks noChangeArrowheads="1"/>
          </p:cNvSpPr>
          <p:nvPr/>
        </p:nvSpPr>
        <p:spPr bwMode="auto">
          <a:xfrm>
            <a:off x="6248400" y="3962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Oval 9"/>
          <p:cNvSpPr>
            <a:spLocks noChangeArrowheads="1"/>
          </p:cNvSpPr>
          <p:nvPr/>
        </p:nvSpPr>
        <p:spPr bwMode="auto">
          <a:xfrm>
            <a:off x="1981200" y="3886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4038600" y="3962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1295400" y="23622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2286000" y="2362200"/>
            <a:ext cx="1752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4267200" y="2590800"/>
            <a:ext cx="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2133600" y="2590800"/>
            <a:ext cx="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>
            <a:off x="2362200" y="4114800"/>
            <a:ext cx="167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8"/>
          <p:cNvSpPr>
            <a:spLocks noChangeShapeType="1"/>
          </p:cNvSpPr>
          <p:nvPr/>
        </p:nvSpPr>
        <p:spPr bwMode="auto">
          <a:xfrm>
            <a:off x="4419600" y="41910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>
            <a:off x="4191000" y="4343400"/>
            <a:ext cx="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20"/>
          <p:cNvSpPr>
            <a:spLocks noChangeShapeType="1"/>
          </p:cNvSpPr>
          <p:nvPr/>
        </p:nvSpPr>
        <p:spPr bwMode="auto">
          <a:xfrm>
            <a:off x="6400800" y="4343400"/>
            <a:ext cx="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21"/>
          <p:cNvSpPr>
            <a:spLocks noChangeShapeType="1"/>
          </p:cNvSpPr>
          <p:nvPr/>
        </p:nvSpPr>
        <p:spPr bwMode="auto">
          <a:xfrm>
            <a:off x="4419600" y="57912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Freeform 22"/>
          <p:cNvSpPr>
            <a:spLocks/>
          </p:cNvSpPr>
          <p:nvPr/>
        </p:nvSpPr>
        <p:spPr bwMode="auto">
          <a:xfrm>
            <a:off x="1612900" y="4191000"/>
            <a:ext cx="762000" cy="393700"/>
          </a:xfrm>
          <a:custGeom>
            <a:avLst/>
            <a:gdLst>
              <a:gd name="T0" fmla="*/ 596900 w 480"/>
              <a:gd name="T1" fmla="*/ 76200 h 248"/>
              <a:gd name="T2" fmla="*/ 749300 w 480"/>
              <a:gd name="T3" fmla="*/ 228600 h 248"/>
              <a:gd name="T4" fmla="*/ 520700 w 480"/>
              <a:gd name="T5" fmla="*/ 381000 h 248"/>
              <a:gd name="T6" fmla="*/ 63500 w 480"/>
              <a:gd name="T7" fmla="*/ 304800 h 248"/>
              <a:gd name="T8" fmla="*/ 139700 w 480"/>
              <a:gd name="T9" fmla="*/ 76200 h 248"/>
              <a:gd name="T10" fmla="*/ 292100 w 480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248">
                <a:moveTo>
                  <a:pt x="376" y="48"/>
                </a:moveTo>
                <a:cubicBezTo>
                  <a:pt x="428" y="80"/>
                  <a:pt x="480" y="112"/>
                  <a:pt x="472" y="144"/>
                </a:cubicBezTo>
                <a:cubicBezTo>
                  <a:pt x="464" y="176"/>
                  <a:pt x="400" y="232"/>
                  <a:pt x="328" y="240"/>
                </a:cubicBezTo>
                <a:cubicBezTo>
                  <a:pt x="256" y="248"/>
                  <a:pt x="80" y="224"/>
                  <a:pt x="40" y="192"/>
                </a:cubicBezTo>
                <a:cubicBezTo>
                  <a:pt x="0" y="160"/>
                  <a:pt x="64" y="80"/>
                  <a:pt x="88" y="48"/>
                </a:cubicBezTo>
                <a:cubicBezTo>
                  <a:pt x="112" y="16"/>
                  <a:pt x="148" y="8"/>
                  <a:pt x="18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3"/>
          <p:cNvSpPr>
            <a:spLocks noChangeShapeType="1"/>
          </p:cNvSpPr>
          <p:nvPr/>
        </p:nvSpPr>
        <p:spPr bwMode="auto">
          <a:xfrm>
            <a:off x="1905000" y="4191000"/>
            <a:ext cx="76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Freeform 24"/>
          <p:cNvSpPr>
            <a:spLocks/>
          </p:cNvSpPr>
          <p:nvPr/>
        </p:nvSpPr>
        <p:spPr bwMode="auto">
          <a:xfrm>
            <a:off x="3619500" y="5397500"/>
            <a:ext cx="419100" cy="622300"/>
          </a:xfrm>
          <a:custGeom>
            <a:avLst/>
            <a:gdLst>
              <a:gd name="T0" fmla="*/ 419100 w 264"/>
              <a:gd name="T1" fmla="*/ 469900 h 392"/>
              <a:gd name="T2" fmla="*/ 266700 w 264"/>
              <a:gd name="T3" fmla="*/ 622300 h 392"/>
              <a:gd name="T4" fmla="*/ 38100 w 264"/>
              <a:gd name="T5" fmla="*/ 469900 h 392"/>
              <a:gd name="T6" fmla="*/ 38100 w 264"/>
              <a:gd name="T7" fmla="*/ 88900 h 392"/>
              <a:gd name="T8" fmla="*/ 266700 w 264"/>
              <a:gd name="T9" fmla="*/ 12700 h 392"/>
              <a:gd name="T10" fmla="*/ 342900 w 264"/>
              <a:gd name="T11" fmla="*/ 165100 h 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" h="392">
                <a:moveTo>
                  <a:pt x="264" y="296"/>
                </a:moveTo>
                <a:cubicBezTo>
                  <a:pt x="236" y="344"/>
                  <a:pt x="208" y="392"/>
                  <a:pt x="168" y="392"/>
                </a:cubicBezTo>
                <a:cubicBezTo>
                  <a:pt x="128" y="392"/>
                  <a:pt x="48" y="352"/>
                  <a:pt x="24" y="296"/>
                </a:cubicBezTo>
                <a:cubicBezTo>
                  <a:pt x="0" y="240"/>
                  <a:pt x="0" y="104"/>
                  <a:pt x="24" y="56"/>
                </a:cubicBezTo>
                <a:cubicBezTo>
                  <a:pt x="48" y="8"/>
                  <a:pt x="136" y="0"/>
                  <a:pt x="168" y="8"/>
                </a:cubicBezTo>
                <a:cubicBezTo>
                  <a:pt x="200" y="16"/>
                  <a:pt x="208" y="60"/>
                  <a:pt x="216" y="104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5"/>
          <p:cNvSpPr>
            <a:spLocks noChangeShapeType="1"/>
          </p:cNvSpPr>
          <p:nvPr/>
        </p:nvSpPr>
        <p:spPr bwMode="auto">
          <a:xfrm>
            <a:off x="3962400" y="5562600"/>
            <a:ext cx="762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Freeform 26"/>
          <p:cNvSpPr>
            <a:spLocks/>
          </p:cNvSpPr>
          <p:nvPr/>
        </p:nvSpPr>
        <p:spPr bwMode="auto">
          <a:xfrm>
            <a:off x="4102100" y="5943600"/>
            <a:ext cx="495300" cy="431800"/>
          </a:xfrm>
          <a:custGeom>
            <a:avLst/>
            <a:gdLst>
              <a:gd name="T0" fmla="*/ 241300 w 312"/>
              <a:gd name="T1" fmla="*/ 0 h 272"/>
              <a:gd name="T2" fmla="*/ 469900 w 312"/>
              <a:gd name="T3" fmla="*/ 76200 h 272"/>
              <a:gd name="T4" fmla="*/ 393700 w 312"/>
              <a:gd name="T5" fmla="*/ 381000 h 272"/>
              <a:gd name="T6" fmla="*/ 88900 w 312"/>
              <a:gd name="T7" fmla="*/ 381000 h 272"/>
              <a:gd name="T8" fmla="*/ 12700 w 312"/>
              <a:gd name="T9" fmla="*/ 304800 h 272"/>
              <a:gd name="T10" fmla="*/ 12700 w 312"/>
              <a:gd name="T11" fmla="*/ 228600 h 2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2" h="272">
                <a:moveTo>
                  <a:pt x="152" y="0"/>
                </a:moveTo>
                <a:cubicBezTo>
                  <a:pt x="216" y="4"/>
                  <a:pt x="280" y="8"/>
                  <a:pt x="296" y="48"/>
                </a:cubicBezTo>
                <a:cubicBezTo>
                  <a:pt x="312" y="88"/>
                  <a:pt x="288" y="208"/>
                  <a:pt x="248" y="240"/>
                </a:cubicBezTo>
                <a:cubicBezTo>
                  <a:pt x="208" y="272"/>
                  <a:pt x="96" y="248"/>
                  <a:pt x="56" y="240"/>
                </a:cubicBezTo>
                <a:cubicBezTo>
                  <a:pt x="16" y="232"/>
                  <a:pt x="16" y="208"/>
                  <a:pt x="8" y="192"/>
                </a:cubicBezTo>
                <a:cubicBezTo>
                  <a:pt x="0" y="176"/>
                  <a:pt x="4" y="160"/>
                  <a:pt x="8" y="144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8"/>
          <p:cNvSpPr>
            <a:spLocks noChangeShapeType="1"/>
          </p:cNvSpPr>
          <p:nvPr/>
        </p:nvSpPr>
        <p:spPr bwMode="auto">
          <a:xfrm flipV="1">
            <a:off x="4114800" y="6019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Freeform 29"/>
          <p:cNvSpPr>
            <a:spLocks/>
          </p:cNvSpPr>
          <p:nvPr/>
        </p:nvSpPr>
        <p:spPr bwMode="auto">
          <a:xfrm>
            <a:off x="4343400" y="2133600"/>
            <a:ext cx="342900" cy="533400"/>
          </a:xfrm>
          <a:custGeom>
            <a:avLst/>
            <a:gdLst>
              <a:gd name="T0" fmla="*/ 0 w 216"/>
              <a:gd name="T1" fmla="*/ 152400 h 336"/>
              <a:gd name="T2" fmla="*/ 76200 w 216"/>
              <a:gd name="T3" fmla="*/ 0 h 336"/>
              <a:gd name="T4" fmla="*/ 304800 w 216"/>
              <a:gd name="T5" fmla="*/ 152400 h 336"/>
              <a:gd name="T6" fmla="*/ 304800 w 216"/>
              <a:gd name="T7" fmla="*/ 457200 h 336"/>
              <a:gd name="T8" fmla="*/ 228600 w 216"/>
              <a:gd name="T9" fmla="*/ 53340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" h="336">
                <a:moveTo>
                  <a:pt x="0" y="96"/>
                </a:moveTo>
                <a:cubicBezTo>
                  <a:pt x="8" y="48"/>
                  <a:pt x="16" y="0"/>
                  <a:pt x="48" y="0"/>
                </a:cubicBezTo>
                <a:cubicBezTo>
                  <a:pt x="80" y="0"/>
                  <a:pt x="168" y="48"/>
                  <a:pt x="192" y="96"/>
                </a:cubicBezTo>
                <a:cubicBezTo>
                  <a:pt x="216" y="144"/>
                  <a:pt x="200" y="248"/>
                  <a:pt x="192" y="288"/>
                </a:cubicBezTo>
                <a:cubicBezTo>
                  <a:pt x="184" y="328"/>
                  <a:pt x="164" y="332"/>
                  <a:pt x="144" y="33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30"/>
          <p:cNvSpPr>
            <a:spLocks noChangeShapeType="1"/>
          </p:cNvSpPr>
          <p:nvPr/>
        </p:nvSpPr>
        <p:spPr bwMode="auto">
          <a:xfrm flipH="1" flipV="1">
            <a:off x="4419600" y="25146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Freeform 31"/>
          <p:cNvSpPr>
            <a:spLocks/>
          </p:cNvSpPr>
          <p:nvPr/>
        </p:nvSpPr>
        <p:spPr bwMode="auto">
          <a:xfrm>
            <a:off x="6083300" y="3581400"/>
            <a:ext cx="406400" cy="520700"/>
          </a:xfrm>
          <a:custGeom>
            <a:avLst/>
            <a:gdLst>
              <a:gd name="T0" fmla="*/ 165100 w 256"/>
              <a:gd name="T1" fmla="*/ 457200 h 328"/>
              <a:gd name="T2" fmla="*/ 12700 w 256"/>
              <a:gd name="T3" fmla="*/ 457200 h 328"/>
              <a:gd name="T4" fmla="*/ 88900 w 256"/>
              <a:gd name="T5" fmla="*/ 76200 h 328"/>
              <a:gd name="T6" fmla="*/ 317500 w 256"/>
              <a:gd name="T7" fmla="*/ 0 h 328"/>
              <a:gd name="T8" fmla="*/ 393700 w 256"/>
              <a:gd name="T9" fmla="*/ 76200 h 328"/>
              <a:gd name="T10" fmla="*/ 393700 w 256"/>
              <a:gd name="T11" fmla="*/ 228600 h 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6" h="328">
                <a:moveTo>
                  <a:pt x="104" y="288"/>
                </a:moveTo>
                <a:cubicBezTo>
                  <a:pt x="60" y="308"/>
                  <a:pt x="16" y="328"/>
                  <a:pt x="8" y="288"/>
                </a:cubicBezTo>
                <a:cubicBezTo>
                  <a:pt x="0" y="248"/>
                  <a:pt x="24" y="96"/>
                  <a:pt x="56" y="48"/>
                </a:cubicBezTo>
                <a:cubicBezTo>
                  <a:pt x="88" y="0"/>
                  <a:pt x="168" y="0"/>
                  <a:pt x="200" y="0"/>
                </a:cubicBezTo>
                <a:cubicBezTo>
                  <a:pt x="232" y="0"/>
                  <a:pt x="240" y="24"/>
                  <a:pt x="248" y="48"/>
                </a:cubicBezTo>
                <a:cubicBezTo>
                  <a:pt x="256" y="72"/>
                  <a:pt x="252" y="108"/>
                  <a:pt x="248" y="144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32"/>
          <p:cNvSpPr>
            <a:spLocks noChangeShapeType="1"/>
          </p:cNvSpPr>
          <p:nvPr/>
        </p:nvSpPr>
        <p:spPr bwMode="auto">
          <a:xfrm>
            <a:off x="6477000" y="38100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Freeform 33"/>
          <p:cNvSpPr>
            <a:spLocks/>
          </p:cNvSpPr>
          <p:nvPr/>
        </p:nvSpPr>
        <p:spPr bwMode="auto">
          <a:xfrm>
            <a:off x="6629400" y="3962400"/>
            <a:ext cx="342900" cy="635000"/>
          </a:xfrm>
          <a:custGeom>
            <a:avLst/>
            <a:gdLst>
              <a:gd name="T0" fmla="*/ 0 w 216"/>
              <a:gd name="T1" fmla="*/ 76200 h 400"/>
              <a:gd name="T2" fmla="*/ 76200 w 216"/>
              <a:gd name="T3" fmla="*/ 0 h 400"/>
              <a:gd name="T4" fmla="*/ 304800 w 216"/>
              <a:gd name="T5" fmla="*/ 76200 h 400"/>
              <a:gd name="T6" fmla="*/ 304800 w 216"/>
              <a:gd name="T7" fmla="*/ 381000 h 400"/>
              <a:gd name="T8" fmla="*/ 76200 w 216"/>
              <a:gd name="T9" fmla="*/ 609600 h 400"/>
              <a:gd name="T10" fmla="*/ 0 w 216"/>
              <a:gd name="T11" fmla="*/ 533400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" h="400">
                <a:moveTo>
                  <a:pt x="0" y="48"/>
                </a:moveTo>
                <a:cubicBezTo>
                  <a:pt x="8" y="24"/>
                  <a:pt x="16" y="0"/>
                  <a:pt x="48" y="0"/>
                </a:cubicBezTo>
                <a:cubicBezTo>
                  <a:pt x="80" y="0"/>
                  <a:pt x="168" y="8"/>
                  <a:pt x="192" y="48"/>
                </a:cubicBezTo>
                <a:cubicBezTo>
                  <a:pt x="216" y="88"/>
                  <a:pt x="216" y="184"/>
                  <a:pt x="192" y="240"/>
                </a:cubicBezTo>
                <a:cubicBezTo>
                  <a:pt x="168" y="296"/>
                  <a:pt x="80" y="368"/>
                  <a:pt x="48" y="384"/>
                </a:cubicBezTo>
                <a:cubicBezTo>
                  <a:pt x="16" y="400"/>
                  <a:pt x="8" y="352"/>
                  <a:pt x="0" y="33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34"/>
          <p:cNvSpPr>
            <a:spLocks noChangeShapeType="1"/>
          </p:cNvSpPr>
          <p:nvPr/>
        </p:nvSpPr>
        <p:spPr bwMode="auto">
          <a:xfrm flipH="1" flipV="1">
            <a:off x="6553200" y="4343400"/>
            <a:ext cx="762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Freeform 35"/>
          <p:cNvSpPr>
            <a:spLocks/>
          </p:cNvSpPr>
          <p:nvPr/>
        </p:nvSpPr>
        <p:spPr bwMode="auto">
          <a:xfrm>
            <a:off x="2133600" y="1612900"/>
            <a:ext cx="6413500" cy="4102100"/>
          </a:xfrm>
          <a:custGeom>
            <a:avLst/>
            <a:gdLst>
              <a:gd name="T0" fmla="*/ 0 w 4040"/>
              <a:gd name="T1" fmla="*/ 596900 h 2584"/>
              <a:gd name="T2" fmla="*/ 304800 w 4040"/>
              <a:gd name="T3" fmla="*/ 368300 h 2584"/>
              <a:gd name="T4" fmla="*/ 1219200 w 4040"/>
              <a:gd name="T5" fmla="*/ 139700 h 2584"/>
              <a:gd name="T6" fmla="*/ 2362200 w 4040"/>
              <a:gd name="T7" fmla="*/ 63500 h 2584"/>
              <a:gd name="T8" fmla="*/ 4419600 w 4040"/>
              <a:gd name="T9" fmla="*/ 139700 h 2584"/>
              <a:gd name="T10" fmla="*/ 5943600 w 4040"/>
              <a:gd name="T11" fmla="*/ 901700 h 2584"/>
              <a:gd name="T12" fmla="*/ 6400800 w 4040"/>
              <a:gd name="T13" fmla="*/ 2197100 h 2584"/>
              <a:gd name="T14" fmla="*/ 5867400 w 4040"/>
              <a:gd name="T15" fmla="*/ 3568700 h 2584"/>
              <a:gd name="T16" fmla="*/ 5105400 w 4040"/>
              <a:gd name="T17" fmla="*/ 4102100 h 2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40" h="2584">
                <a:moveTo>
                  <a:pt x="0" y="376"/>
                </a:moveTo>
                <a:cubicBezTo>
                  <a:pt x="32" y="328"/>
                  <a:pt x="64" y="280"/>
                  <a:pt x="192" y="232"/>
                </a:cubicBezTo>
                <a:cubicBezTo>
                  <a:pt x="320" y="184"/>
                  <a:pt x="552" y="120"/>
                  <a:pt x="768" y="88"/>
                </a:cubicBezTo>
                <a:cubicBezTo>
                  <a:pt x="984" y="56"/>
                  <a:pt x="1152" y="40"/>
                  <a:pt x="1488" y="40"/>
                </a:cubicBezTo>
                <a:cubicBezTo>
                  <a:pt x="1824" y="40"/>
                  <a:pt x="2408" y="0"/>
                  <a:pt x="2784" y="88"/>
                </a:cubicBezTo>
                <a:cubicBezTo>
                  <a:pt x="3160" y="176"/>
                  <a:pt x="3536" y="352"/>
                  <a:pt x="3744" y="568"/>
                </a:cubicBezTo>
                <a:cubicBezTo>
                  <a:pt x="3952" y="784"/>
                  <a:pt x="4040" y="1104"/>
                  <a:pt x="4032" y="1384"/>
                </a:cubicBezTo>
                <a:cubicBezTo>
                  <a:pt x="4024" y="1664"/>
                  <a:pt x="3832" y="2048"/>
                  <a:pt x="3696" y="2248"/>
                </a:cubicBezTo>
                <a:cubicBezTo>
                  <a:pt x="3560" y="2448"/>
                  <a:pt x="3388" y="2516"/>
                  <a:pt x="3216" y="2584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 flipH="1">
            <a:off x="6629400" y="5715000"/>
            <a:ext cx="609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37"/>
          <p:cNvSpPr>
            <a:spLocks noChangeShapeType="1"/>
          </p:cNvSpPr>
          <p:nvPr/>
        </p:nvSpPr>
        <p:spPr bwMode="auto">
          <a:xfrm flipV="1">
            <a:off x="2209800" y="2438400"/>
            <a:ext cx="182880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Line 38"/>
          <p:cNvSpPr>
            <a:spLocks noChangeShapeType="1"/>
          </p:cNvSpPr>
          <p:nvPr/>
        </p:nvSpPr>
        <p:spPr bwMode="auto">
          <a:xfrm flipH="1">
            <a:off x="2362200" y="2590800"/>
            <a:ext cx="17526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Text Box 39"/>
          <p:cNvSpPr txBox="1">
            <a:spLocks noChangeArrowheads="1"/>
          </p:cNvSpPr>
          <p:nvPr/>
        </p:nvSpPr>
        <p:spPr bwMode="auto">
          <a:xfrm>
            <a:off x="7451725" y="1809750"/>
            <a:ext cx="82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2727325" y="2043113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R</a:t>
            </a:r>
          </a:p>
        </p:txBody>
      </p:sp>
      <p:sp>
        <p:nvSpPr>
          <p:cNvPr id="9253" name="Text Box 41"/>
          <p:cNvSpPr txBox="1">
            <a:spLocks noChangeArrowheads="1"/>
          </p:cNvSpPr>
          <p:nvPr/>
        </p:nvSpPr>
        <p:spPr bwMode="auto">
          <a:xfrm>
            <a:off x="4632325" y="2119313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R</a:t>
            </a:r>
          </a:p>
        </p:txBody>
      </p:sp>
      <p:sp>
        <p:nvSpPr>
          <p:cNvPr id="9254" name="Text Box 42"/>
          <p:cNvSpPr txBox="1">
            <a:spLocks noChangeArrowheads="1"/>
          </p:cNvSpPr>
          <p:nvPr/>
        </p:nvSpPr>
        <p:spPr bwMode="auto">
          <a:xfrm>
            <a:off x="1355725" y="3033713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9255" name="Text Box 43"/>
          <p:cNvSpPr txBox="1">
            <a:spLocks noChangeArrowheads="1"/>
          </p:cNvSpPr>
          <p:nvPr/>
        </p:nvSpPr>
        <p:spPr bwMode="auto">
          <a:xfrm>
            <a:off x="3133725" y="3370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/>
              <a:t>b / a, R</a:t>
            </a:r>
          </a:p>
        </p:txBody>
      </p:sp>
      <p:sp>
        <p:nvSpPr>
          <p:cNvPr id="9256" name="Text Box 44"/>
          <p:cNvSpPr txBox="1">
            <a:spLocks noChangeArrowheads="1"/>
          </p:cNvSpPr>
          <p:nvPr/>
        </p:nvSpPr>
        <p:spPr bwMode="auto">
          <a:xfrm>
            <a:off x="2429309" y="27686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 dirty="0"/>
              <a:t>a / b, R</a:t>
            </a:r>
          </a:p>
        </p:txBody>
      </p:sp>
      <p:sp>
        <p:nvSpPr>
          <p:cNvPr id="9257" name="Text Box 45"/>
          <p:cNvSpPr txBox="1">
            <a:spLocks noChangeArrowheads="1"/>
          </p:cNvSpPr>
          <p:nvPr/>
        </p:nvSpPr>
        <p:spPr bwMode="auto">
          <a:xfrm>
            <a:off x="4251325" y="3105150"/>
            <a:ext cx="78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9258" name="Text Box 46"/>
          <p:cNvSpPr txBox="1">
            <a:spLocks noChangeArrowheads="1"/>
          </p:cNvSpPr>
          <p:nvPr/>
        </p:nvSpPr>
        <p:spPr bwMode="auto">
          <a:xfrm>
            <a:off x="1660525" y="4557713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9259" name="Text Box 47"/>
          <p:cNvSpPr txBox="1">
            <a:spLocks noChangeArrowheads="1"/>
          </p:cNvSpPr>
          <p:nvPr/>
        </p:nvSpPr>
        <p:spPr bwMode="auto">
          <a:xfrm>
            <a:off x="2727325" y="4095750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9260" name="Text Box 48"/>
          <p:cNvSpPr txBox="1">
            <a:spLocks noChangeArrowheads="1"/>
          </p:cNvSpPr>
          <p:nvPr/>
        </p:nvSpPr>
        <p:spPr bwMode="auto">
          <a:xfrm>
            <a:off x="3413125" y="4786313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9261" name="Text Box 49"/>
          <p:cNvSpPr txBox="1">
            <a:spLocks noChangeArrowheads="1"/>
          </p:cNvSpPr>
          <p:nvPr/>
        </p:nvSpPr>
        <p:spPr bwMode="auto">
          <a:xfrm>
            <a:off x="2879725" y="5548313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L</a:t>
            </a:r>
          </a:p>
        </p:txBody>
      </p:sp>
      <p:sp>
        <p:nvSpPr>
          <p:cNvPr id="9262" name="Text Box 50"/>
          <p:cNvSpPr txBox="1">
            <a:spLocks noChangeArrowheads="1"/>
          </p:cNvSpPr>
          <p:nvPr/>
        </p:nvSpPr>
        <p:spPr bwMode="auto">
          <a:xfrm>
            <a:off x="4098925" y="63103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9263" name="Text Box 51"/>
          <p:cNvSpPr txBox="1">
            <a:spLocks noChangeArrowheads="1"/>
          </p:cNvSpPr>
          <p:nvPr/>
        </p:nvSpPr>
        <p:spPr bwMode="auto">
          <a:xfrm>
            <a:off x="4784725" y="5772150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9264" name="Text Box 52"/>
          <p:cNvSpPr txBox="1">
            <a:spLocks noChangeArrowheads="1"/>
          </p:cNvSpPr>
          <p:nvPr/>
        </p:nvSpPr>
        <p:spPr bwMode="auto">
          <a:xfrm>
            <a:off x="6384925" y="4933950"/>
            <a:ext cx="78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9265" name="Text Box 53"/>
          <p:cNvSpPr txBox="1">
            <a:spLocks noChangeArrowheads="1"/>
          </p:cNvSpPr>
          <p:nvPr/>
        </p:nvSpPr>
        <p:spPr bwMode="auto">
          <a:xfrm>
            <a:off x="5851525" y="3262313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L</a:t>
            </a:r>
          </a:p>
        </p:txBody>
      </p:sp>
      <p:sp>
        <p:nvSpPr>
          <p:cNvPr id="9266" name="Text Box 54"/>
          <p:cNvSpPr txBox="1">
            <a:spLocks noChangeArrowheads="1"/>
          </p:cNvSpPr>
          <p:nvPr/>
        </p:nvSpPr>
        <p:spPr bwMode="auto">
          <a:xfrm>
            <a:off x="6918325" y="41767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9267" name="Text Box 55"/>
          <p:cNvSpPr txBox="1">
            <a:spLocks noChangeArrowheads="1"/>
          </p:cNvSpPr>
          <p:nvPr/>
        </p:nvSpPr>
        <p:spPr bwMode="auto">
          <a:xfrm>
            <a:off x="4860925" y="38719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L</a:t>
            </a:r>
          </a:p>
        </p:txBody>
      </p:sp>
      <p:sp>
        <p:nvSpPr>
          <p:cNvPr id="9268" name="Oval 56"/>
          <p:cNvSpPr>
            <a:spLocks noChangeArrowheads="1"/>
          </p:cNvSpPr>
          <p:nvPr/>
        </p:nvSpPr>
        <p:spPr bwMode="auto">
          <a:xfrm>
            <a:off x="6324600" y="57150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862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Example 4.</a:t>
            </a:r>
          </a:p>
          <a:p>
            <a:pPr eaLnBrk="1" hangingPunct="1">
              <a:buFontTx/>
              <a:buNone/>
            </a:pPr>
            <a:endParaRPr lang="en-US" altLang="zh-CN">
              <a:latin typeface="Times New Roman" charset="0"/>
              <a:ea typeface="宋体" charset="0"/>
            </a:endParaRPr>
          </a:p>
          <a:p>
            <a:pPr eaLnBrk="1" hangingPunct="1">
              <a:buFontTx/>
              <a:buNone/>
            </a:pPr>
            <a:r>
              <a:rPr lang="en-US" altLang="zh-CN">
                <a:latin typeface="Times New Roman" charset="0"/>
                <a:ea typeface="宋体" charset="0"/>
              </a:rPr>
              <a:t>Let </a:t>
            </a:r>
            <a:r>
              <a:rPr lang="en-US" altLang="zh-CN">
                <a:latin typeface="Times New Roman" charset="0"/>
                <a:ea typeface="宋体" charset="0"/>
                <a:sym typeface="Symbol" charset="0"/>
              </a:rPr>
              <a:t> = { a, b} and L = { b</a:t>
            </a:r>
            <a:r>
              <a:rPr lang="en-US" altLang="zh-CN">
                <a:latin typeface="Times New Roman" charset="0"/>
                <a:ea typeface="宋体" charset="0"/>
              </a:rPr>
              <a:t>a</a:t>
            </a:r>
            <a:r>
              <a:rPr lang="en-US" altLang="zh-CN" baseline="30000">
                <a:latin typeface="Times New Roman" charset="0"/>
                <a:ea typeface="宋体" charset="0"/>
              </a:rPr>
              <a:t>i</a:t>
            </a:r>
            <a:r>
              <a:rPr lang="en-US" altLang="zh-CN">
                <a:latin typeface="Times New Roman" charset="0"/>
                <a:ea typeface="宋体" charset="0"/>
              </a:rPr>
              <a:t>b</a:t>
            </a:r>
            <a:r>
              <a:rPr lang="en-US" altLang="zh-CN" baseline="30000">
                <a:latin typeface="Times New Roman" charset="0"/>
                <a:ea typeface="宋体" charset="0"/>
              </a:rPr>
              <a:t> : </a:t>
            </a:r>
            <a:r>
              <a:rPr lang="en-US" altLang="zh-CN">
                <a:latin typeface="Times New Roman" charset="0"/>
                <a:ea typeface="宋体" charset="0"/>
              </a:rPr>
              <a:t>| i</a:t>
            </a:r>
            <a:r>
              <a:rPr lang="en-US" altLang="zh-CN">
                <a:latin typeface="Times New Roman" charset="0"/>
                <a:ea typeface="宋体" charset="0"/>
                <a:sym typeface="Symbol" charset="0"/>
              </a:rPr>
              <a:t></a:t>
            </a:r>
            <a:r>
              <a:rPr lang="en-US" altLang="zh-CN">
                <a:latin typeface="Times New Roman" charset="0"/>
                <a:ea typeface="宋体" charset="0"/>
              </a:rPr>
              <a:t>0 </a:t>
            </a:r>
            <a:r>
              <a:rPr lang="en-US" altLang="zh-CN">
                <a:latin typeface="Times New Roman" charset="0"/>
                <a:ea typeface="宋体" charset="0"/>
                <a:sym typeface="Symbol" charset="0"/>
              </a:rPr>
              <a:t>}. Construct a DTM to decide L.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676400" y="5486400"/>
            <a:ext cx="533400" cy="533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657600" y="5486400"/>
            <a:ext cx="533400" cy="533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715000" y="5486400"/>
            <a:ext cx="533400" cy="533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620000" y="5486400"/>
            <a:ext cx="533400" cy="533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7696200" y="55626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990600" y="57912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2209800" y="57912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4191000" y="57912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6248400" y="579120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Freeform 14"/>
          <p:cNvSpPr>
            <a:spLocks/>
          </p:cNvSpPr>
          <p:nvPr/>
        </p:nvSpPr>
        <p:spPr bwMode="auto">
          <a:xfrm>
            <a:off x="3492500" y="5156200"/>
            <a:ext cx="952500" cy="406400"/>
          </a:xfrm>
          <a:custGeom>
            <a:avLst/>
            <a:gdLst>
              <a:gd name="T0" fmla="*/ 241300 w 600"/>
              <a:gd name="T1" fmla="*/ 406400 h 256"/>
              <a:gd name="T2" fmla="*/ 88900 w 600"/>
              <a:gd name="T3" fmla="*/ 330200 h 256"/>
              <a:gd name="T4" fmla="*/ 12700 w 600"/>
              <a:gd name="T5" fmla="*/ 177800 h 256"/>
              <a:gd name="T6" fmla="*/ 165100 w 600"/>
              <a:gd name="T7" fmla="*/ 25400 h 256"/>
              <a:gd name="T8" fmla="*/ 698500 w 600"/>
              <a:gd name="T9" fmla="*/ 25400 h 256"/>
              <a:gd name="T10" fmla="*/ 927100 w 600"/>
              <a:gd name="T11" fmla="*/ 177800 h 256"/>
              <a:gd name="T12" fmla="*/ 850900 w 600"/>
              <a:gd name="T13" fmla="*/ 330200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0" h="256">
                <a:moveTo>
                  <a:pt x="152" y="256"/>
                </a:moveTo>
                <a:cubicBezTo>
                  <a:pt x="116" y="244"/>
                  <a:pt x="80" y="232"/>
                  <a:pt x="56" y="208"/>
                </a:cubicBezTo>
                <a:cubicBezTo>
                  <a:pt x="32" y="184"/>
                  <a:pt x="0" y="144"/>
                  <a:pt x="8" y="112"/>
                </a:cubicBezTo>
                <a:cubicBezTo>
                  <a:pt x="16" y="80"/>
                  <a:pt x="32" y="32"/>
                  <a:pt x="104" y="16"/>
                </a:cubicBezTo>
                <a:cubicBezTo>
                  <a:pt x="176" y="0"/>
                  <a:pt x="360" y="0"/>
                  <a:pt x="440" y="16"/>
                </a:cubicBezTo>
                <a:cubicBezTo>
                  <a:pt x="520" y="32"/>
                  <a:pt x="568" y="80"/>
                  <a:pt x="584" y="112"/>
                </a:cubicBezTo>
                <a:cubicBezTo>
                  <a:pt x="600" y="144"/>
                  <a:pt x="552" y="192"/>
                  <a:pt x="536" y="20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H="1">
            <a:off x="4114800" y="5486400"/>
            <a:ext cx="228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2422525" y="5395913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4556125" y="5395913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6461125" y="5472113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3581400" y="48768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R</a:t>
            </a:r>
          </a:p>
        </p:txBody>
      </p:sp>
    </p:spTree>
    <p:extLst>
      <p:ext uri="{BB962C8B-B14F-4D97-AF65-F5344CB8AC3E}">
        <p14:creationId xmlns:p14="http://schemas.microsoft.com/office/powerpoint/2010/main" val="3413454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  <a:ea typeface="宋体" charset="0"/>
              </a:rPr>
              <a:t>Turing Machine Programming</a:t>
            </a:r>
          </a:p>
        </p:txBody>
      </p:sp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15240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7010400" y="5638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51816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34290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70104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7086600" y="57150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1524000" y="55626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1524000" y="4191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762000" y="2819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1752600" y="2971800"/>
            <a:ext cx="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1676400" y="45720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1905000" y="5791200"/>
            <a:ext cx="510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7239000" y="2971800"/>
            <a:ext cx="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1905000" y="28194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3810000" y="2819400"/>
            <a:ext cx="1371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5562600" y="28194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 flipH="1">
            <a:off x="1828800" y="2971800"/>
            <a:ext cx="16764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 flipH="1">
            <a:off x="1905000" y="2895600"/>
            <a:ext cx="327660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 flipH="1">
            <a:off x="1905000" y="2971800"/>
            <a:ext cx="342900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Freeform 23"/>
          <p:cNvSpPr>
            <a:spLocks/>
          </p:cNvSpPr>
          <p:nvPr/>
        </p:nvSpPr>
        <p:spPr bwMode="auto">
          <a:xfrm>
            <a:off x="1828800" y="4495800"/>
            <a:ext cx="342900" cy="469900"/>
          </a:xfrm>
          <a:custGeom>
            <a:avLst/>
            <a:gdLst>
              <a:gd name="T0" fmla="*/ 76200 w 216"/>
              <a:gd name="T1" fmla="*/ 0 h 296"/>
              <a:gd name="T2" fmla="*/ 304800 w 216"/>
              <a:gd name="T3" fmla="*/ 76200 h 296"/>
              <a:gd name="T4" fmla="*/ 304800 w 216"/>
              <a:gd name="T5" fmla="*/ 381000 h 296"/>
              <a:gd name="T6" fmla="*/ 76200 w 216"/>
              <a:gd name="T7" fmla="*/ 457200 h 296"/>
              <a:gd name="T8" fmla="*/ 0 w 216"/>
              <a:gd name="T9" fmla="*/ 30480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" h="296">
                <a:moveTo>
                  <a:pt x="48" y="0"/>
                </a:moveTo>
                <a:cubicBezTo>
                  <a:pt x="108" y="4"/>
                  <a:pt x="168" y="8"/>
                  <a:pt x="192" y="48"/>
                </a:cubicBezTo>
                <a:cubicBezTo>
                  <a:pt x="216" y="88"/>
                  <a:pt x="216" y="200"/>
                  <a:pt x="192" y="240"/>
                </a:cubicBezTo>
                <a:cubicBezTo>
                  <a:pt x="168" y="280"/>
                  <a:pt x="80" y="296"/>
                  <a:pt x="48" y="288"/>
                </a:cubicBezTo>
                <a:cubicBezTo>
                  <a:pt x="16" y="280"/>
                  <a:pt x="8" y="184"/>
                  <a:pt x="0" y="192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 flipH="1" flipV="1">
            <a:off x="1752600" y="4572000"/>
            <a:ext cx="76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Freeform 25"/>
          <p:cNvSpPr>
            <a:spLocks/>
          </p:cNvSpPr>
          <p:nvPr/>
        </p:nvSpPr>
        <p:spPr bwMode="auto">
          <a:xfrm>
            <a:off x="1041400" y="4064000"/>
            <a:ext cx="558800" cy="660400"/>
          </a:xfrm>
          <a:custGeom>
            <a:avLst/>
            <a:gdLst>
              <a:gd name="T0" fmla="*/ 558800 w 352"/>
              <a:gd name="T1" fmla="*/ 431800 h 416"/>
              <a:gd name="T2" fmla="*/ 406400 w 352"/>
              <a:gd name="T3" fmla="*/ 660400 h 416"/>
              <a:gd name="T4" fmla="*/ 25400 w 352"/>
              <a:gd name="T5" fmla="*/ 431800 h 416"/>
              <a:gd name="T6" fmla="*/ 254000 w 352"/>
              <a:gd name="T7" fmla="*/ 50800 h 416"/>
              <a:gd name="T8" fmla="*/ 406400 w 352"/>
              <a:gd name="T9" fmla="*/ 127000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2" h="416">
                <a:moveTo>
                  <a:pt x="352" y="272"/>
                </a:moveTo>
                <a:cubicBezTo>
                  <a:pt x="332" y="344"/>
                  <a:pt x="312" y="416"/>
                  <a:pt x="256" y="416"/>
                </a:cubicBezTo>
                <a:cubicBezTo>
                  <a:pt x="200" y="416"/>
                  <a:pt x="32" y="336"/>
                  <a:pt x="16" y="272"/>
                </a:cubicBezTo>
                <a:cubicBezTo>
                  <a:pt x="0" y="208"/>
                  <a:pt x="120" y="64"/>
                  <a:pt x="160" y="32"/>
                </a:cubicBezTo>
                <a:cubicBezTo>
                  <a:pt x="200" y="0"/>
                  <a:pt x="228" y="40"/>
                  <a:pt x="256" y="8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>
            <a:off x="1447800" y="4191000"/>
            <a:ext cx="762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Freeform 27"/>
          <p:cNvSpPr>
            <a:spLocks/>
          </p:cNvSpPr>
          <p:nvPr/>
        </p:nvSpPr>
        <p:spPr bwMode="auto">
          <a:xfrm>
            <a:off x="1409700" y="5867400"/>
            <a:ext cx="571500" cy="495300"/>
          </a:xfrm>
          <a:custGeom>
            <a:avLst/>
            <a:gdLst>
              <a:gd name="T0" fmla="*/ 419100 w 360"/>
              <a:gd name="T1" fmla="*/ 0 h 312"/>
              <a:gd name="T2" fmla="*/ 571500 w 360"/>
              <a:gd name="T3" fmla="*/ 228600 h 312"/>
              <a:gd name="T4" fmla="*/ 419100 w 360"/>
              <a:gd name="T5" fmla="*/ 457200 h 312"/>
              <a:gd name="T6" fmla="*/ 266700 w 360"/>
              <a:gd name="T7" fmla="*/ 457200 h 312"/>
              <a:gd name="T8" fmla="*/ 38100 w 360"/>
              <a:gd name="T9" fmla="*/ 381000 h 312"/>
              <a:gd name="T10" fmla="*/ 38100 w 360"/>
              <a:gd name="T11" fmla="*/ 152400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" h="312">
                <a:moveTo>
                  <a:pt x="264" y="0"/>
                </a:moveTo>
                <a:cubicBezTo>
                  <a:pt x="312" y="48"/>
                  <a:pt x="360" y="96"/>
                  <a:pt x="360" y="144"/>
                </a:cubicBezTo>
                <a:cubicBezTo>
                  <a:pt x="360" y="192"/>
                  <a:pt x="296" y="264"/>
                  <a:pt x="264" y="288"/>
                </a:cubicBezTo>
                <a:cubicBezTo>
                  <a:pt x="232" y="312"/>
                  <a:pt x="208" y="296"/>
                  <a:pt x="168" y="288"/>
                </a:cubicBezTo>
                <a:cubicBezTo>
                  <a:pt x="128" y="280"/>
                  <a:pt x="48" y="272"/>
                  <a:pt x="24" y="240"/>
                </a:cubicBezTo>
                <a:cubicBezTo>
                  <a:pt x="0" y="208"/>
                  <a:pt x="12" y="152"/>
                  <a:pt x="24" y="9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 flipV="1">
            <a:off x="1447800" y="5867400"/>
            <a:ext cx="152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Freeform 30"/>
          <p:cNvSpPr>
            <a:spLocks/>
          </p:cNvSpPr>
          <p:nvPr/>
        </p:nvSpPr>
        <p:spPr bwMode="auto">
          <a:xfrm>
            <a:off x="3263900" y="2247900"/>
            <a:ext cx="800100" cy="419100"/>
          </a:xfrm>
          <a:custGeom>
            <a:avLst/>
            <a:gdLst>
              <a:gd name="T0" fmla="*/ 241300 w 504"/>
              <a:gd name="T1" fmla="*/ 419100 h 264"/>
              <a:gd name="T2" fmla="*/ 12700 w 504"/>
              <a:gd name="T3" fmla="*/ 266700 h 264"/>
              <a:gd name="T4" fmla="*/ 165100 w 504"/>
              <a:gd name="T5" fmla="*/ 38100 h 264"/>
              <a:gd name="T6" fmla="*/ 546100 w 504"/>
              <a:gd name="T7" fmla="*/ 38100 h 264"/>
              <a:gd name="T8" fmla="*/ 774700 w 504"/>
              <a:gd name="T9" fmla="*/ 190500 h 264"/>
              <a:gd name="T10" fmla="*/ 698500 w 504"/>
              <a:gd name="T11" fmla="*/ 342900 h 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4" h="264">
                <a:moveTo>
                  <a:pt x="152" y="264"/>
                </a:moveTo>
                <a:cubicBezTo>
                  <a:pt x="84" y="236"/>
                  <a:pt x="16" y="208"/>
                  <a:pt x="8" y="168"/>
                </a:cubicBezTo>
                <a:cubicBezTo>
                  <a:pt x="0" y="128"/>
                  <a:pt x="48" y="48"/>
                  <a:pt x="104" y="24"/>
                </a:cubicBezTo>
                <a:cubicBezTo>
                  <a:pt x="160" y="0"/>
                  <a:pt x="280" y="8"/>
                  <a:pt x="344" y="24"/>
                </a:cubicBezTo>
                <a:cubicBezTo>
                  <a:pt x="408" y="40"/>
                  <a:pt x="472" y="88"/>
                  <a:pt x="488" y="120"/>
                </a:cubicBezTo>
                <a:cubicBezTo>
                  <a:pt x="504" y="152"/>
                  <a:pt x="456" y="200"/>
                  <a:pt x="440" y="21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31"/>
          <p:cNvSpPr>
            <a:spLocks noChangeShapeType="1"/>
          </p:cNvSpPr>
          <p:nvPr/>
        </p:nvSpPr>
        <p:spPr bwMode="auto">
          <a:xfrm flipH="1">
            <a:off x="3810000" y="2590800"/>
            <a:ext cx="152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Freeform 33"/>
          <p:cNvSpPr>
            <a:spLocks/>
          </p:cNvSpPr>
          <p:nvPr/>
        </p:nvSpPr>
        <p:spPr bwMode="auto">
          <a:xfrm>
            <a:off x="6756400" y="2349500"/>
            <a:ext cx="787400" cy="393700"/>
          </a:xfrm>
          <a:custGeom>
            <a:avLst/>
            <a:gdLst>
              <a:gd name="T0" fmla="*/ 635000 w 496"/>
              <a:gd name="T1" fmla="*/ 393700 h 248"/>
              <a:gd name="T2" fmla="*/ 787400 w 496"/>
              <a:gd name="T3" fmla="*/ 241300 h 248"/>
              <a:gd name="T4" fmla="*/ 635000 w 496"/>
              <a:gd name="T5" fmla="*/ 88900 h 248"/>
              <a:gd name="T6" fmla="*/ 254000 w 496"/>
              <a:gd name="T7" fmla="*/ 12700 h 248"/>
              <a:gd name="T8" fmla="*/ 25400 w 496"/>
              <a:gd name="T9" fmla="*/ 165100 h 248"/>
              <a:gd name="T10" fmla="*/ 101600 w 496"/>
              <a:gd name="T11" fmla="*/ 31750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6" h="248">
                <a:moveTo>
                  <a:pt x="400" y="248"/>
                </a:moveTo>
                <a:cubicBezTo>
                  <a:pt x="448" y="216"/>
                  <a:pt x="496" y="184"/>
                  <a:pt x="496" y="152"/>
                </a:cubicBezTo>
                <a:cubicBezTo>
                  <a:pt x="496" y="120"/>
                  <a:pt x="456" y="80"/>
                  <a:pt x="400" y="56"/>
                </a:cubicBezTo>
                <a:cubicBezTo>
                  <a:pt x="344" y="32"/>
                  <a:pt x="224" y="0"/>
                  <a:pt x="160" y="8"/>
                </a:cubicBezTo>
                <a:cubicBezTo>
                  <a:pt x="96" y="16"/>
                  <a:pt x="32" y="72"/>
                  <a:pt x="16" y="104"/>
                </a:cubicBezTo>
                <a:cubicBezTo>
                  <a:pt x="0" y="136"/>
                  <a:pt x="32" y="168"/>
                  <a:pt x="64" y="20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34"/>
          <p:cNvSpPr>
            <a:spLocks noChangeShapeType="1"/>
          </p:cNvSpPr>
          <p:nvPr/>
        </p:nvSpPr>
        <p:spPr bwMode="auto">
          <a:xfrm>
            <a:off x="6858000" y="2667000"/>
            <a:ext cx="152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Freeform 35"/>
          <p:cNvSpPr>
            <a:spLocks/>
          </p:cNvSpPr>
          <p:nvPr/>
        </p:nvSpPr>
        <p:spPr bwMode="auto">
          <a:xfrm>
            <a:off x="1752600" y="1600200"/>
            <a:ext cx="6908800" cy="3810000"/>
          </a:xfrm>
          <a:custGeom>
            <a:avLst/>
            <a:gdLst>
              <a:gd name="T0" fmla="*/ 0 w 4352"/>
              <a:gd name="T1" fmla="*/ 990600 h 2400"/>
              <a:gd name="T2" fmla="*/ 304800 w 4352"/>
              <a:gd name="T3" fmla="*/ 457200 h 2400"/>
              <a:gd name="T4" fmla="*/ 1371600 w 4352"/>
              <a:gd name="T5" fmla="*/ 304800 h 2400"/>
              <a:gd name="T6" fmla="*/ 2362200 w 4352"/>
              <a:gd name="T7" fmla="*/ 228600 h 2400"/>
              <a:gd name="T8" fmla="*/ 3429000 w 4352"/>
              <a:gd name="T9" fmla="*/ 152400 h 2400"/>
              <a:gd name="T10" fmla="*/ 4648200 w 4352"/>
              <a:gd name="T11" fmla="*/ 76200 h 2400"/>
              <a:gd name="T12" fmla="*/ 5867400 w 4352"/>
              <a:gd name="T13" fmla="*/ 76200 h 2400"/>
              <a:gd name="T14" fmla="*/ 6477000 w 4352"/>
              <a:gd name="T15" fmla="*/ 533400 h 2400"/>
              <a:gd name="T16" fmla="*/ 6705600 w 4352"/>
              <a:gd name="T17" fmla="*/ 1066800 h 2400"/>
              <a:gd name="T18" fmla="*/ 6858000 w 4352"/>
              <a:gd name="T19" fmla="*/ 1905000 h 2400"/>
              <a:gd name="T20" fmla="*/ 6781800 w 4352"/>
              <a:gd name="T21" fmla="*/ 2819400 h 2400"/>
              <a:gd name="T22" fmla="*/ 6096000 w 4352"/>
              <a:gd name="T23" fmla="*/ 3810000 h 2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52" h="2400">
                <a:moveTo>
                  <a:pt x="0" y="624"/>
                </a:moveTo>
                <a:cubicBezTo>
                  <a:pt x="24" y="492"/>
                  <a:pt x="48" y="360"/>
                  <a:pt x="192" y="288"/>
                </a:cubicBezTo>
                <a:cubicBezTo>
                  <a:pt x="336" y="216"/>
                  <a:pt x="648" y="216"/>
                  <a:pt x="864" y="192"/>
                </a:cubicBezTo>
                <a:cubicBezTo>
                  <a:pt x="1080" y="168"/>
                  <a:pt x="1272" y="160"/>
                  <a:pt x="1488" y="144"/>
                </a:cubicBezTo>
                <a:cubicBezTo>
                  <a:pt x="1704" y="128"/>
                  <a:pt x="1920" y="112"/>
                  <a:pt x="2160" y="96"/>
                </a:cubicBezTo>
                <a:cubicBezTo>
                  <a:pt x="2400" y="80"/>
                  <a:pt x="2672" y="56"/>
                  <a:pt x="2928" y="48"/>
                </a:cubicBezTo>
                <a:cubicBezTo>
                  <a:pt x="3184" y="40"/>
                  <a:pt x="3504" y="0"/>
                  <a:pt x="3696" y="48"/>
                </a:cubicBezTo>
                <a:cubicBezTo>
                  <a:pt x="3888" y="96"/>
                  <a:pt x="3992" y="232"/>
                  <a:pt x="4080" y="336"/>
                </a:cubicBezTo>
                <a:cubicBezTo>
                  <a:pt x="4168" y="440"/>
                  <a:pt x="4184" y="528"/>
                  <a:pt x="4224" y="672"/>
                </a:cubicBezTo>
                <a:cubicBezTo>
                  <a:pt x="4264" y="816"/>
                  <a:pt x="4312" y="1016"/>
                  <a:pt x="4320" y="1200"/>
                </a:cubicBezTo>
                <a:cubicBezTo>
                  <a:pt x="4328" y="1384"/>
                  <a:pt x="4352" y="1576"/>
                  <a:pt x="4272" y="1776"/>
                </a:cubicBezTo>
                <a:cubicBezTo>
                  <a:pt x="4192" y="1976"/>
                  <a:pt x="4016" y="2188"/>
                  <a:pt x="3840" y="240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Line 36"/>
          <p:cNvSpPr>
            <a:spLocks noChangeShapeType="1"/>
          </p:cNvSpPr>
          <p:nvPr/>
        </p:nvSpPr>
        <p:spPr bwMode="auto">
          <a:xfrm flipH="1">
            <a:off x="7391400" y="5410200"/>
            <a:ext cx="457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Text Box 37"/>
          <p:cNvSpPr txBox="1">
            <a:spLocks noChangeArrowheads="1"/>
          </p:cNvSpPr>
          <p:nvPr/>
        </p:nvSpPr>
        <p:spPr bwMode="auto">
          <a:xfrm>
            <a:off x="8061325" y="1657350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n,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11299" name="Text Box 38"/>
          <p:cNvSpPr txBox="1">
            <a:spLocks noChangeArrowheads="1"/>
          </p:cNvSpPr>
          <p:nvPr/>
        </p:nvSpPr>
        <p:spPr bwMode="auto">
          <a:xfrm>
            <a:off x="6842125" y="20431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L</a:t>
            </a:r>
          </a:p>
        </p:txBody>
      </p:sp>
      <p:sp>
        <p:nvSpPr>
          <p:cNvPr id="11300" name="Text Box 39"/>
          <p:cNvSpPr txBox="1">
            <a:spLocks noChangeArrowheads="1"/>
          </p:cNvSpPr>
          <p:nvPr/>
        </p:nvSpPr>
        <p:spPr bwMode="auto">
          <a:xfrm>
            <a:off x="3260725" y="17446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endParaRPr lang="zh-CN"/>
          </a:p>
        </p:txBody>
      </p:sp>
      <p:sp>
        <p:nvSpPr>
          <p:cNvPr id="11301" name="Text Box 41"/>
          <p:cNvSpPr txBox="1">
            <a:spLocks noChangeArrowheads="1"/>
          </p:cNvSpPr>
          <p:nvPr/>
        </p:nvSpPr>
        <p:spPr bwMode="auto">
          <a:xfrm>
            <a:off x="3184525" y="1966913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R</a:t>
            </a:r>
          </a:p>
        </p:txBody>
      </p:sp>
      <p:sp>
        <p:nvSpPr>
          <p:cNvPr id="11302" name="Text Box 42"/>
          <p:cNvSpPr txBox="1">
            <a:spLocks noChangeArrowheads="1"/>
          </p:cNvSpPr>
          <p:nvPr/>
        </p:nvSpPr>
        <p:spPr bwMode="auto">
          <a:xfrm>
            <a:off x="4098925" y="25003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R</a:t>
            </a:r>
          </a:p>
        </p:txBody>
      </p:sp>
      <p:sp>
        <p:nvSpPr>
          <p:cNvPr id="11303" name="Text Box 43"/>
          <p:cNvSpPr txBox="1">
            <a:spLocks noChangeArrowheads="1"/>
          </p:cNvSpPr>
          <p:nvPr/>
        </p:nvSpPr>
        <p:spPr bwMode="auto">
          <a:xfrm>
            <a:off x="5851525" y="2500313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11304" name="Text Box 44"/>
          <p:cNvSpPr txBox="1">
            <a:spLocks noChangeArrowheads="1"/>
          </p:cNvSpPr>
          <p:nvPr/>
        </p:nvSpPr>
        <p:spPr bwMode="auto">
          <a:xfrm>
            <a:off x="6308725" y="409575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y,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11305" name="Text Box 45"/>
          <p:cNvSpPr txBox="1">
            <a:spLocks noChangeArrowheads="1"/>
          </p:cNvSpPr>
          <p:nvPr/>
        </p:nvSpPr>
        <p:spPr bwMode="auto">
          <a:xfrm>
            <a:off x="3946525" y="546735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n, </a:t>
            </a:r>
            <a:r>
              <a:rPr lang="en-US" altLang="zh-CN" sz="1600">
                <a:sym typeface="Symbol" charset="0"/>
              </a:rPr>
              <a:t></a:t>
            </a:r>
            <a:endParaRPr lang="en-US" altLang="zh-CN" sz="1600"/>
          </a:p>
        </p:txBody>
      </p:sp>
      <p:sp>
        <p:nvSpPr>
          <p:cNvPr id="11306" name="Text Box 46"/>
          <p:cNvSpPr txBox="1">
            <a:spLocks noChangeArrowheads="1"/>
          </p:cNvSpPr>
          <p:nvPr/>
        </p:nvSpPr>
        <p:spPr bwMode="auto">
          <a:xfrm>
            <a:off x="898525" y="5014913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L</a:t>
            </a:r>
          </a:p>
        </p:txBody>
      </p:sp>
      <p:sp>
        <p:nvSpPr>
          <p:cNvPr id="11307" name="Text Box 47"/>
          <p:cNvSpPr txBox="1">
            <a:spLocks noChangeArrowheads="1"/>
          </p:cNvSpPr>
          <p:nvPr/>
        </p:nvSpPr>
        <p:spPr bwMode="auto">
          <a:xfrm>
            <a:off x="2117725" y="45577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R</a:t>
            </a:r>
          </a:p>
        </p:txBody>
      </p:sp>
      <p:sp>
        <p:nvSpPr>
          <p:cNvPr id="11308" name="Text Box 48"/>
          <p:cNvSpPr txBox="1">
            <a:spLocks noChangeArrowheads="1"/>
          </p:cNvSpPr>
          <p:nvPr/>
        </p:nvSpPr>
        <p:spPr bwMode="auto">
          <a:xfrm>
            <a:off x="3489325" y="36433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R</a:t>
            </a:r>
          </a:p>
        </p:txBody>
      </p:sp>
      <p:sp>
        <p:nvSpPr>
          <p:cNvPr id="11309" name="Text Box 49"/>
          <p:cNvSpPr txBox="1">
            <a:spLocks noChangeArrowheads="1"/>
          </p:cNvSpPr>
          <p:nvPr/>
        </p:nvSpPr>
        <p:spPr bwMode="auto">
          <a:xfrm>
            <a:off x="3336925" y="3109913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R</a:t>
            </a:r>
          </a:p>
        </p:txBody>
      </p:sp>
      <p:sp>
        <p:nvSpPr>
          <p:cNvPr id="11310" name="Text Box 50"/>
          <p:cNvSpPr txBox="1">
            <a:spLocks noChangeArrowheads="1"/>
          </p:cNvSpPr>
          <p:nvPr/>
        </p:nvSpPr>
        <p:spPr bwMode="auto">
          <a:xfrm>
            <a:off x="2057400" y="3276600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a, R</a:t>
            </a:r>
          </a:p>
        </p:txBody>
      </p:sp>
      <p:sp>
        <p:nvSpPr>
          <p:cNvPr id="11311" name="Text Box 51"/>
          <p:cNvSpPr txBox="1">
            <a:spLocks noChangeArrowheads="1"/>
          </p:cNvSpPr>
          <p:nvPr/>
        </p:nvSpPr>
        <p:spPr bwMode="auto">
          <a:xfrm>
            <a:off x="974725" y="33385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R</a:t>
            </a:r>
          </a:p>
        </p:txBody>
      </p:sp>
      <p:sp>
        <p:nvSpPr>
          <p:cNvPr id="11312" name="Text Box 52"/>
          <p:cNvSpPr txBox="1">
            <a:spLocks noChangeArrowheads="1"/>
          </p:cNvSpPr>
          <p:nvPr/>
        </p:nvSpPr>
        <p:spPr bwMode="auto">
          <a:xfrm>
            <a:off x="288925" y="4252913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a, R</a:t>
            </a:r>
          </a:p>
        </p:txBody>
      </p:sp>
      <p:sp>
        <p:nvSpPr>
          <p:cNvPr id="11313" name="Text Box 53"/>
          <p:cNvSpPr txBox="1">
            <a:spLocks noChangeArrowheads="1"/>
          </p:cNvSpPr>
          <p:nvPr/>
        </p:nvSpPr>
        <p:spPr bwMode="auto">
          <a:xfrm>
            <a:off x="1203325" y="63103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a / B, L</a:t>
            </a:r>
          </a:p>
        </p:txBody>
      </p:sp>
      <p:sp>
        <p:nvSpPr>
          <p:cNvPr id="11314" name="Text Box 54"/>
          <p:cNvSpPr txBox="1">
            <a:spLocks noChangeArrowheads="1"/>
          </p:cNvSpPr>
          <p:nvPr/>
        </p:nvSpPr>
        <p:spPr bwMode="auto">
          <a:xfrm>
            <a:off x="2270125" y="2500313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600"/>
              <a:t>b / b, R</a:t>
            </a:r>
          </a:p>
        </p:txBody>
      </p:sp>
    </p:spTree>
    <p:extLst>
      <p:ext uri="{BB962C8B-B14F-4D97-AF65-F5344CB8AC3E}">
        <p14:creationId xmlns:p14="http://schemas.microsoft.com/office/powerpoint/2010/main" val="445565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Programming Tricks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Restrictions</a:t>
            </a:r>
          </a:p>
          <a:p>
            <a:r>
              <a:rPr lang="en-US"/>
              <a:t>Extensions</a:t>
            </a:r>
          </a:p>
          <a:p>
            <a:r>
              <a:rPr lang="en-US"/>
              <a:t>Closure Properties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More About Turing Machines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65FF-42FC-0142-B18F-95B9F157B43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3884"/>
            <a:ext cx="8458200" cy="564358"/>
          </a:xfrm>
        </p:spPr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Programming Trick</a:t>
            </a:r>
            <a:r>
              <a:rPr lang="en-US" dirty="0"/>
              <a:t>: Multiple Tracks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35357"/>
            <a:ext cx="7924800" cy="4114800"/>
          </a:xfrm>
        </p:spPr>
        <p:txBody>
          <a:bodyPr/>
          <a:lstStyle/>
          <a:p>
            <a:r>
              <a:rPr lang="en-US" dirty="0"/>
              <a:t>Think of tape symbols as vectors with k components, each chosen from a finite alphabet.</a:t>
            </a:r>
          </a:p>
          <a:p>
            <a:r>
              <a:rPr lang="en-US" dirty="0"/>
              <a:t>Makes the tape appear to have k tracks.</a:t>
            </a:r>
          </a:p>
          <a:p>
            <a:r>
              <a:rPr lang="en-US" dirty="0"/>
              <a:t>Let input symbols be blank in all but one track.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B226-7399-FC44-91BA-58907780D3F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Multiple Tracks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49418-5CC3-B542-8899-7A18B730F9AA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1027"/>
          <p:cNvSpPr>
            <a:spLocks noChangeArrowheads="1"/>
          </p:cNvSpPr>
          <p:nvPr/>
        </p:nvSpPr>
        <p:spPr bwMode="auto">
          <a:xfrm>
            <a:off x="3733800" y="26670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88068" name="Line 1028"/>
          <p:cNvSpPr>
            <a:spLocks noChangeShapeType="1"/>
          </p:cNvSpPr>
          <p:nvPr/>
        </p:nvSpPr>
        <p:spPr bwMode="auto">
          <a:xfrm>
            <a:off x="762000" y="41910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9" name="Line 1029"/>
          <p:cNvSpPr>
            <a:spLocks noChangeShapeType="1"/>
          </p:cNvSpPr>
          <p:nvPr/>
        </p:nvSpPr>
        <p:spPr bwMode="auto">
          <a:xfrm>
            <a:off x="762000" y="46482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Line 1030"/>
          <p:cNvSpPr>
            <a:spLocks noChangeShapeType="1"/>
          </p:cNvSpPr>
          <p:nvPr/>
        </p:nvSpPr>
        <p:spPr bwMode="auto">
          <a:xfrm>
            <a:off x="838200" y="5105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1031"/>
          <p:cNvSpPr>
            <a:spLocks noChangeShapeType="1"/>
          </p:cNvSpPr>
          <p:nvPr/>
        </p:nvSpPr>
        <p:spPr bwMode="auto">
          <a:xfrm>
            <a:off x="838200" y="55626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1032"/>
          <p:cNvSpPr>
            <a:spLocks noChangeShapeType="1"/>
          </p:cNvSpPr>
          <p:nvPr/>
        </p:nvSpPr>
        <p:spPr bwMode="auto">
          <a:xfrm>
            <a:off x="3429000" y="4191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1033"/>
          <p:cNvSpPr>
            <a:spLocks noChangeShapeType="1"/>
          </p:cNvSpPr>
          <p:nvPr/>
        </p:nvSpPr>
        <p:spPr bwMode="auto">
          <a:xfrm>
            <a:off x="3886200" y="4191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34"/>
          <p:cNvSpPr>
            <a:spLocks noChangeShapeType="1"/>
          </p:cNvSpPr>
          <p:nvPr/>
        </p:nvSpPr>
        <p:spPr bwMode="auto">
          <a:xfrm>
            <a:off x="4419600" y="4191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035"/>
          <p:cNvSpPr>
            <a:spLocks noChangeShapeType="1"/>
          </p:cNvSpPr>
          <p:nvPr/>
        </p:nvSpPr>
        <p:spPr bwMode="auto">
          <a:xfrm>
            <a:off x="4876800" y="4191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036"/>
          <p:cNvSpPr>
            <a:spLocks noChangeShapeType="1"/>
          </p:cNvSpPr>
          <p:nvPr/>
        </p:nvSpPr>
        <p:spPr bwMode="auto">
          <a:xfrm>
            <a:off x="4114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Text Box 1037"/>
          <p:cNvSpPr txBox="1">
            <a:spLocks noChangeArrowheads="1"/>
          </p:cNvSpPr>
          <p:nvPr/>
        </p:nvSpPr>
        <p:spPr bwMode="auto">
          <a:xfrm>
            <a:off x="3962400" y="41910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8078" name="Text Box 1038"/>
          <p:cNvSpPr txBox="1">
            <a:spLocks noChangeArrowheads="1"/>
          </p:cNvSpPr>
          <p:nvPr/>
        </p:nvSpPr>
        <p:spPr bwMode="auto">
          <a:xfrm>
            <a:off x="3962400" y="46482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88079" name="Text Box 1039"/>
          <p:cNvSpPr txBox="1">
            <a:spLocks noChangeArrowheads="1"/>
          </p:cNvSpPr>
          <p:nvPr/>
        </p:nvSpPr>
        <p:spPr bwMode="auto">
          <a:xfrm>
            <a:off x="3962400" y="5105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grpSp>
        <p:nvGrpSpPr>
          <p:cNvPr id="88082" name="Group 1042"/>
          <p:cNvGrpSpPr>
            <a:grpSpLocks/>
          </p:cNvGrpSpPr>
          <p:nvPr/>
        </p:nvGrpSpPr>
        <p:grpSpPr bwMode="auto">
          <a:xfrm>
            <a:off x="3048000" y="5562600"/>
            <a:ext cx="4346575" cy="871538"/>
            <a:chOff x="1920" y="3504"/>
            <a:chExt cx="2738" cy="549"/>
          </a:xfrm>
        </p:grpSpPr>
        <p:sp>
          <p:nvSpPr>
            <p:cNvPr id="88080" name="Text Box 1040"/>
            <p:cNvSpPr txBox="1">
              <a:spLocks noChangeArrowheads="1"/>
            </p:cNvSpPr>
            <p:nvPr/>
          </p:nvSpPr>
          <p:spPr bwMode="auto">
            <a:xfrm>
              <a:off x="1920" y="3765"/>
              <a:ext cx="2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Represents one symbol [X,Y,Z]</a:t>
              </a:r>
            </a:p>
          </p:txBody>
        </p:sp>
        <p:sp>
          <p:nvSpPr>
            <p:cNvPr id="88081" name="Line 1041"/>
            <p:cNvSpPr>
              <a:spLocks noChangeShapeType="1"/>
            </p:cNvSpPr>
            <p:nvPr/>
          </p:nvSpPr>
          <p:spPr bwMode="auto">
            <a:xfrm flipH="1" flipV="1">
              <a:off x="2698" y="35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83" name="Text Box 1043"/>
          <p:cNvSpPr txBox="1">
            <a:spLocks noChangeArrowheads="1"/>
          </p:cNvSpPr>
          <p:nvPr/>
        </p:nvSpPr>
        <p:spPr bwMode="auto">
          <a:xfrm>
            <a:off x="3505200" y="4191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88085" name="Text Box 1045"/>
          <p:cNvSpPr txBox="1">
            <a:spLocks noChangeArrowheads="1"/>
          </p:cNvSpPr>
          <p:nvPr/>
        </p:nvSpPr>
        <p:spPr bwMode="auto">
          <a:xfrm>
            <a:off x="3505200" y="46482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8086" name="Text Box 1046"/>
          <p:cNvSpPr txBox="1">
            <a:spLocks noChangeArrowheads="1"/>
          </p:cNvSpPr>
          <p:nvPr/>
        </p:nvSpPr>
        <p:spPr bwMode="auto">
          <a:xfrm>
            <a:off x="3505200" y="51054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grpSp>
        <p:nvGrpSpPr>
          <p:cNvPr id="88089" name="Group 1049"/>
          <p:cNvGrpSpPr>
            <a:grpSpLocks/>
          </p:cNvGrpSpPr>
          <p:nvPr/>
        </p:nvGrpSpPr>
        <p:grpSpPr bwMode="auto">
          <a:xfrm>
            <a:off x="609600" y="2514600"/>
            <a:ext cx="3048000" cy="1676400"/>
            <a:chOff x="384" y="1584"/>
            <a:chExt cx="1920" cy="1056"/>
          </a:xfrm>
        </p:grpSpPr>
        <p:sp>
          <p:nvSpPr>
            <p:cNvPr id="88087" name="Text Box 1047"/>
            <p:cNvSpPr txBox="1">
              <a:spLocks noChangeArrowheads="1"/>
            </p:cNvSpPr>
            <p:nvPr/>
          </p:nvSpPr>
          <p:spPr bwMode="auto">
            <a:xfrm>
              <a:off x="384" y="1584"/>
              <a:ext cx="136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Represents</a:t>
              </a:r>
            </a:p>
            <a:p>
              <a:r>
                <a:rPr lang="en-US"/>
                <a:t>input symbol 0</a:t>
              </a:r>
            </a:p>
          </p:txBody>
        </p:sp>
        <p:sp>
          <p:nvSpPr>
            <p:cNvPr id="88088" name="Line 1048"/>
            <p:cNvSpPr>
              <a:spLocks noChangeShapeType="1"/>
            </p:cNvSpPr>
            <p:nvPr/>
          </p:nvSpPr>
          <p:spPr bwMode="auto">
            <a:xfrm>
              <a:off x="1776" y="2112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0" name="Text Box 1050"/>
          <p:cNvSpPr txBox="1">
            <a:spLocks noChangeArrowheads="1"/>
          </p:cNvSpPr>
          <p:nvPr/>
        </p:nvSpPr>
        <p:spPr bwMode="auto">
          <a:xfrm>
            <a:off x="4495800" y="51054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8091" name="Text Box 1051"/>
          <p:cNvSpPr txBox="1">
            <a:spLocks noChangeArrowheads="1"/>
          </p:cNvSpPr>
          <p:nvPr/>
        </p:nvSpPr>
        <p:spPr bwMode="auto">
          <a:xfrm>
            <a:off x="4495800" y="46482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8092" name="Text Box 1052"/>
          <p:cNvSpPr txBox="1">
            <a:spLocks noChangeArrowheads="1"/>
          </p:cNvSpPr>
          <p:nvPr/>
        </p:nvSpPr>
        <p:spPr bwMode="auto">
          <a:xfrm>
            <a:off x="4495800" y="41910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grpSp>
        <p:nvGrpSpPr>
          <p:cNvPr id="88095" name="Group 1055"/>
          <p:cNvGrpSpPr>
            <a:grpSpLocks/>
          </p:cNvGrpSpPr>
          <p:nvPr/>
        </p:nvGrpSpPr>
        <p:grpSpPr bwMode="auto">
          <a:xfrm>
            <a:off x="4648200" y="2971800"/>
            <a:ext cx="2590800" cy="1219200"/>
            <a:chOff x="2928" y="1872"/>
            <a:chExt cx="1632" cy="768"/>
          </a:xfrm>
        </p:grpSpPr>
        <p:sp>
          <p:nvSpPr>
            <p:cNvPr id="88093" name="Text Box 1053"/>
            <p:cNvSpPr txBox="1">
              <a:spLocks noChangeArrowheads="1"/>
            </p:cNvSpPr>
            <p:nvPr/>
          </p:nvSpPr>
          <p:spPr bwMode="auto">
            <a:xfrm>
              <a:off x="3504" y="1872"/>
              <a:ext cx="10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Represents</a:t>
              </a:r>
            </a:p>
            <a:p>
              <a:r>
                <a:rPr lang="en-US"/>
                <a:t>the blank</a:t>
              </a:r>
            </a:p>
          </p:txBody>
        </p:sp>
        <p:sp>
          <p:nvSpPr>
            <p:cNvPr id="88094" name="Line 1054"/>
            <p:cNvSpPr>
              <a:spLocks noChangeShapeType="1"/>
            </p:cNvSpPr>
            <p:nvPr/>
          </p:nvSpPr>
          <p:spPr bwMode="auto">
            <a:xfrm flipH="1">
              <a:off x="2928" y="230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DF67-7AB8-374F-8D4D-30904DD7FA9E}" type="slidenum">
              <a:rPr lang="en-US"/>
              <a:pPr/>
              <a:t>38</a:t>
            </a:fld>
            <a:endParaRPr lang="en-US"/>
          </a:p>
        </p:txBody>
      </p:sp>
      <p:sp>
        <p:nvSpPr>
          <p:cNvPr id="832514" name="Line 2"/>
          <p:cNvSpPr>
            <a:spLocks noChangeShapeType="1"/>
          </p:cNvSpPr>
          <p:nvPr/>
        </p:nvSpPr>
        <p:spPr bwMode="auto">
          <a:xfrm flipV="1">
            <a:off x="4038600" y="137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15" name="Line 3"/>
          <p:cNvSpPr>
            <a:spLocks noChangeShapeType="1"/>
          </p:cNvSpPr>
          <p:nvPr/>
        </p:nvSpPr>
        <p:spPr bwMode="auto">
          <a:xfrm>
            <a:off x="1828800" y="304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2516" name="Line 4"/>
          <p:cNvSpPr>
            <a:spLocks noChangeShapeType="1"/>
          </p:cNvSpPr>
          <p:nvPr/>
        </p:nvSpPr>
        <p:spPr bwMode="auto">
          <a:xfrm>
            <a:off x="1828800" y="838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2517" name="Line 5"/>
          <p:cNvSpPr>
            <a:spLocks noChangeShapeType="1"/>
          </p:cNvSpPr>
          <p:nvPr/>
        </p:nvSpPr>
        <p:spPr bwMode="auto">
          <a:xfrm>
            <a:off x="1828800" y="1371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2518" name="Line 6"/>
          <p:cNvSpPr>
            <a:spLocks noChangeShapeType="1"/>
          </p:cNvSpPr>
          <p:nvPr/>
        </p:nvSpPr>
        <p:spPr bwMode="auto">
          <a:xfrm>
            <a:off x="22098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19" name="Line 7"/>
          <p:cNvSpPr>
            <a:spLocks noChangeShapeType="1"/>
          </p:cNvSpPr>
          <p:nvPr/>
        </p:nvSpPr>
        <p:spPr bwMode="auto">
          <a:xfrm>
            <a:off x="27432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20" name="Line 8"/>
          <p:cNvSpPr>
            <a:spLocks noChangeShapeType="1"/>
          </p:cNvSpPr>
          <p:nvPr/>
        </p:nvSpPr>
        <p:spPr bwMode="auto">
          <a:xfrm>
            <a:off x="32766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21" name="Line 9"/>
          <p:cNvSpPr>
            <a:spLocks noChangeShapeType="1"/>
          </p:cNvSpPr>
          <p:nvPr/>
        </p:nvSpPr>
        <p:spPr bwMode="auto">
          <a:xfrm>
            <a:off x="38100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22" name="Line 10"/>
          <p:cNvSpPr>
            <a:spLocks noChangeShapeType="1"/>
          </p:cNvSpPr>
          <p:nvPr/>
        </p:nvSpPr>
        <p:spPr bwMode="auto">
          <a:xfrm>
            <a:off x="43434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23" name="Line 11"/>
          <p:cNvSpPr>
            <a:spLocks noChangeShapeType="1"/>
          </p:cNvSpPr>
          <p:nvPr/>
        </p:nvSpPr>
        <p:spPr bwMode="auto">
          <a:xfrm>
            <a:off x="48768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24" name="Line 12"/>
          <p:cNvSpPr>
            <a:spLocks noChangeShapeType="1"/>
          </p:cNvSpPr>
          <p:nvPr/>
        </p:nvSpPr>
        <p:spPr bwMode="auto">
          <a:xfrm>
            <a:off x="54102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25" name="Line 13"/>
          <p:cNvSpPr>
            <a:spLocks noChangeShapeType="1"/>
          </p:cNvSpPr>
          <p:nvPr/>
        </p:nvSpPr>
        <p:spPr bwMode="auto">
          <a:xfrm>
            <a:off x="5943600" y="30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32526" name="Object 14"/>
          <p:cNvGraphicFramePr>
            <a:graphicFrameLocks noChangeAspect="1"/>
          </p:cNvGraphicFramePr>
          <p:nvPr/>
        </p:nvGraphicFramePr>
        <p:xfrm>
          <a:off x="2362200" y="381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1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7" name="Object 15"/>
          <p:cNvGraphicFramePr>
            <a:graphicFrameLocks noChangeAspect="1"/>
          </p:cNvGraphicFramePr>
          <p:nvPr/>
        </p:nvGraphicFramePr>
        <p:xfrm>
          <a:off x="2362200" y="914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8" name="Object 16"/>
          <p:cNvGraphicFramePr>
            <a:graphicFrameLocks noChangeAspect="1"/>
          </p:cNvGraphicFramePr>
          <p:nvPr/>
        </p:nvGraphicFramePr>
        <p:xfrm>
          <a:off x="5562600" y="381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29" name="Object 17"/>
          <p:cNvGraphicFramePr>
            <a:graphicFrameLocks noChangeAspect="1"/>
          </p:cNvGraphicFramePr>
          <p:nvPr/>
        </p:nvGraphicFramePr>
        <p:xfrm>
          <a:off x="5562600" y="914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0" name="Object 18"/>
          <p:cNvGraphicFramePr>
            <a:graphicFrameLocks noChangeAspect="1"/>
          </p:cNvGraphicFramePr>
          <p:nvPr/>
        </p:nvGraphicFramePr>
        <p:xfrm>
          <a:off x="2895600" y="381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1" name="Object 19"/>
          <p:cNvGraphicFramePr>
            <a:graphicFrameLocks noChangeAspect="1"/>
          </p:cNvGraphicFramePr>
          <p:nvPr/>
        </p:nvGraphicFramePr>
        <p:xfrm>
          <a:off x="2895600" y="914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10" imgW="253800" imgH="368280" progId="Equation.3">
                  <p:embed/>
                </p:oleObj>
              </mc:Choice>
              <mc:Fallback>
                <p:oleObj name="Equation" r:id="rId10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914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2" name="Object 20"/>
          <p:cNvGraphicFramePr>
            <a:graphicFrameLocks noChangeAspect="1"/>
          </p:cNvGraphicFramePr>
          <p:nvPr/>
        </p:nvGraphicFramePr>
        <p:xfrm>
          <a:off x="5029200" y="36988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11" imgW="253800" imgH="393480" progId="Equation.3">
                  <p:embed/>
                </p:oleObj>
              </mc:Choice>
              <mc:Fallback>
                <p:oleObj name="Equation" r:id="rId11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988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3" name="Object 21"/>
          <p:cNvGraphicFramePr>
            <a:graphicFrameLocks noChangeAspect="1"/>
          </p:cNvGraphicFramePr>
          <p:nvPr/>
        </p:nvGraphicFramePr>
        <p:xfrm>
          <a:off x="5003800" y="903288"/>
          <a:ext cx="3032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13" imgW="304560" imgH="393480" progId="Equation.3">
                  <p:embed/>
                </p:oleObj>
              </mc:Choice>
              <mc:Fallback>
                <p:oleObj name="Equation" r:id="rId13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03288"/>
                        <a:ext cx="3032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4" name="Object 22"/>
          <p:cNvGraphicFramePr>
            <a:graphicFrameLocks noChangeAspect="1"/>
          </p:cNvGraphicFramePr>
          <p:nvPr/>
        </p:nvGraphicFramePr>
        <p:xfrm>
          <a:off x="3429000" y="457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7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5" name="Object 23"/>
          <p:cNvGraphicFramePr>
            <a:graphicFrameLocks noChangeAspect="1"/>
          </p:cNvGraphicFramePr>
          <p:nvPr/>
        </p:nvGraphicFramePr>
        <p:xfrm>
          <a:off x="3429000" y="90328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17" imgW="253800" imgH="393480" progId="Equation.3">
                  <p:embed/>
                </p:oleObj>
              </mc:Choice>
              <mc:Fallback>
                <p:oleObj name="Equation" r:id="rId17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0328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6" name="Object 24"/>
          <p:cNvGraphicFramePr>
            <a:graphicFrameLocks noChangeAspect="1"/>
          </p:cNvGraphicFramePr>
          <p:nvPr/>
        </p:nvGraphicFramePr>
        <p:xfrm>
          <a:off x="3968750" y="4016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18" imgW="253800" imgH="393480" progId="Equation.3">
                  <p:embed/>
                </p:oleObj>
              </mc:Choice>
              <mc:Fallback>
                <p:oleObj name="Equation" r:id="rId18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4016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7" name="Object 25"/>
          <p:cNvGraphicFramePr>
            <a:graphicFrameLocks noChangeAspect="1"/>
          </p:cNvGraphicFramePr>
          <p:nvPr/>
        </p:nvGraphicFramePr>
        <p:xfrm>
          <a:off x="3956050" y="95885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19" imgW="266400" imgH="279360" progId="Equation.3">
                  <p:embed/>
                </p:oleObj>
              </mc:Choice>
              <mc:Fallback>
                <p:oleObj name="Equation" r:id="rId19" imgW="266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95885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8" name="Object 26"/>
          <p:cNvGraphicFramePr>
            <a:graphicFrameLocks noChangeAspect="1"/>
          </p:cNvGraphicFramePr>
          <p:nvPr/>
        </p:nvGraphicFramePr>
        <p:xfrm>
          <a:off x="4489450" y="42545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21" imgW="266400" imgH="279360" progId="Equation.3">
                  <p:embed/>
                </p:oleObj>
              </mc:Choice>
              <mc:Fallback>
                <p:oleObj name="Equation" r:id="rId21" imgW="266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2545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39" name="Object 27"/>
          <p:cNvGraphicFramePr>
            <a:graphicFrameLocks noChangeAspect="1"/>
          </p:cNvGraphicFramePr>
          <p:nvPr/>
        </p:nvGraphicFramePr>
        <p:xfrm>
          <a:off x="4527550" y="969963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22" imgW="241200" imgH="279360" progId="Equation.3">
                  <p:embed/>
                </p:oleObj>
              </mc:Choice>
              <mc:Fallback>
                <p:oleObj name="Equation" r:id="rId22" imgW="241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969963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0" name="Text Box 28"/>
          <p:cNvSpPr txBox="1">
            <a:spLocks noChangeArrowheads="1"/>
          </p:cNvSpPr>
          <p:nvPr/>
        </p:nvSpPr>
        <p:spPr bwMode="auto">
          <a:xfrm>
            <a:off x="6689725" y="177800"/>
            <a:ext cx="1512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track 1</a:t>
            </a:r>
          </a:p>
        </p:txBody>
      </p:sp>
      <p:sp>
        <p:nvSpPr>
          <p:cNvPr id="832541" name="Text Box 29"/>
          <p:cNvSpPr txBox="1">
            <a:spLocks noChangeArrowheads="1"/>
          </p:cNvSpPr>
          <p:nvPr/>
        </p:nvSpPr>
        <p:spPr bwMode="auto">
          <a:xfrm>
            <a:off x="6705600" y="838200"/>
            <a:ext cx="1577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track 2</a:t>
            </a:r>
          </a:p>
        </p:txBody>
      </p:sp>
      <p:sp>
        <p:nvSpPr>
          <p:cNvPr id="832542" name="Oval 30"/>
          <p:cNvSpPr>
            <a:spLocks noChangeArrowheads="1"/>
          </p:cNvSpPr>
          <p:nvPr/>
        </p:nvSpPr>
        <p:spPr bwMode="auto">
          <a:xfrm>
            <a:off x="2163763" y="5715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32543" name="Object 31"/>
          <p:cNvGraphicFramePr>
            <a:graphicFrameLocks noChangeAspect="1"/>
          </p:cNvGraphicFramePr>
          <p:nvPr/>
        </p:nvGraphicFramePr>
        <p:xfrm>
          <a:off x="2239963" y="5638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24" imgW="380880" imgH="520560" progId="Equation.3">
                  <p:embed/>
                </p:oleObj>
              </mc:Choice>
              <mc:Fallback>
                <p:oleObj name="Equation" r:id="rId24" imgW="3808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5638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4" name="Oval 32"/>
          <p:cNvSpPr>
            <a:spLocks noChangeArrowheads="1"/>
          </p:cNvSpPr>
          <p:nvPr/>
        </p:nvSpPr>
        <p:spPr bwMode="auto">
          <a:xfrm>
            <a:off x="6278563" y="5715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32545" name="Object 33"/>
          <p:cNvGraphicFramePr>
            <a:graphicFrameLocks noChangeAspect="1"/>
          </p:cNvGraphicFramePr>
          <p:nvPr/>
        </p:nvGraphicFramePr>
        <p:xfrm>
          <a:off x="6324600" y="56388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26" imgW="444240" imgH="520560" progId="Equation.3">
                  <p:embed/>
                </p:oleObj>
              </mc:Choice>
              <mc:Fallback>
                <p:oleObj name="Equation" r:id="rId26" imgW="444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388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6" name="Line 34"/>
          <p:cNvSpPr>
            <a:spLocks noChangeShapeType="1"/>
          </p:cNvSpPr>
          <p:nvPr/>
        </p:nvSpPr>
        <p:spPr bwMode="auto">
          <a:xfrm>
            <a:off x="2773363" y="5943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32547" name="Object 35"/>
          <p:cNvGraphicFramePr>
            <a:graphicFrameLocks noChangeAspect="1"/>
          </p:cNvGraphicFramePr>
          <p:nvPr/>
        </p:nvGraphicFramePr>
        <p:xfrm>
          <a:off x="3001963" y="5410200"/>
          <a:ext cx="2984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Equation" r:id="rId28" imgW="2984400" imgH="482400" progId="Equation.3">
                  <p:embed/>
                </p:oleObj>
              </mc:Choice>
              <mc:Fallback>
                <p:oleObj name="Equation" r:id="rId28" imgW="298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5410200"/>
                        <a:ext cx="2984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48" name="Object 36"/>
          <p:cNvGraphicFramePr>
            <a:graphicFrameLocks noChangeAspect="1"/>
          </p:cNvGraphicFramePr>
          <p:nvPr/>
        </p:nvGraphicFramePr>
        <p:xfrm>
          <a:off x="3886200" y="17526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Equation" r:id="rId30" imgW="380880" imgH="520560" progId="Equation.3">
                  <p:embed/>
                </p:oleObj>
              </mc:Choice>
              <mc:Fallback>
                <p:oleObj name="Equation" r:id="rId30" imgW="3808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9" name="Line 37"/>
          <p:cNvSpPr>
            <a:spLocks noChangeShapeType="1"/>
          </p:cNvSpPr>
          <p:nvPr/>
        </p:nvSpPr>
        <p:spPr bwMode="auto">
          <a:xfrm flipV="1">
            <a:off x="3482975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50" name="Line 38"/>
          <p:cNvSpPr>
            <a:spLocks noChangeShapeType="1"/>
          </p:cNvSpPr>
          <p:nvPr/>
        </p:nvSpPr>
        <p:spPr bwMode="auto">
          <a:xfrm>
            <a:off x="1828800" y="2743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2551" name="Line 39"/>
          <p:cNvSpPr>
            <a:spLocks noChangeShapeType="1"/>
          </p:cNvSpPr>
          <p:nvPr/>
        </p:nvSpPr>
        <p:spPr bwMode="auto">
          <a:xfrm>
            <a:off x="1828800" y="3276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2552" name="Line 40"/>
          <p:cNvSpPr>
            <a:spLocks noChangeShapeType="1"/>
          </p:cNvSpPr>
          <p:nvPr/>
        </p:nvSpPr>
        <p:spPr bwMode="auto">
          <a:xfrm>
            <a:off x="1828800" y="3810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2553" name="Line 41"/>
          <p:cNvSpPr>
            <a:spLocks noChangeShapeType="1"/>
          </p:cNvSpPr>
          <p:nvPr/>
        </p:nvSpPr>
        <p:spPr bwMode="auto">
          <a:xfrm>
            <a:off x="22098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54" name="Line 42"/>
          <p:cNvSpPr>
            <a:spLocks noChangeShapeType="1"/>
          </p:cNvSpPr>
          <p:nvPr/>
        </p:nvSpPr>
        <p:spPr bwMode="auto">
          <a:xfrm>
            <a:off x="27432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55" name="Line 43"/>
          <p:cNvSpPr>
            <a:spLocks noChangeShapeType="1"/>
          </p:cNvSpPr>
          <p:nvPr/>
        </p:nvSpPr>
        <p:spPr bwMode="auto">
          <a:xfrm>
            <a:off x="32766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56" name="Line 44"/>
          <p:cNvSpPr>
            <a:spLocks noChangeShapeType="1"/>
          </p:cNvSpPr>
          <p:nvPr/>
        </p:nvSpPr>
        <p:spPr bwMode="auto">
          <a:xfrm>
            <a:off x="38100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57" name="Line 45"/>
          <p:cNvSpPr>
            <a:spLocks noChangeShapeType="1"/>
          </p:cNvSpPr>
          <p:nvPr/>
        </p:nvSpPr>
        <p:spPr bwMode="auto">
          <a:xfrm>
            <a:off x="43434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58" name="Line 46"/>
          <p:cNvSpPr>
            <a:spLocks noChangeShapeType="1"/>
          </p:cNvSpPr>
          <p:nvPr/>
        </p:nvSpPr>
        <p:spPr bwMode="auto">
          <a:xfrm>
            <a:off x="48768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59" name="Line 47"/>
          <p:cNvSpPr>
            <a:spLocks noChangeShapeType="1"/>
          </p:cNvSpPr>
          <p:nvPr/>
        </p:nvSpPr>
        <p:spPr bwMode="auto">
          <a:xfrm>
            <a:off x="54102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2560" name="Line 48"/>
          <p:cNvSpPr>
            <a:spLocks noChangeShapeType="1"/>
          </p:cNvSpPr>
          <p:nvPr/>
        </p:nvSpPr>
        <p:spPr bwMode="auto">
          <a:xfrm>
            <a:off x="59436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32561" name="Object 49"/>
          <p:cNvGraphicFramePr>
            <a:graphicFrameLocks noChangeAspect="1"/>
          </p:cNvGraphicFramePr>
          <p:nvPr/>
        </p:nvGraphicFramePr>
        <p:xfrm>
          <a:off x="2362200" y="2819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Equation" r:id="rId31" imgW="253800" imgH="368280" progId="Equation.3">
                  <p:embed/>
                </p:oleObj>
              </mc:Choice>
              <mc:Fallback>
                <p:oleObj name="Equation" r:id="rId31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2" name="Object 50"/>
          <p:cNvGraphicFramePr>
            <a:graphicFrameLocks noChangeAspect="1"/>
          </p:cNvGraphicFramePr>
          <p:nvPr/>
        </p:nvGraphicFramePr>
        <p:xfrm>
          <a:off x="2362200" y="3352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Equation" r:id="rId32" imgW="253800" imgH="368280" progId="Equation.3">
                  <p:embed/>
                </p:oleObj>
              </mc:Choice>
              <mc:Fallback>
                <p:oleObj name="Equation" r:id="rId32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3" name="Object 51"/>
          <p:cNvGraphicFramePr>
            <a:graphicFrameLocks noChangeAspect="1"/>
          </p:cNvGraphicFramePr>
          <p:nvPr/>
        </p:nvGraphicFramePr>
        <p:xfrm>
          <a:off x="5562600" y="2819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tion" r:id="rId33" imgW="253800" imgH="368280" progId="Equation.3">
                  <p:embed/>
                </p:oleObj>
              </mc:Choice>
              <mc:Fallback>
                <p:oleObj name="Equation" r:id="rId33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19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4" name="Object 52"/>
          <p:cNvGraphicFramePr>
            <a:graphicFrameLocks noChangeAspect="1"/>
          </p:cNvGraphicFramePr>
          <p:nvPr/>
        </p:nvGraphicFramePr>
        <p:xfrm>
          <a:off x="5562600" y="3352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52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5" name="Object 53"/>
          <p:cNvGraphicFramePr>
            <a:graphicFrameLocks noChangeAspect="1"/>
          </p:cNvGraphicFramePr>
          <p:nvPr/>
        </p:nvGraphicFramePr>
        <p:xfrm>
          <a:off x="2895600" y="2819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35" imgW="253800" imgH="368280" progId="Equation.3">
                  <p:embed/>
                </p:oleObj>
              </mc:Choice>
              <mc:Fallback>
                <p:oleObj name="Equation" r:id="rId35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6" name="Object 54"/>
          <p:cNvGraphicFramePr>
            <a:graphicFrameLocks noChangeAspect="1"/>
          </p:cNvGraphicFramePr>
          <p:nvPr/>
        </p:nvGraphicFramePr>
        <p:xfrm>
          <a:off x="2895600" y="3352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52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7" name="Object 55"/>
          <p:cNvGraphicFramePr>
            <a:graphicFrameLocks noChangeAspect="1"/>
          </p:cNvGraphicFramePr>
          <p:nvPr/>
        </p:nvGraphicFramePr>
        <p:xfrm>
          <a:off x="5029200" y="280828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37" imgW="253800" imgH="393480" progId="Equation.3">
                  <p:embed/>
                </p:oleObj>
              </mc:Choice>
              <mc:Fallback>
                <p:oleObj name="Equation" r:id="rId37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0828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8" name="Object 56"/>
          <p:cNvGraphicFramePr>
            <a:graphicFrameLocks noChangeAspect="1"/>
          </p:cNvGraphicFramePr>
          <p:nvPr/>
        </p:nvGraphicFramePr>
        <p:xfrm>
          <a:off x="5003800" y="3341688"/>
          <a:ext cx="3032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38" imgW="304560" imgH="393480" progId="Equation.3">
                  <p:embed/>
                </p:oleObj>
              </mc:Choice>
              <mc:Fallback>
                <p:oleObj name="Equation" r:id="rId38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341688"/>
                        <a:ext cx="3032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69" name="Object 57"/>
          <p:cNvGraphicFramePr>
            <a:graphicFrameLocks noChangeAspect="1"/>
          </p:cNvGraphicFramePr>
          <p:nvPr/>
        </p:nvGraphicFramePr>
        <p:xfrm>
          <a:off x="3429000" y="2895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95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70" name="Object 58"/>
          <p:cNvGraphicFramePr>
            <a:graphicFrameLocks noChangeAspect="1"/>
          </p:cNvGraphicFramePr>
          <p:nvPr/>
        </p:nvGraphicFramePr>
        <p:xfrm>
          <a:off x="3429000" y="334168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40" imgW="253800" imgH="393480" progId="Equation.3">
                  <p:embed/>
                </p:oleObj>
              </mc:Choice>
              <mc:Fallback>
                <p:oleObj name="Equation" r:id="rId40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4168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71" name="Object 59"/>
          <p:cNvGraphicFramePr>
            <a:graphicFrameLocks noChangeAspect="1"/>
          </p:cNvGraphicFramePr>
          <p:nvPr/>
        </p:nvGraphicFramePr>
        <p:xfrm>
          <a:off x="3975100" y="28956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41" imgW="241200" imgH="279360" progId="Equation.3">
                  <p:embed/>
                </p:oleObj>
              </mc:Choice>
              <mc:Fallback>
                <p:oleObj name="Equation" r:id="rId41" imgW="241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8956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72" name="Object 60"/>
          <p:cNvGraphicFramePr>
            <a:graphicFrameLocks noChangeAspect="1"/>
          </p:cNvGraphicFramePr>
          <p:nvPr/>
        </p:nvGraphicFramePr>
        <p:xfrm>
          <a:off x="3937000" y="3341688"/>
          <a:ext cx="3032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42" imgW="304560" imgH="393480" progId="Equation.3">
                  <p:embed/>
                </p:oleObj>
              </mc:Choice>
              <mc:Fallback>
                <p:oleObj name="Equation" r:id="rId42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341688"/>
                        <a:ext cx="3032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73" name="Object 61"/>
          <p:cNvGraphicFramePr>
            <a:graphicFrameLocks noChangeAspect="1"/>
          </p:cNvGraphicFramePr>
          <p:nvPr/>
        </p:nvGraphicFramePr>
        <p:xfrm>
          <a:off x="4489450" y="286385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Equation" r:id="rId43" imgW="266400" imgH="279360" progId="Equation.3">
                  <p:embed/>
                </p:oleObj>
              </mc:Choice>
              <mc:Fallback>
                <p:oleObj name="Equation" r:id="rId43" imgW="266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286385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74" name="Object 62"/>
          <p:cNvGraphicFramePr>
            <a:graphicFrameLocks noChangeAspect="1"/>
          </p:cNvGraphicFramePr>
          <p:nvPr/>
        </p:nvGraphicFramePr>
        <p:xfrm>
          <a:off x="4527550" y="3408363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44" imgW="241200" imgH="279360" progId="Equation.3">
                  <p:embed/>
                </p:oleObj>
              </mc:Choice>
              <mc:Fallback>
                <p:oleObj name="Equation" r:id="rId44" imgW="241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408363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75" name="Text Box 63"/>
          <p:cNvSpPr txBox="1">
            <a:spLocks noChangeArrowheads="1"/>
          </p:cNvSpPr>
          <p:nvPr/>
        </p:nvSpPr>
        <p:spPr bwMode="auto">
          <a:xfrm>
            <a:off x="6689725" y="2616200"/>
            <a:ext cx="1512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track 1</a:t>
            </a:r>
          </a:p>
        </p:txBody>
      </p:sp>
      <p:sp>
        <p:nvSpPr>
          <p:cNvPr id="832576" name="Text Box 64"/>
          <p:cNvSpPr txBox="1">
            <a:spLocks noChangeArrowheads="1"/>
          </p:cNvSpPr>
          <p:nvPr/>
        </p:nvSpPr>
        <p:spPr bwMode="auto">
          <a:xfrm>
            <a:off x="6705600" y="3276600"/>
            <a:ext cx="1577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track 2</a:t>
            </a:r>
          </a:p>
        </p:txBody>
      </p:sp>
      <p:graphicFrame>
        <p:nvGraphicFramePr>
          <p:cNvPr id="832577" name="Object 65"/>
          <p:cNvGraphicFramePr>
            <a:graphicFrameLocks noChangeAspect="1"/>
          </p:cNvGraphicFramePr>
          <p:nvPr/>
        </p:nvGraphicFramePr>
        <p:xfrm>
          <a:off x="3254375" y="4191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45" imgW="444240" imgH="520560" progId="Equation.3">
                  <p:embed/>
                </p:oleObj>
              </mc:Choice>
              <mc:Fallback>
                <p:oleObj name="Equation" r:id="rId45" imgW="444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4191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47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90000"/>
                </a:solidFill>
              </a:rPr>
              <a:t>Programming Trick</a:t>
            </a:r>
            <a:r>
              <a:rPr lang="en-US"/>
              <a:t>: Marking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common use for an extra track is to </a:t>
            </a:r>
            <a:r>
              <a:rPr lang="en-US" i="1">
                <a:solidFill>
                  <a:srgbClr val="FF0066"/>
                </a:solidFill>
              </a:rPr>
              <a:t>mark</a:t>
            </a:r>
            <a:r>
              <a:rPr lang="en-US"/>
              <a:t>  certain positions.</a:t>
            </a:r>
          </a:p>
          <a:p>
            <a:r>
              <a:rPr lang="en-US"/>
              <a:t>Almost all tape squares hold B (blank) in this track, but several hold special symbols (marks) that allow the TM to find particular places on the tape.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BD89-9099-9A45-B6A2-2E0D6F4673D3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Turing Machines?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/>
              <a:t>Why not deal with C programs or something like that?</a:t>
            </a:r>
          </a:p>
          <a:p>
            <a:r>
              <a:rPr lang="en-US">
                <a:solidFill>
                  <a:srgbClr val="CC9900"/>
                </a:solidFill>
              </a:rPr>
              <a:t>Answer</a:t>
            </a:r>
            <a:r>
              <a:rPr lang="en-US"/>
              <a:t>: You can, but it is easier to prove things about TM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s, because they are so simple.</a:t>
            </a:r>
          </a:p>
          <a:p>
            <a:pPr lvl="1"/>
            <a:r>
              <a:rPr lang="en-US"/>
              <a:t>And yet they are as powerful as any computer.</a:t>
            </a:r>
          </a:p>
          <a:p>
            <a:pPr lvl="2"/>
            <a:r>
              <a:rPr lang="en-US"/>
              <a:t>More so, in fact, since they have infinite memory.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794E-159B-7045-9BEB-71BE627590D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Marking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7234-E737-084A-BE22-21A37C96319B}" type="slidenum">
              <a:rPr lang="en-US"/>
              <a:pPr/>
              <a:t>40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733800" y="26670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762000" y="41910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762000" y="46482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838200" y="5105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33528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38862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44196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48768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114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962400" y="41910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962400" y="46482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4495800" y="41910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4495800" y="4648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3505200" y="4191000"/>
            <a:ext cx="36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3429000" y="4648200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grpSp>
        <p:nvGrpSpPr>
          <p:cNvPr id="90137" name="Group 25"/>
          <p:cNvGrpSpPr>
            <a:grpSpLocks/>
          </p:cNvGrpSpPr>
          <p:nvPr/>
        </p:nvGrpSpPr>
        <p:grpSpPr bwMode="auto">
          <a:xfrm>
            <a:off x="1676400" y="5105400"/>
            <a:ext cx="2438400" cy="1295400"/>
            <a:chOff x="1056" y="3216"/>
            <a:chExt cx="1536" cy="816"/>
          </a:xfrm>
        </p:grpSpPr>
        <p:sp>
          <p:nvSpPr>
            <p:cNvPr id="90135" name="Text Box 23"/>
            <p:cNvSpPr txBox="1">
              <a:spLocks noChangeArrowheads="1"/>
            </p:cNvSpPr>
            <p:nvPr/>
          </p:nvSpPr>
          <p:spPr bwMode="auto">
            <a:xfrm>
              <a:off x="1056" y="3744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Marked Y</a:t>
              </a:r>
            </a:p>
          </p:txBody>
        </p:sp>
        <p:sp>
          <p:nvSpPr>
            <p:cNvPr id="90136" name="Line 24"/>
            <p:cNvSpPr>
              <a:spLocks noChangeShapeType="1"/>
            </p:cNvSpPr>
            <p:nvPr/>
          </p:nvSpPr>
          <p:spPr bwMode="auto">
            <a:xfrm flipV="1">
              <a:off x="1968" y="3216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41" name="Group 29"/>
          <p:cNvGrpSpPr>
            <a:grpSpLocks/>
          </p:cNvGrpSpPr>
          <p:nvPr/>
        </p:nvGrpSpPr>
        <p:grpSpPr bwMode="auto">
          <a:xfrm>
            <a:off x="3673475" y="5105400"/>
            <a:ext cx="3221038" cy="1160463"/>
            <a:chOff x="2314" y="3216"/>
            <a:chExt cx="2029" cy="731"/>
          </a:xfrm>
        </p:grpSpPr>
        <p:sp>
          <p:nvSpPr>
            <p:cNvPr id="90138" name="Text Box 26"/>
            <p:cNvSpPr txBox="1">
              <a:spLocks noChangeArrowheads="1"/>
            </p:cNvSpPr>
            <p:nvPr/>
          </p:nvSpPr>
          <p:spPr bwMode="auto">
            <a:xfrm>
              <a:off x="3360" y="3429"/>
              <a:ext cx="9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Unmarked</a:t>
              </a:r>
            </a:p>
            <a:p>
              <a:r>
                <a:rPr lang="en-US"/>
                <a:t>W and Z</a:t>
              </a:r>
            </a:p>
          </p:txBody>
        </p:sp>
        <p:sp>
          <p:nvSpPr>
            <p:cNvPr id="90139" name="Line 27"/>
            <p:cNvSpPr>
              <a:spLocks noChangeShapeType="1"/>
            </p:cNvSpPr>
            <p:nvPr/>
          </p:nvSpPr>
          <p:spPr bwMode="auto">
            <a:xfrm flipH="1" flipV="1">
              <a:off x="2314" y="3216"/>
              <a:ext cx="100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auto">
            <a:xfrm flipH="1" flipV="1">
              <a:off x="2986" y="3216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90000"/>
                </a:solidFill>
              </a:rPr>
              <a:t>Programming Trick</a:t>
            </a:r>
            <a:r>
              <a:rPr lang="en-US"/>
              <a:t>: Caching in the State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352800"/>
          </a:xfrm>
        </p:spPr>
        <p:txBody>
          <a:bodyPr/>
          <a:lstStyle/>
          <a:p>
            <a:r>
              <a:rPr lang="en-US" dirty="0"/>
              <a:t>The state can also be a vector.</a:t>
            </a:r>
          </a:p>
          <a:p>
            <a:r>
              <a:rPr lang="en-US" dirty="0"/>
              <a:t>First component is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control state.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Other components hold data from a finite alphabet.</a:t>
            </a:r>
          </a:p>
          <a:p>
            <a:r>
              <a:rPr lang="en-US" altLang="zh-CN" dirty="0"/>
              <a:t>Turing </a:t>
            </a:r>
            <a:r>
              <a:rPr lang="en-US" altLang="zh-CN" dirty="0" err="1"/>
              <a:t>Maching</a:t>
            </a:r>
            <a:r>
              <a:rPr lang="en-US" altLang="zh-CN" dirty="0"/>
              <a:t> with Storage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0328-E3BA-A547-9D0F-4AEF55AF625D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Using These Tricks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TM </a:t>
            </a:r>
            <a:r>
              <a:rPr lang="en-US" dirty="0" err="1"/>
              <a:t>doesn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do anything terribly useful; it copies its input w infinitely.</a:t>
            </a:r>
          </a:p>
          <a:p>
            <a:r>
              <a:rPr lang="en-US" dirty="0"/>
              <a:t>Control states:</a:t>
            </a:r>
          </a:p>
          <a:p>
            <a:pPr lvl="1"/>
            <a:r>
              <a:rPr lang="en-US" dirty="0"/>
              <a:t>q: Mark your position and remember the input symbol seen.</a:t>
            </a:r>
          </a:p>
          <a:p>
            <a:pPr lvl="1"/>
            <a:r>
              <a:rPr lang="en-US" dirty="0"/>
              <a:t>p: Run right, remembering the symbol and looking for a blank.  Deposit symbol.</a:t>
            </a:r>
          </a:p>
          <a:p>
            <a:pPr lvl="1"/>
            <a:r>
              <a:rPr lang="en-US" dirty="0"/>
              <a:t>r: Run left, looking for the mark.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973-D6D9-B044-A5DD-32C0808E5FD3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States have the form [x, Y], where x is q, p, or r and Y is 0, 1, or B.</a:t>
            </a:r>
          </a:p>
          <a:p>
            <a:pPr lvl="1"/>
            <a:r>
              <a:rPr lang="en-US"/>
              <a:t>Only p uses 0 and 1.</a:t>
            </a:r>
          </a:p>
          <a:p>
            <a:r>
              <a:rPr lang="en-US"/>
              <a:t>Tape symbols have the form [U, V].</a:t>
            </a:r>
          </a:p>
          <a:p>
            <a:pPr lvl="1"/>
            <a:r>
              <a:rPr lang="en-US"/>
              <a:t>U is either X (the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mark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 or B.</a:t>
            </a:r>
          </a:p>
          <a:p>
            <a:pPr lvl="1"/>
            <a:r>
              <a:rPr lang="en-US"/>
              <a:t>V is 0, 1 (the input symbols) or B.</a:t>
            </a:r>
          </a:p>
          <a:p>
            <a:pPr lvl="1"/>
            <a:r>
              <a:rPr lang="en-US"/>
              <a:t>[B, B] is the TM blank; [B, 0] and [B, 1] are the inputs.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A3BA-E2B2-EC47-A1DB-1D7FC4308462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Transition Function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990000"/>
                </a:solidFill>
              </a:rPr>
              <a:t>Convention</a:t>
            </a:r>
            <a:r>
              <a:rPr lang="en-US"/>
              <a:t>: </a:t>
            </a:r>
            <a:r>
              <a:rPr lang="en-US" i="1"/>
              <a:t>a</a:t>
            </a:r>
            <a:r>
              <a:rPr lang="en-US"/>
              <a:t>  and </a:t>
            </a:r>
            <a:r>
              <a:rPr lang="en-US" i="1"/>
              <a:t>b</a:t>
            </a:r>
            <a:r>
              <a:rPr lang="en-US"/>
              <a:t>  each stand for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either 0 or 1.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([q,B], [B,a]) = ([p,a], [X,a], R).</a:t>
            </a:r>
          </a:p>
          <a:p>
            <a:pPr lvl="1"/>
            <a:r>
              <a:rPr lang="en-US"/>
              <a:t>In state q, copy the input symbol under the head (i.e., </a:t>
            </a:r>
            <a:r>
              <a:rPr lang="en-US" i="1"/>
              <a:t>a</a:t>
            </a:r>
            <a:r>
              <a:rPr lang="en-US"/>
              <a:t> ) into the state.</a:t>
            </a:r>
          </a:p>
          <a:p>
            <a:pPr lvl="1"/>
            <a:r>
              <a:rPr lang="en-US"/>
              <a:t>Mark the position read.</a:t>
            </a:r>
          </a:p>
          <a:p>
            <a:pPr lvl="1"/>
            <a:r>
              <a:rPr lang="en-US"/>
              <a:t>Go to state p and move right.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4EAD-5F7C-8A4F-B7E9-2C27A820CBF3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Function –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([p,a], [B,b]) = ([p,a], [B,b], R).</a:t>
            </a:r>
          </a:p>
          <a:p>
            <a:pPr lvl="1"/>
            <a:r>
              <a:rPr lang="en-US"/>
              <a:t>In state p, search right, looking for a blank symbol (not just B in the mark track).</a:t>
            </a:r>
          </a:p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([p,a], [B,B]) = ([r,B], [B,a], L).</a:t>
            </a:r>
          </a:p>
          <a:p>
            <a:pPr lvl="1"/>
            <a:r>
              <a:rPr lang="en-US"/>
              <a:t>When you find a B, replace it by the symbol (</a:t>
            </a:r>
            <a:r>
              <a:rPr lang="en-US" i="1"/>
              <a:t>a</a:t>
            </a:r>
            <a:r>
              <a:rPr lang="en-US"/>
              <a:t> ) carried in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cache.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lvl="1"/>
            <a:r>
              <a:rPr lang="en-US"/>
              <a:t>Go to state r and move left.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C28A-186C-574A-824C-5C606C4DE796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Function – (3)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([r,B], [B,a]) = ([r,B], [B,a], L).</a:t>
            </a:r>
          </a:p>
          <a:p>
            <a:pPr lvl="1"/>
            <a:r>
              <a:rPr lang="en-US"/>
              <a:t>In state r, move left, looking for the mark.</a:t>
            </a:r>
          </a:p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([r,B], [X,a]) = ([q,B], [B,a], R).</a:t>
            </a:r>
          </a:p>
          <a:p>
            <a:pPr lvl="1"/>
            <a:r>
              <a:rPr lang="en-US"/>
              <a:t>When the mark is found, go to state q and move right.</a:t>
            </a:r>
          </a:p>
          <a:p>
            <a:pPr lvl="1"/>
            <a:r>
              <a:rPr lang="en-US"/>
              <a:t>But remove the mark from where it was.</a:t>
            </a:r>
          </a:p>
          <a:p>
            <a:pPr lvl="1"/>
            <a:r>
              <a:rPr lang="en-US"/>
              <a:t>q will place a new mark and the cycle repeats.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5FF0-D390-AA49-A6E7-B087D50FA7A7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the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98CA-10E1-AE4E-AFA6-E7BBFC406A2F}" type="slidenum">
              <a:rPr lang="en-US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2" y="2242987"/>
            <a:ext cx="4264721" cy="271391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the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FF67-6656-B448-AD38-02BAC9334814}" type="slidenum">
              <a:rPr lang="en-US"/>
              <a:pPr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25" y="2336800"/>
            <a:ext cx="4226438" cy="264152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the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6E8-238F-B34D-9EDC-2A5BC15981DD}" type="slidenum">
              <a:rPr lang="en-US"/>
              <a:pPr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863" y="2602296"/>
            <a:ext cx="4728870" cy="2580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3" y="508000"/>
            <a:ext cx="7772400" cy="508000"/>
          </a:xfrm>
        </p:spPr>
        <p:txBody>
          <a:bodyPr/>
          <a:lstStyle/>
          <a:p>
            <a:r>
              <a:rPr lang="en-US" dirty="0"/>
              <a:t>Turing-Machine Formalism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924800" cy="4724400"/>
          </a:xfrm>
        </p:spPr>
        <p:txBody>
          <a:bodyPr/>
          <a:lstStyle/>
          <a:p>
            <a:pPr marL="609600" indent="-609600"/>
            <a:r>
              <a:rPr lang="en-US"/>
              <a:t>A TM is described by: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finite set of </a:t>
            </a:r>
            <a:r>
              <a:rPr lang="en-US" i="1">
                <a:solidFill>
                  <a:srgbClr val="FF0066"/>
                </a:solidFill>
              </a:rPr>
              <a:t>states </a:t>
            </a:r>
            <a:r>
              <a:rPr lang="en-US"/>
              <a:t> (Q,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An </a:t>
            </a:r>
            <a:r>
              <a:rPr lang="en-US" i="1">
                <a:solidFill>
                  <a:srgbClr val="FF0066"/>
                </a:solidFill>
              </a:rPr>
              <a:t>input alphabet</a:t>
            </a:r>
            <a:r>
              <a:rPr lang="en-US"/>
              <a:t>  (</a:t>
            </a:r>
            <a:r>
              <a:rPr lang="en-US">
                <a:latin typeface="Lucida Sans Unicode" charset="0"/>
              </a:rPr>
              <a:t>Σ</a:t>
            </a:r>
            <a:r>
              <a:rPr lang="en-US"/>
              <a:t>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</a:rPr>
              <a:t>tape alphabet</a:t>
            </a:r>
            <a:r>
              <a:rPr lang="en-US"/>
              <a:t>  (</a:t>
            </a:r>
            <a:r>
              <a:rPr lang="en-US">
                <a:latin typeface="Lucida Sans Unicode" charset="0"/>
              </a:rPr>
              <a:t>Γ</a:t>
            </a:r>
            <a:r>
              <a:rPr lang="en-US"/>
              <a:t>, typically; contains </a:t>
            </a:r>
            <a:r>
              <a:rPr lang="en-US">
                <a:latin typeface="Lucida Sans Unicode" charset="0"/>
              </a:rPr>
              <a:t>Σ</a:t>
            </a:r>
            <a:r>
              <a:rPr lang="en-US"/>
              <a:t>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</a:rPr>
              <a:t>transition function</a:t>
            </a:r>
            <a:r>
              <a:rPr lang="en-US"/>
              <a:t>  (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</a:rPr>
              <a:t>start state</a:t>
            </a:r>
            <a:r>
              <a:rPr lang="en-US"/>
              <a:t>  (q</a:t>
            </a:r>
            <a:r>
              <a:rPr lang="en-US" baseline="-25000"/>
              <a:t>0</a:t>
            </a:r>
            <a:r>
              <a:rPr lang="en-US"/>
              <a:t>, in Q,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</a:rPr>
              <a:t>blank symbol</a:t>
            </a:r>
            <a:r>
              <a:rPr lang="en-US"/>
              <a:t>  (B, in </a:t>
            </a:r>
            <a:r>
              <a:rPr lang="en-US">
                <a:latin typeface="Lucida Sans Unicode" charset="0"/>
              </a:rPr>
              <a:t>Γ- Σ</a:t>
            </a:r>
            <a:r>
              <a:rPr lang="en-US"/>
              <a:t>, typically).</a:t>
            </a:r>
          </a:p>
          <a:p>
            <a:pPr marL="1371600" lvl="2" indent="-457200">
              <a:buFont typeface="Monotype Sorts" charset="0"/>
              <a:buChar char="u"/>
            </a:pPr>
            <a:r>
              <a:rPr lang="en-US"/>
              <a:t>All tape except for the input is blank initially.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set of </a:t>
            </a:r>
            <a:r>
              <a:rPr lang="en-US" i="1">
                <a:solidFill>
                  <a:srgbClr val="FF0066"/>
                </a:solidFill>
              </a:rPr>
              <a:t>final states</a:t>
            </a:r>
            <a:r>
              <a:rPr lang="en-US"/>
              <a:t>  (F </a:t>
            </a:r>
            <a:r>
              <a:rPr lang="en-US">
                <a:latin typeface="Lucida Sans Unicode" charset="0"/>
              </a:rPr>
              <a:t>⊆ </a:t>
            </a:r>
            <a:r>
              <a:rPr lang="en-US"/>
              <a:t>Q, typically).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FE0B-F9FF-5944-B8E4-BB778977344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the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BD24-8E88-F04B-8992-91F51DC09579}" type="slidenum">
              <a:rPr lang="en-US"/>
              <a:pPr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29" y="2425700"/>
            <a:ext cx="4840977" cy="271652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the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D430-8712-FE41-9AB9-A4DB3EF03465}" type="slidenum">
              <a:rPr lang="en-US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143" y="2501900"/>
            <a:ext cx="5005607" cy="264032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the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EA2-1E9D-7045-90D6-519524427A38}" type="slidenum">
              <a:rPr lang="en-US"/>
              <a:pPr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740" y="2552700"/>
            <a:ext cx="4785092" cy="244611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the TM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FF77-1B32-6540-B7B4-EB17EC04BFA1}" type="slidenum">
              <a:rPr lang="en-US"/>
              <a:pPr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09" y="3067746"/>
            <a:ext cx="4681448" cy="244323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Semi-infinite Tape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/>
              <a:t>We can assume the TM never moves left from the initial position of the head.</a:t>
            </a:r>
          </a:p>
          <a:p>
            <a:r>
              <a:rPr lang="en-US"/>
              <a:t>Let this position be 0; positions to the right are 1, 2, … and positions to the left are –1, –2, …</a:t>
            </a:r>
          </a:p>
          <a:p>
            <a:r>
              <a:rPr lang="en-US"/>
              <a:t>New TM has two tracks.</a:t>
            </a:r>
          </a:p>
          <a:p>
            <a:pPr lvl="1"/>
            <a:r>
              <a:rPr lang="en-US"/>
              <a:t>Top holds positions 0, 1, 2, …</a:t>
            </a:r>
          </a:p>
          <a:p>
            <a:pPr lvl="1"/>
            <a:r>
              <a:rPr lang="en-US"/>
              <a:t>Bottom holds a marker, positions –1, –2, …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FDAB-85E2-A147-BB01-B958D38935F2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Simulating Infinite Tape by Semi-infinite Tape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A50D-44A7-2B4A-9B21-9F472014AFF5}" type="slidenum">
              <a:rPr lang="en-US"/>
              <a:pPr/>
              <a:t>55</a:t>
            </a:fld>
            <a:endParaRPr lang="en-US"/>
          </a:p>
        </p:txBody>
      </p:sp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1981200" y="4572000"/>
            <a:ext cx="5943600" cy="957263"/>
            <a:chOff x="1248" y="1920"/>
            <a:chExt cx="3744" cy="603"/>
          </a:xfrm>
        </p:grpSpPr>
        <p:sp>
          <p:nvSpPr>
            <p:cNvPr id="48131" name="Line 3"/>
            <p:cNvSpPr>
              <a:spLocks noChangeShapeType="1"/>
            </p:cNvSpPr>
            <p:nvPr/>
          </p:nvSpPr>
          <p:spPr bwMode="auto">
            <a:xfrm>
              <a:off x="1248" y="1947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2" name="Line 4"/>
            <p:cNvSpPr>
              <a:spLocks noChangeShapeType="1"/>
            </p:cNvSpPr>
            <p:nvPr/>
          </p:nvSpPr>
          <p:spPr bwMode="auto">
            <a:xfrm>
              <a:off x="1248" y="2235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1248" y="2523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1296" y="1920"/>
              <a:ext cx="15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0   1   2   3   . . .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1248" y="2235"/>
              <a:ext cx="1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*  -1  -2  -3  . . .</a:t>
              </a: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48" y="1947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1668" y="1947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1891" y="1947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>
              <a:off x="2101" y="1947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1458" y="1947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2" name="Group 14"/>
          <p:cNvGrpSpPr>
            <a:grpSpLocks/>
          </p:cNvGrpSpPr>
          <p:nvPr/>
        </p:nvGrpSpPr>
        <p:grpSpPr bwMode="auto">
          <a:xfrm>
            <a:off x="2514600" y="2971800"/>
            <a:ext cx="1143000" cy="1600200"/>
            <a:chOff x="1872" y="1872"/>
            <a:chExt cx="720" cy="1008"/>
          </a:xfrm>
        </p:grpSpPr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1872" y="1872"/>
              <a:ext cx="720" cy="720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1968" y="1920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968" y="2256"/>
              <a:ext cx="43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U/L</a:t>
              </a:r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220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632325" y="2700338"/>
            <a:ext cx="3683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State remembers whether</a:t>
            </a:r>
          </a:p>
          <a:p>
            <a:r>
              <a:rPr lang="en-US"/>
              <a:t>simulating upper or lower</a:t>
            </a:r>
          </a:p>
          <a:p>
            <a:r>
              <a:rPr lang="en-US"/>
              <a:t>track.  Reverse directions</a:t>
            </a:r>
          </a:p>
          <a:p>
            <a:r>
              <a:rPr lang="en-US"/>
              <a:t>for lower track.</a:t>
            </a: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143000" y="5334000"/>
            <a:ext cx="1582738" cy="1524000"/>
            <a:chOff x="720" y="3360"/>
            <a:chExt cx="997" cy="960"/>
          </a:xfrm>
        </p:grpSpPr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720" y="3572"/>
              <a:ext cx="997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Put * here</a:t>
              </a:r>
            </a:p>
            <a:p>
              <a:r>
                <a:rPr lang="en-US"/>
                <a:t>at the first</a:t>
              </a:r>
            </a:p>
            <a:p>
              <a:r>
                <a:rPr lang="en-US"/>
                <a:t>move</a:t>
              </a:r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 flipV="1">
              <a:off x="970" y="336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55" name="Group 27"/>
          <p:cNvGrpSpPr>
            <a:grpSpLocks/>
          </p:cNvGrpSpPr>
          <p:nvPr/>
        </p:nvGrpSpPr>
        <p:grpSpPr bwMode="auto">
          <a:xfrm>
            <a:off x="2318755" y="5453063"/>
            <a:ext cx="5726113" cy="1084262"/>
            <a:chOff x="1680" y="3435"/>
            <a:chExt cx="3607" cy="683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2544" y="3600"/>
              <a:ext cx="274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You don</a:t>
              </a:r>
              <a:r>
                <a:rPr lang="ja-JP" altLang="en-US">
                  <a:latin typeface="Arial"/>
                </a:rPr>
                <a:t>’</a:t>
              </a:r>
              <a:r>
                <a:rPr lang="en-US"/>
                <a:t>t need to do anything,</a:t>
              </a:r>
            </a:p>
            <a:p>
              <a:r>
                <a:rPr lang="en-US"/>
                <a:t>because these are initially B.</a:t>
              </a: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flipH="1" flipV="1">
              <a:off x="1680" y="3435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 flipH="1" flipV="1">
              <a:off x="1968" y="3435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 flipH="1" flipV="1">
              <a:off x="2256" y="3435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00100"/>
          </a:xfrm>
        </p:spPr>
        <p:txBody>
          <a:bodyPr/>
          <a:lstStyle/>
          <a:p>
            <a:r>
              <a:rPr lang="en-US" dirty="0"/>
              <a:t>More Restrictions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r>
              <a:rPr lang="en-US" dirty="0"/>
              <a:t>Two stacks can simulate one tape.</a:t>
            </a:r>
          </a:p>
          <a:p>
            <a:pPr lvl="1"/>
            <a:r>
              <a:rPr lang="en-US" dirty="0"/>
              <a:t>One holds positions to the left of the head; the other holds positions to the right.</a:t>
            </a:r>
          </a:p>
          <a:p>
            <a:r>
              <a:rPr lang="en-US" dirty="0"/>
              <a:t>In fact, by a clever construction, the two stacks to be </a:t>
            </a:r>
            <a:r>
              <a:rPr lang="en-US" i="1" dirty="0">
                <a:solidFill>
                  <a:srgbClr val="FF0066"/>
                </a:solidFill>
              </a:rPr>
              <a:t>counters</a:t>
            </a:r>
            <a:r>
              <a:rPr lang="en-US" dirty="0"/>
              <a:t>  = only two stack symbols, one of which can only appear at the bottom.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44FF-9CA5-5C4A-A229-7D47AC81400C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More general than the standard TM.</a:t>
            </a:r>
          </a:p>
          <a:p>
            <a:pPr marL="609600" indent="-609600"/>
            <a:r>
              <a:rPr lang="en-US" dirty="0"/>
              <a:t>But still only able to define the </a:t>
            </a:r>
            <a:r>
              <a:rPr lang="en-US" altLang="zh-CN" dirty="0"/>
              <a:t>same</a:t>
            </a:r>
            <a:r>
              <a:rPr lang="en-US" dirty="0"/>
              <a:t> languages.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 err="1"/>
              <a:t>Multitape</a:t>
            </a:r>
            <a:r>
              <a:rPr lang="en-US" dirty="0"/>
              <a:t> TM.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Nondeterministic TM.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Store for name-value pairs.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8C6-D03F-BA46-AD30-0D85C962C9BE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bldLvl="2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Multitape Turing Machines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Allow a TM to have k tapes for any fixed k.</a:t>
            </a:r>
          </a:p>
          <a:p>
            <a:r>
              <a:rPr lang="en-US" dirty="0"/>
              <a:t>Move of the TM depends on the state and the symbols under the head for each tape.</a:t>
            </a:r>
          </a:p>
          <a:p>
            <a:r>
              <a:rPr lang="en-US" dirty="0"/>
              <a:t>In one move, the TM can change state, write symbols under each head, and move each head independently.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D192-22C4-F448-8169-B6998109E82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2006</a:t>
            </a: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Costas Busch - RPI</a:t>
            </a:r>
          </a:p>
        </p:txBody>
      </p:sp>
      <p:sp>
        <p:nvSpPr>
          <p:cNvPr id="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E7CB-B01A-4949-94B3-579A83B01CCF}" type="slidenum">
              <a:rPr lang="en-US"/>
              <a:pPr/>
              <a:t>59</a:t>
            </a:fld>
            <a:endParaRPr lang="en-US"/>
          </a:p>
        </p:txBody>
      </p:sp>
      <p:sp>
        <p:nvSpPr>
          <p:cNvPr id="854018" name="Line 2"/>
          <p:cNvSpPr>
            <a:spLocks noChangeShapeType="1"/>
          </p:cNvSpPr>
          <p:nvPr/>
        </p:nvSpPr>
        <p:spPr bwMode="auto">
          <a:xfrm>
            <a:off x="533400" y="1143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4019" name="Line 3"/>
          <p:cNvSpPr>
            <a:spLocks noChangeShapeType="1"/>
          </p:cNvSpPr>
          <p:nvPr/>
        </p:nvSpPr>
        <p:spPr bwMode="auto">
          <a:xfrm>
            <a:off x="9144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20" name="Line 4"/>
          <p:cNvSpPr>
            <a:spLocks noChangeShapeType="1"/>
          </p:cNvSpPr>
          <p:nvPr/>
        </p:nvSpPr>
        <p:spPr bwMode="auto">
          <a:xfrm>
            <a:off x="14478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21" name="Line 5"/>
          <p:cNvSpPr>
            <a:spLocks noChangeShapeType="1"/>
          </p:cNvSpPr>
          <p:nvPr/>
        </p:nvSpPr>
        <p:spPr bwMode="auto">
          <a:xfrm>
            <a:off x="19812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22" name="Line 6"/>
          <p:cNvSpPr>
            <a:spLocks noChangeShapeType="1"/>
          </p:cNvSpPr>
          <p:nvPr/>
        </p:nvSpPr>
        <p:spPr bwMode="auto">
          <a:xfrm>
            <a:off x="25146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23" name="Line 7"/>
          <p:cNvSpPr>
            <a:spLocks noChangeShapeType="1"/>
          </p:cNvSpPr>
          <p:nvPr/>
        </p:nvSpPr>
        <p:spPr bwMode="auto">
          <a:xfrm>
            <a:off x="30480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24" name="Line 8"/>
          <p:cNvSpPr>
            <a:spLocks noChangeShapeType="1"/>
          </p:cNvSpPr>
          <p:nvPr/>
        </p:nvSpPr>
        <p:spPr bwMode="auto">
          <a:xfrm>
            <a:off x="35814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4025" name="Object 9"/>
          <p:cNvGraphicFramePr>
            <a:graphicFrameLocks noChangeAspect="1"/>
          </p:cNvGraphicFramePr>
          <p:nvPr/>
        </p:nvGraphicFramePr>
        <p:xfrm>
          <a:off x="3200400" y="736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36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26" name="Object 10"/>
          <p:cNvGraphicFramePr>
            <a:graphicFrameLocks noChangeAspect="1"/>
          </p:cNvGraphicFramePr>
          <p:nvPr/>
        </p:nvGraphicFramePr>
        <p:xfrm>
          <a:off x="990600" y="736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36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27" name="Line 11"/>
          <p:cNvSpPr>
            <a:spLocks noChangeShapeType="1"/>
          </p:cNvSpPr>
          <p:nvPr/>
        </p:nvSpPr>
        <p:spPr bwMode="auto">
          <a:xfrm>
            <a:off x="533400" y="609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54028" name="Object 12"/>
          <p:cNvGraphicFramePr>
            <a:graphicFrameLocks noChangeAspect="1"/>
          </p:cNvGraphicFramePr>
          <p:nvPr/>
        </p:nvGraphicFramePr>
        <p:xfrm>
          <a:off x="1600200" y="762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7" imgW="266400" imgH="279360" progId="Equation.3">
                  <p:embed/>
                </p:oleObj>
              </mc:Choice>
              <mc:Fallback>
                <p:oleObj name="Equation" r:id="rId7" imgW="266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29" name="Object 13"/>
          <p:cNvGraphicFramePr>
            <a:graphicFrameLocks noChangeAspect="1"/>
          </p:cNvGraphicFramePr>
          <p:nvPr/>
        </p:nvGraphicFramePr>
        <p:xfrm>
          <a:off x="2133600" y="685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85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30" name="Object 14"/>
          <p:cNvGraphicFramePr>
            <a:graphicFrameLocks noChangeAspect="1"/>
          </p:cNvGraphicFramePr>
          <p:nvPr/>
        </p:nvGraphicFramePr>
        <p:xfrm>
          <a:off x="2667000" y="762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11" imgW="241200" imgH="279360" progId="Equation.3">
                  <p:embed/>
                </p:oleObj>
              </mc:Choice>
              <mc:Fallback>
                <p:oleObj name="Equation" r:id="rId11" imgW="241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762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31" name="Line 15"/>
          <p:cNvSpPr>
            <a:spLocks noChangeShapeType="1"/>
          </p:cNvSpPr>
          <p:nvPr/>
        </p:nvSpPr>
        <p:spPr bwMode="auto">
          <a:xfrm>
            <a:off x="4953000" y="1143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4032" name="Line 16"/>
          <p:cNvSpPr>
            <a:spLocks noChangeShapeType="1"/>
          </p:cNvSpPr>
          <p:nvPr/>
        </p:nvSpPr>
        <p:spPr bwMode="auto">
          <a:xfrm>
            <a:off x="53340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33" name="Line 17"/>
          <p:cNvSpPr>
            <a:spLocks noChangeShapeType="1"/>
          </p:cNvSpPr>
          <p:nvPr/>
        </p:nvSpPr>
        <p:spPr bwMode="auto">
          <a:xfrm>
            <a:off x="58674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34" name="Line 18"/>
          <p:cNvSpPr>
            <a:spLocks noChangeShapeType="1"/>
          </p:cNvSpPr>
          <p:nvPr/>
        </p:nvSpPr>
        <p:spPr bwMode="auto">
          <a:xfrm>
            <a:off x="64008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35" name="Line 19"/>
          <p:cNvSpPr>
            <a:spLocks noChangeShapeType="1"/>
          </p:cNvSpPr>
          <p:nvPr/>
        </p:nvSpPr>
        <p:spPr bwMode="auto">
          <a:xfrm>
            <a:off x="69342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36" name="Line 20"/>
          <p:cNvSpPr>
            <a:spLocks noChangeShapeType="1"/>
          </p:cNvSpPr>
          <p:nvPr/>
        </p:nvSpPr>
        <p:spPr bwMode="auto">
          <a:xfrm>
            <a:off x="74676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37" name="Line 21"/>
          <p:cNvSpPr>
            <a:spLocks noChangeShapeType="1"/>
          </p:cNvSpPr>
          <p:nvPr/>
        </p:nvSpPr>
        <p:spPr bwMode="auto">
          <a:xfrm>
            <a:off x="80010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4038" name="Object 22"/>
          <p:cNvGraphicFramePr>
            <a:graphicFrameLocks noChangeAspect="1"/>
          </p:cNvGraphicFramePr>
          <p:nvPr/>
        </p:nvGraphicFramePr>
        <p:xfrm>
          <a:off x="7620000" y="736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13" imgW="253800" imgH="368280" progId="Equation.3">
                  <p:embed/>
                </p:oleObj>
              </mc:Choice>
              <mc:Fallback>
                <p:oleObj name="Equation" r:id="rId13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736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39" name="Object 23"/>
          <p:cNvGraphicFramePr>
            <a:graphicFrameLocks noChangeAspect="1"/>
          </p:cNvGraphicFramePr>
          <p:nvPr/>
        </p:nvGraphicFramePr>
        <p:xfrm>
          <a:off x="5410200" y="736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36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40" name="Line 24"/>
          <p:cNvSpPr>
            <a:spLocks noChangeShapeType="1"/>
          </p:cNvSpPr>
          <p:nvPr/>
        </p:nvSpPr>
        <p:spPr bwMode="auto">
          <a:xfrm>
            <a:off x="4953000" y="609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54041" name="Object 25"/>
          <p:cNvGraphicFramePr>
            <a:graphicFrameLocks noChangeAspect="1"/>
          </p:cNvGraphicFramePr>
          <p:nvPr/>
        </p:nvGraphicFramePr>
        <p:xfrm>
          <a:off x="6037263" y="7620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15" imgW="228600" imgH="279360" progId="Equation.3">
                  <p:embed/>
                </p:oleObj>
              </mc:Choice>
              <mc:Fallback>
                <p:oleObj name="Equation" r:id="rId15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7620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42" name="Object 26"/>
          <p:cNvGraphicFramePr>
            <a:graphicFrameLocks noChangeAspect="1"/>
          </p:cNvGraphicFramePr>
          <p:nvPr/>
        </p:nvGraphicFramePr>
        <p:xfrm>
          <a:off x="6502400" y="641350"/>
          <a:ext cx="3540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17" imgW="355320" imgH="482400" progId="Equation.3">
                  <p:embed/>
                </p:oleObj>
              </mc:Choice>
              <mc:Fallback>
                <p:oleObj name="Equation" r:id="rId17" imgW="355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641350"/>
                        <a:ext cx="3540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43" name="Object 27"/>
          <p:cNvGraphicFramePr>
            <a:graphicFrameLocks noChangeAspect="1"/>
          </p:cNvGraphicFramePr>
          <p:nvPr/>
        </p:nvGraphicFramePr>
        <p:xfrm>
          <a:off x="7048500" y="641350"/>
          <a:ext cx="3159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19" imgW="317160" imgH="368280" progId="Equation.3">
                  <p:embed/>
                </p:oleObj>
              </mc:Choice>
              <mc:Fallback>
                <p:oleObj name="Equation" r:id="rId19" imgW="317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641350"/>
                        <a:ext cx="3159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44" name="Line 28"/>
          <p:cNvSpPr>
            <a:spLocks noChangeShapeType="1"/>
          </p:cNvSpPr>
          <p:nvPr/>
        </p:nvSpPr>
        <p:spPr bwMode="auto">
          <a:xfrm flipV="1">
            <a:off x="22860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45" name="Line 29"/>
          <p:cNvSpPr>
            <a:spLocks noChangeShapeType="1"/>
          </p:cNvSpPr>
          <p:nvPr/>
        </p:nvSpPr>
        <p:spPr bwMode="auto">
          <a:xfrm flipV="1">
            <a:off x="67056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4046" name="Object 30"/>
          <p:cNvGraphicFramePr>
            <a:graphicFrameLocks noChangeAspect="1"/>
          </p:cNvGraphicFramePr>
          <p:nvPr/>
        </p:nvGraphicFramePr>
        <p:xfrm>
          <a:off x="2133600" y="16002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47" name="Object 31"/>
          <p:cNvGraphicFramePr>
            <a:graphicFrameLocks noChangeAspect="1"/>
          </p:cNvGraphicFramePr>
          <p:nvPr/>
        </p:nvGraphicFramePr>
        <p:xfrm>
          <a:off x="6553200" y="16002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23" imgW="380880" imgH="520560" progId="Equation.3">
                  <p:embed/>
                </p:oleObj>
              </mc:Choice>
              <mc:Fallback>
                <p:oleObj name="Equation" r:id="rId23" imgW="3808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48" name="Line 32"/>
          <p:cNvSpPr>
            <a:spLocks noChangeShapeType="1"/>
          </p:cNvSpPr>
          <p:nvPr/>
        </p:nvSpPr>
        <p:spPr bwMode="auto">
          <a:xfrm>
            <a:off x="533400" y="3657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4049" name="Line 33"/>
          <p:cNvSpPr>
            <a:spLocks noChangeShapeType="1"/>
          </p:cNvSpPr>
          <p:nvPr/>
        </p:nvSpPr>
        <p:spPr bwMode="auto">
          <a:xfrm>
            <a:off x="9144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50" name="Line 34"/>
          <p:cNvSpPr>
            <a:spLocks noChangeShapeType="1"/>
          </p:cNvSpPr>
          <p:nvPr/>
        </p:nvSpPr>
        <p:spPr bwMode="auto">
          <a:xfrm>
            <a:off x="14478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51" name="Line 35"/>
          <p:cNvSpPr>
            <a:spLocks noChangeShapeType="1"/>
          </p:cNvSpPr>
          <p:nvPr/>
        </p:nvSpPr>
        <p:spPr bwMode="auto">
          <a:xfrm>
            <a:off x="19812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52" name="Line 36"/>
          <p:cNvSpPr>
            <a:spLocks noChangeShapeType="1"/>
          </p:cNvSpPr>
          <p:nvPr/>
        </p:nvSpPr>
        <p:spPr bwMode="auto">
          <a:xfrm>
            <a:off x="25146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53" name="Line 37"/>
          <p:cNvSpPr>
            <a:spLocks noChangeShapeType="1"/>
          </p:cNvSpPr>
          <p:nvPr/>
        </p:nvSpPr>
        <p:spPr bwMode="auto">
          <a:xfrm>
            <a:off x="30480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54" name="Line 38"/>
          <p:cNvSpPr>
            <a:spLocks noChangeShapeType="1"/>
          </p:cNvSpPr>
          <p:nvPr/>
        </p:nvSpPr>
        <p:spPr bwMode="auto">
          <a:xfrm>
            <a:off x="35814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4055" name="Object 39"/>
          <p:cNvGraphicFramePr>
            <a:graphicFrameLocks noChangeAspect="1"/>
          </p:cNvGraphicFramePr>
          <p:nvPr/>
        </p:nvGraphicFramePr>
        <p:xfrm>
          <a:off x="3200400" y="325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5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56" name="Object 40"/>
          <p:cNvGraphicFramePr>
            <a:graphicFrameLocks noChangeAspect="1"/>
          </p:cNvGraphicFramePr>
          <p:nvPr/>
        </p:nvGraphicFramePr>
        <p:xfrm>
          <a:off x="990600" y="325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5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57" name="Line 41"/>
          <p:cNvSpPr>
            <a:spLocks noChangeShapeType="1"/>
          </p:cNvSpPr>
          <p:nvPr/>
        </p:nvSpPr>
        <p:spPr bwMode="auto">
          <a:xfrm>
            <a:off x="533400" y="3124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54058" name="Object 42"/>
          <p:cNvGraphicFramePr>
            <a:graphicFrameLocks noChangeAspect="1"/>
          </p:cNvGraphicFramePr>
          <p:nvPr/>
        </p:nvGraphicFramePr>
        <p:xfrm>
          <a:off x="1600200" y="3276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27" imgW="266400" imgH="279360" progId="Equation.3">
                  <p:embed/>
                </p:oleObj>
              </mc:Choice>
              <mc:Fallback>
                <p:oleObj name="Equation" r:id="rId27" imgW="266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76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59" name="Object 43"/>
          <p:cNvGraphicFramePr>
            <a:graphicFrameLocks noChangeAspect="1"/>
          </p:cNvGraphicFramePr>
          <p:nvPr/>
        </p:nvGraphicFramePr>
        <p:xfrm>
          <a:off x="2101850" y="3211513"/>
          <a:ext cx="3159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28" imgW="317160" imgH="368280" progId="Equation.3">
                  <p:embed/>
                </p:oleObj>
              </mc:Choice>
              <mc:Fallback>
                <p:oleObj name="Equation" r:id="rId28" imgW="317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3211513"/>
                        <a:ext cx="3159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60" name="Object 44"/>
          <p:cNvGraphicFramePr>
            <a:graphicFrameLocks noChangeAspect="1"/>
          </p:cNvGraphicFramePr>
          <p:nvPr/>
        </p:nvGraphicFramePr>
        <p:xfrm>
          <a:off x="2667000" y="32766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30" imgW="241200" imgH="279360" progId="Equation.3">
                  <p:embed/>
                </p:oleObj>
              </mc:Choice>
              <mc:Fallback>
                <p:oleObj name="Equation" r:id="rId30" imgW="241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61" name="Line 45"/>
          <p:cNvSpPr>
            <a:spLocks noChangeShapeType="1"/>
          </p:cNvSpPr>
          <p:nvPr/>
        </p:nvSpPr>
        <p:spPr bwMode="auto">
          <a:xfrm>
            <a:off x="4953000" y="3657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4062" name="Line 46"/>
          <p:cNvSpPr>
            <a:spLocks noChangeShapeType="1"/>
          </p:cNvSpPr>
          <p:nvPr/>
        </p:nvSpPr>
        <p:spPr bwMode="auto">
          <a:xfrm>
            <a:off x="53340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63" name="Line 47"/>
          <p:cNvSpPr>
            <a:spLocks noChangeShapeType="1"/>
          </p:cNvSpPr>
          <p:nvPr/>
        </p:nvSpPr>
        <p:spPr bwMode="auto">
          <a:xfrm>
            <a:off x="58674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64" name="Line 48"/>
          <p:cNvSpPr>
            <a:spLocks noChangeShapeType="1"/>
          </p:cNvSpPr>
          <p:nvPr/>
        </p:nvSpPr>
        <p:spPr bwMode="auto">
          <a:xfrm>
            <a:off x="64008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65" name="Line 49"/>
          <p:cNvSpPr>
            <a:spLocks noChangeShapeType="1"/>
          </p:cNvSpPr>
          <p:nvPr/>
        </p:nvSpPr>
        <p:spPr bwMode="auto">
          <a:xfrm>
            <a:off x="69342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66" name="Line 50"/>
          <p:cNvSpPr>
            <a:spLocks noChangeShapeType="1"/>
          </p:cNvSpPr>
          <p:nvPr/>
        </p:nvSpPr>
        <p:spPr bwMode="auto">
          <a:xfrm>
            <a:off x="74676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67" name="Line 51"/>
          <p:cNvSpPr>
            <a:spLocks noChangeShapeType="1"/>
          </p:cNvSpPr>
          <p:nvPr/>
        </p:nvSpPr>
        <p:spPr bwMode="auto">
          <a:xfrm>
            <a:off x="80010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4068" name="Object 52"/>
          <p:cNvGraphicFramePr>
            <a:graphicFrameLocks noChangeAspect="1"/>
          </p:cNvGraphicFramePr>
          <p:nvPr/>
        </p:nvGraphicFramePr>
        <p:xfrm>
          <a:off x="7620000" y="325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31" imgW="253800" imgH="368280" progId="Equation.3">
                  <p:embed/>
                </p:oleObj>
              </mc:Choice>
              <mc:Fallback>
                <p:oleObj name="Equation" r:id="rId31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25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69" name="Object 53"/>
          <p:cNvGraphicFramePr>
            <a:graphicFrameLocks noChangeAspect="1"/>
          </p:cNvGraphicFramePr>
          <p:nvPr/>
        </p:nvGraphicFramePr>
        <p:xfrm>
          <a:off x="5410200" y="325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32" imgW="253800" imgH="368280" progId="Equation.3">
                  <p:embed/>
                </p:oleObj>
              </mc:Choice>
              <mc:Fallback>
                <p:oleObj name="Equation" r:id="rId32" imgW="253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5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70" name="Line 54"/>
          <p:cNvSpPr>
            <a:spLocks noChangeShapeType="1"/>
          </p:cNvSpPr>
          <p:nvPr/>
        </p:nvSpPr>
        <p:spPr bwMode="auto">
          <a:xfrm>
            <a:off x="4953000" y="3124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54071" name="Object 55"/>
          <p:cNvGraphicFramePr>
            <a:graphicFrameLocks noChangeAspect="1"/>
          </p:cNvGraphicFramePr>
          <p:nvPr/>
        </p:nvGraphicFramePr>
        <p:xfrm>
          <a:off x="6037263" y="327660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33" imgW="228600" imgH="279360" progId="Equation.3">
                  <p:embed/>
                </p:oleObj>
              </mc:Choice>
              <mc:Fallback>
                <p:oleObj name="Equation" r:id="rId33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327660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72" name="Object 56"/>
          <p:cNvGraphicFramePr>
            <a:graphicFrameLocks noChangeAspect="1"/>
          </p:cNvGraphicFramePr>
          <p:nvPr/>
        </p:nvGraphicFramePr>
        <p:xfrm>
          <a:off x="6527800" y="3200400"/>
          <a:ext cx="3032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34" imgW="304560" imgH="393480" progId="Equation.3">
                  <p:embed/>
                </p:oleObj>
              </mc:Choice>
              <mc:Fallback>
                <p:oleObj name="Equation" r:id="rId34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200400"/>
                        <a:ext cx="3032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73" name="Object 57"/>
          <p:cNvGraphicFramePr>
            <a:graphicFrameLocks noChangeAspect="1"/>
          </p:cNvGraphicFramePr>
          <p:nvPr/>
        </p:nvGraphicFramePr>
        <p:xfrm>
          <a:off x="7048500" y="3155950"/>
          <a:ext cx="3159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36" imgW="317160" imgH="368280" progId="Equation.3">
                  <p:embed/>
                </p:oleObj>
              </mc:Choice>
              <mc:Fallback>
                <p:oleObj name="Equation" r:id="rId36" imgW="317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155950"/>
                        <a:ext cx="3159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74" name="Line 58"/>
          <p:cNvSpPr>
            <a:spLocks noChangeShapeType="1"/>
          </p:cNvSpPr>
          <p:nvPr/>
        </p:nvSpPr>
        <p:spPr bwMode="auto">
          <a:xfrm flipV="1">
            <a:off x="17526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4075" name="Line 59"/>
          <p:cNvSpPr>
            <a:spLocks noChangeShapeType="1"/>
          </p:cNvSpPr>
          <p:nvPr/>
        </p:nvSpPr>
        <p:spPr bwMode="auto">
          <a:xfrm flipV="1">
            <a:off x="72390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54076" name="Object 60"/>
          <p:cNvGraphicFramePr>
            <a:graphicFrameLocks noChangeAspect="1"/>
          </p:cNvGraphicFramePr>
          <p:nvPr/>
        </p:nvGraphicFramePr>
        <p:xfrm>
          <a:off x="1493838" y="4114800"/>
          <a:ext cx="4429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37" imgW="444240" imgH="520560" progId="Equation.3">
                  <p:embed/>
                </p:oleObj>
              </mc:Choice>
              <mc:Fallback>
                <p:oleObj name="Equation" r:id="rId37" imgW="444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4114800"/>
                        <a:ext cx="4429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77" name="Object 61"/>
          <p:cNvGraphicFramePr>
            <a:graphicFrameLocks noChangeAspect="1"/>
          </p:cNvGraphicFramePr>
          <p:nvPr/>
        </p:nvGraphicFramePr>
        <p:xfrm>
          <a:off x="7086600" y="41148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Equation" r:id="rId39" imgW="444240" imgH="520560" progId="Equation.3">
                  <p:embed/>
                </p:oleObj>
              </mc:Choice>
              <mc:Fallback>
                <p:oleObj name="Equation" r:id="rId39" imgW="444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148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78" name="Oval 62"/>
          <p:cNvSpPr>
            <a:spLocks noChangeArrowheads="1"/>
          </p:cNvSpPr>
          <p:nvPr/>
        </p:nvSpPr>
        <p:spPr bwMode="auto">
          <a:xfrm>
            <a:off x="6629400" y="55626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4079" name="Oval 63"/>
          <p:cNvSpPr>
            <a:spLocks noChangeArrowheads="1"/>
          </p:cNvSpPr>
          <p:nvPr/>
        </p:nvSpPr>
        <p:spPr bwMode="auto">
          <a:xfrm>
            <a:off x="2057400" y="55626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4080" name="Line 64"/>
          <p:cNvSpPr>
            <a:spLocks noChangeShapeType="1"/>
          </p:cNvSpPr>
          <p:nvPr/>
        </p:nvSpPr>
        <p:spPr bwMode="auto">
          <a:xfrm>
            <a:off x="2819400" y="5943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4081" name="Text Box 65"/>
          <p:cNvSpPr txBox="1">
            <a:spLocks noChangeArrowheads="1"/>
          </p:cNvSpPr>
          <p:nvPr/>
        </p:nvSpPr>
        <p:spPr bwMode="auto">
          <a:xfrm>
            <a:off x="3733800" y="0"/>
            <a:ext cx="1417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Time 1</a:t>
            </a:r>
          </a:p>
        </p:txBody>
      </p:sp>
      <p:sp>
        <p:nvSpPr>
          <p:cNvPr id="854082" name="Text Box 66"/>
          <p:cNvSpPr txBox="1">
            <a:spLocks noChangeArrowheads="1"/>
          </p:cNvSpPr>
          <p:nvPr/>
        </p:nvSpPr>
        <p:spPr bwMode="auto">
          <a:xfrm>
            <a:off x="3733800" y="2514600"/>
            <a:ext cx="148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Time 2</a:t>
            </a:r>
          </a:p>
        </p:txBody>
      </p:sp>
      <p:graphicFrame>
        <p:nvGraphicFramePr>
          <p:cNvPr id="854083" name="Object 67"/>
          <p:cNvGraphicFramePr>
            <a:graphicFrameLocks noChangeAspect="1"/>
          </p:cNvGraphicFramePr>
          <p:nvPr/>
        </p:nvGraphicFramePr>
        <p:xfrm>
          <a:off x="2895600" y="5410200"/>
          <a:ext cx="3606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Equation" r:id="rId41" imgW="3606480" imgH="482400" progId="Equation.3">
                  <p:embed/>
                </p:oleObj>
              </mc:Choice>
              <mc:Fallback>
                <p:oleObj name="Equation" r:id="rId41" imgW="3606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36068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84" name="Object 68"/>
          <p:cNvGraphicFramePr>
            <a:graphicFrameLocks noChangeAspect="1"/>
          </p:cNvGraphicFramePr>
          <p:nvPr/>
        </p:nvGraphicFramePr>
        <p:xfrm>
          <a:off x="2286000" y="5638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Equation" r:id="rId43" imgW="380880" imgH="520560" progId="Equation.3">
                  <p:embed/>
                </p:oleObj>
              </mc:Choice>
              <mc:Fallback>
                <p:oleObj name="Equation" r:id="rId43" imgW="3808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85" name="Object 69"/>
          <p:cNvGraphicFramePr>
            <a:graphicFrameLocks noChangeAspect="1"/>
          </p:cNvGraphicFramePr>
          <p:nvPr/>
        </p:nvGraphicFramePr>
        <p:xfrm>
          <a:off x="6781800" y="56388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Equation" r:id="rId44" imgW="444240" imgH="520560" progId="Equation.3">
                  <p:embed/>
                </p:oleObj>
              </mc:Choice>
              <mc:Fallback>
                <p:oleObj name="Equation" r:id="rId44" imgW="444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6388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86" name="Text Box 70"/>
          <p:cNvSpPr txBox="1">
            <a:spLocks noChangeArrowheads="1"/>
          </p:cNvSpPr>
          <p:nvPr/>
        </p:nvSpPr>
        <p:spPr bwMode="auto">
          <a:xfrm>
            <a:off x="914400" y="0"/>
            <a:ext cx="1412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Tape 1</a:t>
            </a:r>
          </a:p>
        </p:txBody>
      </p:sp>
      <p:sp>
        <p:nvSpPr>
          <p:cNvPr id="854087" name="Text Box 71"/>
          <p:cNvSpPr txBox="1">
            <a:spLocks noChangeArrowheads="1"/>
          </p:cNvSpPr>
          <p:nvPr/>
        </p:nvSpPr>
        <p:spPr bwMode="auto">
          <a:xfrm>
            <a:off x="6477000" y="0"/>
            <a:ext cx="1477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Tape 2</a:t>
            </a:r>
          </a:p>
        </p:txBody>
      </p:sp>
      <p:sp>
        <p:nvSpPr>
          <p:cNvPr id="854088" name="Text Box 72"/>
          <p:cNvSpPr txBox="1">
            <a:spLocks noChangeArrowheads="1"/>
          </p:cNvSpPr>
          <p:nvPr/>
        </p:nvSpPr>
        <p:spPr bwMode="auto">
          <a:xfrm>
            <a:off x="914400" y="2514600"/>
            <a:ext cx="1412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Tape 1</a:t>
            </a:r>
          </a:p>
        </p:txBody>
      </p:sp>
      <p:sp>
        <p:nvSpPr>
          <p:cNvPr id="854089" name="Text Box 73"/>
          <p:cNvSpPr txBox="1">
            <a:spLocks noChangeArrowheads="1"/>
          </p:cNvSpPr>
          <p:nvPr/>
        </p:nvSpPr>
        <p:spPr bwMode="auto">
          <a:xfrm>
            <a:off x="6477000" y="2590800"/>
            <a:ext cx="1477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Tape 2</a:t>
            </a:r>
          </a:p>
        </p:txBody>
      </p:sp>
    </p:spTree>
    <p:extLst>
      <p:ext uri="{BB962C8B-B14F-4D97-AF65-F5344CB8AC3E}">
        <p14:creationId xmlns:p14="http://schemas.microsoft.com/office/powerpoint/2010/main" val="363467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a, b, … are input symbols.</a:t>
            </a:r>
          </a:p>
          <a:p>
            <a:r>
              <a:rPr lang="en-US"/>
              <a:t>…, X, Y, Z are tape symbols.</a:t>
            </a:r>
          </a:p>
          <a:p>
            <a:r>
              <a:rPr lang="en-US"/>
              <a:t>…, w, x, y, z are strings of input symbols.</a:t>
            </a:r>
          </a:p>
          <a:p>
            <a:r>
              <a:rPr lang="en-US">
                <a:sym typeface="Symbol" charset="0"/>
              </a:rPr>
              <a:t></a:t>
            </a:r>
            <a:r>
              <a:rPr lang="en-US"/>
              <a:t>, </a:t>
            </a:r>
            <a:r>
              <a:rPr lang="en-US">
                <a:sym typeface="Symbol" charset="0"/>
              </a:rPr>
              <a:t></a:t>
            </a:r>
            <a:r>
              <a:rPr lang="en-US"/>
              <a:t>,… are strings of tape symbols.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0D-792E-AB47-AC00-6CDD15D9408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Simulating k Tapes by One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2k tracks.</a:t>
            </a:r>
          </a:p>
          <a:p>
            <a:r>
              <a:rPr lang="en-US"/>
              <a:t>Each tape of the k-tape machine is represented by a track.</a:t>
            </a:r>
          </a:p>
          <a:p>
            <a:r>
              <a:rPr lang="en-US"/>
              <a:t>The head position for each track is represented by a mark on an additional track.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671A-A953-6841-88BC-361F1D1B3A90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Multitape Simulation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302-A827-134A-B591-1CFE85F570EE}" type="slidenum">
              <a:rPr lang="en-US"/>
              <a:pPr/>
              <a:t>61</a:t>
            </a:fld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53823" y="2590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1676400" y="40386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676400" y="4495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676400" y="5867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676400" y="49530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676400" y="5410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009891" y="4038600"/>
            <a:ext cx="471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X                        head for tape 1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905000" y="4495800"/>
            <a:ext cx="544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. . .  A   B   C   A   C   B   . . .     tape 1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712621" y="4953000"/>
            <a:ext cx="3767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X              head for tape 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905000" y="5410200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. . .  U   V   U   U  W   V   . . .    tape 2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444986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4030120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678755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3369724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2400297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2688161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3018359" y="4038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3534823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Nondeterministic TM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Allow the TM to have a choice of move at each step.</a:t>
            </a:r>
          </a:p>
          <a:p>
            <a:pPr lvl="1"/>
            <a:r>
              <a:rPr lang="en-US"/>
              <a:t>Each choice is a state-symbol-direction triple, as for the deterministic TM.</a:t>
            </a:r>
          </a:p>
          <a:p>
            <a:r>
              <a:rPr lang="en-US"/>
              <a:t>The TM accepts its input if any sequence of choices leads to an accepting state.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8A5B-2BD1-AB44-952B-046AA663E03F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Simulating a NTM by a DTM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The DTM maintains on its tape a queue of ID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of the NTM.</a:t>
            </a:r>
          </a:p>
          <a:p>
            <a:pPr marL="609600" indent="-609600"/>
            <a:r>
              <a:rPr lang="en-US"/>
              <a:t>A second track is used to mark certain positions: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mark for the ID at the head of the queue.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mark to help copy the ID at the head and make a one-move change.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BD77-7373-434C-B702-31F9F03E9E31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the DTM Tape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17E0-E7E5-D943-9F76-F51603F09B41}" type="slidenum">
              <a:rPr lang="en-US"/>
              <a:pPr/>
              <a:t>64</a:t>
            </a:fld>
            <a:endParaRPr 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914400" y="33528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914400" y="3810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9144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974725" y="3767138"/>
            <a:ext cx="761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ID</a:t>
            </a:r>
            <a:r>
              <a:rPr lang="en-US" baseline="-25000"/>
              <a:t>0</a:t>
            </a:r>
            <a:r>
              <a:rPr lang="en-US"/>
              <a:t> # ID</a:t>
            </a:r>
            <a:r>
              <a:rPr lang="en-US" baseline="-25000"/>
              <a:t>1</a:t>
            </a:r>
            <a:r>
              <a:rPr lang="en-US"/>
              <a:t>  # …  # ID</a:t>
            </a:r>
            <a:r>
              <a:rPr lang="en-US" baseline="-25000"/>
              <a:t>k</a:t>
            </a:r>
            <a:r>
              <a:rPr lang="en-US"/>
              <a:t> # ID</a:t>
            </a:r>
            <a:r>
              <a:rPr lang="en-US" baseline="-25000"/>
              <a:t>k+1</a:t>
            </a:r>
            <a:r>
              <a:rPr lang="en-US"/>
              <a:t> …        # ID</a:t>
            </a:r>
            <a:r>
              <a:rPr lang="en-US" baseline="-25000"/>
              <a:t>n</a:t>
            </a:r>
            <a:r>
              <a:rPr lang="en-US"/>
              <a:t>  # New ID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472254" y="33528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grpSp>
        <p:nvGrpSpPr>
          <p:cNvPr id="63502" name="Group 14"/>
          <p:cNvGrpSpPr>
            <a:grpSpLocks/>
          </p:cNvGrpSpPr>
          <p:nvPr/>
        </p:nvGrpSpPr>
        <p:grpSpPr bwMode="auto">
          <a:xfrm>
            <a:off x="2167454" y="1981200"/>
            <a:ext cx="1246188" cy="1371600"/>
            <a:chOff x="1872" y="1248"/>
            <a:chExt cx="785" cy="864"/>
          </a:xfrm>
        </p:grpSpPr>
        <p:sp>
          <p:nvSpPr>
            <p:cNvPr id="63496" name="Text Box 8"/>
            <p:cNvSpPr txBox="1">
              <a:spLocks noChangeArrowheads="1"/>
            </p:cNvSpPr>
            <p:nvPr/>
          </p:nvSpPr>
          <p:spPr bwMode="auto">
            <a:xfrm>
              <a:off x="1872" y="1248"/>
              <a:ext cx="78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Front of</a:t>
              </a:r>
            </a:p>
            <a:p>
              <a:r>
                <a:rPr lang="en-US" dirty="0"/>
                <a:t>queue</a:t>
              </a:r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2160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853254" y="33528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3081854" y="1752600"/>
            <a:ext cx="3638550" cy="1600200"/>
            <a:chOff x="2448" y="1104"/>
            <a:chExt cx="2292" cy="1008"/>
          </a:xfrm>
        </p:grpSpPr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3168" y="1104"/>
              <a:ext cx="15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Where you are</a:t>
              </a:r>
            </a:p>
            <a:p>
              <a:r>
                <a:rPr lang="en-US"/>
                <a:t>copying ID</a:t>
              </a:r>
              <a:r>
                <a:rPr lang="en-US" baseline="-25000"/>
                <a:t>k</a:t>
              </a:r>
              <a:r>
                <a:rPr lang="en-US"/>
                <a:t> with </a:t>
              </a:r>
            </a:p>
            <a:p>
              <a:r>
                <a:rPr lang="en-US"/>
                <a:t>a move</a:t>
              </a:r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H="1">
              <a:off x="2448" y="1680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986836" y="4724400"/>
            <a:ext cx="1160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Rear of</a:t>
            </a:r>
          </a:p>
          <a:p>
            <a:r>
              <a:rPr lang="en-US"/>
              <a:t>queue</a:t>
            </a: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367836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667"/>
            <a:ext cx="9144000" cy="482600"/>
          </a:xfrm>
        </p:spPr>
        <p:txBody>
          <a:bodyPr/>
          <a:lstStyle/>
          <a:p>
            <a:r>
              <a:rPr lang="en-US" dirty="0"/>
              <a:t>Operation of the Simulating DTM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The DTM finds the ID at the current front of the queue.</a:t>
            </a:r>
          </a:p>
          <a:p>
            <a:r>
              <a:rPr lang="en-US" dirty="0"/>
              <a:t>It looks for the state in that ID so it can determine the moves permitted from that ID.</a:t>
            </a:r>
          </a:p>
          <a:p>
            <a:r>
              <a:rPr lang="en-US" dirty="0"/>
              <a:t>If there are m possible moves, it creates m new ID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s, one for each move, at the rear of the queue.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56A-3BC7-DD4B-8424-748D8D30A3CB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of the DTM – (2)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The m new ID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are created one at a time.</a:t>
            </a:r>
          </a:p>
          <a:p>
            <a:r>
              <a:rPr lang="en-US" dirty="0"/>
              <a:t>After all are created, the marker for the front of the queue is moved one ID toward the rear of the queue.</a:t>
            </a:r>
          </a:p>
          <a:p>
            <a:r>
              <a:rPr lang="en-US" dirty="0"/>
              <a:t>However, if a created ID has an accepting state, the DTM instead accepts and halts.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A53-2AD7-BA4F-8653-2176E241FC44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NTM -&gt; DTM Construction Works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 upper bound, say k, on the number of choices of move of the NTM for any state/symbol combination.</a:t>
            </a:r>
          </a:p>
          <a:p>
            <a:r>
              <a:rPr lang="en-US" dirty="0"/>
              <a:t>Thus, any ID reachable from the initial ID by n moves of the NTM will be constructed by the DTM after constructing at most (k</a:t>
            </a:r>
            <a:r>
              <a:rPr lang="en-US" baseline="30000" dirty="0"/>
              <a:t>n+1</a:t>
            </a:r>
            <a:r>
              <a:rPr lang="en-US" dirty="0"/>
              <a:t>-k)/(k-1)ID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F7BF-B038-7F49-ABDD-9F0390CA9A80}" type="slidenum">
              <a:rPr lang="en-US"/>
              <a:pPr/>
              <a:t>67</a:t>
            </a:fld>
            <a:endParaRPr lang="en-US"/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4241802" y="4419582"/>
            <a:ext cx="2828925" cy="914400"/>
            <a:chOff x="2592" y="3504"/>
            <a:chExt cx="1782" cy="576"/>
          </a:xfrm>
        </p:grpSpPr>
        <p:sp>
          <p:nvSpPr>
            <p:cNvPr id="69636" name="Text Box 4"/>
            <p:cNvSpPr txBox="1">
              <a:spLocks noChangeArrowheads="1"/>
            </p:cNvSpPr>
            <p:nvPr/>
          </p:nvSpPr>
          <p:spPr bwMode="auto">
            <a:xfrm>
              <a:off x="2592" y="3792"/>
              <a:ext cx="1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Sum of k+k</a:t>
              </a:r>
              <a:r>
                <a:rPr lang="en-US" baseline="30000" dirty="0"/>
                <a:t>2</a:t>
              </a:r>
              <a:r>
                <a:rPr lang="en-US" dirty="0"/>
                <a:t>+…+</a:t>
              </a:r>
              <a:r>
                <a:rPr lang="en-US" dirty="0" err="1"/>
                <a:t>k</a:t>
              </a:r>
              <a:r>
                <a:rPr lang="en-US" baseline="30000" dirty="0" err="1"/>
                <a:t>n</a:t>
              </a:r>
              <a:endParaRPr lang="en-US" baseline="30000" dirty="0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 flipV="1">
              <a:off x="3456" y="3504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 – (2)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NTM accepts, it does so in some sequence of n choices of move.</a:t>
            </a:r>
          </a:p>
          <a:p>
            <a:r>
              <a:rPr lang="en-US"/>
              <a:t>Thus the ID with an accepting state will be constructed by the DTM in some large number of its own moves.</a:t>
            </a:r>
          </a:p>
          <a:p>
            <a:r>
              <a:rPr lang="en-US"/>
              <a:t>If the NTM does not accept, there is no way for the DTM to accept.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9925-C225-5441-9FC5-00FB04AA9120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r>
              <a:rPr lang="en-US" dirty="0"/>
              <a:t>Taking Advantage of Extensions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We now have a really good situation.</a:t>
            </a:r>
          </a:p>
          <a:p>
            <a:r>
              <a:rPr lang="en-US" dirty="0"/>
              <a:t>When we discuss construction of particular TM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that take other TM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as input, we can assume the input TM is as simple as possible.</a:t>
            </a:r>
          </a:p>
          <a:p>
            <a:pPr lvl="1"/>
            <a:r>
              <a:rPr lang="en-US" dirty="0"/>
              <a:t>E.g., one, semi-infinite tape, deterministic.</a:t>
            </a:r>
          </a:p>
          <a:p>
            <a:r>
              <a:rPr lang="en-US" dirty="0"/>
              <a:t>But the simulating TM can have many tapes, be nondeterministic, etc.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8620-91CF-FA4F-980F-7C826E71F85C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Transition Function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609600" indent="-609600"/>
            <a:r>
              <a:rPr lang="en-US"/>
              <a:t>Takes two arguments: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state, in Q.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tape symbol in </a:t>
            </a:r>
            <a:r>
              <a:rPr lang="en-US">
                <a:latin typeface="Lucida Sans Unicode" charset="0"/>
              </a:rPr>
              <a:t>Γ</a:t>
            </a:r>
            <a:r>
              <a:rPr lang="en-US"/>
              <a:t>.</a:t>
            </a:r>
          </a:p>
          <a:p>
            <a:pPr marL="609600" indent="-609600"/>
            <a:r>
              <a:rPr lang="en-US">
                <a:latin typeface="Lucida Sans Unicode" charset="0"/>
              </a:rPr>
              <a:t>δ</a:t>
            </a:r>
            <a:r>
              <a:rPr lang="en-US"/>
              <a:t>(q, Z) is either undefined or a triple of the form (p, Y, D).</a:t>
            </a:r>
          </a:p>
          <a:p>
            <a:pPr marL="990600" lvl="1" indent="-533400"/>
            <a:r>
              <a:rPr lang="en-US"/>
              <a:t>p is a state.</a:t>
            </a:r>
          </a:p>
          <a:p>
            <a:pPr marL="990600" lvl="1" indent="-533400"/>
            <a:r>
              <a:rPr lang="en-US"/>
              <a:t>Y is the new tape symbol.</a:t>
            </a:r>
          </a:p>
          <a:p>
            <a:pPr marL="990600" lvl="1" indent="-533400"/>
            <a:r>
              <a:rPr lang="en-US"/>
              <a:t>D is a </a:t>
            </a:r>
            <a:r>
              <a:rPr lang="en-US" i="1">
                <a:solidFill>
                  <a:srgbClr val="FF0066"/>
                </a:solidFill>
              </a:rPr>
              <a:t>direction</a:t>
            </a:r>
            <a:r>
              <a:rPr lang="en-US"/>
              <a:t>, L or R.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D2D-29DD-BB45-B00F-8592E48108C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334"/>
            <a:ext cx="9144000" cy="1143000"/>
          </a:xfrm>
        </p:spPr>
        <p:txBody>
          <a:bodyPr/>
          <a:lstStyle/>
          <a:p>
            <a:r>
              <a:rPr lang="en-US" dirty="0"/>
              <a:t>Simulating a Name-Value</a:t>
            </a:r>
            <a:br>
              <a:rPr lang="en-US" dirty="0"/>
            </a:br>
            <a:r>
              <a:rPr lang="en-US" dirty="0"/>
              <a:t>Store by a TM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/>
              <a:t>The TM uses one of several tapes to hold an arbitrarily large sequence of name-value pairs in the format #name*value#…</a:t>
            </a:r>
          </a:p>
          <a:p>
            <a:r>
              <a:rPr lang="en-US" dirty="0"/>
              <a:t>Mark, using a second track, the left end of the sequence.</a:t>
            </a:r>
          </a:p>
          <a:p>
            <a:r>
              <a:rPr lang="en-US" dirty="0"/>
              <a:t> A second tape can hold a name whose value we want to look up.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DC5C-C95C-D64A-A9EB-62A1A334C5DD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Lookup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Starting at the left end of the store, compare the lookup name with each name in the store.</a:t>
            </a:r>
          </a:p>
          <a:p>
            <a:r>
              <a:rPr lang="en-US"/>
              <a:t>When we find a match, take what follows between the * and the next # as the value.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5667-B867-C24A-9002-4E0950A92053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Suppose we want to insert name-value pair (n, v), or replace the current value associated with name n by v.</a:t>
            </a:r>
          </a:p>
          <a:p>
            <a:r>
              <a:rPr lang="en-US"/>
              <a:t>Perform lookup for name n.</a:t>
            </a:r>
          </a:p>
          <a:p>
            <a:r>
              <a:rPr lang="en-US"/>
              <a:t>If not found, add n*v# at the end of the store.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016-44E0-324A-B7E0-BA24A5711E3D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– (2)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find #n*v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#, we need to replace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by v.</a:t>
            </a:r>
          </a:p>
          <a:p>
            <a:r>
              <a:rPr lang="en-US" dirty="0"/>
              <a:t>If v is shorter than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, you can leave blanks to fill out the replacement.</a:t>
            </a:r>
          </a:p>
          <a:p>
            <a:r>
              <a:rPr lang="en-US" dirty="0"/>
              <a:t>But if v is longer than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, you need to make room.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FC31-6CA6-A543-89E1-3FBA2FFAB3FF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– (3)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73200"/>
            <a:ext cx="8001000" cy="4495800"/>
          </a:xfrm>
        </p:spPr>
        <p:txBody>
          <a:bodyPr/>
          <a:lstStyle/>
          <a:p>
            <a:r>
              <a:rPr lang="en-US" dirty="0"/>
              <a:t>Use a third tape to copy everything from the first tape to the right of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.</a:t>
            </a:r>
          </a:p>
          <a:p>
            <a:r>
              <a:rPr lang="en-US" dirty="0"/>
              <a:t>Mark the position of the * to the left of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before you do.</a:t>
            </a:r>
          </a:p>
          <a:p>
            <a:r>
              <a:rPr lang="en-US" dirty="0"/>
              <a:t>On the first tape, write v just to the left of that star.</a:t>
            </a:r>
          </a:p>
          <a:p>
            <a:r>
              <a:rPr lang="en-US" dirty="0"/>
              <a:t>Copy from the third tape to the first, leaving enough room for v.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2622-680D-0047-98FD-A99E440D2628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Shifting Right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7871-21F8-AE40-A0CF-B5F987F7273B}" type="slidenum">
              <a:rPr lang="en-US"/>
              <a:pPr/>
              <a:t>75</a:t>
            </a:fld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286000" y="2667000"/>
            <a:ext cx="6324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. . . # n * 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    # blah blah blah . . .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111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Tape 1</a:t>
            </a:r>
          </a:p>
        </p:txBody>
      </p:sp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762000" y="4267200"/>
            <a:ext cx="5867400" cy="609600"/>
            <a:chOff x="480" y="2688"/>
            <a:chExt cx="3696" cy="384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1488" y="2688"/>
              <a:ext cx="268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# blah blah blah . . .</a:t>
              </a:r>
            </a:p>
          </p:txBody>
        </p:sp>
        <p:sp>
          <p:nvSpPr>
            <p:cNvPr id="124934" name="Text Box 6"/>
            <p:cNvSpPr txBox="1">
              <a:spLocks noChangeArrowheads="1"/>
            </p:cNvSpPr>
            <p:nvPr/>
          </p:nvSpPr>
          <p:spPr bwMode="auto">
            <a:xfrm>
              <a:off x="480" y="2784"/>
              <a:ext cx="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Tape 3</a:t>
              </a:r>
            </a:p>
          </p:txBody>
        </p:sp>
      </p:grp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4572000" y="2743200"/>
            <a:ext cx="15240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Shifting Right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C1FB-6DA4-E445-96FE-824E194247CE}" type="slidenum">
              <a:rPr lang="en-US"/>
              <a:pPr/>
              <a:t>76</a:t>
            </a:fld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286000" y="2667000"/>
            <a:ext cx="6858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. . . # n *                           # blah blah blah . . .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111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Tape 1</a:t>
            </a:r>
          </a:p>
        </p:txBody>
      </p:sp>
      <p:grpSp>
        <p:nvGrpSpPr>
          <p:cNvPr id="126981" name="Group 5"/>
          <p:cNvGrpSpPr>
            <a:grpSpLocks/>
          </p:cNvGrpSpPr>
          <p:nvPr/>
        </p:nvGrpSpPr>
        <p:grpSpPr bwMode="auto">
          <a:xfrm>
            <a:off x="762000" y="4267200"/>
            <a:ext cx="5867400" cy="609600"/>
            <a:chOff x="480" y="2688"/>
            <a:chExt cx="3696" cy="384"/>
          </a:xfrm>
        </p:grpSpPr>
        <p:sp>
          <p:nvSpPr>
            <p:cNvPr id="126982" name="Rectangle 6"/>
            <p:cNvSpPr>
              <a:spLocks noChangeArrowheads="1"/>
            </p:cNvSpPr>
            <p:nvPr/>
          </p:nvSpPr>
          <p:spPr bwMode="auto">
            <a:xfrm>
              <a:off x="1488" y="2688"/>
              <a:ext cx="268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# blah blah blah . . .</a:t>
              </a:r>
            </a:p>
          </p:txBody>
        </p:sp>
        <p:sp>
          <p:nvSpPr>
            <p:cNvPr id="126983" name="Text Box 7"/>
            <p:cNvSpPr txBox="1">
              <a:spLocks noChangeArrowheads="1"/>
            </p:cNvSpPr>
            <p:nvPr/>
          </p:nvSpPr>
          <p:spPr bwMode="auto">
            <a:xfrm>
              <a:off x="480" y="2784"/>
              <a:ext cx="7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Tape 3</a:t>
              </a:r>
            </a:p>
          </p:txBody>
        </p:sp>
      </p:grp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4677835" y="2743200"/>
            <a:ext cx="15240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Languages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</a:t>
            </a:r>
            <a:r>
              <a:rPr lang="en-US" dirty="0"/>
              <a:t>e classes of languages defined by TM is called the </a:t>
            </a:r>
            <a:r>
              <a:rPr lang="en-US" i="1" dirty="0">
                <a:solidFill>
                  <a:srgbClr val="FF0066"/>
                </a:solidFill>
              </a:rPr>
              <a:t>recursively enumerable languages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i="1" dirty="0">
                <a:solidFill>
                  <a:srgbClr val="FF0066"/>
                </a:solidFill>
              </a:rPr>
              <a:t>algorithm  </a:t>
            </a:r>
            <a:r>
              <a:rPr lang="en-US" dirty="0"/>
              <a:t>is a TM, accepting by final state, that is guaranteed to halt whether or not it accepts.</a:t>
            </a:r>
          </a:p>
          <a:p>
            <a:r>
              <a:rPr lang="en-US" dirty="0"/>
              <a:t>If L = L(M) for some TM M that is an algorithm, we say L is a </a:t>
            </a:r>
            <a:r>
              <a:rPr lang="en-US" i="1" dirty="0">
                <a:solidFill>
                  <a:srgbClr val="FF0066"/>
                </a:solidFill>
              </a:rPr>
              <a:t>recursive language</a:t>
            </a:r>
            <a:r>
              <a:rPr lang="en-US" dirty="0"/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557-482A-F54E-AF71-DC1E60CAD280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Closure Properties of Recursive and RE Languages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48934"/>
            <a:ext cx="7924800" cy="3733800"/>
          </a:xfrm>
        </p:spPr>
        <p:txBody>
          <a:bodyPr/>
          <a:lstStyle/>
          <a:p>
            <a:r>
              <a:rPr lang="en-US" dirty="0"/>
              <a:t>Both closed under union, concatenation, star, reversal, intersection, inverse homomorphism.</a:t>
            </a:r>
          </a:p>
          <a:p>
            <a:r>
              <a:rPr lang="en-US" dirty="0"/>
              <a:t>Recursive closed under difference, complementation.</a:t>
            </a:r>
          </a:p>
          <a:p>
            <a:r>
              <a:rPr lang="en-US" dirty="0"/>
              <a:t>RE closed under homomorphism.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6E2B-B4E1-2246-ACA4-F2189BBA2EA6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 L</a:t>
            </a:r>
            <a:r>
              <a:rPr lang="en-US" baseline="-25000"/>
              <a:t>1</a:t>
            </a:r>
            <a:r>
              <a:rPr lang="en-US"/>
              <a:t> = L(M</a:t>
            </a:r>
            <a:r>
              <a:rPr lang="en-US" baseline="-25000"/>
              <a:t>1</a:t>
            </a:r>
            <a:r>
              <a:rPr lang="en-US"/>
              <a:t>) and L</a:t>
            </a:r>
            <a:r>
              <a:rPr lang="en-US" baseline="-25000"/>
              <a:t>2</a:t>
            </a:r>
            <a:r>
              <a:rPr lang="en-US"/>
              <a:t> = L(M</a:t>
            </a:r>
            <a:r>
              <a:rPr lang="en-US" baseline="-25000"/>
              <a:t>2</a:t>
            </a:r>
            <a:r>
              <a:rPr lang="en-US"/>
              <a:t>).</a:t>
            </a:r>
          </a:p>
          <a:p>
            <a:r>
              <a:rPr lang="en-US"/>
              <a:t>Assume M</a:t>
            </a:r>
            <a:r>
              <a:rPr lang="en-US" baseline="-25000"/>
              <a:t>1</a:t>
            </a:r>
            <a:r>
              <a:rPr lang="en-US"/>
              <a:t> and M</a:t>
            </a:r>
            <a:r>
              <a:rPr lang="en-US" baseline="-25000"/>
              <a:t>2</a:t>
            </a:r>
            <a:r>
              <a:rPr lang="en-US"/>
              <a:t> are single-semi-infinite-tape TM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s.</a:t>
            </a:r>
          </a:p>
          <a:p>
            <a:r>
              <a:rPr lang="en-US"/>
              <a:t>Construct 2-tape TM M to copy its input onto the second tape and simulate the two TM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M</a:t>
            </a:r>
            <a:r>
              <a:rPr lang="en-US" baseline="-25000"/>
              <a:t>1</a:t>
            </a:r>
            <a:r>
              <a:rPr lang="en-US"/>
              <a:t> and M</a:t>
            </a:r>
            <a:r>
              <a:rPr lang="en-US" baseline="-25000"/>
              <a:t>2</a:t>
            </a:r>
            <a:r>
              <a:rPr lang="en-US"/>
              <a:t> each on one of the two tapes,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parallel.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68F5-49FD-5742-9C0B-8EB903CB1BAA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Turing Machine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TM scans its input right, looking for a 1.</a:t>
            </a:r>
          </a:p>
          <a:p>
            <a:r>
              <a:rPr lang="en-US"/>
              <a:t>If it finds one, it changes it to a 0, goes to final state f, and halts.</a:t>
            </a:r>
          </a:p>
          <a:p>
            <a:r>
              <a:rPr lang="en-US"/>
              <a:t>If it reaches a blank, it changes it to a 1 and moves left.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D249-95DF-F744-B088-2AA69C62D49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– (2)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990000"/>
                </a:solidFill>
              </a:rPr>
              <a:t>Recursive languages</a:t>
            </a:r>
            <a:r>
              <a:rPr lang="en-US"/>
              <a:t>: If M</a:t>
            </a:r>
            <a:r>
              <a:rPr lang="en-US" baseline="-25000"/>
              <a:t>1</a:t>
            </a:r>
            <a:r>
              <a:rPr lang="en-US"/>
              <a:t> and M</a:t>
            </a:r>
            <a:r>
              <a:rPr lang="en-US" baseline="-25000"/>
              <a:t>2</a:t>
            </a:r>
            <a:r>
              <a:rPr lang="en-US"/>
              <a:t> are both algorithms, then M will always halt in both simulations.</a:t>
            </a:r>
          </a:p>
          <a:p>
            <a:r>
              <a:rPr lang="en-US">
                <a:solidFill>
                  <a:srgbClr val="990000"/>
                </a:solidFill>
              </a:rPr>
              <a:t>RE languages</a:t>
            </a:r>
            <a:r>
              <a:rPr lang="en-US"/>
              <a:t>: accept if either accepts, but you may find both TM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run forever without halting or accepting.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1543-D15B-8C41-BAAB-43BE84BFDB2B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Union/Recursive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75A9-A9BF-8344-BD14-B107D3C6FF91}" type="slidenum">
              <a:rPr lang="en-US"/>
              <a:pPr/>
              <a:t>81</a:t>
            </a:fld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10000" y="22098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1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810000" y="41910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2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828800" y="3352800"/>
            <a:ext cx="123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 w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3124200" y="2667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3124200" y="4038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47244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47244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47244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47244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562600" y="21336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562600" y="411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546725" y="2624138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Reject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562600" y="46482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Reject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010400" y="2819400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8121650" y="43434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Reject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8064500" y="28194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6994525" y="43767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67056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7620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V="1">
            <a:off x="6705600" y="3276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>
            <a:off x="6553200" y="2895600"/>
            <a:ext cx="533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V="1">
            <a:off x="6705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76962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3200400" y="1905000"/>
            <a:ext cx="472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5013325" y="3462338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grpSp>
        <p:nvGrpSpPr>
          <p:cNvPr id="102431" name="Group 31"/>
          <p:cNvGrpSpPr>
            <a:grpSpLocks/>
          </p:cNvGrpSpPr>
          <p:nvPr/>
        </p:nvGrpSpPr>
        <p:grpSpPr bwMode="auto">
          <a:xfrm>
            <a:off x="4648200" y="5029200"/>
            <a:ext cx="2787650" cy="1431925"/>
            <a:chOff x="2928" y="3168"/>
            <a:chExt cx="1756" cy="902"/>
          </a:xfrm>
        </p:grpSpPr>
        <p:sp>
          <p:nvSpPr>
            <p:cNvPr id="102429" name="Text Box 29"/>
            <p:cNvSpPr txBox="1">
              <a:spLocks noChangeArrowheads="1"/>
            </p:cNvSpPr>
            <p:nvPr/>
          </p:nvSpPr>
          <p:spPr bwMode="auto">
            <a:xfrm>
              <a:off x="2928" y="3552"/>
              <a:ext cx="17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</a:rPr>
                <a:t>Remember</a:t>
              </a:r>
              <a:r>
                <a:rPr lang="en-US"/>
                <a:t>: = </a:t>
              </a:r>
              <a:r>
                <a:rPr lang="ja-JP" altLang="en-US">
                  <a:latin typeface="Arial"/>
                </a:rPr>
                <a:t>“</a:t>
              </a:r>
              <a:r>
                <a:rPr lang="en-US"/>
                <a:t>halt</a:t>
              </a:r>
            </a:p>
            <a:p>
              <a:r>
                <a:rPr lang="en-US"/>
                <a:t>without accepting</a:t>
              </a:r>
            </a:p>
          </p:txBody>
        </p:sp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 flipV="1">
              <a:off x="3600" y="316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Union/RE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0A61-87A9-8A48-B900-DFA5DD1FBE6C}" type="slidenum">
              <a:rPr lang="en-US"/>
              <a:pPr/>
              <a:t>82</a:t>
            </a:fld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10000" y="22098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1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810000" y="41910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2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828800" y="3352800"/>
            <a:ext cx="123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 w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V="1">
            <a:off x="3124200" y="2667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3124200" y="4038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47244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47244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5562600" y="21336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5562600" y="411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7010400" y="2819400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8064500" y="28194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67056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7620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 flipV="1">
            <a:off x="6705600" y="3276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3200400" y="1905000"/>
            <a:ext cx="472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5013325" y="3462338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Intersection/Recursive – Same Idea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0E4C-F290-184C-AE48-3ABAE97B5391}" type="slidenum">
              <a:rPr lang="en-US"/>
              <a:pPr/>
              <a:t>83</a:t>
            </a:fld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10000" y="22098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1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0" y="41910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2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828800" y="3352800"/>
            <a:ext cx="123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 w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3124200" y="2667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124200" y="4038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47244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47244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47244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47244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562600" y="21336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562600" y="411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5546725" y="2624138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Reject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562600" y="46482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Reject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010400" y="28194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8121650" y="43434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Reject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8064500" y="28194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994525" y="4376738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67056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7620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6705600" y="3276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6553200" y="2895600"/>
            <a:ext cx="533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V="1">
            <a:off x="6705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76962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3200400" y="1905000"/>
            <a:ext cx="472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5013325" y="3462338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Intersection/RE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E623-6C78-484E-89A9-96537183698E}" type="slidenum">
              <a:rPr lang="en-US"/>
              <a:pPr/>
              <a:t>84</a:t>
            </a:fld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10000" y="22098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1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810000" y="41910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2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828800" y="3352800"/>
            <a:ext cx="123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 w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V="1">
            <a:off x="3124200" y="2667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3124200" y="4038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47244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47244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562600" y="21336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562600" y="411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7010400" y="28194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8064500" y="28194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67056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7620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V="1">
            <a:off x="6705600" y="3276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3200400" y="1905000"/>
            <a:ext cx="472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5013325" y="3462338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Difference, Complement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>
                <a:solidFill>
                  <a:srgbClr val="990000"/>
                </a:solidFill>
              </a:rPr>
              <a:t>Recursive languages</a:t>
            </a:r>
            <a:r>
              <a:rPr lang="en-US"/>
              <a:t>: both TM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will eventually halt.</a:t>
            </a:r>
          </a:p>
          <a:p>
            <a:r>
              <a:rPr lang="en-US"/>
              <a:t>Accept if M</a:t>
            </a:r>
            <a:r>
              <a:rPr lang="en-US" baseline="-25000"/>
              <a:t>1</a:t>
            </a:r>
            <a:r>
              <a:rPr lang="en-US"/>
              <a:t> accepts and M</a:t>
            </a:r>
            <a:r>
              <a:rPr lang="en-US" baseline="-25000"/>
              <a:t>2</a:t>
            </a:r>
            <a:r>
              <a:rPr lang="en-US"/>
              <a:t> does not.</a:t>
            </a:r>
          </a:p>
          <a:p>
            <a:pPr lvl="1"/>
            <a:r>
              <a:rPr lang="en-US">
                <a:solidFill>
                  <a:srgbClr val="3366FF"/>
                </a:solidFill>
              </a:rPr>
              <a:t>Corollary</a:t>
            </a:r>
            <a:r>
              <a:rPr lang="en-US"/>
              <a:t>: Recursive languages are closed under complementation.</a:t>
            </a:r>
          </a:p>
          <a:p>
            <a:r>
              <a:rPr lang="en-US">
                <a:solidFill>
                  <a:srgbClr val="990000"/>
                </a:solidFill>
              </a:rPr>
              <a:t>RE Languages</a:t>
            </a:r>
            <a:r>
              <a:rPr lang="en-US"/>
              <a:t>: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do it; M</a:t>
            </a:r>
            <a:r>
              <a:rPr lang="en-US" baseline="-25000"/>
              <a:t>2</a:t>
            </a:r>
            <a:r>
              <a:rPr lang="en-US"/>
              <a:t> may never halt, so you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be sure input is in the difference.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68DE-2708-0045-8B66-9898EC45888C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Concatenation/RE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/>
          <a:lstStyle/>
          <a:p>
            <a:pPr marL="609600" indent="-609600"/>
            <a:r>
              <a:rPr lang="en-US" dirty="0"/>
              <a:t>Let L</a:t>
            </a:r>
            <a:r>
              <a:rPr lang="en-US" baseline="-25000" dirty="0"/>
              <a:t>1</a:t>
            </a:r>
            <a:r>
              <a:rPr lang="en-US" dirty="0"/>
              <a:t> = L(M</a:t>
            </a:r>
            <a:r>
              <a:rPr lang="en-US" baseline="-25000" dirty="0"/>
              <a:t>1</a:t>
            </a:r>
            <a:r>
              <a:rPr lang="en-US" dirty="0"/>
              <a:t>) and L</a:t>
            </a:r>
            <a:r>
              <a:rPr lang="en-US" baseline="-25000" dirty="0"/>
              <a:t>2</a:t>
            </a:r>
            <a:r>
              <a:rPr lang="en-US" dirty="0"/>
              <a:t> = L(M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 marL="609600" indent="-609600"/>
            <a:r>
              <a:rPr lang="en-US" dirty="0"/>
              <a:t>Assume M</a:t>
            </a:r>
            <a:r>
              <a:rPr lang="en-US" baseline="-25000" dirty="0"/>
              <a:t>1</a:t>
            </a:r>
            <a:r>
              <a:rPr lang="en-US" dirty="0"/>
              <a:t> and M</a:t>
            </a:r>
            <a:r>
              <a:rPr lang="en-US" baseline="-25000" dirty="0"/>
              <a:t>2</a:t>
            </a:r>
            <a:r>
              <a:rPr lang="en-US" dirty="0"/>
              <a:t> are single-semi-infinite-tape TM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s.</a:t>
            </a:r>
          </a:p>
          <a:p>
            <a:pPr marL="609600" indent="-609600"/>
            <a:r>
              <a:rPr lang="en-US" dirty="0"/>
              <a:t>Construct 2-tape Nondeterministic TM M: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Guess a break in input w = </a:t>
            </a:r>
            <a:r>
              <a:rPr lang="en-US" dirty="0" err="1"/>
              <a:t>xy</a:t>
            </a:r>
            <a:r>
              <a:rPr lang="en-US" dirty="0"/>
              <a:t>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Move y to second tape.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Simulate M</a:t>
            </a:r>
            <a:r>
              <a:rPr lang="en-US" baseline="-25000" dirty="0"/>
              <a:t>1</a:t>
            </a:r>
            <a:r>
              <a:rPr lang="en-US" dirty="0"/>
              <a:t> on x, M</a:t>
            </a:r>
            <a:r>
              <a:rPr lang="en-US" baseline="-25000" dirty="0"/>
              <a:t>2</a:t>
            </a:r>
            <a:r>
              <a:rPr lang="en-US" dirty="0"/>
              <a:t> on y.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Accept if both accept.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4128-46CA-B04E-A20A-B2A41E8085DA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Concatenation/Recursive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Let L</a:t>
            </a:r>
            <a:r>
              <a:rPr lang="en-US" baseline="-25000" dirty="0"/>
              <a:t>1</a:t>
            </a:r>
            <a:r>
              <a:rPr lang="en-US" dirty="0"/>
              <a:t> = L(M</a:t>
            </a:r>
            <a:r>
              <a:rPr lang="en-US" baseline="-25000" dirty="0"/>
              <a:t>1</a:t>
            </a:r>
            <a:r>
              <a:rPr lang="en-US" dirty="0"/>
              <a:t>) and L</a:t>
            </a:r>
            <a:r>
              <a:rPr lang="en-US" baseline="-25000" dirty="0"/>
              <a:t>2</a:t>
            </a:r>
            <a:r>
              <a:rPr lang="en-US" dirty="0"/>
              <a:t> = L(M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321C-E94F-814B-999F-F46ECBDCAC77}" type="slidenum">
              <a:rPr lang="en-US"/>
              <a:pPr/>
              <a:t>87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82380"/>
              </p:ext>
            </p:extLst>
          </p:nvPr>
        </p:nvGraphicFramePr>
        <p:xfrm>
          <a:off x="685800" y="2988732"/>
          <a:ext cx="7911545" cy="84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486400" imgH="584200" progId="Word.Document.12">
                  <p:embed/>
                </p:oleObj>
              </mc:Choice>
              <mc:Fallback>
                <p:oleObj name="Document" r:id="rId4" imgW="54864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988732"/>
                        <a:ext cx="7911545" cy="842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5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ideas work for each case.</a:t>
            </a:r>
            <a:endParaRPr lang="en-US" dirty="0">
              <a:solidFill>
                <a:srgbClr val="990000"/>
              </a:solidFill>
            </a:endParaRPr>
          </a:p>
          <a:p>
            <a:endParaRPr lang="en-US" dirty="0">
              <a:solidFill>
                <a:srgbClr val="990000"/>
              </a:solidFill>
            </a:endParaRPr>
          </a:p>
          <a:p>
            <a:r>
              <a:rPr lang="en-US" dirty="0">
                <a:solidFill>
                  <a:srgbClr val="990000"/>
                </a:solidFill>
              </a:rPr>
              <a:t>RE</a:t>
            </a:r>
            <a:r>
              <a:rPr lang="en-US" dirty="0"/>
              <a:t>: guess many breaks, accept if M</a:t>
            </a:r>
            <a:r>
              <a:rPr lang="en-US" baseline="-25000" dirty="0"/>
              <a:t>L</a:t>
            </a:r>
            <a:r>
              <a:rPr lang="en-US" dirty="0"/>
              <a:t> accepts each piece.</a:t>
            </a:r>
          </a:p>
          <a:p>
            <a:endParaRPr lang="en-US" dirty="0"/>
          </a:p>
          <a:p>
            <a:r>
              <a:rPr lang="en-US" dirty="0">
                <a:solidFill>
                  <a:srgbClr val="990000"/>
                </a:solidFill>
              </a:rPr>
              <a:t>Recursive</a:t>
            </a:r>
            <a:r>
              <a:rPr lang="en-US" dirty="0"/>
              <a:t>: systematically try all ways to break input into some number of pieces.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6E8-956D-F044-B467-C6B77C3D84B5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Reversal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Start by reversing the input.</a:t>
            </a:r>
          </a:p>
          <a:p>
            <a:r>
              <a:rPr lang="en-US"/>
              <a:t>Then simulate TM for L to accept w if and only w</a:t>
            </a:r>
            <a:r>
              <a:rPr lang="en-US" baseline="30000"/>
              <a:t>R</a:t>
            </a:r>
            <a:r>
              <a:rPr lang="en-US"/>
              <a:t> is in L.</a:t>
            </a:r>
          </a:p>
          <a:p>
            <a:r>
              <a:rPr lang="en-US"/>
              <a:t>Works for either Recursive or RE languages.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2CF4-0F65-684A-950B-495665694536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4065"/>
            <a:ext cx="9144000" cy="694267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Turing Machine – (2)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States = {q (start), f (final)}.</a:t>
            </a:r>
          </a:p>
          <a:p>
            <a:r>
              <a:rPr lang="en-US"/>
              <a:t>Input symbols = {0, 1}.</a:t>
            </a:r>
          </a:p>
          <a:p>
            <a:r>
              <a:rPr lang="en-US"/>
              <a:t>Tape symbols = {0, 1, B}.</a:t>
            </a:r>
          </a:p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(q, 0) = (q, 0, R).</a:t>
            </a:r>
          </a:p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(q, 1) = (f, 0, R).</a:t>
            </a:r>
          </a:p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(q, B) = (q, 1, L).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78B6-3F6A-344D-AE9C-D8B8B71A755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Homomorphism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Apply h to input w.</a:t>
            </a:r>
          </a:p>
          <a:p>
            <a:r>
              <a:rPr lang="en-US"/>
              <a:t>Simulate TM for L on  h(w).</a:t>
            </a:r>
          </a:p>
          <a:p>
            <a:r>
              <a:rPr lang="en-US"/>
              <a:t>Accept w iff h(w) is in L.</a:t>
            </a:r>
          </a:p>
          <a:p>
            <a:r>
              <a:rPr lang="en-US"/>
              <a:t>Works for Recursive or RE.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DEA-1A2F-B147-996F-BCA1982C707C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Homomorphism/RE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 L = L(M</a:t>
            </a:r>
            <a:r>
              <a:rPr lang="en-US" baseline="-25000"/>
              <a:t>1</a:t>
            </a:r>
            <a:r>
              <a:rPr lang="en-US"/>
              <a:t>).</a:t>
            </a:r>
          </a:p>
          <a:p>
            <a:r>
              <a:rPr lang="en-US"/>
              <a:t>Design NTM M to take input w and guess an x such that h(x) = w.</a:t>
            </a:r>
          </a:p>
          <a:p>
            <a:r>
              <a:rPr lang="en-US"/>
              <a:t>M accepts whenever M</a:t>
            </a:r>
            <a:r>
              <a:rPr lang="en-US" baseline="-25000"/>
              <a:t>1</a:t>
            </a:r>
            <a:r>
              <a:rPr lang="en-US"/>
              <a:t> accepts x.</a:t>
            </a:r>
          </a:p>
          <a:p>
            <a:r>
              <a:rPr lang="en-US">
                <a:solidFill>
                  <a:srgbClr val="33CC33"/>
                </a:solidFill>
              </a:rPr>
              <a:t>Note</a:t>
            </a:r>
            <a:r>
              <a:rPr lang="en-US"/>
              <a:t>: won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 for Recursive languages.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75E4-1EC6-0644-A14A-D18D63F782A9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theme/theme1.xml><?xml version="1.0" encoding="utf-8"?>
<a:theme xmlns:a="http://schemas.openxmlformats.org/drawingml/2006/main" name="seg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CFL.pptx</Template>
  <TotalTime>872</TotalTime>
  <Words>4691</Words>
  <Application>Microsoft Macintosh PowerPoint</Application>
  <PresentationFormat>全屏显示(4:3)</PresentationFormat>
  <Paragraphs>769</Paragraphs>
  <Slides>91</Slides>
  <Notes>83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91</vt:i4>
      </vt:variant>
    </vt:vector>
  </HeadingPairs>
  <TitlesOfParts>
    <vt:vector size="101" baseType="lpstr">
      <vt:lpstr>宋体</vt:lpstr>
      <vt:lpstr>Arial</vt:lpstr>
      <vt:lpstr>Calibri</vt:lpstr>
      <vt:lpstr>Lucida Sans Unicode</vt:lpstr>
      <vt:lpstr>Monotype Sorts</vt:lpstr>
      <vt:lpstr>Times New Roman</vt:lpstr>
      <vt:lpstr>Wingdings</vt:lpstr>
      <vt:lpstr>seg</vt:lpstr>
      <vt:lpstr>Equation</vt:lpstr>
      <vt:lpstr>Document</vt:lpstr>
      <vt:lpstr>Turing Machine</vt:lpstr>
      <vt:lpstr>Turing-Machine Theory</vt:lpstr>
      <vt:lpstr>Picture of a Turing Machine</vt:lpstr>
      <vt:lpstr>Why Turing Machines?</vt:lpstr>
      <vt:lpstr>Turing-Machine Formalism</vt:lpstr>
      <vt:lpstr>Conventions</vt:lpstr>
      <vt:lpstr>The Transition Function</vt:lpstr>
      <vt:lpstr>Example: Turing Machine</vt:lpstr>
      <vt:lpstr>Example: Turing Machine – (2)</vt:lpstr>
      <vt:lpstr>Simulation of TM</vt:lpstr>
      <vt:lpstr>Simulation of TM</vt:lpstr>
      <vt:lpstr>Simulation of TM</vt:lpstr>
      <vt:lpstr>Simulation of TM</vt:lpstr>
      <vt:lpstr>Simulation of TM</vt:lpstr>
      <vt:lpstr>Simulation of TM</vt:lpstr>
      <vt:lpstr>Instantaneous Descriptions of a Turing Machine</vt:lpstr>
      <vt:lpstr>TM ID’s – (2)</vt:lpstr>
      <vt:lpstr>TM ID’s – (3)</vt:lpstr>
      <vt:lpstr>Formal Definition of Moves</vt:lpstr>
      <vt:lpstr>Languages of a TM</vt:lpstr>
      <vt:lpstr>Equivalence of Accepting and Halting</vt:lpstr>
      <vt:lpstr>Proof of 1: Final State -&gt; Halting</vt:lpstr>
      <vt:lpstr>Proof of 2: Halting -&gt; Final State</vt:lpstr>
      <vt:lpstr>Recursively Enumerable Languages</vt:lpstr>
      <vt:lpstr>Recursive Languages</vt:lpstr>
      <vt:lpstr>Example: Recursive Languages</vt:lpstr>
      <vt:lpstr>Turing Machine Programming</vt:lpstr>
      <vt:lpstr>Turing Machine Programming</vt:lpstr>
      <vt:lpstr>Turing Machine Programming</vt:lpstr>
      <vt:lpstr>Turing Machine Programming</vt:lpstr>
      <vt:lpstr>Turing Machine Programming</vt:lpstr>
      <vt:lpstr>Turing Machine Programming</vt:lpstr>
      <vt:lpstr>Turing Machine Programming</vt:lpstr>
      <vt:lpstr>Turing Machine Programming</vt:lpstr>
      <vt:lpstr>More About Turing Machines</vt:lpstr>
      <vt:lpstr>Programming Trick: Multiple Tracks</vt:lpstr>
      <vt:lpstr>Picture of Multiple Tracks</vt:lpstr>
      <vt:lpstr>PowerPoint 演示文稿</vt:lpstr>
      <vt:lpstr>Programming Trick: Marking</vt:lpstr>
      <vt:lpstr>Marking</vt:lpstr>
      <vt:lpstr>Programming Trick: Caching in the State</vt:lpstr>
      <vt:lpstr>Example: Using These Tricks</vt:lpstr>
      <vt:lpstr>Example – (2)</vt:lpstr>
      <vt:lpstr>The Transition Function</vt:lpstr>
      <vt:lpstr>Transition Function – (2)</vt:lpstr>
      <vt:lpstr>Transition Function – (3)</vt:lpstr>
      <vt:lpstr>Simulation of the TM</vt:lpstr>
      <vt:lpstr>Simulation of the TM</vt:lpstr>
      <vt:lpstr>Simulation of the TM</vt:lpstr>
      <vt:lpstr>Simulation of the TM</vt:lpstr>
      <vt:lpstr>Simulation of the TM</vt:lpstr>
      <vt:lpstr>Simulation of the TM</vt:lpstr>
      <vt:lpstr>Simulation of the TM</vt:lpstr>
      <vt:lpstr>Semi-infinite Tape</vt:lpstr>
      <vt:lpstr>Simulating Infinite Tape by Semi-infinite Tape</vt:lpstr>
      <vt:lpstr>More Restrictions</vt:lpstr>
      <vt:lpstr>Extensions</vt:lpstr>
      <vt:lpstr>Multitape Turing Machines</vt:lpstr>
      <vt:lpstr>PowerPoint 演示文稿</vt:lpstr>
      <vt:lpstr>Simulating k Tapes by One</vt:lpstr>
      <vt:lpstr>Picture of Multitape Simulation</vt:lpstr>
      <vt:lpstr>Nondeterministic TM’s</vt:lpstr>
      <vt:lpstr>Simulating a NTM by a DTM</vt:lpstr>
      <vt:lpstr>Picture of the DTM Tape</vt:lpstr>
      <vt:lpstr>Operation of the Simulating DTM</vt:lpstr>
      <vt:lpstr>Operation of the DTM – (2)</vt:lpstr>
      <vt:lpstr>Why the NTM -&gt; DTM Construction Works</vt:lpstr>
      <vt:lpstr>Why? – (2)</vt:lpstr>
      <vt:lpstr>Taking Advantage of Extensions</vt:lpstr>
      <vt:lpstr>Simulating a Name-Value Store by a TM</vt:lpstr>
      <vt:lpstr>Lookup</vt:lpstr>
      <vt:lpstr>Insertion</vt:lpstr>
      <vt:lpstr>Insertion – (2)</vt:lpstr>
      <vt:lpstr>Insertion – (3)</vt:lpstr>
      <vt:lpstr>Picture of Shifting Right</vt:lpstr>
      <vt:lpstr>Picture of Shifting Right</vt:lpstr>
      <vt:lpstr>Recursive Languages</vt:lpstr>
      <vt:lpstr>Closure Properties of Recursive and RE Languages</vt:lpstr>
      <vt:lpstr>Union</vt:lpstr>
      <vt:lpstr>Union – (2)</vt:lpstr>
      <vt:lpstr>Picture of Union/Recursive</vt:lpstr>
      <vt:lpstr>Picture of Union/RE</vt:lpstr>
      <vt:lpstr>Intersection/Recursive – Same Idea</vt:lpstr>
      <vt:lpstr>Intersection/RE</vt:lpstr>
      <vt:lpstr>Difference, Complement</vt:lpstr>
      <vt:lpstr>Concatenation/RE</vt:lpstr>
      <vt:lpstr>Concatenation/Recursive</vt:lpstr>
      <vt:lpstr>Star</vt:lpstr>
      <vt:lpstr>Reversal</vt:lpstr>
      <vt:lpstr>Inverse Homomorphism</vt:lpstr>
      <vt:lpstr>Homomorphism/RE</vt:lpstr>
    </vt:vector>
  </TitlesOfParts>
  <Company>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Undecidability</dc:title>
  <dc:creator>Bu Lei</dc:creator>
  <cp:lastModifiedBy>卜磊</cp:lastModifiedBy>
  <cp:revision>35</cp:revision>
  <dcterms:created xsi:type="dcterms:W3CDTF">2013-04-21T13:34:30Z</dcterms:created>
  <dcterms:modified xsi:type="dcterms:W3CDTF">2019-11-04T06:57:37Z</dcterms:modified>
</cp:coreProperties>
</file>