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notesMasterIdLst>
    <p:notesMasterId r:id="rId54"/>
  </p:notesMasterIdLst>
  <p:sldIdLst>
    <p:sldId id="256" r:id="rId2"/>
    <p:sldId id="341" r:id="rId3"/>
    <p:sldId id="257" r:id="rId4"/>
    <p:sldId id="344" r:id="rId5"/>
    <p:sldId id="258" r:id="rId6"/>
    <p:sldId id="259" r:id="rId7"/>
    <p:sldId id="260" r:id="rId8"/>
    <p:sldId id="336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329" r:id="rId19"/>
    <p:sldId id="330" r:id="rId20"/>
    <p:sldId id="270" r:id="rId21"/>
    <p:sldId id="342" r:id="rId22"/>
    <p:sldId id="334" r:id="rId23"/>
    <p:sldId id="335" r:id="rId24"/>
    <p:sldId id="315" r:id="rId25"/>
    <p:sldId id="343" r:id="rId26"/>
    <p:sldId id="345" r:id="rId27"/>
    <p:sldId id="261" r:id="rId28"/>
    <p:sldId id="262" r:id="rId29"/>
    <p:sldId id="319" r:id="rId30"/>
    <p:sldId id="355" r:id="rId31"/>
    <p:sldId id="266" r:id="rId32"/>
    <p:sldId id="263" r:id="rId33"/>
    <p:sldId id="346" r:id="rId34"/>
    <p:sldId id="347" r:id="rId35"/>
    <p:sldId id="267" r:id="rId36"/>
    <p:sldId id="332" r:id="rId37"/>
    <p:sldId id="268" r:id="rId38"/>
    <p:sldId id="269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40" r:id="rId49"/>
    <p:sldId id="298" r:id="rId50"/>
    <p:sldId id="333" r:id="rId51"/>
    <p:sldId id="357" r:id="rId52"/>
    <p:sldId id="356" r:id="rId5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884" autoAdjust="0"/>
    <p:restoredTop sz="95657" autoAdjust="0"/>
  </p:normalViewPr>
  <p:slideViewPr>
    <p:cSldViewPr>
      <p:cViewPr varScale="1">
        <p:scale>
          <a:sx n="56" d="100"/>
          <a:sy n="56" d="100"/>
        </p:scale>
        <p:origin x="495" y="3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33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2EFBD5A-20ED-470E-B880-6E375263AB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C197DB4-2414-4BE6-A3A2-51B2D5FFE509}" type="slidenum">
              <a:rPr lang="en-US" altLang="zh-CN" smtClean="0"/>
              <a:pPr>
                <a:spcBef>
                  <a:spcPct val="0"/>
                </a:spcBef>
              </a:pPr>
              <a:t>1</a:t>
            </a:fld>
            <a:endParaRPr lang="en-US" altLang="zh-CN" smtClean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1086 w 717"/>
                <a:gd name="T1" fmla="*/ 845 h 845"/>
                <a:gd name="T2" fmla="*/ 1086 w 717"/>
                <a:gd name="T3" fmla="*/ 821 h 845"/>
                <a:gd name="T4" fmla="*/ 880 w 717"/>
                <a:gd name="T5" fmla="*/ 605 h 845"/>
                <a:gd name="T6" fmla="*/ 580 w 717"/>
                <a:gd name="T7" fmla="*/ 396 h 845"/>
                <a:gd name="T8" fmla="*/ 37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362 w 717"/>
                <a:gd name="T15" fmla="*/ 198 h 845"/>
                <a:gd name="T16" fmla="*/ 568 w 717"/>
                <a:gd name="T17" fmla="*/ 408 h 845"/>
                <a:gd name="T18" fmla="*/ 874 w 717"/>
                <a:gd name="T19" fmla="*/ 623 h 845"/>
                <a:gd name="T20" fmla="*/ 1086 w 717"/>
                <a:gd name="T21" fmla="*/ 845 h 845"/>
                <a:gd name="T22" fmla="*/ 1086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560 w 407"/>
                <a:gd name="T1" fmla="*/ 414 h 414"/>
                <a:gd name="T2" fmla="*/ 560 w 407"/>
                <a:gd name="T3" fmla="*/ 396 h 414"/>
                <a:gd name="T4" fmla="*/ 37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369 w 407"/>
                <a:gd name="T13" fmla="*/ 204 h 414"/>
                <a:gd name="T14" fmla="*/ 560 w 407"/>
                <a:gd name="T15" fmla="*/ 414 h 414"/>
                <a:gd name="T16" fmla="*/ 56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971 w 586"/>
                <a:gd name="T1" fmla="*/ 0 h 599"/>
                <a:gd name="T2" fmla="*/ 944 w 586"/>
                <a:gd name="T3" fmla="*/ 0 h 599"/>
                <a:gd name="T4" fmla="*/ 680 w 586"/>
                <a:gd name="T5" fmla="*/ 132 h 599"/>
                <a:gd name="T6" fmla="*/ 41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410 w 586"/>
                <a:gd name="T17" fmla="*/ 282 h 599"/>
                <a:gd name="T18" fmla="*/ 692 w 586"/>
                <a:gd name="T19" fmla="*/ 138 h 599"/>
                <a:gd name="T20" fmla="*/ 971 w 586"/>
                <a:gd name="T21" fmla="*/ 0 h 599"/>
                <a:gd name="T22" fmla="*/ 971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440 w 269"/>
                <a:gd name="T1" fmla="*/ 0 h 252"/>
                <a:gd name="T2" fmla="*/ 40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440 w 269"/>
                <a:gd name="T15" fmla="*/ 0 h 252"/>
                <a:gd name="T16" fmla="*/ 440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1655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11656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2732E-45EA-41DF-86B4-48C445121C4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0066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900DDA-7214-49A1-8D2F-368F6D97C7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6897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B3C2E-E740-43D4-BA70-4BE0156369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9868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B22D63-067C-40B9-A50F-AC162320E7F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3403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3392B-55B0-4589-8FF3-A02911F9447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1918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3A098-2E45-4A55-AF1F-2C99A5EC14E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99541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113AA-9479-47B4-B521-BFE4C2173D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3563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F134A-14F7-462B-9D47-019528B1FF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71514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3AD8B3-807A-486F-965B-94401F308F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7128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E4EDA7-8DAE-44DD-89F4-EF0DA5A6DB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7966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366CE0-E9C7-4B64-9D47-09696F6622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2671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3366"/>
            </a:gs>
            <a:gs pos="100000">
              <a:srgbClr val="001D3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1059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1059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1059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10599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10600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10601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10602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10603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10604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10605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10606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10607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10608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10609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10610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10611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</p:grpSp>
        <p:sp>
          <p:nvSpPr>
            <p:cNvPr id="110612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10613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10614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1086 w 717"/>
                <a:gd name="T1" fmla="*/ 845 h 845"/>
                <a:gd name="T2" fmla="*/ 1086 w 717"/>
                <a:gd name="T3" fmla="*/ 821 h 845"/>
                <a:gd name="T4" fmla="*/ 880 w 717"/>
                <a:gd name="T5" fmla="*/ 605 h 845"/>
                <a:gd name="T6" fmla="*/ 580 w 717"/>
                <a:gd name="T7" fmla="*/ 396 h 845"/>
                <a:gd name="T8" fmla="*/ 37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362 w 717"/>
                <a:gd name="T15" fmla="*/ 198 h 845"/>
                <a:gd name="T16" fmla="*/ 568 w 717"/>
                <a:gd name="T17" fmla="*/ 408 h 845"/>
                <a:gd name="T18" fmla="*/ 874 w 717"/>
                <a:gd name="T19" fmla="*/ 623 h 845"/>
                <a:gd name="T20" fmla="*/ 1086 w 717"/>
                <a:gd name="T21" fmla="*/ 845 h 845"/>
                <a:gd name="T22" fmla="*/ 1086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560 w 407"/>
                <a:gd name="T1" fmla="*/ 414 h 414"/>
                <a:gd name="T2" fmla="*/ 560 w 407"/>
                <a:gd name="T3" fmla="*/ 396 h 414"/>
                <a:gd name="T4" fmla="*/ 37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369 w 407"/>
                <a:gd name="T13" fmla="*/ 204 h 414"/>
                <a:gd name="T14" fmla="*/ 560 w 407"/>
                <a:gd name="T15" fmla="*/ 414 h 414"/>
                <a:gd name="T16" fmla="*/ 56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17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971 w 586"/>
                <a:gd name="T1" fmla="*/ 0 h 599"/>
                <a:gd name="T2" fmla="*/ 944 w 586"/>
                <a:gd name="T3" fmla="*/ 0 h 599"/>
                <a:gd name="T4" fmla="*/ 680 w 586"/>
                <a:gd name="T5" fmla="*/ 132 h 599"/>
                <a:gd name="T6" fmla="*/ 41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410 w 586"/>
                <a:gd name="T17" fmla="*/ 282 h 599"/>
                <a:gd name="T18" fmla="*/ 692 w 586"/>
                <a:gd name="T19" fmla="*/ 138 h 599"/>
                <a:gd name="T20" fmla="*/ 971 w 586"/>
                <a:gd name="T21" fmla="*/ 0 h 599"/>
                <a:gd name="T22" fmla="*/ 971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440 w 269"/>
                <a:gd name="T1" fmla="*/ 0 h 252"/>
                <a:gd name="T2" fmla="*/ 40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440 w 269"/>
                <a:gd name="T15" fmla="*/ 0 h 252"/>
                <a:gd name="T16" fmla="*/ 440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0631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0632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0633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0634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EDF8B777-C8F6-40D5-90C9-EAA17CB311E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10635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575" r:id="rId1"/>
    <p:sldLayoutId id="2147485565" r:id="rId2"/>
    <p:sldLayoutId id="2147485566" r:id="rId3"/>
    <p:sldLayoutId id="2147485567" r:id="rId4"/>
    <p:sldLayoutId id="2147485568" r:id="rId5"/>
    <p:sldLayoutId id="2147485569" r:id="rId6"/>
    <p:sldLayoutId id="2147485570" r:id="rId7"/>
    <p:sldLayoutId id="2147485571" r:id="rId8"/>
    <p:sldLayoutId id="2147485572" r:id="rId9"/>
    <p:sldLayoutId id="2147485573" r:id="rId10"/>
    <p:sldLayoutId id="2147485574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92275"/>
            <a:ext cx="7772400" cy="195262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dirty="0" smtClean="0"/>
              <a:t>C++</a:t>
            </a:r>
            <a:r>
              <a:rPr lang="zh-CN" altLang="en-US" smtClean="0"/>
              <a:t>语言概述 </a:t>
            </a:r>
            <a:endParaRPr lang="zh-CN" altLang="en-US" sz="4400" dirty="0" smtClean="0">
              <a:solidFill>
                <a:schemeClr val="folHlink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88" y="4437063"/>
            <a:ext cx="8137525" cy="151288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7388" y="228600"/>
            <a:ext cx="7772400" cy="6858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带参数的宏定义 </a:t>
            </a:r>
          </a:p>
        </p:txBody>
      </p:sp>
      <p:sp>
        <p:nvSpPr>
          <p:cNvPr id="326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58888"/>
            <a:ext cx="8642350" cy="5194300"/>
          </a:xfrm>
        </p:spPr>
        <p:txBody>
          <a:bodyPr>
            <a:normAutofit fontScale="85000" lnSpcReduction="10000"/>
          </a:bodyPr>
          <a:lstStyle/>
          <a:p>
            <a:pPr marL="355600" indent="-355600" algn="just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带参数的宏定义</a:t>
            </a:r>
            <a:r>
              <a:rPr lang="zh-CN" altLang="en-US" dirty="0" smtClean="0"/>
              <a:t>是一</a:t>
            </a:r>
            <a:r>
              <a:rPr lang="zh-CN" altLang="en-US" dirty="0"/>
              <a:t>种</a:t>
            </a:r>
            <a:r>
              <a:rPr lang="zh-CN" altLang="en-US" dirty="0">
                <a:solidFill>
                  <a:srgbClr val="FFC000"/>
                </a:solidFill>
              </a:rPr>
              <a:t>编译预处理</a:t>
            </a:r>
            <a:r>
              <a:rPr lang="zh-CN" altLang="en-US" dirty="0" smtClean="0">
                <a:solidFill>
                  <a:srgbClr val="FFC000"/>
                </a:solidFill>
              </a:rPr>
              <a:t>命令</a:t>
            </a:r>
            <a:r>
              <a:rPr lang="zh-CN" altLang="en-US" dirty="0" smtClean="0"/>
              <a:t>，它可以实现类似函数的功能。例如，下面定义了一个带两个参数的宏</a:t>
            </a:r>
            <a:r>
              <a:rPr lang="en-US" altLang="zh-CN" dirty="0" smtClean="0"/>
              <a:t>max</a:t>
            </a:r>
            <a:r>
              <a:rPr lang="zh-CN" altLang="en-US" dirty="0" smtClean="0"/>
              <a:t>：</a:t>
            </a:r>
          </a:p>
          <a:p>
            <a:pPr marL="534988" lvl="1" indent="0" algn="just" eaLnBrk="1" hangingPunct="1">
              <a:lnSpc>
                <a:spcPct val="120000"/>
              </a:lnSpc>
              <a:buNone/>
              <a:defRPr/>
            </a:pPr>
            <a:r>
              <a:rPr lang="en-US" altLang="zh-CN" dirty="0"/>
              <a:t>#define</a:t>
            </a:r>
            <a:r>
              <a:rPr lang="zh-CN" altLang="en-US" dirty="0"/>
              <a:t>  </a:t>
            </a:r>
            <a:r>
              <a:rPr lang="en-US" altLang="zh-CN" dirty="0" smtClean="0">
                <a:solidFill>
                  <a:srgbClr val="FFC000"/>
                </a:solidFill>
              </a:rPr>
              <a:t>max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x,y</a:t>
            </a:r>
            <a:r>
              <a:rPr lang="en-US" altLang="zh-CN" dirty="0" smtClean="0"/>
              <a:t>)</a:t>
            </a:r>
            <a:r>
              <a:rPr lang="zh-CN" altLang="en-US" dirty="0" smtClean="0"/>
              <a:t>  </a:t>
            </a:r>
            <a:r>
              <a:rPr lang="en-US" altLang="zh-CN" dirty="0" smtClean="0"/>
              <a:t>(((x)&gt;(y))?(x):(y))</a:t>
            </a:r>
            <a:endParaRPr lang="en-US" altLang="zh-CN" dirty="0"/>
          </a:p>
          <a:p>
            <a:pPr marL="355600" indent="-355600" algn="just" eaLnBrk="1" hangingPunct="1">
              <a:lnSpc>
                <a:spcPct val="120000"/>
              </a:lnSpc>
              <a:defRPr/>
            </a:pPr>
            <a:r>
              <a:rPr lang="zh-CN" altLang="en-US" dirty="0"/>
              <a:t>在编译之前，</a:t>
            </a:r>
            <a:r>
              <a:rPr lang="zh-CN" altLang="en-US" dirty="0">
                <a:solidFill>
                  <a:srgbClr val="FFC000"/>
                </a:solidFill>
              </a:rPr>
              <a:t>编译预处理程序</a:t>
            </a:r>
            <a:r>
              <a:rPr lang="zh-CN" altLang="en-US" dirty="0"/>
              <a:t>将</a:t>
            </a:r>
            <a:r>
              <a:rPr lang="zh-CN" altLang="en-US" dirty="0" smtClean="0"/>
              <a:t>对程序中宏</a:t>
            </a:r>
            <a:r>
              <a:rPr lang="zh-CN" altLang="en-US" dirty="0"/>
              <a:t>的使用进行</a:t>
            </a:r>
            <a:r>
              <a:rPr lang="zh-CN" altLang="en-US" dirty="0">
                <a:solidFill>
                  <a:schemeClr val="folHlink"/>
                </a:solidFill>
              </a:rPr>
              <a:t>文字替换</a:t>
            </a:r>
            <a:r>
              <a:rPr lang="zh-CN" altLang="en-US" dirty="0" smtClean="0"/>
              <a:t>！例如</a:t>
            </a:r>
            <a:r>
              <a:rPr lang="zh-CN" altLang="en-US" dirty="0"/>
              <a:t>，编译预处理程序将</a:t>
            </a:r>
            <a:r>
              <a:rPr lang="zh-CN" altLang="en-US" dirty="0" smtClean="0"/>
              <a:t>把程序中：</a:t>
            </a:r>
            <a:endParaRPr lang="zh-CN" altLang="en-US" dirty="0"/>
          </a:p>
          <a:p>
            <a:pPr marL="534988" lvl="1" indent="0" algn="just" eaLnBrk="1" hangingPunct="1">
              <a:lnSpc>
                <a:spcPct val="120000"/>
              </a:lnSpc>
              <a:buNone/>
              <a:defRPr/>
            </a:pPr>
            <a:r>
              <a:rPr lang="en-US" altLang="zh-CN" dirty="0" err="1"/>
              <a:t>cout</a:t>
            </a:r>
            <a:r>
              <a:rPr lang="en-US" altLang="zh-CN" dirty="0"/>
              <a:t> &lt;&lt; </a:t>
            </a:r>
            <a:r>
              <a:rPr lang="en-US" altLang="zh-CN" dirty="0" smtClean="0"/>
              <a:t>max(</a:t>
            </a:r>
            <a:r>
              <a:rPr lang="en-US" altLang="zh-CN" dirty="0" err="1" smtClean="0"/>
              <a:t>a,b</a:t>
            </a:r>
            <a:r>
              <a:rPr lang="en-US" altLang="zh-CN" dirty="0" smtClean="0"/>
              <a:t>);</a:t>
            </a:r>
            <a:endParaRPr lang="en-US" altLang="zh-CN" dirty="0"/>
          </a:p>
          <a:p>
            <a:pPr marL="893763" lvl="1" indent="-358775" algn="just"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dirty="0" smtClean="0"/>
              <a:t>  替换</a:t>
            </a:r>
            <a:r>
              <a:rPr lang="zh-CN" altLang="en-US" dirty="0"/>
              <a:t>成：</a:t>
            </a:r>
          </a:p>
          <a:p>
            <a:pPr marL="534988" lvl="1" indent="0" algn="just" eaLnBrk="1" hangingPunct="1">
              <a:lnSpc>
                <a:spcPct val="120000"/>
              </a:lnSpc>
              <a:buNone/>
              <a:defRPr/>
            </a:pPr>
            <a:r>
              <a:rPr lang="en-US" altLang="zh-CN" dirty="0" err="1"/>
              <a:t>cout</a:t>
            </a:r>
            <a:r>
              <a:rPr lang="en-US" altLang="zh-CN" dirty="0"/>
              <a:t> &lt;&lt; </a:t>
            </a:r>
            <a:r>
              <a:rPr lang="en-US" altLang="zh-CN" dirty="0" smtClean="0"/>
              <a:t>(((a)&gt;(b))?(a):(b));</a:t>
            </a:r>
          </a:p>
          <a:p>
            <a:pPr marL="534988" lvl="1" indent="0" algn="just"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dirty="0" smtClean="0"/>
              <a:t>  然后由编译程序进行编译。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宏定义的不足之处</a:t>
            </a:r>
          </a:p>
        </p:txBody>
      </p:sp>
      <p:sp>
        <p:nvSpPr>
          <p:cNvPr id="327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6375" y="1341438"/>
            <a:ext cx="8686800" cy="5399930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zh-CN" altLang="en-US" sz="2800" dirty="0" smtClean="0"/>
              <a:t>需要加上很多的括号，否则会出问题。例如：</a:t>
            </a:r>
          </a:p>
          <a:p>
            <a:pPr lvl="1" algn="just" eaLnBrk="1" hangingPunct="1">
              <a:defRPr/>
            </a:pPr>
            <a:r>
              <a:rPr lang="en-US" altLang="zh-CN" sz="2400" dirty="0" smtClean="0"/>
              <a:t>#define max(</a:t>
            </a:r>
            <a:r>
              <a:rPr lang="en-US" altLang="zh-CN" sz="2400" dirty="0" err="1" smtClean="0"/>
              <a:t>x,y</a:t>
            </a:r>
            <a:r>
              <a:rPr lang="en-US" altLang="zh-CN" sz="2400" dirty="0" smtClean="0"/>
              <a:t>) x&gt;</a:t>
            </a:r>
            <a:r>
              <a:rPr lang="en-US" altLang="zh-CN" sz="2400" dirty="0" err="1" smtClean="0"/>
              <a:t>y?x:y</a:t>
            </a:r>
            <a:r>
              <a:rPr lang="en-US" altLang="zh-CN" sz="2400" dirty="0" smtClean="0"/>
              <a:t> </a:t>
            </a:r>
          </a:p>
          <a:p>
            <a:pPr lvl="1" algn="just" eaLnBrk="1" hangingPunct="1">
              <a:defRPr/>
            </a:pPr>
            <a:r>
              <a:rPr lang="en-US" altLang="zh-CN" sz="2400" dirty="0" smtClean="0"/>
              <a:t>10+max(</a:t>
            </a:r>
            <a:r>
              <a:rPr lang="en-US" altLang="zh-CN" sz="2400" dirty="0" err="1" smtClean="0"/>
              <a:t>a,b</a:t>
            </a:r>
            <a:r>
              <a:rPr lang="en-US" altLang="zh-CN" sz="2400" dirty="0" smtClean="0"/>
              <a:t>)+c </a:t>
            </a:r>
            <a:r>
              <a:rPr lang="zh-CN" altLang="en-US" sz="2400" dirty="0" smtClean="0"/>
              <a:t>将被替换成：</a:t>
            </a:r>
          </a:p>
          <a:p>
            <a:pPr lvl="2" algn="just" eaLnBrk="1" hangingPunct="1">
              <a:defRPr/>
            </a:pPr>
            <a:r>
              <a:rPr lang="en-US" altLang="zh-CN" sz="2000" dirty="0" smtClean="0"/>
              <a:t>10+a&gt;</a:t>
            </a:r>
            <a:r>
              <a:rPr lang="en-US" altLang="zh-CN" sz="2000" dirty="0" err="1" smtClean="0"/>
              <a:t>b?a:b+c</a:t>
            </a:r>
            <a:r>
              <a:rPr lang="en-US" altLang="zh-CN" sz="2000" dirty="0" smtClean="0"/>
              <a:t> //</a:t>
            </a:r>
            <a:r>
              <a:rPr lang="zh-CN" altLang="en-US" sz="2000" dirty="0" smtClean="0">
                <a:solidFill>
                  <a:srgbClr val="FFC000"/>
                </a:solidFill>
              </a:rPr>
              <a:t>？</a:t>
            </a:r>
            <a:endParaRPr lang="en-US" altLang="zh-CN" sz="2000" dirty="0" smtClean="0">
              <a:solidFill>
                <a:srgbClr val="FFC000"/>
              </a:solidFill>
            </a:endParaRPr>
          </a:p>
          <a:p>
            <a:pPr algn="just" eaLnBrk="1" hangingPunct="1">
              <a:defRPr/>
            </a:pPr>
            <a:r>
              <a:rPr lang="zh-CN" altLang="en-US" sz="2800" dirty="0" smtClean="0"/>
              <a:t>有时会出现重复计算。例如：</a:t>
            </a:r>
            <a:endParaRPr lang="zh-CN" altLang="en-US" sz="2800" dirty="0" smtClean="0">
              <a:cs typeface="Times New Roman" pitchFamily="18" charset="0"/>
            </a:endParaRPr>
          </a:p>
          <a:p>
            <a:pPr lvl="1" algn="just" eaLnBrk="1" hangingPunct="1">
              <a:defRPr/>
            </a:pPr>
            <a:r>
              <a:rPr lang="en-US" altLang="zh-CN" sz="2400" dirty="0" smtClean="0"/>
              <a:t>#define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max(</a:t>
            </a:r>
            <a:r>
              <a:rPr lang="en-US" altLang="zh-CN" sz="2400" dirty="0" err="1" smtClean="0"/>
              <a:t>x,y</a:t>
            </a:r>
            <a:r>
              <a:rPr lang="en-US" altLang="zh-CN" sz="2400" dirty="0" smtClean="0"/>
              <a:t>)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(((x)&gt;(y))?(x):(y))</a:t>
            </a:r>
            <a:endParaRPr lang="en-US" altLang="zh-CN" sz="2400" dirty="0" smtClean="0">
              <a:cs typeface="Times New Roman" pitchFamily="18" charset="0"/>
            </a:endParaRPr>
          </a:p>
          <a:p>
            <a:pPr lvl="1" algn="just" eaLnBrk="1" hangingPunct="1">
              <a:defRPr/>
            </a:pPr>
            <a:r>
              <a:rPr lang="en-US" altLang="zh-CN" sz="2400" dirty="0" smtClean="0">
                <a:cs typeface="Times New Roman" pitchFamily="18" charset="0"/>
              </a:rPr>
              <a:t>max(a+1,b*2) </a:t>
            </a:r>
            <a:r>
              <a:rPr lang="zh-CN" altLang="en-US" sz="2400" dirty="0" smtClean="0">
                <a:cs typeface="Times New Roman" pitchFamily="18" charset="0"/>
              </a:rPr>
              <a:t>将被替换成：</a:t>
            </a:r>
          </a:p>
          <a:p>
            <a:pPr lvl="2" algn="just" eaLnBrk="1" hangingPunct="1">
              <a:defRPr/>
            </a:pPr>
            <a:r>
              <a:rPr lang="en-US" altLang="zh-CN" sz="2000" dirty="0" smtClean="0"/>
              <a:t>(((a+1)&gt;(b*2))?(a+1):(b*2)) // </a:t>
            </a:r>
            <a:r>
              <a:rPr lang="en-US" altLang="zh-CN" sz="2000" dirty="0" smtClean="0">
                <a:solidFill>
                  <a:srgbClr val="FFC000"/>
                </a:solidFill>
              </a:rPr>
              <a:t>a+1</a:t>
            </a:r>
            <a:r>
              <a:rPr lang="zh-CN" altLang="en-US" sz="2000" dirty="0" smtClean="0"/>
              <a:t>或</a:t>
            </a:r>
            <a:r>
              <a:rPr lang="en-US" altLang="zh-CN" sz="2000" dirty="0" smtClean="0">
                <a:solidFill>
                  <a:srgbClr val="FFC000"/>
                </a:solidFill>
              </a:rPr>
              <a:t>b*2</a:t>
            </a:r>
            <a:r>
              <a:rPr lang="zh-CN" altLang="en-US" sz="2000" dirty="0" smtClean="0"/>
              <a:t>要计算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次</a:t>
            </a:r>
            <a:endParaRPr lang="en-US" altLang="zh-CN" sz="2000" dirty="0" smtClean="0"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zh-CN" altLang="en-US" sz="2800" dirty="0"/>
              <a:t>替换时</a:t>
            </a:r>
            <a:r>
              <a:rPr lang="zh-CN" altLang="en-US" sz="2800" dirty="0" smtClean="0"/>
              <a:t>不进行参数类型检查和转换。</a:t>
            </a:r>
            <a:r>
              <a:rPr lang="zh-CN" altLang="en-US" sz="2800" dirty="0" smtClean="0">
                <a:cs typeface="Times New Roman" pitchFamily="18" charset="0"/>
              </a:rPr>
              <a:t> </a:t>
            </a:r>
          </a:p>
          <a:p>
            <a:pPr algn="just" eaLnBrk="1" hangingPunct="1">
              <a:defRPr/>
            </a:pPr>
            <a:r>
              <a:rPr lang="zh-CN" altLang="en-US" sz="2800" dirty="0" smtClean="0"/>
              <a:t>不利于一些工具（如调试）对程序的处理。例如，在上面程序的编译结果中是没有</a:t>
            </a:r>
            <a:r>
              <a:rPr lang="en-US" altLang="zh-CN" sz="2800" dirty="0" smtClean="0"/>
              <a:t>max</a:t>
            </a:r>
            <a:r>
              <a:rPr lang="zh-CN" altLang="en-US" sz="2800" dirty="0" smtClean="0"/>
              <a:t>这个名字的实体的！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08400" y="2708275"/>
            <a:ext cx="4225925" cy="36988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/>
              <a:t>编译程序认为是：</a:t>
            </a:r>
            <a:r>
              <a:rPr lang="en-US" altLang="zh-CN" dirty="0">
                <a:solidFill>
                  <a:srgbClr val="FFC000"/>
                </a:solidFill>
              </a:rPr>
              <a:t>(10+a)&gt;</a:t>
            </a:r>
            <a:r>
              <a:rPr lang="en-US" altLang="zh-CN" dirty="0" err="1">
                <a:solidFill>
                  <a:srgbClr val="FFC000"/>
                </a:solidFill>
              </a:rPr>
              <a:t>b?a</a:t>
            </a:r>
            <a:r>
              <a:rPr lang="en-US" altLang="zh-CN" dirty="0">
                <a:solidFill>
                  <a:srgbClr val="FFC000"/>
                </a:solidFill>
              </a:rPr>
              <a:t>:(</a:t>
            </a:r>
            <a:r>
              <a:rPr lang="en-US" altLang="zh-CN" dirty="0" err="1">
                <a:solidFill>
                  <a:srgbClr val="FFC000"/>
                </a:solidFill>
              </a:rPr>
              <a:t>b+c</a:t>
            </a:r>
            <a:r>
              <a:rPr lang="en-US" altLang="zh-CN" dirty="0">
                <a:solidFill>
                  <a:srgbClr val="FFC000"/>
                </a:solidFill>
              </a:rPr>
              <a:t>)</a:t>
            </a:r>
            <a:endParaRPr lang="zh-CN" alt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7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7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76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76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7772400" cy="6858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内联函数 </a:t>
            </a:r>
          </a:p>
        </p:txBody>
      </p:sp>
      <p:sp>
        <p:nvSpPr>
          <p:cNvPr id="328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11263"/>
            <a:ext cx="8496300" cy="553085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>
                <a:solidFill>
                  <a:srgbClr val="FFC000"/>
                </a:solidFill>
              </a:rPr>
              <a:t>内联函数</a:t>
            </a:r>
            <a:r>
              <a:rPr lang="zh-CN" altLang="en-US" sz="2800" dirty="0" smtClean="0"/>
              <a:t>是指在定义函数时，在函数返回类型之前加上一个关键词</a:t>
            </a:r>
            <a:r>
              <a:rPr lang="en-US" altLang="zh-CN" sz="2800" dirty="0" smtClean="0">
                <a:solidFill>
                  <a:schemeClr val="folHlink"/>
                </a:solidFill>
              </a:rPr>
              <a:t>inline</a:t>
            </a:r>
            <a:r>
              <a:rPr lang="zh-CN" altLang="en-US" sz="2800" dirty="0" smtClean="0"/>
              <a:t>。例如：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>
                <a:solidFill>
                  <a:schemeClr val="folHlink"/>
                </a:solidFill>
              </a:rPr>
              <a:t>inline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max(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x,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y)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/>
              <a:t>{	return x&gt;</a:t>
            </a:r>
            <a:r>
              <a:rPr lang="en-US" altLang="zh-CN" dirty="0" err="1" smtClean="0"/>
              <a:t>y?x:y</a:t>
            </a:r>
            <a:r>
              <a:rPr lang="en-US" altLang="zh-CN" dirty="0" smtClean="0"/>
              <a:t>;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/>
              <a:t>}</a:t>
            </a:r>
            <a:endParaRPr lang="en-US" altLang="zh-CN" sz="2400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内联函数的作用是</a:t>
            </a:r>
            <a:r>
              <a:rPr lang="zh-CN" altLang="en-US" sz="2800" dirty="0" smtClean="0">
                <a:solidFill>
                  <a:schemeClr val="folHlink"/>
                </a:solidFill>
              </a:rPr>
              <a:t>建议</a:t>
            </a:r>
            <a:r>
              <a:rPr lang="zh-CN" altLang="en-US" sz="2800" dirty="0" smtClean="0"/>
              <a:t>编译程序把该函数的函数体展开到调用点，函数调用时直接执行函数体。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内联函数形式上属于函数，它遵循函数</a:t>
            </a:r>
            <a:r>
              <a:rPr lang="zh-CN" altLang="en-US" sz="2800" dirty="0"/>
              <a:t>调用</a:t>
            </a:r>
            <a:r>
              <a:rPr lang="zh-CN" altLang="en-US" sz="2800" dirty="0" smtClean="0"/>
              <a:t>的一些规定。</a:t>
            </a:r>
            <a:endParaRPr lang="en-US" altLang="zh-CN" sz="2800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例如：编译程序会进行参数类型检查与转换。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使用内联函数时应注意以下几点： 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不是所有函数都能作为内联函数，如有些递归函数不行。 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内联函数名具有文件作用域。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11138"/>
            <a:ext cx="7772400" cy="9144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带缺省值的形式参数</a:t>
            </a:r>
          </a:p>
        </p:txBody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0025" y="1413446"/>
            <a:ext cx="8693150" cy="4607842"/>
          </a:xfrm>
        </p:spPr>
        <p:txBody>
          <a:bodyPr>
            <a:normAutofit fontScale="77500" lnSpcReduction="20000"/>
          </a:bodyPr>
          <a:lstStyle/>
          <a:p>
            <a:pPr marL="446088" indent="-446088" eaLnBrk="1" hangingPunct="1">
              <a:lnSpc>
                <a:spcPct val="120000"/>
              </a:lnSpc>
              <a:defRPr/>
            </a:pPr>
            <a:r>
              <a:rPr lang="zh-CN" altLang="en-US" sz="3400" dirty="0" smtClean="0"/>
              <a:t>对于一个函数，</a:t>
            </a:r>
            <a:r>
              <a:rPr lang="zh-CN" altLang="en-US" sz="3400" dirty="0"/>
              <a:t>会</a:t>
            </a:r>
            <a:r>
              <a:rPr lang="zh-CN" altLang="en-US" sz="3400" dirty="0" smtClean="0"/>
              <a:t>出现：</a:t>
            </a:r>
            <a:endParaRPr lang="en-US" altLang="zh-CN" sz="3400" dirty="0" smtClean="0"/>
          </a:p>
          <a:p>
            <a:pPr marL="846138" lvl="1" indent="-446088" eaLnBrk="1" hangingPunct="1">
              <a:lnSpc>
                <a:spcPct val="120000"/>
              </a:lnSpc>
              <a:defRPr/>
            </a:pPr>
            <a:r>
              <a:rPr lang="zh-CN" altLang="en-US" sz="3000" dirty="0" smtClean="0"/>
              <a:t>在调用这个函数时，大部分情况下给它的一些形参提供的实参都是某个固定值。</a:t>
            </a:r>
            <a:endParaRPr lang="en-US" altLang="zh-CN" sz="3000" dirty="0" smtClean="0"/>
          </a:p>
          <a:p>
            <a:pPr marL="846138" lvl="1" indent="-446088" eaLnBrk="1" hangingPunct="1">
              <a:lnSpc>
                <a:spcPct val="120000"/>
              </a:lnSpc>
              <a:defRPr/>
            </a:pPr>
            <a:r>
              <a:rPr lang="zh-CN" altLang="en-US" sz="3000" dirty="0" smtClean="0"/>
              <a:t>例如，对下面的函数</a:t>
            </a:r>
            <a:r>
              <a:rPr lang="en-US" altLang="zh-CN" sz="3000" dirty="0" smtClean="0"/>
              <a:t>print</a:t>
            </a:r>
            <a:r>
              <a:rPr lang="zh-CN" altLang="en-US" sz="3000" dirty="0" smtClean="0"/>
              <a:t>：</a:t>
            </a:r>
            <a:endParaRPr lang="en-US" altLang="zh-CN" sz="3000" dirty="0" smtClean="0"/>
          </a:p>
          <a:p>
            <a:pPr marL="800100" lvl="2" indent="0" eaLnBrk="1" hangingPunct="1">
              <a:lnSpc>
                <a:spcPct val="12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800" dirty="0"/>
              <a:t>void print(</a:t>
            </a:r>
            <a:r>
              <a:rPr lang="en-US" altLang="zh-CN" sz="2800" dirty="0" err="1"/>
              <a:t>int</a:t>
            </a:r>
            <a:r>
              <a:rPr lang="en-US" altLang="zh-CN" sz="2800" dirty="0"/>
              <a:t> value, </a:t>
            </a:r>
            <a:r>
              <a:rPr lang="en-US" altLang="zh-CN" sz="2800" dirty="0" err="1"/>
              <a:t>int</a:t>
            </a:r>
            <a:r>
              <a:rPr lang="en-US" altLang="zh-CN" sz="2800" dirty="0"/>
              <a:t> base);</a:t>
            </a:r>
            <a:endParaRPr lang="en-US" altLang="zh-CN" sz="2600" dirty="0" smtClean="0"/>
          </a:p>
          <a:p>
            <a:pPr marL="40005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sz="3000" dirty="0" smtClean="0"/>
              <a:t> 大部分情况下调用它时，给参数</a:t>
            </a:r>
            <a:r>
              <a:rPr lang="en-US" altLang="zh-CN" sz="3000" dirty="0" smtClean="0"/>
              <a:t>base</a:t>
            </a:r>
            <a:r>
              <a:rPr lang="zh-CN" altLang="en-US" sz="3000" dirty="0" smtClean="0"/>
              <a:t>提供的实参都是</a:t>
            </a:r>
            <a:r>
              <a:rPr lang="en-US" altLang="zh-CN" sz="3000" dirty="0" smtClean="0"/>
              <a:t>10</a:t>
            </a:r>
            <a:r>
              <a:rPr lang="zh-CN" altLang="en-US" sz="3000" dirty="0" smtClean="0"/>
              <a:t>：</a:t>
            </a:r>
            <a:endParaRPr lang="en-US" altLang="zh-CN" sz="3000" dirty="0" smtClean="0"/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/>
              <a:t>    print(a,10); </a:t>
            </a:r>
          </a:p>
          <a:p>
            <a:pPr marL="446088" indent="-446088" eaLnBrk="1" hangingPunct="1">
              <a:lnSpc>
                <a:spcPct val="120000"/>
              </a:lnSpc>
              <a:defRPr/>
            </a:pPr>
            <a:r>
              <a:rPr lang="zh-CN" altLang="en-US" sz="3400" dirty="0" smtClean="0"/>
              <a:t>能否在调用这些函数时省略一些实参呢？</a:t>
            </a:r>
            <a:endParaRPr lang="en-US" altLang="zh-CN" sz="3400" dirty="0" smtClean="0"/>
          </a:p>
          <a:p>
            <a:pPr marL="846138" lvl="1" indent="-446088" eaLnBrk="1" hangingPunct="1">
              <a:lnSpc>
                <a:spcPct val="120000"/>
              </a:lnSpc>
              <a:defRPr/>
            </a:pPr>
            <a:r>
              <a:rPr lang="zh-CN" altLang="en-US" sz="3000" dirty="0" smtClean="0"/>
              <a:t>例如</a:t>
            </a:r>
            <a:endParaRPr lang="en-US" altLang="zh-CN" sz="3000" dirty="0" smtClean="0"/>
          </a:p>
          <a:p>
            <a:pPr marL="40005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3000" dirty="0" smtClean="0"/>
              <a:t>	print(a); //a</a:t>
            </a:r>
            <a:r>
              <a:rPr lang="zh-CN" altLang="en-US" sz="3000" dirty="0" smtClean="0"/>
              <a:t>给</a:t>
            </a:r>
            <a:r>
              <a:rPr lang="en-US" altLang="zh-CN" sz="3000" dirty="0" smtClean="0"/>
              <a:t>value</a:t>
            </a:r>
            <a:r>
              <a:rPr lang="zh-CN" altLang="en-US" sz="3000" dirty="0" smtClean="0"/>
              <a:t>，</a:t>
            </a:r>
            <a:r>
              <a:rPr lang="en-US" altLang="zh-CN" sz="3000" dirty="0" smtClean="0"/>
              <a:t>10</a:t>
            </a:r>
            <a:r>
              <a:rPr lang="zh-CN" altLang="en-US" sz="3000" dirty="0" smtClean="0"/>
              <a:t>给</a:t>
            </a:r>
            <a:r>
              <a:rPr lang="en-US" altLang="zh-CN" sz="3000" dirty="0" smtClean="0"/>
              <a:t>base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6375" y="1384300"/>
            <a:ext cx="8686800" cy="3268663"/>
          </a:xfrm>
        </p:spPr>
        <p:txBody>
          <a:bodyPr>
            <a:normAutofit fontScale="85000" lnSpcReduction="20000"/>
          </a:bodyPr>
          <a:lstStyle/>
          <a:p>
            <a:pPr marL="355600" indent="-355600" eaLnBrk="1" hangingPunct="1">
              <a:lnSpc>
                <a:spcPct val="120000"/>
              </a:lnSpc>
              <a:defRPr/>
            </a:pPr>
            <a:r>
              <a:rPr lang="zh-CN" altLang="en-US" sz="3400" dirty="0"/>
              <a:t>在</a:t>
            </a:r>
            <a:r>
              <a:rPr lang="en-US" altLang="zh-CN" sz="3400" dirty="0"/>
              <a:t>C++</a:t>
            </a:r>
            <a:r>
              <a:rPr lang="zh-CN" altLang="en-US" sz="3400" dirty="0"/>
              <a:t>中允许</a:t>
            </a:r>
            <a:r>
              <a:rPr lang="zh-CN" altLang="en-US" sz="3400" dirty="0" smtClean="0"/>
              <a:t>在</a:t>
            </a:r>
            <a:r>
              <a:rPr lang="zh-CN" altLang="en-US" sz="3400" dirty="0" smtClean="0">
                <a:solidFill>
                  <a:srgbClr val="FFC000"/>
                </a:solidFill>
              </a:rPr>
              <a:t>声明函数</a:t>
            </a:r>
            <a:r>
              <a:rPr lang="zh-CN" altLang="en-US" sz="3400" dirty="0" smtClean="0"/>
              <a:t>时</a:t>
            </a:r>
            <a:r>
              <a:rPr lang="zh-CN" altLang="en-US" sz="3400" dirty="0"/>
              <a:t>，为函数的某些参数指定默认值</a:t>
            </a:r>
            <a:r>
              <a:rPr lang="zh-CN" altLang="en-US" sz="3400" dirty="0" smtClean="0"/>
              <a:t>。例如</a:t>
            </a:r>
            <a:r>
              <a:rPr lang="zh-CN" altLang="en-US" sz="3400" dirty="0"/>
              <a:t>，可以把函数</a:t>
            </a:r>
            <a:r>
              <a:rPr lang="en-US" altLang="zh-CN" sz="3400" dirty="0"/>
              <a:t>print</a:t>
            </a:r>
            <a:r>
              <a:rPr lang="zh-CN" altLang="en-US" sz="3400" dirty="0"/>
              <a:t>声明成：</a:t>
            </a:r>
          </a:p>
          <a:p>
            <a:pPr marL="990600" lvl="1" indent="-53340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/>
              <a:t>	void print(</a:t>
            </a:r>
            <a:r>
              <a:rPr lang="en-US" altLang="zh-CN" dirty="0" err="1"/>
              <a:t>int</a:t>
            </a:r>
            <a:r>
              <a:rPr lang="en-US" altLang="zh-CN" dirty="0"/>
              <a:t> value, </a:t>
            </a:r>
            <a:r>
              <a:rPr lang="en-US" altLang="zh-CN" dirty="0" err="1"/>
              <a:t>int</a:t>
            </a:r>
            <a:r>
              <a:rPr lang="en-US" altLang="zh-CN" dirty="0"/>
              <a:t> base</a:t>
            </a:r>
            <a:r>
              <a:rPr lang="en-US" altLang="zh-CN" dirty="0">
                <a:solidFill>
                  <a:srgbClr val="FFC000"/>
                </a:solidFill>
              </a:rPr>
              <a:t>=10</a:t>
            </a:r>
            <a:r>
              <a:rPr lang="en-US" altLang="zh-CN" dirty="0"/>
              <a:t>);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在对这些函数调用的地方，</a:t>
            </a:r>
            <a:r>
              <a:rPr lang="zh-CN" altLang="en-US" dirty="0"/>
              <a:t>如果没有提供相应的实参，则相应的形参采用指定的默认值</a:t>
            </a:r>
            <a:r>
              <a:rPr lang="zh-CN" altLang="en-US" dirty="0" smtClean="0"/>
              <a:t>。</a:t>
            </a:r>
            <a:r>
              <a:rPr lang="zh-CN" altLang="en-US" sz="3400" dirty="0" smtClean="0"/>
              <a:t>例如：</a:t>
            </a:r>
            <a:endParaRPr lang="en-US" altLang="zh-CN" sz="3400" dirty="0"/>
          </a:p>
          <a:p>
            <a:pPr marL="990600" lvl="1" indent="-53340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/>
              <a:t>	print(32,2); </a:t>
            </a:r>
            <a:r>
              <a:rPr lang="en-US" altLang="zh-CN" dirty="0" smtClean="0"/>
              <a:t>//32</a:t>
            </a:r>
            <a:r>
              <a:rPr lang="zh-CN" altLang="en-US" dirty="0" smtClean="0"/>
              <a:t>传</a:t>
            </a:r>
            <a:r>
              <a:rPr lang="zh-CN" altLang="en-US" dirty="0"/>
              <a:t>给</a:t>
            </a:r>
            <a:r>
              <a:rPr lang="en-US" altLang="zh-CN" dirty="0"/>
              <a:t>value</a:t>
            </a:r>
            <a:r>
              <a:rPr lang="zh-CN" altLang="en-US" dirty="0"/>
              <a:t>；</a:t>
            </a:r>
            <a:r>
              <a:rPr lang="en-US" altLang="zh-CN" dirty="0"/>
              <a:t>2</a:t>
            </a:r>
            <a:r>
              <a:rPr lang="zh-CN" altLang="en-US" dirty="0"/>
              <a:t>传给</a:t>
            </a:r>
            <a:r>
              <a:rPr lang="en-US" altLang="zh-CN" dirty="0"/>
              <a:t>base</a:t>
            </a:r>
          </a:p>
          <a:p>
            <a:pPr marL="990600" lvl="1" indent="-53340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/>
              <a:t>	print(28); //28</a:t>
            </a:r>
            <a:r>
              <a:rPr lang="zh-CN" altLang="en-US" dirty="0"/>
              <a:t>传给</a:t>
            </a:r>
            <a:r>
              <a:rPr lang="en-US" altLang="zh-CN" dirty="0"/>
              <a:t>value</a:t>
            </a:r>
            <a:r>
              <a:rPr lang="zh-CN" altLang="en-US" dirty="0"/>
              <a:t>；</a:t>
            </a:r>
            <a:r>
              <a:rPr lang="en-US" altLang="zh-CN" dirty="0">
                <a:solidFill>
                  <a:srgbClr val="FFC000"/>
                </a:solidFill>
              </a:rPr>
              <a:t>10</a:t>
            </a:r>
            <a:r>
              <a:rPr lang="zh-CN" altLang="en-US" dirty="0"/>
              <a:t>传给</a:t>
            </a:r>
            <a:r>
              <a:rPr lang="en-US" altLang="zh-CN" dirty="0"/>
              <a:t>base</a:t>
            </a:r>
          </a:p>
          <a:p>
            <a:pPr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70000"/>
            <a:ext cx="8642350" cy="4895850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在指定函数参数的默认值时，应注意下面几点：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有默认值的形参应全处于形参表的右部。例如：</a:t>
            </a:r>
          </a:p>
          <a:p>
            <a:pPr lvl="2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void f(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a, </a:t>
            </a:r>
            <a:r>
              <a:rPr lang="en-US" altLang="zh-CN" dirty="0" err="1" smtClean="0">
                <a:solidFill>
                  <a:srgbClr val="FFC000"/>
                </a:solidFill>
              </a:rPr>
              <a:t>int</a:t>
            </a:r>
            <a:r>
              <a:rPr lang="en-US" altLang="zh-CN" dirty="0" smtClean="0">
                <a:solidFill>
                  <a:srgbClr val="FFC000"/>
                </a:solidFill>
              </a:rPr>
              <a:t> b=1, </a:t>
            </a:r>
            <a:r>
              <a:rPr lang="en-US" altLang="zh-CN" dirty="0" err="1" smtClean="0">
                <a:solidFill>
                  <a:srgbClr val="FFC000"/>
                </a:solidFill>
              </a:rPr>
              <a:t>int</a:t>
            </a:r>
            <a:r>
              <a:rPr lang="en-US" altLang="zh-CN" dirty="0" smtClean="0">
                <a:solidFill>
                  <a:srgbClr val="FFC000"/>
                </a:solidFill>
              </a:rPr>
              <a:t> c=0</a:t>
            </a:r>
            <a:r>
              <a:rPr lang="en-US" altLang="zh-CN" dirty="0" smtClean="0"/>
              <a:t>); //OK</a:t>
            </a:r>
          </a:p>
          <a:p>
            <a:pPr lvl="2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void f(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a, </a:t>
            </a:r>
            <a:r>
              <a:rPr lang="en-US" altLang="zh-CN" dirty="0" err="1" smtClean="0">
                <a:solidFill>
                  <a:schemeClr val="folHlink"/>
                </a:solidFill>
              </a:rPr>
              <a:t>int</a:t>
            </a:r>
            <a:r>
              <a:rPr lang="en-US" altLang="zh-CN" dirty="0" smtClean="0">
                <a:solidFill>
                  <a:schemeClr val="folHlink"/>
                </a:solidFill>
              </a:rPr>
              <a:t> b=1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c)</a:t>
            </a:r>
            <a:r>
              <a:rPr lang="en-GB" altLang="zh-CN" dirty="0" smtClean="0"/>
              <a:t>; //</a:t>
            </a:r>
            <a:r>
              <a:rPr lang="en-GB" altLang="zh-CN" dirty="0" smtClean="0">
                <a:solidFill>
                  <a:srgbClr val="FFC000"/>
                </a:solidFill>
              </a:rPr>
              <a:t>Error</a:t>
            </a:r>
            <a:r>
              <a:rPr lang="zh-CN" altLang="en-US" dirty="0" smtClean="0">
                <a:solidFill>
                  <a:srgbClr val="FFC000"/>
                </a:solidFill>
              </a:rPr>
              <a:t>，</a:t>
            </a:r>
            <a:r>
              <a:rPr lang="en-US" altLang="zh-CN" dirty="0" smtClean="0">
                <a:solidFill>
                  <a:srgbClr val="FFC000"/>
                </a:solidFill>
              </a:rPr>
              <a:t>c</a:t>
            </a:r>
            <a:r>
              <a:rPr lang="zh-CN" altLang="en-US" dirty="0" smtClean="0">
                <a:solidFill>
                  <a:srgbClr val="FFC000"/>
                </a:solidFill>
              </a:rPr>
              <a:t>没指定默认值</a:t>
            </a:r>
            <a:r>
              <a:rPr lang="en-US" altLang="zh-CN" dirty="0" smtClean="0">
                <a:latin typeface="宋体" charset="-122"/>
                <a:cs typeface="Times New Roman" pitchFamily="18" charset="0"/>
              </a:rPr>
              <a:t> 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在不同的源文件中，对同一个函数的声明可以对它的参数指定不同的默认值。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在同一个源文件中，对同一个函数的声明只能对它的每一个参数指定一次默认值。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6477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名空间作用域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19200"/>
            <a:ext cx="8713788" cy="3008313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对于一个</a:t>
            </a:r>
            <a:r>
              <a:rPr lang="zh-CN" altLang="en-US" dirty="0"/>
              <a:t>由</a:t>
            </a:r>
            <a:r>
              <a:rPr lang="zh-CN" altLang="en-US" dirty="0" smtClean="0"/>
              <a:t>多个模块（源文件）构成的程序，有时会面临一个问题：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在一个模块中要用到在另外两个模块中定义的不同全局程序实体（如：全局变量和函数），而这两个全局程序实体的</a:t>
            </a:r>
            <a:r>
              <a:rPr lang="zh-CN" altLang="en-US" dirty="0" smtClean="0">
                <a:solidFill>
                  <a:srgbClr val="FFC000"/>
                </a:solidFill>
              </a:rPr>
              <a:t>名字相同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例如，在下面的模块</a:t>
            </a:r>
            <a:r>
              <a:rPr lang="en-US" altLang="zh-CN" dirty="0" smtClean="0"/>
              <a:t>1</a:t>
            </a:r>
            <a:r>
              <a:rPr lang="zh-CN" altLang="en-US" dirty="0" smtClean="0"/>
              <a:t>和和模块</a:t>
            </a:r>
            <a:r>
              <a:rPr lang="en-US" altLang="zh-CN" dirty="0" smtClean="0"/>
              <a:t>2</a:t>
            </a:r>
            <a:r>
              <a:rPr lang="zh-CN" altLang="en-US" dirty="0" smtClean="0"/>
              <a:t>中都定义了</a:t>
            </a:r>
            <a:r>
              <a:rPr lang="en-US" altLang="zh-CN" dirty="0" smtClean="0"/>
              <a:t>x</a:t>
            </a:r>
            <a:r>
              <a:rPr lang="zh-CN" altLang="en-US" dirty="0" smtClean="0"/>
              <a:t>和</a:t>
            </a:r>
            <a:r>
              <a:rPr lang="en-US" altLang="zh-CN" dirty="0" smtClean="0"/>
              <a:t>f</a:t>
            </a:r>
            <a:r>
              <a:rPr lang="zh-CN" altLang="en-US" dirty="0" smtClean="0"/>
              <a:t>，模块</a:t>
            </a:r>
            <a:r>
              <a:rPr lang="en-US" altLang="zh-CN" dirty="0" smtClean="0"/>
              <a:t>3</a:t>
            </a:r>
            <a:r>
              <a:rPr lang="zh-CN" altLang="en-US" dirty="0" smtClean="0"/>
              <a:t>中如何分别使用它们？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771775" y="4371975"/>
            <a:ext cx="1728788" cy="2297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/>
          <a:lstStyle/>
          <a:p>
            <a:pPr marL="342900" indent="-342900">
              <a:buClr>
                <a:schemeClr val="hlink"/>
              </a:buClr>
              <a:buSzPct val="60000"/>
              <a:defRPr/>
            </a:pPr>
            <a:r>
              <a:rPr lang="en-US" altLang="zh-CN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//</a:t>
            </a:r>
            <a:r>
              <a:rPr lang="zh-CN" altLang="en-US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模块</a:t>
            </a:r>
            <a:r>
              <a:rPr lang="en-US" altLang="zh-CN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2</a:t>
            </a:r>
          </a:p>
          <a:p>
            <a:pPr marL="342900" indent="-342900">
              <a:buClr>
                <a:schemeClr val="hlink"/>
              </a:buClr>
              <a:buSzPct val="60000"/>
              <a:defRPr/>
            </a:pPr>
            <a:r>
              <a:rPr lang="en-US" altLang="zh-CN" sz="24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int</a:t>
            </a:r>
            <a:r>
              <a:rPr lang="en-US" altLang="zh-CN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 x=0;</a:t>
            </a:r>
          </a:p>
          <a:p>
            <a:pPr marL="342900" indent="-342900">
              <a:buClr>
                <a:schemeClr val="hlink"/>
              </a:buClr>
              <a:buSzPct val="60000"/>
              <a:defRPr/>
            </a:pPr>
            <a:r>
              <a:rPr lang="en-US" altLang="zh-CN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void f()</a:t>
            </a:r>
          </a:p>
          <a:p>
            <a:pPr marL="342900" indent="-342900">
              <a:buClr>
                <a:schemeClr val="hlink"/>
              </a:buClr>
              <a:buSzPct val="60000"/>
              <a:defRPr/>
            </a:pPr>
            <a:r>
              <a:rPr lang="en-US" altLang="zh-CN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{ ......</a:t>
            </a:r>
          </a:p>
          <a:p>
            <a:pPr marL="342900" indent="-342900">
              <a:buClr>
                <a:schemeClr val="hlink"/>
              </a:buClr>
              <a:buSzPct val="60000"/>
              <a:defRPr/>
            </a:pPr>
            <a:r>
              <a:rPr lang="en-US" altLang="zh-CN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}</a:t>
            </a:r>
          </a:p>
          <a:p>
            <a:pPr marL="342900" indent="-342900">
              <a:buClr>
                <a:schemeClr val="hlink"/>
              </a:buClr>
              <a:buSzPct val="60000"/>
              <a:defRPr/>
            </a:pPr>
            <a:r>
              <a:rPr lang="en-US" altLang="zh-CN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......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322888" y="4365625"/>
            <a:ext cx="3136900" cy="2303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/>
          <a:lstStyle/>
          <a:p>
            <a:pPr marL="342900" indent="-342900">
              <a:buClr>
                <a:schemeClr val="hlink"/>
              </a:buClr>
              <a:buSzPct val="60000"/>
              <a:defRPr/>
            </a:pPr>
            <a:r>
              <a:rPr lang="en-US" altLang="zh-CN" sz="20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//</a:t>
            </a:r>
            <a:r>
              <a:rPr lang="zh-CN" altLang="en-US" sz="20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模块</a:t>
            </a:r>
            <a:r>
              <a:rPr lang="en-US" altLang="zh-CN" sz="20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3</a:t>
            </a:r>
          </a:p>
          <a:p>
            <a:pPr marL="342900" indent="-342900">
              <a:buClr>
                <a:schemeClr val="hlink"/>
              </a:buClr>
              <a:buSzPct val="60000"/>
              <a:defRPr/>
            </a:pPr>
            <a:r>
              <a:rPr lang="en-US" altLang="zh-CN" sz="20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extern </a:t>
            </a:r>
            <a:r>
              <a:rPr lang="en-US" altLang="zh-CN" sz="20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int</a:t>
            </a:r>
            <a:r>
              <a:rPr lang="en-US" altLang="zh-CN" sz="20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 x; //</a:t>
            </a:r>
            <a:r>
              <a:rPr lang="en-US" altLang="zh-CN" sz="2000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?</a:t>
            </a:r>
          </a:p>
          <a:p>
            <a:pPr marL="342900" indent="-342900">
              <a:buClr>
                <a:schemeClr val="hlink"/>
              </a:buClr>
              <a:buSzPct val="60000"/>
              <a:defRPr/>
            </a:pPr>
            <a:r>
              <a:rPr lang="en-US" altLang="zh-CN" sz="20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extern void f(); //</a:t>
            </a:r>
            <a:r>
              <a:rPr lang="en-US" altLang="zh-CN" sz="2000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?</a:t>
            </a:r>
          </a:p>
          <a:p>
            <a:pPr marL="342900" indent="-342900">
              <a:buClr>
                <a:schemeClr val="hlink"/>
              </a:buClr>
              <a:buSzPct val="60000"/>
              <a:defRPr/>
            </a:pPr>
            <a:r>
              <a:rPr lang="en-US" altLang="zh-CN" sz="20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......</a:t>
            </a:r>
          </a:p>
          <a:p>
            <a:pPr marL="342900" indent="-342900">
              <a:buClr>
                <a:schemeClr val="hlink"/>
              </a:buClr>
              <a:buSzPct val="60000"/>
              <a:defRPr/>
            </a:pPr>
            <a:r>
              <a:rPr lang="en-US" altLang="zh-CN" sz="20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... </a:t>
            </a:r>
            <a:r>
              <a:rPr lang="en-US" altLang="zh-CN" sz="20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x,f</a:t>
            </a:r>
            <a:r>
              <a:rPr lang="en-US" altLang="zh-CN" sz="20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 ... //</a:t>
            </a:r>
            <a:r>
              <a:rPr lang="en-US" altLang="zh-CN" sz="2000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?</a:t>
            </a:r>
          </a:p>
          <a:p>
            <a:pPr marL="342900" indent="-342900">
              <a:buClr>
                <a:schemeClr val="hlink"/>
              </a:buClr>
              <a:buSzPct val="60000"/>
              <a:defRPr/>
            </a:pPr>
            <a:r>
              <a:rPr lang="en-US" altLang="zh-CN" sz="20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......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631825" y="4371975"/>
            <a:ext cx="1728788" cy="2297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/>
          <a:lstStyle/>
          <a:p>
            <a:pPr marL="342900" indent="-342900">
              <a:buClr>
                <a:schemeClr val="hlink"/>
              </a:buClr>
              <a:buSzPct val="60000"/>
              <a:defRPr/>
            </a:pPr>
            <a:r>
              <a:rPr lang="en-US" altLang="zh-CN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//</a:t>
            </a:r>
            <a:r>
              <a:rPr lang="zh-CN" altLang="en-US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模块</a:t>
            </a:r>
            <a:r>
              <a:rPr lang="en-US" altLang="zh-CN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1</a:t>
            </a:r>
          </a:p>
          <a:p>
            <a:pPr marL="342900" indent="-342900">
              <a:buClr>
                <a:schemeClr val="hlink"/>
              </a:buClr>
              <a:buSzPct val="60000"/>
              <a:defRPr/>
            </a:pPr>
            <a:r>
              <a:rPr lang="en-US" altLang="zh-CN" sz="2400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int</a:t>
            </a:r>
            <a:r>
              <a:rPr lang="en-US" altLang="zh-CN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 x=1;</a:t>
            </a:r>
          </a:p>
          <a:p>
            <a:pPr marL="342900" indent="-342900">
              <a:buClr>
                <a:schemeClr val="hlink"/>
              </a:buClr>
              <a:buSzPct val="60000"/>
              <a:defRPr/>
            </a:pPr>
            <a:r>
              <a:rPr lang="en-US" altLang="zh-CN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void f()</a:t>
            </a:r>
          </a:p>
          <a:p>
            <a:pPr marL="342900" indent="-342900">
              <a:buClr>
                <a:schemeClr val="hlink"/>
              </a:buClr>
              <a:buSzPct val="60000"/>
              <a:defRPr/>
            </a:pPr>
            <a:r>
              <a:rPr lang="en-US" altLang="zh-CN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{ ......</a:t>
            </a:r>
          </a:p>
          <a:p>
            <a:pPr marL="342900" indent="-342900">
              <a:buClr>
                <a:schemeClr val="hlink"/>
              </a:buClr>
              <a:buSzPct val="60000"/>
              <a:defRPr/>
            </a:pPr>
            <a:r>
              <a:rPr lang="en-US" altLang="zh-CN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}</a:t>
            </a:r>
          </a:p>
          <a:p>
            <a:pPr marL="342900" indent="-342900">
              <a:buClr>
                <a:schemeClr val="hlink"/>
              </a:buClr>
              <a:buSzPct val="60000"/>
              <a:defRPr/>
            </a:pPr>
            <a:r>
              <a:rPr lang="en-US" altLang="zh-CN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......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300" y="1600200"/>
            <a:ext cx="8651875" cy="45307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/>
              <a:t>C++</a:t>
            </a:r>
            <a:r>
              <a:rPr lang="zh-CN" altLang="en-US" dirty="0"/>
              <a:t>提供了</a:t>
            </a:r>
            <a:r>
              <a:rPr lang="zh-CN" altLang="en-US" dirty="0">
                <a:solidFill>
                  <a:schemeClr val="folHlink"/>
                </a:solidFill>
              </a:rPr>
              <a:t>名空间</a:t>
            </a:r>
            <a:r>
              <a:rPr lang="zh-CN" altLang="en-US" dirty="0"/>
              <a:t>（</a:t>
            </a:r>
            <a:r>
              <a:rPr lang="en-US" altLang="zh-CN" dirty="0"/>
              <a:t>namespace</a:t>
            </a:r>
            <a:r>
              <a:rPr lang="zh-CN" altLang="en-US" dirty="0" smtClean="0"/>
              <a:t>）机制来</a:t>
            </a:r>
            <a:r>
              <a:rPr lang="zh-CN" altLang="en-US" dirty="0"/>
              <a:t>解决上述的名冲突</a:t>
            </a:r>
            <a:r>
              <a:rPr lang="zh-CN" altLang="en-US" dirty="0" smtClean="0"/>
              <a:t>问题</a:t>
            </a:r>
            <a:r>
              <a:rPr lang="zh-CN" altLang="en-US" dirty="0"/>
              <a:t>：</a:t>
            </a:r>
            <a:r>
              <a:rPr lang="zh-CN" altLang="en-US" dirty="0" smtClean="0"/>
              <a:t> </a:t>
            </a:r>
            <a:endParaRPr lang="zh-CN" altLang="en-US" dirty="0"/>
          </a:p>
          <a:p>
            <a:pPr lvl="1" eaLnBrk="1" hangingPunct="1">
              <a:defRPr/>
            </a:pPr>
            <a:r>
              <a:rPr lang="zh-CN" altLang="en-US" dirty="0" smtClean="0"/>
              <a:t>可以把全局标识符定义在</a:t>
            </a:r>
            <a:r>
              <a:rPr lang="zh-CN" altLang="en-US" dirty="0"/>
              <a:t>一个名空间</a:t>
            </a:r>
            <a:r>
              <a:rPr lang="zh-CN" altLang="en-US" dirty="0" smtClean="0"/>
              <a:t>中，其</a:t>
            </a:r>
            <a:r>
              <a:rPr lang="zh-CN" altLang="en-US" dirty="0"/>
              <a:t>作用域为该名空间。</a:t>
            </a:r>
          </a:p>
          <a:p>
            <a:pPr lvl="1" eaLnBrk="1" hangingPunct="1">
              <a:defRPr/>
            </a:pPr>
            <a:r>
              <a:rPr lang="zh-CN" altLang="en-US" dirty="0"/>
              <a:t>当在一个名空间外部需要使用该名空间中定义的全局标识符时</a:t>
            </a:r>
            <a:r>
              <a:rPr lang="zh-CN" altLang="en-US" dirty="0" smtClean="0"/>
              <a:t>，需要用</a:t>
            </a:r>
            <a:r>
              <a:rPr lang="zh-CN" altLang="en-US" dirty="0"/>
              <a:t>该名空间的名字来修饰或受限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0338"/>
            <a:ext cx="3394075" cy="1612900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//</a:t>
            </a:r>
            <a:r>
              <a:rPr lang="zh-CN" altLang="en-US" sz="2000" dirty="0" smtClean="0"/>
              <a:t>模块</a:t>
            </a:r>
            <a:r>
              <a:rPr lang="en-US" altLang="zh-CN" sz="2000" dirty="0" smtClean="0"/>
              <a:t>1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>
                <a:solidFill>
                  <a:srgbClr val="FFC000"/>
                </a:solidFill>
              </a:rPr>
              <a:t>namespace A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>
                <a:solidFill>
                  <a:srgbClr val="FFC000"/>
                </a:solidFill>
              </a:rPr>
              <a:t>{</a:t>
            </a:r>
            <a:r>
              <a:rPr lang="en-US" altLang="zh-CN" sz="2000" dirty="0" smtClean="0"/>
              <a:t>	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x=1;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	void f() { ......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>
                <a:solidFill>
                  <a:srgbClr val="FFC000"/>
                </a:solidFill>
              </a:rPr>
              <a:t>}</a:t>
            </a: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5065713" y="188913"/>
            <a:ext cx="3394075" cy="15843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/>
          <a:lstStyle/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//</a:t>
            </a:r>
            <a:r>
              <a:rPr lang="zh-CN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模块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namespace B</a:t>
            </a:r>
          </a:p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en-US" altLang="zh-CN" sz="20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int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x=0;</a:t>
            </a:r>
          </a:p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void f() { ...... }</a:t>
            </a:r>
          </a:p>
          <a:p>
            <a:pPr marL="342900" indent="-342900">
              <a:lnSpc>
                <a:spcPct val="80000"/>
              </a:lnSpc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4914900" y="2060575"/>
            <a:ext cx="3910013" cy="13223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... </a:t>
            </a:r>
            <a:r>
              <a:rPr lang="en-US" altLang="zh-CN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A::x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...  //A</a:t>
            </a:r>
            <a:r>
              <a:rPr lang="zh-CN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x </a:t>
            </a:r>
          </a:p>
          <a:p>
            <a:pPr>
              <a:defRPr/>
            </a:pPr>
            <a:r>
              <a:rPr lang="en-US" altLang="zh-CN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A::f()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;  //A</a:t>
            </a:r>
            <a:r>
              <a:rPr lang="zh-CN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</a:p>
          <a:p>
            <a:pPr>
              <a:defRPr/>
            </a:pP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... </a:t>
            </a:r>
            <a:r>
              <a:rPr lang="en-US" altLang="zh-CN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B::x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...  //B</a:t>
            </a:r>
            <a:r>
              <a:rPr lang="zh-CN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x</a:t>
            </a:r>
          </a:p>
          <a:p>
            <a:pPr>
              <a:defRPr/>
            </a:pPr>
            <a:r>
              <a:rPr lang="en-US" altLang="zh-CN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B::f()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;  //B</a:t>
            </a:r>
            <a:r>
              <a:rPr lang="zh-CN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4916488" y="3429000"/>
            <a:ext cx="3908425" cy="16319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using namespace A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;</a:t>
            </a:r>
          </a:p>
          <a:p>
            <a:pPr>
              <a:defRPr/>
            </a:pP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... </a:t>
            </a:r>
            <a:r>
              <a:rPr lang="en-US" altLang="zh-CN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...  //A</a:t>
            </a:r>
            <a:r>
              <a:rPr lang="zh-CN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x </a:t>
            </a:r>
          </a:p>
          <a:p>
            <a:pPr>
              <a:defRPr/>
            </a:pPr>
            <a:r>
              <a:rPr lang="en-US" altLang="zh-CN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f()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;  //A</a:t>
            </a:r>
            <a:r>
              <a:rPr lang="zh-CN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</a:p>
          <a:p>
            <a:pPr>
              <a:defRPr/>
            </a:pP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... B::x ...  //B</a:t>
            </a:r>
            <a:r>
              <a:rPr lang="zh-CN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x</a:t>
            </a:r>
          </a:p>
          <a:p>
            <a:pPr>
              <a:defRPr/>
            </a:pP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B::f();  //B</a:t>
            </a:r>
            <a:r>
              <a:rPr lang="zh-CN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4916488" y="5110163"/>
            <a:ext cx="3908425" cy="16319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using A::f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;</a:t>
            </a:r>
          </a:p>
          <a:p>
            <a:pPr>
              <a:defRPr/>
            </a:pP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... A::x ... //A</a:t>
            </a:r>
            <a:r>
              <a:rPr lang="zh-CN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x </a:t>
            </a:r>
          </a:p>
          <a:p>
            <a:pPr>
              <a:defRPr/>
            </a:pPr>
            <a:r>
              <a:rPr lang="en-US" altLang="zh-CN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f()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; //A</a:t>
            </a:r>
            <a:r>
              <a:rPr lang="zh-CN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  <a:endParaRPr lang="en-US" altLang="zh-CN" sz="2000" dirty="0"/>
          </a:p>
          <a:p>
            <a:pPr>
              <a:defRPr/>
            </a:pP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... B::x ...  //B</a:t>
            </a:r>
            <a:r>
              <a:rPr lang="zh-CN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x</a:t>
            </a:r>
          </a:p>
          <a:p>
            <a:pPr>
              <a:defRPr/>
            </a:pP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B::f();  //B</a:t>
            </a:r>
            <a:r>
              <a:rPr lang="zh-CN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中的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  <a:endParaRPr lang="en-US" altLang="zh-CN" sz="2000" dirty="0"/>
          </a:p>
        </p:txBody>
      </p:sp>
      <p:sp>
        <p:nvSpPr>
          <p:cNvPr id="22535" name="Text Box 1"/>
          <p:cNvSpPr txBox="1">
            <a:spLocks noChangeArrowheads="1"/>
          </p:cNvSpPr>
          <p:nvPr/>
        </p:nvSpPr>
        <p:spPr bwMode="auto">
          <a:xfrm>
            <a:off x="4427538" y="2078038"/>
            <a:ext cx="414337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/>
              <a:t>1.</a:t>
            </a:r>
            <a:endParaRPr lang="zh-CN" altLang="en-US" sz="1800"/>
          </a:p>
        </p:txBody>
      </p:sp>
      <p:sp>
        <p:nvSpPr>
          <p:cNvPr id="22536" name="Text Box 2"/>
          <p:cNvSpPr txBox="1">
            <a:spLocks noChangeArrowheads="1"/>
          </p:cNvSpPr>
          <p:nvPr/>
        </p:nvSpPr>
        <p:spPr bwMode="auto">
          <a:xfrm>
            <a:off x="4427538" y="3492500"/>
            <a:ext cx="415925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/>
              <a:t>2.</a:t>
            </a:r>
            <a:endParaRPr lang="zh-CN" altLang="en-US" sz="1800"/>
          </a:p>
        </p:txBody>
      </p:sp>
      <p:sp>
        <p:nvSpPr>
          <p:cNvPr id="22537" name="Text Box 3"/>
          <p:cNvSpPr txBox="1">
            <a:spLocks noChangeArrowheads="1"/>
          </p:cNvSpPr>
          <p:nvPr/>
        </p:nvSpPr>
        <p:spPr bwMode="auto">
          <a:xfrm>
            <a:off x="4427538" y="5099050"/>
            <a:ext cx="415925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/>
              <a:t>3.</a:t>
            </a:r>
            <a:endParaRPr lang="zh-CN" altLang="en-US" sz="1800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25438" y="2060575"/>
            <a:ext cx="3959225" cy="34782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//</a:t>
            </a:r>
            <a:r>
              <a:rPr lang="zh-CN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模块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  <a:p>
            <a:pPr>
              <a:defRPr/>
            </a:pPr>
            <a:r>
              <a:rPr lang="en-US" altLang="zh-CN" sz="200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namespece</a:t>
            </a:r>
            <a:r>
              <a:rPr lang="en-US" altLang="zh-CN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A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//</a:t>
            </a:r>
            <a:r>
              <a:rPr lang="zh-CN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声明</a:t>
            </a:r>
            <a:endParaRPr lang="en-US" altLang="zh-CN" sz="20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en-US" altLang="zh-CN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extern </a:t>
            </a:r>
            <a:r>
              <a:rPr lang="en-US" altLang="zh-CN" sz="20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int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x;</a:t>
            </a:r>
          </a:p>
          <a:p>
            <a:pPr>
              <a:defRPr/>
            </a:pP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void f();</a:t>
            </a:r>
          </a:p>
          <a:p>
            <a:pPr>
              <a:defRPr/>
            </a:pPr>
            <a:r>
              <a:rPr lang="en-US" altLang="zh-CN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 </a:t>
            </a:r>
          </a:p>
          <a:p>
            <a:pPr>
              <a:defRPr/>
            </a:pPr>
            <a:r>
              <a:rPr lang="en-US" altLang="zh-CN" sz="2000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namespece</a:t>
            </a:r>
            <a:r>
              <a:rPr lang="en-US" altLang="zh-CN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B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//</a:t>
            </a:r>
            <a:r>
              <a:rPr lang="zh-CN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声明</a:t>
            </a:r>
            <a:endParaRPr lang="en-US" altLang="zh-CN" sz="20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en-US" altLang="zh-CN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{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extern </a:t>
            </a:r>
            <a:r>
              <a:rPr lang="en-US" altLang="zh-CN" sz="20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int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x;</a:t>
            </a:r>
          </a:p>
          <a:p>
            <a:pPr>
              <a:defRPr/>
            </a:pP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void f();</a:t>
            </a:r>
          </a:p>
          <a:p>
            <a:pPr>
              <a:defRPr/>
            </a:pPr>
            <a:r>
              <a:rPr lang="en-US" altLang="zh-CN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}</a:t>
            </a: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>
              <a:defRPr/>
            </a:pPr>
            <a:r>
              <a:rPr lang="en-US" altLang="zh-CN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...... //</a:t>
            </a:r>
            <a:r>
              <a:rPr lang="zh-CN" alt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可按右边</a:t>
            </a:r>
            <a:r>
              <a:rPr lang="en-US" altLang="zh-CN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zh-CN" alt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、</a:t>
            </a:r>
            <a:r>
              <a:rPr lang="en-US" altLang="zh-CN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zh-CN" alt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、</a:t>
            </a:r>
            <a:r>
              <a:rPr lang="en-US" altLang="zh-CN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zh-CN" alt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三种方式使用模块</a:t>
            </a:r>
            <a:r>
              <a:rPr lang="en-US" altLang="zh-CN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zh-CN" alt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和模块</a:t>
            </a:r>
            <a:r>
              <a:rPr lang="en-US" altLang="zh-CN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zh-CN" alt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中的实体</a:t>
            </a:r>
            <a:endParaRPr lang="en-US" altLang="zh-CN" sz="2000" dirty="0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6375" y="620713"/>
            <a:ext cx="8686800" cy="5976937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注意：</a:t>
            </a:r>
            <a:r>
              <a:rPr lang="zh-CN" altLang="en-US" dirty="0" smtClean="0"/>
              <a:t>由于</a:t>
            </a:r>
            <a:r>
              <a:rPr lang="en-US" altLang="zh-CN" dirty="0" smtClean="0"/>
              <a:t>C++</a:t>
            </a:r>
            <a:r>
              <a:rPr lang="zh-CN" altLang="en-US" dirty="0" smtClean="0"/>
              <a:t>标准库中的全局实体（如</a:t>
            </a:r>
            <a:r>
              <a:rPr lang="en-US" altLang="zh-CN" dirty="0" err="1" smtClean="0"/>
              <a:t>cin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cout</a:t>
            </a:r>
            <a:r>
              <a:rPr lang="zh-CN" altLang="en-US" dirty="0" smtClean="0"/>
              <a:t>）是定义在名空间</a:t>
            </a:r>
            <a:r>
              <a:rPr lang="en-US" altLang="zh-CN" dirty="0" err="1" smtClean="0"/>
              <a:t>std</a:t>
            </a:r>
            <a:r>
              <a:rPr lang="zh-CN" altLang="en-US" dirty="0" smtClean="0"/>
              <a:t>中的，因此，使用标准库中的全局实体时要用</a:t>
            </a:r>
            <a:r>
              <a:rPr lang="en-US" altLang="zh-CN" dirty="0" err="1" smtClean="0"/>
              <a:t>std</a:t>
            </a:r>
            <a:r>
              <a:rPr lang="zh-CN" altLang="en-US" dirty="0" smtClean="0"/>
              <a:t>受限。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</a:t>
            </a:r>
            <a:r>
              <a:rPr lang="zh-CN" altLang="en-US" dirty="0" smtClean="0"/>
              <a:t>语言中，</a:t>
            </a:r>
            <a:r>
              <a:rPr lang="en-US" altLang="zh-CN" dirty="0"/>
              <a:t>static</a:t>
            </a:r>
            <a:r>
              <a:rPr lang="zh-CN" altLang="en-US" dirty="0"/>
              <a:t>有两个作用：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指定全局标识符具有文件</a:t>
            </a:r>
            <a:r>
              <a:rPr lang="zh-CN" altLang="en-US" dirty="0" smtClean="0"/>
              <a:t>作用域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指定局部变量具有静态生存期</a:t>
            </a:r>
            <a:endParaRPr lang="en-US" altLang="zh-CN" dirty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语言中，具有文件</a:t>
            </a:r>
            <a:r>
              <a:rPr lang="zh-CN" altLang="en-US" dirty="0"/>
              <a:t>作用域的</a:t>
            </a:r>
            <a:r>
              <a:rPr lang="zh-CN" altLang="en-US" dirty="0" smtClean="0"/>
              <a:t>标识符可以用</a:t>
            </a:r>
            <a:r>
              <a:rPr lang="zh-CN" altLang="en-US" dirty="0" smtClean="0">
                <a:solidFill>
                  <a:srgbClr val="FFC000"/>
                </a:solidFill>
              </a:rPr>
              <a:t>无名</a:t>
            </a:r>
            <a:r>
              <a:rPr lang="zh-CN" altLang="en-US" dirty="0">
                <a:solidFill>
                  <a:srgbClr val="FFC000"/>
                </a:solidFill>
              </a:rPr>
              <a:t>的名空间</a:t>
            </a:r>
            <a:r>
              <a:rPr lang="zh-CN" altLang="en-US" dirty="0"/>
              <a:t>来</a:t>
            </a:r>
            <a:r>
              <a:rPr lang="zh-CN" altLang="en-US" dirty="0" smtClean="0"/>
              <a:t>定义。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例如，对于</a:t>
            </a:r>
            <a:r>
              <a:rPr lang="zh-CN" altLang="en-US" dirty="0" smtClean="0"/>
              <a:t>下面用</a:t>
            </a:r>
            <a:r>
              <a:rPr lang="en-US" altLang="zh-CN" dirty="0" smtClean="0"/>
              <a:t>static</a:t>
            </a:r>
            <a:r>
              <a:rPr lang="zh-CN" altLang="en-US" dirty="0" smtClean="0"/>
              <a:t>说明的具有</a:t>
            </a:r>
            <a:r>
              <a:rPr lang="zh-CN" altLang="en-US" dirty="0"/>
              <a:t>文件作用域的</a:t>
            </a:r>
            <a:r>
              <a:rPr lang="zh-CN" altLang="en-US" dirty="0">
                <a:solidFill>
                  <a:srgbClr val="FFC000"/>
                </a:solidFill>
              </a:rPr>
              <a:t>全局变量</a:t>
            </a:r>
            <a:r>
              <a:rPr lang="zh-CN" altLang="en-US" dirty="0"/>
              <a:t>：</a:t>
            </a:r>
            <a:endParaRPr lang="en-US" altLang="zh-CN" dirty="0"/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/>
              <a:t>	</a:t>
            </a:r>
            <a:r>
              <a:rPr lang="en-US" altLang="zh-CN" dirty="0" smtClean="0">
                <a:solidFill>
                  <a:srgbClr val="FFC000"/>
                </a:solidFill>
              </a:rPr>
              <a:t>static</a:t>
            </a:r>
            <a:r>
              <a:rPr lang="en-US" altLang="zh-CN" dirty="0" smtClean="0"/>
              <a:t> 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err="1"/>
              <a:t>x,y</a:t>
            </a:r>
            <a:r>
              <a:rPr lang="en-US" altLang="zh-CN" dirty="0" smtClean="0"/>
              <a:t>; //C</a:t>
            </a:r>
            <a:r>
              <a:rPr lang="zh-CN" altLang="en-US" dirty="0" smtClean="0"/>
              <a:t>语言的做法</a:t>
            </a:r>
            <a:endParaRPr lang="en-US" altLang="zh-CN" dirty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可用</a:t>
            </a:r>
            <a:r>
              <a:rPr lang="zh-CN" altLang="en-US" dirty="0"/>
              <a:t>下面</a:t>
            </a:r>
            <a:r>
              <a:rPr lang="zh-CN" altLang="en-US" dirty="0" smtClean="0"/>
              <a:t>的</a:t>
            </a:r>
            <a:r>
              <a:rPr lang="en-US" altLang="zh-CN" dirty="0" smtClean="0"/>
              <a:t>C++</a:t>
            </a:r>
            <a:r>
              <a:rPr lang="zh-CN" altLang="en-US" dirty="0" smtClean="0"/>
              <a:t>无名</a:t>
            </a:r>
            <a:r>
              <a:rPr lang="zh-CN" altLang="en-US" dirty="0"/>
              <a:t>的名空间来代替：</a:t>
            </a:r>
            <a:endParaRPr lang="en-US" altLang="zh-CN" dirty="0"/>
          </a:p>
          <a:p>
            <a:pPr marL="457200" lvl="1" indent="0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US" altLang="zh-CN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namespace</a:t>
            </a:r>
            <a:endParaRPr lang="zh-CN" altLang="zh-CN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lvl="1" indent="0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US" altLang="zh-CN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altLang="zh-CN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x,y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</a:t>
            </a:r>
            <a:r>
              <a:rPr lang="en-US" altLang="zh-CN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//x</a:t>
            </a:r>
            <a:r>
              <a:rPr lang="zh-CN" alt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和</a:t>
            </a:r>
            <a:r>
              <a:rPr lang="en-US" altLang="zh-CN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</a:t>
            </a:r>
            <a:r>
              <a:rPr lang="zh-CN" alt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只能在本源文件中使用！</a:t>
            </a:r>
            <a:endParaRPr lang="en-US" altLang="zh-CN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lvl="1" indent="0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US" altLang="zh-CN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</a:t>
            </a:r>
            <a:endParaRPr lang="en-US" altLang="zh-CN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5" y="1878013"/>
            <a:ext cx="8686800" cy="4864100"/>
          </a:xfrm>
        </p:spPr>
        <p:txBody>
          <a:bodyPr>
            <a:normAutofit fontScale="92500" lnSpcReduction="20000"/>
          </a:bodyPr>
          <a:lstStyle/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en-US" altLang="zh-CN" dirty="0"/>
              <a:t>C++</a:t>
            </a:r>
            <a:r>
              <a:rPr lang="zh-CN" altLang="en-US" dirty="0" smtClean="0"/>
              <a:t>语言是</a:t>
            </a:r>
            <a:r>
              <a:rPr lang="zh-CN" altLang="en-US" dirty="0"/>
              <a:t>贝尔实验室的</a:t>
            </a:r>
            <a:r>
              <a:rPr lang="en-US" altLang="zh-CN" dirty="0"/>
              <a:t>Bjarne </a:t>
            </a:r>
            <a:r>
              <a:rPr lang="en-US" altLang="zh-CN" dirty="0" err="1"/>
              <a:t>Stroustrup</a:t>
            </a:r>
            <a:r>
              <a:rPr lang="zh-CN" altLang="en-US" dirty="0"/>
              <a:t>为能支持</a:t>
            </a:r>
            <a:r>
              <a:rPr lang="zh-CN" altLang="en-US" dirty="0">
                <a:solidFill>
                  <a:schemeClr val="folHlink"/>
                </a:solidFill>
              </a:rPr>
              <a:t>面向对象</a:t>
            </a:r>
            <a:r>
              <a:rPr lang="zh-CN" altLang="en-US" dirty="0"/>
              <a:t>程序设计而设计</a:t>
            </a:r>
            <a:r>
              <a:rPr lang="zh-CN" altLang="en-US" dirty="0" smtClean="0"/>
              <a:t>的，后来发展成一种</a:t>
            </a:r>
            <a:r>
              <a:rPr lang="zh-CN" altLang="en-US" dirty="0" smtClean="0">
                <a:solidFill>
                  <a:schemeClr val="folHlink"/>
                </a:solidFill>
              </a:rPr>
              <a:t>多范式</a:t>
            </a:r>
            <a:r>
              <a:rPr lang="zh-CN" altLang="en-US" dirty="0" smtClean="0"/>
              <a:t>编程语言：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支持过程式编程</a:t>
            </a:r>
            <a:endParaRPr lang="en-US" altLang="zh-CN" dirty="0" smtClean="0"/>
          </a:p>
          <a:p>
            <a:pPr lvl="1" eaLnBrk="1" hangingPunct="1">
              <a:defRPr/>
            </a:pPr>
            <a:r>
              <a:rPr lang="zh-CN" altLang="en-US" dirty="0" smtClean="0"/>
              <a:t>支持</a:t>
            </a:r>
            <a:r>
              <a:rPr lang="zh-CN" altLang="en-US" dirty="0"/>
              <a:t>面向对象编程</a:t>
            </a:r>
            <a:endParaRPr lang="en-US" altLang="zh-CN" dirty="0"/>
          </a:p>
          <a:p>
            <a:pPr lvl="1" eaLnBrk="1" hangingPunct="1">
              <a:defRPr/>
            </a:pPr>
            <a:r>
              <a:rPr lang="zh-CN" altLang="en-US" dirty="0"/>
              <a:t>支持泛型编程</a:t>
            </a:r>
            <a:endParaRPr lang="en-US" altLang="zh-CN" dirty="0"/>
          </a:p>
          <a:p>
            <a:pPr lvl="1" eaLnBrk="1" hangingPunct="1">
              <a:defRPr/>
            </a:pPr>
            <a:r>
              <a:rPr lang="zh-CN" altLang="en-US" dirty="0"/>
              <a:t>支持函数式编程</a:t>
            </a:r>
            <a:endParaRPr lang="en-US" altLang="zh-CN" dirty="0"/>
          </a:p>
          <a:p>
            <a:pPr lvl="1" eaLnBrk="1" hangingPunct="1">
              <a:defRPr/>
            </a:pPr>
            <a:r>
              <a:rPr lang="en-US" altLang="zh-CN" dirty="0"/>
              <a:t>......</a:t>
            </a:r>
          </a:p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属于</a:t>
            </a:r>
            <a:r>
              <a:rPr lang="zh-CN" altLang="en-US" dirty="0"/>
              <a:t>编译型</a:t>
            </a:r>
            <a:r>
              <a:rPr lang="zh-CN" altLang="en-US" dirty="0" smtClean="0"/>
              <a:t>高级语言，强调语言机制的</a:t>
            </a:r>
            <a:r>
              <a:rPr lang="zh-CN" altLang="en-US" dirty="0" smtClean="0">
                <a:solidFill>
                  <a:srgbClr val="FFC000"/>
                </a:solidFill>
              </a:rPr>
              <a:t>灵活性</a:t>
            </a:r>
            <a:r>
              <a:rPr lang="zh-CN" altLang="en-US" dirty="0" smtClean="0"/>
              <a:t>和</a:t>
            </a:r>
            <a:r>
              <a:rPr lang="zh-CN" altLang="en-US" dirty="0" smtClean="0">
                <a:solidFill>
                  <a:srgbClr val="FFC000"/>
                </a:solidFill>
              </a:rPr>
              <a:t>执行效率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语言简介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2250"/>
            <a:ext cx="7772400" cy="6858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动态变量</a:t>
            </a:r>
          </a:p>
        </p:txBody>
      </p:sp>
      <p:sp>
        <p:nvSpPr>
          <p:cNvPr id="428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341438"/>
            <a:ext cx="8748712" cy="5184775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dirty="0" smtClean="0">
                <a:solidFill>
                  <a:schemeClr val="folHlink"/>
                </a:solidFill>
              </a:rPr>
              <a:t>动态变量</a:t>
            </a:r>
            <a:r>
              <a:rPr lang="zh-CN" altLang="en-US" sz="2800" dirty="0" smtClean="0"/>
              <a:t>是指在程序</a:t>
            </a:r>
            <a:r>
              <a:rPr lang="zh-CN" altLang="en-US" sz="2800" dirty="0" smtClean="0">
                <a:solidFill>
                  <a:srgbClr val="FFC000"/>
                </a:solidFill>
              </a:rPr>
              <a:t>运行</a:t>
            </a:r>
            <a:r>
              <a:rPr lang="zh-CN" altLang="en-US" sz="2800" dirty="0" smtClean="0"/>
              <a:t>中，由程序根据需要</a:t>
            </a:r>
            <a:r>
              <a:rPr lang="zh-CN" altLang="en-US" sz="2800" dirty="0" smtClean="0">
                <a:solidFill>
                  <a:srgbClr val="FFC000"/>
                </a:solidFill>
              </a:rPr>
              <a:t>额外</a:t>
            </a:r>
            <a:r>
              <a:rPr lang="zh-CN" altLang="en-US" sz="2800" dirty="0" smtClean="0"/>
              <a:t>创建的变量，主要用于表示元素个数可变的复合数据。</a:t>
            </a:r>
            <a:endParaRPr lang="en-US" altLang="zh-CN" sz="2800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dirty="0" smtClean="0"/>
              <a:t>例如，对于</a:t>
            </a:r>
            <a:r>
              <a:rPr lang="zh-CN" altLang="en-US" sz="2800" dirty="0"/>
              <a:t>元素个数可变的序列</a:t>
            </a:r>
            <a:r>
              <a:rPr lang="zh-CN" altLang="en-US" sz="2800" dirty="0" smtClean="0"/>
              <a:t>数据，可以用下面方式表示：</a:t>
            </a:r>
            <a:endParaRPr lang="en-US" altLang="zh-CN" sz="2800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sz="2400" dirty="0" smtClean="0"/>
              <a:t>可变大小的数组（整个数组是一个动态变量）</a:t>
            </a:r>
            <a:endParaRPr lang="en-US" altLang="zh-CN" sz="2400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sz="2400" dirty="0" smtClean="0"/>
              <a:t>链表（每个结点是一个动态变量）</a:t>
            </a:r>
            <a:endParaRPr lang="en-US" altLang="zh-CN" sz="2400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dirty="0" smtClean="0"/>
              <a:t>动态变量需要在程序中显式地创建和撤销！</a:t>
            </a:r>
            <a:endParaRPr lang="en-US" altLang="zh-CN" sz="2800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dirty="0" smtClean="0">
                <a:solidFill>
                  <a:srgbClr val="FFC000"/>
                </a:solidFill>
              </a:rPr>
              <a:t>注意：</a:t>
            </a:r>
            <a:r>
              <a:rPr lang="zh-CN" altLang="en-US" sz="2800" dirty="0" smtClean="0"/>
              <a:t>动态变量没有名字，需要通过指向它的指针变量来标识和访问它们。</a:t>
            </a:r>
            <a:endParaRPr lang="en-US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6375" y="583630"/>
            <a:ext cx="8686800" cy="6085730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/>
              <a:t>在</a:t>
            </a:r>
            <a:r>
              <a:rPr lang="en-US" altLang="zh-CN" sz="2800" dirty="0"/>
              <a:t>C</a:t>
            </a:r>
            <a:r>
              <a:rPr lang="zh-CN" altLang="en-US" sz="2800" dirty="0"/>
              <a:t>语言中，动态变量是用库函数来创建和撤销的。例如：</a:t>
            </a:r>
            <a:endParaRPr lang="en-US" altLang="zh-CN" sz="2800" dirty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/>
              <a:t>下面创建一个</a:t>
            </a:r>
            <a:r>
              <a:rPr lang="en-US" altLang="zh-CN" sz="2400" dirty="0" err="1"/>
              <a:t>int</a:t>
            </a:r>
            <a:r>
              <a:rPr lang="zh-CN" altLang="en-US" sz="2400" dirty="0"/>
              <a:t>型动态变量，</a:t>
            </a:r>
            <a:r>
              <a:rPr lang="en-US" altLang="zh-CN" sz="2400" dirty="0"/>
              <a:t>p1</a:t>
            </a:r>
            <a:r>
              <a:rPr lang="zh-CN" altLang="en-US" sz="2400" dirty="0"/>
              <a:t>指向之：</a:t>
            </a:r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   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*p1; //p1</a:t>
            </a:r>
            <a:r>
              <a:rPr lang="zh-CN" altLang="en-US" sz="2400" dirty="0"/>
              <a:t>是个指针变量</a:t>
            </a:r>
            <a:endParaRPr lang="en-US" altLang="zh-CN" sz="2400" dirty="0"/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    p1 = (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*)</a:t>
            </a:r>
            <a:r>
              <a:rPr lang="en-US" altLang="zh-CN" sz="2400" dirty="0" err="1">
                <a:solidFill>
                  <a:srgbClr val="FFC000"/>
                </a:solidFill>
              </a:rPr>
              <a:t>malloc</a:t>
            </a:r>
            <a:r>
              <a:rPr lang="en-US" altLang="zh-CN" sz="2400" dirty="0"/>
              <a:t>(</a:t>
            </a:r>
            <a:r>
              <a:rPr lang="en-US" altLang="zh-CN" sz="2400" dirty="0" err="1">
                <a:solidFill>
                  <a:srgbClr val="FFC000"/>
                </a:solidFill>
              </a:rPr>
              <a:t>sizeof</a:t>
            </a:r>
            <a:r>
              <a:rPr lang="en-US" altLang="zh-CN" sz="2400" dirty="0">
                <a:solidFill>
                  <a:srgbClr val="FFC000"/>
                </a:solidFill>
              </a:rPr>
              <a:t>(</a:t>
            </a:r>
            <a:r>
              <a:rPr lang="en-US" altLang="zh-CN" sz="2400" dirty="0" err="1">
                <a:solidFill>
                  <a:srgbClr val="FFC000"/>
                </a:solidFill>
              </a:rPr>
              <a:t>int</a:t>
            </a:r>
            <a:r>
              <a:rPr lang="en-US" altLang="zh-CN" sz="2400" dirty="0">
                <a:solidFill>
                  <a:srgbClr val="FFC000"/>
                </a:solidFill>
              </a:rPr>
              <a:t>)</a:t>
            </a:r>
            <a:r>
              <a:rPr lang="en-US" altLang="zh-CN" sz="2400" dirty="0"/>
              <a:t>); </a:t>
            </a:r>
            <a:r>
              <a:rPr lang="en-US" altLang="zh-CN" sz="2000" dirty="0"/>
              <a:t>//</a:t>
            </a:r>
            <a:r>
              <a:rPr lang="zh-CN" altLang="en-US" sz="2000" dirty="0"/>
              <a:t>分配</a:t>
            </a:r>
            <a:r>
              <a:rPr lang="en-US" altLang="zh-CN" sz="2000" dirty="0" err="1"/>
              <a:t>sizeof</a:t>
            </a:r>
            <a:r>
              <a:rPr lang="en-US" altLang="zh-CN" sz="2000" dirty="0"/>
              <a:t>(</a:t>
            </a:r>
            <a:r>
              <a:rPr lang="en-US" altLang="zh-CN" sz="2000" dirty="0" err="1"/>
              <a:t>int</a:t>
            </a:r>
            <a:r>
              <a:rPr lang="en-US" altLang="zh-CN" sz="2000" dirty="0"/>
              <a:t>)</a:t>
            </a:r>
            <a:r>
              <a:rPr lang="zh-CN" altLang="en-US" sz="2000" dirty="0"/>
              <a:t>大小的空间</a:t>
            </a:r>
            <a:endParaRPr lang="en-US" altLang="zh-CN" sz="2400" dirty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/>
              <a:t>下面创建一个由</a:t>
            </a:r>
            <a:r>
              <a:rPr lang="en-US" altLang="zh-CN" sz="2400" dirty="0"/>
              <a:t>n</a:t>
            </a:r>
            <a:r>
              <a:rPr lang="zh-CN" altLang="en-US" sz="2400" dirty="0"/>
              <a:t>个</a:t>
            </a:r>
            <a:r>
              <a:rPr lang="en-US" altLang="zh-CN" sz="2400" dirty="0" err="1"/>
              <a:t>int</a:t>
            </a:r>
            <a:r>
              <a:rPr lang="zh-CN" altLang="en-US" sz="2400" dirty="0"/>
              <a:t>型元素构成的动态数组，</a:t>
            </a:r>
            <a:r>
              <a:rPr lang="en-US" altLang="zh-CN" sz="2400" dirty="0"/>
              <a:t>p2</a:t>
            </a:r>
            <a:r>
              <a:rPr lang="zh-CN" altLang="en-US" sz="2400" dirty="0"/>
              <a:t>指向其第一个元素：</a:t>
            </a:r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   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*p2; //p2</a:t>
            </a:r>
            <a:r>
              <a:rPr lang="zh-CN" altLang="en-US" sz="2400" dirty="0"/>
              <a:t>是个指针变量</a:t>
            </a:r>
            <a:endParaRPr lang="en-US" altLang="zh-CN" sz="2400" dirty="0"/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    p2 = (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*)</a:t>
            </a:r>
            <a:r>
              <a:rPr lang="en-US" altLang="zh-CN" sz="2400" dirty="0" err="1">
                <a:solidFill>
                  <a:srgbClr val="FFC000"/>
                </a:solidFill>
              </a:rPr>
              <a:t>calloc</a:t>
            </a:r>
            <a:r>
              <a:rPr lang="en-US" altLang="zh-CN" sz="2400" dirty="0"/>
              <a:t>(</a:t>
            </a:r>
            <a:r>
              <a:rPr lang="en-US" altLang="zh-CN" sz="2400" dirty="0" err="1">
                <a:solidFill>
                  <a:srgbClr val="FFC000"/>
                </a:solidFill>
              </a:rPr>
              <a:t>n</a:t>
            </a:r>
            <a:r>
              <a:rPr lang="en-US" altLang="zh-CN" sz="2400" dirty="0" err="1"/>
              <a:t>,</a:t>
            </a:r>
            <a:r>
              <a:rPr lang="en-US" altLang="zh-CN" sz="2400" dirty="0" err="1">
                <a:solidFill>
                  <a:srgbClr val="FFC000"/>
                </a:solidFill>
              </a:rPr>
              <a:t>sizeof</a:t>
            </a:r>
            <a:r>
              <a:rPr lang="en-US" altLang="zh-CN" sz="2400" dirty="0">
                <a:solidFill>
                  <a:srgbClr val="FFC000"/>
                </a:solidFill>
              </a:rPr>
              <a:t>(</a:t>
            </a:r>
            <a:r>
              <a:rPr lang="en-US" altLang="zh-CN" sz="2400" dirty="0" err="1">
                <a:solidFill>
                  <a:srgbClr val="FFC000"/>
                </a:solidFill>
              </a:rPr>
              <a:t>int</a:t>
            </a:r>
            <a:r>
              <a:rPr lang="en-US" altLang="zh-CN" sz="2400" dirty="0">
                <a:solidFill>
                  <a:srgbClr val="FFC000"/>
                </a:solidFill>
              </a:rPr>
              <a:t>)</a:t>
            </a:r>
            <a:r>
              <a:rPr lang="en-US" altLang="zh-CN" sz="2400" dirty="0"/>
              <a:t>); //</a:t>
            </a:r>
            <a:r>
              <a:rPr lang="zh-CN" altLang="en-US" sz="2400" dirty="0"/>
              <a:t>元素初始化为</a:t>
            </a:r>
            <a:r>
              <a:rPr lang="en-US" altLang="zh-CN" sz="2400" dirty="0"/>
              <a:t>0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/>
              <a:t>或</a:t>
            </a:r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    p2 = (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*)</a:t>
            </a:r>
            <a:r>
              <a:rPr lang="en-US" altLang="zh-CN" sz="2400" dirty="0" err="1">
                <a:solidFill>
                  <a:srgbClr val="FFC000"/>
                </a:solidFill>
              </a:rPr>
              <a:t>malloc</a:t>
            </a:r>
            <a:r>
              <a:rPr lang="en-US" altLang="zh-CN" sz="2400" dirty="0"/>
              <a:t>(</a:t>
            </a:r>
            <a:r>
              <a:rPr lang="en-US" altLang="zh-CN" sz="2400" dirty="0" err="1">
                <a:solidFill>
                  <a:srgbClr val="FFC000"/>
                </a:solidFill>
              </a:rPr>
              <a:t>sizeof</a:t>
            </a:r>
            <a:r>
              <a:rPr lang="en-US" altLang="zh-CN" sz="2400" dirty="0">
                <a:solidFill>
                  <a:srgbClr val="FFC000"/>
                </a:solidFill>
              </a:rPr>
              <a:t>(</a:t>
            </a:r>
            <a:r>
              <a:rPr lang="en-US" altLang="zh-CN" sz="2400" dirty="0" err="1">
                <a:solidFill>
                  <a:srgbClr val="FFC000"/>
                </a:solidFill>
              </a:rPr>
              <a:t>int</a:t>
            </a:r>
            <a:r>
              <a:rPr lang="en-US" altLang="zh-CN" sz="2400" dirty="0">
                <a:solidFill>
                  <a:srgbClr val="FFC000"/>
                </a:solidFill>
              </a:rPr>
              <a:t>)</a:t>
            </a:r>
            <a:r>
              <a:rPr lang="en-US" altLang="zh-CN" sz="2400" dirty="0"/>
              <a:t>*</a:t>
            </a:r>
            <a:r>
              <a:rPr lang="en-US" altLang="zh-CN" sz="2400" dirty="0">
                <a:solidFill>
                  <a:srgbClr val="FFC000"/>
                </a:solidFill>
              </a:rPr>
              <a:t>n</a:t>
            </a:r>
            <a:r>
              <a:rPr lang="en-US" altLang="zh-CN" sz="2400" dirty="0"/>
              <a:t>);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/>
              <a:t>下面撤销</a:t>
            </a:r>
            <a:r>
              <a:rPr lang="en-US" altLang="zh-CN" sz="2400" dirty="0"/>
              <a:t>p1</a:t>
            </a:r>
            <a:r>
              <a:rPr lang="zh-CN" altLang="en-US" sz="2400" dirty="0"/>
              <a:t>指向的</a:t>
            </a:r>
            <a:r>
              <a:rPr lang="en-US" altLang="zh-CN" sz="2400" dirty="0" err="1"/>
              <a:t>int</a:t>
            </a:r>
            <a:r>
              <a:rPr lang="zh-CN" altLang="en-US" sz="2400" dirty="0"/>
              <a:t>型动态变量和</a:t>
            </a:r>
            <a:r>
              <a:rPr lang="en-US" altLang="zh-CN" sz="2400" dirty="0"/>
              <a:t>p2</a:t>
            </a:r>
            <a:r>
              <a:rPr lang="zh-CN" altLang="en-US" sz="2400" dirty="0"/>
              <a:t>指向的动态数组：</a:t>
            </a:r>
            <a:endParaRPr lang="en-US" altLang="zh-CN" sz="2400" dirty="0"/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    </a:t>
            </a:r>
            <a:r>
              <a:rPr lang="en-US" altLang="zh-CN" sz="2400" dirty="0">
                <a:solidFill>
                  <a:srgbClr val="FFC000"/>
                </a:solidFill>
              </a:rPr>
              <a:t>free</a:t>
            </a:r>
            <a:r>
              <a:rPr lang="en-US" altLang="zh-CN" sz="2400" dirty="0"/>
              <a:t>(p1);</a:t>
            </a:r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    </a:t>
            </a:r>
            <a:r>
              <a:rPr lang="en-US" altLang="zh-CN" sz="2400" dirty="0">
                <a:solidFill>
                  <a:srgbClr val="FFC000"/>
                </a:solidFill>
              </a:rPr>
              <a:t>free</a:t>
            </a:r>
            <a:r>
              <a:rPr lang="en-US" altLang="zh-CN" sz="2400" dirty="0"/>
              <a:t>(p2</a:t>
            </a:r>
            <a:r>
              <a:rPr lang="en-US" altLang="zh-CN" sz="2400" dirty="0" smtClean="0"/>
              <a:t>);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用</a:t>
            </a:r>
            <a:r>
              <a:rPr lang="en-US" altLang="zh-CN" sz="2800" dirty="0" smtClean="0"/>
              <a:t>C</a:t>
            </a:r>
            <a:r>
              <a:rPr lang="zh-CN" altLang="en-US" sz="2800" dirty="0" smtClean="0"/>
              <a:t>语言库函数创建动态变量不安全。例如：</a:t>
            </a:r>
            <a:endParaRPr lang="en-US" altLang="zh-CN" sz="2800" dirty="0" smtClean="0"/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double </a:t>
            </a:r>
            <a:r>
              <a:rPr lang="en-US" altLang="zh-CN" sz="2400" dirty="0"/>
              <a:t>*</a:t>
            </a:r>
            <a:r>
              <a:rPr lang="en-US" altLang="zh-CN" sz="2400" dirty="0" smtClean="0"/>
              <a:t>p; </a:t>
            </a:r>
            <a:r>
              <a:rPr lang="en-US" altLang="zh-CN" sz="2400" dirty="0"/>
              <a:t>//</a:t>
            </a:r>
            <a:r>
              <a:rPr lang="en-US" altLang="zh-CN" sz="2400" dirty="0" smtClean="0"/>
              <a:t>p</a:t>
            </a:r>
            <a:r>
              <a:rPr lang="zh-CN" altLang="en-US" sz="2400" dirty="0" smtClean="0"/>
              <a:t>是个指向</a:t>
            </a:r>
            <a:r>
              <a:rPr lang="en-US" altLang="zh-CN" sz="2400" dirty="0" smtClean="0"/>
              <a:t>double</a:t>
            </a:r>
            <a:r>
              <a:rPr lang="zh-CN" altLang="en-US" sz="2400" dirty="0" smtClean="0"/>
              <a:t>型数据的指针</a:t>
            </a:r>
            <a:r>
              <a:rPr lang="zh-CN" altLang="en-US" sz="2400" dirty="0"/>
              <a:t>变量</a:t>
            </a:r>
            <a:endParaRPr lang="en-US" altLang="zh-CN" sz="2400" dirty="0"/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p </a:t>
            </a:r>
            <a:r>
              <a:rPr lang="en-US" altLang="zh-CN" sz="2400" dirty="0"/>
              <a:t>= </a:t>
            </a:r>
            <a:r>
              <a:rPr lang="en-US" altLang="zh-CN" sz="2400" dirty="0" smtClean="0"/>
              <a:t>(double </a:t>
            </a:r>
            <a:r>
              <a:rPr lang="en-US" altLang="zh-CN" sz="2400" dirty="0"/>
              <a:t>*)</a:t>
            </a:r>
            <a:r>
              <a:rPr lang="en-US" altLang="zh-CN" sz="2400" dirty="0" err="1"/>
              <a:t>malloc</a:t>
            </a:r>
            <a:r>
              <a:rPr lang="en-US" altLang="zh-CN" sz="2400" dirty="0"/>
              <a:t>(</a:t>
            </a:r>
            <a:r>
              <a:rPr lang="en-US" altLang="zh-CN" sz="2400" dirty="0" err="1">
                <a:solidFill>
                  <a:srgbClr val="FFC000"/>
                </a:solidFill>
              </a:rPr>
              <a:t>sizeof</a:t>
            </a:r>
            <a:r>
              <a:rPr lang="en-US" altLang="zh-CN" sz="2400" dirty="0">
                <a:solidFill>
                  <a:srgbClr val="FFC000"/>
                </a:solidFill>
              </a:rPr>
              <a:t>(</a:t>
            </a:r>
            <a:r>
              <a:rPr lang="en-US" altLang="zh-CN" sz="2400" dirty="0" err="1">
                <a:solidFill>
                  <a:srgbClr val="FFC000"/>
                </a:solidFill>
              </a:rPr>
              <a:t>int</a:t>
            </a:r>
            <a:r>
              <a:rPr lang="en-US" altLang="zh-CN" sz="2400" dirty="0">
                <a:solidFill>
                  <a:srgbClr val="FFC000"/>
                </a:solidFill>
              </a:rPr>
              <a:t>)</a:t>
            </a:r>
            <a:r>
              <a:rPr lang="en-US" altLang="zh-CN" sz="2400" dirty="0"/>
              <a:t>);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导致变量空间不足！</a:t>
            </a:r>
            <a:endParaRPr lang="zh-CN" altLang="en-US" sz="2400" dirty="0"/>
          </a:p>
          <a:p>
            <a:pPr marL="457200" lvl="1" indent="0">
              <a:buNone/>
              <a:defRPr/>
            </a:pPr>
            <a:r>
              <a:rPr lang="zh-CN" altLang="en-US" sz="2400" dirty="0"/>
              <a:t>*</a:t>
            </a:r>
            <a:r>
              <a:rPr lang="en-US" altLang="zh-CN" sz="2400" dirty="0"/>
              <a:t>p = </a:t>
            </a:r>
            <a:r>
              <a:rPr lang="en-US" altLang="zh-CN" sz="2400" dirty="0" smtClean="0"/>
              <a:t>12.3; //</a:t>
            </a:r>
            <a:r>
              <a:rPr lang="zh-CN" altLang="en-US" sz="2400" dirty="0" smtClean="0"/>
              <a:t>破坏了程序中其它的空间！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620713"/>
            <a:ext cx="8748712" cy="6048375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在</a:t>
            </a:r>
            <a:r>
              <a:rPr lang="en-US" altLang="zh-CN" sz="2800" dirty="0" smtClean="0"/>
              <a:t>C++</a:t>
            </a:r>
            <a:r>
              <a:rPr lang="zh-CN" altLang="en-US" sz="2800" dirty="0" smtClean="0"/>
              <a:t>语言中，增加了创建和撤销动态变量的两个操作符</a:t>
            </a:r>
            <a:r>
              <a:rPr lang="en-US" altLang="zh-CN" sz="2800" dirty="0" smtClean="0"/>
              <a:t>new</a:t>
            </a:r>
            <a:r>
              <a:rPr lang="zh-CN" altLang="en-US" sz="2800" dirty="0" smtClean="0"/>
              <a:t>和</a:t>
            </a:r>
            <a:r>
              <a:rPr lang="en-US" altLang="zh-CN" sz="2800" dirty="0" smtClean="0"/>
              <a:t>delete</a:t>
            </a:r>
            <a:r>
              <a:rPr lang="zh-CN" altLang="en-US" sz="2800" dirty="0" smtClean="0"/>
              <a:t>。例如，</a:t>
            </a:r>
            <a:endParaRPr lang="en-US" altLang="zh-CN" sz="2800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下面创建一个</a:t>
            </a:r>
            <a:r>
              <a:rPr lang="en-US" altLang="zh-CN" sz="2400" dirty="0" err="1" smtClean="0"/>
              <a:t>int</a:t>
            </a:r>
            <a:r>
              <a:rPr lang="zh-CN" altLang="en-US" sz="2400" dirty="0" smtClean="0"/>
              <a:t>型</a:t>
            </a:r>
            <a:r>
              <a:rPr lang="zh-CN" altLang="en-US" sz="2400" dirty="0"/>
              <a:t>的</a:t>
            </a:r>
            <a:r>
              <a:rPr lang="zh-CN" altLang="en-US" sz="2400" dirty="0" smtClean="0"/>
              <a:t>动态变量</a:t>
            </a:r>
            <a:r>
              <a:rPr lang="zh-CN" altLang="en-US" sz="2400" dirty="0"/>
              <a:t>，</a:t>
            </a:r>
            <a:r>
              <a:rPr lang="en-US" altLang="zh-CN" sz="2400" dirty="0"/>
              <a:t>p1</a:t>
            </a:r>
            <a:r>
              <a:rPr lang="zh-CN" altLang="en-US" sz="2400" dirty="0"/>
              <a:t>指向之</a:t>
            </a:r>
            <a:r>
              <a:rPr lang="zh-CN" altLang="en-US" sz="2400" dirty="0" smtClean="0"/>
              <a:t>：</a:t>
            </a:r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	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*p1; //p1</a:t>
            </a:r>
            <a:r>
              <a:rPr lang="zh-CN" altLang="en-US" sz="2400" dirty="0" smtClean="0"/>
              <a:t>是个指针变量</a:t>
            </a:r>
            <a:endParaRPr lang="en-US" altLang="zh-CN" sz="2400" dirty="0" smtClean="0"/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	p1 </a:t>
            </a:r>
            <a:r>
              <a:rPr lang="en-US" altLang="zh-CN" sz="2400" dirty="0"/>
              <a:t>= </a:t>
            </a:r>
            <a:r>
              <a:rPr lang="en-US" altLang="zh-CN" sz="2400" dirty="0">
                <a:solidFill>
                  <a:schemeClr val="folHlink"/>
                </a:solidFill>
              </a:rPr>
              <a:t>new </a:t>
            </a:r>
            <a:r>
              <a:rPr lang="en-US" altLang="zh-CN" sz="2400" dirty="0" err="1">
                <a:solidFill>
                  <a:srgbClr val="FFC000"/>
                </a:solidFill>
              </a:rPr>
              <a:t>int</a:t>
            </a:r>
            <a:r>
              <a:rPr lang="en-US" altLang="zh-CN" sz="2400" dirty="0"/>
              <a:t>; //C++</a:t>
            </a:r>
            <a:r>
              <a:rPr lang="zh-CN" altLang="en-US" sz="2400" dirty="0" smtClean="0"/>
              <a:t>扩充，空间大小自动确定</a:t>
            </a:r>
            <a:endParaRPr lang="en-US" altLang="zh-CN" sz="2400" dirty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下面</a:t>
            </a:r>
            <a:r>
              <a:rPr lang="zh-CN" altLang="en-US" sz="2400" dirty="0"/>
              <a:t>创建一</a:t>
            </a:r>
            <a:r>
              <a:rPr lang="zh-CN" altLang="en-US" sz="2400" dirty="0" smtClean="0"/>
              <a:t>个</a:t>
            </a:r>
            <a:r>
              <a:rPr lang="zh-CN" altLang="en-US" sz="2400" dirty="0"/>
              <a:t>由</a:t>
            </a:r>
            <a:r>
              <a:rPr lang="en-US" altLang="zh-CN" sz="2400" dirty="0"/>
              <a:t>n</a:t>
            </a:r>
            <a:r>
              <a:rPr lang="zh-CN" altLang="en-US" sz="2400" dirty="0"/>
              <a:t>个</a:t>
            </a:r>
            <a:r>
              <a:rPr lang="en-US" altLang="zh-CN" sz="2400" dirty="0" err="1"/>
              <a:t>int</a:t>
            </a:r>
            <a:r>
              <a:rPr lang="zh-CN" altLang="en-US" sz="2400" dirty="0"/>
              <a:t>型元素构成的动态数组，</a:t>
            </a:r>
            <a:r>
              <a:rPr lang="en-US" altLang="zh-CN" sz="2400" dirty="0"/>
              <a:t>p2</a:t>
            </a:r>
            <a:r>
              <a:rPr lang="zh-CN" altLang="en-US" sz="2400" dirty="0"/>
              <a:t>指向其第一个元素：</a:t>
            </a:r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   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*p2; //p2</a:t>
            </a:r>
            <a:r>
              <a:rPr lang="zh-CN" altLang="en-US" sz="2400" dirty="0"/>
              <a:t>是个指针变量</a:t>
            </a:r>
            <a:endParaRPr lang="en-US" altLang="zh-CN" sz="2400" dirty="0"/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	p2 </a:t>
            </a:r>
            <a:r>
              <a:rPr lang="en-US" altLang="zh-CN" sz="2400" dirty="0"/>
              <a:t>= </a:t>
            </a:r>
            <a:r>
              <a:rPr lang="en-US" altLang="zh-CN" sz="2400" dirty="0">
                <a:solidFill>
                  <a:schemeClr val="folHlink"/>
                </a:solidFill>
              </a:rPr>
              <a:t>new </a:t>
            </a:r>
            <a:r>
              <a:rPr lang="en-US" altLang="zh-CN" sz="2400" dirty="0" err="1">
                <a:solidFill>
                  <a:srgbClr val="FFC000"/>
                </a:solidFill>
              </a:rPr>
              <a:t>int</a:t>
            </a:r>
            <a:r>
              <a:rPr lang="en-US" altLang="zh-CN" sz="2400" dirty="0">
                <a:solidFill>
                  <a:schemeClr val="folHlink"/>
                </a:solidFill>
              </a:rPr>
              <a:t>[n]</a:t>
            </a:r>
            <a:r>
              <a:rPr lang="en-US" altLang="zh-CN" sz="2400" dirty="0"/>
              <a:t>; //C++</a:t>
            </a:r>
            <a:r>
              <a:rPr lang="zh-CN" altLang="en-US" sz="2400" dirty="0" smtClean="0"/>
              <a:t>扩充</a:t>
            </a:r>
            <a:endParaRPr lang="en-US" altLang="zh-CN" sz="2400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下面撤销</a:t>
            </a:r>
            <a:r>
              <a:rPr lang="en-US" altLang="zh-CN" sz="2400" dirty="0" smtClean="0"/>
              <a:t>p1</a:t>
            </a:r>
            <a:r>
              <a:rPr lang="zh-CN" altLang="en-US" sz="2400" dirty="0" smtClean="0"/>
              <a:t>指向的</a:t>
            </a:r>
            <a:r>
              <a:rPr lang="en-US" altLang="zh-CN" sz="2400" dirty="0" err="1" smtClean="0"/>
              <a:t>int</a:t>
            </a:r>
            <a:r>
              <a:rPr lang="zh-CN" altLang="en-US" sz="2400" dirty="0" smtClean="0"/>
              <a:t>型动态变量：</a:t>
            </a:r>
            <a:endParaRPr lang="zh-CN" altLang="en-US" sz="2400" dirty="0"/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	</a:t>
            </a:r>
            <a:r>
              <a:rPr lang="en-US" altLang="zh-CN" sz="2400" dirty="0" smtClean="0">
                <a:solidFill>
                  <a:srgbClr val="FFC000"/>
                </a:solidFill>
              </a:rPr>
              <a:t>delete</a:t>
            </a:r>
            <a:r>
              <a:rPr lang="en-US" altLang="zh-CN" sz="2400" dirty="0" smtClean="0"/>
              <a:t> p1;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下面撤销</a:t>
            </a:r>
            <a:r>
              <a:rPr lang="en-US" altLang="zh-CN" sz="2400" dirty="0" smtClean="0"/>
              <a:t>p2</a:t>
            </a:r>
            <a:r>
              <a:rPr lang="zh-CN" altLang="en-US" sz="2400" dirty="0" smtClean="0"/>
              <a:t>指向的</a:t>
            </a:r>
            <a:r>
              <a:rPr lang="en-US" altLang="zh-CN" sz="2400" dirty="0" err="1" smtClean="0"/>
              <a:t>int</a:t>
            </a:r>
            <a:r>
              <a:rPr lang="zh-CN" altLang="en-US" sz="2400" dirty="0" smtClean="0"/>
              <a:t>型动态数组：</a:t>
            </a:r>
            <a:endParaRPr lang="en-US" altLang="zh-CN" sz="2400" dirty="0" smtClean="0"/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	</a:t>
            </a:r>
            <a:r>
              <a:rPr lang="en-US" altLang="zh-CN" sz="2400" dirty="0" smtClean="0">
                <a:solidFill>
                  <a:srgbClr val="FFC000"/>
                </a:solidFill>
              </a:rPr>
              <a:t>delete []</a:t>
            </a:r>
            <a:r>
              <a:rPr lang="en-US" altLang="zh-CN" sz="2400" dirty="0" smtClean="0"/>
              <a:t>p2;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800" dirty="0"/>
              <a:t>new</a:t>
            </a:r>
            <a:r>
              <a:rPr lang="zh-CN" altLang="en-US" sz="2800" dirty="0"/>
              <a:t>和</a:t>
            </a:r>
            <a:r>
              <a:rPr lang="en-US" altLang="zh-CN" sz="2800" dirty="0" smtClean="0"/>
              <a:t>delete</a:t>
            </a:r>
            <a:r>
              <a:rPr lang="zh-CN" altLang="en-US" sz="2800" dirty="0" smtClean="0"/>
              <a:t>提高了类型安全性。例如：</a:t>
            </a:r>
            <a:endParaRPr lang="en-US" altLang="zh-CN" sz="2800" dirty="0" smtClean="0"/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double *p; //p</a:t>
            </a:r>
            <a:r>
              <a:rPr lang="zh-CN" altLang="en-US" sz="2400" dirty="0"/>
              <a:t>是个指向</a:t>
            </a:r>
            <a:r>
              <a:rPr lang="en-US" altLang="zh-CN" sz="2400" dirty="0"/>
              <a:t>double</a:t>
            </a:r>
            <a:r>
              <a:rPr lang="zh-CN" altLang="en-US" sz="2400" dirty="0"/>
              <a:t>型数据的指针变量</a:t>
            </a:r>
            <a:endParaRPr lang="en-US" altLang="zh-CN" sz="2400" dirty="0"/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p </a:t>
            </a:r>
            <a:r>
              <a:rPr lang="en-US" altLang="zh-CN" sz="2400" dirty="0" smtClean="0"/>
              <a:t>= new </a:t>
            </a:r>
            <a:r>
              <a:rPr lang="en-US" altLang="zh-CN" sz="2400" dirty="0" err="1" smtClean="0">
                <a:solidFill>
                  <a:srgbClr val="FFC000"/>
                </a:solidFill>
              </a:rPr>
              <a:t>int</a:t>
            </a:r>
            <a:r>
              <a:rPr lang="en-US" altLang="zh-CN" sz="2400" dirty="0" smtClean="0"/>
              <a:t>; //</a:t>
            </a:r>
            <a:r>
              <a:rPr lang="en-US" altLang="zh-CN" sz="2400" dirty="0" smtClean="0">
                <a:solidFill>
                  <a:srgbClr val="FFC000"/>
                </a:solidFill>
              </a:rPr>
              <a:t>Error</a:t>
            </a:r>
            <a:r>
              <a:rPr lang="zh-CN" altLang="en-US" sz="2400" dirty="0" smtClean="0">
                <a:solidFill>
                  <a:srgbClr val="FFC000"/>
                </a:solidFill>
              </a:rPr>
              <a:t>，编译通不过！</a:t>
            </a:r>
            <a:endParaRPr lang="en-US" altLang="zh-CN" sz="2400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5" y="765175"/>
            <a:ext cx="8686800" cy="4608513"/>
          </a:xfrm>
        </p:spPr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/>
              <a:t>一般来说，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/>
              <a:t>用</a:t>
            </a:r>
            <a:r>
              <a:rPr lang="en-US" altLang="zh-CN" sz="2400" dirty="0"/>
              <a:t>new</a:t>
            </a:r>
            <a:r>
              <a:rPr lang="zh-CN" altLang="en-US" sz="2400" dirty="0"/>
              <a:t>创建的动态变量需要用</a:t>
            </a:r>
            <a:r>
              <a:rPr lang="en-US" altLang="zh-CN" sz="2400" dirty="0"/>
              <a:t>delete</a:t>
            </a:r>
            <a:r>
              <a:rPr lang="zh-CN" altLang="en-US" sz="2400" dirty="0"/>
              <a:t>来</a:t>
            </a:r>
            <a:r>
              <a:rPr lang="zh-CN" altLang="en-US" sz="2400" dirty="0" smtClean="0"/>
              <a:t>撤销</a:t>
            </a:r>
            <a:endParaRPr lang="zh-CN" altLang="en-US" sz="2400" dirty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400" dirty="0"/>
              <a:t>用</a:t>
            </a:r>
            <a:r>
              <a:rPr lang="en-US" altLang="zh-CN" sz="2400" dirty="0" err="1"/>
              <a:t>malloc</a:t>
            </a:r>
            <a:r>
              <a:rPr lang="zh-CN" altLang="en-US" sz="2400" dirty="0"/>
              <a:t>（</a:t>
            </a:r>
            <a:r>
              <a:rPr lang="en-US" altLang="zh-CN" sz="2400" dirty="0" err="1"/>
              <a:t>calloc</a:t>
            </a:r>
            <a:r>
              <a:rPr lang="zh-CN" altLang="en-US" sz="2400" dirty="0"/>
              <a:t>）创建的动态变量则需要用</a:t>
            </a:r>
            <a:r>
              <a:rPr lang="en-US" altLang="zh-CN" sz="2400" dirty="0"/>
              <a:t>free</a:t>
            </a:r>
            <a:r>
              <a:rPr lang="zh-CN" altLang="en-US" sz="2400" dirty="0" smtClean="0"/>
              <a:t>撤销</a:t>
            </a:r>
            <a:endParaRPr lang="en-US" altLang="zh-CN" sz="2400" dirty="0"/>
          </a:p>
          <a:p>
            <a:pPr eaLnBrk="1" hangingPunct="1">
              <a:defRPr/>
            </a:pPr>
            <a:r>
              <a:rPr lang="zh-CN" altLang="en-US" sz="2800" dirty="0" smtClean="0">
                <a:solidFill>
                  <a:srgbClr val="FFC000"/>
                </a:solidFill>
              </a:rPr>
              <a:t>注意：</a:t>
            </a:r>
            <a:r>
              <a:rPr lang="zh-CN" altLang="en-US" sz="2800" dirty="0" smtClean="0"/>
              <a:t>对于普通的动态变量</a:t>
            </a:r>
            <a:r>
              <a:rPr lang="zh-CN" altLang="en-US" sz="2800" dirty="0"/>
              <a:t>，</a:t>
            </a:r>
            <a:r>
              <a:rPr lang="en-US" altLang="zh-CN" sz="2800" dirty="0"/>
              <a:t>C++</a:t>
            </a:r>
            <a:r>
              <a:rPr lang="zh-CN" altLang="en-US" sz="2800" dirty="0"/>
              <a:t>与</a:t>
            </a:r>
            <a:r>
              <a:rPr lang="en-US" altLang="zh-CN" sz="2800" dirty="0"/>
              <a:t>C</a:t>
            </a:r>
            <a:r>
              <a:rPr lang="zh-CN" altLang="en-US" sz="2800" dirty="0"/>
              <a:t>的做法区别不大，但如果创建的是动态</a:t>
            </a:r>
            <a:r>
              <a:rPr lang="zh-CN" altLang="en-US" sz="2800" dirty="0">
                <a:solidFill>
                  <a:srgbClr val="FFC000"/>
                </a:solidFill>
              </a:rPr>
              <a:t>对象</a:t>
            </a:r>
            <a:r>
              <a:rPr lang="zh-CN" altLang="en-US" sz="2800" dirty="0" smtClean="0"/>
              <a:t>，则两者是有差别的：</a:t>
            </a:r>
            <a:endParaRPr lang="en-US" altLang="zh-CN" sz="2800" dirty="0" smtClean="0"/>
          </a:p>
          <a:p>
            <a:pPr lvl="1" eaLnBrk="1" hangingPunct="1">
              <a:defRPr/>
            </a:pPr>
            <a:r>
              <a:rPr lang="zh-CN" altLang="en-US" sz="2400" dirty="0" smtClean="0"/>
              <a:t>除了为对象分配空间外，</a:t>
            </a:r>
            <a:r>
              <a:rPr lang="en-US" altLang="zh-CN" sz="2400" dirty="0" smtClean="0"/>
              <a:t>new</a:t>
            </a:r>
            <a:r>
              <a:rPr lang="zh-CN" altLang="en-US" sz="2400" dirty="0" smtClean="0"/>
              <a:t>还会去调用对象类的构造函数进行对象初始化，</a:t>
            </a:r>
            <a:r>
              <a:rPr lang="en-US" altLang="zh-CN" sz="2400" dirty="0" smtClean="0"/>
              <a:t> </a:t>
            </a:r>
            <a:r>
              <a:rPr lang="en-US" altLang="zh-CN" sz="2400" dirty="0" err="1"/>
              <a:t>malloc</a:t>
            </a:r>
            <a:r>
              <a:rPr lang="zh-CN" altLang="en-US" sz="2400" dirty="0"/>
              <a:t>（</a:t>
            </a:r>
            <a:r>
              <a:rPr lang="en-US" altLang="zh-CN" sz="2400" dirty="0" err="1"/>
              <a:t>calloc</a:t>
            </a:r>
            <a:r>
              <a:rPr lang="zh-CN" altLang="en-US" sz="2400" dirty="0" smtClean="0"/>
              <a:t>）则否。</a:t>
            </a:r>
            <a:endParaRPr lang="en-US" altLang="zh-CN" sz="2400" dirty="0" smtClean="0"/>
          </a:p>
          <a:p>
            <a:pPr lvl="1" eaLnBrk="1" hangingPunct="1">
              <a:defRPr/>
            </a:pPr>
            <a:r>
              <a:rPr lang="zh-CN" altLang="en-US" sz="2400" dirty="0" smtClean="0"/>
              <a:t>除了收回为对象分配的空间外，</a:t>
            </a:r>
            <a:r>
              <a:rPr lang="en-US" altLang="zh-CN" sz="2400" dirty="0" smtClean="0"/>
              <a:t>delete</a:t>
            </a:r>
            <a:r>
              <a:rPr lang="zh-CN" altLang="en-US" sz="2400" dirty="0" smtClean="0"/>
              <a:t>还会去调用对象类的析构函数进行对象消亡前的清理工作，</a:t>
            </a:r>
            <a:r>
              <a:rPr lang="en-US" altLang="zh-CN" sz="2400" dirty="0" smtClean="0"/>
              <a:t>free</a:t>
            </a:r>
            <a:r>
              <a:rPr lang="zh-CN" altLang="en-US" sz="2400" dirty="0" smtClean="0"/>
              <a:t>则否。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0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程序实体在内存中的安排</a:t>
            </a:r>
          </a:p>
        </p:txBody>
      </p:sp>
      <p:sp>
        <p:nvSpPr>
          <p:cNvPr id="358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916113"/>
            <a:ext cx="8291513" cy="417671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2800" dirty="0" smtClean="0"/>
              <a:t>程序运行时，程序中的实体将存储在四个区域中：</a:t>
            </a:r>
            <a:endParaRPr lang="en-US" altLang="zh-CN" sz="2800" dirty="0" smtClean="0"/>
          </a:p>
          <a:p>
            <a:pPr lvl="1" eaLnBrk="1" hangingPunct="1">
              <a:defRPr/>
            </a:pPr>
            <a:r>
              <a:rPr lang="zh-CN" altLang="en-US" sz="2400" dirty="0" smtClean="0">
                <a:solidFill>
                  <a:schemeClr val="folHlink"/>
                </a:solidFill>
              </a:rPr>
              <a:t>静态数据区：</a:t>
            </a:r>
            <a:r>
              <a:rPr lang="zh-CN" altLang="en-US" sz="2400" dirty="0" smtClean="0"/>
              <a:t>用于全局变量、</a:t>
            </a:r>
            <a:r>
              <a:rPr lang="en-US" altLang="zh-CN" sz="2400" dirty="0" smtClean="0"/>
              <a:t>static</a:t>
            </a:r>
            <a:r>
              <a:rPr lang="zh-CN" altLang="en-US" sz="2400" dirty="0" smtClean="0"/>
              <a:t>存储类的局部变量以及一些常量的内存分配 。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solidFill>
                  <a:schemeClr val="folHlink"/>
                </a:solidFill>
              </a:rPr>
              <a:t>代码区：</a:t>
            </a:r>
            <a:r>
              <a:rPr lang="zh-CN" altLang="en-US" sz="2400" dirty="0" smtClean="0"/>
              <a:t>用于存放程序的指令，对</a:t>
            </a:r>
            <a:r>
              <a:rPr lang="en-US" altLang="zh-CN" sz="2400" dirty="0" smtClean="0"/>
              <a:t>C++</a:t>
            </a:r>
            <a:r>
              <a:rPr lang="zh-CN" altLang="en-US" sz="2400" dirty="0" smtClean="0"/>
              <a:t>程序而言，代码区存放的是所有函数代码。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solidFill>
                  <a:schemeClr val="folHlink"/>
                </a:solidFill>
              </a:rPr>
              <a:t>栈区：</a:t>
            </a:r>
            <a:r>
              <a:rPr lang="zh-CN" altLang="en-US" sz="2400" dirty="0" smtClean="0"/>
              <a:t>用于自动存储类的局部变量、函数的形式参数以及函数调用时有关信息（如：函数返回地址等）的内存分配。采用</a:t>
            </a:r>
            <a:r>
              <a:rPr lang="zh-CN" altLang="en-US" sz="2400" dirty="0" smtClean="0">
                <a:solidFill>
                  <a:srgbClr val="FFC000"/>
                </a:solidFill>
              </a:rPr>
              <a:t>栈</a:t>
            </a:r>
            <a:r>
              <a:rPr lang="zh-CN" altLang="en-US" sz="2400" dirty="0" smtClean="0"/>
              <a:t>结构管理</a:t>
            </a:r>
          </a:p>
          <a:p>
            <a:pPr lvl="1" eaLnBrk="1" hangingPunct="1">
              <a:defRPr/>
            </a:pPr>
            <a:r>
              <a:rPr lang="zh-CN" altLang="en-US" sz="2400" dirty="0" smtClean="0">
                <a:solidFill>
                  <a:schemeClr val="folHlink"/>
                </a:solidFill>
              </a:rPr>
              <a:t>堆区：</a:t>
            </a:r>
            <a:r>
              <a:rPr lang="zh-CN" altLang="en-US" sz="2400" dirty="0" smtClean="0"/>
              <a:t>用于</a:t>
            </a:r>
            <a:r>
              <a:rPr lang="zh-CN" altLang="en-US" sz="2400" dirty="0" smtClean="0">
                <a:solidFill>
                  <a:srgbClr val="FFC000"/>
                </a:solidFill>
              </a:rPr>
              <a:t>动态变量</a:t>
            </a:r>
            <a:r>
              <a:rPr lang="zh-CN" altLang="en-US" sz="2400" dirty="0" smtClean="0"/>
              <a:t>的内存分配。常采用</a:t>
            </a:r>
            <a:r>
              <a:rPr lang="zh-CN" altLang="en-US" sz="2400" dirty="0" smtClean="0">
                <a:solidFill>
                  <a:srgbClr val="FFC000"/>
                </a:solidFill>
              </a:rPr>
              <a:t>堆</a:t>
            </a:r>
            <a:r>
              <a:rPr lang="zh-CN" altLang="en-US" sz="2400" dirty="0" smtClean="0"/>
              <a:t>结构管理。 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5" y="1341438"/>
            <a:ext cx="8686800" cy="5183906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dirty="0" smtClean="0"/>
              <a:t>C++</a:t>
            </a:r>
            <a:r>
              <a:rPr lang="zh-CN" altLang="en-US" sz="2800" dirty="0" smtClean="0"/>
              <a:t>没有</a:t>
            </a:r>
            <a:r>
              <a:rPr lang="zh-CN" altLang="en-US" sz="2800" dirty="0" smtClean="0">
                <a:solidFill>
                  <a:srgbClr val="FFC000"/>
                </a:solidFill>
              </a:rPr>
              <a:t>自动废区收集</a:t>
            </a:r>
            <a:r>
              <a:rPr lang="zh-CN" altLang="en-US" sz="2800" dirty="0" smtClean="0"/>
              <a:t>功能，这样会出现</a:t>
            </a:r>
            <a:r>
              <a:rPr lang="zh-CN" altLang="en-US" sz="2800" dirty="0" smtClean="0">
                <a:solidFill>
                  <a:srgbClr val="FFC000"/>
                </a:solidFill>
              </a:rPr>
              <a:t>内存泄漏</a:t>
            </a:r>
            <a:r>
              <a:rPr lang="zh-CN" altLang="en-US" sz="2800" dirty="0" smtClean="0"/>
              <a:t>问题：</a:t>
            </a:r>
            <a:endParaRPr lang="en-US" altLang="zh-CN" sz="2800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sz="2400" dirty="0" smtClean="0"/>
              <a:t>由于动态变量创建之后，只要没用</a:t>
            </a:r>
            <a:r>
              <a:rPr lang="en-US" altLang="zh-CN" sz="2400" dirty="0" smtClean="0"/>
              <a:t>free</a:t>
            </a:r>
            <a:r>
              <a:rPr lang="zh-CN" altLang="en-US" sz="2400" dirty="0" smtClean="0"/>
              <a:t>或</a:t>
            </a:r>
            <a:r>
              <a:rPr lang="en-US" altLang="zh-CN" sz="2400" dirty="0" smtClean="0"/>
              <a:t>delete</a:t>
            </a:r>
            <a:r>
              <a:rPr lang="zh-CN" altLang="en-US" sz="2400" dirty="0" smtClean="0"/>
              <a:t>撤销它们，它们就一直存在。</a:t>
            </a:r>
            <a:endParaRPr lang="en-US" altLang="zh-CN" sz="2400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sz="2400" dirty="0" smtClean="0"/>
              <a:t>如果标识动态变量的指针指向了别处或失效了，这些动态变量就无法访问了，</a:t>
            </a:r>
            <a:r>
              <a:rPr lang="zh-CN" altLang="en-US" sz="2400" dirty="0"/>
              <a:t>但还占着内存</a:t>
            </a:r>
            <a:r>
              <a:rPr lang="zh-CN" altLang="en-US" sz="2400" dirty="0" smtClean="0"/>
              <a:t>空间，也无法再撤销它们！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zh-CN" altLang="en-US" sz="2800" dirty="0" smtClean="0"/>
              <a:t>例如：</a:t>
            </a:r>
            <a:endParaRPr lang="en-US" altLang="zh-CN" sz="2800" dirty="0" smtClean="0"/>
          </a:p>
          <a:p>
            <a:pPr marL="457200" lvl="1" indent="0" eaLnBrk="1" hangingPunct="1">
              <a:buFontTx/>
              <a:buNone/>
              <a:defRPr/>
            </a:pPr>
            <a:r>
              <a:rPr lang="en-US" altLang="zh-CN" sz="2400" dirty="0" smtClean="0"/>
              <a:t>A *p=new A; //</a:t>
            </a:r>
            <a:r>
              <a:rPr lang="zh-CN" altLang="en-US" sz="2400" dirty="0" smtClean="0"/>
              <a:t>创建一个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类型的动态变量，</a:t>
            </a:r>
            <a:r>
              <a:rPr lang="en-US" altLang="zh-CN" sz="2400" dirty="0" smtClean="0"/>
              <a:t>p</a:t>
            </a:r>
            <a:r>
              <a:rPr lang="zh-CN" altLang="en-US" sz="2400" dirty="0" smtClean="0"/>
              <a:t>指向它</a:t>
            </a:r>
            <a:endParaRPr lang="en-US" altLang="zh-CN" sz="2400" dirty="0" smtClean="0"/>
          </a:p>
          <a:p>
            <a:pPr marL="457200" lvl="1" indent="0" eaLnBrk="1" hangingPunct="1">
              <a:buFontTx/>
              <a:buNone/>
              <a:defRPr/>
            </a:pPr>
            <a:r>
              <a:rPr lang="en-US" altLang="zh-CN" sz="2400" dirty="0" smtClean="0"/>
              <a:t>... *p ... //</a:t>
            </a:r>
            <a:r>
              <a:rPr lang="zh-CN" altLang="en-US" sz="2400" dirty="0" smtClean="0"/>
              <a:t>通过</a:t>
            </a:r>
            <a:r>
              <a:rPr lang="en-US" altLang="zh-CN" sz="2400" dirty="0" smtClean="0"/>
              <a:t>p</a:t>
            </a:r>
            <a:r>
              <a:rPr lang="zh-CN" altLang="en-US" sz="2400" dirty="0" smtClean="0"/>
              <a:t>访问上面的动态变量</a:t>
            </a:r>
            <a:endParaRPr lang="en-US" altLang="zh-CN" sz="2400" dirty="0" smtClean="0"/>
          </a:p>
          <a:p>
            <a:pPr marL="457200" lvl="1" indent="0" eaLnBrk="1" hangingPunct="1">
              <a:buFontTx/>
              <a:buNone/>
              <a:defRPr/>
            </a:pPr>
            <a:r>
              <a:rPr lang="en-US" altLang="zh-CN" sz="2400" dirty="0" smtClean="0"/>
              <a:t>A </a:t>
            </a:r>
            <a:r>
              <a:rPr lang="en-US" altLang="zh-CN" sz="2400" dirty="0" err="1" smtClean="0"/>
              <a:t>a</a:t>
            </a:r>
            <a:r>
              <a:rPr lang="en-US" altLang="zh-CN" sz="2400" dirty="0" smtClean="0"/>
              <a:t>; //a</a:t>
            </a:r>
            <a:r>
              <a:rPr lang="zh-CN" altLang="en-US" sz="2400" dirty="0" smtClean="0"/>
              <a:t>为一个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类型的变量</a:t>
            </a:r>
            <a:endParaRPr lang="en-US" altLang="zh-CN" sz="2400" dirty="0" smtClean="0"/>
          </a:p>
          <a:p>
            <a:pPr marL="457200" lvl="1" indent="0" eaLnBrk="1" hangingPunct="1">
              <a:buFontTx/>
              <a:buNone/>
              <a:defRPr/>
            </a:pPr>
            <a:r>
              <a:rPr lang="en-US" altLang="zh-CN" sz="2400" dirty="0" smtClean="0"/>
              <a:t>p = &amp;a; //p</a:t>
            </a:r>
            <a:r>
              <a:rPr lang="zh-CN" altLang="en-US" sz="2400" dirty="0" smtClean="0"/>
              <a:t>指向</a:t>
            </a:r>
            <a:r>
              <a:rPr lang="zh-CN" altLang="en-US" sz="2400" dirty="0"/>
              <a:t>了</a:t>
            </a:r>
            <a:r>
              <a:rPr lang="en-US" altLang="zh-CN" sz="2400" dirty="0" smtClean="0"/>
              <a:t>a</a:t>
            </a:r>
          </a:p>
          <a:p>
            <a:pPr marL="457200" lvl="1" indent="0" eaLnBrk="1" hangingPunct="1">
              <a:buFontTx/>
              <a:buNone/>
              <a:defRPr/>
            </a:pPr>
            <a:r>
              <a:rPr lang="en-US" altLang="zh-CN" sz="2400" dirty="0" smtClean="0"/>
              <a:t>......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从此，</a:t>
            </a:r>
            <a:r>
              <a:rPr lang="en-US" altLang="zh-CN" sz="2400" dirty="0" smtClean="0"/>
              <a:t>p</a:t>
            </a:r>
            <a:r>
              <a:rPr lang="zh-CN" altLang="en-US" sz="2400" dirty="0"/>
              <a:t>原来指向的动态变量</a:t>
            </a:r>
            <a:r>
              <a:rPr lang="zh-CN" altLang="en-US" sz="2400" dirty="0">
                <a:solidFill>
                  <a:srgbClr val="FFC000"/>
                </a:solidFill>
              </a:rPr>
              <a:t>丢失</a:t>
            </a:r>
            <a:r>
              <a:rPr lang="zh-CN" altLang="en-US" sz="2400" dirty="0"/>
              <a:t>了</a:t>
            </a:r>
            <a:r>
              <a:rPr lang="zh-CN" altLang="en-US" sz="2400" dirty="0" smtClean="0"/>
              <a:t>！</a:t>
            </a:r>
            <a:endParaRPr lang="en-US" altLang="zh-CN" sz="2400" dirty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/>
              <a:t>C/C++</a:t>
            </a:r>
            <a:r>
              <a:rPr lang="zh-CN" altLang="en-US" dirty="0"/>
              <a:t>动态</a:t>
            </a:r>
            <a:r>
              <a:rPr lang="zh-CN" altLang="en-US" dirty="0" smtClean="0"/>
              <a:t>变量存在的</a:t>
            </a:r>
            <a:r>
              <a:rPr lang="zh-CN" altLang="en-US" dirty="0"/>
              <a:t>问题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5" y="1274763"/>
            <a:ext cx="8580438" cy="45307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800" dirty="0"/>
              <a:t>再</a:t>
            </a:r>
            <a:r>
              <a:rPr lang="zh-CN" altLang="en-US" sz="2800" dirty="0" smtClean="0"/>
              <a:t>例如：</a:t>
            </a:r>
            <a:endParaRPr lang="zh-CN" altLang="en-US" sz="2800" dirty="0"/>
          </a:p>
          <a:p>
            <a:pPr marL="457200" lvl="1" indent="0" eaLnBrk="1" hangingPunct="1">
              <a:buFontTx/>
              <a:buNone/>
              <a:defRPr/>
            </a:pPr>
            <a:r>
              <a:rPr lang="en-US" altLang="zh-CN" sz="2400" dirty="0"/>
              <a:t>void f()</a:t>
            </a:r>
          </a:p>
          <a:p>
            <a:pPr marL="457200" lvl="1" indent="0" eaLnBrk="1" hangingPunct="1">
              <a:buFontTx/>
              <a:buNone/>
              <a:defRPr/>
            </a:pPr>
            <a:r>
              <a:rPr lang="en-US" altLang="zh-CN" sz="2400" dirty="0"/>
              <a:t>{ A *p=new A; //</a:t>
            </a:r>
            <a:r>
              <a:rPr lang="zh-CN" altLang="en-US" sz="2400" dirty="0"/>
              <a:t>创建一个</a:t>
            </a:r>
            <a:r>
              <a:rPr lang="en-US" altLang="zh-CN" sz="2400" dirty="0"/>
              <a:t>A</a:t>
            </a:r>
            <a:r>
              <a:rPr lang="zh-CN" altLang="en-US" sz="2400" dirty="0"/>
              <a:t>类型的动态变量，</a:t>
            </a:r>
            <a:r>
              <a:rPr lang="en-US" altLang="zh-CN" sz="2400" dirty="0"/>
              <a:t>p</a:t>
            </a:r>
            <a:r>
              <a:rPr lang="zh-CN" altLang="en-US" sz="2400" dirty="0"/>
              <a:t>指向它</a:t>
            </a:r>
            <a:endParaRPr lang="en-US" altLang="zh-CN" sz="2400" dirty="0"/>
          </a:p>
          <a:p>
            <a:pPr marL="457200" lvl="1" indent="0" eaLnBrk="1" hangingPunct="1">
              <a:buFontTx/>
              <a:buNone/>
              <a:defRPr/>
            </a:pPr>
            <a:r>
              <a:rPr lang="en-US" altLang="zh-CN" sz="2400" dirty="0"/>
              <a:t>   ... *p ... //</a:t>
            </a:r>
            <a:r>
              <a:rPr lang="zh-CN" altLang="en-US" sz="2400" dirty="0"/>
              <a:t>通过</a:t>
            </a:r>
            <a:r>
              <a:rPr lang="en-US" altLang="zh-CN" sz="2400" dirty="0"/>
              <a:t>p</a:t>
            </a:r>
            <a:r>
              <a:rPr lang="zh-CN" altLang="en-US" sz="2400" dirty="0"/>
              <a:t>访问上面的动态变量</a:t>
            </a:r>
          </a:p>
          <a:p>
            <a:pPr marL="457200" lvl="1" indent="0" eaLnBrk="1" hangingPunct="1">
              <a:buFontTx/>
              <a:buNone/>
              <a:defRPr/>
            </a:pPr>
            <a:r>
              <a:rPr lang="zh-CN" altLang="en-US" sz="2400" dirty="0"/>
              <a:t>   </a:t>
            </a:r>
            <a:r>
              <a:rPr lang="en-US" altLang="zh-CN" sz="2400" dirty="0"/>
              <a:t>...... //</a:t>
            </a:r>
            <a:r>
              <a:rPr lang="zh-CN" altLang="en-US" sz="2400" dirty="0"/>
              <a:t>其中，</a:t>
            </a:r>
            <a:r>
              <a:rPr lang="en-US" altLang="zh-CN" sz="2400" dirty="0"/>
              <a:t>p</a:t>
            </a:r>
            <a:r>
              <a:rPr lang="zh-CN" altLang="en-US" sz="2400" dirty="0"/>
              <a:t>没有指向其它变量，但没有</a:t>
            </a:r>
            <a:r>
              <a:rPr lang="en-US" altLang="zh-CN" sz="2400" dirty="0"/>
              <a:t>delete</a:t>
            </a:r>
            <a:r>
              <a:rPr lang="zh-CN" altLang="en-US" sz="2400" dirty="0" smtClean="0"/>
              <a:t>操作</a:t>
            </a:r>
            <a:endParaRPr lang="en-US" altLang="zh-CN" sz="2400" dirty="0"/>
          </a:p>
          <a:p>
            <a:pPr marL="457200" lvl="1" indent="0" eaLnBrk="1" hangingPunct="1">
              <a:buFontTx/>
              <a:buNone/>
              <a:defRPr/>
            </a:pPr>
            <a:r>
              <a:rPr lang="en-US" altLang="zh-CN" sz="2400" dirty="0"/>
              <a:t>   return; //</a:t>
            </a:r>
            <a:r>
              <a:rPr lang="zh-CN" altLang="en-US" sz="2400" dirty="0"/>
              <a:t>函数返回后，之前的动态变量</a:t>
            </a:r>
            <a:r>
              <a:rPr lang="zh-CN" altLang="en-US" sz="2400" dirty="0">
                <a:solidFill>
                  <a:srgbClr val="FFC000"/>
                </a:solidFill>
              </a:rPr>
              <a:t>丢失</a:t>
            </a:r>
            <a:r>
              <a:rPr lang="zh-CN" altLang="en-US" sz="2400" dirty="0" smtClean="0"/>
              <a:t>了！</a:t>
            </a:r>
            <a:endParaRPr lang="en-US" altLang="zh-CN" sz="2400" dirty="0" smtClean="0"/>
          </a:p>
          <a:p>
            <a:pPr marL="457200" lvl="1" indent="0" eaLnBrk="1" hangingPunct="1">
              <a:buFontTx/>
              <a:buNone/>
              <a:defRPr/>
            </a:pPr>
            <a:r>
              <a:rPr lang="en-US" altLang="zh-CN" sz="2400" dirty="0"/>
              <a:t>	 </a:t>
            </a:r>
            <a:r>
              <a:rPr lang="en-US" altLang="zh-CN" sz="2400" dirty="0" smtClean="0"/>
              <a:t>  //</a:t>
            </a:r>
            <a:r>
              <a:rPr lang="zh-CN" altLang="en-US" sz="2400" dirty="0" smtClean="0"/>
              <a:t>因为</a:t>
            </a:r>
            <a:r>
              <a:rPr lang="en-US" altLang="zh-CN" sz="2400" dirty="0"/>
              <a:t>p</a:t>
            </a:r>
            <a:r>
              <a:rPr lang="zh-CN" altLang="en-US" sz="2400" dirty="0"/>
              <a:t>不再</a:t>
            </a:r>
            <a:r>
              <a:rPr lang="zh-CN" altLang="en-US" sz="2400" dirty="0" smtClean="0"/>
              <a:t>有效，无法通过它访问之前的动态变量</a:t>
            </a:r>
            <a:endParaRPr lang="zh-CN" altLang="en-US" sz="2400" dirty="0"/>
          </a:p>
          <a:p>
            <a:pPr marL="457200" lvl="1" indent="0" eaLnBrk="1" hangingPunct="1">
              <a:buFontTx/>
              <a:buNone/>
              <a:defRPr/>
            </a:pPr>
            <a:r>
              <a:rPr lang="en-US" altLang="zh-CN" sz="2400" dirty="0" smtClean="0"/>
              <a:t>}</a:t>
            </a:r>
          </a:p>
          <a:p>
            <a:pPr eaLnBrk="1" hangingPunct="1">
              <a:defRPr/>
            </a:pPr>
            <a:r>
              <a:rPr lang="zh-CN" altLang="en-US" sz="2800" dirty="0" smtClean="0"/>
              <a:t>解决方案？</a:t>
            </a:r>
            <a:endParaRPr lang="en-US" altLang="zh-CN" sz="2800" dirty="0" smtClean="0"/>
          </a:p>
          <a:p>
            <a:pPr lvl="1" eaLnBrk="1" hangingPunct="1">
              <a:defRPr/>
            </a:pPr>
            <a:r>
              <a:rPr lang="zh-CN" altLang="en-US" sz="2400" dirty="0">
                <a:solidFill>
                  <a:srgbClr val="FFC000"/>
                </a:solidFill>
              </a:rPr>
              <a:t>智能</a:t>
            </a:r>
            <a:r>
              <a:rPr lang="zh-CN" altLang="en-US" sz="2400" dirty="0" smtClean="0">
                <a:solidFill>
                  <a:srgbClr val="FFC000"/>
                </a:solidFill>
              </a:rPr>
              <a:t>指针</a:t>
            </a:r>
            <a:r>
              <a:rPr lang="zh-CN" altLang="en-US" sz="2400" dirty="0" smtClean="0"/>
              <a:t>！（本课程后面会介绍）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引用类型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1341438"/>
            <a:ext cx="8578850" cy="4895874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引用类型是用来给一个变量取一个</a:t>
            </a:r>
            <a:r>
              <a:rPr lang="zh-CN" altLang="en-US" dirty="0" smtClean="0">
                <a:solidFill>
                  <a:srgbClr val="FFC000"/>
                </a:solidFill>
              </a:rPr>
              <a:t>别名</a:t>
            </a:r>
            <a:r>
              <a:rPr lang="zh-CN" altLang="en-US" dirty="0" smtClean="0"/>
              <a:t>，通过该别名可以访问原来的变量。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例如</a:t>
            </a:r>
            <a:r>
              <a:rPr lang="zh-CN" altLang="en-US" dirty="0"/>
              <a:t>：</a:t>
            </a:r>
            <a:endParaRPr lang="en-US" altLang="zh-CN" dirty="0" smtClean="0"/>
          </a:p>
          <a:p>
            <a:pPr marL="800100" lvl="2" indent="0">
              <a:lnSpc>
                <a:spcPct val="120000"/>
              </a:lnSpc>
              <a:buFont typeface="Wingdings" panose="05000000000000000000" pitchFamily="2" charset="2"/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smtClean="0"/>
              <a:t>x;</a:t>
            </a:r>
            <a:endParaRPr lang="en-US" altLang="zh-CN" dirty="0"/>
          </a:p>
          <a:p>
            <a:pPr marL="800100" lvl="2" indent="0">
              <a:lnSpc>
                <a:spcPct val="120000"/>
              </a:lnSpc>
              <a:buFont typeface="Wingdings" panose="05000000000000000000" pitchFamily="2" charset="2"/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rgbClr val="FFC000"/>
                </a:solidFill>
              </a:rPr>
              <a:t>&amp;y</a:t>
            </a:r>
            <a:r>
              <a:rPr lang="en-US" altLang="zh-CN" dirty="0"/>
              <a:t>=</a:t>
            </a:r>
            <a:r>
              <a:rPr lang="en-US" altLang="zh-CN" dirty="0">
                <a:solidFill>
                  <a:srgbClr val="FFC000"/>
                </a:solidFill>
              </a:rPr>
              <a:t>x</a:t>
            </a:r>
            <a:r>
              <a:rPr lang="en-US" altLang="zh-CN" dirty="0"/>
              <a:t>; //y</a:t>
            </a:r>
            <a:r>
              <a:rPr lang="zh-CN" altLang="en-US" dirty="0"/>
              <a:t>为引用类型的变量，它是</a:t>
            </a:r>
            <a:r>
              <a:rPr lang="en-US" altLang="zh-CN" dirty="0"/>
              <a:t>x</a:t>
            </a:r>
            <a:r>
              <a:rPr lang="zh-CN" altLang="en-US" dirty="0"/>
              <a:t>的别名</a:t>
            </a:r>
            <a:endParaRPr lang="en-US" altLang="zh-CN" dirty="0"/>
          </a:p>
          <a:p>
            <a:pPr marL="800100" lvl="2" indent="0">
              <a:lnSpc>
                <a:spcPct val="120000"/>
              </a:lnSpc>
              <a:buFont typeface="Wingdings" panose="05000000000000000000" pitchFamily="2" charset="2"/>
              <a:buNone/>
              <a:defRPr/>
            </a:pPr>
            <a:r>
              <a:rPr lang="en-US" altLang="zh-CN" dirty="0">
                <a:solidFill>
                  <a:srgbClr val="FFC000"/>
                </a:solidFill>
              </a:rPr>
              <a:t>y</a:t>
            </a:r>
            <a:r>
              <a:rPr lang="en-US" altLang="zh-CN" dirty="0"/>
              <a:t> = </a:t>
            </a:r>
            <a:r>
              <a:rPr lang="en-US" altLang="zh-CN" dirty="0" smtClean="0"/>
              <a:t>10</a:t>
            </a:r>
            <a:r>
              <a:rPr lang="en-US" altLang="zh-CN" dirty="0"/>
              <a:t>;  //</a:t>
            </a:r>
            <a:r>
              <a:rPr lang="zh-CN" altLang="en-US" dirty="0"/>
              <a:t>通过</a:t>
            </a:r>
            <a:r>
              <a:rPr lang="en-US" altLang="zh-CN" dirty="0"/>
              <a:t>y</a:t>
            </a:r>
            <a:r>
              <a:rPr lang="zh-CN" altLang="en-US" dirty="0"/>
              <a:t>访问</a:t>
            </a:r>
            <a:r>
              <a:rPr lang="en-US" altLang="zh-CN" dirty="0"/>
              <a:t>x</a:t>
            </a:r>
            <a:r>
              <a:rPr lang="zh-CN" altLang="en-US" dirty="0"/>
              <a:t>，效果上等价于：</a:t>
            </a:r>
            <a:r>
              <a:rPr lang="en-US" altLang="zh-CN" dirty="0"/>
              <a:t>x = </a:t>
            </a:r>
            <a:r>
              <a:rPr lang="en-US" altLang="zh-CN" dirty="0" smtClean="0"/>
              <a:t>10</a:t>
            </a:r>
            <a:r>
              <a:rPr lang="en-US" altLang="zh-CN" dirty="0"/>
              <a:t>;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引用类型具有指针类型的一些效果，但语法不一样。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例如，下面是通过指针变量来访问另一个变量：</a:t>
            </a:r>
            <a:endParaRPr lang="en-US" altLang="zh-CN" dirty="0"/>
          </a:p>
          <a:p>
            <a:pPr marL="800100" lvl="2" indent="0">
              <a:lnSpc>
                <a:spcPct val="120000"/>
              </a:lnSpc>
              <a:buFont typeface="Wingdings" panose="05000000000000000000" pitchFamily="2" charset="2"/>
              <a:buNone/>
              <a:defRPr/>
            </a:pP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rgbClr val="FFC000"/>
                </a:solidFill>
              </a:rPr>
              <a:t>*p</a:t>
            </a:r>
            <a:r>
              <a:rPr lang="en-US" altLang="zh-CN" dirty="0"/>
              <a:t>=</a:t>
            </a:r>
            <a:r>
              <a:rPr lang="en-US" altLang="zh-CN" dirty="0">
                <a:solidFill>
                  <a:srgbClr val="FFC000"/>
                </a:solidFill>
              </a:rPr>
              <a:t>&amp;x</a:t>
            </a:r>
            <a:r>
              <a:rPr lang="en-US" altLang="zh-CN" dirty="0"/>
              <a:t>; //p</a:t>
            </a:r>
            <a:r>
              <a:rPr lang="zh-CN" altLang="en-US" dirty="0"/>
              <a:t>为指针类型的变量，它指向</a:t>
            </a:r>
            <a:r>
              <a:rPr lang="en-US" altLang="zh-CN" dirty="0"/>
              <a:t>x</a:t>
            </a:r>
          </a:p>
          <a:p>
            <a:pPr marL="800100" lvl="2" indent="0">
              <a:lnSpc>
                <a:spcPct val="120000"/>
              </a:lnSpc>
              <a:buFont typeface="Wingdings" panose="05000000000000000000" pitchFamily="2" charset="2"/>
              <a:buNone/>
              <a:defRPr/>
            </a:pPr>
            <a:r>
              <a:rPr lang="en-US" altLang="zh-CN" dirty="0">
                <a:solidFill>
                  <a:srgbClr val="FFC000"/>
                </a:solidFill>
              </a:rPr>
              <a:t>*p</a:t>
            </a:r>
            <a:r>
              <a:rPr lang="en-US" altLang="zh-CN" dirty="0"/>
              <a:t> = </a:t>
            </a:r>
            <a:r>
              <a:rPr lang="en-US" altLang="zh-CN" dirty="0" smtClean="0"/>
              <a:t>20</a:t>
            </a:r>
            <a:r>
              <a:rPr lang="en-US" altLang="zh-CN" dirty="0"/>
              <a:t>; //</a:t>
            </a:r>
            <a:r>
              <a:rPr lang="zh-CN" altLang="en-US" dirty="0"/>
              <a:t>通过</a:t>
            </a:r>
            <a:r>
              <a:rPr lang="en-US" altLang="zh-CN" dirty="0"/>
              <a:t>p</a:t>
            </a:r>
            <a:r>
              <a:rPr lang="zh-CN" altLang="en-US" dirty="0"/>
              <a:t>访问</a:t>
            </a:r>
            <a:r>
              <a:rPr lang="en-US" altLang="zh-CN" dirty="0"/>
              <a:t>x</a:t>
            </a:r>
            <a:r>
              <a:rPr lang="zh-CN" altLang="en-US" dirty="0"/>
              <a:t>，效果上等价于：</a:t>
            </a:r>
            <a:r>
              <a:rPr lang="en-US" altLang="zh-CN" dirty="0"/>
              <a:t>x = </a:t>
            </a:r>
            <a:r>
              <a:rPr lang="en-US" altLang="zh-CN" dirty="0" smtClean="0"/>
              <a:t>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476672"/>
            <a:ext cx="8507413" cy="6480720"/>
          </a:xfrm>
        </p:spPr>
        <p:txBody>
          <a:bodyPr>
            <a:normAutofit fontScale="47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5700" dirty="0"/>
              <a:t>引用主要用于函数的参数类型，实现指针类型参数的</a:t>
            </a:r>
            <a:r>
              <a:rPr lang="zh-CN" altLang="en-US" sz="5700" dirty="0" smtClean="0"/>
              <a:t>效果。</a:t>
            </a:r>
            <a:endParaRPr lang="zh-CN" altLang="en-US" sz="5700" dirty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5700" dirty="0" smtClean="0"/>
              <a:t>例如，用引用类型提高函数参数传递的效率。</a:t>
            </a:r>
            <a:endParaRPr lang="en-US" altLang="zh-CN" sz="5700" dirty="0" smtClean="0"/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3600" dirty="0" err="1"/>
              <a:t>struct</a:t>
            </a:r>
            <a:r>
              <a:rPr lang="en-US" altLang="zh-CN" sz="3600" dirty="0"/>
              <a:t> A</a:t>
            </a:r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3600" dirty="0"/>
              <a:t>{ </a:t>
            </a:r>
            <a:r>
              <a:rPr lang="en-US" altLang="zh-CN" sz="3600" dirty="0" err="1"/>
              <a:t>int</a:t>
            </a:r>
            <a:r>
              <a:rPr lang="en-US" altLang="zh-CN" sz="3600" dirty="0"/>
              <a:t> </a:t>
            </a:r>
            <a:r>
              <a:rPr lang="en-US" altLang="zh-CN" sz="3600" dirty="0" err="1"/>
              <a:t>i</a:t>
            </a:r>
            <a:r>
              <a:rPr lang="en-US" altLang="zh-CN" sz="3600" dirty="0"/>
              <a:t>;</a:t>
            </a:r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3600" dirty="0"/>
              <a:t>   ......</a:t>
            </a:r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3600" dirty="0"/>
              <a:t>};</a:t>
            </a:r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3600" dirty="0"/>
              <a:t>void f(A </a:t>
            </a:r>
            <a:r>
              <a:rPr lang="en-US" altLang="zh-CN" sz="3600" dirty="0">
                <a:solidFill>
                  <a:srgbClr val="FFC000"/>
                </a:solidFill>
              </a:rPr>
              <a:t>&amp;x</a:t>
            </a:r>
            <a:r>
              <a:rPr lang="en-US" altLang="zh-CN" sz="3600" dirty="0"/>
              <a:t>) //</a:t>
            </a:r>
            <a:r>
              <a:rPr lang="en-US" altLang="zh-CN" sz="3600" dirty="0" smtClean="0"/>
              <a:t>x</a:t>
            </a:r>
            <a:r>
              <a:rPr lang="zh-CN" altLang="en-US" sz="3600" dirty="0" smtClean="0"/>
              <a:t>使用实参</a:t>
            </a:r>
            <a:r>
              <a:rPr lang="en-US" altLang="zh-CN" sz="3600" dirty="0" smtClean="0"/>
              <a:t>a</a:t>
            </a:r>
            <a:r>
              <a:rPr lang="zh-CN" altLang="en-US" sz="3600" dirty="0" smtClean="0"/>
              <a:t>的</a:t>
            </a:r>
            <a:r>
              <a:rPr lang="zh-CN" altLang="en-US" sz="3600" dirty="0"/>
              <a:t>内存空间，提高参数传递效率</a:t>
            </a:r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3600" dirty="0"/>
              <a:t>{ ......</a:t>
            </a:r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3600" dirty="0"/>
              <a:t>   … </a:t>
            </a:r>
            <a:r>
              <a:rPr lang="en-US" altLang="zh-CN" sz="3600" dirty="0" err="1">
                <a:solidFill>
                  <a:srgbClr val="FFC000"/>
                </a:solidFill>
              </a:rPr>
              <a:t>x.i</a:t>
            </a:r>
            <a:r>
              <a:rPr lang="en-US" altLang="zh-CN" sz="3600" dirty="0"/>
              <a:t> … //</a:t>
            </a:r>
            <a:r>
              <a:rPr lang="zh-CN" altLang="en-US" sz="3600" dirty="0" smtClean="0"/>
              <a:t>访问的是实参</a:t>
            </a:r>
            <a:r>
              <a:rPr lang="en-US" altLang="zh-CN" sz="3600" dirty="0" smtClean="0"/>
              <a:t>a</a:t>
            </a:r>
            <a:endParaRPr lang="zh-CN" altLang="en-US" sz="3600" dirty="0"/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sz="3600" dirty="0"/>
              <a:t>   </a:t>
            </a:r>
            <a:r>
              <a:rPr lang="en-US" altLang="zh-CN" sz="3600" dirty="0"/>
              <a:t>......</a:t>
            </a:r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3600" dirty="0"/>
              <a:t>}</a:t>
            </a:r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3600" dirty="0" err="1"/>
              <a:t>int</a:t>
            </a:r>
            <a:r>
              <a:rPr lang="en-US" altLang="zh-CN" sz="3600" dirty="0"/>
              <a:t> main()</a:t>
            </a:r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3600" dirty="0"/>
              <a:t>{ A </a:t>
            </a:r>
            <a:r>
              <a:rPr lang="en-US" altLang="zh-CN" sz="3600" dirty="0" err="1"/>
              <a:t>a</a:t>
            </a:r>
            <a:r>
              <a:rPr lang="en-US" altLang="zh-CN" sz="3600" dirty="0"/>
              <a:t>;</a:t>
            </a:r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3600" dirty="0"/>
              <a:t>   ......</a:t>
            </a:r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3600" dirty="0"/>
              <a:t>   f(</a:t>
            </a:r>
            <a:r>
              <a:rPr lang="en-US" altLang="zh-CN" sz="3600" dirty="0">
                <a:solidFill>
                  <a:srgbClr val="FFC000"/>
                </a:solidFill>
              </a:rPr>
              <a:t>a</a:t>
            </a:r>
            <a:r>
              <a:rPr lang="en-US" altLang="zh-CN" sz="3600" dirty="0"/>
              <a:t>); </a:t>
            </a:r>
            <a:r>
              <a:rPr lang="en-US" altLang="zh-CN" sz="3600" dirty="0" smtClean="0"/>
              <a:t>//</a:t>
            </a:r>
            <a:r>
              <a:rPr lang="zh-CN" altLang="en-US" sz="3600" dirty="0" smtClean="0"/>
              <a:t>把</a:t>
            </a:r>
            <a:r>
              <a:rPr lang="en-US" altLang="zh-CN" sz="3600" dirty="0" smtClean="0"/>
              <a:t>a</a:t>
            </a:r>
            <a:r>
              <a:rPr lang="zh-CN" altLang="en-US" sz="3600" dirty="0" smtClean="0"/>
              <a:t>传给函数</a:t>
            </a:r>
            <a:r>
              <a:rPr lang="en-US" altLang="zh-CN" sz="3600" dirty="0" smtClean="0"/>
              <a:t>f</a:t>
            </a:r>
            <a:endParaRPr lang="zh-CN" altLang="en-US" sz="3600" dirty="0"/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sz="3600" dirty="0"/>
              <a:t>   </a:t>
            </a:r>
            <a:r>
              <a:rPr lang="en-US" altLang="zh-CN" sz="3600" dirty="0"/>
              <a:t>......</a:t>
            </a:r>
          </a:p>
          <a:p>
            <a:pPr marL="457200" lvl="1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3600" dirty="0"/>
              <a:t>}</a:t>
            </a:r>
            <a:endParaRPr lang="zh-CN" alt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693738"/>
            <a:ext cx="8424863" cy="5975350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再</a:t>
            </a:r>
            <a:r>
              <a:rPr lang="zh-CN" altLang="en-GB" dirty="0" smtClean="0"/>
              <a:t>例如</a:t>
            </a:r>
            <a:r>
              <a:rPr lang="zh-CN" altLang="en-US" dirty="0" smtClean="0"/>
              <a:t>，用引用类型实现通过形参改变实参的值。</a:t>
            </a:r>
            <a:endParaRPr lang="zh-CN" altLang="en-GB" dirty="0"/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GB" altLang="zh-CN" sz="2000" dirty="0"/>
              <a:t>#include &lt;</a:t>
            </a:r>
            <a:r>
              <a:rPr lang="en-GB" altLang="zh-CN" sz="2000" dirty="0" err="1"/>
              <a:t>iostream</a:t>
            </a:r>
            <a:r>
              <a:rPr lang="en-GB" altLang="zh-CN" sz="2000" dirty="0"/>
              <a:t>&gt;</a:t>
            </a:r>
            <a:endParaRPr lang="en-US" altLang="zh-CN" sz="2000" dirty="0"/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using namespace </a:t>
            </a:r>
            <a:r>
              <a:rPr lang="en-US" altLang="zh-CN" sz="2000" dirty="0" err="1"/>
              <a:t>std</a:t>
            </a:r>
            <a:r>
              <a:rPr lang="en-US" altLang="zh-CN" sz="2000" dirty="0"/>
              <a:t>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void swap(</a:t>
            </a:r>
            <a:r>
              <a:rPr lang="en-US" altLang="zh-CN" sz="2000" dirty="0" err="1"/>
              <a:t>int</a:t>
            </a:r>
            <a:r>
              <a:rPr lang="en-US" altLang="zh-CN" sz="2000" dirty="0"/>
              <a:t> </a:t>
            </a:r>
            <a:r>
              <a:rPr lang="en-US" altLang="zh-CN" sz="2000" dirty="0">
                <a:solidFill>
                  <a:srgbClr val="FFC000"/>
                </a:solidFill>
              </a:rPr>
              <a:t>&amp;x</a:t>
            </a:r>
            <a:r>
              <a:rPr lang="en-US" altLang="zh-CN" sz="2000" dirty="0"/>
              <a:t>, </a:t>
            </a:r>
            <a:r>
              <a:rPr lang="en-US" altLang="zh-CN" sz="2000" dirty="0" err="1"/>
              <a:t>int</a:t>
            </a:r>
            <a:r>
              <a:rPr lang="en-US" altLang="zh-CN" sz="2000" dirty="0"/>
              <a:t> </a:t>
            </a:r>
            <a:r>
              <a:rPr lang="en-US" altLang="zh-CN" sz="2000" dirty="0">
                <a:solidFill>
                  <a:srgbClr val="FFC000"/>
                </a:solidFill>
              </a:rPr>
              <a:t>&amp;y</a:t>
            </a:r>
            <a:r>
              <a:rPr lang="en-US" altLang="zh-CN" sz="2000" dirty="0"/>
              <a:t>) //</a:t>
            </a:r>
            <a:r>
              <a:rPr lang="zh-CN" altLang="en-US" sz="2000" dirty="0"/>
              <a:t>交换两个</a:t>
            </a:r>
            <a:r>
              <a:rPr lang="en-US" altLang="zh-CN" sz="2000" dirty="0" err="1"/>
              <a:t>int</a:t>
            </a:r>
            <a:r>
              <a:rPr lang="zh-CN" altLang="en-US" sz="2000" dirty="0"/>
              <a:t>型变量的值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{	</a:t>
            </a:r>
            <a:r>
              <a:rPr lang="en-US" altLang="zh-CN" sz="2000" dirty="0" err="1"/>
              <a:t>int</a:t>
            </a:r>
            <a:r>
              <a:rPr lang="en-US" altLang="zh-CN" sz="2000" dirty="0"/>
              <a:t> t;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	t = x;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	x = y;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	y = t;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}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 err="1"/>
              <a:t>int</a:t>
            </a:r>
            <a:r>
              <a:rPr lang="en-US" altLang="zh-CN" sz="2000" dirty="0"/>
              <a:t> main()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{	</a:t>
            </a:r>
            <a:r>
              <a:rPr lang="en-US" altLang="zh-CN" sz="2000" dirty="0" err="1"/>
              <a:t>int</a:t>
            </a:r>
            <a:r>
              <a:rPr lang="en-US" altLang="zh-CN" sz="2000" dirty="0"/>
              <a:t> a=0,b=1;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	</a:t>
            </a:r>
            <a:r>
              <a:rPr lang="en-US" altLang="zh-CN" sz="2000" dirty="0" err="1"/>
              <a:t>cout</a:t>
            </a:r>
            <a:r>
              <a:rPr lang="en-US" altLang="zh-CN" sz="2000" dirty="0"/>
              <a:t> &lt;&lt; a &lt;&lt; ',' &lt;&lt; b &lt;&lt; </a:t>
            </a:r>
            <a:r>
              <a:rPr lang="en-US" altLang="zh-CN" sz="2000" dirty="0" err="1"/>
              <a:t>endl</a:t>
            </a:r>
            <a:r>
              <a:rPr lang="en-US" altLang="zh-CN" sz="2000" dirty="0"/>
              <a:t>; //</a:t>
            </a:r>
            <a:r>
              <a:rPr lang="zh-CN" altLang="en-US" sz="2000" dirty="0"/>
              <a:t>结果为：</a:t>
            </a:r>
            <a:r>
              <a:rPr lang="en-US" altLang="zh-CN" sz="2000" dirty="0"/>
              <a:t>0,1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	swap(</a:t>
            </a:r>
            <a:r>
              <a:rPr lang="en-US" altLang="zh-CN" sz="2000" dirty="0" err="1">
                <a:solidFill>
                  <a:srgbClr val="FFC000"/>
                </a:solidFill>
              </a:rPr>
              <a:t>a</a:t>
            </a:r>
            <a:r>
              <a:rPr lang="en-US" altLang="zh-CN" sz="2000" dirty="0" err="1"/>
              <a:t>,</a:t>
            </a:r>
            <a:r>
              <a:rPr lang="en-US" altLang="zh-CN" sz="2000" dirty="0" err="1">
                <a:solidFill>
                  <a:srgbClr val="FFC000"/>
                </a:solidFill>
              </a:rPr>
              <a:t>b</a:t>
            </a:r>
            <a:r>
              <a:rPr lang="en-US" altLang="zh-CN" sz="2000" dirty="0"/>
              <a:t>);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	</a:t>
            </a:r>
            <a:r>
              <a:rPr lang="en-US" altLang="zh-CN" sz="2000" dirty="0" err="1"/>
              <a:t>cout</a:t>
            </a:r>
            <a:r>
              <a:rPr lang="en-US" altLang="zh-CN" sz="2000" dirty="0"/>
              <a:t> &lt;&lt; a &lt;&lt; ',' &lt;&lt; b &lt;&lt; </a:t>
            </a:r>
            <a:r>
              <a:rPr lang="en-US" altLang="zh-CN" sz="2000" dirty="0" err="1"/>
              <a:t>endl</a:t>
            </a:r>
            <a:r>
              <a:rPr lang="en-US" altLang="zh-CN" sz="2000" dirty="0"/>
              <a:t>; //</a:t>
            </a:r>
            <a:r>
              <a:rPr lang="zh-CN" altLang="en-US" sz="2000" dirty="0"/>
              <a:t>结果为：</a:t>
            </a:r>
            <a:r>
              <a:rPr lang="en-US" altLang="zh-CN" sz="2000" dirty="0"/>
              <a:t>1,0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/>
              <a:t>	return 0;</a:t>
            </a:r>
          </a:p>
          <a:p>
            <a:pPr lvl="1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000" dirty="0" smtClean="0"/>
              <a:t>}</a:t>
            </a:r>
            <a:endParaRPr lang="en-US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的标准化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5" y="1557338"/>
            <a:ext cx="8651875" cy="5111750"/>
          </a:xfrm>
        </p:spPr>
        <p:txBody>
          <a:bodyPr>
            <a:normAutofit fontScale="85000" lnSpcReduction="20000"/>
          </a:bodyPr>
          <a:lstStyle/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国际标准化组织</a:t>
            </a:r>
            <a:r>
              <a:rPr lang="zh-CN" altLang="en-US" dirty="0"/>
              <a:t>（</a:t>
            </a:r>
            <a:r>
              <a:rPr lang="en-US" altLang="zh-CN" dirty="0"/>
              <a:t>ISO</a:t>
            </a:r>
            <a:r>
              <a:rPr lang="zh-CN" altLang="en-US" dirty="0"/>
              <a:t>）于</a:t>
            </a:r>
            <a:r>
              <a:rPr lang="en-US" altLang="zh-CN" dirty="0"/>
              <a:t>1998</a:t>
            </a:r>
            <a:r>
              <a:rPr lang="zh-CN" altLang="en-US" dirty="0"/>
              <a:t>年为</a:t>
            </a:r>
            <a:r>
              <a:rPr lang="en-US" altLang="zh-CN" dirty="0"/>
              <a:t>C++</a:t>
            </a:r>
            <a:r>
              <a:rPr lang="zh-CN" altLang="en-US" dirty="0"/>
              <a:t>制定了第一个国际标准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757238" lvl="1" indent="-357188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C</a:t>
            </a:r>
            <a:r>
              <a:rPr lang="en-US" altLang="zh-CN" dirty="0"/>
              <a:t>++</a:t>
            </a:r>
            <a:r>
              <a:rPr lang="en-US" altLang="zh-CN" dirty="0" smtClean="0"/>
              <a:t>98</a:t>
            </a:r>
            <a:endParaRPr lang="en-US" altLang="zh-CN" dirty="0"/>
          </a:p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dirty="0"/>
              <a:t>随着功能的增加，</a:t>
            </a:r>
            <a:r>
              <a:rPr lang="en-US" altLang="zh-CN" dirty="0"/>
              <a:t>C++</a:t>
            </a:r>
            <a:r>
              <a:rPr lang="zh-CN" altLang="en-US" dirty="0"/>
              <a:t>新标准在不断出现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757238" lvl="1" indent="-357188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C++03</a:t>
            </a:r>
          </a:p>
          <a:p>
            <a:pPr marL="757238" lvl="1" indent="-357188" eaLnBrk="1" hangingPunct="1">
              <a:lnSpc>
                <a:spcPct val="120000"/>
              </a:lnSpc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C</a:t>
            </a:r>
            <a:r>
              <a:rPr lang="en-US" altLang="zh-CN" dirty="0">
                <a:solidFill>
                  <a:srgbClr val="FFC000"/>
                </a:solidFill>
              </a:rPr>
              <a:t>++</a:t>
            </a:r>
            <a:r>
              <a:rPr lang="en-US" altLang="zh-CN" dirty="0" smtClean="0">
                <a:solidFill>
                  <a:srgbClr val="FFC000"/>
                </a:solidFill>
              </a:rPr>
              <a:t>11</a:t>
            </a:r>
            <a:r>
              <a:rPr lang="zh-CN" altLang="en-US" dirty="0" smtClean="0"/>
              <a:t>（重要的里程碑，现代</a:t>
            </a:r>
            <a:r>
              <a:rPr lang="en-US" altLang="zh-CN" dirty="0" smtClean="0"/>
              <a:t>C++</a:t>
            </a:r>
            <a:r>
              <a:rPr lang="zh-CN" altLang="en-US" dirty="0" smtClean="0"/>
              <a:t>的基础）</a:t>
            </a:r>
            <a:endParaRPr lang="en-US" altLang="zh-CN" dirty="0" smtClean="0"/>
          </a:p>
          <a:p>
            <a:pPr marL="757238" lvl="1" indent="-357188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C</a:t>
            </a:r>
            <a:r>
              <a:rPr lang="en-US" altLang="zh-CN" dirty="0"/>
              <a:t>++</a:t>
            </a:r>
            <a:r>
              <a:rPr lang="en-US" altLang="zh-CN" dirty="0" smtClean="0"/>
              <a:t>14</a:t>
            </a:r>
          </a:p>
          <a:p>
            <a:pPr marL="757238" lvl="1" indent="-357188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C</a:t>
            </a:r>
            <a:r>
              <a:rPr lang="en-US" altLang="zh-CN" dirty="0"/>
              <a:t>++</a:t>
            </a:r>
            <a:r>
              <a:rPr lang="en-US" altLang="zh-CN" dirty="0" smtClean="0"/>
              <a:t>17</a:t>
            </a:r>
          </a:p>
          <a:p>
            <a:pPr marL="757238" lvl="1" indent="-357188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C</a:t>
            </a:r>
            <a:r>
              <a:rPr lang="en-US" altLang="zh-CN" dirty="0"/>
              <a:t>++</a:t>
            </a:r>
            <a:r>
              <a:rPr lang="en-US" altLang="zh-CN" dirty="0" smtClean="0"/>
              <a:t>20</a:t>
            </a:r>
            <a:r>
              <a:rPr lang="zh-CN" altLang="en-US" smtClean="0"/>
              <a:t>（重要的更新）</a:t>
            </a:r>
            <a:endParaRPr lang="en-US" altLang="zh-CN" dirty="0" smtClean="0"/>
          </a:p>
          <a:p>
            <a:pPr marL="757238" lvl="1" indent="-357188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C++23</a:t>
            </a:r>
          </a:p>
          <a:p>
            <a:pPr marL="757238" lvl="1" indent="-357188" eaLnBrk="1" hangingPunct="1">
              <a:lnSpc>
                <a:spcPct val="120000"/>
              </a:lnSpc>
              <a:defRPr/>
            </a:pPr>
            <a:r>
              <a:rPr lang="en-US" altLang="zh-CN" dirty="0"/>
              <a:t>C</a:t>
            </a:r>
            <a:r>
              <a:rPr lang="en-US" altLang="zh-CN" dirty="0" smtClean="0"/>
              <a:t>++26</a:t>
            </a:r>
            <a:r>
              <a:rPr lang="zh-CN" altLang="en-US" dirty="0" smtClean="0"/>
              <a:t>（即将发布）</a:t>
            </a:r>
            <a:endParaRPr lang="zh-CN" altLang="en-US" dirty="0"/>
          </a:p>
          <a:p>
            <a:pPr lvl="1" eaLnBrk="1" hangingPunct="1">
              <a:defRPr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12738" y="692150"/>
            <a:ext cx="8580437" cy="5977210"/>
          </a:xfrm>
        </p:spPr>
        <p:txBody>
          <a:bodyPr>
            <a:normAutofit/>
          </a:bodyPr>
          <a:lstStyle/>
          <a:p>
            <a:pPr marL="381000" indent="-381000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引用类型的形参比指针类型的形参安全。</a:t>
            </a:r>
            <a:endParaRPr lang="en-US" altLang="zh-CN" sz="2800" dirty="0" smtClean="0"/>
          </a:p>
          <a:p>
            <a:pPr marL="381000" indent="-381000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例如：</a:t>
            </a:r>
            <a:endParaRPr lang="en-US" altLang="zh-CN" sz="2800" dirty="0" smtClean="0"/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void f(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 smtClean="0">
                <a:solidFill>
                  <a:srgbClr val="FFC000"/>
                </a:solidFill>
              </a:rPr>
              <a:t>*p</a:t>
            </a:r>
            <a:r>
              <a:rPr lang="en-US" altLang="zh-CN" sz="2000" dirty="0" smtClean="0"/>
              <a:t>) //</a:t>
            </a:r>
            <a:r>
              <a:rPr lang="zh-CN" altLang="en-US" sz="2000" dirty="0" smtClean="0">
                <a:solidFill>
                  <a:srgbClr val="FFC000"/>
                </a:solidFill>
              </a:rPr>
              <a:t>指针</a:t>
            </a:r>
            <a:r>
              <a:rPr lang="zh-CN" altLang="en-US" sz="2000" dirty="0" smtClean="0"/>
              <a:t>类型的形参</a:t>
            </a:r>
            <a:endParaRPr lang="en-US" altLang="zh-CN" sz="2000" dirty="0" smtClean="0"/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{ ... *p ... //</a:t>
            </a:r>
            <a:r>
              <a:rPr lang="en-US" altLang="zh-CN" sz="2000" dirty="0" smtClean="0">
                <a:solidFill>
                  <a:srgbClr val="FFC000"/>
                </a:solidFill>
              </a:rPr>
              <a:t>p</a:t>
            </a:r>
            <a:r>
              <a:rPr lang="zh-CN" altLang="en-US" sz="2000" dirty="0" smtClean="0">
                <a:solidFill>
                  <a:srgbClr val="FFC000"/>
                </a:solidFill>
              </a:rPr>
              <a:t>可能为空指针，从而导致运行错误！</a:t>
            </a:r>
            <a:endParaRPr lang="en-US" altLang="zh-CN" sz="2000" dirty="0" smtClean="0">
              <a:solidFill>
                <a:srgbClr val="FFC000"/>
              </a:solidFill>
            </a:endParaRPr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}</a:t>
            </a:r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void g(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 smtClean="0">
                <a:solidFill>
                  <a:srgbClr val="FFC000"/>
                </a:solidFill>
              </a:rPr>
              <a:t>&amp;x</a:t>
            </a:r>
            <a:r>
              <a:rPr lang="en-US" altLang="zh-CN" sz="2000" dirty="0" smtClean="0"/>
              <a:t>) //</a:t>
            </a:r>
            <a:r>
              <a:rPr lang="zh-CN" altLang="en-US" sz="2000" dirty="0" smtClean="0">
                <a:solidFill>
                  <a:srgbClr val="FFC000"/>
                </a:solidFill>
              </a:rPr>
              <a:t>引用</a:t>
            </a:r>
            <a:r>
              <a:rPr lang="zh-CN" altLang="en-US" sz="2000" dirty="0" smtClean="0"/>
              <a:t>类型的形参</a:t>
            </a:r>
            <a:endParaRPr lang="en-US" altLang="zh-CN" sz="2000" dirty="0" smtClean="0"/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{ ... x ...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//</a:t>
            </a:r>
            <a:r>
              <a:rPr lang="en-US" altLang="zh-CN" sz="2000" dirty="0" smtClean="0">
                <a:solidFill>
                  <a:srgbClr val="FFC000"/>
                </a:solidFill>
              </a:rPr>
              <a:t>x</a:t>
            </a:r>
            <a:r>
              <a:rPr lang="zh-CN" altLang="en-US" sz="2000" dirty="0" smtClean="0">
                <a:solidFill>
                  <a:srgbClr val="FFC000"/>
                </a:solidFill>
              </a:rPr>
              <a:t>永远有引用的数据！</a:t>
            </a:r>
            <a:endParaRPr lang="en-US" altLang="zh-CN" sz="2000" dirty="0" smtClean="0">
              <a:solidFill>
                <a:srgbClr val="FFC000"/>
              </a:solidFill>
            </a:endParaRPr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}</a:t>
            </a:r>
          </a:p>
          <a:p>
            <a:pPr marL="717550" indent="-381000" eaLnBrk="1" hangingPunct="1">
              <a:buNone/>
              <a:defRPr/>
            </a:pPr>
            <a:r>
              <a:rPr lang="en-US" altLang="zh-CN" sz="2000" dirty="0" err="1"/>
              <a:t>int</a:t>
            </a:r>
            <a:r>
              <a:rPr lang="en-US" altLang="zh-CN" sz="2000" dirty="0"/>
              <a:t> main()</a:t>
            </a:r>
          </a:p>
          <a:p>
            <a:pPr marL="717550" indent="-381000" eaLnBrk="1" hangingPunct="1">
              <a:buNone/>
              <a:defRPr/>
            </a:pPr>
            <a:r>
              <a:rPr lang="en-US" altLang="zh-CN" sz="2000" dirty="0"/>
              <a:t>{ </a:t>
            </a:r>
            <a:r>
              <a:rPr lang="en-US" altLang="zh-CN" sz="2000" dirty="0" err="1"/>
              <a:t>int</a:t>
            </a:r>
            <a:r>
              <a:rPr lang="en-US" altLang="zh-CN" sz="2000" dirty="0"/>
              <a:t> a;</a:t>
            </a:r>
          </a:p>
          <a:p>
            <a:pPr marL="717550" indent="-381000" eaLnBrk="1" hangingPunct="1">
              <a:buNone/>
              <a:defRPr/>
            </a:pPr>
            <a:r>
              <a:rPr lang="en-US" altLang="zh-CN" sz="2000" dirty="0"/>
              <a:t>   f(&amp;a</a:t>
            </a:r>
            <a:r>
              <a:rPr lang="en-US" altLang="zh-CN" sz="2000" dirty="0" smtClean="0"/>
              <a:t>); //OK</a:t>
            </a:r>
          </a:p>
          <a:p>
            <a:pPr marL="717550" indent="-381000" eaLnBrk="1" hangingPunct="1">
              <a:buNone/>
              <a:defRPr/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f(NULL); //OK</a:t>
            </a:r>
            <a:endParaRPr lang="en-US" altLang="zh-CN" sz="2000" dirty="0"/>
          </a:p>
          <a:p>
            <a:pPr marL="717550" indent="-381000" eaLnBrk="1" hangingPunct="1">
              <a:buNone/>
              <a:defRPr/>
            </a:pPr>
            <a:r>
              <a:rPr lang="en-US" altLang="zh-CN" sz="2000" dirty="0"/>
              <a:t>   g(a</a:t>
            </a:r>
            <a:r>
              <a:rPr lang="en-US" altLang="zh-CN" sz="2000" dirty="0" smtClean="0"/>
              <a:t>); //OK</a:t>
            </a:r>
          </a:p>
          <a:p>
            <a:pPr marL="717550" indent="-381000" eaLnBrk="1" hangingPunct="1">
              <a:buNone/>
              <a:defRPr/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g(NULL) //</a:t>
            </a:r>
            <a:r>
              <a:rPr lang="en-US" altLang="zh-CN" sz="2000" dirty="0" smtClean="0">
                <a:solidFill>
                  <a:srgbClr val="FFC000"/>
                </a:solidFill>
              </a:rPr>
              <a:t>Error</a:t>
            </a:r>
            <a:endParaRPr lang="en-US" altLang="zh-CN" sz="2000" dirty="0">
              <a:solidFill>
                <a:srgbClr val="FFC000"/>
              </a:solidFill>
            </a:endParaRPr>
          </a:p>
          <a:p>
            <a:pPr marL="717550" indent="-381000" eaLnBrk="1" hangingPunct="1">
              <a:buNone/>
              <a:defRPr/>
            </a:pPr>
            <a:r>
              <a:rPr lang="en-US" altLang="zh-CN" sz="2000" dirty="0" smtClean="0"/>
              <a:t>}</a:t>
            </a:r>
            <a:endParaRPr lang="en-US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33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33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3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3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33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33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333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333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333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333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12738" y="188913"/>
            <a:ext cx="8580437" cy="6337300"/>
          </a:xfrm>
        </p:spPr>
        <p:txBody>
          <a:bodyPr>
            <a:normAutofit fontScale="92500" lnSpcReduction="10000"/>
          </a:bodyPr>
          <a:lstStyle/>
          <a:p>
            <a:pPr marL="381000" indent="-381000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再例如：</a:t>
            </a:r>
            <a:endParaRPr lang="en-US" altLang="zh-CN" sz="2800" dirty="0" smtClean="0"/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void f(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 smtClean="0">
                <a:solidFill>
                  <a:srgbClr val="FFC000"/>
                </a:solidFill>
              </a:rPr>
              <a:t>*p</a:t>
            </a:r>
            <a:r>
              <a:rPr lang="en-US" altLang="zh-CN" sz="2000" dirty="0" smtClean="0"/>
              <a:t>) //</a:t>
            </a:r>
            <a:r>
              <a:rPr lang="zh-CN" altLang="en-US" sz="2000" dirty="0" smtClean="0">
                <a:solidFill>
                  <a:srgbClr val="FFC000"/>
                </a:solidFill>
              </a:rPr>
              <a:t>指针</a:t>
            </a:r>
            <a:r>
              <a:rPr lang="zh-CN" altLang="en-US" sz="2000" dirty="0" smtClean="0"/>
              <a:t>类型的形参</a:t>
            </a:r>
            <a:endParaRPr lang="en-US" altLang="zh-CN" sz="2000" dirty="0" smtClean="0"/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{ ... *p ... //</a:t>
            </a:r>
            <a:r>
              <a:rPr lang="zh-CN" altLang="en-US" sz="2000" dirty="0" smtClean="0"/>
              <a:t>访问的是实参</a:t>
            </a:r>
            <a:r>
              <a:rPr lang="en-US" altLang="zh-CN" sz="2000" dirty="0" smtClean="0"/>
              <a:t>a</a:t>
            </a:r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   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m;</a:t>
            </a:r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   p = &amp;m; //OK</a:t>
            </a:r>
            <a:endParaRPr lang="zh-CN" altLang="en-US" sz="2000" dirty="0" smtClean="0"/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000" dirty="0" smtClean="0"/>
              <a:t>   </a:t>
            </a:r>
            <a:r>
              <a:rPr lang="en-US" altLang="zh-CN" sz="2000" dirty="0" smtClean="0"/>
              <a:t>... *p ... //</a:t>
            </a:r>
            <a:r>
              <a:rPr lang="zh-CN" altLang="en-US" sz="2000" dirty="0" smtClean="0">
                <a:solidFill>
                  <a:srgbClr val="FFC000"/>
                </a:solidFill>
              </a:rPr>
              <a:t>访问的是</a:t>
            </a:r>
            <a:r>
              <a:rPr lang="en-US" altLang="zh-CN" sz="2000" dirty="0" smtClean="0">
                <a:solidFill>
                  <a:srgbClr val="FFC000"/>
                </a:solidFill>
              </a:rPr>
              <a:t>m</a:t>
            </a:r>
            <a:r>
              <a:rPr lang="zh-CN" altLang="en-US" sz="2000" dirty="0" smtClean="0">
                <a:solidFill>
                  <a:srgbClr val="FFC000"/>
                </a:solidFill>
              </a:rPr>
              <a:t>，即通过</a:t>
            </a:r>
            <a:r>
              <a:rPr lang="en-US" altLang="zh-CN" sz="2000" dirty="0" smtClean="0">
                <a:solidFill>
                  <a:srgbClr val="FFC000"/>
                </a:solidFill>
              </a:rPr>
              <a:t>p</a:t>
            </a:r>
            <a:r>
              <a:rPr lang="zh-CN" altLang="en-US" sz="2000" dirty="0" smtClean="0">
                <a:solidFill>
                  <a:srgbClr val="FFC000"/>
                </a:solidFill>
              </a:rPr>
              <a:t>可以访问实参以外的数据</a:t>
            </a:r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}</a:t>
            </a:r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void g(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 smtClean="0">
                <a:solidFill>
                  <a:srgbClr val="FFC000"/>
                </a:solidFill>
              </a:rPr>
              <a:t>&amp;x</a:t>
            </a:r>
            <a:r>
              <a:rPr lang="en-US" altLang="zh-CN" sz="2000" dirty="0" smtClean="0"/>
              <a:t>) //</a:t>
            </a:r>
            <a:r>
              <a:rPr lang="zh-CN" altLang="en-US" sz="2000" dirty="0" smtClean="0">
                <a:solidFill>
                  <a:srgbClr val="FFC000"/>
                </a:solidFill>
              </a:rPr>
              <a:t>引用</a:t>
            </a:r>
            <a:r>
              <a:rPr lang="zh-CN" altLang="en-US" sz="2000" dirty="0" smtClean="0"/>
              <a:t>类型的形参</a:t>
            </a:r>
            <a:endParaRPr lang="en-US" altLang="zh-CN" sz="2000" dirty="0" smtClean="0"/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{ ... x ...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//</a:t>
            </a:r>
            <a:r>
              <a:rPr lang="zh-CN" altLang="en-US" sz="2000" dirty="0" smtClean="0"/>
              <a:t>访问的</a:t>
            </a:r>
            <a:r>
              <a:rPr lang="zh-CN" altLang="en-US" sz="2000" dirty="0"/>
              <a:t>是</a:t>
            </a:r>
            <a:r>
              <a:rPr lang="zh-CN" altLang="en-US" sz="2000" dirty="0" smtClean="0"/>
              <a:t>实参</a:t>
            </a:r>
            <a:r>
              <a:rPr lang="en-US" altLang="zh-CN" sz="2000" dirty="0" smtClean="0"/>
              <a:t>a</a:t>
            </a:r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   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m;</a:t>
            </a:r>
            <a:endParaRPr lang="en-US" altLang="zh-CN" sz="2000" dirty="0" smtClean="0"/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   x = &amp;m; //</a:t>
            </a:r>
            <a:r>
              <a:rPr lang="en-US" altLang="zh-CN" sz="2000" dirty="0" smtClean="0">
                <a:solidFill>
                  <a:srgbClr val="FFC000"/>
                </a:solidFill>
              </a:rPr>
              <a:t>Error</a:t>
            </a:r>
            <a:r>
              <a:rPr lang="zh-CN" altLang="en-US" sz="2000" dirty="0" smtClean="0">
                <a:solidFill>
                  <a:srgbClr val="FFC000"/>
                </a:solidFill>
              </a:rPr>
              <a:t>，编译出错！</a:t>
            </a:r>
            <a:endParaRPr lang="en-US" altLang="zh-CN" sz="2000" dirty="0" smtClean="0">
              <a:solidFill>
                <a:srgbClr val="FFC000"/>
              </a:solidFill>
            </a:endParaRPr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   … x … //</a:t>
            </a:r>
            <a:r>
              <a:rPr lang="zh-CN" altLang="en-US" sz="2000" dirty="0">
                <a:solidFill>
                  <a:srgbClr val="FFC000"/>
                </a:solidFill>
              </a:rPr>
              <a:t>访问的</a:t>
            </a:r>
            <a:r>
              <a:rPr lang="zh-CN" altLang="en-US" sz="2000" dirty="0" smtClean="0">
                <a:solidFill>
                  <a:srgbClr val="FFC000"/>
                </a:solidFill>
              </a:rPr>
              <a:t>是</a:t>
            </a:r>
            <a:r>
              <a:rPr lang="en-US" altLang="zh-CN" sz="2000" dirty="0" smtClean="0">
                <a:solidFill>
                  <a:srgbClr val="FFC000"/>
                </a:solidFill>
              </a:rPr>
              <a:t>a</a:t>
            </a:r>
            <a:r>
              <a:rPr lang="zh-CN" altLang="en-US" sz="2000" dirty="0">
                <a:solidFill>
                  <a:srgbClr val="FFC000"/>
                </a:solidFill>
              </a:rPr>
              <a:t> ，即</a:t>
            </a:r>
            <a:r>
              <a:rPr lang="zh-CN" altLang="en-US" sz="2000" dirty="0" smtClean="0">
                <a:solidFill>
                  <a:srgbClr val="FFC000"/>
                </a:solidFill>
              </a:rPr>
              <a:t>通过</a:t>
            </a:r>
            <a:r>
              <a:rPr lang="en-US" altLang="zh-CN" sz="2000" dirty="0" smtClean="0">
                <a:solidFill>
                  <a:srgbClr val="FFC000"/>
                </a:solidFill>
              </a:rPr>
              <a:t>x</a:t>
            </a:r>
            <a:r>
              <a:rPr lang="zh-CN" altLang="en-US" sz="2000" dirty="0" smtClean="0">
                <a:solidFill>
                  <a:srgbClr val="FFC000"/>
                </a:solidFill>
              </a:rPr>
              <a:t>访问的永远是实参数据！</a:t>
            </a:r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}</a:t>
            </a:r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main()</a:t>
            </a:r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{ 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a;</a:t>
            </a:r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   f(&amp;a);</a:t>
            </a:r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   g(a);</a:t>
            </a:r>
          </a:p>
          <a:p>
            <a:pPr marL="717550" indent="-38100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000" dirty="0" smtClean="0"/>
              <a:t>}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211638" y="4365179"/>
            <a:ext cx="4897437" cy="237618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>
            <a:normAutofit fontScale="6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kern="0" dirty="0" smtClean="0"/>
              <a:t>当然，使用</a:t>
            </a:r>
            <a:r>
              <a:rPr lang="en-US" altLang="zh-CN" kern="0" dirty="0" smtClean="0"/>
              <a:t>C++</a:t>
            </a:r>
            <a:r>
              <a:rPr lang="zh-CN" altLang="en-US" kern="0" dirty="0" smtClean="0">
                <a:solidFill>
                  <a:srgbClr val="FFC000"/>
                </a:solidFill>
              </a:rPr>
              <a:t>指针类型的常量</a:t>
            </a:r>
            <a:r>
              <a:rPr lang="zh-CN" altLang="en-US" kern="0" dirty="0" smtClean="0"/>
              <a:t>也可以实现引用类型形参的这个效果：</a:t>
            </a:r>
            <a:endParaRPr lang="en-US" altLang="zh-CN" kern="0" dirty="0" smtClean="0"/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altLang="zh-CN" kern="0" dirty="0" smtClean="0"/>
              <a:t>void f(</a:t>
            </a:r>
            <a:r>
              <a:rPr lang="en-US" altLang="zh-CN" kern="0" dirty="0" err="1" smtClean="0"/>
              <a:t>int</a:t>
            </a:r>
            <a:r>
              <a:rPr lang="en-US" altLang="zh-CN" kern="0" dirty="0" smtClean="0"/>
              <a:t> *</a:t>
            </a:r>
            <a:r>
              <a:rPr lang="en-US" altLang="zh-CN" kern="0" dirty="0" err="1" smtClean="0">
                <a:solidFill>
                  <a:schemeClr val="folHlink"/>
                </a:solidFill>
              </a:rPr>
              <a:t>const</a:t>
            </a:r>
            <a:r>
              <a:rPr lang="en-US" altLang="zh-CN" kern="0" dirty="0" smtClean="0"/>
              <a:t> p)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kern="0" dirty="0" smtClean="0"/>
              <a:t>{ ... *p ...</a:t>
            </a:r>
            <a:r>
              <a:rPr lang="en-US" altLang="zh-CN" dirty="0"/>
              <a:t> //</a:t>
            </a:r>
            <a:r>
              <a:rPr lang="zh-CN" altLang="en-US" dirty="0"/>
              <a:t>通过</a:t>
            </a:r>
            <a:r>
              <a:rPr lang="en-US" altLang="zh-CN" dirty="0"/>
              <a:t>p</a:t>
            </a:r>
            <a:r>
              <a:rPr lang="zh-CN" altLang="en-US" dirty="0"/>
              <a:t>访问</a:t>
            </a:r>
            <a:r>
              <a:rPr lang="zh-CN" altLang="en-US" dirty="0" smtClean="0"/>
              <a:t>实参</a:t>
            </a:r>
            <a:endParaRPr lang="en-US" altLang="zh-CN" kern="0" dirty="0" smtClean="0"/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altLang="zh-CN" kern="0" dirty="0" smtClean="0"/>
              <a:t>   </a:t>
            </a:r>
            <a:r>
              <a:rPr lang="en-US" altLang="zh-CN" kern="0" dirty="0" err="1" smtClean="0"/>
              <a:t>int</a:t>
            </a:r>
            <a:r>
              <a:rPr lang="en-US" altLang="zh-CN" kern="0" dirty="0" smtClean="0"/>
              <a:t> m;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altLang="zh-CN" kern="0" dirty="0" smtClean="0"/>
              <a:t>   p = &amp;m; //</a:t>
            </a:r>
            <a:r>
              <a:rPr lang="en-US" altLang="zh-CN" kern="0" dirty="0" smtClean="0">
                <a:solidFill>
                  <a:srgbClr val="FFC000"/>
                </a:solidFill>
              </a:rPr>
              <a:t>Error</a:t>
            </a:r>
            <a:r>
              <a:rPr lang="zh-CN" altLang="en-US" kern="0" dirty="0" smtClean="0">
                <a:solidFill>
                  <a:srgbClr val="FFC000"/>
                </a:solidFill>
              </a:rPr>
              <a:t>，</a:t>
            </a:r>
            <a:r>
              <a:rPr lang="en-US" altLang="zh-CN" kern="0" dirty="0" smtClean="0">
                <a:solidFill>
                  <a:srgbClr val="FFC000"/>
                </a:solidFill>
              </a:rPr>
              <a:t>p</a:t>
            </a:r>
            <a:r>
              <a:rPr lang="zh-CN" altLang="en-US" kern="0" dirty="0" smtClean="0">
                <a:solidFill>
                  <a:srgbClr val="FFC000"/>
                </a:solidFill>
              </a:rPr>
              <a:t>是常量！</a:t>
            </a:r>
            <a:endParaRPr lang="zh-CN" altLang="en-US" kern="0" dirty="0" smtClean="0"/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zh-CN" altLang="en-US" kern="0" dirty="0" smtClean="0"/>
              <a:t>   </a:t>
            </a:r>
            <a:r>
              <a:rPr lang="en-US" altLang="zh-CN" kern="0" dirty="0" smtClean="0"/>
              <a:t>... *p ... //</a:t>
            </a:r>
            <a:r>
              <a:rPr lang="zh-CN" altLang="en-US" kern="0" dirty="0" smtClean="0">
                <a:solidFill>
                  <a:srgbClr val="FFC000"/>
                </a:solidFill>
              </a:rPr>
              <a:t>通过</a:t>
            </a:r>
            <a:r>
              <a:rPr lang="en-US" altLang="zh-CN" kern="0" dirty="0" smtClean="0">
                <a:solidFill>
                  <a:srgbClr val="FFC000"/>
                </a:solidFill>
              </a:rPr>
              <a:t>p</a:t>
            </a:r>
            <a:r>
              <a:rPr lang="zh-CN" altLang="en-US" kern="0" dirty="0" smtClean="0">
                <a:solidFill>
                  <a:srgbClr val="FFC000"/>
                </a:solidFill>
              </a:rPr>
              <a:t>访问的永远是实参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altLang="zh-CN" kern="0" dirty="0" smtClean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33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33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33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33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33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33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33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33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33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33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333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333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333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333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6375" y="404813"/>
            <a:ext cx="8829675" cy="6157912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00" dirty="0" smtClean="0"/>
              <a:t>如何防止函数通过引用类型的形参修改实参数据？</a:t>
            </a:r>
            <a:endParaRPr lang="en-US" altLang="zh-CN" sz="3700" dirty="0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US" altLang="zh-CN" dirty="0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void f(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&amp;x</a:t>
            </a:r>
            <a:r>
              <a:rPr lang="en-US" altLang="zh-CN" dirty="0" smtClean="0"/>
              <a:t>)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cout</a:t>
            </a:r>
            <a:r>
              <a:rPr lang="en-US" altLang="zh-CN" dirty="0" smtClean="0"/>
              <a:t> &lt;&lt; x; 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x = 20;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}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void g(</a:t>
            </a:r>
            <a:r>
              <a:rPr lang="en-US" altLang="zh-CN" dirty="0" err="1" smtClean="0">
                <a:solidFill>
                  <a:srgbClr val="FFC000"/>
                </a:solidFill>
              </a:rPr>
              <a:t>const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&amp;x</a:t>
            </a:r>
            <a:r>
              <a:rPr lang="en-US" altLang="zh-CN" dirty="0" smtClean="0"/>
              <a:t>)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cout</a:t>
            </a:r>
            <a:r>
              <a:rPr lang="en-US" altLang="zh-CN" dirty="0" smtClean="0"/>
              <a:t> &lt;&lt; x;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x = 30; //</a:t>
            </a:r>
            <a:r>
              <a:rPr lang="zh-CN" altLang="en-US" dirty="0" smtClean="0">
                <a:solidFill>
                  <a:srgbClr val="FFC000"/>
                </a:solidFill>
              </a:rPr>
              <a:t>编译出错！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}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......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a=10;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f(a); //</a:t>
            </a:r>
            <a:r>
              <a:rPr lang="zh-CN" altLang="en-US" dirty="0" smtClean="0"/>
              <a:t>调用中输出：</a:t>
            </a:r>
            <a:r>
              <a:rPr lang="en-US" altLang="zh-CN" dirty="0" smtClean="0"/>
              <a:t>10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err="1" smtClean="0"/>
              <a:t>cout</a:t>
            </a:r>
            <a:r>
              <a:rPr lang="en-US" altLang="zh-CN" dirty="0" smtClean="0"/>
              <a:t> &lt;&lt; a; //</a:t>
            </a:r>
            <a:r>
              <a:rPr lang="zh-CN" altLang="en-US" dirty="0" smtClean="0"/>
              <a:t>调用后</a:t>
            </a:r>
            <a:r>
              <a:rPr lang="en-US" altLang="zh-CN" dirty="0" smtClean="0"/>
              <a:t>a</a:t>
            </a:r>
            <a:r>
              <a:rPr lang="zh-CN" altLang="en-US" dirty="0" smtClean="0"/>
              <a:t>的值变成：</a:t>
            </a:r>
            <a:r>
              <a:rPr lang="en-US" altLang="zh-CN" dirty="0" smtClean="0"/>
              <a:t>20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smtClean="0"/>
              <a:t>g(a);  //</a:t>
            </a:r>
            <a:r>
              <a:rPr lang="zh-CN" altLang="en-US" dirty="0" smtClean="0"/>
              <a:t>调用中输出：</a:t>
            </a:r>
            <a:r>
              <a:rPr lang="en-US" altLang="zh-CN" dirty="0" smtClean="0"/>
              <a:t>20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dirty="0" err="1" smtClean="0"/>
              <a:t>cout</a:t>
            </a:r>
            <a:r>
              <a:rPr lang="en-US" altLang="zh-CN" dirty="0" smtClean="0"/>
              <a:t> &lt;&lt; a; //</a:t>
            </a:r>
            <a:r>
              <a:rPr lang="zh-CN" altLang="en-US" dirty="0" smtClean="0"/>
              <a:t>调用后</a:t>
            </a:r>
            <a:r>
              <a:rPr lang="en-US" altLang="zh-CN" dirty="0" smtClean="0"/>
              <a:t>a</a:t>
            </a:r>
            <a:r>
              <a:rPr lang="zh-CN" altLang="en-US" dirty="0" smtClean="0"/>
              <a:t>的值不变：</a:t>
            </a:r>
            <a:r>
              <a:rPr lang="en-US" altLang="zh-CN" dirty="0" smtClean="0"/>
              <a:t>20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zh-CN" alt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164013" y="1628775"/>
            <a:ext cx="4897437" cy="26289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>
            <a:normAutofit fontScale="77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kern="0" dirty="0" smtClean="0"/>
              <a:t>当然，使用</a:t>
            </a:r>
            <a:r>
              <a:rPr lang="zh-CN" altLang="en-US" kern="0" dirty="0" smtClean="0">
                <a:solidFill>
                  <a:srgbClr val="FFC000"/>
                </a:solidFill>
              </a:rPr>
              <a:t>指向常量的指针类型参数</a:t>
            </a:r>
            <a:r>
              <a:rPr lang="zh-CN" altLang="en-US" kern="0" dirty="0" smtClean="0"/>
              <a:t>也可以防止函数修改实参的值：</a:t>
            </a:r>
            <a:endParaRPr lang="en-US" altLang="zh-CN" kern="0" dirty="0" smtClean="0"/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altLang="zh-CN" kern="0" dirty="0" smtClean="0"/>
              <a:t>void g(</a:t>
            </a:r>
            <a:r>
              <a:rPr lang="en-US" altLang="zh-CN" kern="0" dirty="0" err="1" smtClean="0">
                <a:solidFill>
                  <a:schemeClr val="folHlink"/>
                </a:solidFill>
              </a:rPr>
              <a:t>const</a:t>
            </a:r>
            <a:r>
              <a:rPr lang="en-US" altLang="zh-CN" kern="0" dirty="0" smtClean="0"/>
              <a:t> </a:t>
            </a:r>
            <a:r>
              <a:rPr lang="en-US" altLang="zh-CN" kern="0" dirty="0" err="1" smtClean="0"/>
              <a:t>int</a:t>
            </a:r>
            <a:r>
              <a:rPr lang="en-US" altLang="zh-CN" kern="0" dirty="0" smtClean="0"/>
              <a:t> *p)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kern="0" dirty="0" smtClean="0"/>
              <a:t>{ </a:t>
            </a:r>
            <a:r>
              <a:rPr lang="en-US" altLang="zh-CN" kern="0" dirty="0" err="1" smtClean="0"/>
              <a:t>cout</a:t>
            </a:r>
            <a:r>
              <a:rPr lang="en-US" altLang="zh-CN" kern="0" dirty="0" smtClean="0"/>
              <a:t> &lt;&lt; *p;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altLang="zh-CN" kern="0" dirty="0" smtClean="0"/>
              <a:t>   *p = 30; //</a:t>
            </a:r>
            <a:r>
              <a:rPr lang="zh-CN" altLang="en-US" kern="0" dirty="0" smtClean="0">
                <a:solidFill>
                  <a:srgbClr val="FFC000"/>
                </a:solidFill>
              </a:rPr>
              <a:t>编译出错！</a:t>
            </a:r>
            <a:endParaRPr lang="zh-CN" altLang="en-US" kern="0" dirty="0" smtClean="0"/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altLang="zh-CN" kern="0" dirty="0" smtClean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字符串常量与字符指针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按</a:t>
            </a:r>
            <a:r>
              <a:rPr lang="en-US" altLang="zh-CN" dirty="0" smtClean="0">
                <a:solidFill>
                  <a:srgbClr val="FFC000"/>
                </a:solidFill>
              </a:rPr>
              <a:t>C</a:t>
            </a:r>
            <a:r>
              <a:rPr lang="zh-CN" altLang="en-US" dirty="0" smtClean="0"/>
              <a:t>语言，可以；按</a:t>
            </a:r>
            <a:r>
              <a:rPr lang="en-US" altLang="zh-CN" dirty="0" smtClean="0">
                <a:solidFill>
                  <a:srgbClr val="FFC000"/>
                </a:solidFill>
              </a:rPr>
              <a:t>C++</a:t>
            </a:r>
            <a:r>
              <a:rPr lang="zh-CN" altLang="en-US" dirty="0" smtClean="0"/>
              <a:t>语言，</a:t>
            </a:r>
            <a:r>
              <a:rPr lang="zh-CN" altLang="en-US" dirty="0" smtClean="0">
                <a:solidFill>
                  <a:srgbClr val="FFC000"/>
                </a:solidFill>
              </a:rPr>
              <a:t>不可以！</a:t>
            </a:r>
          </a:p>
          <a:p>
            <a:pPr>
              <a:defRPr/>
            </a:pPr>
            <a:r>
              <a:rPr lang="en-US" altLang="zh-CN" dirty="0" smtClean="0"/>
              <a:t>void f(char *p) { ...... }</a:t>
            </a:r>
          </a:p>
          <a:p>
            <a:pPr>
              <a:defRPr/>
            </a:pPr>
            <a:r>
              <a:rPr lang="en-US" altLang="zh-CN" dirty="0" smtClean="0"/>
              <a:t>void g(char x[]) { ...... }</a:t>
            </a:r>
          </a:p>
          <a:p>
            <a:pPr>
              <a:defRPr/>
            </a:pPr>
            <a:r>
              <a:rPr lang="en-US" altLang="zh-CN" dirty="0" smtClean="0"/>
              <a:t>......</a:t>
            </a:r>
          </a:p>
          <a:p>
            <a:pPr>
              <a:defRPr/>
            </a:pPr>
            <a:r>
              <a:rPr lang="en-US" altLang="zh-CN" dirty="0" smtClean="0"/>
              <a:t>char *p="</a:t>
            </a:r>
            <a:r>
              <a:rPr lang="en-US" altLang="zh-CN" dirty="0" err="1" smtClean="0"/>
              <a:t>abcd</a:t>
            </a:r>
            <a:r>
              <a:rPr lang="en-US" altLang="zh-CN" dirty="0" smtClean="0"/>
              <a:t>"; //</a:t>
            </a:r>
            <a:r>
              <a:rPr lang="en-US" altLang="zh-CN" dirty="0" smtClean="0">
                <a:solidFill>
                  <a:srgbClr val="FFC000"/>
                </a:solidFill>
              </a:rPr>
              <a:t>?</a:t>
            </a:r>
          </a:p>
          <a:p>
            <a:pPr>
              <a:defRPr/>
            </a:pPr>
            <a:r>
              <a:rPr lang="en-US" altLang="zh-CN" dirty="0" smtClean="0"/>
              <a:t>f("</a:t>
            </a:r>
            <a:r>
              <a:rPr lang="en-US" altLang="zh-CN" dirty="0" err="1" smtClean="0"/>
              <a:t>abcd</a:t>
            </a:r>
            <a:r>
              <a:rPr lang="en-US" altLang="zh-CN" dirty="0" smtClean="0"/>
              <a:t>"); //</a:t>
            </a:r>
            <a:r>
              <a:rPr lang="en-US" altLang="zh-CN" dirty="0" smtClean="0">
                <a:solidFill>
                  <a:srgbClr val="FFC000"/>
                </a:solidFill>
              </a:rPr>
              <a:t>?</a:t>
            </a:r>
          </a:p>
          <a:p>
            <a:pPr>
              <a:defRPr/>
            </a:pPr>
            <a:r>
              <a:rPr lang="en-US" altLang="zh-CN" dirty="0" smtClean="0"/>
              <a:t>g("1234"); //</a:t>
            </a:r>
            <a:r>
              <a:rPr lang="en-US" altLang="zh-CN" dirty="0" smtClean="0">
                <a:solidFill>
                  <a:srgbClr val="FFC000"/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C++</a:t>
            </a:r>
            <a:r>
              <a:rPr lang="zh-CN" altLang="en-US" dirty="0" smtClean="0"/>
              <a:t>语言需要用</a:t>
            </a:r>
            <a:r>
              <a:rPr lang="zh-CN" altLang="en-US" dirty="0">
                <a:solidFill>
                  <a:srgbClr val="FFC000"/>
                </a:solidFill>
              </a:rPr>
              <a:t>指向</a:t>
            </a:r>
            <a:r>
              <a:rPr lang="zh-CN" altLang="en-US" dirty="0" smtClean="0">
                <a:solidFill>
                  <a:srgbClr val="FFC000"/>
                </a:solidFill>
              </a:rPr>
              <a:t>常量的指针</a:t>
            </a:r>
            <a:r>
              <a:rPr lang="zh-CN" altLang="en-US" dirty="0" smtClean="0"/>
              <a:t>！</a:t>
            </a:r>
            <a:endParaRPr lang="en-US" altLang="zh-CN" dirty="0" smtClean="0"/>
          </a:p>
          <a:p>
            <a:pPr>
              <a:defRPr/>
            </a:pPr>
            <a:r>
              <a:rPr lang="en-US" altLang="zh-CN" dirty="0" smtClean="0"/>
              <a:t>void f(</a:t>
            </a:r>
            <a:r>
              <a:rPr lang="en-US" altLang="zh-CN" dirty="0" err="1" smtClean="0">
                <a:solidFill>
                  <a:srgbClr val="FFC000"/>
                </a:solidFill>
              </a:rPr>
              <a:t>const</a:t>
            </a:r>
            <a:r>
              <a:rPr lang="en-US" altLang="zh-CN" dirty="0" smtClean="0"/>
              <a:t> char *p) { ...... }</a:t>
            </a:r>
          </a:p>
          <a:p>
            <a:pPr>
              <a:defRPr/>
            </a:pPr>
            <a:r>
              <a:rPr lang="en-US" altLang="zh-CN" dirty="0" smtClean="0"/>
              <a:t>void g(</a:t>
            </a:r>
            <a:r>
              <a:rPr lang="en-US" altLang="zh-CN" dirty="0" err="1" smtClean="0">
                <a:solidFill>
                  <a:srgbClr val="FFC000"/>
                </a:solidFill>
              </a:rPr>
              <a:t>const</a:t>
            </a:r>
            <a:r>
              <a:rPr lang="en-US" altLang="zh-CN" dirty="0" smtClean="0"/>
              <a:t> char x[]) { ...... }</a:t>
            </a:r>
          </a:p>
          <a:p>
            <a:pPr>
              <a:defRPr/>
            </a:pPr>
            <a:r>
              <a:rPr lang="en-US" altLang="zh-CN" dirty="0" smtClean="0"/>
              <a:t>......</a:t>
            </a:r>
          </a:p>
          <a:p>
            <a:pPr>
              <a:defRPr/>
            </a:pPr>
            <a:r>
              <a:rPr lang="en-US" altLang="zh-CN" dirty="0" err="1" smtClean="0">
                <a:solidFill>
                  <a:srgbClr val="FFC000"/>
                </a:solidFill>
              </a:rPr>
              <a:t>const</a:t>
            </a:r>
            <a:r>
              <a:rPr lang="en-US" altLang="zh-CN" dirty="0" smtClean="0"/>
              <a:t> char *p="</a:t>
            </a:r>
            <a:r>
              <a:rPr lang="en-US" altLang="zh-CN" dirty="0" err="1" smtClean="0"/>
              <a:t>abcd</a:t>
            </a:r>
            <a:r>
              <a:rPr lang="en-US" altLang="zh-CN" dirty="0" smtClean="0"/>
              <a:t>"; //</a:t>
            </a:r>
            <a:r>
              <a:rPr lang="en-US" altLang="zh-CN" dirty="0" smtClean="0">
                <a:solidFill>
                  <a:srgbClr val="FFC000"/>
                </a:solidFill>
              </a:rPr>
              <a:t>OK</a:t>
            </a:r>
          </a:p>
          <a:p>
            <a:pPr>
              <a:defRPr/>
            </a:pPr>
            <a:r>
              <a:rPr lang="en-US" altLang="zh-CN" dirty="0" smtClean="0"/>
              <a:t>f("</a:t>
            </a:r>
            <a:r>
              <a:rPr lang="en-US" altLang="zh-CN" dirty="0" err="1" smtClean="0"/>
              <a:t>abcd</a:t>
            </a:r>
            <a:r>
              <a:rPr lang="en-US" altLang="zh-CN" dirty="0" smtClean="0"/>
              <a:t>"); //</a:t>
            </a:r>
            <a:r>
              <a:rPr lang="en-US" altLang="zh-CN" dirty="0" smtClean="0">
                <a:solidFill>
                  <a:srgbClr val="FFC000"/>
                </a:solidFill>
              </a:rPr>
              <a:t>OK</a:t>
            </a:r>
          </a:p>
          <a:p>
            <a:pPr>
              <a:defRPr/>
            </a:pPr>
            <a:r>
              <a:rPr lang="en-US" altLang="zh-CN" dirty="0" smtClean="0"/>
              <a:t>g("1234"); //</a:t>
            </a:r>
            <a:r>
              <a:rPr lang="en-US" altLang="zh-CN" dirty="0" smtClean="0">
                <a:solidFill>
                  <a:srgbClr val="FFC000"/>
                </a:solidFill>
              </a:rPr>
              <a:t>OK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zh-CN" alt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6375" y="261938"/>
            <a:ext cx="8686800" cy="6335712"/>
          </a:xfrm>
        </p:spPr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zh-CN" altLang="en-US" dirty="0" smtClean="0"/>
              <a:t>函数返回值可以为引用类型</a:t>
            </a:r>
            <a:endParaRPr lang="en-US" altLang="zh-CN" dirty="0" smtClean="0"/>
          </a:p>
          <a:p>
            <a:pPr marL="457200" lvl="1" indent="0">
              <a:buFontTx/>
              <a:buNone/>
              <a:defRPr/>
            </a:pPr>
            <a:r>
              <a:rPr lang="en-US" altLang="zh-CN" dirty="0" err="1"/>
              <a:t>struct</a:t>
            </a:r>
            <a:r>
              <a:rPr lang="en-US" altLang="zh-CN" dirty="0"/>
              <a:t> A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{</a:t>
            </a:r>
            <a:r>
              <a:rPr lang="en-US" altLang="zh-CN" dirty="0"/>
              <a:t>	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smtClean="0"/>
              <a:t>n;</a:t>
            </a:r>
            <a:endParaRPr lang="en-US" altLang="zh-CN" dirty="0"/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	</a:t>
            </a:r>
            <a:r>
              <a:rPr lang="en-US" altLang="zh-CN" dirty="0" smtClean="0"/>
              <a:t>......</a:t>
            </a:r>
            <a:endParaRPr lang="en-US" altLang="zh-CN" dirty="0"/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};</a:t>
            </a:r>
            <a:endParaRPr lang="en-US" altLang="zh-CN" dirty="0"/>
          </a:p>
          <a:p>
            <a:pPr marL="457200" lvl="1" indent="0">
              <a:buFontTx/>
              <a:buNone/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A </a:t>
            </a:r>
            <a:r>
              <a:rPr lang="en-US" altLang="zh-CN" dirty="0" smtClean="0"/>
              <a:t>func1(A &amp;x)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{ ...... 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   return x; //</a:t>
            </a:r>
            <a:r>
              <a:rPr lang="zh-CN" altLang="en-US" dirty="0" smtClean="0"/>
              <a:t>把</a:t>
            </a:r>
            <a:r>
              <a:rPr lang="en-US" altLang="zh-CN" dirty="0" smtClean="0"/>
              <a:t>x</a:t>
            </a:r>
            <a:r>
              <a:rPr lang="zh-CN" altLang="en-US" dirty="0" smtClean="0"/>
              <a:t>（也就是</a:t>
            </a:r>
            <a:r>
              <a:rPr lang="en-US" altLang="zh-CN" dirty="0" smtClean="0"/>
              <a:t>a</a:t>
            </a:r>
            <a:r>
              <a:rPr lang="zh-CN" altLang="en-US" dirty="0" smtClean="0"/>
              <a:t>）</a:t>
            </a:r>
            <a:r>
              <a:rPr lang="zh-CN" altLang="en-US" dirty="0" smtClean="0">
                <a:solidFill>
                  <a:srgbClr val="FFC000"/>
                </a:solidFill>
              </a:rPr>
              <a:t>复制一份</a:t>
            </a:r>
            <a:r>
              <a:rPr lang="zh-CN" altLang="en-US" dirty="0" smtClean="0"/>
              <a:t>返回</a:t>
            </a:r>
            <a:endParaRPr lang="en-US" altLang="zh-CN" dirty="0" smtClean="0"/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}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A&amp;</a:t>
            </a:r>
            <a:r>
              <a:rPr lang="en-US" altLang="zh-CN" dirty="0" smtClean="0"/>
              <a:t> func2(A &amp;x)</a:t>
            </a:r>
            <a:endParaRPr lang="en-US" altLang="zh-CN" dirty="0"/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{ ...... </a:t>
            </a:r>
            <a:endParaRPr lang="en-US" altLang="zh-CN" dirty="0"/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   return </a:t>
            </a:r>
            <a:r>
              <a:rPr lang="en-US" altLang="zh-CN" dirty="0" smtClean="0"/>
              <a:t>x; //</a:t>
            </a:r>
            <a:r>
              <a:rPr lang="zh-CN" altLang="en-US" dirty="0" smtClean="0"/>
              <a:t>把</a:t>
            </a:r>
            <a:r>
              <a:rPr lang="en-US" altLang="zh-CN" dirty="0" smtClean="0"/>
              <a:t>x</a:t>
            </a:r>
            <a:r>
              <a:rPr lang="zh-CN" altLang="en-US" dirty="0" smtClean="0"/>
              <a:t>（也就是</a:t>
            </a:r>
            <a:r>
              <a:rPr lang="en-US" altLang="zh-CN" dirty="0" smtClean="0"/>
              <a:t>a</a:t>
            </a:r>
            <a:r>
              <a:rPr lang="zh-CN" altLang="en-US" dirty="0" smtClean="0"/>
              <a:t>）返回</a:t>
            </a:r>
            <a:endParaRPr lang="en-US" altLang="zh-CN" dirty="0"/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}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......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A </a:t>
            </a:r>
            <a:r>
              <a:rPr lang="en-US" altLang="zh-CN" dirty="0" err="1" smtClean="0"/>
              <a:t>a</a:t>
            </a:r>
            <a:r>
              <a:rPr lang="en-US" altLang="zh-CN" dirty="0" smtClean="0"/>
              <a:t>;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err="1" smtClean="0"/>
              <a:t>a.n</a:t>
            </a:r>
            <a:r>
              <a:rPr lang="en-US" altLang="zh-CN" dirty="0" smtClean="0"/>
              <a:t> = 0;</a:t>
            </a:r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func1(a).</a:t>
            </a:r>
            <a:r>
              <a:rPr lang="en-US" altLang="zh-CN" dirty="0">
                <a:solidFill>
                  <a:srgbClr val="FFC000"/>
                </a:solidFill>
              </a:rPr>
              <a:t>n++</a:t>
            </a:r>
            <a:r>
              <a:rPr lang="en-US" altLang="zh-CN" dirty="0"/>
              <a:t>; </a:t>
            </a:r>
            <a:r>
              <a:rPr lang="en-US" altLang="zh-CN" dirty="0" smtClean="0"/>
              <a:t>//</a:t>
            </a:r>
            <a:r>
              <a:rPr lang="zh-CN" altLang="en-US" dirty="0" smtClean="0"/>
              <a:t>返回值（临时变量）不能被修改</a:t>
            </a:r>
            <a:endParaRPr lang="en-US" altLang="zh-CN" dirty="0">
              <a:solidFill>
                <a:srgbClr val="FFC000"/>
              </a:solidFill>
            </a:endParaRPr>
          </a:p>
          <a:p>
            <a:pPr marL="457200" lvl="1" indent="0">
              <a:buFontTx/>
              <a:buNone/>
              <a:defRPr/>
            </a:pPr>
            <a:r>
              <a:rPr lang="en-US" altLang="zh-CN" dirty="0" smtClean="0"/>
              <a:t>func2(a).</a:t>
            </a:r>
            <a:r>
              <a:rPr lang="en-US" altLang="zh-CN" dirty="0" smtClean="0">
                <a:solidFill>
                  <a:srgbClr val="FFC000"/>
                </a:solidFill>
              </a:rPr>
              <a:t>n++</a:t>
            </a:r>
            <a:r>
              <a:rPr lang="en-US" altLang="zh-CN" dirty="0" smtClean="0"/>
              <a:t>; //</a:t>
            </a:r>
            <a:r>
              <a:rPr lang="zh-CN" altLang="en-US" dirty="0" smtClean="0"/>
              <a:t>返回值（</a:t>
            </a:r>
            <a:r>
              <a:rPr lang="en-US" altLang="zh-CN" dirty="0" smtClean="0"/>
              <a:t>a</a:t>
            </a:r>
            <a:r>
              <a:rPr lang="zh-CN" altLang="en-US" dirty="0" smtClean="0"/>
              <a:t>）可以被修改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333375"/>
            <a:ext cx="8642350" cy="6264275"/>
          </a:xfrm>
        </p:spPr>
        <p:txBody>
          <a:bodyPr>
            <a:normAutofit fontScale="92500" lnSpcReduction="10000"/>
          </a:bodyPr>
          <a:lstStyle/>
          <a:p>
            <a:pPr algn="just" eaLnBrk="1" hangingPunct="1">
              <a:lnSpc>
                <a:spcPct val="110000"/>
              </a:lnSpc>
              <a:defRPr/>
            </a:pPr>
            <a:r>
              <a:rPr lang="zh-CN" altLang="en-US" sz="2800" dirty="0" smtClean="0">
                <a:solidFill>
                  <a:srgbClr val="FFC000"/>
                </a:solidFill>
              </a:rPr>
              <a:t>注意：</a:t>
            </a:r>
            <a:r>
              <a:rPr lang="zh-CN" altLang="en-US" sz="2800" dirty="0" smtClean="0"/>
              <a:t>不要把</a:t>
            </a:r>
            <a:r>
              <a:rPr lang="zh-CN" altLang="en-US" sz="2800" dirty="0" smtClean="0">
                <a:solidFill>
                  <a:srgbClr val="FFC000"/>
                </a:solidFill>
              </a:rPr>
              <a:t>局部量</a:t>
            </a:r>
            <a:r>
              <a:rPr lang="zh-CN" altLang="en-US" sz="2800" dirty="0" smtClean="0"/>
              <a:t>的引用返回给调用者，因为函数返回后，局部量的内存空间已无效，后续操作中可能又分配给其它变量！例如：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endParaRPr lang="en-US" altLang="zh-CN" sz="2200" dirty="0" smtClean="0"/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&amp;f()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{ 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</a:t>
            </a:r>
            <a:r>
              <a:rPr lang="en-US" altLang="zh-CN" sz="2200" dirty="0" err="1" smtClean="0"/>
              <a:t>i</a:t>
            </a:r>
            <a:r>
              <a:rPr lang="en-US" altLang="zh-CN" sz="2200" dirty="0" smtClean="0"/>
              <a:t>=0;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   return </a:t>
            </a:r>
            <a:r>
              <a:rPr lang="en-US" altLang="zh-CN" sz="2200" dirty="0" err="1" smtClean="0">
                <a:solidFill>
                  <a:srgbClr val="FFC000"/>
                </a:solidFill>
              </a:rPr>
              <a:t>i</a:t>
            </a:r>
            <a:r>
              <a:rPr lang="en-US" altLang="zh-CN" sz="2200" dirty="0" smtClean="0"/>
              <a:t>; 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}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&amp;g()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{ 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j=1;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   return </a:t>
            </a:r>
            <a:r>
              <a:rPr lang="en-US" altLang="zh-CN" sz="2200" dirty="0" smtClean="0">
                <a:solidFill>
                  <a:srgbClr val="FFC000"/>
                </a:solidFill>
              </a:rPr>
              <a:t>j</a:t>
            </a:r>
            <a:r>
              <a:rPr lang="en-US" altLang="zh-CN" sz="2200" dirty="0" smtClean="0"/>
              <a:t>; 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}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main()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{ </a:t>
            </a:r>
            <a:r>
              <a:rPr lang="en-US" altLang="zh-CN" sz="2200" dirty="0" err="1" smtClean="0"/>
              <a:t>int</a:t>
            </a:r>
            <a:r>
              <a:rPr lang="en-US" altLang="zh-CN" sz="2200" dirty="0" smtClean="0"/>
              <a:t> x ;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	x = f()+g();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   </a:t>
            </a:r>
            <a:r>
              <a:rPr lang="en-US" altLang="zh-CN" sz="2200" dirty="0" err="1" smtClean="0"/>
              <a:t>cout</a:t>
            </a:r>
            <a:r>
              <a:rPr lang="en-US" altLang="zh-CN" sz="2200" dirty="0" smtClean="0"/>
              <a:t> &lt;&lt; x &lt;&lt; </a:t>
            </a:r>
            <a:r>
              <a:rPr lang="en-US" altLang="zh-CN" sz="2200" dirty="0" err="1" smtClean="0"/>
              <a:t>endl</a:t>
            </a:r>
            <a:r>
              <a:rPr lang="en-US" altLang="zh-CN" sz="2200" dirty="0" smtClean="0"/>
              <a:t>; //</a:t>
            </a:r>
            <a:r>
              <a:rPr lang="zh-CN" altLang="en-US" sz="2200" dirty="0" smtClean="0">
                <a:solidFill>
                  <a:srgbClr val="FFC000"/>
                </a:solidFill>
              </a:rPr>
              <a:t>输出：</a:t>
            </a:r>
            <a:r>
              <a:rPr lang="en-US" altLang="zh-CN" sz="2200" dirty="0" smtClean="0">
                <a:solidFill>
                  <a:srgbClr val="FFC000"/>
                </a:solidFill>
              </a:rPr>
              <a:t>1</a:t>
            </a:r>
            <a:r>
              <a:rPr lang="zh-CN" altLang="en-US" sz="2200" dirty="0" smtClean="0">
                <a:solidFill>
                  <a:srgbClr val="FFC000"/>
                </a:solidFill>
              </a:rPr>
              <a:t>？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zh-CN" altLang="en-US" sz="2200" dirty="0" smtClean="0"/>
              <a:t>   </a:t>
            </a:r>
            <a:r>
              <a:rPr lang="en-US" altLang="zh-CN" sz="2200" dirty="0" smtClean="0"/>
              <a:t>return 0;</a:t>
            </a:r>
          </a:p>
          <a:p>
            <a:pPr lvl="1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200" dirty="0" smtClean="0"/>
              <a:t>}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03663" y="5189538"/>
            <a:ext cx="4700587" cy="40005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zh-CN" alt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可能是 </a:t>
            </a:r>
            <a:r>
              <a:rPr lang="en-US" altLang="zh-CN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，因为</a:t>
            </a:r>
            <a:r>
              <a:rPr lang="en-US" altLang="zh-CN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</a:t>
            </a:r>
            <a:r>
              <a:rPr lang="zh-CN" alt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可能占用的是</a:t>
            </a:r>
            <a:r>
              <a:rPr lang="en-US" altLang="zh-CN" sz="200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zh-CN" alt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的空间！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引用类型的实现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5" y="1268413"/>
            <a:ext cx="8686800" cy="5445125"/>
          </a:xfrm>
        </p:spPr>
        <p:txBody>
          <a:bodyPr>
            <a:normAutofit fontScale="77500" lnSpcReduction="20000"/>
          </a:bodyPr>
          <a:lstStyle/>
          <a:p>
            <a:pPr marL="355600" indent="-355600">
              <a:lnSpc>
                <a:spcPct val="120000"/>
              </a:lnSpc>
              <a:defRPr/>
            </a:pPr>
            <a:r>
              <a:rPr lang="zh-CN" altLang="en-US" dirty="0"/>
              <a:t>引用类型一般作为指针类型来</a:t>
            </a:r>
            <a:r>
              <a:rPr lang="zh-CN" altLang="en-US" dirty="0" smtClean="0"/>
              <a:t>实现（有时</a:t>
            </a:r>
            <a:r>
              <a:rPr lang="zh-CN" altLang="en-US" dirty="0"/>
              <a:t>又把引用类型称作</a:t>
            </a:r>
            <a:r>
              <a:rPr lang="zh-CN" altLang="en-US" dirty="0" smtClean="0">
                <a:solidFill>
                  <a:srgbClr val="FFC000"/>
                </a:solidFill>
              </a:rPr>
              <a:t>隐藏的</a:t>
            </a:r>
            <a:r>
              <a:rPr lang="zh-CN" altLang="en-US" dirty="0">
                <a:solidFill>
                  <a:srgbClr val="FFC000"/>
                </a:solidFill>
              </a:rPr>
              <a:t>指针</a:t>
            </a:r>
            <a:r>
              <a:rPr lang="zh-CN" altLang="en-US" dirty="0"/>
              <a:t>，</a:t>
            </a:r>
            <a:r>
              <a:rPr lang="en-US" altLang="zh-CN" dirty="0">
                <a:solidFill>
                  <a:srgbClr val="FFC000"/>
                </a:solidFill>
              </a:rPr>
              <a:t>hidden pointer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355600" indent="-355600">
              <a:lnSpc>
                <a:spcPct val="120000"/>
              </a:lnSpc>
              <a:defRPr/>
            </a:pPr>
            <a:r>
              <a:rPr lang="zh-CN" altLang="en-US" dirty="0" smtClean="0"/>
              <a:t>对于下面的引用类型：</a:t>
            </a:r>
            <a:endParaRPr lang="zh-CN" altLang="en-US" dirty="0"/>
          </a:p>
          <a:p>
            <a:pPr marL="400050" lvl="1" indent="0">
              <a:buFontTx/>
              <a:buNone/>
              <a:defRPr/>
            </a:pPr>
            <a:r>
              <a:rPr lang="en-US" altLang="zh-CN" dirty="0" smtClean="0"/>
              <a:t>void f(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&amp;m</a:t>
            </a:r>
            <a:r>
              <a:rPr lang="en-US" altLang="zh-CN" dirty="0" smtClean="0"/>
              <a:t>) //m</a:t>
            </a:r>
            <a:r>
              <a:rPr lang="zh-CN" altLang="en-US" dirty="0" smtClean="0"/>
              <a:t>是</a:t>
            </a:r>
            <a:r>
              <a:rPr lang="zh-CN" altLang="en-US" dirty="0" smtClean="0">
                <a:solidFill>
                  <a:srgbClr val="FFC000"/>
                </a:solidFill>
              </a:rPr>
              <a:t>引用</a:t>
            </a:r>
            <a:r>
              <a:rPr lang="zh-CN" altLang="en-US" dirty="0" smtClean="0"/>
              <a:t>类型</a:t>
            </a:r>
            <a:endParaRPr lang="en-US" altLang="zh-CN" dirty="0" smtClean="0"/>
          </a:p>
          <a:p>
            <a:pPr marL="400050" lvl="1" indent="0">
              <a:buFontTx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cout</a:t>
            </a:r>
            <a:r>
              <a:rPr lang="en-US" altLang="zh-CN" dirty="0" smtClean="0"/>
              <a:t> &lt;&lt; m &lt;&lt; ','   //</a:t>
            </a:r>
            <a:r>
              <a:rPr lang="zh-CN" altLang="en-US" dirty="0" smtClean="0"/>
              <a:t>输出</a:t>
            </a:r>
            <a:r>
              <a:rPr lang="en-US" altLang="zh-CN" dirty="0" smtClean="0"/>
              <a:t>m</a:t>
            </a:r>
            <a:r>
              <a:rPr lang="zh-CN" altLang="en-US" dirty="0" smtClean="0"/>
              <a:t>的值（实参的值）</a:t>
            </a:r>
            <a:endParaRPr lang="en-US" altLang="zh-CN" dirty="0" smtClean="0"/>
          </a:p>
          <a:p>
            <a:pPr marL="400050" lvl="1" indent="0">
              <a:buFontTx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       &lt;&lt; &amp;m; //</a:t>
            </a:r>
            <a:r>
              <a:rPr lang="zh-CN" altLang="en-US" dirty="0" smtClean="0"/>
              <a:t>输出</a:t>
            </a:r>
            <a:r>
              <a:rPr lang="en-US" altLang="zh-CN" dirty="0" smtClean="0"/>
              <a:t>m</a:t>
            </a:r>
            <a:r>
              <a:rPr lang="zh-CN" altLang="en-US" dirty="0" smtClean="0"/>
              <a:t>的地址（实参的地址）</a:t>
            </a:r>
            <a:endParaRPr lang="en-US" altLang="zh-CN" dirty="0" smtClean="0"/>
          </a:p>
          <a:p>
            <a:pPr marL="400050" lvl="1" indent="0">
              <a:buFontTx/>
              <a:buNone/>
              <a:defRPr/>
            </a:pPr>
            <a:r>
              <a:rPr lang="en-US" altLang="zh-CN" dirty="0" smtClean="0"/>
              <a:t>}</a:t>
            </a:r>
          </a:p>
          <a:p>
            <a:pPr marL="400050" lvl="1" indent="0">
              <a:buFontTx/>
              <a:buNone/>
              <a:defRPr/>
            </a:pPr>
            <a:r>
              <a:rPr lang="en-US" altLang="zh-CN" dirty="0" smtClean="0"/>
              <a:t>......</a:t>
            </a:r>
          </a:p>
          <a:p>
            <a:pPr marL="400050" lvl="1" indent="0">
              <a:buFontTx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x=0,y=0;</a:t>
            </a:r>
          </a:p>
          <a:p>
            <a:pPr marL="400050" lvl="1" indent="0">
              <a:buFontTx/>
              <a:buNone/>
              <a:defRPr/>
            </a:pPr>
            <a:r>
              <a:rPr lang="en-US" altLang="zh-CN" dirty="0"/>
              <a:t>f(x);   // f</a:t>
            </a:r>
            <a:r>
              <a:rPr lang="zh-CN" altLang="en-US" dirty="0"/>
              <a:t>中的输出是</a:t>
            </a:r>
            <a:r>
              <a:rPr lang="en-US" altLang="zh-CN" dirty="0">
                <a:solidFill>
                  <a:srgbClr val="FFC000"/>
                </a:solidFill>
              </a:rPr>
              <a:t>x</a:t>
            </a:r>
            <a:r>
              <a:rPr lang="zh-CN" altLang="en-US" dirty="0"/>
              <a:t>的值和地址</a:t>
            </a:r>
            <a:endParaRPr lang="en-US" altLang="zh-CN" dirty="0"/>
          </a:p>
          <a:p>
            <a:pPr marL="400050" lvl="1" indent="0">
              <a:buFontTx/>
              <a:buNone/>
              <a:defRPr/>
            </a:pPr>
            <a:r>
              <a:rPr lang="en-US" altLang="zh-CN" dirty="0"/>
              <a:t>f(y);   // f</a:t>
            </a:r>
            <a:r>
              <a:rPr lang="zh-CN" altLang="en-US" dirty="0"/>
              <a:t>中的输出是</a:t>
            </a:r>
            <a:r>
              <a:rPr lang="en-US" altLang="zh-CN" dirty="0">
                <a:solidFill>
                  <a:srgbClr val="FFC000"/>
                </a:solidFill>
              </a:rPr>
              <a:t>y</a:t>
            </a:r>
            <a:r>
              <a:rPr lang="zh-CN" altLang="en-US" dirty="0"/>
              <a:t>的值和地址</a:t>
            </a:r>
            <a:endParaRPr lang="en-US" altLang="zh-CN" dirty="0"/>
          </a:p>
          <a:p>
            <a:pPr marL="400050" lvl="1" indent="0">
              <a:buFontTx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&amp;z</a:t>
            </a:r>
            <a:r>
              <a:rPr lang="en-US" altLang="zh-CN" dirty="0" smtClean="0"/>
              <a:t>=x;   //z</a:t>
            </a:r>
            <a:r>
              <a:rPr lang="zh-CN" altLang="en-US" dirty="0" smtClean="0"/>
              <a:t>是</a:t>
            </a:r>
            <a:r>
              <a:rPr lang="zh-CN" altLang="en-US" dirty="0" smtClean="0">
                <a:solidFill>
                  <a:srgbClr val="FFC000"/>
                </a:solidFill>
              </a:rPr>
              <a:t>引用</a:t>
            </a:r>
            <a:r>
              <a:rPr lang="zh-CN" altLang="en-US" dirty="0" smtClean="0"/>
              <a:t>类型</a:t>
            </a:r>
            <a:endParaRPr lang="en-US" altLang="zh-CN" dirty="0" smtClean="0"/>
          </a:p>
          <a:p>
            <a:pPr marL="400050" lvl="1" indent="0">
              <a:buFontTx/>
              <a:buNone/>
              <a:defRPr/>
            </a:pPr>
            <a:r>
              <a:rPr lang="en-US" altLang="zh-CN" dirty="0" smtClean="0"/>
              <a:t>z = 1; </a:t>
            </a:r>
          </a:p>
          <a:p>
            <a:pPr marL="400050" lvl="1" indent="0">
              <a:buFontTx/>
              <a:buNone/>
              <a:defRPr/>
            </a:pPr>
            <a:r>
              <a:rPr lang="en-US" altLang="zh-CN" dirty="0" err="1" smtClean="0"/>
              <a:t>cout</a:t>
            </a:r>
            <a:r>
              <a:rPr lang="en-US" altLang="zh-CN" dirty="0" smtClean="0"/>
              <a:t> &lt;&lt; x </a:t>
            </a:r>
            <a:r>
              <a:rPr lang="en-US" altLang="zh-CN" dirty="0"/>
              <a:t>&lt;&lt; ',' </a:t>
            </a:r>
            <a:r>
              <a:rPr lang="en-US" altLang="zh-CN" dirty="0" smtClean="0"/>
              <a:t>&lt;&lt; z; // 1,1</a:t>
            </a:r>
          </a:p>
          <a:p>
            <a:pPr marL="400050" lvl="1" indent="0">
              <a:buFontTx/>
              <a:buNone/>
              <a:defRPr/>
            </a:pPr>
            <a:r>
              <a:rPr lang="en-US" altLang="zh-CN" dirty="0" err="1" smtClean="0"/>
              <a:t>cout</a:t>
            </a:r>
            <a:r>
              <a:rPr lang="en-US" altLang="zh-CN" dirty="0" smtClean="0"/>
              <a:t> &lt;&lt; &amp;x &lt;&lt; &amp;z; //</a:t>
            </a:r>
            <a:r>
              <a:rPr lang="zh-CN" altLang="en-US" dirty="0" smtClean="0">
                <a:solidFill>
                  <a:srgbClr val="FFC000"/>
                </a:solidFill>
              </a:rPr>
              <a:t>结果一样！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引用类型的实现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5" y="1268413"/>
            <a:ext cx="8686800" cy="5445125"/>
          </a:xfrm>
        </p:spPr>
        <p:txBody>
          <a:bodyPr>
            <a:normAutofit fontScale="77500" lnSpcReduction="20000"/>
          </a:bodyPr>
          <a:lstStyle/>
          <a:p>
            <a:pPr marL="355600" indent="-355600">
              <a:lnSpc>
                <a:spcPct val="120000"/>
              </a:lnSpc>
              <a:defRPr/>
            </a:pPr>
            <a:r>
              <a:rPr lang="zh-CN" altLang="en-US" dirty="0"/>
              <a:t>引用类型一般作为指针类型来实现（有时又把引用类型称作</a:t>
            </a:r>
            <a:r>
              <a:rPr lang="zh-CN" altLang="en-US" dirty="0" smtClean="0">
                <a:solidFill>
                  <a:srgbClr val="FFC000"/>
                </a:solidFill>
              </a:rPr>
              <a:t>隐藏的</a:t>
            </a:r>
            <a:r>
              <a:rPr lang="zh-CN" altLang="en-US" dirty="0">
                <a:solidFill>
                  <a:srgbClr val="FFC000"/>
                </a:solidFill>
              </a:rPr>
              <a:t>指针</a:t>
            </a:r>
            <a:r>
              <a:rPr lang="zh-CN" altLang="en-US" dirty="0"/>
              <a:t>，</a:t>
            </a:r>
            <a:r>
              <a:rPr lang="en-US" altLang="zh-CN" dirty="0">
                <a:solidFill>
                  <a:srgbClr val="FFC000"/>
                </a:solidFill>
              </a:rPr>
              <a:t>hidden pointer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355600" indent="-355600">
              <a:lnSpc>
                <a:spcPct val="120000"/>
              </a:lnSpc>
              <a:defRPr/>
            </a:pPr>
            <a:r>
              <a:rPr lang="zh-CN" altLang="en-US" dirty="0" smtClean="0"/>
              <a:t>编译程序将按下面的指针类型来实现：</a:t>
            </a:r>
            <a:endParaRPr lang="zh-CN" altLang="en-US" dirty="0"/>
          </a:p>
          <a:p>
            <a:pPr marL="400050" lvl="1" indent="0">
              <a:buFontTx/>
              <a:buNone/>
              <a:defRPr/>
            </a:pPr>
            <a:r>
              <a:rPr lang="en-US" altLang="zh-CN" dirty="0" smtClean="0"/>
              <a:t>void f(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>
                <a:solidFill>
                  <a:srgbClr val="FFC000"/>
                </a:solidFill>
              </a:rPr>
              <a:t>*</a:t>
            </a:r>
            <a:r>
              <a:rPr lang="en-US" altLang="zh-CN" dirty="0" smtClean="0">
                <a:solidFill>
                  <a:srgbClr val="FFC000"/>
                </a:solidFill>
              </a:rPr>
              <a:t>m</a:t>
            </a:r>
            <a:r>
              <a:rPr lang="en-US" altLang="zh-CN" dirty="0" smtClean="0"/>
              <a:t>) //m</a:t>
            </a:r>
            <a:r>
              <a:rPr lang="zh-CN" altLang="en-US" dirty="0" smtClean="0"/>
              <a:t>是</a:t>
            </a:r>
            <a:r>
              <a:rPr lang="zh-CN" altLang="en-US" dirty="0" smtClean="0">
                <a:solidFill>
                  <a:srgbClr val="FFC000"/>
                </a:solidFill>
              </a:rPr>
              <a:t>指针</a:t>
            </a:r>
            <a:r>
              <a:rPr lang="zh-CN" altLang="en-US" dirty="0" smtClean="0"/>
              <a:t>类型</a:t>
            </a:r>
            <a:endParaRPr lang="en-US" altLang="zh-CN" dirty="0" smtClean="0"/>
          </a:p>
          <a:p>
            <a:pPr marL="400050" lvl="1" indent="0">
              <a:buFontTx/>
              <a:buNone/>
              <a:defRPr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cout</a:t>
            </a:r>
            <a:r>
              <a:rPr lang="en-US" altLang="zh-CN" dirty="0" smtClean="0"/>
              <a:t> &lt;&lt; </a:t>
            </a:r>
            <a:r>
              <a:rPr lang="en-US" altLang="zh-CN" dirty="0" smtClean="0">
                <a:solidFill>
                  <a:srgbClr val="FFC000"/>
                </a:solidFill>
              </a:rPr>
              <a:t>*</a:t>
            </a:r>
            <a:r>
              <a:rPr lang="en-US" altLang="zh-CN" dirty="0" smtClean="0"/>
              <a:t>m &lt;&lt; ',' //</a:t>
            </a:r>
            <a:r>
              <a:rPr lang="zh-CN" altLang="en-US" dirty="0" smtClean="0"/>
              <a:t>输出</a:t>
            </a:r>
            <a:r>
              <a:rPr lang="en-US" altLang="zh-CN" dirty="0" smtClean="0"/>
              <a:t>m</a:t>
            </a:r>
            <a:r>
              <a:rPr lang="zh-CN" altLang="en-US" dirty="0" smtClean="0">
                <a:solidFill>
                  <a:srgbClr val="FFC000"/>
                </a:solidFill>
              </a:rPr>
              <a:t>指向</a:t>
            </a:r>
            <a:r>
              <a:rPr lang="zh-CN" altLang="en-US" dirty="0" smtClean="0"/>
              <a:t>的值</a:t>
            </a:r>
            <a:r>
              <a:rPr lang="zh-CN" altLang="en-US" dirty="0"/>
              <a:t>（实参的值）</a:t>
            </a:r>
            <a:endParaRPr lang="en-US" altLang="zh-CN" dirty="0" smtClean="0"/>
          </a:p>
          <a:p>
            <a:pPr marL="400050" lvl="1" indent="0">
              <a:buFontTx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       &lt;&lt; m;   //</a:t>
            </a:r>
            <a:r>
              <a:rPr lang="zh-CN" altLang="en-US" dirty="0" smtClean="0"/>
              <a:t>输出</a:t>
            </a:r>
            <a:r>
              <a:rPr lang="en-US" altLang="zh-CN" dirty="0" smtClean="0"/>
              <a:t>m</a:t>
            </a:r>
            <a:r>
              <a:rPr lang="zh-CN" altLang="en-US" dirty="0" smtClean="0"/>
              <a:t>的</a:t>
            </a:r>
            <a:r>
              <a:rPr lang="zh-CN" altLang="en-US" dirty="0" smtClean="0">
                <a:solidFill>
                  <a:srgbClr val="FFC000"/>
                </a:solidFill>
              </a:rPr>
              <a:t>值</a:t>
            </a:r>
            <a:r>
              <a:rPr lang="zh-CN" altLang="en-US" dirty="0" smtClean="0"/>
              <a:t>（实参的地址）</a:t>
            </a:r>
            <a:endParaRPr lang="en-US" altLang="zh-CN" dirty="0" smtClean="0"/>
          </a:p>
          <a:p>
            <a:pPr marL="400050" lvl="1" indent="0">
              <a:buFontTx/>
              <a:buNone/>
              <a:defRPr/>
            </a:pPr>
            <a:r>
              <a:rPr lang="en-US" altLang="zh-CN" dirty="0" smtClean="0"/>
              <a:t>}</a:t>
            </a:r>
          </a:p>
          <a:p>
            <a:pPr marL="400050" lvl="1" indent="0">
              <a:buFontTx/>
              <a:buNone/>
              <a:defRPr/>
            </a:pPr>
            <a:r>
              <a:rPr lang="en-US" altLang="zh-CN" dirty="0" smtClean="0"/>
              <a:t>......</a:t>
            </a:r>
          </a:p>
          <a:p>
            <a:pPr marL="400050" lvl="1" indent="0">
              <a:buFontTx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x=0,y=0;</a:t>
            </a:r>
          </a:p>
          <a:p>
            <a:pPr marL="400050" lvl="1" indent="0">
              <a:buFontTx/>
              <a:buNone/>
              <a:defRPr/>
            </a:pPr>
            <a:r>
              <a:rPr lang="en-US" altLang="zh-CN" dirty="0"/>
              <a:t>f(</a:t>
            </a:r>
            <a:r>
              <a:rPr lang="en-US" altLang="zh-CN" dirty="0">
                <a:solidFill>
                  <a:srgbClr val="FFC000"/>
                </a:solidFill>
              </a:rPr>
              <a:t>&amp;</a:t>
            </a:r>
            <a:r>
              <a:rPr lang="en-US" altLang="zh-CN" dirty="0"/>
              <a:t>x); // f</a:t>
            </a:r>
            <a:r>
              <a:rPr lang="zh-CN" altLang="en-US" dirty="0"/>
              <a:t>中的输出是</a:t>
            </a:r>
            <a:r>
              <a:rPr lang="en-US" altLang="zh-CN" dirty="0">
                <a:solidFill>
                  <a:srgbClr val="FFC000"/>
                </a:solidFill>
              </a:rPr>
              <a:t>x</a:t>
            </a:r>
            <a:r>
              <a:rPr lang="zh-CN" altLang="en-US" dirty="0"/>
              <a:t>的值和地址</a:t>
            </a:r>
            <a:endParaRPr lang="en-US" altLang="zh-CN" dirty="0"/>
          </a:p>
          <a:p>
            <a:pPr marL="400050" lvl="1" indent="0">
              <a:buFontTx/>
              <a:buNone/>
              <a:defRPr/>
            </a:pPr>
            <a:r>
              <a:rPr lang="en-US" altLang="zh-CN" dirty="0"/>
              <a:t>f(</a:t>
            </a:r>
            <a:r>
              <a:rPr lang="en-US" altLang="zh-CN" dirty="0">
                <a:solidFill>
                  <a:srgbClr val="FFC000"/>
                </a:solidFill>
              </a:rPr>
              <a:t>&amp;</a:t>
            </a:r>
            <a:r>
              <a:rPr lang="en-US" altLang="zh-CN" dirty="0"/>
              <a:t>y); // f</a:t>
            </a:r>
            <a:r>
              <a:rPr lang="zh-CN" altLang="en-US" dirty="0"/>
              <a:t>中的输出是</a:t>
            </a:r>
            <a:r>
              <a:rPr lang="en-US" altLang="zh-CN" dirty="0">
                <a:solidFill>
                  <a:srgbClr val="FFC000"/>
                </a:solidFill>
              </a:rPr>
              <a:t>y</a:t>
            </a:r>
            <a:r>
              <a:rPr lang="zh-CN" altLang="en-US" dirty="0"/>
              <a:t>的值和地址</a:t>
            </a:r>
            <a:endParaRPr lang="en-US" altLang="zh-CN" dirty="0"/>
          </a:p>
          <a:p>
            <a:pPr marL="400050" lvl="1" indent="0">
              <a:buFontTx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*z</a:t>
            </a:r>
            <a:r>
              <a:rPr lang="en-US" altLang="zh-CN" dirty="0" smtClean="0"/>
              <a:t>=</a:t>
            </a:r>
            <a:r>
              <a:rPr lang="en-US" altLang="zh-CN" dirty="0" smtClean="0">
                <a:solidFill>
                  <a:srgbClr val="FFC000"/>
                </a:solidFill>
              </a:rPr>
              <a:t>&amp;</a:t>
            </a:r>
            <a:r>
              <a:rPr lang="en-US" altLang="zh-CN" dirty="0" smtClean="0"/>
              <a:t>x; //z</a:t>
            </a:r>
            <a:r>
              <a:rPr lang="zh-CN" altLang="en-US" dirty="0" smtClean="0"/>
              <a:t>是</a:t>
            </a:r>
            <a:r>
              <a:rPr lang="zh-CN" altLang="en-US" dirty="0">
                <a:solidFill>
                  <a:srgbClr val="FFC000"/>
                </a:solidFill>
              </a:rPr>
              <a:t>指针</a:t>
            </a:r>
            <a:r>
              <a:rPr lang="zh-CN" altLang="en-US" dirty="0" smtClean="0"/>
              <a:t>类型</a:t>
            </a:r>
            <a:endParaRPr lang="en-US" altLang="zh-CN" dirty="0" smtClean="0"/>
          </a:p>
          <a:p>
            <a:pPr marL="400050" lvl="1" indent="0">
              <a:buFontTx/>
              <a:buNone/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*</a:t>
            </a:r>
            <a:r>
              <a:rPr lang="en-US" altLang="zh-CN" dirty="0" smtClean="0"/>
              <a:t>z = 1; </a:t>
            </a:r>
          </a:p>
          <a:p>
            <a:pPr marL="400050" lvl="1" indent="0">
              <a:buFontTx/>
              <a:buNone/>
              <a:defRPr/>
            </a:pPr>
            <a:r>
              <a:rPr lang="en-US" altLang="zh-CN" dirty="0" err="1" smtClean="0"/>
              <a:t>cout</a:t>
            </a:r>
            <a:r>
              <a:rPr lang="en-US" altLang="zh-CN" dirty="0" smtClean="0"/>
              <a:t> &lt;&lt; x </a:t>
            </a:r>
            <a:r>
              <a:rPr lang="en-US" altLang="zh-CN" dirty="0"/>
              <a:t>&lt;&lt; ',' </a:t>
            </a:r>
            <a:r>
              <a:rPr lang="en-US" altLang="zh-CN" dirty="0" smtClean="0"/>
              <a:t>&lt;&lt; </a:t>
            </a:r>
            <a:r>
              <a:rPr lang="en-US" altLang="zh-CN" dirty="0" smtClean="0">
                <a:solidFill>
                  <a:srgbClr val="FFC000"/>
                </a:solidFill>
              </a:rPr>
              <a:t>*</a:t>
            </a:r>
            <a:r>
              <a:rPr lang="en-US" altLang="zh-CN" dirty="0" smtClean="0"/>
              <a:t>z; // 1,1</a:t>
            </a:r>
          </a:p>
          <a:p>
            <a:pPr marL="400050" lvl="1" indent="0">
              <a:buFontTx/>
              <a:buNone/>
              <a:defRPr/>
            </a:pPr>
            <a:r>
              <a:rPr lang="en-US" altLang="zh-CN" dirty="0" err="1" smtClean="0"/>
              <a:t>cout</a:t>
            </a:r>
            <a:r>
              <a:rPr lang="en-US" altLang="zh-CN" dirty="0" smtClean="0"/>
              <a:t> &lt;&lt; &amp;x &lt;&lt; </a:t>
            </a:r>
            <a:r>
              <a:rPr lang="en-US" altLang="zh-CN" dirty="0" smtClean="0">
                <a:solidFill>
                  <a:srgbClr val="FFC000"/>
                </a:solidFill>
              </a:rPr>
              <a:t>z</a:t>
            </a:r>
            <a:r>
              <a:rPr lang="en-US" altLang="zh-CN" dirty="0" smtClean="0"/>
              <a:t>;   //</a:t>
            </a:r>
            <a:r>
              <a:rPr lang="zh-CN" altLang="en-US" dirty="0" smtClean="0">
                <a:solidFill>
                  <a:srgbClr val="FFC000"/>
                </a:solidFill>
              </a:rPr>
              <a:t>结果一样！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858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函数名重载</a:t>
            </a:r>
          </a:p>
        </p:txBody>
      </p:sp>
      <p:sp>
        <p:nvSpPr>
          <p:cNvPr id="314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363663"/>
            <a:ext cx="8588375" cy="516096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对于一些</a:t>
            </a:r>
            <a:r>
              <a:rPr lang="zh-CN" altLang="en-US" sz="2800" dirty="0" smtClean="0">
                <a:solidFill>
                  <a:srgbClr val="FFC000"/>
                </a:solidFill>
              </a:rPr>
              <a:t>功能相同</a:t>
            </a:r>
            <a:r>
              <a:rPr lang="zh-CN" altLang="en-US" sz="2800" dirty="0" smtClean="0"/>
              <a:t>、</a:t>
            </a:r>
            <a:r>
              <a:rPr lang="zh-CN" altLang="en-US" sz="2800" dirty="0" smtClean="0">
                <a:solidFill>
                  <a:srgbClr val="FFC000"/>
                </a:solidFill>
              </a:rPr>
              <a:t>参数类型</a:t>
            </a:r>
            <a:r>
              <a:rPr lang="zh-CN" altLang="en-US" sz="2800" dirty="0" smtClean="0"/>
              <a:t>或</a:t>
            </a:r>
            <a:r>
              <a:rPr lang="zh-CN" altLang="en-US" sz="2800" dirty="0" smtClean="0">
                <a:solidFill>
                  <a:srgbClr val="FFC000"/>
                </a:solidFill>
              </a:rPr>
              <a:t>个数</a:t>
            </a:r>
            <a:r>
              <a:rPr lang="zh-CN" altLang="en-US" sz="2800" dirty="0"/>
              <a:t>有所</a:t>
            </a:r>
            <a:r>
              <a:rPr lang="zh-CN" altLang="en-US" sz="2800" dirty="0" smtClean="0">
                <a:solidFill>
                  <a:srgbClr val="FFC000"/>
                </a:solidFill>
              </a:rPr>
              <a:t>不同</a:t>
            </a:r>
            <a:r>
              <a:rPr lang="zh-CN" altLang="en-US" sz="2800" dirty="0" smtClean="0"/>
              <a:t>的函数，如果给它们取相同的</a:t>
            </a:r>
            <a:r>
              <a:rPr lang="zh-CN" altLang="en-US" sz="2800" dirty="0"/>
              <a:t>名字有时会</a:t>
            </a:r>
            <a:r>
              <a:rPr lang="zh-CN" altLang="en-US" sz="2800" dirty="0" smtClean="0"/>
              <a:t>带来使用上的方便（便于理解和记忆）。</a:t>
            </a:r>
            <a:endParaRPr lang="en-US" altLang="zh-CN" sz="2800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例如，下面的</a:t>
            </a:r>
            <a:r>
              <a:rPr lang="en-US" altLang="zh-CN" sz="2800" dirty="0" smtClean="0"/>
              <a:t>4</a:t>
            </a:r>
            <a:r>
              <a:rPr lang="zh-CN" altLang="en-US" sz="2800" dirty="0" smtClean="0"/>
              <a:t>个函数具有相同的功能，只是参数不同：</a:t>
            </a:r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 err="1" smtClean="0"/>
              <a:t>print_int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) { ...... }</a:t>
            </a:r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 err="1" smtClean="0"/>
              <a:t>print_double</a:t>
            </a:r>
            <a:r>
              <a:rPr lang="en-US" altLang="zh-CN" sz="2400" dirty="0" smtClean="0"/>
              <a:t>(double d) { ...... }</a:t>
            </a:r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 err="1" smtClean="0"/>
              <a:t>print_char</a:t>
            </a:r>
            <a:r>
              <a:rPr lang="en-US" altLang="zh-CN" sz="2400" dirty="0" smtClean="0"/>
              <a:t>(char c) { ...... }</a:t>
            </a:r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void </a:t>
            </a:r>
            <a:r>
              <a:rPr lang="en-US" altLang="zh-CN" sz="2400" dirty="0" err="1" smtClean="0"/>
              <a:t>print_A</a:t>
            </a:r>
            <a:r>
              <a:rPr lang="en-US" altLang="zh-CN" sz="2400" dirty="0" smtClean="0"/>
              <a:t>(A a) { ...... } //A</a:t>
            </a:r>
            <a:r>
              <a:rPr lang="zh-CN" altLang="en-US" sz="2400" dirty="0" smtClean="0"/>
              <a:t>为自定义类型</a:t>
            </a:r>
            <a:endParaRPr lang="en-US" altLang="zh-CN" sz="2400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如果能给上述函数取相同的名字，将会给使用带来方便！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与</a:t>
            </a:r>
            <a:r>
              <a:rPr lang="en-US" altLang="zh-CN" dirty="0" smtClean="0"/>
              <a:t>C</a:t>
            </a:r>
            <a:r>
              <a:rPr lang="zh-CN" altLang="en-US" dirty="0" smtClean="0"/>
              <a:t>的关系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388" y="1851025"/>
            <a:ext cx="8723312" cy="3665538"/>
          </a:xfrm>
        </p:spPr>
        <p:txBody>
          <a:bodyPr>
            <a:normAutofit fontScale="92500"/>
          </a:bodyPr>
          <a:lstStyle/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en-US" altLang="zh-CN" dirty="0"/>
              <a:t>C</a:t>
            </a:r>
            <a:r>
              <a:rPr lang="en-US" altLang="zh-CN" dirty="0" smtClean="0"/>
              <a:t>++</a:t>
            </a:r>
            <a:r>
              <a:rPr lang="zh-CN" altLang="en-US" dirty="0" smtClean="0"/>
              <a:t>是从</a:t>
            </a:r>
            <a:r>
              <a:rPr lang="en-US" altLang="zh-CN" dirty="0" smtClean="0"/>
              <a:t>C</a:t>
            </a:r>
            <a:r>
              <a:rPr lang="zh-CN" altLang="en-US" dirty="0" smtClean="0"/>
              <a:t>发展而来，初期称为</a:t>
            </a:r>
            <a:r>
              <a:rPr lang="en-US" altLang="zh-CN" dirty="0" smtClean="0"/>
              <a:t>C with Classes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C</a:t>
            </a:r>
            <a:r>
              <a:rPr lang="en-US" altLang="zh-CN" dirty="0"/>
              <a:t>++</a:t>
            </a:r>
            <a:r>
              <a:rPr lang="zh-CN" altLang="en-US" dirty="0"/>
              <a:t>在</a:t>
            </a:r>
            <a:r>
              <a:rPr lang="en-US" altLang="zh-CN" dirty="0"/>
              <a:t>C</a:t>
            </a:r>
            <a:r>
              <a:rPr lang="zh-CN" altLang="en-US" dirty="0"/>
              <a:t>的基础上增加了一些新的语言</a:t>
            </a:r>
            <a:r>
              <a:rPr lang="zh-CN" altLang="en-US" dirty="0" smtClean="0"/>
              <a:t>机制，包括：</a:t>
            </a:r>
            <a:endParaRPr lang="en-US" altLang="zh-CN" dirty="0" smtClean="0"/>
          </a:p>
          <a:p>
            <a:pPr marL="757238" lvl="1" indent="-357188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更好</a:t>
            </a:r>
            <a:r>
              <a:rPr lang="zh-CN" altLang="en-US" dirty="0"/>
              <a:t>地支持过程式编程，提高与类型相关的</a:t>
            </a:r>
            <a:r>
              <a:rPr lang="zh-CN" altLang="en-US" dirty="0" smtClean="0"/>
              <a:t>安全性（</a:t>
            </a:r>
            <a:r>
              <a:rPr lang="en-US" altLang="zh-CN" dirty="0" smtClean="0">
                <a:solidFill>
                  <a:srgbClr val="FFC000"/>
                </a:solidFill>
              </a:rPr>
              <a:t>C++</a:t>
            </a:r>
            <a:r>
              <a:rPr lang="zh-CN" altLang="en-US" dirty="0" smtClean="0">
                <a:solidFill>
                  <a:srgbClr val="FFC000"/>
                </a:solidFill>
              </a:rPr>
              <a:t>对</a:t>
            </a:r>
            <a:r>
              <a:rPr lang="en-US" altLang="zh-CN" dirty="0">
                <a:solidFill>
                  <a:srgbClr val="FFC000"/>
                </a:solidFill>
              </a:rPr>
              <a:t>C</a:t>
            </a:r>
            <a:r>
              <a:rPr lang="zh-CN" altLang="en-US" dirty="0">
                <a:solidFill>
                  <a:srgbClr val="FFC000"/>
                </a:solidFill>
              </a:rPr>
              <a:t>的基本</a:t>
            </a:r>
            <a:r>
              <a:rPr lang="zh-CN" altLang="en-US" dirty="0" smtClean="0">
                <a:solidFill>
                  <a:srgbClr val="FFC000"/>
                </a:solidFill>
              </a:rPr>
              <a:t>扩充</a:t>
            </a:r>
            <a:r>
              <a:rPr lang="zh-CN" altLang="en-US" dirty="0" smtClean="0"/>
              <a:t>）。</a:t>
            </a:r>
            <a:endParaRPr lang="en-US" altLang="zh-CN" dirty="0" smtClean="0"/>
          </a:p>
          <a:p>
            <a:pPr marL="757238" lvl="1" indent="-357188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支持更多的编程范式，特别是面向对象编程范式。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99745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dirty="0"/>
              <a:t>C++</a:t>
            </a:r>
            <a:r>
              <a:rPr lang="zh-CN" altLang="en-US" dirty="0"/>
              <a:t>规定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在</a:t>
            </a:r>
            <a:r>
              <a:rPr lang="zh-CN" altLang="en-US" dirty="0"/>
              <a:t>相同的作用域中，可以用同一个名字定义多个不同的函数，这时，要求定义的这些函数应具有不同的</a:t>
            </a:r>
            <a:r>
              <a:rPr lang="zh-CN" altLang="en-US" dirty="0" smtClean="0"/>
              <a:t>参数（参数个数或类型要有所不同）。</a:t>
            </a:r>
            <a:endParaRPr lang="en-US" altLang="zh-CN" dirty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/>
              <a:t>上述的做法称为</a:t>
            </a:r>
            <a:r>
              <a:rPr lang="zh-CN" altLang="en-US" dirty="0">
                <a:solidFill>
                  <a:schemeClr val="folHlink"/>
                </a:solidFill>
              </a:rPr>
              <a:t>函数名重载</a:t>
            </a:r>
            <a:r>
              <a:rPr lang="zh-CN" altLang="en-US" dirty="0"/>
              <a:t>。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/>
              <a:t>例如，前面的四个函数可</a:t>
            </a:r>
            <a:r>
              <a:rPr lang="zh-CN" altLang="en-US" dirty="0" smtClean="0"/>
              <a:t>定义成下面同名</a:t>
            </a:r>
            <a:r>
              <a:rPr lang="zh-CN" altLang="en-US" dirty="0"/>
              <a:t>的函数：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void print(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</a:t>
            </a:r>
            <a:r>
              <a:rPr lang="en-US" altLang="zh-CN" sz="2400" dirty="0" err="1"/>
              <a:t>i</a:t>
            </a:r>
            <a:r>
              <a:rPr lang="en-US" altLang="zh-CN" sz="2400" dirty="0"/>
              <a:t>) { ...... }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void print(double d) { ...... }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void print(char c) { ...... }</a:t>
            </a:r>
          </a:p>
          <a:p>
            <a:pPr lvl="1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/>
              <a:t>void print(A a) { ...... </a:t>
            </a:r>
            <a:r>
              <a:rPr lang="en-US" altLang="zh-CN" sz="2400" dirty="0" smtClean="0"/>
              <a:t>}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对重载函数调用的绑定</a:t>
            </a:r>
          </a:p>
        </p:txBody>
      </p:sp>
      <p:sp>
        <p:nvSpPr>
          <p:cNvPr id="315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6375" y="1412875"/>
            <a:ext cx="8686800" cy="5256213"/>
          </a:xfrm>
        </p:spPr>
        <p:txBody>
          <a:bodyPr/>
          <a:lstStyle/>
          <a:p>
            <a:pPr marL="357188" indent="-357188" eaLnBrk="1" hangingPunct="1">
              <a:defRPr/>
            </a:pPr>
            <a:r>
              <a:rPr lang="zh-CN" altLang="en-US" sz="2800" dirty="0" smtClean="0"/>
              <a:t>确定一个对重载函数的调用对应着哪一个重载函数定义的过程称为</a:t>
            </a:r>
            <a:r>
              <a:rPr lang="zh-CN" altLang="en-US" sz="2800" dirty="0" smtClean="0">
                <a:solidFill>
                  <a:schemeClr val="folHlink"/>
                </a:solidFill>
              </a:rPr>
              <a:t>绑定</a:t>
            </a:r>
            <a:r>
              <a:rPr lang="zh-CN" altLang="en-US" sz="2800" dirty="0" smtClean="0"/>
              <a:t>（</a:t>
            </a:r>
            <a:r>
              <a:rPr lang="en-US" altLang="zh-CN" sz="2800" dirty="0" smtClean="0"/>
              <a:t>binding</a:t>
            </a:r>
            <a:r>
              <a:rPr lang="zh-CN" altLang="en-US" sz="2800" dirty="0" smtClean="0"/>
              <a:t>，又称定联、联编、捆绑）。</a:t>
            </a:r>
            <a:endParaRPr lang="en-US" altLang="zh-CN" sz="2800" dirty="0" smtClean="0"/>
          </a:p>
          <a:p>
            <a:pPr marL="357188" indent="-357188" eaLnBrk="1" hangingPunct="1">
              <a:defRPr/>
            </a:pPr>
            <a:r>
              <a:rPr lang="zh-CN" altLang="en-US" sz="2800" dirty="0" smtClean="0"/>
              <a:t>例如</a:t>
            </a:r>
            <a:r>
              <a:rPr lang="zh-CN" altLang="en-US" sz="2800" dirty="0"/>
              <a:t>，</a:t>
            </a:r>
            <a:r>
              <a:rPr lang="en-US" altLang="zh-CN" sz="2800" dirty="0"/>
              <a:t>print(1.0)</a:t>
            </a:r>
            <a:r>
              <a:rPr lang="zh-CN" altLang="en-US" sz="2800" dirty="0"/>
              <a:t>调用的是下面的哪一个重载函数？</a:t>
            </a:r>
            <a:endParaRPr lang="en-US" altLang="zh-CN" sz="2800" dirty="0"/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   void </a:t>
            </a:r>
            <a:r>
              <a:rPr lang="en-US" altLang="zh-CN" sz="2400" dirty="0"/>
              <a:t>print(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</a:t>
            </a:r>
            <a:r>
              <a:rPr lang="en-US" altLang="zh-CN" sz="2400" dirty="0" err="1"/>
              <a:t>i</a:t>
            </a:r>
            <a:r>
              <a:rPr lang="en-US" altLang="zh-CN" sz="2400" dirty="0"/>
              <a:t>) { ...... }</a:t>
            </a:r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   void </a:t>
            </a:r>
            <a:r>
              <a:rPr lang="en-US" altLang="zh-CN" sz="2400" dirty="0"/>
              <a:t>print(double d) { ...... }</a:t>
            </a:r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   void </a:t>
            </a:r>
            <a:r>
              <a:rPr lang="en-US" altLang="zh-CN" sz="2400" dirty="0"/>
              <a:t>print(char c) { ...... }</a:t>
            </a:r>
          </a:p>
          <a:p>
            <a:pPr marL="457200" lvl="1" indent="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   void </a:t>
            </a:r>
            <a:r>
              <a:rPr lang="en-US" altLang="zh-CN" sz="2400" dirty="0"/>
              <a:t>print(A a) { ...... </a:t>
            </a:r>
            <a:r>
              <a:rPr lang="en-US" altLang="zh-CN" sz="2400" dirty="0" smtClean="0"/>
              <a:t>}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800" dirty="0" smtClean="0"/>
              <a:t>C++</a:t>
            </a:r>
            <a:r>
              <a:rPr lang="zh-CN" altLang="en-US" sz="2800" dirty="0" smtClean="0"/>
              <a:t>对</a:t>
            </a:r>
            <a:r>
              <a:rPr lang="zh-CN" altLang="en-US" sz="2800" dirty="0"/>
              <a:t>重载函数调用的</a:t>
            </a:r>
            <a:r>
              <a:rPr lang="zh-CN" altLang="en-US" sz="2800" dirty="0" smtClean="0"/>
              <a:t>绑定是</a:t>
            </a:r>
            <a:r>
              <a:rPr lang="zh-CN" altLang="en-US" sz="2800" dirty="0"/>
              <a:t>在</a:t>
            </a:r>
            <a:r>
              <a:rPr lang="zh-CN" altLang="en-US" sz="2800" dirty="0">
                <a:solidFill>
                  <a:srgbClr val="FFC000"/>
                </a:solidFill>
              </a:rPr>
              <a:t>编译时刻</a:t>
            </a:r>
            <a:r>
              <a:rPr lang="zh-CN" altLang="en-US" sz="2800" dirty="0"/>
              <a:t>由编译程序根据实参与形参的匹配情况来</a:t>
            </a:r>
            <a:r>
              <a:rPr lang="zh-CN" altLang="en-US" sz="2800" dirty="0" smtClean="0"/>
              <a:t>决定的。</a:t>
            </a:r>
            <a:endParaRPr lang="en-US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重载函数的绑定规则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65650"/>
          </a:xfrm>
        </p:spPr>
        <p:txBody>
          <a:bodyPr/>
          <a:lstStyle/>
          <a:p>
            <a:pPr marL="357188" indent="-357188" eaLnBrk="1" hangingPunct="1">
              <a:defRPr/>
            </a:pPr>
            <a:r>
              <a:rPr lang="zh-CN" altLang="en-US" sz="2800" dirty="0" smtClean="0"/>
              <a:t>从</a:t>
            </a:r>
            <a:r>
              <a:rPr lang="zh-CN" altLang="en-US" sz="2800" dirty="0"/>
              <a:t>形参个数与实参个数相同的重载函数</a:t>
            </a:r>
            <a:r>
              <a:rPr lang="zh-CN" altLang="en-US" sz="2800" dirty="0" smtClean="0"/>
              <a:t>中，按下面的次序选择</a:t>
            </a:r>
            <a:r>
              <a:rPr lang="zh-CN" altLang="en-US" sz="2800" dirty="0"/>
              <a:t>一个：</a:t>
            </a:r>
          </a:p>
          <a:p>
            <a:pPr marL="1071563" lvl="1" indent="-355600" algn="just" eaLnBrk="1" hangingPunct="1">
              <a:buFont typeface="Wingdings" pitchFamily="2" charset="2"/>
              <a:buAutoNum type="arabicPeriod"/>
              <a:defRPr/>
            </a:pPr>
            <a:r>
              <a:rPr lang="zh-CN" altLang="en-US" sz="2400" dirty="0"/>
              <a:t>精确匹配</a:t>
            </a:r>
          </a:p>
          <a:p>
            <a:pPr marL="1071563" lvl="1" indent="-355600" algn="just" eaLnBrk="1" hangingPunct="1">
              <a:buFont typeface="Wingdings" pitchFamily="2" charset="2"/>
              <a:buAutoNum type="arabicPeriod"/>
              <a:defRPr/>
            </a:pPr>
            <a:r>
              <a:rPr lang="zh-CN" altLang="en-US" sz="2400" dirty="0"/>
              <a:t>提升匹配</a:t>
            </a:r>
          </a:p>
          <a:p>
            <a:pPr marL="1071563" lvl="1" indent="-355600" algn="just" eaLnBrk="1" hangingPunct="1">
              <a:buFont typeface="Wingdings" pitchFamily="2" charset="2"/>
              <a:buAutoNum type="arabicPeriod"/>
              <a:defRPr/>
            </a:pPr>
            <a:r>
              <a:rPr lang="zh-CN" altLang="en-US" sz="2400" dirty="0"/>
              <a:t>标准转换匹配</a:t>
            </a:r>
          </a:p>
          <a:p>
            <a:pPr marL="1071563" lvl="1" indent="-355600" algn="just" eaLnBrk="1" hangingPunct="1">
              <a:buFont typeface="Wingdings" pitchFamily="2" charset="2"/>
              <a:buAutoNum type="arabicPeriod"/>
              <a:defRPr/>
            </a:pPr>
            <a:r>
              <a:rPr lang="zh-CN" altLang="en-US" sz="2400" dirty="0"/>
              <a:t>自定义转换匹配</a:t>
            </a:r>
          </a:p>
          <a:p>
            <a:pPr marL="1071563" lvl="1" indent="-355600" algn="just" eaLnBrk="1" hangingPunct="1">
              <a:buFont typeface="Wingdings" pitchFamily="2" charset="2"/>
              <a:buAutoNum type="arabicPeriod"/>
              <a:defRPr/>
            </a:pPr>
            <a:r>
              <a:rPr lang="zh-CN" altLang="en-US" sz="2400" dirty="0"/>
              <a:t>匹配</a:t>
            </a:r>
            <a:r>
              <a:rPr lang="zh-CN" altLang="en-US" sz="2400" dirty="0" smtClean="0"/>
              <a:t>失败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9366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精确匹配</a:t>
            </a:r>
          </a:p>
        </p:txBody>
      </p:sp>
      <p:sp>
        <p:nvSpPr>
          <p:cNvPr id="316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981075"/>
            <a:ext cx="8686800" cy="5761038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实参与形参的类型</a:t>
            </a:r>
            <a:r>
              <a:rPr lang="zh-CN" altLang="en-US" sz="2400" dirty="0" smtClean="0">
                <a:solidFill>
                  <a:srgbClr val="FFC000"/>
                </a:solidFill>
              </a:rPr>
              <a:t>完全相同</a:t>
            </a:r>
            <a:r>
              <a:rPr lang="zh-CN" altLang="en-US" sz="2400" dirty="0" smtClean="0"/>
              <a:t>，或者对实参进行</a:t>
            </a:r>
            <a:r>
              <a:rPr lang="zh-CN" altLang="en-US" sz="2400" dirty="0" smtClean="0">
                <a:latin typeface="Arial"/>
              </a:rPr>
              <a:t>“</a:t>
            </a:r>
            <a:r>
              <a:rPr lang="zh-CN" altLang="en-US" sz="2400" dirty="0" smtClean="0">
                <a:solidFill>
                  <a:srgbClr val="FFC000"/>
                </a:solidFill>
              </a:rPr>
              <a:t>微小</a:t>
            </a:r>
            <a:r>
              <a:rPr lang="zh-CN" altLang="en-US" sz="2400" dirty="0" smtClean="0">
                <a:latin typeface="Arial"/>
              </a:rPr>
              <a:t>”</a:t>
            </a:r>
            <a:r>
              <a:rPr lang="zh-CN" altLang="en-US" sz="2400" dirty="0" smtClean="0"/>
              <a:t>的类型转换后与形参类型相同：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000" dirty="0" smtClean="0"/>
              <a:t>数组变量名</a:t>
            </a:r>
            <a:r>
              <a:rPr lang="en-US" altLang="zh-CN" sz="2000" dirty="0" smtClean="0"/>
              <a:t>-&gt;</a:t>
            </a:r>
            <a:r>
              <a:rPr lang="zh-CN" altLang="en-US" sz="2000" dirty="0" smtClean="0"/>
              <a:t>数组第一个元素的内存地址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sz="2000" dirty="0" smtClean="0"/>
              <a:t>函数名</a:t>
            </a:r>
            <a:r>
              <a:rPr lang="en-US" altLang="zh-CN" sz="2000" dirty="0" smtClean="0"/>
              <a:t>-&gt;</a:t>
            </a:r>
            <a:r>
              <a:rPr lang="zh-CN" altLang="en-US" sz="2000" dirty="0" smtClean="0"/>
              <a:t>函数的内存首地址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en-US" altLang="zh-CN" sz="2000" dirty="0" smtClean="0"/>
              <a:t>......</a:t>
            </a:r>
            <a:endParaRPr lang="zh-CN" altLang="en-US" sz="20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例如，对于下面的重载函数定义：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smtClean="0"/>
              <a:t>void print(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	void print(double);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	void print(char);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   void print(char *);</a:t>
            </a:r>
            <a:endParaRPr lang="en-US" altLang="zh-CN" sz="2400" dirty="0"/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下面的函数调用：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smtClean="0"/>
              <a:t>print(1);  //</a:t>
            </a:r>
            <a:r>
              <a:rPr lang="zh-CN" altLang="en-US" sz="2400" dirty="0" smtClean="0"/>
              <a:t>绑定到函数： </a:t>
            </a:r>
            <a:r>
              <a:rPr lang="en-US" altLang="zh-CN" sz="2400" dirty="0" smtClean="0"/>
              <a:t>void print(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	print(1.0); //</a:t>
            </a:r>
            <a:r>
              <a:rPr lang="zh-CN" altLang="en-US" sz="2400" dirty="0" smtClean="0"/>
              <a:t>绑定到函数：</a:t>
            </a:r>
            <a:r>
              <a:rPr lang="en-US" altLang="zh-CN" sz="2400" dirty="0" smtClean="0"/>
              <a:t>void print(double);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	print('a');  //</a:t>
            </a:r>
            <a:r>
              <a:rPr lang="zh-CN" altLang="en-US" sz="2400" dirty="0" smtClean="0"/>
              <a:t>绑定到函数：</a:t>
            </a:r>
            <a:r>
              <a:rPr lang="en-US" altLang="zh-CN" sz="2400" dirty="0" smtClean="0"/>
              <a:t>void print(char);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/>
              <a:t>   char s[10];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print(</a:t>
            </a:r>
            <a:r>
              <a:rPr lang="en-US" altLang="zh-CN" sz="2400" dirty="0" smtClean="0">
                <a:solidFill>
                  <a:srgbClr val="FFC000"/>
                </a:solidFill>
              </a:rPr>
              <a:t>s</a:t>
            </a:r>
            <a:r>
              <a:rPr lang="en-US" altLang="zh-CN" sz="2400" dirty="0" smtClean="0"/>
              <a:t>);   //</a:t>
            </a:r>
            <a:r>
              <a:rPr lang="zh-CN" altLang="en-US" sz="2400" dirty="0" smtClean="0"/>
              <a:t>绑定</a:t>
            </a:r>
            <a:r>
              <a:rPr lang="zh-CN" altLang="en-US" sz="2400" dirty="0"/>
              <a:t>到函数：</a:t>
            </a:r>
            <a:r>
              <a:rPr lang="en-US" altLang="zh-CN" sz="2400" dirty="0"/>
              <a:t>void </a:t>
            </a:r>
            <a:r>
              <a:rPr lang="en-US" altLang="zh-CN" sz="2400" dirty="0" smtClean="0"/>
              <a:t>print(char *);</a:t>
            </a:r>
            <a:endParaRPr lang="en-US" altLang="zh-CN" sz="2400" dirty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提升匹配</a:t>
            </a:r>
          </a:p>
        </p:txBody>
      </p:sp>
      <p:sp>
        <p:nvSpPr>
          <p:cNvPr id="317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2263" y="1412875"/>
            <a:ext cx="8713787" cy="5257800"/>
          </a:xfrm>
        </p:spPr>
        <p:txBody>
          <a:bodyPr/>
          <a:lstStyle/>
          <a:p>
            <a:pPr marL="452438" indent="-452438" eaLnBrk="1" hangingPunct="1">
              <a:defRPr/>
            </a:pPr>
            <a:r>
              <a:rPr lang="zh-CN" altLang="en-GB" sz="2800" dirty="0" smtClean="0"/>
              <a:t>先对实参进行下面的</a:t>
            </a:r>
            <a:r>
              <a:rPr lang="zh-CN" altLang="en-GB" sz="2800" dirty="0" smtClean="0">
                <a:solidFill>
                  <a:srgbClr val="FFC000"/>
                </a:solidFill>
              </a:rPr>
              <a:t>类型提升</a:t>
            </a:r>
            <a:r>
              <a:rPr lang="zh-CN" altLang="en-GB" sz="2800" dirty="0" smtClean="0"/>
              <a:t>，然后进行精确匹配：</a:t>
            </a:r>
          </a:p>
          <a:p>
            <a:pPr marL="990600" lvl="1" indent="-533400" eaLnBrk="1" hangingPunct="1">
              <a:defRPr/>
            </a:pPr>
            <a:r>
              <a:rPr lang="zh-CN" altLang="en-GB" sz="2400" dirty="0" smtClean="0"/>
              <a:t>按整型提升规则提升实参类型</a:t>
            </a:r>
            <a:endParaRPr lang="zh-CN" altLang="en-US" sz="2400" dirty="0" smtClean="0"/>
          </a:p>
          <a:p>
            <a:pPr marL="990600" lvl="1" indent="-533400" eaLnBrk="1" hangingPunct="1">
              <a:defRPr/>
            </a:pPr>
            <a:r>
              <a:rPr lang="zh-CN" altLang="en-GB" sz="2400" dirty="0" smtClean="0"/>
              <a:t>把</a:t>
            </a:r>
            <a:r>
              <a:rPr lang="en-GB" altLang="zh-CN" sz="2400" dirty="0" smtClean="0"/>
              <a:t>float</a:t>
            </a:r>
            <a:r>
              <a:rPr lang="zh-CN" altLang="en-GB" sz="2400" dirty="0" smtClean="0"/>
              <a:t>类型实参提升到</a:t>
            </a:r>
            <a:r>
              <a:rPr lang="en-GB" altLang="zh-CN" sz="2400" dirty="0" smtClean="0"/>
              <a:t>double</a:t>
            </a:r>
          </a:p>
          <a:p>
            <a:pPr marL="990600" lvl="1" indent="-533400" eaLnBrk="1" hangingPunct="1">
              <a:defRPr/>
            </a:pPr>
            <a:r>
              <a:rPr lang="zh-CN" altLang="en-GB" sz="2400" dirty="0" smtClean="0"/>
              <a:t>把</a:t>
            </a:r>
            <a:r>
              <a:rPr lang="en-GB" altLang="zh-CN" sz="2400" dirty="0" smtClean="0"/>
              <a:t>double</a:t>
            </a:r>
            <a:r>
              <a:rPr lang="zh-CN" altLang="en-GB" sz="2400" dirty="0" smtClean="0"/>
              <a:t>类型实参提升到</a:t>
            </a:r>
            <a:r>
              <a:rPr lang="en-GB" altLang="zh-CN" sz="2400" dirty="0" smtClean="0"/>
              <a:t>long double</a:t>
            </a:r>
            <a:endParaRPr lang="en-US" altLang="zh-CN" sz="2400" dirty="0" smtClean="0"/>
          </a:p>
          <a:p>
            <a:pPr marL="452438" indent="-452438" eaLnBrk="1" hangingPunct="1">
              <a:defRPr/>
            </a:pPr>
            <a:r>
              <a:rPr lang="zh-CN" altLang="en-US" sz="2800" dirty="0" smtClean="0"/>
              <a:t>例如，对于下述的重载函数：</a:t>
            </a:r>
          </a:p>
          <a:p>
            <a:pPr marL="990600" lvl="1" indent="-533400" eaLnBrk="1" hangingPunct="1">
              <a:buFontTx/>
              <a:buNone/>
              <a:defRPr/>
            </a:pPr>
            <a:r>
              <a:rPr lang="en-US" altLang="zh-CN" sz="2400" dirty="0" smtClean="0"/>
              <a:t>void print(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);</a:t>
            </a:r>
          </a:p>
          <a:p>
            <a:pPr marL="990600" lvl="1" indent="-533400" eaLnBrk="1" hangingPunct="1">
              <a:buFontTx/>
              <a:buNone/>
              <a:defRPr/>
            </a:pPr>
            <a:r>
              <a:rPr lang="en-US" altLang="zh-CN" sz="2400" dirty="0" smtClean="0"/>
              <a:t>void print(double);</a:t>
            </a:r>
          </a:p>
          <a:p>
            <a:pPr marL="990600" lvl="1" indent="-533400" eaLnBrk="1" hangingPunct="1">
              <a:defRPr/>
            </a:pPr>
            <a:r>
              <a:rPr lang="zh-CN" altLang="en-US" sz="2400" dirty="0" smtClean="0"/>
              <a:t>根据提升匹配，下面的函数调用：</a:t>
            </a:r>
          </a:p>
          <a:p>
            <a:pPr marL="990600" lvl="1" indent="-533400" eaLnBrk="1" hangingPunct="1">
              <a:buFontTx/>
              <a:buNone/>
              <a:defRPr/>
            </a:pPr>
            <a:r>
              <a:rPr lang="en-US" altLang="zh-CN" sz="2400" dirty="0" smtClean="0"/>
              <a:t>print('a'); </a:t>
            </a:r>
            <a:r>
              <a:rPr lang="zh-CN" altLang="en-US" sz="2400" dirty="0" smtClean="0"/>
              <a:t>绑定到函数：</a:t>
            </a:r>
            <a:r>
              <a:rPr lang="en-US" altLang="zh-CN" sz="2400" dirty="0" smtClean="0"/>
              <a:t>void print(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);</a:t>
            </a:r>
          </a:p>
          <a:p>
            <a:pPr marL="990600" lvl="1" indent="-533400" eaLnBrk="1" hangingPunct="1">
              <a:buFontTx/>
              <a:buNone/>
              <a:defRPr/>
            </a:pPr>
            <a:r>
              <a:rPr lang="en-US" altLang="zh-CN" sz="2400" dirty="0" smtClean="0"/>
              <a:t>print(1.0f); </a:t>
            </a:r>
            <a:r>
              <a:rPr lang="zh-CN" altLang="en-US" sz="2400" dirty="0" smtClean="0"/>
              <a:t>绑定到函数：</a:t>
            </a:r>
            <a:r>
              <a:rPr lang="en-US" altLang="zh-CN" sz="2400" dirty="0" smtClean="0"/>
              <a:t>void print(double);</a:t>
            </a:r>
            <a:r>
              <a:rPr lang="en-US" altLang="zh-CN" sz="16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标准转换匹配</a:t>
            </a:r>
          </a:p>
        </p:txBody>
      </p:sp>
      <p:sp>
        <p:nvSpPr>
          <p:cNvPr id="318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12875"/>
            <a:ext cx="8686800" cy="499745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zh-CN" altLang="en-US" dirty="0"/>
              <a:t>先进行下面的</a:t>
            </a:r>
            <a:r>
              <a:rPr lang="zh-CN" altLang="en-US" dirty="0">
                <a:solidFill>
                  <a:srgbClr val="FFC000"/>
                </a:solidFill>
              </a:rPr>
              <a:t>标准转换</a:t>
            </a:r>
            <a:r>
              <a:rPr lang="zh-CN" altLang="en-US" dirty="0"/>
              <a:t>，然后进行精确匹配：</a:t>
            </a:r>
            <a:endParaRPr lang="en-US" altLang="zh-CN" dirty="0"/>
          </a:p>
          <a:p>
            <a:pPr marL="1009650" lvl="1" indent="-609600" eaLnBrk="1" hangingPunct="1">
              <a:defRPr/>
            </a:pPr>
            <a:r>
              <a:rPr lang="zh-CN" altLang="en-GB" dirty="0" smtClean="0"/>
              <a:t>任何算术类型可以互相转换</a:t>
            </a:r>
            <a:endParaRPr lang="zh-CN" altLang="en-US" dirty="0" smtClean="0"/>
          </a:p>
          <a:p>
            <a:pPr marL="1009650" lvl="1" indent="-609600" eaLnBrk="1" hangingPunct="1">
              <a:defRPr/>
            </a:pPr>
            <a:r>
              <a:rPr lang="zh-CN" altLang="en-GB" dirty="0" smtClean="0"/>
              <a:t>枚举类型可以转换成任何算术类型</a:t>
            </a:r>
            <a:endParaRPr lang="zh-CN" altLang="en-US" dirty="0" smtClean="0"/>
          </a:p>
          <a:p>
            <a:pPr marL="1009650" lvl="1" indent="-609600" eaLnBrk="1" hangingPunct="1">
              <a:defRPr/>
            </a:pPr>
            <a:r>
              <a:rPr lang="zh-CN" altLang="en-GB" dirty="0" smtClean="0"/>
              <a:t>零可以转换成任何算术类型或指针类型</a:t>
            </a:r>
            <a:endParaRPr lang="zh-CN" altLang="en-US" dirty="0" smtClean="0"/>
          </a:p>
          <a:p>
            <a:pPr marL="1009650" lvl="1" indent="-609600" eaLnBrk="1" hangingPunct="1">
              <a:defRPr/>
            </a:pPr>
            <a:r>
              <a:rPr lang="zh-CN" altLang="en-GB" dirty="0" smtClean="0"/>
              <a:t>任何类型的指针可以转换成</a:t>
            </a:r>
            <a:r>
              <a:rPr lang="en-GB" altLang="zh-CN" dirty="0" smtClean="0"/>
              <a:t>void * </a:t>
            </a:r>
          </a:p>
          <a:p>
            <a:pPr eaLnBrk="1" hangingPunct="1">
              <a:defRPr/>
            </a:pPr>
            <a:r>
              <a:rPr lang="zh-CN" altLang="en-US" dirty="0"/>
              <a:t>例如，对于下述的重载函数：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dirty="0"/>
              <a:t>void print(char);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dirty="0"/>
              <a:t>void print(char *);</a:t>
            </a:r>
          </a:p>
          <a:p>
            <a:pPr lvl="1" eaLnBrk="1" hangingPunct="1">
              <a:defRPr/>
            </a:pPr>
            <a:r>
              <a:rPr lang="zh-CN" altLang="en-US" dirty="0"/>
              <a:t>根据标准转换匹配，下面的函数调用：</a:t>
            </a:r>
          </a:p>
          <a:p>
            <a:pPr lvl="1" eaLnBrk="1" hangingPunct="1">
              <a:buFontTx/>
              <a:buNone/>
              <a:defRPr/>
            </a:pPr>
            <a:r>
              <a:rPr lang="en-US" altLang="zh-CN" dirty="0"/>
              <a:t>print(1); </a:t>
            </a:r>
            <a:r>
              <a:rPr lang="zh-CN" altLang="en-US" dirty="0"/>
              <a:t>绑定到函数：</a:t>
            </a:r>
            <a:r>
              <a:rPr lang="en-US" altLang="zh-CN" dirty="0"/>
              <a:t>void print(char</a:t>
            </a:r>
            <a:r>
              <a:rPr lang="en-US" altLang="zh-CN" dirty="0" smtClean="0"/>
              <a:t>);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zh-CN" smtClean="0"/>
          </a:p>
        </p:txBody>
      </p:sp>
      <p:sp>
        <p:nvSpPr>
          <p:cNvPr id="319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00200"/>
            <a:ext cx="8580438" cy="4530725"/>
          </a:xfrm>
        </p:spPr>
        <p:txBody>
          <a:bodyPr/>
          <a:lstStyle/>
          <a:p>
            <a:pPr marL="609600" indent="-609600" eaLnBrk="1" hangingPunct="1">
              <a:defRPr/>
            </a:pPr>
            <a:r>
              <a:rPr lang="zh-CN" altLang="en-GB" dirty="0">
                <a:solidFill>
                  <a:schemeClr val="folHlink"/>
                </a:solidFill>
              </a:rPr>
              <a:t>每个标准转换都是平等的</a:t>
            </a:r>
            <a:r>
              <a:rPr lang="zh-CN" altLang="en-US" dirty="0">
                <a:solidFill>
                  <a:schemeClr val="folHlink"/>
                </a:solidFill>
              </a:rPr>
              <a:t>，不</a:t>
            </a:r>
            <a:r>
              <a:rPr lang="zh-CN" altLang="en-US" dirty="0" smtClean="0">
                <a:solidFill>
                  <a:schemeClr val="folHlink"/>
                </a:solidFill>
              </a:rPr>
              <a:t>存</a:t>
            </a:r>
            <a:r>
              <a:rPr lang="zh-CN" altLang="en-US" dirty="0">
                <a:solidFill>
                  <a:schemeClr val="folHlink"/>
                </a:solidFill>
              </a:rPr>
              <a:t>在</a:t>
            </a:r>
            <a:r>
              <a:rPr lang="zh-CN" altLang="en-US" dirty="0" smtClean="0">
                <a:solidFill>
                  <a:schemeClr val="folHlink"/>
                </a:solidFill>
              </a:rPr>
              <a:t>哪个</a:t>
            </a:r>
            <a:r>
              <a:rPr lang="zh-CN" altLang="en-US" dirty="0">
                <a:solidFill>
                  <a:schemeClr val="folHlink"/>
                </a:solidFill>
              </a:rPr>
              <a:t>优先：</a:t>
            </a:r>
            <a:endParaRPr lang="en-US" altLang="zh-CN" dirty="0">
              <a:solidFill>
                <a:schemeClr val="folHlink"/>
              </a:solidFill>
            </a:endParaRPr>
          </a:p>
          <a:p>
            <a:pPr marL="1009650" lvl="1" indent="-609600" eaLnBrk="1" hangingPunct="1">
              <a:defRPr/>
            </a:pPr>
            <a:r>
              <a:rPr lang="zh-CN" altLang="en-US" dirty="0"/>
              <a:t>如果存在多个标准转换后能精确匹配，则失败！</a:t>
            </a:r>
            <a:r>
              <a:rPr lang="zh-CN" altLang="en-US" dirty="0">
                <a:solidFill>
                  <a:schemeClr val="folHlink"/>
                </a:solidFill>
              </a:rPr>
              <a:t>（具有歧义）</a:t>
            </a:r>
            <a:r>
              <a:rPr lang="zh-CN" altLang="en-US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绑定失败</a:t>
            </a:r>
          </a:p>
        </p:txBody>
      </p:sp>
      <p:sp>
        <p:nvSpPr>
          <p:cNvPr id="350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341438"/>
            <a:ext cx="8686800" cy="5516562"/>
          </a:xfrm>
        </p:spPr>
        <p:txBody>
          <a:bodyPr/>
          <a:lstStyle/>
          <a:p>
            <a:pPr marL="361950" indent="-361950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如果</a:t>
            </a:r>
            <a:r>
              <a:rPr lang="zh-CN" altLang="en-US" sz="2800" dirty="0" smtClean="0">
                <a:solidFill>
                  <a:srgbClr val="FFC000"/>
                </a:solidFill>
              </a:rPr>
              <a:t>不存在匹配</a:t>
            </a:r>
            <a:r>
              <a:rPr lang="zh-CN" altLang="en-US" sz="2800" dirty="0" smtClean="0"/>
              <a:t>或</a:t>
            </a:r>
            <a:r>
              <a:rPr lang="zh-CN" altLang="en-US" sz="2800" dirty="0" smtClean="0">
                <a:solidFill>
                  <a:srgbClr val="FFC000"/>
                </a:solidFill>
              </a:rPr>
              <a:t>存在多个匹配</a:t>
            </a:r>
            <a:r>
              <a:rPr lang="zh-CN" altLang="en-US" sz="2800" dirty="0" smtClean="0"/>
              <a:t>，则绑定失败。例如，对于下述的重载函数：</a:t>
            </a:r>
          </a:p>
          <a:p>
            <a:pPr marL="914400" lvl="1" indent="-45720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smtClean="0"/>
              <a:t>void print(char);</a:t>
            </a:r>
          </a:p>
          <a:p>
            <a:pPr marL="914400" lvl="1" indent="-45720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smtClean="0"/>
              <a:t>void print(double);</a:t>
            </a:r>
          </a:p>
          <a:p>
            <a:pPr marL="914400" lvl="1" indent="-457200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根据标准转换匹配，下面的函数调用将会绑定失败：</a:t>
            </a:r>
          </a:p>
          <a:p>
            <a:pPr marL="914400" lvl="1" indent="-45720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smtClean="0"/>
              <a:t>print(</a:t>
            </a:r>
            <a:r>
              <a:rPr lang="en-US" altLang="zh-CN" sz="2400" dirty="0" smtClean="0">
                <a:solidFill>
                  <a:schemeClr val="folHlink"/>
                </a:solidFill>
              </a:rPr>
              <a:t>1</a:t>
            </a:r>
            <a:r>
              <a:rPr lang="en-US" altLang="zh-CN" sz="2400" dirty="0" smtClean="0"/>
              <a:t>); </a:t>
            </a:r>
          </a:p>
          <a:p>
            <a:pPr marL="914400" lvl="1" indent="-457200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因为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（属于</a:t>
            </a:r>
            <a:r>
              <a:rPr lang="en-US" altLang="zh-CN" sz="2400" dirty="0" err="1" smtClean="0"/>
              <a:t>int</a:t>
            </a:r>
            <a:r>
              <a:rPr lang="zh-CN" altLang="en-US" sz="2400" dirty="0" smtClean="0"/>
              <a:t>型）既可以转成</a:t>
            </a:r>
            <a:r>
              <a:rPr lang="en-US" altLang="zh-CN" sz="2400" dirty="0" smtClean="0"/>
              <a:t>char</a:t>
            </a:r>
            <a:r>
              <a:rPr lang="zh-CN" altLang="en-US" sz="2400" dirty="0" smtClean="0"/>
              <a:t>，又可以转成</a:t>
            </a:r>
            <a:r>
              <a:rPr lang="en-US" altLang="zh-CN" sz="2400" dirty="0" smtClean="0"/>
              <a:t>double </a:t>
            </a:r>
          </a:p>
          <a:p>
            <a:pPr marL="361950" indent="-361950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解决办法是：</a:t>
            </a:r>
          </a:p>
          <a:p>
            <a:pPr marL="914400" lvl="1" indent="-457200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对实参进行显式类型转换，如，</a:t>
            </a:r>
          </a:p>
          <a:p>
            <a:pPr marL="1295400" lvl="2" indent="-381000" eaLnBrk="1" hangingPunct="1">
              <a:lnSpc>
                <a:spcPct val="90000"/>
              </a:lnSpc>
              <a:defRPr/>
            </a:pPr>
            <a:r>
              <a:rPr lang="en-US" altLang="zh-CN" sz="2000" dirty="0" smtClean="0"/>
              <a:t>print ((char)1) </a:t>
            </a:r>
            <a:r>
              <a:rPr lang="zh-CN" altLang="en-US" sz="2000" dirty="0" smtClean="0"/>
              <a:t>或 </a:t>
            </a:r>
            <a:r>
              <a:rPr lang="en-US" altLang="zh-CN" sz="2000" dirty="0" smtClean="0"/>
              <a:t>print ((double)1)</a:t>
            </a:r>
          </a:p>
          <a:p>
            <a:pPr marL="914400" lvl="1" indent="-457200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增加额外的重载，如，</a:t>
            </a:r>
          </a:p>
          <a:p>
            <a:pPr marL="1295400" lvl="2" indent="-381000" eaLnBrk="1" hangingPunct="1">
              <a:lnSpc>
                <a:spcPct val="90000"/>
              </a:lnSpc>
              <a:defRPr/>
            </a:pPr>
            <a:r>
              <a:rPr lang="zh-CN" altLang="en-US" sz="2000" dirty="0" smtClean="0"/>
              <a:t>增加一个重载函数定义： </a:t>
            </a:r>
            <a:r>
              <a:rPr lang="en-US" altLang="zh-CN" sz="2000" dirty="0" smtClean="0"/>
              <a:t>void print(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变量初始化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5" y="1700213"/>
            <a:ext cx="8713788" cy="460851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CN" sz="2800" dirty="0" smtClean="0"/>
              <a:t>C++11</a:t>
            </a:r>
            <a:r>
              <a:rPr lang="zh-CN" altLang="en-US" sz="2800" dirty="0" smtClean="0"/>
              <a:t>引进了新的初始化语法：</a:t>
            </a:r>
            <a:endParaRPr lang="en-US" altLang="zh-CN" sz="2800" dirty="0" smtClean="0"/>
          </a:p>
          <a:p>
            <a:pPr marL="400050" lvl="1" indent="0" eaLnBrk="1" hangingPunct="1">
              <a:buFontTx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x</a:t>
            </a:r>
            <a:r>
              <a:rPr lang="en-US" altLang="zh-CN" sz="2400" dirty="0">
                <a:solidFill>
                  <a:srgbClr val="FFC000"/>
                </a:solidFill>
              </a:rPr>
              <a:t>{</a:t>
            </a:r>
            <a:r>
              <a:rPr lang="en-US" altLang="zh-CN" sz="2400" dirty="0"/>
              <a:t>5</a:t>
            </a:r>
            <a:r>
              <a:rPr lang="en-US" altLang="zh-CN" sz="2400" dirty="0">
                <a:solidFill>
                  <a:srgbClr val="FFC000"/>
                </a:solidFill>
              </a:rPr>
              <a:t>}</a:t>
            </a:r>
            <a:r>
              <a:rPr lang="en-US" altLang="zh-CN" sz="2400" dirty="0"/>
              <a:t>; </a:t>
            </a:r>
            <a:r>
              <a:rPr lang="en-US" altLang="zh-CN" sz="2400" dirty="0" smtClean="0"/>
              <a:t>//</a:t>
            </a:r>
            <a:r>
              <a:rPr lang="zh-CN" altLang="en-US" sz="2400" dirty="0" smtClean="0"/>
              <a:t>或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x</a:t>
            </a:r>
            <a:r>
              <a:rPr lang="en-US" altLang="zh-CN" sz="2400" dirty="0" smtClean="0">
                <a:solidFill>
                  <a:srgbClr val="FFC000"/>
                </a:solidFill>
              </a:rPr>
              <a:t>(</a:t>
            </a:r>
            <a:r>
              <a:rPr lang="en-US" altLang="zh-CN" sz="2400" dirty="0" smtClean="0"/>
              <a:t>5</a:t>
            </a:r>
            <a:r>
              <a:rPr lang="en-US" altLang="zh-CN" sz="2400" dirty="0" smtClean="0">
                <a:solidFill>
                  <a:srgbClr val="FFC000"/>
                </a:solidFill>
              </a:rPr>
              <a:t>)</a:t>
            </a:r>
            <a:r>
              <a:rPr lang="en-US" altLang="zh-CN" sz="2400" dirty="0" smtClean="0"/>
              <a:t>;  </a:t>
            </a:r>
          </a:p>
          <a:p>
            <a:pPr marL="400050" lvl="1" indent="0" eaLnBrk="1" hangingPunct="1">
              <a:buFontTx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p1=new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>
                <a:solidFill>
                  <a:srgbClr val="FFC000"/>
                </a:solidFill>
              </a:rPr>
              <a:t>{</a:t>
            </a:r>
            <a:r>
              <a:rPr lang="en-US" altLang="zh-CN" sz="2400" dirty="0" smtClean="0"/>
              <a:t>2</a:t>
            </a:r>
            <a:r>
              <a:rPr lang="en-US" altLang="zh-CN" sz="2400" dirty="0" smtClean="0">
                <a:solidFill>
                  <a:srgbClr val="FFC000"/>
                </a:solidFill>
              </a:rPr>
              <a:t>}</a:t>
            </a:r>
            <a:r>
              <a:rPr lang="en-US" altLang="zh-CN" sz="2400" dirty="0" smtClean="0"/>
              <a:t>; //</a:t>
            </a:r>
            <a:r>
              <a:rPr lang="zh-CN" altLang="en-US" sz="2400" dirty="0" smtClean="0"/>
              <a:t>或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p1=new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>
                <a:solidFill>
                  <a:srgbClr val="FFC000"/>
                </a:solidFill>
              </a:rPr>
              <a:t>(</a:t>
            </a:r>
            <a:r>
              <a:rPr lang="en-US" altLang="zh-CN" sz="2400" dirty="0" smtClean="0"/>
              <a:t>2</a:t>
            </a:r>
            <a:r>
              <a:rPr lang="en-US" altLang="zh-CN" sz="2400" dirty="0" smtClean="0">
                <a:solidFill>
                  <a:srgbClr val="FFC000"/>
                </a:solidFill>
              </a:rPr>
              <a:t>)</a:t>
            </a:r>
            <a:r>
              <a:rPr lang="en-US" altLang="zh-CN" sz="2400" dirty="0" smtClean="0"/>
              <a:t>;      </a:t>
            </a:r>
            <a:endParaRPr lang="en-US" altLang="zh-CN" sz="2400" dirty="0"/>
          </a:p>
          <a:p>
            <a:pPr marL="400050" lvl="1" indent="0" eaLnBrk="1" hangingPunct="1">
              <a:buFontTx/>
              <a:buNone/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</a:t>
            </a:r>
            <a:r>
              <a:rPr lang="en-US" altLang="zh-CN" sz="2400" dirty="0" err="1"/>
              <a:t>arr</a:t>
            </a:r>
            <a:r>
              <a:rPr lang="en-US" altLang="zh-CN" sz="2400" dirty="0"/>
              <a:t>[5]</a:t>
            </a:r>
            <a:r>
              <a:rPr lang="en-US" altLang="zh-CN" sz="2400" dirty="0">
                <a:solidFill>
                  <a:srgbClr val="FFC000"/>
                </a:solidFill>
              </a:rPr>
              <a:t>{</a:t>
            </a:r>
            <a:r>
              <a:rPr lang="en-US" altLang="zh-CN" sz="2400" dirty="0"/>
              <a:t>1, 2, 3, 4, 5</a:t>
            </a:r>
            <a:r>
              <a:rPr lang="en-US" altLang="zh-CN" sz="2400" dirty="0">
                <a:solidFill>
                  <a:srgbClr val="FFC000"/>
                </a:solidFill>
              </a:rPr>
              <a:t>}</a:t>
            </a:r>
            <a:r>
              <a:rPr lang="en-US" altLang="zh-CN" sz="2400" dirty="0"/>
              <a:t>;</a:t>
            </a:r>
          </a:p>
          <a:p>
            <a:pPr marL="400050" lvl="1" indent="0" eaLnBrk="1" hangingPunct="1">
              <a:buFontTx/>
              <a:buNone/>
              <a:defRPr/>
            </a:pPr>
            <a:r>
              <a:rPr lang="en-US" altLang="zh-CN" sz="2400" dirty="0" err="1"/>
              <a:t>int</a:t>
            </a:r>
            <a:r>
              <a:rPr lang="en-US" altLang="zh-CN" sz="2400" dirty="0"/>
              <a:t> *p2=new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[5]</a:t>
            </a:r>
            <a:r>
              <a:rPr lang="en-US" altLang="zh-CN" sz="2400" dirty="0">
                <a:solidFill>
                  <a:srgbClr val="FFC000"/>
                </a:solidFill>
              </a:rPr>
              <a:t> {</a:t>
            </a:r>
            <a:r>
              <a:rPr lang="en-US" altLang="zh-CN" sz="2400" dirty="0"/>
              <a:t>1, 2, 3, 4, 5</a:t>
            </a:r>
            <a:r>
              <a:rPr lang="en-US" altLang="zh-CN" sz="2400" dirty="0">
                <a:solidFill>
                  <a:srgbClr val="FFC000"/>
                </a:solidFill>
              </a:rPr>
              <a:t>}</a:t>
            </a:r>
            <a:r>
              <a:rPr lang="en-US" altLang="zh-CN" sz="2400" dirty="0"/>
              <a:t>;</a:t>
            </a:r>
          </a:p>
          <a:p>
            <a:pPr marL="400050" lvl="1" indent="0" eaLnBrk="1" hangingPunct="1">
              <a:buFontTx/>
              <a:buNone/>
              <a:defRPr/>
            </a:pPr>
            <a:r>
              <a:rPr lang="en-US" altLang="zh-CN" sz="2400" dirty="0" err="1" smtClean="0"/>
              <a:t>struct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Point {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x;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y;} point</a:t>
            </a:r>
            <a:r>
              <a:rPr lang="en-US" altLang="zh-CN" sz="2400" dirty="0">
                <a:solidFill>
                  <a:srgbClr val="FFC000"/>
                </a:solidFill>
              </a:rPr>
              <a:t>{</a:t>
            </a:r>
            <a:r>
              <a:rPr lang="en-US" altLang="zh-CN" sz="2400" dirty="0"/>
              <a:t>10, 20</a:t>
            </a:r>
            <a:r>
              <a:rPr lang="en-US" altLang="zh-CN" sz="2400" dirty="0" smtClean="0">
                <a:solidFill>
                  <a:srgbClr val="FFC000"/>
                </a:solidFill>
              </a:rPr>
              <a:t>}</a:t>
            </a:r>
            <a:r>
              <a:rPr lang="en-US" altLang="zh-CN" sz="2400" dirty="0" smtClean="0"/>
              <a:t>;</a:t>
            </a:r>
          </a:p>
          <a:p>
            <a:pPr marL="400050" lvl="1" indent="0" eaLnBrk="1" hangingPunct="1">
              <a:buFontTx/>
              <a:buNone/>
              <a:defRPr/>
            </a:pPr>
            <a:r>
              <a:rPr lang="en-US" altLang="zh-CN" sz="2400" dirty="0" err="1"/>
              <a:t>struct</a:t>
            </a:r>
            <a:r>
              <a:rPr lang="en-US" altLang="zh-CN" sz="2400" dirty="0"/>
              <a:t> Point {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x; 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y</a:t>
            </a:r>
            <a:r>
              <a:rPr lang="en-US" altLang="zh-CN" sz="2400" dirty="0" smtClean="0"/>
              <a:t>;} *p3=new Point</a:t>
            </a:r>
            <a:r>
              <a:rPr lang="en-US" altLang="zh-CN" sz="2400" dirty="0" smtClean="0">
                <a:solidFill>
                  <a:srgbClr val="FFC000"/>
                </a:solidFill>
              </a:rPr>
              <a:t>{</a:t>
            </a:r>
            <a:r>
              <a:rPr lang="en-US" altLang="zh-CN" sz="2400" dirty="0" smtClean="0"/>
              <a:t>10,20</a:t>
            </a:r>
            <a:r>
              <a:rPr lang="en-US" altLang="zh-CN" sz="2400" dirty="0" smtClean="0">
                <a:solidFill>
                  <a:srgbClr val="FFC000"/>
                </a:solidFill>
              </a:rPr>
              <a:t>}</a:t>
            </a:r>
            <a:r>
              <a:rPr lang="en-US" altLang="zh-CN" sz="2400" dirty="0" smtClean="0"/>
              <a:t>;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2738" y="1268413"/>
            <a:ext cx="8580437" cy="5329237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dirty="0" smtClean="0"/>
              <a:t>C</a:t>
            </a:r>
            <a:r>
              <a:rPr lang="en-US" altLang="zh-CN" dirty="0"/>
              <a:t>++</a:t>
            </a:r>
            <a:r>
              <a:rPr lang="zh-CN" altLang="en-US" dirty="0" smtClean="0"/>
              <a:t>语言注重程序的效率，运行时刻</a:t>
            </a:r>
            <a:r>
              <a:rPr lang="zh-CN" altLang="en-US" dirty="0" smtClean="0">
                <a:solidFill>
                  <a:schemeClr val="folHlink"/>
                </a:solidFill>
              </a:rPr>
              <a:t>不对</a:t>
            </a:r>
            <a:r>
              <a:rPr lang="zh-CN" altLang="en-US" dirty="0"/>
              <a:t>数组元素</a:t>
            </a:r>
            <a:r>
              <a:rPr lang="zh-CN" altLang="en-US" dirty="0">
                <a:solidFill>
                  <a:schemeClr val="folHlink"/>
                </a:solidFill>
              </a:rPr>
              <a:t>下标越界</a:t>
            </a:r>
            <a:r>
              <a:rPr lang="zh-CN" altLang="en-US" dirty="0"/>
              <a:t>进行</a:t>
            </a:r>
            <a:r>
              <a:rPr lang="zh-CN" altLang="en-US" dirty="0" smtClean="0"/>
              <a:t>检查，从而造成下面</a:t>
            </a:r>
            <a:r>
              <a:rPr lang="zh-CN" altLang="en-US" dirty="0"/>
              <a:t>错误</a:t>
            </a:r>
            <a:r>
              <a:rPr lang="zh-CN" altLang="en-US" dirty="0" smtClean="0"/>
              <a:t>代码的执行不会报错：</a:t>
            </a:r>
            <a:endParaRPr lang="en-US" altLang="zh-CN" dirty="0" smtClean="0"/>
          </a:p>
          <a:p>
            <a:pPr marL="444500" lvl="1" indent="12700">
              <a:lnSpc>
                <a:spcPct val="120000"/>
              </a:lnSpc>
              <a:buFontTx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a[10],</a:t>
            </a:r>
            <a:r>
              <a:rPr lang="en-US" altLang="zh-CN" dirty="0" smtClean="0"/>
              <a:t>sum;</a:t>
            </a:r>
            <a:endParaRPr lang="en-US" altLang="zh-CN" dirty="0"/>
          </a:p>
          <a:p>
            <a:pPr marL="444500" lvl="1" indent="12700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/>
              <a:t>for </a:t>
            </a:r>
            <a:r>
              <a:rPr lang="en-US" altLang="zh-CN" dirty="0"/>
              <a:t>(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err="1"/>
              <a:t>i</a:t>
            </a:r>
            <a:r>
              <a:rPr lang="en-US" altLang="zh-CN" dirty="0"/>
              <a:t>=0; </a:t>
            </a:r>
            <a:r>
              <a:rPr lang="en-US" altLang="zh-CN" dirty="0" err="1"/>
              <a:t>i</a:t>
            </a:r>
            <a:r>
              <a:rPr lang="en-US" altLang="zh-CN" dirty="0"/>
              <a:t>&lt;=</a:t>
            </a:r>
            <a:r>
              <a:rPr lang="en-US" altLang="zh-CN" dirty="0">
                <a:solidFill>
                  <a:srgbClr val="FFC000"/>
                </a:solidFill>
              </a:rPr>
              <a:t>10</a:t>
            </a:r>
            <a:r>
              <a:rPr lang="en-US" altLang="zh-CN" dirty="0"/>
              <a:t>; </a:t>
            </a:r>
            <a:r>
              <a:rPr lang="en-US" altLang="zh-CN" dirty="0" err="1"/>
              <a:t>i</a:t>
            </a:r>
            <a:r>
              <a:rPr lang="en-US" altLang="zh-CN" dirty="0"/>
              <a:t>++) </a:t>
            </a:r>
            <a:r>
              <a:rPr lang="en-US" altLang="zh-CN" dirty="0" err="1"/>
              <a:t>cin</a:t>
            </a:r>
            <a:r>
              <a:rPr lang="en-US" altLang="zh-CN" dirty="0"/>
              <a:t> &gt;&gt; a[</a:t>
            </a:r>
            <a:r>
              <a:rPr lang="en-US" altLang="zh-CN" dirty="0" err="1"/>
              <a:t>i</a:t>
            </a:r>
            <a:r>
              <a:rPr lang="en-US" altLang="zh-CN" dirty="0" smtClean="0"/>
              <a:t>];</a:t>
            </a:r>
          </a:p>
          <a:p>
            <a:pPr marL="444500" lvl="1" indent="12700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/>
              <a:t>sum=0; for </a:t>
            </a:r>
            <a:r>
              <a:rPr lang="en-US" altLang="zh-CN" dirty="0"/>
              <a:t>(</a:t>
            </a:r>
            <a:r>
              <a:rPr lang="en-US" altLang="zh-CN" dirty="0" err="1"/>
              <a:t>int</a:t>
            </a:r>
            <a:r>
              <a:rPr lang="en-US" altLang="zh-CN" dirty="0"/>
              <a:t>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=0;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&lt;=</a:t>
            </a:r>
            <a:r>
              <a:rPr lang="en-US" altLang="zh-CN" dirty="0" smtClean="0">
                <a:solidFill>
                  <a:srgbClr val="FFC000"/>
                </a:solidFill>
              </a:rPr>
              <a:t>10</a:t>
            </a:r>
            <a:r>
              <a:rPr lang="en-US" altLang="zh-CN" dirty="0" smtClean="0"/>
              <a:t>;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++) </a:t>
            </a:r>
            <a:r>
              <a:rPr lang="en-US" altLang="zh-CN" dirty="0"/>
              <a:t>sum += </a:t>
            </a:r>
            <a:r>
              <a:rPr lang="en-US" altLang="zh-CN" dirty="0" smtClean="0"/>
              <a:t>a[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]; </a:t>
            </a:r>
            <a:endParaRPr lang="en-US" altLang="zh-CN" dirty="0"/>
          </a:p>
          <a:p>
            <a:pPr>
              <a:lnSpc>
                <a:spcPct val="120000"/>
              </a:lnSpc>
              <a:defRPr/>
            </a:pPr>
            <a:r>
              <a:rPr lang="zh-CN" altLang="en-US" dirty="0" smtClean="0"/>
              <a:t>为了</a:t>
            </a:r>
            <a:r>
              <a:rPr lang="zh-CN" altLang="en-US" dirty="0"/>
              <a:t>方便、可靠</a:t>
            </a:r>
            <a:r>
              <a:rPr lang="zh-CN" altLang="en-US" dirty="0" smtClean="0"/>
              <a:t>地实现一些简单地对</a:t>
            </a:r>
            <a:r>
              <a:rPr lang="zh-CN" altLang="en-US" dirty="0"/>
              <a:t>一维数组元素进行遍历的操作</a:t>
            </a:r>
            <a:r>
              <a:rPr lang="zh-CN" altLang="en-US" dirty="0" smtClean="0"/>
              <a:t>，</a:t>
            </a:r>
            <a:r>
              <a:rPr lang="en-US" altLang="zh-CN" dirty="0" smtClean="0"/>
              <a:t>C++11</a:t>
            </a:r>
            <a:r>
              <a:rPr lang="zh-CN" altLang="en-US" dirty="0" smtClean="0"/>
              <a:t>提供</a:t>
            </a:r>
            <a:r>
              <a:rPr lang="zh-CN" altLang="en-US" dirty="0"/>
              <a:t>了一种</a:t>
            </a:r>
            <a:r>
              <a:rPr lang="zh-CN" altLang="en-US" dirty="0">
                <a:solidFill>
                  <a:srgbClr val="FFC000"/>
                </a:solidFill>
              </a:rPr>
              <a:t>基于范围的</a:t>
            </a:r>
            <a:r>
              <a:rPr lang="en-US" altLang="zh-CN" dirty="0">
                <a:solidFill>
                  <a:srgbClr val="FFC000"/>
                </a:solidFill>
              </a:rPr>
              <a:t>for</a:t>
            </a:r>
            <a:r>
              <a:rPr lang="zh-CN" altLang="en-US" dirty="0" smtClean="0"/>
              <a:t>语句，它能自动遍历数组元素。例如：</a:t>
            </a:r>
            <a:endParaRPr lang="zh-CN" altLang="en-US" dirty="0"/>
          </a:p>
          <a:p>
            <a:pPr marL="457200" lvl="1" indent="0">
              <a:lnSpc>
                <a:spcPct val="120000"/>
              </a:lnSpc>
              <a:buFontTx/>
              <a:buNone/>
              <a:defRPr/>
            </a:pPr>
            <a:r>
              <a:rPr lang="en-US" altLang="zh-CN" dirty="0" smtClean="0"/>
              <a:t>sum=0</a:t>
            </a:r>
            <a:r>
              <a:rPr lang="en-US" altLang="zh-CN" dirty="0"/>
              <a:t>; </a:t>
            </a:r>
            <a:r>
              <a:rPr lang="en-US" altLang="zh-CN" dirty="0">
                <a:solidFill>
                  <a:srgbClr val="FFC000"/>
                </a:solidFill>
              </a:rPr>
              <a:t>for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rgbClr val="FFC000"/>
                </a:solidFill>
              </a:rPr>
              <a:t>(</a:t>
            </a:r>
            <a:r>
              <a:rPr lang="en-US" altLang="zh-CN" dirty="0" err="1"/>
              <a:t>int</a:t>
            </a:r>
            <a:r>
              <a:rPr lang="en-US" altLang="zh-CN" dirty="0"/>
              <a:t> n</a:t>
            </a:r>
            <a:r>
              <a:rPr lang="en-US" altLang="zh-CN" dirty="0">
                <a:solidFill>
                  <a:srgbClr val="FFC000"/>
                </a:solidFill>
              </a:rPr>
              <a:t>:</a:t>
            </a:r>
            <a:r>
              <a:rPr lang="en-US" altLang="zh-CN" dirty="0"/>
              <a:t> a</a:t>
            </a:r>
            <a:r>
              <a:rPr lang="en-US" altLang="zh-CN" dirty="0">
                <a:solidFill>
                  <a:srgbClr val="FFC000"/>
                </a:solidFill>
              </a:rPr>
              <a:t>)</a:t>
            </a:r>
            <a:r>
              <a:rPr lang="en-US" altLang="zh-CN" dirty="0"/>
              <a:t> sum += n; //</a:t>
            </a:r>
            <a:r>
              <a:rPr lang="zh-CN" altLang="en-US" dirty="0"/>
              <a:t>不能改变元素的值</a:t>
            </a:r>
            <a:endParaRPr lang="en-US" altLang="zh-CN" dirty="0"/>
          </a:p>
          <a:p>
            <a:pPr marL="457200" lvl="1" indent="0">
              <a:lnSpc>
                <a:spcPct val="120000"/>
              </a:lnSpc>
              <a:buFontTx/>
              <a:buNone/>
              <a:defRPr/>
            </a:pPr>
            <a:r>
              <a:rPr lang="pt-BR" altLang="zh-CN" dirty="0" smtClean="0">
                <a:solidFill>
                  <a:srgbClr val="FFC000"/>
                </a:solidFill>
              </a:rPr>
              <a:t>for</a:t>
            </a:r>
            <a:r>
              <a:rPr lang="pt-BR" altLang="zh-CN" dirty="0" smtClean="0"/>
              <a:t> </a:t>
            </a:r>
            <a:r>
              <a:rPr lang="pt-BR" altLang="zh-CN" dirty="0">
                <a:solidFill>
                  <a:srgbClr val="FFC000"/>
                </a:solidFill>
              </a:rPr>
              <a:t>(</a:t>
            </a:r>
            <a:r>
              <a:rPr lang="pt-BR" altLang="zh-CN" dirty="0"/>
              <a:t>int </a:t>
            </a:r>
            <a:r>
              <a:rPr lang="pt-BR" altLang="zh-CN" dirty="0">
                <a:solidFill>
                  <a:srgbClr val="FFC000"/>
                </a:solidFill>
              </a:rPr>
              <a:t>&amp;</a:t>
            </a:r>
            <a:r>
              <a:rPr lang="pt-BR" altLang="zh-CN" dirty="0"/>
              <a:t>n</a:t>
            </a:r>
            <a:r>
              <a:rPr lang="pt-BR" altLang="zh-CN" dirty="0">
                <a:solidFill>
                  <a:srgbClr val="FFC000"/>
                </a:solidFill>
              </a:rPr>
              <a:t>:</a:t>
            </a:r>
            <a:r>
              <a:rPr lang="pt-BR" altLang="zh-CN" dirty="0"/>
              <a:t> a</a:t>
            </a:r>
            <a:r>
              <a:rPr lang="pt-BR" altLang="zh-CN" dirty="0">
                <a:solidFill>
                  <a:srgbClr val="FFC000"/>
                </a:solidFill>
              </a:rPr>
              <a:t>)</a:t>
            </a:r>
            <a:r>
              <a:rPr lang="pt-BR" altLang="zh-CN" dirty="0"/>
              <a:t> cin &gt;&gt; n; //</a:t>
            </a:r>
            <a:r>
              <a:rPr lang="zh-CN" altLang="en-US" dirty="0"/>
              <a:t>可改变元素的</a:t>
            </a:r>
            <a:r>
              <a:rPr lang="zh-CN" altLang="en-US" dirty="0" smtClean="0"/>
              <a:t>值</a:t>
            </a:r>
            <a:endParaRPr lang="en-US" altLang="zh-CN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8588"/>
            <a:ext cx="8229600" cy="9239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/>
              <a:t>基于范围的</a:t>
            </a:r>
            <a:r>
              <a:rPr lang="en-US" altLang="zh-CN" dirty="0"/>
              <a:t>for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对</a:t>
            </a:r>
            <a:r>
              <a:rPr lang="en-US" altLang="zh-CN" dirty="0" smtClean="0"/>
              <a:t>C</a:t>
            </a:r>
            <a:r>
              <a:rPr lang="zh-CN" altLang="en-US" dirty="0" smtClean="0"/>
              <a:t>的基本扩充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856662" cy="511247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局部变量</a:t>
            </a:r>
            <a:r>
              <a:rPr lang="zh-CN" altLang="en-US" sz="2400" dirty="0"/>
              <a:t>的</a:t>
            </a:r>
            <a:r>
              <a:rPr lang="zh-CN" altLang="en-US" sz="2400" dirty="0" smtClean="0"/>
              <a:t>定义位置：</a:t>
            </a:r>
            <a:endParaRPr lang="en-US" altLang="zh-CN" sz="2400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sz="2000" dirty="0" smtClean="0"/>
              <a:t>局部变量要集中定义在复合语句的前部（</a:t>
            </a:r>
            <a:r>
              <a:rPr lang="en-US" altLang="zh-CN" sz="2000" dirty="0"/>
              <a:t> C</a:t>
            </a:r>
            <a:r>
              <a:rPr lang="zh-CN" altLang="en-US" sz="2000" dirty="0"/>
              <a:t>的做法）</a:t>
            </a:r>
            <a:endParaRPr lang="en-US" altLang="zh-CN" sz="2000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sz="2000" dirty="0" smtClean="0"/>
              <a:t>允许</a:t>
            </a:r>
            <a:r>
              <a:rPr lang="zh-CN" altLang="en-US" sz="2000" dirty="0" smtClean="0">
                <a:solidFill>
                  <a:srgbClr val="FFC000"/>
                </a:solidFill>
              </a:rPr>
              <a:t>局部变量的定义</a:t>
            </a:r>
            <a:r>
              <a:rPr lang="zh-CN" altLang="en-US" sz="2000" dirty="0" smtClean="0"/>
              <a:t>可以</a:t>
            </a:r>
            <a:r>
              <a:rPr lang="zh-CN" altLang="en-US" sz="2000" dirty="0" smtClean="0">
                <a:solidFill>
                  <a:srgbClr val="FFC000"/>
                </a:solidFill>
              </a:rPr>
              <a:t>夹插在语句中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C++</a:t>
            </a:r>
            <a:r>
              <a:rPr lang="zh-CN" altLang="en-US" sz="2000" dirty="0" smtClean="0"/>
              <a:t>扩充的，使得变量的使用点与定义点相距不至于太远，便于程序编写、理解与维护）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常量定义：</a:t>
            </a:r>
            <a:endParaRPr lang="en-US" altLang="zh-CN" sz="2400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000" dirty="0" smtClean="0"/>
              <a:t>#define PI 3.1416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C</a:t>
            </a:r>
            <a:r>
              <a:rPr lang="zh-CN" altLang="en-US" sz="2000" dirty="0" smtClean="0"/>
              <a:t>的做法，编译预处理命令）</a:t>
            </a:r>
            <a:endParaRPr lang="en-US" altLang="zh-CN" sz="2000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000" dirty="0" err="1" smtClean="0">
                <a:solidFill>
                  <a:srgbClr val="FFC000"/>
                </a:solidFill>
              </a:rPr>
              <a:t>const</a:t>
            </a:r>
            <a:r>
              <a:rPr lang="en-US" altLang="zh-CN" sz="2000" dirty="0" smtClean="0">
                <a:solidFill>
                  <a:srgbClr val="FFC000"/>
                </a:solidFill>
              </a:rPr>
              <a:t> double PI=3.1416; 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C++</a:t>
            </a:r>
            <a:r>
              <a:rPr lang="zh-CN" altLang="en-US" sz="2000" dirty="0" smtClean="0"/>
              <a:t>扩充的，便于编译时进行类型检查）</a:t>
            </a:r>
            <a:endParaRPr lang="en-US" altLang="zh-CN" sz="20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表示条件的表达式</a:t>
            </a:r>
            <a:endParaRPr lang="en-US" altLang="zh-CN" sz="2400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sz="2000" dirty="0" smtClean="0"/>
              <a:t>值：非</a:t>
            </a:r>
            <a:r>
              <a:rPr lang="en-US" altLang="zh-CN" sz="2000" dirty="0"/>
              <a:t>0</a:t>
            </a:r>
            <a:r>
              <a:rPr lang="zh-CN" altLang="en-US" sz="2000" dirty="0"/>
              <a:t>表示</a:t>
            </a:r>
            <a:r>
              <a:rPr lang="zh-CN" altLang="en-US" sz="2000" dirty="0" smtClean="0"/>
              <a:t>满足，</a:t>
            </a:r>
            <a:r>
              <a:rPr lang="en-US" altLang="zh-CN" sz="2000" dirty="0" smtClean="0"/>
              <a:t>0</a:t>
            </a:r>
            <a:r>
              <a:rPr lang="zh-CN" altLang="en-US" sz="2000" dirty="0" smtClean="0"/>
              <a:t>表示不满足</a:t>
            </a:r>
            <a:r>
              <a:rPr lang="zh-CN" altLang="en-US" sz="2000" dirty="0"/>
              <a:t>（</a:t>
            </a:r>
            <a:r>
              <a:rPr lang="en-US" altLang="zh-CN" sz="2000" dirty="0"/>
              <a:t>C</a:t>
            </a:r>
            <a:r>
              <a:rPr lang="zh-CN" altLang="en-US" sz="2000" dirty="0"/>
              <a:t>的做法）</a:t>
            </a:r>
            <a:endParaRPr lang="en-US" altLang="zh-CN" sz="2000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000" dirty="0" smtClean="0">
                <a:solidFill>
                  <a:srgbClr val="FFC000"/>
                </a:solidFill>
              </a:rPr>
              <a:t>bool</a:t>
            </a:r>
            <a:r>
              <a:rPr lang="zh-CN" altLang="en-US" sz="2000" dirty="0" smtClean="0">
                <a:solidFill>
                  <a:srgbClr val="FFC000"/>
                </a:solidFill>
              </a:rPr>
              <a:t>类型：</a:t>
            </a:r>
            <a:r>
              <a:rPr lang="en-US" altLang="zh-CN" sz="2000" dirty="0" smtClean="0">
                <a:solidFill>
                  <a:srgbClr val="FFC000"/>
                </a:solidFill>
              </a:rPr>
              <a:t>true</a:t>
            </a:r>
            <a:r>
              <a:rPr lang="zh-CN" altLang="en-US" sz="2000" dirty="0" smtClean="0">
                <a:solidFill>
                  <a:srgbClr val="FFC000"/>
                </a:solidFill>
              </a:rPr>
              <a:t>表示满足，</a:t>
            </a:r>
            <a:r>
              <a:rPr lang="en-US" altLang="zh-CN" sz="2000" dirty="0" smtClean="0">
                <a:solidFill>
                  <a:srgbClr val="FFC000"/>
                </a:solidFill>
              </a:rPr>
              <a:t>false</a:t>
            </a:r>
            <a:r>
              <a:rPr lang="zh-CN" altLang="en-US" sz="2000" dirty="0" smtClean="0">
                <a:solidFill>
                  <a:srgbClr val="FFC000"/>
                </a:solidFill>
              </a:rPr>
              <a:t>表示不满足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C</a:t>
            </a:r>
            <a:r>
              <a:rPr lang="en-US" altLang="zh-CN" sz="2000" dirty="0"/>
              <a:t>++</a:t>
            </a:r>
            <a:r>
              <a:rPr lang="zh-CN" altLang="en-US" sz="2000" dirty="0"/>
              <a:t>扩充</a:t>
            </a:r>
            <a:r>
              <a:rPr lang="zh-CN" altLang="en-US" sz="2000" dirty="0" smtClean="0"/>
              <a:t>的，便于理解）</a:t>
            </a:r>
            <a:endParaRPr lang="en-US" altLang="zh-CN" sz="2000" dirty="0"/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注释</a:t>
            </a:r>
            <a:endParaRPr lang="en-US" altLang="zh-CN" sz="2400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000" dirty="0" smtClean="0"/>
              <a:t>/* ...</a:t>
            </a:r>
            <a:r>
              <a:rPr lang="en-US" altLang="zh-CN" sz="2000" dirty="0"/>
              <a:t>.</a:t>
            </a:r>
            <a:r>
              <a:rPr lang="en-US" altLang="zh-CN" sz="2000" dirty="0" smtClean="0"/>
              <a:t>.. */</a:t>
            </a:r>
            <a:r>
              <a:rPr lang="zh-CN" altLang="en-US" sz="2000" dirty="0"/>
              <a:t> （</a:t>
            </a:r>
            <a:r>
              <a:rPr lang="en-US" altLang="zh-CN" sz="2000" dirty="0"/>
              <a:t>C</a:t>
            </a:r>
            <a:r>
              <a:rPr lang="zh-CN" altLang="en-US" sz="2000" dirty="0"/>
              <a:t>的</a:t>
            </a:r>
            <a:r>
              <a:rPr lang="zh-CN" altLang="en-US" sz="2000" dirty="0" smtClean="0"/>
              <a:t>做法，可以多行）</a:t>
            </a:r>
            <a:endParaRPr lang="en-US" altLang="zh-CN" sz="2000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000" dirty="0" smtClean="0">
                <a:solidFill>
                  <a:srgbClr val="FFC000"/>
                </a:solidFill>
              </a:rPr>
              <a:t>//......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C</a:t>
            </a:r>
            <a:r>
              <a:rPr lang="en-US" altLang="zh-CN" sz="2000" dirty="0"/>
              <a:t>++</a:t>
            </a:r>
            <a:r>
              <a:rPr lang="zh-CN" altLang="en-US" sz="2000" dirty="0"/>
              <a:t>扩充</a:t>
            </a:r>
            <a:r>
              <a:rPr lang="zh-CN" altLang="en-US" sz="2000" dirty="0" smtClean="0"/>
              <a:t>的，</a:t>
            </a:r>
            <a:r>
              <a:rPr lang="zh-CN" altLang="en-US" sz="2000" dirty="0"/>
              <a:t>便于</a:t>
            </a:r>
            <a:r>
              <a:rPr lang="zh-CN" altLang="en-US" sz="2000" dirty="0" smtClean="0"/>
              <a:t>单行注释的书写）</a:t>
            </a: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类型自动判断：</a:t>
            </a:r>
            <a:r>
              <a:rPr lang="en-US" altLang="zh-CN" dirty="0" smtClean="0"/>
              <a:t>auto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388" y="1268413"/>
            <a:ext cx="8785225" cy="5329237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</a:t>
            </a:r>
            <a:r>
              <a:rPr lang="zh-CN" altLang="en-US" dirty="0" smtClean="0"/>
              <a:t>语言中，关键词</a:t>
            </a:r>
            <a:r>
              <a:rPr lang="en-US" altLang="zh-CN" dirty="0" smtClean="0"/>
              <a:t>auto</a:t>
            </a:r>
            <a:r>
              <a:rPr lang="zh-CN" altLang="en-US" dirty="0" smtClean="0"/>
              <a:t>用来显式指示具有自动生存期的局部变量。</a:t>
            </a:r>
            <a:endParaRPr lang="en-US" altLang="zh-CN" dirty="0" smtClean="0"/>
          </a:p>
          <a:p>
            <a:pPr>
              <a:lnSpc>
                <a:spcPct val="120000"/>
              </a:lnSpc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C++11</a:t>
            </a:r>
            <a:r>
              <a:rPr lang="zh-CN" altLang="en-US" dirty="0" smtClean="0"/>
              <a:t>中，关键词</a:t>
            </a:r>
            <a:r>
              <a:rPr lang="en-US" altLang="zh-CN" dirty="0" smtClean="0"/>
              <a:t>auto</a:t>
            </a:r>
            <a:r>
              <a:rPr lang="zh-CN" altLang="en-US" dirty="0" smtClean="0"/>
              <a:t>有新的含义：</a:t>
            </a:r>
            <a:endParaRPr lang="en-US" altLang="zh-CN" dirty="0" smtClean="0"/>
          </a:p>
          <a:p>
            <a:pPr lvl="1">
              <a:lnSpc>
                <a:spcPct val="120000"/>
              </a:lnSpc>
              <a:defRPr/>
            </a:pPr>
            <a:r>
              <a:rPr lang="zh-CN" altLang="en-US" dirty="0" smtClean="0"/>
              <a:t>定义一个变量时可以</a:t>
            </a:r>
            <a:r>
              <a:rPr lang="zh-CN" altLang="en-US" dirty="0" smtClean="0">
                <a:solidFill>
                  <a:srgbClr val="FFC000"/>
                </a:solidFill>
              </a:rPr>
              <a:t>不指定</a:t>
            </a:r>
            <a:r>
              <a:rPr lang="zh-CN" altLang="en-US" dirty="0" smtClean="0"/>
              <a:t>它的类型，由编译器根据初始化的值自动确定它的类型。例如：</a:t>
            </a:r>
            <a:endParaRPr lang="en-US" altLang="zh-CN" dirty="0" smtClean="0"/>
          </a:p>
          <a:p>
            <a:pPr lvl="2">
              <a:lnSpc>
                <a:spcPct val="120000"/>
              </a:lnSpc>
              <a:defRPr/>
            </a:pPr>
            <a:r>
              <a:rPr lang="en-US" altLang="zh-CN" dirty="0" smtClean="0"/>
              <a:t>auto x=1+2*3.4; //</a:t>
            </a:r>
            <a:r>
              <a:rPr lang="zh-CN" altLang="en-US" dirty="0" smtClean="0"/>
              <a:t>编译程序</a:t>
            </a:r>
            <a:r>
              <a:rPr lang="zh-CN" altLang="en-US" dirty="0"/>
              <a:t>自动</a:t>
            </a:r>
            <a:r>
              <a:rPr lang="zh-CN" altLang="en-US" dirty="0" smtClean="0"/>
              <a:t>确定</a:t>
            </a:r>
            <a:r>
              <a:rPr lang="en-US" altLang="zh-CN" dirty="0" smtClean="0"/>
              <a:t>x</a:t>
            </a:r>
            <a:r>
              <a:rPr lang="zh-CN" altLang="en-US" dirty="0" smtClean="0"/>
              <a:t>的类型为</a:t>
            </a:r>
            <a:r>
              <a:rPr lang="en-US" altLang="zh-CN" dirty="0" smtClean="0"/>
              <a:t>double</a:t>
            </a:r>
          </a:p>
          <a:p>
            <a:pPr lvl="1">
              <a:lnSpc>
                <a:spcPct val="120000"/>
              </a:lnSpc>
              <a:defRPr/>
            </a:pPr>
            <a:r>
              <a:rPr lang="zh-CN" altLang="en-US" dirty="0" smtClean="0"/>
              <a:t>再例如：</a:t>
            </a:r>
            <a:endParaRPr lang="en-US" altLang="zh-CN" dirty="0" smtClean="0"/>
          </a:p>
          <a:p>
            <a:pPr lvl="2">
              <a:lnSpc>
                <a:spcPct val="120000"/>
              </a:lnSpc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f(double x) { ...... }</a:t>
            </a:r>
          </a:p>
          <a:p>
            <a:pPr lvl="2">
              <a:lnSpc>
                <a:spcPct val="120000"/>
              </a:lnSpc>
              <a:defRPr/>
            </a:pPr>
            <a:r>
              <a:rPr lang="en-US" altLang="zh-CN" dirty="0" smtClean="0"/>
              <a:t>......</a:t>
            </a:r>
          </a:p>
          <a:p>
            <a:pPr lvl="2">
              <a:lnSpc>
                <a:spcPct val="120000"/>
              </a:lnSpc>
              <a:defRPr/>
            </a:pPr>
            <a:r>
              <a:rPr lang="en-US" altLang="zh-CN" dirty="0" smtClean="0"/>
              <a:t>auto 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=f; //</a:t>
            </a:r>
            <a:r>
              <a:rPr lang="zh-CN" altLang="en-US" dirty="0" smtClean="0"/>
              <a:t>编译程序自动确定</a:t>
            </a:r>
            <a:r>
              <a:rPr lang="en-US" altLang="zh-CN" dirty="0" err="1" smtClean="0"/>
              <a:t>fp</a:t>
            </a:r>
            <a:r>
              <a:rPr lang="zh-CN" altLang="en-US" dirty="0" smtClean="0"/>
              <a:t>的类型为：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(*</a:t>
            </a:r>
            <a:r>
              <a:rPr lang="en-US" altLang="zh-CN" dirty="0" err="1" smtClean="0"/>
              <a:t>fp</a:t>
            </a:r>
            <a:r>
              <a:rPr lang="en-US" altLang="zh-CN" dirty="0" smtClean="0"/>
              <a:t>)(double)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注意：</a:t>
            </a:r>
            <a:r>
              <a:rPr lang="en-US" altLang="zh-CN" dirty="0" smtClean="0"/>
              <a:t>C++11</a:t>
            </a:r>
            <a:r>
              <a:rPr lang="zh-CN" altLang="en-US" dirty="0" smtClean="0"/>
              <a:t>以后，自动生存期的局部变量不能再显式地用</a:t>
            </a:r>
            <a:r>
              <a:rPr lang="en-US" altLang="zh-CN" dirty="0" smtClean="0"/>
              <a:t>auto</a:t>
            </a:r>
            <a:r>
              <a:rPr lang="zh-CN" altLang="en-US" dirty="0" smtClean="0"/>
              <a:t>来指出了！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92696"/>
            <a:ext cx="8686800" cy="6048671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对于 结构、枚举、联合类型：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err="1" smtClean="0"/>
              <a:t>struct</a:t>
            </a:r>
            <a:r>
              <a:rPr lang="en-US" altLang="zh-CN" dirty="0" smtClean="0"/>
              <a:t> Student { ...... };</a:t>
            </a:r>
          </a:p>
          <a:p>
            <a:pPr marL="457200" lvl="1" indent="0">
              <a:buNone/>
            </a:pPr>
            <a:r>
              <a:rPr lang="en-US" altLang="zh-CN" dirty="0" err="1" smtClean="0"/>
              <a:t>enum</a:t>
            </a:r>
            <a:r>
              <a:rPr lang="en-US" altLang="zh-CN" dirty="0" smtClean="0"/>
              <a:t> Color { ...... };</a:t>
            </a:r>
          </a:p>
          <a:p>
            <a:pPr marL="457200" lvl="1" indent="0">
              <a:buNone/>
            </a:pPr>
            <a:r>
              <a:rPr lang="en-US" altLang="zh-CN" dirty="0" smtClean="0"/>
              <a:t>union Figure { ...... };</a:t>
            </a:r>
          </a:p>
          <a:p>
            <a:pPr lvl="1"/>
            <a:r>
              <a:rPr lang="zh-CN" altLang="en-US" dirty="0" smtClean="0"/>
              <a:t>定义相应类型的变量：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err="1" smtClean="0"/>
              <a:t>struct</a:t>
            </a:r>
            <a:r>
              <a:rPr lang="en-US" altLang="zh-CN" dirty="0" smtClean="0"/>
              <a:t> Student </a:t>
            </a:r>
            <a:r>
              <a:rPr lang="en-US" altLang="zh-CN" dirty="0" err="1" smtClean="0"/>
              <a:t>st</a:t>
            </a:r>
            <a:r>
              <a:rPr lang="en-US" altLang="zh-CN" dirty="0" smtClean="0"/>
              <a:t>; //C</a:t>
            </a:r>
            <a:r>
              <a:rPr lang="zh-CN" altLang="en-US" dirty="0" smtClean="0"/>
              <a:t>语言写法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err="1" smtClean="0"/>
              <a:t>enum</a:t>
            </a:r>
            <a:r>
              <a:rPr lang="en-US" altLang="zh-CN" dirty="0" smtClean="0"/>
              <a:t> Color </a:t>
            </a:r>
            <a:r>
              <a:rPr lang="en-US" altLang="zh-CN" dirty="0" err="1" smtClean="0"/>
              <a:t>bk_color</a:t>
            </a:r>
            <a:r>
              <a:rPr lang="en-US" altLang="zh-CN" dirty="0" smtClean="0"/>
              <a:t>;</a:t>
            </a:r>
            <a:r>
              <a:rPr lang="en-US" altLang="zh-CN" dirty="0"/>
              <a:t> //C</a:t>
            </a:r>
            <a:r>
              <a:rPr lang="zh-CN" altLang="en-US" dirty="0"/>
              <a:t>语言写法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smtClean="0"/>
              <a:t>union Figure </a:t>
            </a:r>
            <a:r>
              <a:rPr lang="en-US" altLang="zh-CN" dirty="0" err="1" smtClean="0"/>
              <a:t>some_figure</a:t>
            </a:r>
            <a:r>
              <a:rPr lang="en-US" altLang="zh-CN" dirty="0" smtClean="0"/>
              <a:t>;</a:t>
            </a:r>
            <a:r>
              <a:rPr lang="en-US" altLang="zh-CN" dirty="0"/>
              <a:t> //C</a:t>
            </a:r>
            <a:r>
              <a:rPr lang="zh-CN" altLang="en-US" dirty="0"/>
              <a:t>语言</a:t>
            </a:r>
            <a:r>
              <a:rPr lang="zh-CN" altLang="en-US" dirty="0" smtClean="0"/>
              <a:t>写法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smtClean="0"/>
              <a:t>Student </a:t>
            </a:r>
            <a:r>
              <a:rPr lang="en-US" altLang="zh-CN" dirty="0" err="1"/>
              <a:t>st</a:t>
            </a:r>
            <a:r>
              <a:rPr lang="en-US" altLang="zh-CN" dirty="0"/>
              <a:t>; //</a:t>
            </a:r>
            <a:r>
              <a:rPr lang="en-US" altLang="zh-CN" dirty="0" smtClean="0"/>
              <a:t>C++</a:t>
            </a:r>
            <a:r>
              <a:rPr lang="zh-CN" altLang="en-US" dirty="0" smtClean="0"/>
              <a:t>语言</a:t>
            </a:r>
            <a:r>
              <a:rPr lang="zh-CN" altLang="en-US" dirty="0"/>
              <a:t>写法</a:t>
            </a:r>
            <a:endParaRPr lang="en-US" altLang="zh-CN" dirty="0"/>
          </a:p>
          <a:p>
            <a:pPr marL="457200" lvl="1" indent="0">
              <a:buNone/>
            </a:pPr>
            <a:r>
              <a:rPr lang="en-US" altLang="zh-CN" dirty="0" smtClean="0"/>
              <a:t>Color </a:t>
            </a:r>
            <a:r>
              <a:rPr lang="en-US" altLang="zh-CN" dirty="0" err="1"/>
              <a:t>bk_color</a:t>
            </a:r>
            <a:r>
              <a:rPr lang="en-US" altLang="zh-CN" dirty="0"/>
              <a:t>; //</a:t>
            </a:r>
            <a:r>
              <a:rPr lang="en-US" altLang="zh-CN" dirty="0" smtClean="0"/>
              <a:t>C++</a:t>
            </a:r>
            <a:r>
              <a:rPr lang="zh-CN" altLang="en-US" dirty="0" smtClean="0"/>
              <a:t>语言</a:t>
            </a:r>
            <a:r>
              <a:rPr lang="zh-CN" altLang="en-US" dirty="0"/>
              <a:t>写法</a:t>
            </a:r>
            <a:endParaRPr lang="en-US" altLang="zh-CN" dirty="0"/>
          </a:p>
          <a:p>
            <a:pPr marL="457200" lvl="1" indent="0">
              <a:buNone/>
            </a:pPr>
            <a:r>
              <a:rPr lang="en-US" altLang="zh-CN" dirty="0" smtClean="0"/>
              <a:t>Figure </a:t>
            </a:r>
            <a:r>
              <a:rPr lang="en-US" altLang="zh-CN" dirty="0" err="1"/>
              <a:t>some_figure</a:t>
            </a:r>
            <a:r>
              <a:rPr lang="en-US" altLang="zh-CN" dirty="0"/>
              <a:t>; //</a:t>
            </a:r>
            <a:r>
              <a:rPr lang="en-US" altLang="zh-CN" dirty="0" smtClean="0"/>
              <a:t>C++</a:t>
            </a:r>
            <a:r>
              <a:rPr lang="zh-CN" altLang="en-US" dirty="0" smtClean="0"/>
              <a:t>语言写法</a:t>
            </a:r>
            <a:endParaRPr lang="en-US" altLang="zh-CN" dirty="0" smtClean="0"/>
          </a:p>
          <a:p>
            <a:r>
              <a:rPr lang="zh-CN" altLang="en-US" dirty="0" smtClean="0"/>
              <a:t>对于函数声明：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extern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f(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a,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b);</a:t>
            </a:r>
            <a:r>
              <a:rPr lang="en-US" altLang="zh-CN" dirty="0"/>
              <a:t> //C</a:t>
            </a:r>
            <a:r>
              <a:rPr lang="zh-CN" altLang="en-US" dirty="0"/>
              <a:t>语言写法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f(</a:t>
            </a:r>
            <a:r>
              <a:rPr lang="en-US" altLang="zh-CN" dirty="0" err="1"/>
              <a:t>int</a:t>
            </a:r>
            <a:r>
              <a:rPr lang="en-US" altLang="zh-CN" dirty="0"/>
              <a:t> a, </a:t>
            </a:r>
            <a:r>
              <a:rPr lang="en-US" altLang="zh-CN" dirty="0" err="1"/>
              <a:t>int</a:t>
            </a:r>
            <a:r>
              <a:rPr lang="en-US" altLang="zh-CN" dirty="0"/>
              <a:t> b</a:t>
            </a:r>
            <a:r>
              <a:rPr lang="en-US" altLang="zh-CN" dirty="0" smtClean="0"/>
              <a:t>);</a:t>
            </a:r>
            <a:r>
              <a:rPr lang="en-US" altLang="zh-CN" dirty="0"/>
              <a:t> //C++</a:t>
            </a:r>
            <a:r>
              <a:rPr lang="zh-CN" altLang="en-US" dirty="0"/>
              <a:t>语言写法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614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限定作用域的枚举类型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00200"/>
            <a:ext cx="8579296" cy="5069160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altLang="zh-CN" dirty="0" smtClean="0"/>
              <a:t>C</a:t>
            </a:r>
            <a:r>
              <a:rPr lang="zh-CN" altLang="en-US" dirty="0"/>
              <a:t>枚举</a:t>
            </a:r>
            <a:r>
              <a:rPr lang="zh-CN" altLang="en-US" dirty="0" smtClean="0"/>
              <a:t>类型的缺陷（</a:t>
            </a:r>
            <a:r>
              <a:rPr lang="zh-CN" altLang="en-US" dirty="0" smtClean="0">
                <a:solidFill>
                  <a:srgbClr val="FFC000"/>
                </a:solidFill>
              </a:rPr>
              <a:t>污染全局名空间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1">
              <a:defRPr/>
            </a:pPr>
            <a:r>
              <a:rPr lang="en-US" altLang="zh-CN" dirty="0" err="1" smtClean="0"/>
              <a:t>enum</a:t>
            </a:r>
            <a:r>
              <a:rPr lang="en-US" altLang="zh-CN" dirty="0" smtClean="0"/>
              <a:t> E { </a:t>
            </a:r>
            <a:r>
              <a:rPr lang="en-US" altLang="zh-CN" dirty="0" smtClean="0">
                <a:solidFill>
                  <a:srgbClr val="FFC000"/>
                </a:solidFill>
              </a:rPr>
              <a:t>e1</a:t>
            </a:r>
            <a:r>
              <a:rPr lang="en-US" altLang="zh-CN" dirty="0" smtClean="0"/>
              <a:t>,e2,</a:t>
            </a:r>
            <a:r>
              <a:rPr lang="en-US" altLang="zh-CN" dirty="0" smtClean="0">
                <a:solidFill>
                  <a:srgbClr val="92D050"/>
                </a:solidFill>
              </a:rPr>
              <a:t>e3</a:t>
            </a:r>
            <a:r>
              <a:rPr lang="en-US" altLang="zh-CN" dirty="0" smtClean="0"/>
              <a:t> }; //</a:t>
            </a:r>
            <a:r>
              <a:rPr lang="zh-CN" altLang="en-US" dirty="0" smtClean="0"/>
              <a:t>枚举类型</a:t>
            </a:r>
            <a:r>
              <a:rPr lang="en-US" altLang="zh-CN" dirty="0" smtClean="0"/>
              <a:t>E</a:t>
            </a:r>
            <a:r>
              <a:rPr lang="zh-CN" altLang="en-US" dirty="0" smtClean="0"/>
              <a:t>的定义</a:t>
            </a:r>
            <a:endParaRPr lang="en-US" altLang="zh-CN" dirty="0" smtClean="0"/>
          </a:p>
          <a:p>
            <a:pPr lvl="1">
              <a:defRPr/>
            </a:pPr>
            <a:r>
              <a:rPr lang="en-US" altLang="zh-CN" dirty="0" smtClean="0"/>
              <a:t>E x=</a:t>
            </a:r>
            <a:r>
              <a:rPr lang="en-US" altLang="zh-CN" dirty="0" smtClean="0">
                <a:solidFill>
                  <a:srgbClr val="FFC000"/>
                </a:solidFill>
              </a:rPr>
              <a:t>e1</a:t>
            </a:r>
            <a:r>
              <a:rPr lang="en-US" altLang="zh-CN" dirty="0" smtClean="0"/>
              <a:t>; //OK</a:t>
            </a:r>
            <a:r>
              <a:rPr lang="zh-CN" altLang="en-US" dirty="0" smtClean="0"/>
              <a:t>，</a:t>
            </a:r>
            <a:r>
              <a:rPr lang="zh-CN" altLang="en-US" dirty="0" smtClean="0">
                <a:solidFill>
                  <a:srgbClr val="FFC000"/>
                </a:solidFill>
              </a:rPr>
              <a:t>枚举值全局可见！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lvl="1"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e1</a:t>
            </a:r>
            <a:r>
              <a:rPr lang="en-US" altLang="zh-CN" dirty="0" smtClean="0"/>
              <a:t>; //</a:t>
            </a:r>
            <a:r>
              <a:rPr lang="en-US" altLang="zh-CN" dirty="0" smtClean="0">
                <a:solidFill>
                  <a:srgbClr val="FFC000"/>
                </a:solidFill>
              </a:rPr>
              <a:t>Error</a:t>
            </a:r>
            <a:r>
              <a:rPr lang="zh-CN" altLang="en-US" dirty="0" smtClean="0"/>
              <a:t>，</a:t>
            </a:r>
            <a:r>
              <a:rPr lang="en-US" altLang="zh-CN" dirty="0" smtClean="0"/>
              <a:t>e1</a:t>
            </a:r>
            <a:r>
              <a:rPr lang="zh-CN" altLang="en-US" dirty="0" smtClean="0">
                <a:solidFill>
                  <a:srgbClr val="FFC000"/>
                </a:solidFill>
              </a:rPr>
              <a:t>重名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lvl="1">
              <a:defRPr/>
            </a:pPr>
            <a:r>
              <a:rPr lang="en-US" altLang="zh-CN" dirty="0" err="1" smtClean="0"/>
              <a:t>enum</a:t>
            </a:r>
            <a:r>
              <a:rPr lang="en-US" altLang="zh-CN" dirty="0" smtClean="0"/>
              <a:t> F { f1,f2,</a:t>
            </a:r>
            <a:r>
              <a:rPr lang="en-US" altLang="zh-CN" dirty="0" smtClean="0">
                <a:solidFill>
                  <a:srgbClr val="92D050"/>
                </a:solidFill>
              </a:rPr>
              <a:t>e3</a:t>
            </a:r>
            <a:r>
              <a:rPr lang="en-US" altLang="zh-CN" dirty="0" smtClean="0"/>
              <a:t> }; //</a:t>
            </a:r>
            <a:r>
              <a:rPr lang="en-US" altLang="zh-CN" dirty="0" smtClean="0">
                <a:solidFill>
                  <a:srgbClr val="92D050"/>
                </a:solidFill>
              </a:rPr>
              <a:t>Error</a:t>
            </a:r>
            <a:r>
              <a:rPr lang="zh-CN" altLang="en-US" dirty="0" smtClean="0"/>
              <a:t>，</a:t>
            </a:r>
            <a:r>
              <a:rPr lang="en-US" altLang="zh-CN" dirty="0" smtClean="0"/>
              <a:t>e3</a:t>
            </a:r>
            <a:r>
              <a:rPr lang="zh-CN" altLang="en-US" dirty="0" smtClean="0">
                <a:solidFill>
                  <a:srgbClr val="92D050"/>
                </a:solidFill>
              </a:rPr>
              <a:t>重名</a:t>
            </a:r>
            <a:endParaRPr lang="en-US" altLang="zh-CN" dirty="0" smtClean="0">
              <a:solidFill>
                <a:srgbClr val="92D050"/>
              </a:solidFill>
            </a:endParaRPr>
          </a:p>
          <a:p>
            <a:pPr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扩充的枚举</a:t>
            </a:r>
            <a:r>
              <a:rPr lang="zh-CN" altLang="en-US" dirty="0"/>
              <a:t>类型（</a:t>
            </a:r>
            <a:r>
              <a:rPr lang="zh-CN" altLang="en-US" dirty="0">
                <a:solidFill>
                  <a:srgbClr val="FFC000"/>
                </a:solidFill>
              </a:rPr>
              <a:t>限定</a:t>
            </a:r>
            <a:r>
              <a:rPr lang="zh-CN" altLang="en-US" dirty="0" smtClean="0">
                <a:solidFill>
                  <a:srgbClr val="FFC000"/>
                </a:solidFill>
              </a:rPr>
              <a:t>作用域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1">
              <a:defRPr/>
            </a:pPr>
            <a:r>
              <a:rPr lang="en-US" altLang="zh-CN" dirty="0" err="1" smtClean="0"/>
              <a:t>enum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class</a:t>
            </a:r>
            <a:r>
              <a:rPr lang="en-US" altLang="zh-CN" dirty="0" smtClean="0"/>
              <a:t> E { </a:t>
            </a:r>
            <a:r>
              <a:rPr lang="en-US" altLang="zh-CN" dirty="0" smtClean="0">
                <a:solidFill>
                  <a:srgbClr val="FFC000"/>
                </a:solidFill>
              </a:rPr>
              <a:t>e1</a:t>
            </a:r>
            <a:r>
              <a:rPr lang="en-US" altLang="zh-CN" dirty="0" smtClean="0"/>
              <a:t>,e2,</a:t>
            </a:r>
            <a:r>
              <a:rPr lang="en-US" altLang="zh-CN" dirty="0" smtClean="0">
                <a:solidFill>
                  <a:srgbClr val="92D050"/>
                </a:solidFill>
              </a:rPr>
              <a:t>e3</a:t>
            </a:r>
            <a:r>
              <a:rPr lang="en-US" altLang="zh-CN" dirty="0" smtClean="0"/>
              <a:t> </a:t>
            </a:r>
            <a:r>
              <a:rPr lang="en-US" altLang="zh-CN" dirty="0"/>
              <a:t>}; //</a:t>
            </a:r>
            <a:r>
              <a:rPr lang="zh-CN" altLang="en-US" dirty="0"/>
              <a:t>枚举类型</a:t>
            </a:r>
            <a:r>
              <a:rPr lang="en-US" altLang="zh-CN" dirty="0"/>
              <a:t>E</a:t>
            </a:r>
            <a:r>
              <a:rPr lang="zh-CN" altLang="en-US" dirty="0"/>
              <a:t>的定义</a:t>
            </a:r>
            <a:endParaRPr lang="en-US" altLang="zh-CN" dirty="0" smtClean="0"/>
          </a:p>
          <a:p>
            <a:pPr lvl="1">
              <a:defRPr/>
            </a:pPr>
            <a:r>
              <a:rPr lang="en-US" altLang="zh-CN" dirty="0" smtClean="0"/>
              <a:t>E x=</a:t>
            </a:r>
            <a:r>
              <a:rPr lang="en-US" altLang="zh-CN" dirty="0" smtClean="0">
                <a:solidFill>
                  <a:srgbClr val="FFC000"/>
                </a:solidFill>
              </a:rPr>
              <a:t>e1</a:t>
            </a:r>
            <a:r>
              <a:rPr lang="en-US" altLang="zh-CN" dirty="0" smtClean="0"/>
              <a:t>; //</a:t>
            </a:r>
            <a:r>
              <a:rPr lang="en-US" altLang="zh-CN" dirty="0" smtClean="0">
                <a:solidFill>
                  <a:srgbClr val="FFC000"/>
                </a:solidFill>
              </a:rPr>
              <a:t>Error</a:t>
            </a:r>
            <a:r>
              <a:rPr lang="zh-CN" altLang="en-US" dirty="0" smtClean="0"/>
              <a:t>，</a:t>
            </a:r>
            <a:r>
              <a:rPr lang="zh-CN" altLang="en-US" dirty="0">
                <a:solidFill>
                  <a:srgbClr val="FFC000"/>
                </a:solidFill>
              </a:rPr>
              <a:t>枚举值</a:t>
            </a:r>
            <a:r>
              <a:rPr lang="zh-CN" altLang="en-US" dirty="0" smtClean="0">
                <a:solidFill>
                  <a:srgbClr val="FFC000"/>
                </a:solidFill>
              </a:rPr>
              <a:t>全局不可见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 lvl="1">
              <a:defRPr/>
            </a:pPr>
            <a:r>
              <a:rPr lang="en-US" altLang="zh-CN" dirty="0" smtClean="0"/>
              <a:t>E x=</a:t>
            </a:r>
            <a:r>
              <a:rPr lang="en-US" altLang="zh-CN" dirty="0" smtClean="0">
                <a:solidFill>
                  <a:srgbClr val="FFC000"/>
                </a:solidFill>
              </a:rPr>
              <a:t>E::e1</a:t>
            </a:r>
            <a:r>
              <a:rPr lang="en-US" altLang="zh-CN" dirty="0" smtClean="0"/>
              <a:t>; //OK</a:t>
            </a:r>
            <a:r>
              <a:rPr lang="zh-CN" altLang="en-US" dirty="0" smtClean="0"/>
              <a:t>，</a:t>
            </a:r>
            <a:r>
              <a:rPr lang="zh-CN" altLang="en-US" dirty="0" smtClean="0">
                <a:solidFill>
                  <a:srgbClr val="FFC000"/>
                </a:solidFill>
              </a:rPr>
              <a:t>枚举值要用类型名修饰！</a:t>
            </a:r>
            <a:endParaRPr lang="en-US" altLang="zh-CN" dirty="0" smtClean="0"/>
          </a:p>
          <a:p>
            <a:pPr lvl="1"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e1</a:t>
            </a:r>
            <a:r>
              <a:rPr lang="en-US" altLang="zh-CN" dirty="0" smtClean="0"/>
              <a:t>; //OK</a:t>
            </a:r>
          </a:p>
          <a:p>
            <a:pPr lvl="1">
              <a:defRPr/>
            </a:pPr>
            <a:r>
              <a:rPr lang="en-US" altLang="zh-CN" dirty="0" err="1" smtClean="0"/>
              <a:t>enum</a:t>
            </a:r>
            <a:r>
              <a:rPr lang="en-US" altLang="zh-CN" dirty="0" smtClean="0"/>
              <a:t> class F { f1,f2,</a:t>
            </a:r>
            <a:r>
              <a:rPr lang="en-US" altLang="zh-CN" dirty="0" smtClean="0">
                <a:solidFill>
                  <a:srgbClr val="92D050"/>
                </a:solidFill>
              </a:rPr>
              <a:t>e3</a:t>
            </a:r>
            <a:r>
              <a:rPr lang="en-US" altLang="zh-CN" dirty="0" smtClean="0"/>
              <a:t> }; //OK</a:t>
            </a:r>
          </a:p>
          <a:p>
            <a:pPr lvl="1">
              <a:defRPr/>
            </a:pPr>
            <a:r>
              <a:rPr lang="en-US" altLang="zh-CN" dirty="0" smtClean="0"/>
              <a:t>F y=</a:t>
            </a:r>
            <a:r>
              <a:rPr lang="en-US" altLang="zh-CN" dirty="0" smtClean="0">
                <a:solidFill>
                  <a:srgbClr val="92D050"/>
                </a:solidFill>
              </a:rPr>
              <a:t>F::e3</a:t>
            </a:r>
            <a:r>
              <a:rPr lang="en-US" altLang="zh-CN" dirty="0" smtClean="0"/>
              <a:t>; //OK</a:t>
            </a:r>
          </a:p>
          <a:p>
            <a:pPr lvl="1"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对</a:t>
            </a:r>
            <a:r>
              <a:rPr lang="en-US" altLang="zh-CN" dirty="0" smtClean="0"/>
              <a:t>C</a:t>
            </a:r>
            <a:r>
              <a:rPr lang="zh-CN" altLang="en-US" dirty="0" smtClean="0"/>
              <a:t>的基本扩充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785225" cy="5329238"/>
          </a:xfrm>
        </p:spPr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400" dirty="0" smtClean="0">
                <a:solidFill>
                  <a:srgbClr val="FFC000"/>
                </a:solidFill>
              </a:rPr>
              <a:t>内联（</a:t>
            </a:r>
            <a:r>
              <a:rPr lang="en-US" altLang="zh-CN" sz="2400" dirty="0" smtClean="0">
                <a:solidFill>
                  <a:srgbClr val="FFC000"/>
                </a:solidFill>
              </a:rPr>
              <a:t>inline</a:t>
            </a:r>
            <a:r>
              <a:rPr lang="zh-CN" altLang="en-US" sz="2400" dirty="0" smtClean="0">
                <a:solidFill>
                  <a:srgbClr val="FFC000"/>
                </a:solidFill>
              </a:rPr>
              <a:t>）函数</a:t>
            </a:r>
            <a:r>
              <a:rPr lang="zh-CN" altLang="en-US" sz="2400" dirty="0" smtClean="0"/>
              <a:t>：编译时把函数体嵌入到函数的调用点，提高对小函数的调用效率。</a:t>
            </a:r>
            <a:endParaRPr lang="en-US" altLang="zh-CN" sz="2400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可以给函数</a:t>
            </a:r>
            <a:r>
              <a:rPr lang="zh-CN" altLang="en-US" sz="2400" dirty="0"/>
              <a:t>的</a:t>
            </a:r>
            <a:r>
              <a:rPr lang="zh-CN" altLang="en-US" sz="2400" dirty="0" smtClean="0">
                <a:solidFill>
                  <a:srgbClr val="FFC000"/>
                </a:solidFill>
              </a:rPr>
              <a:t>参数指定默认</a:t>
            </a:r>
            <a:r>
              <a:rPr lang="zh-CN" altLang="en-US" sz="2400" dirty="0">
                <a:solidFill>
                  <a:srgbClr val="FFC000"/>
                </a:solidFill>
              </a:rPr>
              <a:t>值</a:t>
            </a:r>
            <a:r>
              <a:rPr lang="zh-CN" altLang="en-US" sz="2400" dirty="0" smtClean="0"/>
              <a:t>：函数调用</a:t>
            </a:r>
            <a:r>
              <a:rPr lang="zh-CN" altLang="en-US" sz="2400" dirty="0"/>
              <a:t>时一些实参可以</a:t>
            </a:r>
            <a:r>
              <a:rPr lang="zh-CN" altLang="en-US" sz="2400" dirty="0" smtClean="0"/>
              <a:t>缺省，方便使用。</a:t>
            </a:r>
            <a:endParaRPr lang="en-US" altLang="zh-CN" sz="2400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400" dirty="0" smtClean="0">
                <a:solidFill>
                  <a:srgbClr val="FFC000"/>
                </a:solidFill>
              </a:rPr>
              <a:t>名空间（</a:t>
            </a:r>
            <a:r>
              <a:rPr lang="en-US" altLang="zh-CN" sz="2400" dirty="0" smtClean="0">
                <a:solidFill>
                  <a:srgbClr val="FFC000"/>
                </a:solidFill>
              </a:rPr>
              <a:t>namespace</a:t>
            </a:r>
            <a:r>
              <a:rPr lang="zh-CN" altLang="en-US" sz="2400" dirty="0" smtClean="0">
                <a:solidFill>
                  <a:srgbClr val="FFC000"/>
                </a:solidFill>
              </a:rPr>
              <a:t>）</a:t>
            </a:r>
            <a:r>
              <a:rPr lang="zh-CN" altLang="en-US" sz="2400" dirty="0" smtClean="0"/>
              <a:t>：使得不同模块可以有同名的全局实体，应对名冲突问题。</a:t>
            </a:r>
            <a:endParaRPr lang="en-US" altLang="zh-CN" sz="2400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400" dirty="0" smtClean="0">
                <a:solidFill>
                  <a:srgbClr val="FFC000"/>
                </a:solidFill>
              </a:rPr>
              <a:t>标准库</a:t>
            </a:r>
            <a:r>
              <a:rPr lang="zh-CN" altLang="en-US" sz="2400" dirty="0" smtClean="0"/>
              <a:t>：保留了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的标准库，但头文件名从*</a:t>
            </a:r>
            <a:r>
              <a:rPr lang="en-US" altLang="zh-CN" sz="2400" dirty="0" smtClean="0"/>
              <a:t>.h </a:t>
            </a:r>
            <a:r>
              <a:rPr lang="zh-CN" altLang="en-US" sz="2400" dirty="0" smtClean="0"/>
              <a:t>改成</a:t>
            </a:r>
            <a:r>
              <a:rPr lang="en-US" altLang="zh-CN" sz="2400" dirty="0" smtClean="0"/>
              <a:t> c*</a:t>
            </a:r>
            <a:r>
              <a:rPr lang="zh-CN" altLang="en-US" sz="2400" dirty="0"/>
              <a:t>，</a:t>
            </a:r>
            <a:r>
              <a:rPr lang="zh-CN" altLang="en-US" sz="2400" dirty="0" smtClean="0"/>
              <a:t>并且把库中的全局实体定义在名</a:t>
            </a:r>
            <a:r>
              <a:rPr lang="zh-CN" altLang="en-US" sz="2400" dirty="0"/>
              <a:t>空间</a:t>
            </a:r>
            <a:r>
              <a:rPr lang="en-US" altLang="zh-CN" sz="2400" dirty="0" err="1" smtClean="0"/>
              <a:t>std</a:t>
            </a:r>
            <a:r>
              <a:rPr lang="zh-CN" altLang="en-US" sz="2400" dirty="0" smtClean="0"/>
              <a:t>中，解决全局标识符冲突问题。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400" dirty="0" smtClean="0">
                <a:solidFill>
                  <a:srgbClr val="FFC000"/>
                </a:solidFill>
              </a:rPr>
              <a:t>动态变量的内存分配</a:t>
            </a:r>
            <a:r>
              <a:rPr lang="zh-CN" altLang="en-US" sz="2400" dirty="0" smtClean="0"/>
              <a:t>：增加了新的操作符</a:t>
            </a:r>
            <a:r>
              <a:rPr lang="en-US" altLang="zh-CN" sz="2000" dirty="0" smtClean="0"/>
              <a:t>new</a:t>
            </a:r>
            <a:r>
              <a:rPr lang="zh-CN" altLang="en-US" sz="2000" dirty="0" smtClean="0"/>
              <a:t>与</a:t>
            </a:r>
            <a:r>
              <a:rPr lang="en-US" altLang="zh-CN" sz="2000" dirty="0" smtClean="0"/>
              <a:t>delete</a:t>
            </a:r>
            <a:r>
              <a:rPr lang="zh-CN" altLang="en-US" sz="2400" dirty="0" smtClean="0"/>
              <a:t>，保证类型安全。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对</a:t>
            </a:r>
            <a:r>
              <a:rPr lang="en-US" altLang="zh-CN" dirty="0" smtClean="0"/>
              <a:t>C</a:t>
            </a:r>
            <a:r>
              <a:rPr lang="zh-CN" altLang="en-US" dirty="0" smtClean="0"/>
              <a:t>的基本扩充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785225" cy="5040313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400" dirty="0">
                <a:solidFill>
                  <a:srgbClr val="FFC000"/>
                </a:solidFill>
              </a:rPr>
              <a:t>引用类型</a:t>
            </a:r>
            <a:r>
              <a:rPr lang="zh-CN" altLang="en-US" sz="2400" dirty="0"/>
              <a:t>：具有指针的一些作用，但比指针更安全</a:t>
            </a:r>
            <a:r>
              <a:rPr lang="zh-CN" altLang="en-US" sz="2400" dirty="0" smtClean="0"/>
              <a:t>。</a:t>
            </a:r>
            <a:endParaRPr lang="en-US" altLang="zh-CN" sz="240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400" dirty="0" smtClean="0">
                <a:solidFill>
                  <a:srgbClr val="FFC000"/>
                </a:solidFill>
              </a:rPr>
              <a:t>函数</a:t>
            </a:r>
            <a:r>
              <a:rPr lang="zh-CN" altLang="en-US" sz="2400" dirty="0">
                <a:solidFill>
                  <a:srgbClr val="FFC000"/>
                </a:solidFill>
              </a:rPr>
              <a:t>名重载</a:t>
            </a:r>
            <a:r>
              <a:rPr lang="zh-CN" altLang="en-US" sz="2400" dirty="0"/>
              <a:t>：在同一个作用域中</a:t>
            </a:r>
            <a:r>
              <a:rPr lang="zh-CN" altLang="en-US" sz="2400" dirty="0" smtClean="0"/>
              <a:t>，可以给多个功能相同、参数不同的函数取</a:t>
            </a:r>
            <a:r>
              <a:rPr lang="zh-CN" altLang="en-US" sz="2400" dirty="0"/>
              <a:t>相同的</a:t>
            </a:r>
            <a:r>
              <a:rPr lang="zh-CN" altLang="en-US" sz="2400" dirty="0" smtClean="0"/>
              <a:t>名字，方便记忆和使用。</a:t>
            </a:r>
            <a:endParaRPr lang="en-US" altLang="zh-CN" sz="2400" dirty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400" dirty="0" smtClean="0">
                <a:solidFill>
                  <a:srgbClr val="FFC000"/>
                </a:solidFill>
              </a:rPr>
              <a:t>基于范围的</a:t>
            </a:r>
            <a:r>
              <a:rPr lang="en-US" altLang="zh-CN" sz="2400" dirty="0" smtClean="0">
                <a:solidFill>
                  <a:srgbClr val="FFC000"/>
                </a:solidFill>
              </a:rPr>
              <a:t>for</a:t>
            </a:r>
            <a:r>
              <a:rPr lang="zh-CN" altLang="en-US" sz="2400" dirty="0" smtClean="0">
                <a:solidFill>
                  <a:srgbClr val="FFC000"/>
                </a:solidFill>
              </a:rPr>
              <a:t>语句</a:t>
            </a:r>
            <a:r>
              <a:rPr lang="zh-CN" altLang="en-US" sz="2400" dirty="0" smtClean="0"/>
              <a:t>：自动遍历数组元素，防止数组下标越界。</a:t>
            </a:r>
            <a:endParaRPr lang="en-US" altLang="zh-CN" sz="2400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400" dirty="0" smtClean="0">
                <a:solidFill>
                  <a:srgbClr val="FFC000"/>
                </a:solidFill>
              </a:rPr>
              <a:t>类型自动判断</a:t>
            </a:r>
            <a:r>
              <a:rPr lang="en-US" altLang="zh-CN" sz="2400" dirty="0" smtClean="0">
                <a:solidFill>
                  <a:srgbClr val="FFC000"/>
                </a:solidFill>
              </a:rPr>
              <a:t>auto</a:t>
            </a:r>
            <a:r>
              <a:rPr lang="zh-CN" altLang="en-US" sz="2400" dirty="0" smtClean="0"/>
              <a:t>：根据初始化的值自动确定变量的类型，方便某些类型变量的定义。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zh-CN" altLang="en-US" sz="2400" dirty="0" smtClean="0">
                <a:solidFill>
                  <a:srgbClr val="FFC000"/>
                </a:solidFill>
              </a:rPr>
              <a:t>结构化异常处理</a:t>
            </a:r>
            <a:r>
              <a:rPr lang="zh-CN" altLang="en-US" sz="2400" dirty="0" smtClean="0"/>
              <a:t>：把程序的正常处理与异常处理的代码分离开，使得程序容易理解与维护。</a:t>
            </a:r>
            <a:endParaRPr lang="en-US" altLang="zh-CN" sz="24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400" dirty="0" smtClean="0">
                <a:solidFill>
                  <a:srgbClr val="FFC000"/>
                </a:solidFill>
              </a:rPr>
              <a:t>类型安全的输入</a:t>
            </a:r>
            <a:r>
              <a:rPr lang="en-US" altLang="zh-CN" sz="2400" dirty="0" smtClean="0">
                <a:solidFill>
                  <a:srgbClr val="FFC000"/>
                </a:solidFill>
              </a:rPr>
              <a:t>/</a:t>
            </a:r>
            <a:r>
              <a:rPr lang="zh-CN" altLang="en-US" sz="2400" dirty="0" smtClean="0">
                <a:solidFill>
                  <a:srgbClr val="FFC000"/>
                </a:solidFill>
              </a:rPr>
              <a:t>输出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400" dirty="0" smtClean="0">
                <a:solidFill>
                  <a:srgbClr val="FFC000"/>
                </a:solidFill>
              </a:rPr>
              <a:t>限定作用域的枚举类型</a:t>
            </a:r>
            <a:r>
              <a:rPr lang="zh-CN" altLang="en-US" sz="2400" dirty="0" smtClean="0"/>
              <a:t>：枚举值标识符要用枚举类型名受限，避免干扰其它标识符。</a:t>
            </a:r>
            <a:endParaRPr lang="en-US" altLang="zh-CN" sz="24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sz="2400" dirty="0" smtClean="0"/>
              <a:t>......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类型安全的输入</a:t>
            </a:r>
            <a:r>
              <a:rPr lang="en-US" altLang="zh-CN" dirty="0"/>
              <a:t>/</a:t>
            </a:r>
            <a:r>
              <a:rPr lang="zh-CN" altLang="en-US" dirty="0" smtClean="0"/>
              <a:t>输出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820150" cy="496887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对于下面的变量</a:t>
            </a:r>
            <a:endParaRPr lang="en-US" altLang="zh-CN" sz="2400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000" dirty="0" err="1"/>
              <a:t>int</a:t>
            </a:r>
            <a:r>
              <a:rPr lang="en-US" altLang="zh-CN" sz="2000" dirty="0"/>
              <a:t> x; double y;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sz="2400" dirty="0" smtClean="0"/>
              <a:t>C</a:t>
            </a:r>
            <a:r>
              <a:rPr lang="zh-CN" altLang="en-US" sz="2400" dirty="0" smtClean="0"/>
              <a:t>语言的输入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输出：</a:t>
            </a:r>
            <a:r>
              <a:rPr lang="zh-CN" altLang="en-US" sz="2400" dirty="0" smtClean="0">
                <a:solidFill>
                  <a:srgbClr val="FFC000"/>
                </a:solidFill>
              </a:rPr>
              <a:t>类型</a:t>
            </a:r>
            <a:r>
              <a:rPr lang="zh-CN" altLang="en-US" sz="2400" dirty="0">
                <a:solidFill>
                  <a:srgbClr val="FFC000"/>
                </a:solidFill>
              </a:rPr>
              <a:t>不安全！</a:t>
            </a:r>
            <a:endParaRPr lang="en-US" altLang="zh-CN" sz="2400" dirty="0">
              <a:solidFill>
                <a:srgbClr val="FFC000"/>
              </a:solidFill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000" dirty="0" smtClean="0"/>
              <a:t>#include &lt;</a:t>
            </a:r>
            <a:r>
              <a:rPr lang="en-US" altLang="zh-CN" sz="2000" dirty="0" err="1" smtClean="0"/>
              <a:t>stdio.h</a:t>
            </a:r>
            <a:r>
              <a:rPr lang="en-US" altLang="zh-CN" sz="2000" dirty="0" smtClean="0"/>
              <a:t>&gt;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000" dirty="0" err="1" smtClean="0"/>
              <a:t>scanf</a:t>
            </a:r>
            <a:r>
              <a:rPr lang="en-US" altLang="zh-CN" sz="2000" dirty="0"/>
              <a:t>("</a:t>
            </a:r>
            <a:r>
              <a:rPr lang="en-US" altLang="zh-CN" sz="2000" dirty="0">
                <a:solidFill>
                  <a:srgbClr val="FFC000"/>
                </a:solidFill>
              </a:rPr>
              <a:t>%</a:t>
            </a:r>
            <a:r>
              <a:rPr lang="en-US" altLang="zh-CN" sz="2000" dirty="0" err="1" smtClean="0">
                <a:solidFill>
                  <a:srgbClr val="FFC000"/>
                </a:solidFill>
              </a:rPr>
              <a:t>d</a:t>
            </a:r>
            <a:r>
              <a:rPr lang="en-US" altLang="zh-CN" sz="2000" dirty="0" err="1" smtClean="0"/>
              <a:t>,</a:t>
            </a:r>
            <a:r>
              <a:rPr lang="en-US" altLang="zh-CN" sz="2000" dirty="0" err="1" smtClean="0">
                <a:solidFill>
                  <a:srgbClr val="FFC000"/>
                </a:solidFill>
              </a:rPr>
              <a:t>%</a:t>
            </a:r>
            <a:r>
              <a:rPr lang="en-US" altLang="zh-CN" sz="2000" dirty="0" err="1">
                <a:solidFill>
                  <a:srgbClr val="FFC000"/>
                </a:solidFill>
              </a:rPr>
              <a:t>lf</a:t>
            </a:r>
            <a:r>
              <a:rPr lang="en-US" altLang="zh-CN" sz="2000" dirty="0" err="1"/>
              <a:t>",</a:t>
            </a:r>
            <a:r>
              <a:rPr lang="en-US" altLang="zh-CN" sz="2000" dirty="0" err="1">
                <a:solidFill>
                  <a:srgbClr val="FFC000"/>
                </a:solidFill>
              </a:rPr>
              <a:t>&amp;x</a:t>
            </a:r>
            <a:r>
              <a:rPr lang="en-US" altLang="zh-CN" sz="2000" dirty="0" err="1"/>
              <a:t>,</a:t>
            </a:r>
            <a:r>
              <a:rPr lang="en-US" altLang="zh-CN" sz="2000" dirty="0" err="1">
                <a:solidFill>
                  <a:srgbClr val="FFC000"/>
                </a:solidFill>
              </a:rPr>
              <a:t>&amp;y</a:t>
            </a:r>
            <a:r>
              <a:rPr lang="en-US" altLang="zh-CN" sz="2000" dirty="0"/>
              <a:t>); </a:t>
            </a:r>
            <a:r>
              <a:rPr lang="en-US" altLang="zh-CN" sz="2000" dirty="0" smtClean="0"/>
              <a:t>//</a:t>
            </a:r>
            <a:r>
              <a:rPr lang="zh-CN" altLang="en-US" sz="2000" dirty="0" smtClean="0"/>
              <a:t>指定的类型和个数与实际可能不一致</a:t>
            </a:r>
            <a:endParaRPr lang="en-US" altLang="zh-CN" sz="2000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000" dirty="0" err="1" smtClean="0"/>
              <a:t>printf</a:t>
            </a:r>
            <a:r>
              <a:rPr lang="en-US" altLang="zh-CN" sz="2000" dirty="0"/>
              <a:t>("</a:t>
            </a:r>
            <a:r>
              <a:rPr lang="en-US" altLang="zh-CN" sz="2000" dirty="0">
                <a:solidFill>
                  <a:srgbClr val="FFC000"/>
                </a:solidFill>
              </a:rPr>
              <a:t>%</a:t>
            </a:r>
            <a:r>
              <a:rPr lang="en-US" altLang="zh-CN" sz="2000" dirty="0" err="1">
                <a:solidFill>
                  <a:srgbClr val="FFC000"/>
                </a:solidFill>
              </a:rPr>
              <a:t>d</a:t>
            </a:r>
            <a:r>
              <a:rPr lang="en-US" altLang="zh-CN" sz="2000" dirty="0" err="1"/>
              <a:t>,</a:t>
            </a:r>
            <a:r>
              <a:rPr lang="en-US" altLang="zh-CN" sz="2000" dirty="0" err="1">
                <a:solidFill>
                  <a:srgbClr val="FFC000"/>
                </a:solidFill>
              </a:rPr>
              <a:t>%f</a:t>
            </a:r>
            <a:r>
              <a:rPr lang="en-US" altLang="zh-CN" sz="2000" dirty="0"/>
              <a:t>\n",</a:t>
            </a:r>
            <a:r>
              <a:rPr lang="en-US" altLang="zh-CN" sz="2000" dirty="0" err="1">
                <a:solidFill>
                  <a:srgbClr val="FFC000"/>
                </a:solidFill>
              </a:rPr>
              <a:t>x</a:t>
            </a:r>
            <a:r>
              <a:rPr lang="en-US" altLang="zh-CN" sz="2000" dirty="0" err="1"/>
              <a:t>,</a:t>
            </a:r>
            <a:r>
              <a:rPr lang="en-US" altLang="zh-CN" sz="2000" dirty="0" err="1">
                <a:solidFill>
                  <a:srgbClr val="FFC000"/>
                </a:solidFill>
              </a:rPr>
              <a:t>y</a:t>
            </a:r>
            <a:r>
              <a:rPr lang="en-US" altLang="zh-CN" sz="2000" dirty="0"/>
              <a:t>); </a:t>
            </a:r>
            <a:r>
              <a:rPr lang="en-US" altLang="zh-CN" sz="2000" dirty="0" smtClean="0"/>
              <a:t>//</a:t>
            </a:r>
            <a:r>
              <a:rPr lang="zh-CN" altLang="en-US" sz="2000" dirty="0"/>
              <a:t>指定的类型和个数与实际可能不一致</a:t>
            </a:r>
            <a:endParaRPr lang="en-US" altLang="zh-CN" sz="20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sz="2400" dirty="0" smtClean="0"/>
              <a:t>C++</a:t>
            </a:r>
            <a:r>
              <a:rPr lang="zh-CN" altLang="en-US" sz="2400" dirty="0" smtClean="0"/>
              <a:t>的输入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输出：</a:t>
            </a:r>
            <a:r>
              <a:rPr lang="zh-CN" altLang="en-US" sz="2400" dirty="0" smtClean="0">
                <a:solidFill>
                  <a:srgbClr val="FFC000"/>
                </a:solidFill>
              </a:rPr>
              <a:t>类型安全</a:t>
            </a:r>
            <a:endParaRPr lang="en-US" altLang="zh-CN" sz="2400" dirty="0" smtClean="0">
              <a:solidFill>
                <a:srgbClr val="FFC000"/>
              </a:solidFill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000" dirty="0" smtClean="0"/>
              <a:t>#include &lt;</a:t>
            </a:r>
            <a:r>
              <a:rPr lang="en-US" altLang="zh-CN" sz="2000" dirty="0" err="1" smtClean="0"/>
              <a:t>iostream</a:t>
            </a:r>
            <a:r>
              <a:rPr lang="en-US" altLang="zh-CN" sz="2000" dirty="0" smtClean="0"/>
              <a:t>&gt;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000" dirty="0" smtClean="0"/>
              <a:t>using namespace </a:t>
            </a:r>
            <a:r>
              <a:rPr lang="en-US" altLang="zh-CN" sz="2000" dirty="0" err="1" smtClean="0"/>
              <a:t>std</a:t>
            </a:r>
            <a:r>
              <a:rPr lang="en-US" altLang="zh-CN" sz="2000" dirty="0" smtClean="0"/>
              <a:t>;</a:t>
            </a:r>
            <a:endParaRPr lang="en-US" altLang="zh-CN" sz="2000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000" dirty="0" err="1" smtClean="0"/>
              <a:t>cin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&gt;&gt; </a:t>
            </a:r>
            <a:r>
              <a:rPr lang="en-US" altLang="zh-CN" sz="2000" dirty="0">
                <a:solidFill>
                  <a:srgbClr val="FFC000"/>
                </a:solidFill>
              </a:rPr>
              <a:t>x</a:t>
            </a:r>
            <a:r>
              <a:rPr lang="en-US" altLang="zh-CN" sz="2000" dirty="0"/>
              <a:t> &gt;&gt;</a:t>
            </a:r>
            <a:r>
              <a:rPr lang="en-US" altLang="zh-CN" sz="2000" dirty="0">
                <a:solidFill>
                  <a:srgbClr val="FFC000"/>
                </a:solidFill>
              </a:rPr>
              <a:t> y</a:t>
            </a:r>
            <a:r>
              <a:rPr lang="en-US" altLang="zh-CN" sz="2000" dirty="0"/>
              <a:t>;</a:t>
            </a:r>
            <a:r>
              <a:rPr lang="en-US" altLang="zh-CN" sz="2000" dirty="0">
                <a:solidFill>
                  <a:srgbClr val="FFC000"/>
                </a:solidFill>
              </a:rPr>
              <a:t> </a:t>
            </a:r>
            <a:r>
              <a:rPr lang="en-US" altLang="zh-CN" sz="2000" dirty="0" smtClean="0"/>
              <a:t>//</a:t>
            </a:r>
            <a:r>
              <a:rPr lang="zh-CN" altLang="en-US" sz="2000" dirty="0" smtClean="0"/>
              <a:t>自动</a:t>
            </a:r>
            <a:r>
              <a:rPr lang="zh-CN" altLang="en-US" sz="2000" dirty="0"/>
              <a:t>判断输入数据的</a:t>
            </a:r>
            <a:r>
              <a:rPr lang="zh-CN" altLang="en-US" sz="2000" dirty="0" smtClean="0"/>
              <a:t>类型和个数。</a:t>
            </a:r>
            <a:endParaRPr lang="en-US" altLang="zh-CN" sz="2000" dirty="0"/>
          </a:p>
          <a:p>
            <a:pPr marL="457200" lvl="1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/>
              <a:t>	   //</a:t>
            </a:r>
            <a:r>
              <a:rPr lang="en-US" altLang="zh-CN" sz="2000" dirty="0" err="1"/>
              <a:t>cin</a:t>
            </a:r>
            <a:r>
              <a:rPr lang="zh-CN" altLang="en-US" sz="2000" dirty="0"/>
              <a:t>为特殊类型的变量（对象），“</a:t>
            </a:r>
            <a:r>
              <a:rPr lang="en-US" altLang="zh-CN" sz="2000" dirty="0"/>
              <a:t>&gt;&gt;</a:t>
            </a:r>
            <a:r>
              <a:rPr lang="zh-CN" altLang="en-US" sz="2000" dirty="0"/>
              <a:t>”为重载的操作符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zh-CN" sz="2000" dirty="0" err="1" smtClean="0"/>
              <a:t>cout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&lt;&lt; </a:t>
            </a:r>
            <a:r>
              <a:rPr lang="en-US" altLang="zh-CN" sz="2000" dirty="0">
                <a:solidFill>
                  <a:srgbClr val="FFC000"/>
                </a:solidFill>
              </a:rPr>
              <a:t>x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&lt;&lt; ',' &lt;&lt;</a:t>
            </a:r>
            <a:r>
              <a:rPr lang="en-US" altLang="zh-CN" sz="2000" dirty="0" smtClean="0">
                <a:solidFill>
                  <a:srgbClr val="FFC000"/>
                </a:solidFill>
              </a:rPr>
              <a:t> </a:t>
            </a:r>
            <a:r>
              <a:rPr lang="en-US" altLang="zh-CN" sz="2000" dirty="0">
                <a:solidFill>
                  <a:srgbClr val="FFC000"/>
                </a:solidFill>
              </a:rPr>
              <a:t>y</a:t>
            </a:r>
            <a:r>
              <a:rPr lang="en-US" altLang="zh-CN" sz="2000" dirty="0"/>
              <a:t>;</a:t>
            </a:r>
            <a:r>
              <a:rPr lang="en-US" altLang="zh-CN" sz="2000" dirty="0">
                <a:solidFill>
                  <a:srgbClr val="FFC000"/>
                </a:solidFill>
              </a:rPr>
              <a:t> </a:t>
            </a:r>
            <a:r>
              <a:rPr lang="en-US" altLang="zh-CN" sz="2000" dirty="0" smtClean="0"/>
              <a:t>//</a:t>
            </a:r>
            <a:r>
              <a:rPr lang="zh-CN" altLang="en-US" sz="2000" dirty="0" smtClean="0"/>
              <a:t>自动</a:t>
            </a:r>
            <a:r>
              <a:rPr lang="zh-CN" altLang="en-US" sz="2000" dirty="0"/>
              <a:t>判断</a:t>
            </a:r>
            <a:r>
              <a:rPr lang="zh-CN" altLang="en-US" sz="2000" dirty="0" smtClean="0"/>
              <a:t>输出数据</a:t>
            </a:r>
            <a:r>
              <a:rPr lang="zh-CN" altLang="en-US" sz="2000" dirty="0"/>
              <a:t>的</a:t>
            </a:r>
            <a:r>
              <a:rPr lang="zh-CN" altLang="en-US" sz="2000" dirty="0" smtClean="0"/>
              <a:t>类型和个数。</a:t>
            </a:r>
            <a:endParaRPr lang="en-US" altLang="zh-CN" sz="2000" dirty="0"/>
          </a:p>
          <a:p>
            <a:pPr marL="457200" lvl="1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000" dirty="0"/>
              <a:t>	</a:t>
            </a:r>
            <a:r>
              <a:rPr lang="en-US" altLang="zh-CN" sz="2000" dirty="0" smtClean="0"/>
              <a:t>   //</a:t>
            </a:r>
            <a:r>
              <a:rPr lang="en-US" altLang="zh-CN" sz="2000" dirty="0" err="1"/>
              <a:t>cout</a:t>
            </a:r>
            <a:r>
              <a:rPr lang="zh-CN" altLang="en-US" sz="2000" dirty="0"/>
              <a:t>为特殊类型的变量（对象</a:t>
            </a:r>
            <a:r>
              <a:rPr lang="zh-CN" altLang="en-US" sz="2000" dirty="0" smtClean="0"/>
              <a:t>），“</a:t>
            </a:r>
            <a:r>
              <a:rPr lang="en-US" altLang="zh-CN" sz="2000" dirty="0" smtClean="0"/>
              <a:t>&lt;&lt;</a:t>
            </a:r>
            <a:r>
              <a:rPr lang="zh-CN" altLang="en-US" sz="2000" dirty="0" smtClean="0"/>
              <a:t>”</a:t>
            </a:r>
            <a:r>
              <a:rPr lang="zh-CN" altLang="en-US" sz="2000" dirty="0"/>
              <a:t>为重载的</a:t>
            </a:r>
            <a:r>
              <a:rPr lang="zh-CN" altLang="en-US" sz="2000" dirty="0" smtClean="0"/>
              <a:t>操作符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28600"/>
            <a:ext cx="8134350" cy="762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 smtClean="0"/>
              <a:t>解决对小函数调用的低效问题</a:t>
            </a:r>
          </a:p>
        </p:txBody>
      </p:sp>
      <p:sp>
        <p:nvSpPr>
          <p:cNvPr id="325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341438"/>
            <a:ext cx="8604250" cy="524192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函数调用是需要</a:t>
            </a:r>
            <a:r>
              <a:rPr lang="zh-CN" altLang="en-US" dirty="0" smtClean="0">
                <a:solidFill>
                  <a:srgbClr val="FFC000"/>
                </a:solidFill>
              </a:rPr>
              <a:t>额外开销</a:t>
            </a:r>
            <a:r>
              <a:rPr lang="zh-CN" altLang="en-US" dirty="0" smtClean="0"/>
              <a:t>的：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保留返回地址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为局部变量和形参分配空间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实现参数传递</a:t>
            </a:r>
            <a:endParaRPr lang="en-US" altLang="zh-CN" dirty="0" smtClean="0"/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返回时，归还空间、执行返回指令返回调用点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对一些函数体只</a:t>
            </a:r>
            <a:r>
              <a:rPr lang="zh-CN" altLang="en-US" dirty="0"/>
              <a:t>包含一两条</a:t>
            </a:r>
            <a:r>
              <a:rPr lang="zh-CN" altLang="en-US" dirty="0" smtClean="0"/>
              <a:t>语句的</a:t>
            </a:r>
            <a:r>
              <a:rPr lang="zh-CN" altLang="en-US" dirty="0" smtClean="0">
                <a:solidFill>
                  <a:srgbClr val="FFC000"/>
                </a:solidFill>
              </a:rPr>
              <a:t>小函数</a:t>
            </a:r>
            <a:r>
              <a:rPr lang="zh-CN" altLang="en-US" dirty="0" smtClean="0"/>
              <a:t>，函数调用的额外开销往往大于完成函数功能所需要的开销，它会</a:t>
            </a:r>
            <a:r>
              <a:rPr lang="zh-CN" altLang="en-US" dirty="0"/>
              <a:t>使得</a:t>
            </a:r>
            <a:r>
              <a:rPr lang="zh-CN" altLang="en-US" dirty="0" smtClean="0">
                <a:solidFill>
                  <a:srgbClr val="FFC000"/>
                </a:solidFill>
              </a:rPr>
              <a:t>频繁地</a:t>
            </a:r>
            <a:r>
              <a:rPr lang="zh-CN" altLang="en-US" dirty="0" smtClean="0"/>
              <a:t>调用这样函数</a:t>
            </a:r>
            <a:r>
              <a:rPr lang="zh-CN" altLang="en-US" dirty="0"/>
              <a:t>的</a:t>
            </a:r>
            <a:r>
              <a:rPr lang="zh-CN" altLang="en-US" dirty="0" smtClean="0"/>
              <a:t>程序</a:t>
            </a:r>
            <a:r>
              <a:rPr lang="zh-CN" altLang="en-US" dirty="0" smtClean="0">
                <a:solidFill>
                  <a:srgbClr val="FFC000"/>
                </a:solidFill>
              </a:rPr>
              <a:t>效率不高！</a:t>
            </a:r>
            <a:r>
              <a:rPr lang="zh-CN" altLang="en-US" dirty="0" smtClean="0"/>
              <a:t> 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提供了两种解决上述问题的办法：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带参数的宏定义（</a:t>
            </a:r>
            <a:r>
              <a:rPr lang="en-US" altLang="zh-CN" dirty="0" smtClean="0"/>
              <a:t>C</a:t>
            </a:r>
            <a:r>
              <a:rPr lang="zh-CN" altLang="en-US" dirty="0" smtClean="0"/>
              <a:t>已有的）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rgbClr val="FFC000"/>
                </a:solidFill>
              </a:rPr>
              <a:t>内联函数</a:t>
            </a:r>
            <a:r>
              <a:rPr lang="zh-CN" altLang="en-US" dirty="0" smtClean="0"/>
              <a:t>（</a:t>
            </a:r>
            <a:r>
              <a:rPr lang="en-US" altLang="zh-CN" dirty="0" smtClean="0"/>
              <a:t>C++</a:t>
            </a:r>
            <a:r>
              <a:rPr lang="zh-CN" altLang="en-US" dirty="0" smtClean="0"/>
              <a:t>扩充的）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24048</TotalTime>
  <Words>5779</Words>
  <Application>Microsoft Office PowerPoint</Application>
  <PresentationFormat>全屏显示(4:3)</PresentationFormat>
  <Paragraphs>592</Paragraphs>
  <Slides>52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8" baseType="lpstr">
      <vt:lpstr>宋体</vt:lpstr>
      <vt:lpstr>Arial</vt:lpstr>
      <vt:lpstr>Times New Roman</vt:lpstr>
      <vt:lpstr>Verdana</vt:lpstr>
      <vt:lpstr>Wingdings</vt:lpstr>
      <vt:lpstr>Globe</vt:lpstr>
      <vt:lpstr>C++语言概述 </vt:lpstr>
      <vt:lpstr>C++语言简介</vt:lpstr>
      <vt:lpstr>C++的标准化</vt:lpstr>
      <vt:lpstr>C++与C的关系</vt:lpstr>
      <vt:lpstr>C++对C的基本扩充</vt:lpstr>
      <vt:lpstr>C++对C的基本扩充</vt:lpstr>
      <vt:lpstr>C++对C的基本扩充</vt:lpstr>
      <vt:lpstr>类型安全的输入/输出</vt:lpstr>
      <vt:lpstr>解决对小函数调用的低效问题</vt:lpstr>
      <vt:lpstr>带参数的宏定义 </vt:lpstr>
      <vt:lpstr>宏定义的不足之处</vt:lpstr>
      <vt:lpstr>内联函数 </vt:lpstr>
      <vt:lpstr>带缺省值的形式参数</vt:lpstr>
      <vt:lpstr>PowerPoint 演示文稿</vt:lpstr>
      <vt:lpstr>PowerPoint 演示文稿</vt:lpstr>
      <vt:lpstr>名空间作用域</vt:lpstr>
      <vt:lpstr>PowerPoint 演示文稿</vt:lpstr>
      <vt:lpstr>PowerPoint 演示文稿</vt:lpstr>
      <vt:lpstr>PowerPoint 演示文稿</vt:lpstr>
      <vt:lpstr>动态变量</vt:lpstr>
      <vt:lpstr>PowerPoint 演示文稿</vt:lpstr>
      <vt:lpstr>PowerPoint 演示文稿</vt:lpstr>
      <vt:lpstr>PowerPoint 演示文稿</vt:lpstr>
      <vt:lpstr>程序实体在内存中的安排</vt:lpstr>
      <vt:lpstr>C/C++动态变量存在的问题</vt:lpstr>
      <vt:lpstr>PowerPoint 演示文稿</vt:lpstr>
      <vt:lpstr>引用类型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字符串常量与字符指针</vt:lpstr>
      <vt:lpstr>PowerPoint 演示文稿</vt:lpstr>
      <vt:lpstr>PowerPoint 演示文稿</vt:lpstr>
      <vt:lpstr>PowerPoint 演示文稿</vt:lpstr>
      <vt:lpstr>引用类型的实现</vt:lpstr>
      <vt:lpstr>引用类型的实现</vt:lpstr>
      <vt:lpstr>函数名重载</vt:lpstr>
      <vt:lpstr>PowerPoint 演示文稿</vt:lpstr>
      <vt:lpstr>对重载函数调用的绑定</vt:lpstr>
      <vt:lpstr>重载函数的绑定规则</vt:lpstr>
      <vt:lpstr>精确匹配</vt:lpstr>
      <vt:lpstr>提升匹配</vt:lpstr>
      <vt:lpstr>标准转换匹配</vt:lpstr>
      <vt:lpstr>PowerPoint 演示文稿</vt:lpstr>
      <vt:lpstr>绑定失败</vt:lpstr>
      <vt:lpstr>变量初始化</vt:lpstr>
      <vt:lpstr>基于范围的for</vt:lpstr>
      <vt:lpstr>类型自动判断：auto</vt:lpstr>
      <vt:lpstr>PowerPoint 演示文稿</vt:lpstr>
      <vt:lpstr>限定作用域的枚举类型</vt:lpstr>
    </vt:vector>
  </TitlesOfParts>
  <Company>Nanjing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《程序设计》课程教学</dc:title>
  <dc:creator>chenjiajun</dc:creator>
  <cp:lastModifiedBy>Chen Jiajun</cp:lastModifiedBy>
  <cp:revision>561</cp:revision>
  <dcterms:created xsi:type="dcterms:W3CDTF">2005-06-30T13:15:58Z</dcterms:created>
  <dcterms:modified xsi:type="dcterms:W3CDTF">2026-03-17T01:07:05Z</dcterms:modified>
</cp:coreProperties>
</file>