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458" r:id="rId3"/>
    <p:sldId id="574" r:id="rId4"/>
    <p:sldId id="567" r:id="rId5"/>
    <p:sldId id="570" r:id="rId6"/>
    <p:sldId id="459" r:id="rId7"/>
    <p:sldId id="460" r:id="rId8"/>
    <p:sldId id="542" r:id="rId9"/>
    <p:sldId id="566" r:id="rId10"/>
    <p:sldId id="461" r:id="rId11"/>
    <p:sldId id="464" r:id="rId12"/>
    <p:sldId id="555" r:id="rId13"/>
    <p:sldId id="465" r:id="rId14"/>
    <p:sldId id="568" r:id="rId15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90" d="100"/>
          <a:sy n="90" d="100"/>
        </p:scale>
        <p:origin x="113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动态变量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620688"/>
            <a:ext cx="8686800" cy="5759921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free</a:t>
            </a:r>
            <a:r>
              <a:rPr lang="zh-CN" altLang="en-US" dirty="0" smtClean="0">
                <a:solidFill>
                  <a:schemeClr val="folHlink"/>
                </a:solidFill>
              </a:rPr>
              <a:t>只能撤消动态变量！</a:t>
            </a:r>
          </a:p>
          <a:p>
            <a:pPr lvl="1" eaLnBrk="1" hangingPunct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x,*p;</a:t>
            </a:r>
          </a:p>
          <a:p>
            <a:pPr lvl="1" eaLnBrk="1" hangingPunct="1">
              <a:defRPr/>
            </a:pPr>
            <a:r>
              <a:rPr lang="en-US" altLang="zh-CN" dirty="0" smtClean="0"/>
              <a:t>p = &amp;x;</a:t>
            </a:r>
          </a:p>
          <a:p>
            <a:pPr lvl="1" eaLnBrk="1" hangingPunct="1">
              <a:defRPr/>
            </a:pPr>
            <a:r>
              <a:rPr lang="en-US" altLang="zh-CN" dirty="0" smtClean="0"/>
              <a:t>delete p; //</a:t>
            </a:r>
            <a:r>
              <a:rPr lang="en-US" altLang="zh-CN" dirty="0" smtClean="0">
                <a:solidFill>
                  <a:schemeClr val="folHlink"/>
                </a:solidFill>
              </a:rPr>
              <a:t>Error</a:t>
            </a:r>
            <a:r>
              <a:rPr lang="zh-CN" altLang="en-US" dirty="0" smtClean="0">
                <a:solidFill>
                  <a:schemeClr val="folHlink"/>
                </a:solidFill>
              </a:rPr>
              <a:t>，</a:t>
            </a:r>
            <a:r>
              <a:rPr lang="zh-CN" altLang="en-US" dirty="0">
                <a:solidFill>
                  <a:schemeClr val="folHlink"/>
                </a:solidFill>
              </a:rPr>
              <a:t>运行时出错！</a:t>
            </a:r>
            <a:r>
              <a:rPr lang="en-US" altLang="zh-CN" dirty="0" smtClean="0">
                <a:solidFill>
                  <a:schemeClr val="folHlink"/>
                </a:solidFill>
              </a:rPr>
              <a:t> </a:t>
            </a:r>
            <a:r>
              <a:rPr lang="en-US" altLang="zh-CN" dirty="0" smtClean="0"/>
              <a:t> </a:t>
            </a:r>
          </a:p>
          <a:p>
            <a:pPr eaLnBrk="1" hangingPunct="1">
              <a:defRPr/>
            </a:pPr>
            <a:r>
              <a:rPr lang="zh-CN" altLang="en-US" dirty="0" smtClean="0"/>
              <a:t>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free</a:t>
            </a:r>
            <a:r>
              <a:rPr lang="zh-CN" altLang="en-US" dirty="0" smtClean="0"/>
              <a:t>撤消动态数组时，其中的指针变量</a:t>
            </a:r>
            <a:r>
              <a:rPr lang="zh-CN" altLang="en-US" dirty="0" smtClean="0">
                <a:solidFill>
                  <a:schemeClr val="folHlink"/>
                </a:solidFill>
              </a:rPr>
              <a:t>必须指向数组的第一个元素！</a:t>
            </a:r>
          </a:p>
          <a:p>
            <a:pPr lvl="1" eaLnBrk="1" hangingPunct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*p=new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[n];</a:t>
            </a:r>
          </a:p>
          <a:p>
            <a:pPr lvl="1" eaLnBrk="1" hangingPunct="1">
              <a:defRPr/>
            </a:pPr>
            <a:r>
              <a:rPr lang="en-US" altLang="zh-CN" dirty="0" smtClean="0"/>
              <a:t>p++;</a:t>
            </a:r>
          </a:p>
          <a:p>
            <a:pPr lvl="1" eaLnBrk="1" hangingPunct="1">
              <a:defRPr/>
            </a:pPr>
            <a:r>
              <a:rPr lang="en-US" altLang="zh-CN" dirty="0" smtClean="0"/>
              <a:t>delete []p; //</a:t>
            </a:r>
            <a:r>
              <a:rPr lang="en-US" altLang="zh-CN" dirty="0" smtClean="0">
                <a:solidFill>
                  <a:schemeClr val="folHlink"/>
                </a:solidFill>
              </a:rPr>
              <a:t>Error</a:t>
            </a:r>
            <a:r>
              <a:rPr lang="zh-CN" altLang="en-US" dirty="0" smtClean="0">
                <a:solidFill>
                  <a:schemeClr val="folHlink"/>
                </a:solidFill>
              </a:rPr>
              <a:t>，运行时出错！</a:t>
            </a:r>
            <a:endParaRPr lang="en-US" altLang="zh-CN" dirty="0" smtClean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“</a:t>
            </a:r>
            <a:r>
              <a:rPr lang="zh-CN" altLang="en-US" dirty="0" smtClean="0"/>
              <a:t>内存泄漏” 问题</a:t>
            </a:r>
          </a:p>
        </p:txBody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85454"/>
            <a:ext cx="8785100" cy="503989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内存泄漏</a:t>
            </a:r>
            <a:r>
              <a:rPr lang="zh-CN" altLang="en-US" dirty="0" smtClean="0"/>
              <a:t>（</a:t>
            </a:r>
            <a:r>
              <a:rPr lang="en-US" altLang="zh-CN" dirty="0" smtClean="0"/>
              <a:t>memory leak</a:t>
            </a:r>
            <a:r>
              <a:rPr lang="zh-CN" altLang="en-US" dirty="0" smtClean="0"/>
              <a:t>）：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动态变量必须要用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或</a:t>
            </a:r>
            <a:r>
              <a:rPr lang="en-US" altLang="zh-CN" dirty="0" smtClean="0"/>
              <a:t>free</a:t>
            </a:r>
            <a:r>
              <a:rPr lang="zh-CN" altLang="en-US" dirty="0" smtClean="0"/>
              <a:t>撤销它才会消亡，否则它一直存在。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如果</a:t>
            </a:r>
            <a:r>
              <a:rPr lang="zh-CN" altLang="en-US" dirty="0" smtClean="0"/>
              <a:t>没有撤消动态变量，而是把指向它的指针变量指向了别处，或者，指向它的指针变量的生存期结束了，这时，这个动态变量虽然存在，但无法访问到它，从而浪费空间。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x,*p;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p = 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[10]; //</a:t>
            </a:r>
            <a:r>
              <a:rPr lang="zh-CN" altLang="en-US" dirty="0" smtClean="0"/>
              <a:t>动态数组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p = </a:t>
            </a:r>
            <a:r>
              <a:rPr lang="en-US" altLang="zh-CN" dirty="0" smtClean="0">
                <a:solidFill>
                  <a:srgbClr val="FFC000"/>
                </a:solidFill>
              </a:rPr>
              <a:t>&amp;x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之后，上面的动态数组就访问不到了！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	        //</a:t>
            </a:r>
            <a:r>
              <a:rPr lang="zh-CN" altLang="en-US" dirty="0" smtClean="0"/>
              <a:t>从而造成内存空间的丢失（</a:t>
            </a:r>
            <a:r>
              <a:rPr lang="zh-CN" altLang="en-US" dirty="0">
                <a:solidFill>
                  <a:srgbClr val="FFC000"/>
                </a:solidFill>
              </a:rPr>
              <a:t>内存</a:t>
            </a:r>
            <a:r>
              <a:rPr lang="zh-CN" altLang="en-US" dirty="0" smtClean="0">
                <a:solidFill>
                  <a:srgbClr val="FFC000"/>
                </a:solidFill>
              </a:rPr>
              <a:t>泄露</a:t>
            </a:r>
            <a:r>
              <a:rPr lang="zh-CN" altLang="en-US" dirty="0" smtClean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507288" cy="604867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再例如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void f()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*p;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p = </a:t>
            </a:r>
            <a:r>
              <a:rPr lang="en-US" altLang="zh-CN" dirty="0" smtClean="0">
                <a:solidFill>
                  <a:srgbClr val="FFC000"/>
                </a:solidFill>
              </a:rPr>
              <a:t>new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创建一个动态变量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 //</a:t>
            </a:r>
            <a:r>
              <a:rPr lang="zh-CN" altLang="en-US" dirty="0" smtClean="0"/>
              <a:t>其中没有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}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main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{ ......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f();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 //f</a:t>
            </a:r>
            <a:r>
              <a:rPr lang="zh-CN" altLang="en-US" dirty="0" smtClean="0"/>
              <a:t>中创建的动态变量仍然存在，但由于指向它的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	 </a:t>
            </a:r>
            <a:r>
              <a:rPr lang="en-US" altLang="zh-CN" dirty="0" smtClean="0"/>
              <a:t>    //</a:t>
            </a:r>
            <a:r>
              <a:rPr lang="zh-CN" altLang="en-US" dirty="0" smtClean="0"/>
              <a:t>指针变量</a:t>
            </a:r>
            <a:r>
              <a:rPr lang="en-US" altLang="zh-CN" dirty="0" smtClean="0"/>
              <a:t>p</a:t>
            </a:r>
            <a:r>
              <a:rPr lang="zh-CN" altLang="en-US" dirty="0" smtClean="0"/>
              <a:t>生存期已结束，无法通过</a:t>
            </a:r>
            <a:r>
              <a:rPr lang="en-US" altLang="zh-CN" dirty="0" smtClean="0"/>
              <a:t>p</a:t>
            </a:r>
            <a:r>
              <a:rPr lang="zh-CN" altLang="en-US" dirty="0" smtClean="0"/>
              <a:t>访问到它，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 smtClean="0"/>
              <a:t>	     //</a:t>
            </a:r>
            <a:r>
              <a:rPr lang="zh-CN" altLang="en-US" dirty="0" smtClean="0"/>
              <a:t>从而造成</a:t>
            </a:r>
            <a:r>
              <a:rPr lang="zh-CN" altLang="en-US" dirty="0"/>
              <a:t>内存空间的丢失（</a:t>
            </a:r>
            <a:r>
              <a:rPr lang="zh-CN" altLang="en-US" dirty="0">
                <a:solidFill>
                  <a:srgbClr val="FFC000"/>
                </a:solidFill>
              </a:rPr>
              <a:t>内存泄露</a:t>
            </a:r>
            <a:r>
              <a:rPr lang="zh-CN" altLang="en-US" dirty="0"/>
              <a:t>）</a:t>
            </a:r>
            <a:endParaRPr lang="en-US" altLang="zh-CN" dirty="0" smtClean="0"/>
          </a:p>
          <a:p>
            <a:pPr marL="400050" lvl="1" indent="0">
              <a:lnSpc>
                <a:spcPct val="120000"/>
              </a:lnSpc>
              <a:buNone/>
            </a:pPr>
            <a:r>
              <a:rPr lang="en-US" altLang="zh-CN" dirty="0"/>
              <a:t>}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918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“</a:t>
            </a:r>
            <a:r>
              <a:rPr lang="zh-CN" altLang="en-US" dirty="0" smtClean="0"/>
              <a:t>悬浮指针”问题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86800" cy="4997574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悬浮指针</a:t>
            </a:r>
            <a:r>
              <a:rPr lang="zh-CN" altLang="en-US" dirty="0" smtClean="0"/>
              <a:t>（</a:t>
            </a:r>
            <a:r>
              <a:rPr lang="en-US" altLang="zh-CN" dirty="0" smtClean="0"/>
              <a:t>dangling pointer</a:t>
            </a:r>
            <a:r>
              <a:rPr lang="zh-CN" altLang="en-US" dirty="0" smtClean="0"/>
              <a:t>）：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或</a:t>
            </a:r>
            <a:r>
              <a:rPr lang="en-US" altLang="zh-CN" dirty="0" smtClean="0"/>
              <a:t>free</a:t>
            </a:r>
            <a:r>
              <a:rPr lang="zh-CN" altLang="en-US" dirty="0" smtClean="0"/>
              <a:t>撤消动态变量后，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编译程序一般不会把指向它的指针变量的值赋为</a:t>
            </a:r>
            <a:r>
              <a:rPr lang="zh-CN" altLang="en-US" dirty="0"/>
              <a:t>空</a:t>
            </a:r>
            <a:r>
              <a:rPr lang="zh-CN" altLang="en-US" dirty="0" smtClean="0"/>
              <a:t>指针，这时该指针可能还指向原来已归还的空间（</a:t>
            </a:r>
            <a:r>
              <a:rPr lang="zh-CN" altLang="en-US" dirty="0" smtClean="0">
                <a:solidFill>
                  <a:srgbClr val="FFC000"/>
                </a:solidFill>
              </a:rPr>
              <a:t>无效空间</a:t>
            </a:r>
            <a:r>
              <a:rPr lang="zh-CN" altLang="en-US" dirty="0"/>
              <a:t>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p = 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;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delete p; //</a:t>
            </a:r>
            <a:r>
              <a:rPr lang="zh-CN" altLang="en-US" dirty="0"/>
              <a:t>撤销</a:t>
            </a:r>
            <a:r>
              <a:rPr lang="zh-CN" altLang="en-US" dirty="0" smtClean="0"/>
              <a:t>了</a:t>
            </a:r>
            <a:r>
              <a:rPr lang="en-US" altLang="zh-CN" dirty="0" smtClean="0"/>
              <a:t>p</a:t>
            </a:r>
            <a:r>
              <a:rPr lang="zh-CN" altLang="en-US" dirty="0" smtClean="0"/>
              <a:t>所指向的动态变量</a:t>
            </a:r>
            <a:endParaRPr lang="en-US" altLang="zh-CN" dirty="0" smtClean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*p = 1; //</a:t>
            </a:r>
            <a:r>
              <a:rPr lang="en-US" altLang="zh-CN" dirty="0" smtClean="0">
                <a:solidFill>
                  <a:schemeClr val="folHlink"/>
                </a:solidFill>
              </a:rPr>
              <a:t>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1442" y="5415607"/>
            <a:ext cx="2616422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*q=new </a:t>
            </a:r>
            <a:r>
              <a:rPr lang="en-US" altLang="zh-CN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zh-CN" altLang="en-US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5847655"/>
            <a:ext cx="4206601" cy="461665"/>
          </a:xfrm>
          <a:prstGeom prst="rect">
            <a:avLst/>
          </a:prstGeom>
          <a:solidFill>
            <a:srgbClr val="00366C"/>
          </a:solidFill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可能访问的是新的动态变量！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动态变量的使用场合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50603"/>
            <a:ext cx="8579296" cy="481875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动态变量主要用于表示具有下面特点的复合数据：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构成复合数据的元素个数无法预知，</a:t>
            </a:r>
            <a:r>
              <a:rPr lang="zh-CN" altLang="en-US" dirty="0"/>
              <a:t>需要到运行时刻才能确定，</a:t>
            </a:r>
            <a:r>
              <a:rPr lang="zh-CN" altLang="en-US" dirty="0" smtClean="0"/>
              <a:t>并且还会随着程序执行变化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/>
              <a:t>对于元素个数无法</a:t>
            </a:r>
            <a:r>
              <a:rPr lang="zh-CN" altLang="en-US" dirty="0" smtClean="0"/>
              <a:t>预知的具有线性</a:t>
            </a:r>
            <a:r>
              <a:rPr lang="zh-CN" altLang="en-US" dirty="0"/>
              <a:t>结构的复合</a:t>
            </a:r>
            <a:r>
              <a:rPr lang="zh-CN" altLang="en-US" dirty="0" smtClean="0"/>
              <a:t>数据，通常采用</a:t>
            </a:r>
            <a:r>
              <a:rPr lang="zh-CN" altLang="en-US" dirty="0"/>
              <a:t>下面的</a:t>
            </a:r>
            <a:r>
              <a:rPr lang="zh-CN" altLang="en-US" dirty="0" smtClean="0"/>
              <a:t>方法来表示</a:t>
            </a:r>
            <a:r>
              <a:rPr lang="zh-CN" altLang="en-US" dirty="0"/>
              <a:t>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动态数组：所有元素的内存空间是同时分配的，并且地址是连续的。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链表</a:t>
            </a:r>
            <a:r>
              <a:rPr lang="zh-CN" altLang="en-US" dirty="0" smtClean="0"/>
              <a:t>：各个元素</a:t>
            </a:r>
            <a:r>
              <a:rPr lang="zh-CN" altLang="en-US" dirty="0" smtClean="0"/>
              <a:t>的内存空间不是同时分配，而是逐步分配，它们的地址</a:t>
            </a:r>
            <a:r>
              <a:rPr lang="zh-CN" altLang="en-US" dirty="0" smtClean="0"/>
              <a:t>一般</a:t>
            </a:r>
            <a:r>
              <a:rPr lang="zh-CN" altLang="en-US" dirty="0" smtClean="0"/>
              <a:t>是</a:t>
            </a:r>
            <a:r>
              <a:rPr lang="zh-CN" altLang="en-US" dirty="0"/>
              <a:t>不连续</a:t>
            </a:r>
            <a:r>
              <a:rPr lang="zh-CN" altLang="en-US" dirty="0" smtClean="0"/>
              <a:t>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47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10952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什么是动态变量 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412" y="1844824"/>
            <a:ext cx="8353052" cy="4536504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动态变量</a:t>
            </a:r>
            <a:r>
              <a:rPr lang="zh-CN" altLang="en-US" sz="2800" dirty="0" smtClean="0"/>
              <a:t>是指在程序</a:t>
            </a:r>
            <a:r>
              <a:rPr lang="zh-CN" altLang="en-US" sz="2800" dirty="0" smtClean="0">
                <a:solidFill>
                  <a:srgbClr val="FFC000"/>
                </a:solidFill>
              </a:rPr>
              <a:t>运行</a:t>
            </a:r>
            <a:r>
              <a:rPr lang="zh-CN" altLang="en-US" sz="2800" dirty="0" smtClean="0"/>
              <a:t>中，由程序根据需要</a:t>
            </a:r>
            <a:r>
              <a:rPr lang="zh-CN" altLang="en-US" sz="2800" dirty="0" smtClean="0">
                <a:solidFill>
                  <a:srgbClr val="FFC000"/>
                </a:solidFill>
              </a:rPr>
              <a:t>额外</a:t>
            </a:r>
            <a:r>
              <a:rPr lang="zh-CN" altLang="en-US" sz="2800" dirty="0" smtClean="0"/>
              <a:t>（没有预先定义）</a:t>
            </a:r>
            <a:r>
              <a:rPr lang="zh-CN" altLang="en-US" sz="2800" dirty="0" smtClean="0">
                <a:solidFill>
                  <a:srgbClr val="FFC000"/>
                </a:solidFill>
              </a:rPr>
              <a:t>创建</a:t>
            </a:r>
            <a:r>
              <a:rPr lang="zh-CN" altLang="en-US" sz="2800" dirty="0" smtClean="0"/>
              <a:t>（生成）的变量。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动态</a:t>
            </a:r>
            <a:r>
              <a:rPr lang="zh-CN" altLang="en-US" sz="2800" dirty="0"/>
              <a:t>变量的内存空间在程序的</a:t>
            </a:r>
            <a:r>
              <a:rPr lang="zh-CN" altLang="en-US" sz="2800" dirty="0">
                <a:solidFill>
                  <a:srgbClr val="FFC000"/>
                </a:solidFill>
              </a:rPr>
              <a:t>堆</a:t>
            </a:r>
            <a:r>
              <a:rPr lang="zh-CN" altLang="en-US" sz="2800" dirty="0" smtClean="0">
                <a:solidFill>
                  <a:srgbClr val="FFC000"/>
                </a:solidFill>
              </a:rPr>
              <a:t>区</a:t>
            </a:r>
            <a:r>
              <a:rPr lang="zh-CN" altLang="en-US" sz="2800" dirty="0"/>
              <a:t>中</a:t>
            </a:r>
            <a:r>
              <a:rPr lang="zh-CN" altLang="en-US" sz="2800" dirty="0" smtClean="0"/>
              <a:t>分配。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动态变量</a:t>
            </a:r>
            <a:r>
              <a:rPr lang="zh-CN" altLang="en-US" sz="2800" dirty="0" smtClean="0">
                <a:solidFill>
                  <a:srgbClr val="FFC000"/>
                </a:solidFill>
              </a:rPr>
              <a:t>没有名字</a:t>
            </a:r>
            <a:r>
              <a:rPr lang="zh-CN" altLang="en-US" sz="2800" dirty="0" smtClean="0"/>
              <a:t>，需要通过指向它的</a:t>
            </a:r>
            <a:r>
              <a:rPr lang="zh-CN" altLang="en-US" sz="2800" dirty="0" smtClean="0">
                <a:solidFill>
                  <a:srgbClr val="FFC000"/>
                </a:solidFill>
              </a:rPr>
              <a:t>指针变量</a:t>
            </a:r>
            <a:r>
              <a:rPr lang="zh-CN" altLang="en-US" sz="2800" dirty="0" smtClean="0"/>
              <a:t>来标识和访问。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动态变量的创建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192" y="1850603"/>
            <a:ext cx="8507288" cy="45307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动态变量用操作符</a:t>
            </a:r>
            <a:r>
              <a:rPr lang="en-US" altLang="zh-CN" sz="2800" dirty="0">
                <a:solidFill>
                  <a:srgbClr val="FFC000"/>
                </a:solidFill>
              </a:rPr>
              <a:t>new</a:t>
            </a:r>
            <a:r>
              <a:rPr lang="zh-CN" altLang="en-US" sz="2800" dirty="0"/>
              <a:t>或标准库函数</a:t>
            </a:r>
            <a:r>
              <a:rPr lang="en-US" altLang="zh-CN" sz="2800" dirty="0" err="1">
                <a:solidFill>
                  <a:srgbClr val="FFC000"/>
                </a:solidFill>
              </a:rPr>
              <a:t>malloc</a:t>
            </a:r>
            <a:r>
              <a:rPr lang="zh-CN" altLang="en-US" sz="2800" dirty="0"/>
              <a:t>和</a:t>
            </a:r>
            <a:r>
              <a:rPr lang="en-US" altLang="zh-CN" sz="2800" dirty="0" err="1">
                <a:solidFill>
                  <a:srgbClr val="FFC000"/>
                </a:solidFill>
              </a:rPr>
              <a:t>calloc</a:t>
            </a:r>
            <a:r>
              <a:rPr lang="zh-CN" altLang="en-US" sz="2800" dirty="0" smtClean="0"/>
              <a:t>创建。</a:t>
            </a:r>
            <a:endParaRPr lang="en-US" altLang="zh-CN" sz="2800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</a:t>
            </a:r>
            <a:r>
              <a:rPr lang="zh-CN" altLang="en-US" sz="2800" dirty="0"/>
              <a:t>，下面创建一个</a:t>
            </a:r>
            <a:r>
              <a:rPr lang="en-US" altLang="zh-CN" sz="2800" dirty="0" err="1"/>
              <a:t>int</a:t>
            </a:r>
            <a:r>
              <a:rPr lang="zh-CN" altLang="en-US" sz="2800" dirty="0"/>
              <a:t>型动态变量，</a:t>
            </a:r>
            <a:r>
              <a:rPr lang="en-US" altLang="zh-CN" sz="2800" dirty="0"/>
              <a:t>p1</a:t>
            </a:r>
            <a:r>
              <a:rPr lang="zh-CN" altLang="en-US" sz="2800" dirty="0"/>
              <a:t>指向它：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*p1; //p1</a:t>
            </a:r>
            <a:r>
              <a:rPr lang="zh-CN" altLang="en-US" sz="2400" dirty="0"/>
              <a:t>是一个指针变量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p1 = </a:t>
            </a:r>
            <a:r>
              <a:rPr lang="en-US" altLang="zh-CN" sz="2400" dirty="0">
                <a:solidFill>
                  <a:schemeClr val="folHlink"/>
                </a:solidFill>
              </a:rPr>
              <a:t>new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;</a:t>
            </a:r>
            <a:endParaRPr lang="zh-CN" altLang="en-US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或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p1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malloc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sizeof</a:t>
            </a:r>
            <a:r>
              <a:rPr lang="en-US" altLang="zh-CN" sz="2400" dirty="0"/>
              <a:t>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)); </a:t>
            </a:r>
            <a:r>
              <a:rPr lang="en-US" altLang="zh-CN" sz="2000" dirty="0"/>
              <a:t>//#include &lt;</a:t>
            </a:r>
            <a:r>
              <a:rPr lang="en-US" altLang="zh-CN" sz="2000" dirty="0" err="1"/>
              <a:t>cstdlib</a:t>
            </a:r>
            <a:r>
              <a:rPr lang="en-US" altLang="zh-CN" sz="2000" dirty="0"/>
              <a:t>&gt;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31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再例如，下面创建一个由</a:t>
            </a:r>
            <a:r>
              <a:rPr lang="en-US" altLang="zh-CN" sz="2800" dirty="0"/>
              <a:t>n</a:t>
            </a:r>
            <a:r>
              <a:rPr lang="zh-CN" altLang="en-US" sz="2800" dirty="0"/>
              <a:t>个</a:t>
            </a:r>
            <a:r>
              <a:rPr lang="en-US" altLang="zh-CN" sz="2800" dirty="0" err="1"/>
              <a:t>int</a:t>
            </a:r>
            <a:r>
              <a:rPr lang="zh-CN" altLang="en-US" sz="2800" dirty="0"/>
              <a:t>型元素构成的动态</a:t>
            </a:r>
            <a:r>
              <a:rPr lang="zh-CN" altLang="en-US" sz="2800" dirty="0" smtClean="0"/>
              <a:t>数组（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可以是个变量，其值在程序运行时获得），</a:t>
            </a:r>
            <a:r>
              <a:rPr lang="en-US" altLang="zh-CN" sz="2800" dirty="0" smtClean="0"/>
              <a:t>p2</a:t>
            </a:r>
            <a:r>
              <a:rPr lang="zh-CN" altLang="en-US" sz="2800" dirty="0" smtClean="0"/>
              <a:t>指向它的第一个元素：</a:t>
            </a:r>
            <a:endParaRPr lang="zh-CN" altLang="en-US" sz="28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*p2</a:t>
            </a:r>
            <a:r>
              <a:rPr lang="en-US" altLang="zh-CN" sz="2400" dirty="0"/>
              <a:t>; </a:t>
            </a:r>
            <a:r>
              <a:rPr lang="en-US" altLang="zh-CN" sz="2400" dirty="0" smtClean="0"/>
              <a:t>//p2</a:t>
            </a:r>
            <a:r>
              <a:rPr lang="zh-CN" altLang="en-US" sz="2400" dirty="0" smtClean="0"/>
              <a:t>是一个指针变量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p2 = </a:t>
            </a:r>
            <a:r>
              <a:rPr lang="en-US" altLang="zh-CN" sz="2400" dirty="0">
                <a:solidFill>
                  <a:schemeClr val="folHlink"/>
                </a:solidFill>
              </a:rPr>
              <a:t>new </a:t>
            </a:r>
            <a:r>
              <a:rPr lang="en-US" altLang="zh-CN" sz="2400" dirty="0" err="1"/>
              <a:t>int</a:t>
            </a:r>
            <a:r>
              <a:rPr lang="en-US" altLang="zh-CN" sz="2400" dirty="0">
                <a:solidFill>
                  <a:schemeClr val="folHlink"/>
                </a:solidFill>
              </a:rPr>
              <a:t>[n]</a:t>
            </a:r>
            <a:r>
              <a:rPr lang="en-US" altLang="zh-CN" sz="2400" dirty="0"/>
              <a:t>; </a:t>
            </a:r>
            <a:endParaRPr lang="zh-CN" altLang="en-US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或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p2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malloc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sizeof</a:t>
            </a:r>
            <a:r>
              <a:rPr lang="en-US" altLang="zh-CN" sz="2400" dirty="0"/>
              <a:t>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)*</a:t>
            </a:r>
            <a:r>
              <a:rPr lang="en-US" altLang="zh-CN" sz="2400" dirty="0">
                <a:solidFill>
                  <a:srgbClr val="FFC000"/>
                </a:solidFill>
              </a:rPr>
              <a:t>n</a:t>
            </a:r>
            <a:r>
              <a:rPr lang="en-US" altLang="zh-CN" sz="2400" dirty="0"/>
              <a:t>);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 smtClean="0"/>
              <a:t>或</a:t>
            </a:r>
            <a:endParaRPr lang="zh-CN" altLang="en-US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p2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calloc</a:t>
            </a:r>
            <a:r>
              <a:rPr lang="en-US" altLang="zh-CN" sz="2400" dirty="0"/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n</a:t>
            </a:r>
            <a:r>
              <a:rPr lang="en-US" altLang="zh-CN" sz="2400" dirty="0" err="1"/>
              <a:t>,sizeof</a:t>
            </a:r>
            <a:r>
              <a:rPr lang="en-US" altLang="zh-CN" sz="2400" dirty="0"/>
              <a:t>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)); //</a:t>
            </a:r>
            <a:r>
              <a:rPr lang="zh-CN" altLang="en-US" sz="2400" dirty="0"/>
              <a:t>元素初始化为</a:t>
            </a:r>
            <a:r>
              <a:rPr lang="en-US" altLang="zh-CN" sz="2400" dirty="0" smtClean="0"/>
              <a:t>0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3763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动态变量的初始化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单个动态变量初始化：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int</a:t>
            </a:r>
            <a:r>
              <a:rPr lang="en-US" altLang="zh-CN" dirty="0" smtClean="0"/>
              <a:t> *p;</a:t>
            </a:r>
          </a:p>
          <a:p>
            <a:pPr lvl="1"/>
            <a:r>
              <a:rPr lang="en-US" altLang="zh-CN" dirty="0" smtClean="0"/>
              <a:t>p = 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(1); //</a:t>
            </a:r>
            <a:r>
              <a:rPr lang="zh-CN" altLang="en-US" dirty="0" smtClean="0"/>
              <a:t>或者，</a:t>
            </a:r>
            <a:r>
              <a:rPr lang="en-US" altLang="zh-CN" dirty="0" smtClean="0"/>
              <a:t>p = 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{1};</a:t>
            </a:r>
          </a:p>
          <a:p>
            <a:r>
              <a:rPr lang="zh-CN" altLang="en-US" dirty="0" smtClean="0"/>
              <a:t>动态数组初始化：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int</a:t>
            </a:r>
            <a:r>
              <a:rPr lang="en-US" altLang="zh-CN" dirty="0" smtClean="0"/>
              <a:t> *p;</a:t>
            </a:r>
          </a:p>
          <a:p>
            <a:pPr lvl="1"/>
            <a:r>
              <a:rPr lang="en-US" altLang="zh-CN" dirty="0" smtClean="0"/>
              <a:t>p = new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[5]{1,2,3,4,5};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970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动态变量的访问</a:t>
            </a:r>
            <a:endParaRPr lang="zh-CN" altLang="zh-CN" dirty="0" smtClean="0"/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651304" cy="496855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动态变量没有名字</a:t>
            </a:r>
            <a:r>
              <a:rPr lang="zh-CN" altLang="en-US" dirty="0" smtClean="0"/>
              <a:t>！对动态变量的访问需要通过指向动态变量的指针变量来进行（</a:t>
            </a:r>
            <a:r>
              <a:rPr lang="zh-CN" altLang="en-US" dirty="0" smtClean="0">
                <a:solidFill>
                  <a:schemeClr val="folHlink"/>
                </a:solidFill>
              </a:rPr>
              <a:t>间接访问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*p,*q;</a:t>
            </a:r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p = </a:t>
            </a:r>
            <a:r>
              <a:rPr lang="en-US" altLang="zh-CN" dirty="0" smtClean="0">
                <a:solidFill>
                  <a:schemeClr val="folHlink"/>
                </a:solidFill>
              </a:rPr>
              <a:t>new </a:t>
            </a:r>
            <a:r>
              <a:rPr lang="en-US" altLang="zh-CN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dirty="0" smtClean="0"/>
              <a:t>;</a:t>
            </a:r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...</a:t>
            </a:r>
            <a:r>
              <a:rPr lang="en-US" altLang="zh-CN" dirty="0" smtClean="0">
                <a:solidFill>
                  <a:schemeClr val="folHlink"/>
                </a:solidFill>
              </a:rPr>
              <a:t>*p</a:t>
            </a:r>
            <a:r>
              <a:rPr lang="en-US" altLang="zh-CN" dirty="0" smtClean="0"/>
              <a:t>... //</a:t>
            </a:r>
            <a:r>
              <a:rPr lang="zh-CN" altLang="en-US" dirty="0" smtClean="0"/>
              <a:t>访问</a:t>
            </a:r>
            <a:r>
              <a:rPr lang="en-US" altLang="zh-CN" dirty="0" smtClean="0"/>
              <a:t>p</a:t>
            </a:r>
            <a:r>
              <a:rPr lang="zh-CN" altLang="en-US" dirty="0" smtClean="0"/>
              <a:t>指向的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型动态变量</a:t>
            </a:r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q = </a:t>
            </a:r>
            <a:r>
              <a:rPr lang="en-US" altLang="zh-CN" dirty="0" smtClean="0">
                <a:solidFill>
                  <a:schemeClr val="folHlink"/>
                </a:solidFill>
              </a:rPr>
              <a:t>new </a:t>
            </a:r>
            <a:r>
              <a:rPr lang="en-US" altLang="zh-CN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dirty="0" smtClean="0">
                <a:solidFill>
                  <a:schemeClr val="folHlink"/>
                </a:solidFill>
              </a:rPr>
              <a:t>[n]</a:t>
            </a:r>
            <a:r>
              <a:rPr lang="en-US" altLang="zh-CN" dirty="0" smtClean="0"/>
              <a:t>;</a:t>
            </a:r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... </a:t>
            </a:r>
            <a:r>
              <a:rPr lang="en-US" altLang="zh-CN" dirty="0">
                <a:solidFill>
                  <a:schemeClr val="folHlink"/>
                </a:solidFill>
              </a:rPr>
              <a:t>*(</a:t>
            </a:r>
            <a:r>
              <a:rPr lang="en-US" altLang="zh-CN" dirty="0" err="1">
                <a:solidFill>
                  <a:schemeClr val="folHlink"/>
                </a:solidFill>
              </a:rPr>
              <a:t>q+i</a:t>
            </a:r>
            <a:r>
              <a:rPr lang="en-US" altLang="zh-CN" dirty="0" smtClean="0">
                <a:solidFill>
                  <a:schemeClr val="folHlink"/>
                </a:solidFill>
              </a:rPr>
              <a:t>)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/>
              <a:t>... //</a:t>
            </a:r>
            <a:r>
              <a:rPr lang="zh-CN" altLang="en-US" dirty="0" smtClean="0"/>
              <a:t>访问</a:t>
            </a:r>
            <a:r>
              <a:rPr lang="en-US" altLang="zh-CN" dirty="0" smtClean="0"/>
              <a:t>q</a:t>
            </a:r>
            <a:r>
              <a:rPr lang="zh-CN" altLang="en-US" dirty="0" smtClean="0"/>
              <a:t>指向的</a:t>
            </a:r>
            <a:r>
              <a:rPr lang="zh-CN" altLang="en-US" dirty="0"/>
              <a:t>动态</a:t>
            </a:r>
            <a:r>
              <a:rPr lang="zh-CN" altLang="en-US" dirty="0" smtClean="0"/>
              <a:t>数组的第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</a:t>
            </a:r>
            <a:r>
              <a:rPr lang="zh-CN" altLang="en-US" dirty="0"/>
              <a:t>元素</a:t>
            </a:r>
            <a:endParaRPr lang="zh-CN" altLang="en-US" dirty="0" smtClean="0"/>
          </a:p>
          <a:p>
            <a:pPr marL="625475" lvl="1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 smtClean="0"/>
              <a:t>			   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或</a:t>
            </a:r>
            <a:r>
              <a:rPr lang="zh-CN" altLang="en-US" dirty="0"/>
              <a:t>直接</a:t>
            </a:r>
            <a:r>
              <a:rPr lang="zh-CN" altLang="en-US" dirty="0" smtClean="0"/>
              <a:t>写成：</a:t>
            </a:r>
            <a:r>
              <a:rPr lang="en-US" altLang="zh-CN" dirty="0" smtClean="0"/>
              <a:t>...</a:t>
            </a:r>
            <a:r>
              <a:rPr lang="en-US" altLang="zh-CN" dirty="0">
                <a:solidFill>
                  <a:srgbClr val="FFC000"/>
                </a:solidFill>
              </a:rPr>
              <a:t> q[</a:t>
            </a:r>
            <a:r>
              <a:rPr lang="en-US" altLang="zh-CN" dirty="0" err="1">
                <a:solidFill>
                  <a:srgbClr val="FFC000"/>
                </a:solidFill>
              </a:rPr>
              <a:t>i</a:t>
            </a:r>
            <a:r>
              <a:rPr lang="en-US" altLang="zh-CN" dirty="0">
                <a:solidFill>
                  <a:srgbClr val="FFC000"/>
                </a:solidFill>
              </a:rPr>
              <a:t>]</a:t>
            </a:r>
            <a:r>
              <a:rPr lang="en-US" altLang="zh-CN" dirty="0" smtClean="0"/>
              <a:t> ...</a:t>
            </a:r>
          </a:p>
          <a:p>
            <a:pPr lvl="1" eaLnBrk="1" hangingPunct="1">
              <a:buFontTx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1268760"/>
            <a:ext cx="8795320" cy="5400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中，动态变量的生存期从</a:t>
            </a:r>
            <a:r>
              <a:rPr lang="en-US" altLang="zh-CN" dirty="0" smtClean="0"/>
              <a:t>new</a:t>
            </a:r>
            <a:r>
              <a:rPr lang="zh-CN" altLang="en-US" dirty="0" smtClean="0"/>
              <a:t>或</a:t>
            </a:r>
            <a:r>
              <a:rPr lang="en-US" altLang="zh-CN" dirty="0" err="1" smtClean="0"/>
              <a:t>malloc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calloc</a:t>
            </a:r>
            <a:r>
              <a:rPr lang="zh-CN" altLang="en-US" dirty="0" smtClean="0"/>
              <a:t>）开始，直到程序用</a:t>
            </a:r>
            <a:r>
              <a:rPr lang="en-US" altLang="zh-CN" dirty="0" smtClean="0">
                <a:solidFill>
                  <a:srgbClr val="FFC000"/>
                </a:solidFill>
              </a:rPr>
              <a:t>delete</a:t>
            </a:r>
            <a:r>
              <a:rPr lang="zh-CN" altLang="en-US" dirty="0" smtClean="0"/>
              <a:t>或</a:t>
            </a:r>
            <a:r>
              <a:rPr lang="en-US" altLang="zh-CN" dirty="0" smtClean="0">
                <a:solidFill>
                  <a:srgbClr val="FFC000"/>
                </a:solidFill>
              </a:rPr>
              <a:t>free</a:t>
            </a:r>
            <a:r>
              <a:rPr lang="zh-CN" altLang="en-US" dirty="0" smtClean="0"/>
              <a:t>撤消它（使之消亡）结束。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 </a:t>
            </a:r>
            <a:r>
              <a:rPr lang="en-US" altLang="zh-CN" dirty="0"/>
              <a:t>= </a:t>
            </a:r>
            <a:r>
              <a:rPr lang="en-US" altLang="zh-CN" dirty="0">
                <a:solidFill>
                  <a:schemeClr val="folHlink"/>
                </a:solidFill>
              </a:rPr>
              <a:t>new </a:t>
            </a:r>
            <a:r>
              <a:rPr lang="en-US" altLang="zh-CN" dirty="0" err="1">
                <a:solidFill>
                  <a:schemeClr val="folHlink"/>
                </a:solidFill>
              </a:rPr>
              <a:t>int</a:t>
            </a:r>
            <a:r>
              <a:rPr lang="en-US" altLang="zh-CN" dirty="0"/>
              <a:t>; //</a:t>
            </a:r>
            <a:r>
              <a:rPr lang="zh-CN" altLang="en-US" dirty="0" smtClean="0"/>
              <a:t>生存期开始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... </a:t>
            </a:r>
            <a:r>
              <a:rPr lang="zh-CN" altLang="en-US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生存期内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delete</a:t>
            </a:r>
            <a:r>
              <a:rPr lang="en-US" altLang="zh-CN" dirty="0" smtClean="0"/>
              <a:t> p; //</a:t>
            </a:r>
            <a:r>
              <a:rPr lang="zh-CN" altLang="en-US" dirty="0" smtClean="0"/>
              <a:t>撤消</a:t>
            </a:r>
            <a:r>
              <a:rPr lang="en-US" altLang="zh-CN" dirty="0" smtClean="0"/>
              <a:t>p</a:t>
            </a:r>
            <a:r>
              <a:rPr lang="zh-CN" altLang="en-US" dirty="0" smtClean="0"/>
              <a:t>指向的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型动态变量，生存期结束</a:t>
            </a:r>
          </a:p>
          <a:p>
            <a:pPr lvl="1" eaLnBrk="1" hangingPunct="1">
              <a:buFontTx/>
              <a:buNone/>
              <a:defRPr/>
            </a:pPr>
            <a:r>
              <a:rPr lang="zh-CN" altLang="en-US" dirty="0" smtClean="0"/>
              <a:t>或</a:t>
            </a:r>
          </a:p>
          <a:p>
            <a:pPr lvl="1" eaLnBrk="1" hangingPunct="1"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*p = (</a:t>
            </a:r>
            <a:r>
              <a:rPr lang="en-US" altLang="zh-CN" dirty="0" err="1"/>
              <a:t>int</a:t>
            </a:r>
            <a:r>
              <a:rPr lang="en-US" altLang="zh-CN" dirty="0"/>
              <a:t> *)</a:t>
            </a:r>
            <a:r>
              <a:rPr lang="en-US" altLang="zh-CN" dirty="0" err="1">
                <a:solidFill>
                  <a:srgbClr val="FFC000"/>
                </a:solidFill>
              </a:rPr>
              <a:t>malloc</a:t>
            </a:r>
            <a:r>
              <a:rPr lang="en-US" altLang="zh-CN" dirty="0"/>
              <a:t>(</a:t>
            </a:r>
            <a:r>
              <a:rPr lang="en-US" altLang="zh-CN" dirty="0" err="1"/>
              <a:t>sizeof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)); //</a:t>
            </a:r>
            <a:r>
              <a:rPr lang="zh-CN" altLang="en-US" dirty="0"/>
              <a:t>生存期开始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*p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生存期内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free</a:t>
            </a:r>
            <a:r>
              <a:rPr lang="en-US" altLang="zh-CN" dirty="0"/>
              <a:t>(p); //</a:t>
            </a:r>
            <a:r>
              <a:rPr lang="zh-CN" altLang="en-US" dirty="0"/>
              <a:t>撤消</a:t>
            </a:r>
            <a:r>
              <a:rPr lang="en-US" altLang="zh-CN" dirty="0"/>
              <a:t>p</a:t>
            </a:r>
            <a:r>
              <a:rPr lang="zh-CN" altLang="en-US" dirty="0"/>
              <a:t>指向的</a:t>
            </a:r>
            <a:r>
              <a:rPr lang="en-US" altLang="zh-CN" dirty="0" err="1"/>
              <a:t>int</a:t>
            </a:r>
            <a:r>
              <a:rPr lang="zh-CN" altLang="en-US" dirty="0"/>
              <a:t>型动态变量，生存期结束</a:t>
            </a:r>
            <a:endParaRPr lang="en-US" altLang="zh-CN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动态变量的撤销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016" y="620688"/>
            <a:ext cx="8892480" cy="5544616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/>
              <a:t>再例如：</a:t>
            </a:r>
          </a:p>
          <a:p>
            <a:pPr lvl="1" eaLnBrk="1" hangingPunct="1"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*q = </a:t>
            </a:r>
            <a:r>
              <a:rPr lang="en-US" altLang="zh-CN" dirty="0">
                <a:solidFill>
                  <a:schemeClr val="folHlink"/>
                </a:solidFill>
              </a:rPr>
              <a:t>new </a:t>
            </a:r>
            <a:r>
              <a:rPr lang="en-US" altLang="zh-CN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dirty="0" smtClean="0">
                <a:solidFill>
                  <a:schemeClr val="folHlink"/>
                </a:solidFill>
              </a:rPr>
              <a:t>[n];</a:t>
            </a:r>
            <a:r>
              <a:rPr lang="en-US" altLang="zh-CN" dirty="0"/>
              <a:t> //</a:t>
            </a:r>
            <a:r>
              <a:rPr lang="zh-CN" altLang="en-US" dirty="0" smtClean="0"/>
              <a:t>生存期开始</a:t>
            </a:r>
            <a:endParaRPr lang="en-US" altLang="zh-CN" dirty="0">
              <a:solidFill>
                <a:schemeClr val="folHlink"/>
              </a:solidFill>
            </a:endParaRPr>
          </a:p>
          <a:p>
            <a:pPr lvl="1" eaLnBrk="1" hangingPunct="1">
              <a:defRPr/>
            </a:pP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q[</a:t>
            </a:r>
            <a:r>
              <a:rPr lang="en-US" altLang="zh-CN" dirty="0" err="1" smtClean="0">
                <a:solidFill>
                  <a:srgbClr val="FFC000"/>
                </a:solidFill>
              </a:rPr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]</a:t>
            </a:r>
            <a:r>
              <a:rPr lang="en-US" altLang="zh-CN" dirty="0" smtClean="0"/>
              <a:t> ... </a:t>
            </a:r>
            <a:r>
              <a:rPr lang="en-US" altLang="zh-CN" dirty="0"/>
              <a:t>//</a:t>
            </a:r>
            <a:r>
              <a:rPr lang="zh-CN" altLang="en-US" dirty="0"/>
              <a:t>生存期内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>
                <a:solidFill>
                  <a:srgbClr val="FFC000"/>
                </a:solidFill>
              </a:rPr>
              <a:t>delete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chemeClr val="folHlink"/>
                </a:solidFill>
              </a:rPr>
              <a:t>[]</a:t>
            </a:r>
            <a:r>
              <a:rPr lang="en-US" altLang="zh-CN" dirty="0"/>
              <a:t>q; //</a:t>
            </a:r>
            <a:r>
              <a:rPr lang="zh-CN" altLang="en-US" dirty="0"/>
              <a:t>撤消</a:t>
            </a:r>
            <a:r>
              <a:rPr lang="en-US" altLang="zh-CN" dirty="0"/>
              <a:t>q</a:t>
            </a:r>
            <a:r>
              <a:rPr lang="zh-CN" altLang="en-US" dirty="0"/>
              <a:t>指向的动态</a:t>
            </a:r>
            <a:r>
              <a:rPr lang="zh-CN" altLang="en-US" dirty="0" smtClean="0"/>
              <a:t>数组，生存期结束</a:t>
            </a:r>
            <a:endParaRPr lang="zh-CN" altLang="en-US" dirty="0"/>
          </a:p>
          <a:p>
            <a:pPr lvl="1" eaLnBrk="1" hangingPunct="1">
              <a:buFontTx/>
              <a:buNone/>
              <a:defRPr/>
            </a:pPr>
            <a:r>
              <a:rPr lang="zh-CN" altLang="en-US" dirty="0" smtClean="0"/>
              <a:t>或</a:t>
            </a:r>
            <a:endParaRPr lang="zh-CN" altLang="en-US" dirty="0"/>
          </a:p>
          <a:p>
            <a:pPr lvl="1" eaLnBrk="1" hangingPunct="1"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*q </a:t>
            </a:r>
            <a:r>
              <a:rPr lang="en-US" altLang="zh-CN" dirty="0"/>
              <a:t>=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*)</a:t>
            </a:r>
            <a:r>
              <a:rPr lang="en-US" altLang="zh-CN" dirty="0" err="1" smtClean="0">
                <a:solidFill>
                  <a:srgbClr val="FFC000"/>
                </a:solidFill>
              </a:rPr>
              <a:t>calloc</a:t>
            </a:r>
            <a:r>
              <a:rPr lang="en-US" altLang="zh-CN" dirty="0" smtClean="0"/>
              <a:t>(</a:t>
            </a:r>
            <a:r>
              <a:rPr lang="en-US" altLang="zh-CN" dirty="0" err="1" smtClean="0">
                <a:solidFill>
                  <a:srgbClr val="FFC000"/>
                </a:solidFill>
              </a:rPr>
              <a:t>n</a:t>
            </a:r>
            <a:r>
              <a:rPr lang="en-US" altLang="zh-CN" dirty="0" err="1">
                <a:solidFill>
                  <a:srgbClr val="FFC000"/>
                </a:solidFill>
              </a:rPr>
              <a:t>,</a:t>
            </a:r>
            <a:r>
              <a:rPr lang="en-US" altLang="zh-CN" dirty="0" err="1" smtClean="0">
                <a:solidFill>
                  <a:srgbClr val="FFC000"/>
                </a:solidFill>
              </a:rPr>
              <a:t>sizeof</a:t>
            </a:r>
            <a:r>
              <a:rPr lang="en-US" altLang="zh-CN" dirty="0" smtClean="0">
                <a:solidFill>
                  <a:srgbClr val="FFC000"/>
                </a:solidFill>
              </a:rPr>
              <a:t>(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>
                <a:solidFill>
                  <a:srgbClr val="FFC000"/>
                </a:solidFill>
              </a:rPr>
              <a:t>)</a:t>
            </a:r>
            <a:r>
              <a:rPr lang="en-US" altLang="zh-CN" dirty="0"/>
              <a:t>); //</a:t>
            </a:r>
            <a:r>
              <a:rPr lang="zh-CN" altLang="en-US" dirty="0"/>
              <a:t>生存期开始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q[</a:t>
            </a:r>
            <a:r>
              <a:rPr lang="en-US" altLang="zh-CN" dirty="0" err="1" smtClean="0">
                <a:solidFill>
                  <a:srgbClr val="FFC000"/>
                </a:solidFill>
              </a:rPr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]</a:t>
            </a:r>
            <a:r>
              <a:rPr lang="en-US" altLang="zh-CN" dirty="0" smtClean="0"/>
              <a:t> ... </a:t>
            </a:r>
            <a:r>
              <a:rPr lang="en-US" altLang="zh-CN" dirty="0"/>
              <a:t>//</a:t>
            </a:r>
            <a:r>
              <a:rPr lang="zh-CN" altLang="en-US" dirty="0"/>
              <a:t>生存期内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free</a:t>
            </a:r>
            <a:r>
              <a:rPr lang="en-US" altLang="zh-CN" dirty="0" smtClean="0"/>
              <a:t>(q</a:t>
            </a:r>
            <a:r>
              <a:rPr lang="en-US" altLang="zh-CN" dirty="0"/>
              <a:t>); //</a:t>
            </a:r>
            <a:r>
              <a:rPr lang="zh-CN" altLang="en-US" dirty="0"/>
              <a:t>撤消</a:t>
            </a:r>
            <a:r>
              <a:rPr lang="en-US" altLang="zh-CN" dirty="0"/>
              <a:t>q</a:t>
            </a:r>
            <a:r>
              <a:rPr lang="zh-CN" altLang="en-US" dirty="0"/>
              <a:t>指向的动态</a:t>
            </a:r>
            <a:r>
              <a:rPr lang="zh-CN" altLang="en-US" dirty="0" smtClean="0"/>
              <a:t>数组</a:t>
            </a:r>
            <a:r>
              <a:rPr lang="zh-CN" altLang="en-US" dirty="0"/>
              <a:t>，生存期结束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一般来说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</a:t>
            </a:r>
            <a:r>
              <a:rPr lang="en-US" altLang="zh-CN" dirty="0"/>
              <a:t>new</a:t>
            </a:r>
            <a:r>
              <a:rPr lang="zh-CN" altLang="en-US" dirty="0"/>
              <a:t>创建的动态变量需要用</a:t>
            </a:r>
            <a:r>
              <a:rPr lang="en-US" altLang="zh-CN" dirty="0"/>
              <a:t>delete</a:t>
            </a:r>
            <a:r>
              <a:rPr lang="zh-CN" altLang="en-US" dirty="0"/>
              <a:t>来撤销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</a:t>
            </a:r>
            <a:r>
              <a:rPr lang="en-US" altLang="zh-CN" dirty="0" err="1" smtClean="0"/>
              <a:t>malloc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calloc</a:t>
            </a:r>
            <a:r>
              <a:rPr lang="zh-CN" altLang="en-US" dirty="0" smtClean="0"/>
              <a:t>）创建</a:t>
            </a:r>
            <a:r>
              <a:rPr lang="zh-CN" altLang="en-US" dirty="0"/>
              <a:t>的动态变量则需要用</a:t>
            </a:r>
            <a:r>
              <a:rPr lang="en-US" altLang="zh-CN" dirty="0"/>
              <a:t>free</a:t>
            </a:r>
            <a:r>
              <a:rPr lang="zh-CN" altLang="en-US" dirty="0"/>
              <a:t>撤销。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6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799083"/>
            <a:ext cx="8686800" cy="558224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动态变量的</a:t>
            </a:r>
            <a:r>
              <a:rPr lang="zh-CN" altLang="en-US" dirty="0" smtClean="0">
                <a:solidFill>
                  <a:srgbClr val="FFC000"/>
                </a:solidFill>
              </a:rPr>
              <a:t>生存期</a:t>
            </a:r>
            <a:r>
              <a:rPr lang="zh-CN" altLang="en-US" dirty="0" smtClean="0"/>
              <a:t>可以跨函数：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*f()</a:t>
            </a:r>
          </a:p>
          <a:p>
            <a:pPr marL="400050" lvl="1" indent="0">
              <a:buNone/>
            </a:pPr>
            <a:r>
              <a:rPr lang="en-US" altLang="zh-CN" dirty="0" smtClean="0"/>
              <a:t>{ ......</a:t>
            </a:r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*p=</a:t>
            </a:r>
            <a:r>
              <a:rPr lang="en-US" altLang="zh-CN" dirty="0" smtClean="0">
                <a:solidFill>
                  <a:srgbClr val="FFC000"/>
                </a:solidFill>
              </a:rPr>
              <a:t>new</a:t>
            </a:r>
            <a:r>
              <a:rPr lang="en-US" altLang="zh-CN" dirty="0" smtClean="0"/>
              <a:t>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/>
              <a:t>; //</a:t>
            </a:r>
            <a:r>
              <a:rPr lang="zh-CN" altLang="en-US" dirty="0" smtClean="0">
                <a:solidFill>
                  <a:srgbClr val="FFC000"/>
                </a:solidFill>
              </a:rPr>
              <a:t>动态变量生存期开始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 </a:t>
            </a:r>
            <a:r>
              <a:rPr lang="en-US" altLang="zh-CN" dirty="0" smtClean="0">
                <a:solidFill>
                  <a:srgbClr val="FFC000"/>
                </a:solidFill>
              </a:rPr>
              <a:t>*p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动态变量生存期内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return p; //</a:t>
            </a:r>
            <a:r>
              <a:rPr lang="zh-CN" altLang="en-US" dirty="0" smtClean="0"/>
              <a:t>函数</a:t>
            </a:r>
            <a:r>
              <a:rPr lang="en-US" altLang="zh-CN" dirty="0" smtClean="0"/>
              <a:t>f</a:t>
            </a:r>
            <a:r>
              <a:rPr lang="zh-CN" altLang="en-US" dirty="0" smtClean="0"/>
              <a:t>中没有执行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smtClean="0"/>
              <a:t>}</a:t>
            </a:r>
          </a:p>
          <a:p>
            <a:pPr marL="40005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main()</a:t>
            </a:r>
          </a:p>
          <a:p>
            <a:pPr marL="400050" lvl="1" indent="0"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*q;</a:t>
            </a:r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q = f();</a:t>
            </a:r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 </a:t>
            </a:r>
            <a:r>
              <a:rPr lang="en-US" altLang="zh-CN" dirty="0" smtClean="0">
                <a:solidFill>
                  <a:srgbClr val="FFC000"/>
                </a:solidFill>
              </a:rPr>
              <a:t>*q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动态变量（函数</a:t>
            </a:r>
            <a:r>
              <a:rPr lang="en-US" altLang="zh-CN" dirty="0" smtClean="0"/>
              <a:t>f</a:t>
            </a:r>
            <a:r>
              <a:rPr lang="zh-CN" altLang="en-US" dirty="0" smtClean="0"/>
              <a:t>中生成的）生存期内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smtClean="0">
                <a:solidFill>
                  <a:srgbClr val="FFC000"/>
                </a:solidFill>
              </a:rPr>
              <a:t>delete</a:t>
            </a:r>
            <a:r>
              <a:rPr lang="en-US" altLang="zh-CN" dirty="0" smtClean="0"/>
              <a:t> q; //</a:t>
            </a:r>
            <a:r>
              <a:rPr lang="zh-CN" altLang="en-US" dirty="0" smtClean="0">
                <a:solidFill>
                  <a:srgbClr val="FFC000"/>
                </a:solidFill>
              </a:rPr>
              <a:t>动态变量生存期结束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00050" lvl="1" indent="0">
              <a:buNone/>
            </a:pPr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80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34790</TotalTime>
  <Words>1095</Words>
  <Application>Microsoft Office PowerPoint</Application>
  <PresentationFormat>全屏显示(4:3)</PresentationFormat>
  <Paragraphs>117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宋体</vt:lpstr>
      <vt:lpstr>Arial</vt:lpstr>
      <vt:lpstr>Verdana</vt:lpstr>
      <vt:lpstr>Wingdings</vt:lpstr>
      <vt:lpstr>Globe</vt:lpstr>
      <vt:lpstr>动态变量</vt:lpstr>
      <vt:lpstr>什么是动态变量 </vt:lpstr>
      <vt:lpstr>动态变量的创建</vt:lpstr>
      <vt:lpstr>PowerPoint 演示文稿</vt:lpstr>
      <vt:lpstr>动态变量的初始化</vt:lpstr>
      <vt:lpstr>动态变量的访问</vt:lpstr>
      <vt:lpstr>动态变量的撤销</vt:lpstr>
      <vt:lpstr>PowerPoint 演示文稿</vt:lpstr>
      <vt:lpstr>PowerPoint 演示文稿</vt:lpstr>
      <vt:lpstr>PowerPoint 演示文稿</vt:lpstr>
      <vt:lpstr>“内存泄漏” 问题</vt:lpstr>
      <vt:lpstr>PowerPoint 演示文稿</vt:lpstr>
      <vt:lpstr>“悬浮指针”问题</vt:lpstr>
      <vt:lpstr>动态变量的使用场合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802</cp:revision>
  <dcterms:created xsi:type="dcterms:W3CDTF">2004-12-03T07:36:08Z</dcterms:created>
  <dcterms:modified xsi:type="dcterms:W3CDTF">2025-12-04T00:34:08Z</dcterms:modified>
</cp:coreProperties>
</file>