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sldIdLst>
    <p:sldId id="257" r:id="rId2"/>
    <p:sldId id="258" r:id="rId3"/>
    <p:sldId id="504" r:id="rId4"/>
    <p:sldId id="505" r:id="rId5"/>
    <p:sldId id="506" r:id="rId6"/>
    <p:sldId id="535" r:id="rId7"/>
    <p:sldId id="507" r:id="rId8"/>
    <p:sldId id="565" r:id="rId9"/>
    <p:sldId id="572" r:id="rId10"/>
    <p:sldId id="573" r:id="rId11"/>
    <p:sldId id="569" r:id="rId12"/>
    <p:sldId id="570" r:id="rId13"/>
    <p:sldId id="540" r:id="rId14"/>
    <p:sldId id="541" r:id="rId15"/>
    <p:sldId id="571" r:id="rId16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1pPr>
    <a:lvl2pPr marL="4572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2pPr>
    <a:lvl3pPr marL="9144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3pPr>
    <a:lvl4pPr marL="13716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4pPr>
    <a:lvl5pPr marL="18288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66C"/>
    <a:srgbClr val="004182"/>
    <a:srgbClr val="00458A"/>
    <a:srgbClr val="006BD6"/>
    <a:srgbClr val="0097E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74" autoAdjust="0"/>
    <p:restoredTop sz="94631" autoAdjust="0"/>
  </p:normalViewPr>
  <p:slideViewPr>
    <p:cSldViewPr>
      <p:cViewPr varScale="1">
        <p:scale>
          <a:sx n="104" d="100"/>
          <a:sy n="104" d="100"/>
        </p:scale>
        <p:origin x="1208" y="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43 w 717"/>
                <a:gd name="T1" fmla="*/ 845 h 845"/>
                <a:gd name="T2" fmla="*/ 743 w 717"/>
                <a:gd name="T3" fmla="*/ 821 h 845"/>
                <a:gd name="T4" fmla="*/ 600 w 717"/>
                <a:gd name="T5" fmla="*/ 605 h 845"/>
                <a:gd name="T6" fmla="*/ 419 w 717"/>
                <a:gd name="T7" fmla="*/ 396 h 845"/>
                <a:gd name="T8" fmla="*/ 234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2 w 717"/>
                <a:gd name="T15" fmla="*/ 198 h 845"/>
                <a:gd name="T16" fmla="*/ 413 w 717"/>
                <a:gd name="T17" fmla="*/ 408 h 845"/>
                <a:gd name="T18" fmla="*/ 594 w 717"/>
                <a:gd name="T19" fmla="*/ 623 h 845"/>
                <a:gd name="T20" fmla="*/ 743 w 717"/>
                <a:gd name="T21" fmla="*/ 845 h 845"/>
                <a:gd name="T22" fmla="*/ 743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0 w 407"/>
                <a:gd name="T1" fmla="*/ 414 h 414"/>
                <a:gd name="T2" fmla="*/ 420 w 407"/>
                <a:gd name="T3" fmla="*/ 396 h 414"/>
                <a:gd name="T4" fmla="*/ 235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29 w 407"/>
                <a:gd name="T13" fmla="*/ 204 h 414"/>
                <a:gd name="T14" fmla="*/ 420 w 407"/>
                <a:gd name="T15" fmla="*/ 414 h 414"/>
                <a:gd name="T16" fmla="*/ 420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12 w 586"/>
                <a:gd name="T1" fmla="*/ 0 h 599"/>
                <a:gd name="T2" fmla="*/ 594 w 586"/>
                <a:gd name="T3" fmla="*/ 0 h 599"/>
                <a:gd name="T4" fmla="*/ 420 w 586"/>
                <a:gd name="T5" fmla="*/ 132 h 599"/>
                <a:gd name="T6" fmla="*/ 270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0 w 586"/>
                <a:gd name="T17" fmla="*/ 282 h 599"/>
                <a:gd name="T18" fmla="*/ 426 w 586"/>
                <a:gd name="T19" fmla="*/ 138 h 599"/>
                <a:gd name="T20" fmla="*/ 612 w 586"/>
                <a:gd name="T21" fmla="*/ 0 h 599"/>
                <a:gd name="T22" fmla="*/ 612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2 w 269"/>
                <a:gd name="T1" fmla="*/ 0 h 252"/>
                <a:gd name="T2" fmla="*/ 264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2 w 269"/>
                <a:gd name="T15" fmla="*/ 0 h 252"/>
                <a:gd name="T16" fmla="*/ 282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2263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52264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EEBD7-5845-4E60-BBD7-262F4E67B7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37035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4BCC80-A883-4A0B-A67B-6333767FF68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04246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13C882-1FCC-4668-B769-60641EA0D4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6034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A93BE5-25B9-4E46-9719-636B716C80B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240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E34684-A919-433B-A097-00698729195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8537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C90531-C77A-4AE2-A46F-8B28207974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8227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AE0DBF-F0DD-433B-8161-8B7DF6F90F2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1112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50FA3-EEFA-48A7-B1C9-DBFA2C89C0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02122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3E317-59D3-4924-B226-9D29B63871B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13132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F4C726-A5EE-41BD-8271-8AFA102B9FF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5440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4DF25-4EAA-488A-8FC8-F8EB48AC41C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88414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chemeClr val="bg1">
                <a:lumMod val="50000"/>
              </a:schemeClr>
            </a:gs>
            <a:gs pos="100000">
              <a:schemeClr val="bg2">
                <a:lumMod val="5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51203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04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05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51207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08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09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0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1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2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3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4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5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6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7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8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9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51220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21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22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39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43 w 717"/>
                <a:gd name="T1" fmla="*/ 845 h 845"/>
                <a:gd name="T2" fmla="*/ 743 w 717"/>
                <a:gd name="T3" fmla="*/ 821 h 845"/>
                <a:gd name="T4" fmla="*/ 600 w 717"/>
                <a:gd name="T5" fmla="*/ 605 h 845"/>
                <a:gd name="T6" fmla="*/ 419 w 717"/>
                <a:gd name="T7" fmla="*/ 396 h 845"/>
                <a:gd name="T8" fmla="*/ 234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2 w 717"/>
                <a:gd name="T15" fmla="*/ 198 h 845"/>
                <a:gd name="T16" fmla="*/ 413 w 717"/>
                <a:gd name="T17" fmla="*/ 408 h 845"/>
                <a:gd name="T18" fmla="*/ 594 w 717"/>
                <a:gd name="T19" fmla="*/ 623 h 845"/>
                <a:gd name="T20" fmla="*/ 743 w 717"/>
                <a:gd name="T21" fmla="*/ 845 h 845"/>
                <a:gd name="T22" fmla="*/ 743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0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0 w 407"/>
                <a:gd name="T1" fmla="*/ 414 h 414"/>
                <a:gd name="T2" fmla="*/ 420 w 407"/>
                <a:gd name="T3" fmla="*/ 396 h 414"/>
                <a:gd name="T4" fmla="*/ 235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29 w 407"/>
                <a:gd name="T13" fmla="*/ 204 h 414"/>
                <a:gd name="T14" fmla="*/ 420 w 407"/>
                <a:gd name="T15" fmla="*/ 414 h 414"/>
                <a:gd name="T16" fmla="*/ 420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5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42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12 w 586"/>
                <a:gd name="T1" fmla="*/ 0 h 599"/>
                <a:gd name="T2" fmla="*/ 594 w 586"/>
                <a:gd name="T3" fmla="*/ 0 h 599"/>
                <a:gd name="T4" fmla="*/ 420 w 586"/>
                <a:gd name="T5" fmla="*/ 132 h 599"/>
                <a:gd name="T6" fmla="*/ 270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0 w 586"/>
                <a:gd name="T17" fmla="*/ 282 h 599"/>
                <a:gd name="T18" fmla="*/ 426 w 586"/>
                <a:gd name="T19" fmla="*/ 138 h 599"/>
                <a:gd name="T20" fmla="*/ 612 w 586"/>
                <a:gd name="T21" fmla="*/ 0 h 599"/>
                <a:gd name="T22" fmla="*/ 612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2 w 269"/>
                <a:gd name="T1" fmla="*/ 0 h 252"/>
                <a:gd name="T2" fmla="*/ 264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2 w 269"/>
                <a:gd name="T15" fmla="*/ 0 h 252"/>
                <a:gd name="T16" fmla="*/ 282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5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47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050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1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3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4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48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39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40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000" b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1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000" b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2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000" b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fld id="{FB8E69C5-826F-42B2-8B89-667026A6A0A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1243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23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74838"/>
            <a:ext cx="7772400" cy="1350962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800" dirty="0" smtClean="0"/>
              <a:t>引用类型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endParaRPr lang="zh-CN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6375" y="404813"/>
            <a:ext cx="8829675" cy="6157912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700" dirty="0" smtClean="0"/>
              <a:t>如何防止函数通过引用类型的形参修改实参数据？</a:t>
            </a:r>
            <a:endParaRPr lang="en-US" altLang="zh-CN" sz="3700" dirty="0" smtClean="0"/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US" altLang="zh-CN" dirty="0" smtClean="0"/>
          </a:p>
          <a:p>
            <a:pPr marL="269875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void f(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rgbClr val="FFC000"/>
                </a:solidFill>
              </a:rPr>
              <a:t>&amp;p</a:t>
            </a:r>
            <a:r>
              <a:rPr lang="en-US" altLang="zh-CN" dirty="0" smtClean="0"/>
              <a:t>)</a:t>
            </a:r>
          </a:p>
          <a:p>
            <a:pPr marL="269875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{ </a:t>
            </a:r>
            <a:r>
              <a:rPr lang="en-US" altLang="zh-CN" dirty="0" err="1" smtClean="0"/>
              <a:t>cout</a:t>
            </a:r>
            <a:r>
              <a:rPr lang="en-US" altLang="zh-CN" dirty="0" smtClean="0"/>
              <a:t> &lt;&lt; *p; </a:t>
            </a:r>
          </a:p>
          <a:p>
            <a:pPr marL="269875" indent="0">
              <a:buFont typeface="Wingdings" panose="05000000000000000000" pitchFamily="2" charset="2"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*p = 20;</a:t>
            </a:r>
          </a:p>
          <a:p>
            <a:pPr marL="269875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}</a:t>
            </a:r>
          </a:p>
          <a:p>
            <a:pPr marL="269875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void g(</a:t>
            </a:r>
            <a:r>
              <a:rPr lang="en-US" altLang="zh-CN" dirty="0" err="1" smtClean="0">
                <a:solidFill>
                  <a:srgbClr val="FFC000"/>
                </a:solidFill>
              </a:rPr>
              <a:t>const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rgbClr val="FFC000"/>
                </a:solidFill>
              </a:rPr>
              <a:t>&amp;x</a:t>
            </a:r>
            <a:r>
              <a:rPr lang="en-US" altLang="zh-CN" dirty="0" smtClean="0"/>
              <a:t>)</a:t>
            </a:r>
          </a:p>
          <a:p>
            <a:pPr marL="269875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{ </a:t>
            </a:r>
            <a:r>
              <a:rPr lang="en-US" altLang="zh-CN" dirty="0" err="1" smtClean="0"/>
              <a:t>cout</a:t>
            </a:r>
            <a:r>
              <a:rPr lang="en-US" altLang="zh-CN" dirty="0" smtClean="0"/>
              <a:t> &lt;&lt; x;</a:t>
            </a:r>
          </a:p>
          <a:p>
            <a:pPr marL="269875" indent="0">
              <a:buFont typeface="Wingdings" panose="05000000000000000000" pitchFamily="2" charset="2"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x = 30; //</a:t>
            </a:r>
            <a:r>
              <a:rPr lang="zh-CN" altLang="en-US" dirty="0" smtClean="0">
                <a:solidFill>
                  <a:srgbClr val="FFC000"/>
                </a:solidFill>
              </a:rPr>
              <a:t>编译出错！</a:t>
            </a:r>
            <a:endParaRPr lang="en-US" altLang="zh-CN" dirty="0" smtClean="0">
              <a:solidFill>
                <a:srgbClr val="FFC000"/>
              </a:solidFill>
            </a:endParaRPr>
          </a:p>
          <a:p>
            <a:pPr marL="269875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}</a:t>
            </a:r>
          </a:p>
          <a:p>
            <a:pPr marL="269875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......</a:t>
            </a:r>
          </a:p>
          <a:p>
            <a:pPr marL="269875" indent="0">
              <a:buFont typeface="Wingdings" panose="05000000000000000000" pitchFamily="2" charset="2"/>
              <a:buNone/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a=10;</a:t>
            </a:r>
          </a:p>
          <a:p>
            <a:pPr marL="269875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f(a); //</a:t>
            </a:r>
            <a:r>
              <a:rPr lang="zh-CN" altLang="en-US" dirty="0" smtClean="0"/>
              <a:t>调用中输出：</a:t>
            </a:r>
            <a:r>
              <a:rPr lang="en-US" altLang="zh-CN" dirty="0" smtClean="0"/>
              <a:t>10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pPr marL="269875" indent="0">
              <a:buFont typeface="Wingdings" panose="05000000000000000000" pitchFamily="2" charset="2"/>
              <a:buNone/>
              <a:defRPr/>
            </a:pPr>
            <a:r>
              <a:rPr lang="en-US" altLang="zh-CN" dirty="0" err="1" smtClean="0"/>
              <a:t>cout</a:t>
            </a:r>
            <a:r>
              <a:rPr lang="en-US" altLang="zh-CN" dirty="0" smtClean="0"/>
              <a:t> &lt;&lt; a; //</a:t>
            </a:r>
            <a:r>
              <a:rPr lang="zh-CN" altLang="en-US" dirty="0" smtClean="0"/>
              <a:t>调用后</a:t>
            </a:r>
            <a:r>
              <a:rPr lang="en-US" altLang="zh-CN" dirty="0" smtClean="0"/>
              <a:t>a</a:t>
            </a:r>
            <a:r>
              <a:rPr lang="zh-CN" altLang="en-US" dirty="0" smtClean="0"/>
              <a:t>的值变成：</a:t>
            </a:r>
            <a:r>
              <a:rPr lang="en-US" altLang="zh-CN" dirty="0" smtClean="0"/>
              <a:t>20</a:t>
            </a:r>
          </a:p>
          <a:p>
            <a:pPr marL="269875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g(a);  //</a:t>
            </a:r>
            <a:r>
              <a:rPr lang="zh-CN" altLang="en-US" dirty="0" smtClean="0"/>
              <a:t>调用中输出：</a:t>
            </a:r>
            <a:r>
              <a:rPr lang="en-US" altLang="zh-CN" dirty="0" smtClean="0"/>
              <a:t>20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pPr marL="269875" indent="0">
              <a:buFont typeface="Wingdings" panose="05000000000000000000" pitchFamily="2" charset="2"/>
              <a:buNone/>
              <a:defRPr/>
            </a:pPr>
            <a:r>
              <a:rPr lang="en-US" altLang="zh-CN" dirty="0" err="1" smtClean="0"/>
              <a:t>cout</a:t>
            </a:r>
            <a:r>
              <a:rPr lang="en-US" altLang="zh-CN" dirty="0" smtClean="0"/>
              <a:t> &lt;&lt; a; //</a:t>
            </a:r>
            <a:r>
              <a:rPr lang="zh-CN" altLang="en-US" dirty="0" smtClean="0"/>
              <a:t>调用后</a:t>
            </a:r>
            <a:r>
              <a:rPr lang="en-US" altLang="zh-CN" dirty="0" smtClean="0"/>
              <a:t>a</a:t>
            </a:r>
            <a:r>
              <a:rPr lang="zh-CN" altLang="en-US" dirty="0" smtClean="0"/>
              <a:t>的值不变：</a:t>
            </a:r>
            <a:r>
              <a:rPr lang="en-US" altLang="zh-CN" dirty="0" smtClean="0"/>
              <a:t>20</a:t>
            </a:r>
          </a:p>
          <a:p>
            <a:pPr marL="269875" indent="0">
              <a:buFont typeface="Wingdings" panose="05000000000000000000" pitchFamily="2" charset="2"/>
              <a:buNone/>
              <a:defRPr/>
            </a:pPr>
            <a:endParaRPr lang="zh-CN" altLang="en-US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4308029" y="1628775"/>
            <a:ext cx="4728467" cy="26289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>
            <a:normAutofit fontScale="775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b="0" kern="0" dirty="0" smtClean="0"/>
              <a:t>当然，使用</a:t>
            </a:r>
            <a:r>
              <a:rPr lang="zh-CN" altLang="en-US" b="0" kern="0" dirty="0" smtClean="0">
                <a:solidFill>
                  <a:srgbClr val="FFC000"/>
                </a:solidFill>
              </a:rPr>
              <a:t>指向常量的指针类型参数</a:t>
            </a:r>
            <a:r>
              <a:rPr lang="zh-CN" altLang="en-US" b="0" kern="0" dirty="0" smtClean="0"/>
              <a:t>也可以防止函数修改实参的值：</a:t>
            </a:r>
            <a:endParaRPr lang="en-US" altLang="zh-CN" b="0" kern="0" dirty="0" smtClean="0"/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altLang="zh-CN" b="0" kern="0" dirty="0" smtClean="0"/>
              <a:t>void g(</a:t>
            </a:r>
            <a:r>
              <a:rPr lang="en-US" altLang="zh-CN" b="0" kern="0" dirty="0" err="1" smtClean="0">
                <a:solidFill>
                  <a:schemeClr val="folHlink"/>
                </a:solidFill>
              </a:rPr>
              <a:t>const</a:t>
            </a:r>
            <a:r>
              <a:rPr lang="en-US" altLang="zh-CN" b="0" kern="0" dirty="0" smtClean="0"/>
              <a:t> </a:t>
            </a:r>
            <a:r>
              <a:rPr lang="en-US" altLang="zh-CN" b="0" kern="0" dirty="0" err="1" smtClean="0"/>
              <a:t>int</a:t>
            </a:r>
            <a:r>
              <a:rPr lang="en-US" altLang="zh-CN" b="0" kern="0" dirty="0" smtClean="0"/>
              <a:t> *p)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b="0" kern="0" dirty="0" smtClean="0"/>
              <a:t>{ </a:t>
            </a:r>
            <a:r>
              <a:rPr lang="en-US" altLang="zh-CN" b="0" kern="0" dirty="0" err="1" smtClean="0"/>
              <a:t>cout</a:t>
            </a:r>
            <a:r>
              <a:rPr lang="en-US" altLang="zh-CN" b="0" kern="0" dirty="0" smtClean="0"/>
              <a:t> &lt;&lt; *p;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altLang="zh-CN" b="0" kern="0" dirty="0" smtClean="0"/>
              <a:t>   *p = 30; //</a:t>
            </a:r>
            <a:r>
              <a:rPr lang="zh-CN" altLang="en-US" b="0" kern="0" dirty="0" smtClean="0">
                <a:solidFill>
                  <a:srgbClr val="FFC000"/>
                </a:solidFill>
              </a:rPr>
              <a:t>编译出错！</a:t>
            </a:r>
            <a:endParaRPr lang="zh-CN" altLang="en-US" b="0" kern="0" dirty="0" smtClean="0"/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altLang="zh-CN" b="0" kern="0" dirty="0" smtClean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91616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0430"/>
            <a:ext cx="8229600" cy="5832946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700" dirty="0" smtClean="0"/>
              <a:t>函数返回值可以是引用类型</a:t>
            </a:r>
            <a:endParaRPr lang="en-US" altLang="zh-CN" sz="3700" dirty="0" smtClean="0"/>
          </a:p>
          <a:p>
            <a:pPr marL="457200" lvl="1" indent="0">
              <a:buFontTx/>
              <a:buNone/>
              <a:defRPr/>
            </a:pPr>
            <a:r>
              <a:rPr lang="en-US" altLang="zh-CN" dirty="0" err="1"/>
              <a:t>struct</a:t>
            </a:r>
            <a:r>
              <a:rPr lang="en-US" altLang="zh-CN" dirty="0"/>
              <a:t> A</a:t>
            </a:r>
          </a:p>
          <a:p>
            <a:pPr marL="457200" lvl="1" indent="0">
              <a:buFontTx/>
              <a:buNone/>
              <a:defRPr/>
            </a:pPr>
            <a:r>
              <a:rPr lang="en-US" altLang="zh-CN" dirty="0"/>
              <a:t>{	</a:t>
            </a:r>
            <a:r>
              <a:rPr lang="en-US" altLang="zh-CN" dirty="0" err="1"/>
              <a:t>int</a:t>
            </a:r>
            <a:r>
              <a:rPr lang="en-US" altLang="zh-CN" dirty="0"/>
              <a:t> n;</a:t>
            </a:r>
          </a:p>
          <a:p>
            <a:pPr marL="457200" lvl="1" indent="0">
              <a:buFontTx/>
              <a:buNone/>
              <a:defRPr/>
            </a:pPr>
            <a:r>
              <a:rPr lang="en-US" altLang="zh-CN" dirty="0"/>
              <a:t>	......</a:t>
            </a:r>
          </a:p>
          <a:p>
            <a:pPr marL="457200" lvl="1" indent="0">
              <a:buFontTx/>
              <a:buNone/>
              <a:defRPr/>
            </a:pPr>
            <a:r>
              <a:rPr lang="en-US" altLang="zh-CN" dirty="0"/>
              <a:t>};</a:t>
            </a:r>
          </a:p>
          <a:p>
            <a:pPr marL="457200" lvl="1" indent="0">
              <a:buFontTx/>
              <a:buNone/>
              <a:defRPr/>
            </a:pPr>
            <a:r>
              <a:rPr lang="en-US" altLang="zh-CN" dirty="0">
                <a:solidFill>
                  <a:srgbClr val="FFC000"/>
                </a:solidFill>
              </a:rPr>
              <a:t>A </a:t>
            </a:r>
            <a:r>
              <a:rPr lang="en-US" altLang="zh-CN" dirty="0"/>
              <a:t>func1(A &amp;x)</a:t>
            </a:r>
          </a:p>
          <a:p>
            <a:pPr marL="457200" lvl="1" indent="0">
              <a:buFontTx/>
              <a:buNone/>
              <a:defRPr/>
            </a:pPr>
            <a:r>
              <a:rPr lang="en-US" altLang="zh-CN" dirty="0"/>
              <a:t>{ ...... </a:t>
            </a:r>
          </a:p>
          <a:p>
            <a:pPr marL="457200" lvl="1" indent="0">
              <a:buFontTx/>
              <a:buNone/>
              <a:defRPr/>
            </a:pPr>
            <a:r>
              <a:rPr lang="en-US" altLang="zh-CN" dirty="0"/>
              <a:t>   return x; //</a:t>
            </a:r>
            <a:r>
              <a:rPr lang="zh-CN" altLang="en-US" dirty="0"/>
              <a:t>把</a:t>
            </a:r>
            <a:r>
              <a:rPr lang="en-US" altLang="zh-CN" dirty="0"/>
              <a:t>x</a:t>
            </a:r>
            <a:r>
              <a:rPr lang="zh-CN" altLang="en-US" dirty="0"/>
              <a:t>（也就是</a:t>
            </a:r>
            <a:r>
              <a:rPr lang="en-US" altLang="zh-CN" dirty="0"/>
              <a:t>a</a:t>
            </a:r>
            <a:r>
              <a:rPr lang="zh-CN" altLang="en-US" dirty="0"/>
              <a:t>）</a:t>
            </a:r>
            <a:r>
              <a:rPr lang="zh-CN" altLang="en-US" dirty="0">
                <a:solidFill>
                  <a:srgbClr val="FFC000"/>
                </a:solidFill>
              </a:rPr>
              <a:t>复制一份</a:t>
            </a:r>
            <a:r>
              <a:rPr lang="zh-CN" altLang="en-US" dirty="0"/>
              <a:t>返回</a:t>
            </a:r>
            <a:endParaRPr lang="en-US" altLang="zh-CN" dirty="0"/>
          </a:p>
          <a:p>
            <a:pPr marL="457200" lvl="1" indent="0">
              <a:buFontTx/>
              <a:buNone/>
              <a:defRPr/>
            </a:pPr>
            <a:r>
              <a:rPr lang="en-US" altLang="zh-CN" dirty="0"/>
              <a:t>}</a:t>
            </a:r>
          </a:p>
          <a:p>
            <a:pPr marL="457200" lvl="1" indent="0">
              <a:buFontTx/>
              <a:buNone/>
              <a:defRPr/>
            </a:pPr>
            <a:r>
              <a:rPr lang="en-US" altLang="zh-CN" dirty="0">
                <a:solidFill>
                  <a:srgbClr val="FFC000"/>
                </a:solidFill>
              </a:rPr>
              <a:t>A&amp;</a:t>
            </a:r>
            <a:r>
              <a:rPr lang="en-US" altLang="zh-CN" dirty="0"/>
              <a:t> func2(A &amp;x)</a:t>
            </a:r>
          </a:p>
          <a:p>
            <a:pPr marL="457200" lvl="1" indent="0">
              <a:buFontTx/>
              <a:buNone/>
              <a:defRPr/>
            </a:pPr>
            <a:r>
              <a:rPr lang="en-US" altLang="zh-CN" dirty="0"/>
              <a:t>{ ...... </a:t>
            </a:r>
          </a:p>
          <a:p>
            <a:pPr marL="457200" lvl="1" indent="0">
              <a:buFontTx/>
              <a:buNone/>
              <a:defRPr/>
            </a:pPr>
            <a:r>
              <a:rPr lang="en-US" altLang="zh-CN" dirty="0"/>
              <a:t>   return x; //</a:t>
            </a:r>
            <a:r>
              <a:rPr lang="zh-CN" altLang="en-US" dirty="0"/>
              <a:t>把</a:t>
            </a:r>
            <a:r>
              <a:rPr lang="en-US" altLang="zh-CN" dirty="0"/>
              <a:t>x</a:t>
            </a:r>
            <a:r>
              <a:rPr lang="zh-CN" altLang="en-US" dirty="0"/>
              <a:t>（也就是</a:t>
            </a:r>
            <a:r>
              <a:rPr lang="en-US" altLang="zh-CN" dirty="0"/>
              <a:t>a</a:t>
            </a:r>
            <a:r>
              <a:rPr lang="zh-CN" altLang="en-US" dirty="0"/>
              <a:t>）返回</a:t>
            </a:r>
            <a:endParaRPr lang="en-US" altLang="zh-CN" dirty="0"/>
          </a:p>
          <a:p>
            <a:pPr marL="457200" lvl="1" indent="0">
              <a:buFontTx/>
              <a:buNone/>
              <a:defRPr/>
            </a:pPr>
            <a:r>
              <a:rPr lang="en-US" altLang="zh-CN" dirty="0"/>
              <a:t>}</a:t>
            </a:r>
          </a:p>
          <a:p>
            <a:pPr marL="457200" lvl="1" indent="0">
              <a:buFontTx/>
              <a:buNone/>
              <a:defRPr/>
            </a:pPr>
            <a:r>
              <a:rPr lang="en-US" altLang="zh-CN" dirty="0"/>
              <a:t>......</a:t>
            </a:r>
          </a:p>
          <a:p>
            <a:pPr marL="457200" lvl="1" indent="0">
              <a:buFontTx/>
              <a:buNone/>
              <a:defRPr/>
            </a:pPr>
            <a:r>
              <a:rPr lang="en-US" altLang="zh-CN" dirty="0"/>
              <a:t>A </a:t>
            </a:r>
            <a:r>
              <a:rPr lang="en-US" altLang="zh-CN" dirty="0" err="1"/>
              <a:t>a</a:t>
            </a:r>
            <a:r>
              <a:rPr lang="en-US" altLang="zh-CN" dirty="0"/>
              <a:t>;</a:t>
            </a:r>
          </a:p>
          <a:p>
            <a:pPr marL="457200" lvl="1" indent="0">
              <a:buFontTx/>
              <a:buNone/>
              <a:defRPr/>
            </a:pPr>
            <a:r>
              <a:rPr lang="en-US" altLang="zh-CN" dirty="0" err="1"/>
              <a:t>a.n</a:t>
            </a:r>
            <a:r>
              <a:rPr lang="en-US" altLang="zh-CN" dirty="0"/>
              <a:t> = 0;</a:t>
            </a:r>
          </a:p>
          <a:p>
            <a:pPr marL="457200" lvl="1" indent="0">
              <a:buFontTx/>
              <a:buNone/>
              <a:defRPr/>
            </a:pPr>
            <a:r>
              <a:rPr lang="en-US" altLang="zh-CN" dirty="0"/>
              <a:t>func1(a).</a:t>
            </a:r>
            <a:r>
              <a:rPr lang="en-US" altLang="zh-CN" dirty="0">
                <a:solidFill>
                  <a:srgbClr val="FFC000"/>
                </a:solidFill>
              </a:rPr>
              <a:t>n++</a:t>
            </a:r>
            <a:r>
              <a:rPr lang="en-US" altLang="zh-CN" dirty="0"/>
              <a:t>; //</a:t>
            </a:r>
            <a:r>
              <a:rPr lang="zh-CN" altLang="en-US" dirty="0"/>
              <a:t>返回值（临时变量）不能被修改</a:t>
            </a:r>
            <a:endParaRPr lang="en-US" altLang="zh-CN" dirty="0">
              <a:solidFill>
                <a:srgbClr val="FFC000"/>
              </a:solidFill>
            </a:endParaRPr>
          </a:p>
          <a:p>
            <a:pPr marL="457200" lvl="1" indent="0">
              <a:buFontTx/>
              <a:buNone/>
              <a:defRPr/>
            </a:pPr>
            <a:r>
              <a:rPr lang="en-US" altLang="zh-CN" dirty="0"/>
              <a:t>func2(a).</a:t>
            </a:r>
            <a:r>
              <a:rPr lang="en-US" altLang="zh-CN" dirty="0">
                <a:solidFill>
                  <a:srgbClr val="FFC000"/>
                </a:solidFill>
              </a:rPr>
              <a:t>n++</a:t>
            </a:r>
            <a:r>
              <a:rPr lang="en-US" altLang="zh-CN" dirty="0"/>
              <a:t>; //</a:t>
            </a:r>
            <a:r>
              <a:rPr lang="zh-CN" altLang="en-US" dirty="0"/>
              <a:t>返回值（</a:t>
            </a:r>
            <a:r>
              <a:rPr lang="en-US" altLang="zh-CN" dirty="0"/>
              <a:t>a</a:t>
            </a:r>
            <a:r>
              <a:rPr lang="zh-CN" altLang="en-US" dirty="0"/>
              <a:t>）可以被修改</a:t>
            </a:r>
            <a:endParaRPr lang="en-US" altLang="zh-CN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115889"/>
            <a:ext cx="8229600" cy="720824"/>
          </a:xfrm>
        </p:spPr>
        <p:txBody>
          <a:bodyPr/>
          <a:lstStyle/>
          <a:p>
            <a:pPr>
              <a:defRPr/>
            </a:pPr>
            <a:r>
              <a:rPr lang="zh-CN" altLang="en-US" dirty="0"/>
              <a:t>引用类型作为</a:t>
            </a:r>
            <a:r>
              <a:rPr lang="zh-CN" altLang="en-US" dirty="0" smtClean="0"/>
              <a:t>函数返回值类型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270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9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477093"/>
            <a:ext cx="8229600" cy="6264275"/>
          </a:xfrm>
        </p:spPr>
        <p:txBody>
          <a:bodyPr>
            <a:normAutofit fontScale="92500" lnSpcReduction="10000"/>
          </a:bodyPr>
          <a:lstStyle/>
          <a:p>
            <a:pPr algn="just" eaLnBrk="1" hangingPunct="1">
              <a:lnSpc>
                <a:spcPct val="110000"/>
              </a:lnSpc>
              <a:defRPr/>
            </a:pPr>
            <a:r>
              <a:rPr lang="zh-CN" altLang="en-US" sz="2800" dirty="0" smtClean="0">
                <a:solidFill>
                  <a:srgbClr val="FFC000"/>
                </a:solidFill>
              </a:rPr>
              <a:t>注意：</a:t>
            </a:r>
            <a:r>
              <a:rPr lang="zh-CN" altLang="en-US" sz="2800" dirty="0" smtClean="0"/>
              <a:t>不要把</a:t>
            </a:r>
            <a:r>
              <a:rPr lang="zh-CN" altLang="en-US" sz="2800" dirty="0" smtClean="0">
                <a:solidFill>
                  <a:srgbClr val="FFC000"/>
                </a:solidFill>
              </a:rPr>
              <a:t>局部量</a:t>
            </a:r>
            <a:r>
              <a:rPr lang="zh-CN" altLang="en-US" sz="2800" dirty="0" smtClean="0"/>
              <a:t>的引用返回给调用者，因为函数返回后，局部量的内存空间已无效，后续操作中可能又分配给其它变量了！例如：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endParaRPr lang="en-US" altLang="zh-CN" sz="2200" dirty="0" smtClean="0"/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&amp;f()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smtClean="0"/>
              <a:t>{ </a:t>
            </a: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</a:t>
            </a:r>
            <a:r>
              <a:rPr lang="en-US" altLang="zh-CN" sz="2200" dirty="0" err="1" smtClean="0"/>
              <a:t>i</a:t>
            </a:r>
            <a:r>
              <a:rPr lang="en-US" altLang="zh-CN" sz="2200" dirty="0" smtClean="0"/>
              <a:t>=0;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smtClean="0"/>
              <a:t>   return </a:t>
            </a:r>
            <a:r>
              <a:rPr lang="en-US" altLang="zh-CN" sz="2200" dirty="0" err="1" smtClean="0">
                <a:solidFill>
                  <a:srgbClr val="FFC000"/>
                </a:solidFill>
              </a:rPr>
              <a:t>i</a:t>
            </a:r>
            <a:r>
              <a:rPr lang="en-US" altLang="zh-CN" sz="2200" dirty="0" smtClean="0"/>
              <a:t>; 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smtClean="0"/>
              <a:t>}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&amp;g()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smtClean="0"/>
              <a:t>{ </a:t>
            </a: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j=1;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smtClean="0"/>
              <a:t>   return </a:t>
            </a:r>
            <a:r>
              <a:rPr lang="en-US" altLang="zh-CN" sz="2200" dirty="0" smtClean="0">
                <a:solidFill>
                  <a:srgbClr val="FFC000"/>
                </a:solidFill>
              </a:rPr>
              <a:t>j</a:t>
            </a:r>
            <a:r>
              <a:rPr lang="en-US" altLang="zh-CN" sz="2200" dirty="0" smtClean="0"/>
              <a:t>; 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smtClean="0"/>
              <a:t>}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main()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smtClean="0"/>
              <a:t>{ </a:t>
            </a: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x ;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smtClean="0"/>
              <a:t>	x = f()+g();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smtClean="0"/>
              <a:t>   </a:t>
            </a:r>
            <a:r>
              <a:rPr lang="en-US" altLang="zh-CN" sz="2200" dirty="0" err="1" smtClean="0"/>
              <a:t>cout</a:t>
            </a:r>
            <a:r>
              <a:rPr lang="en-US" altLang="zh-CN" sz="2200" dirty="0" smtClean="0"/>
              <a:t> &lt;&lt; x &lt;&lt; </a:t>
            </a:r>
            <a:r>
              <a:rPr lang="en-US" altLang="zh-CN" sz="2200" dirty="0" err="1" smtClean="0"/>
              <a:t>endl</a:t>
            </a:r>
            <a:r>
              <a:rPr lang="en-US" altLang="zh-CN" sz="2200" dirty="0" smtClean="0"/>
              <a:t>; //</a:t>
            </a:r>
            <a:r>
              <a:rPr lang="zh-CN" altLang="en-US" sz="2200" dirty="0" smtClean="0">
                <a:solidFill>
                  <a:srgbClr val="FFC000"/>
                </a:solidFill>
              </a:rPr>
              <a:t>输出：</a:t>
            </a:r>
            <a:r>
              <a:rPr lang="en-US" altLang="zh-CN" sz="2200" dirty="0" smtClean="0">
                <a:solidFill>
                  <a:srgbClr val="FFC000"/>
                </a:solidFill>
              </a:rPr>
              <a:t>1</a:t>
            </a:r>
            <a:r>
              <a:rPr lang="zh-CN" altLang="en-US" sz="2200" dirty="0" smtClean="0">
                <a:solidFill>
                  <a:srgbClr val="FFC000"/>
                </a:solidFill>
              </a:rPr>
              <a:t>？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zh-CN" altLang="en-US" sz="2200" dirty="0" smtClean="0"/>
              <a:t>   </a:t>
            </a:r>
            <a:r>
              <a:rPr lang="en-US" altLang="zh-CN" sz="2200" dirty="0" smtClean="0"/>
              <a:t>return 0;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smtClean="0"/>
              <a:t>}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923928" y="5333146"/>
            <a:ext cx="4863832" cy="40011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none">
            <a:spAutoFit/>
          </a:bodyPr>
          <a:lstStyle/>
          <a:p>
            <a:pPr algn="just">
              <a:defRPr/>
            </a:pPr>
            <a:r>
              <a:rPr lang="zh-CN" altLang="en-US" sz="20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可能是 </a:t>
            </a:r>
            <a:r>
              <a:rPr lang="en-US" altLang="zh-CN" sz="2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zh-CN" altLang="en-US" sz="20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，因为</a:t>
            </a:r>
            <a:r>
              <a:rPr lang="en-US" altLang="zh-CN" sz="20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</a:t>
            </a:r>
            <a:r>
              <a:rPr lang="zh-CN" altLang="en-US" sz="20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可能占用的是</a:t>
            </a:r>
            <a:r>
              <a:rPr lang="en-US" altLang="zh-CN" sz="200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zh-CN" altLang="en-US" sz="20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的空间！</a:t>
            </a:r>
          </a:p>
        </p:txBody>
      </p:sp>
    </p:spTree>
    <p:extLst>
      <p:ext uri="{BB962C8B-B14F-4D97-AF65-F5344CB8AC3E}">
        <p14:creationId xmlns:p14="http://schemas.microsoft.com/office/powerpoint/2010/main" val="3935248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139825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/>
              <a:t>引用类型的实现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5445125"/>
          </a:xfrm>
        </p:spPr>
        <p:txBody>
          <a:bodyPr>
            <a:normAutofit fontScale="77500" lnSpcReduction="20000"/>
          </a:bodyPr>
          <a:lstStyle/>
          <a:p>
            <a:pPr marL="355600" indent="-355600">
              <a:lnSpc>
                <a:spcPct val="120000"/>
              </a:lnSpc>
              <a:defRPr/>
            </a:pPr>
            <a:r>
              <a:rPr lang="zh-CN" altLang="en-US" dirty="0"/>
              <a:t>引用类型一般作为指针类型来实现（有时又把引用类型称作隐蔽的指针，</a:t>
            </a:r>
            <a:r>
              <a:rPr lang="en-US" altLang="zh-CN" dirty="0">
                <a:solidFill>
                  <a:srgbClr val="FFC000"/>
                </a:solidFill>
              </a:rPr>
              <a:t>hidden pointer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marL="355600" indent="-355600">
              <a:lnSpc>
                <a:spcPct val="120000"/>
              </a:lnSpc>
              <a:defRPr/>
            </a:pPr>
            <a:r>
              <a:rPr lang="zh-CN" altLang="en-US" dirty="0" smtClean="0"/>
              <a:t>对于下面的引用类型</a:t>
            </a:r>
            <a:endParaRPr lang="zh-CN" altLang="en-US" dirty="0"/>
          </a:p>
          <a:p>
            <a:pPr marL="400050" lvl="1" indent="0">
              <a:buFontTx/>
              <a:buNone/>
              <a:defRPr/>
            </a:pPr>
            <a:r>
              <a:rPr lang="en-US" altLang="zh-CN" dirty="0" smtClean="0"/>
              <a:t>void f(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rgbClr val="FFC000"/>
                </a:solidFill>
              </a:rPr>
              <a:t>&amp;m</a:t>
            </a:r>
            <a:r>
              <a:rPr lang="en-US" altLang="zh-CN" dirty="0" smtClean="0"/>
              <a:t>) //m</a:t>
            </a:r>
            <a:r>
              <a:rPr lang="zh-CN" altLang="en-US" dirty="0" smtClean="0"/>
              <a:t>是</a:t>
            </a:r>
            <a:r>
              <a:rPr lang="zh-CN" altLang="en-US" dirty="0" smtClean="0">
                <a:solidFill>
                  <a:srgbClr val="FFC000"/>
                </a:solidFill>
              </a:rPr>
              <a:t>引用</a:t>
            </a:r>
            <a:r>
              <a:rPr lang="zh-CN" altLang="en-US" dirty="0" smtClean="0"/>
              <a:t>类型</a:t>
            </a:r>
            <a:endParaRPr lang="en-US" altLang="zh-CN" dirty="0" smtClean="0"/>
          </a:p>
          <a:p>
            <a:pPr marL="400050" lvl="1" indent="0">
              <a:buFontTx/>
              <a:buNone/>
              <a:defRPr/>
            </a:pPr>
            <a:r>
              <a:rPr lang="en-US" altLang="zh-CN" dirty="0" smtClean="0"/>
              <a:t>{ </a:t>
            </a:r>
            <a:r>
              <a:rPr lang="en-US" altLang="zh-CN" dirty="0" err="1" smtClean="0"/>
              <a:t>cout</a:t>
            </a:r>
            <a:r>
              <a:rPr lang="en-US" altLang="zh-CN" dirty="0" smtClean="0"/>
              <a:t> &lt;&lt; m &lt;&lt; ','   //</a:t>
            </a:r>
            <a:r>
              <a:rPr lang="zh-CN" altLang="en-US" dirty="0" smtClean="0"/>
              <a:t>输出</a:t>
            </a:r>
            <a:r>
              <a:rPr lang="en-US" altLang="zh-CN" dirty="0" smtClean="0"/>
              <a:t>m</a:t>
            </a:r>
            <a:r>
              <a:rPr lang="zh-CN" altLang="en-US" dirty="0" smtClean="0"/>
              <a:t>的值（实参的值）</a:t>
            </a:r>
            <a:endParaRPr lang="en-US" altLang="zh-CN" dirty="0" smtClean="0"/>
          </a:p>
          <a:p>
            <a:pPr marL="400050" lvl="1" indent="0">
              <a:buFontTx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       &lt;&lt; &amp;m; //</a:t>
            </a:r>
            <a:r>
              <a:rPr lang="zh-CN" altLang="en-US" dirty="0" smtClean="0"/>
              <a:t>输出</a:t>
            </a:r>
            <a:r>
              <a:rPr lang="en-US" altLang="zh-CN" dirty="0" smtClean="0"/>
              <a:t>m</a:t>
            </a:r>
            <a:r>
              <a:rPr lang="zh-CN" altLang="en-US" dirty="0" smtClean="0"/>
              <a:t>的地址（实参的地址）</a:t>
            </a:r>
            <a:endParaRPr lang="en-US" altLang="zh-CN" dirty="0" smtClean="0"/>
          </a:p>
          <a:p>
            <a:pPr marL="400050" lvl="1" indent="0">
              <a:buFontTx/>
              <a:buNone/>
              <a:defRPr/>
            </a:pPr>
            <a:r>
              <a:rPr lang="en-US" altLang="zh-CN" dirty="0" smtClean="0"/>
              <a:t>}</a:t>
            </a:r>
          </a:p>
          <a:p>
            <a:pPr marL="400050" lvl="1" indent="0">
              <a:buFontTx/>
              <a:buNone/>
              <a:defRPr/>
            </a:pPr>
            <a:r>
              <a:rPr lang="en-US" altLang="zh-CN" dirty="0" smtClean="0"/>
              <a:t>......</a:t>
            </a:r>
          </a:p>
          <a:p>
            <a:pPr marL="400050" lvl="1" indent="0">
              <a:buFontTx/>
              <a:buNone/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x=0,y=0;</a:t>
            </a:r>
          </a:p>
          <a:p>
            <a:pPr marL="400050" lvl="1" indent="0">
              <a:buFontTx/>
              <a:buNone/>
              <a:defRPr/>
            </a:pPr>
            <a:r>
              <a:rPr lang="en-US" altLang="zh-CN" dirty="0"/>
              <a:t>f(x);   // f</a:t>
            </a:r>
            <a:r>
              <a:rPr lang="zh-CN" altLang="en-US" dirty="0"/>
              <a:t>中的输出是</a:t>
            </a:r>
            <a:r>
              <a:rPr lang="en-US" altLang="zh-CN" dirty="0">
                <a:solidFill>
                  <a:srgbClr val="FFC000"/>
                </a:solidFill>
              </a:rPr>
              <a:t>x</a:t>
            </a:r>
            <a:r>
              <a:rPr lang="zh-CN" altLang="en-US" dirty="0"/>
              <a:t>的值和地址</a:t>
            </a:r>
            <a:endParaRPr lang="en-US" altLang="zh-CN" dirty="0"/>
          </a:p>
          <a:p>
            <a:pPr marL="400050" lvl="1" indent="0">
              <a:buFontTx/>
              <a:buNone/>
              <a:defRPr/>
            </a:pPr>
            <a:r>
              <a:rPr lang="en-US" altLang="zh-CN" dirty="0"/>
              <a:t>f(y);   // f</a:t>
            </a:r>
            <a:r>
              <a:rPr lang="zh-CN" altLang="en-US" dirty="0"/>
              <a:t>中的输出是</a:t>
            </a:r>
            <a:r>
              <a:rPr lang="en-US" altLang="zh-CN" dirty="0">
                <a:solidFill>
                  <a:srgbClr val="FFC000"/>
                </a:solidFill>
              </a:rPr>
              <a:t>y</a:t>
            </a:r>
            <a:r>
              <a:rPr lang="zh-CN" altLang="en-US" dirty="0"/>
              <a:t>的值和地址</a:t>
            </a:r>
            <a:endParaRPr lang="en-US" altLang="zh-CN" dirty="0"/>
          </a:p>
          <a:p>
            <a:pPr marL="400050" lvl="1" indent="0">
              <a:buFontTx/>
              <a:buNone/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rgbClr val="FFC000"/>
                </a:solidFill>
              </a:rPr>
              <a:t>&amp;z</a:t>
            </a:r>
            <a:r>
              <a:rPr lang="en-US" altLang="zh-CN" dirty="0" smtClean="0"/>
              <a:t>=x;   //z</a:t>
            </a:r>
            <a:r>
              <a:rPr lang="zh-CN" altLang="en-US" dirty="0" smtClean="0"/>
              <a:t>是</a:t>
            </a:r>
            <a:r>
              <a:rPr lang="zh-CN" altLang="en-US" dirty="0" smtClean="0">
                <a:solidFill>
                  <a:srgbClr val="FFC000"/>
                </a:solidFill>
              </a:rPr>
              <a:t>引用</a:t>
            </a:r>
            <a:r>
              <a:rPr lang="zh-CN" altLang="en-US" dirty="0" smtClean="0"/>
              <a:t>类型</a:t>
            </a:r>
            <a:endParaRPr lang="en-US" altLang="zh-CN" dirty="0" smtClean="0"/>
          </a:p>
          <a:p>
            <a:pPr marL="400050" lvl="1" indent="0">
              <a:buFontTx/>
              <a:buNone/>
              <a:defRPr/>
            </a:pPr>
            <a:r>
              <a:rPr lang="en-US" altLang="zh-CN" dirty="0" smtClean="0"/>
              <a:t>z = 1; </a:t>
            </a:r>
          </a:p>
          <a:p>
            <a:pPr marL="400050" lvl="1" indent="0">
              <a:buFontTx/>
              <a:buNone/>
              <a:defRPr/>
            </a:pPr>
            <a:r>
              <a:rPr lang="en-US" altLang="zh-CN" dirty="0" err="1" smtClean="0"/>
              <a:t>cout</a:t>
            </a:r>
            <a:r>
              <a:rPr lang="en-US" altLang="zh-CN" dirty="0" smtClean="0"/>
              <a:t> &lt;&lt; x </a:t>
            </a:r>
            <a:r>
              <a:rPr lang="en-US" altLang="zh-CN" dirty="0"/>
              <a:t>&lt;&lt; ',' </a:t>
            </a:r>
            <a:r>
              <a:rPr lang="en-US" altLang="zh-CN" dirty="0" smtClean="0"/>
              <a:t>&lt;&lt; z; // 1,1</a:t>
            </a:r>
          </a:p>
          <a:p>
            <a:pPr marL="400050" lvl="1" indent="0">
              <a:buFontTx/>
              <a:buNone/>
              <a:defRPr/>
            </a:pPr>
            <a:r>
              <a:rPr lang="en-US" altLang="zh-CN" dirty="0" err="1" smtClean="0"/>
              <a:t>cout</a:t>
            </a:r>
            <a:r>
              <a:rPr lang="en-US" altLang="zh-CN" dirty="0" smtClean="0"/>
              <a:t> &lt;&lt; &amp;x &lt;&lt; &amp;z; //</a:t>
            </a:r>
            <a:r>
              <a:rPr lang="zh-CN" altLang="en-US" dirty="0" smtClean="0">
                <a:solidFill>
                  <a:srgbClr val="FFC000"/>
                </a:solidFill>
              </a:rPr>
              <a:t>结果一样！</a:t>
            </a:r>
            <a:endParaRPr lang="en-US" altLang="zh-CN" dirty="0" smtClean="0">
              <a:solidFill>
                <a:srgbClr val="FFC000"/>
              </a:solidFill>
            </a:endParaRPr>
          </a:p>
          <a:p>
            <a:pPr marL="0" indent="0">
              <a:buFont typeface="Wingdings" pitchFamily="2" charset="2"/>
              <a:buNone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2007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139825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/>
              <a:t>引用类型的实现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5445125"/>
          </a:xfrm>
        </p:spPr>
        <p:txBody>
          <a:bodyPr>
            <a:normAutofit fontScale="77500" lnSpcReduction="20000"/>
          </a:bodyPr>
          <a:lstStyle/>
          <a:p>
            <a:pPr marL="355600" indent="-355600">
              <a:lnSpc>
                <a:spcPct val="120000"/>
              </a:lnSpc>
              <a:defRPr/>
            </a:pPr>
            <a:r>
              <a:rPr lang="zh-CN" altLang="en-US" dirty="0"/>
              <a:t>引用类型一般作为指针类型来实现（有时又把引用类型称作隐蔽的指针，</a:t>
            </a:r>
            <a:r>
              <a:rPr lang="en-US" altLang="zh-CN" dirty="0">
                <a:solidFill>
                  <a:srgbClr val="FFC000"/>
                </a:solidFill>
              </a:rPr>
              <a:t>hidden pointer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marL="355600" indent="-355600">
              <a:lnSpc>
                <a:spcPct val="120000"/>
              </a:lnSpc>
              <a:defRPr/>
            </a:pPr>
            <a:r>
              <a:rPr lang="zh-CN" altLang="en-US" dirty="0" smtClean="0"/>
              <a:t>编译器将按下面的指针类型来实现</a:t>
            </a:r>
            <a:endParaRPr lang="zh-CN" altLang="en-US" dirty="0"/>
          </a:p>
          <a:p>
            <a:pPr marL="400050" lvl="1" indent="0">
              <a:buFontTx/>
              <a:buNone/>
              <a:defRPr/>
            </a:pPr>
            <a:r>
              <a:rPr lang="en-US" altLang="zh-CN" dirty="0" smtClean="0"/>
              <a:t>void f(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>
                <a:solidFill>
                  <a:srgbClr val="FFC000"/>
                </a:solidFill>
              </a:rPr>
              <a:t>*</a:t>
            </a:r>
            <a:r>
              <a:rPr lang="en-US" altLang="zh-CN" dirty="0" smtClean="0">
                <a:solidFill>
                  <a:srgbClr val="FFC000"/>
                </a:solidFill>
              </a:rPr>
              <a:t>m</a:t>
            </a:r>
            <a:r>
              <a:rPr lang="en-US" altLang="zh-CN" dirty="0" smtClean="0"/>
              <a:t>) //m</a:t>
            </a:r>
            <a:r>
              <a:rPr lang="zh-CN" altLang="en-US" dirty="0" smtClean="0"/>
              <a:t>是</a:t>
            </a:r>
            <a:r>
              <a:rPr lang="zh-CN" altLang="en-US" dirty="0" smtClean="0">
                <a:solidFill>
                  <a:srgbClr val="FFC000"/>
                </a:solidFill>
              </a:rPr>
              <a:t>指针</a:t>
            </a:r>
            <a:r>
              <a:rPr lang="zh-CN" altLang="en-US" dirty="0" smtClean="0"/>
              <a:t>类型</a:t>
            </a:r>
            <a:endParaRPr lang="en-US" altLang="zh-CN" dirty="0" smtClean="0"/>
          </a:p>
          <a:p>
            <a:pPr marL="400050" lvl="1" indent="0">
              <a:buFontTx/>
              <a:buNone/>
              <a:defRPr/>
            </a:pPr>
            <a:r>
              <a:rPr lang="en-US" altLang="zh-CN" dirty="0" smtClean="0"/>
              <a:t>{ </a:t>
            </a:r>
            <a:r>
              <a:rPr lang="en-US" altLang="zh-CN" dirty="0" err="1" smtClean="0"/>
              <a:t>cout</a:t>
            </a:r>
            <a:r>
              <a:rPr lang="en-US" altLang="zh-CN" dirty="0" smtClean="0"/>
              <a:t> &lt;&lt; </a:t>
            </a:r>
            <a:r>
              <a:rPr lang="en-US" altLang="zh-CN" dirty="0" smtClean="0">
                <a:solidFill>
                  <a:srgbClr val="FFC000"/>
                </a:solidFill>
              </a:rPr>
              <a:t>*</a:t>
            </a:r>
            <a:r>
              <a:rPr lang="en-US" altLang="zh-CN" dirty="0" smtClean="0"/>
              <a:t>m &lt;&lt; ',' //</a:t>
            </a:r>
            <a:r>
              <a:rPr lang="zh-CN" altLang="en-US" dirty="0" smtClean="0"/>
              <a:t>输出</a:t>
            </a:r>
            <a:r>
              <a:rPr lang="en-US" altLang="zh-CN" dirty="0" smtClean="0"/>
              <a:t>m</a:t>
            </a:r>
            <a:r>
              <a:rPr lang="zh-CN" altLang="en-US" dirty="0" smtClean="0">
                <a:solidFill>
                  <a:srgbClr val="FFC000"/>
                </a:solidFill>
              </a:rPr>
              <a:t>指向</a:t>
            </a:r>
            <a:r>
              <a:rPr lang="zh-CN" altLang="en-US" dirty="0" smtClean="0"/>
              <a:t>的值</a:t>
            </a:r>
            <a:r>
              <a:rPr lang="zh-CN" altLang="en-US" dirty="0"/>
              <a:t>（实参的值）</a:t>
            </a:r>
            <a:endParaRPr lang="en-US" altLang="zh-CN" dirty="0" smtClean="0"/>
          </a:p>
          <a:p>
            <a:pPr marL="400050" lvl="1" indent="0">
              <a:buFontTx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       &lt;&lt; m;   //</a:t>
            </a:r>
            <a:r>
              <a:rPr lang="zh-CN" altLang="en-US" dirty="0" smtClean="0"/>
              <a:t>输出</a:t>
            </a:r>
            <a:r>
              <a:rPr lang="en-US" altLang="zh-CN" dirty="0" smtClean="0"/>
              <a:t>m</a:t>
            </a:r>
            <a:r>
              <a:rPr lang="zh-CN" altLang="en-US" dirty="0" smtClean="0"/>
              <a:t>的</a:t>
            </a:r>
            <a:r>
              <a:rPr lang="zh-CN" altLang="en-US" dirty="0" smtClean="0">
                <a:solidFill>
                  <a:srgbClr val="FFC000"/>
                </a:solidFill>
              </a:rPr>
              <a:t>值</a:t>
            </a:r>
            <a:r>
              <a:rPr lang="zh-CN" altLang="en-US" dirty="0" smtClean="0"/>
              <a:t>（实参的地址）</a:t>
            </a:r>
            <a:endParaRPr lang="en-US" altLang="zh-CN" dirty="0" smtClean="0"/>
          </a:p>
          <a:p>
            <a:pPr marL="400050" lvl="1" indent="0">
              <a:buFontTx/>
              <a:buNone/>
              <a:defRPr/>
            </a:pPr>
            <a:r>
              <a:rPr lang="en-US" altLang="zh-CN" dirty="0" smtClean="0"/>
              <a:t>}</a:t>
            </a:r>
          </a:p>
          <a:p>
            <a:pPr marL="400050" lvl="1" indent="0">
              <a:buFontTx/>
              <a:buNone/>
              <a:defRPr/>
            </a:pPr>
            <a:r>
              <a:rPr lang="en-US" altLang="zh-CN" dirty="0" smtClean="0"/>
              <a:t>......</a:t>
            </a:r>
          </a:p>
          <a:p>
            <a:pPr marL="400050" lvl="1" indent="0">
              <a:buFontTx/>
              <a:buNone/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x=0,y=0;</a:t>
            </a:r>
          </a:p>
          <a:p>
            <a:pPr marL="400050" lvl="1" indent="0">
              <a:buFontTx/>
              <a:buNone/>
              <a:defRPr/>
            </a:pPr>
            <a:r>
              <a:rPr lang="en-US" altLang="zh-CN" dirty="0"/>
              <a:t>f(</a:t>
            </a:r>
            <a:r>
              <a:rPr lang="en-US" altLang="zh-CN" dirty="0">
                <a:solidFill>
                  <a:srgbClr val="FFC000"/>
                </a:solidFill>
              </a:rPr>
              <a:t>&amp;</a:t>
            </a:r>
            <a:r>
              <a:rPr lang="en-US" altLang="zh-CN" dirty="0"/>
              <a:t>x); // f</a:t>
            </a:r>
            <a:r>
              <a:rPr lang="zh-CN" altLang="en-US" dirty="0"/>
              <a:t>中的输出是</a:t>
            </a:r>
            <a:r>
              <a:rPr lang="en-US" altLang="zh-CN" dirty="0">
                <a:solidFill>
                  <a:srgbClr val="FFC000"/>
                </a:solidFill>
              </a:rPr>
              <a:t>x</a:t>
            </a:r>
            <a:r>
              <a:rPr lang="zh-CN" altLang="en-US" dirty="0"/>
              <a:t>的值和地址</a:t>
            </a:r>
            <a:endParaRPr lang="en-US" altLang="zh-CN" dirty="0"/>
          </a:p>
          <a:p>
            <a:pPr marL="400050" lvl="1" indent="0">
              <a:buFontTx/>
              <a:buNone/>
              <a:defRPr/>
            </a:pPr>
            <a:r>
              <a:rPr lang="en-US" altLang="zh-CN" dirty="0"/>
              <a:t>f(</a:t>
            </a:r>
            <a:r>
              <a:rPr lang="en-US" altLang="zh-CN" dirty="0">
                <a:solidFill>
                  <a:srgbClr val="FFC000"/>
                </a:solidFill>
              </a:rPr>
              <a:t>&amp;</a:t>
            </a:r>
            <a:r>
              <a:rPr lang="en-US" altLang="zh-CN" dirty="0"/>
              <a:t>y); // f</a:t>
            </a:r>
            <a:r>
              <a:rPr lang="zh-CN" altLang="en-US" dirty="0"/>
              <a:t>中的输出是</a:t>
            </a:r>
            <a:r>
              <a:rPr lang="en-US" altLang="zh-CN" dirty="0">
                <a:solidFill>
                  <a:srgbClr val="FFC000"/>
                </a:solidFill>
              </a:rPr>
              <a:t>y</a:t>
            </a:r>
            <a:r>
              <a:rPr lang="zh-CN" altLang="en-US" dirty="0"/>
              <a:t>的值和地址</a:t>
            </a:r>
            <a:endParaRPr lang="en-US" altLang="zh-CN" dirty="0"/>
          </a:p>
          <a:p>
            <a:pPr marL="400050" lvl="1" indent="0">
              <a:buFontTx/>
              <a:buNone/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rgbClr val="FFC000"/>
                </a:solidFill>
              </a:rPr>
              <a:t>*z</a:t>
            </a:r>
            <a:r>
              <a:rPr lang="en-US" altLang="zh-CN" dirty="0" smtClean="0"/>
              <a:t>=</a:t>
            </a:r>
            <a:r>
              <a:rPr lang="en-US" altLang="zh-CN" dirty="0" smtClean="0">
                <a:solidFill>
                  <a:srgbClr val="FFC000"/>
                </a:solidFill>
              </a:rPr>
              <a:t>&amp;</a:t>
            </a:r>
            <a:r>
              <a:rPr lang="en-US" altLang="zh-CN" dirty="0" smtClean="0"/>
              <a:t>x; //z</a:t>
            </a:r>
            <a:r>
              <a:rPr lang="zh-CN" altLang="en-US" dirty="0" smtClean="0"/>
              <a:t>是</a:t>
            </a:r>
            <a:r>
              <a:rPr lang="zh-CN" altLang="en-US" dirty="0">
                <a:solidFill>
                  <a:srgbClr val="FFC000"/>
                </a:solidFill>
              </a:rPr>
              <a:t>指针</a:t>
            </a:r>
            <a:r>
              <a:rPr lang="zh-CN" altLang="en-US" dirty="0" smtClean="0"/>
              <a:t>类型</a:t>
            </a:r>
            <a:endParaRPr lang="en-US" altLang="zh-CN" dirty="0" smtClean="0"/>
          </a:p>
          <a:p>
            <a:pPr marL="400050" lvl="1" indent="0">
              <a:buFontTx/>
              <a:buNone/>
              <a:defRPr/>
            </a:pPr>
            <a:r>
              <a:rPr lang="en-US" altLang="zh-CN" dirty="0" smtClean="0">
                <a:solidFill>
                  <a:srgbClr val="FFC000"/>
                </a:solidFill>
              </a:rPr>
              <a:t>*</a:t>
            </a:r>
            <a:r>
              <a:rPr lang="en-US" altLang="zh-CN" dirty="0" smtClean="0"/>
              <a:t>z = 1; </a:t>
            </a:r>
          </a:p>
          <a:p>
            <a:pPr marL="400050" lvl="1" indent="0">
              <a:buFontTx/>
              <a:buNone/>
              <a:defRPr/>
            </a:pPr>
            <a:r>
              <a:rPr lang="en-US" altLang="zh-CN" dirty="0" err="1" smtClean="0"/>
              <a:t>cout</a:t>
            </a:r>
            <a:r>
              <a:rPr lang="en-US" altLang="zh-CN" dirty="0" smtClean="0"/>
              <a:t> &lt;&lt; x </a:t>
            </a:r>
            <a:r>
              <a:rPr lang="en-US" altLang="zh-CN" dirty="0"/>
              <a:t>&lt;&lt; ',' </a:t>
            </a:r>
            <a:r>
              <a:rPr lang="en-US" altLang="zh-CN" dirty="0" smtClean="0"/>
              <a:t>&lt;&lt; </a:t>
            </a:r>
            <a:r>
              <a:rPr lang="en-US" altLang="zh-CN" dirty="0" smtClean="0">
                <a:solidFill>
                  <a:srgbClr val="FFC000"/>
                </a:solidFill>
              </a:rPr>
              <a:t>*</a:t>
            </a:r>
            <a:r>
              <a:rPr lang="en-US" altLang="zh-CN" dirty="0" smtClean="0"/>
              <a:t>z; // 1,1</a:t>
            </a:r>
          </a:p>
          <a:p>
            <a:pPr marL="400050" lvl="1" indent="0">
              <a:buFontTx/>
              <a:buNone/>
              <a:defRPr/>
            </a:pPr>
            <a:r>
              <a:rPr lang="en-US" altLang="zh-CN" dirty="0" err="1" smtClean="0"/>
              <a:t>cout</a:t>
            </a:r>
            <a:r>
              <a:rPr lang="en-US" altLang="zh-CN" dirty="0" smtClean="0"/>
              <a:t> &lt;&lt; &amp;x &lt;&lt; </a:t>
            </a:r>
            <a:r>
              <a:rPr lang="en-US" altLang="zh-CN" dirty="0" smtClean="0">
                <a:solidFill>
                  <a:srgbClr val="FFC000"/>
                </a:solidFill>
              </a:rPr>
              <a:t>z</a:t>
            </a:r>
            <a:r>
              <a:rPr lang="en-US" altLang="zh-CN" dirty="0" smtClean="0"/>
              <a:t>;   //</a:t>
            </a:r>
            <a:r>
              <a:rPr lang="zh-CN" altLang="en-US" dirty="0" smtClean="0">
                <a:solidFill>
                  <a:srgbClr val="FFC000"/>
                </a:solidFill>
              </a:rPr>
              <a:t>结果一样！</a:t>
            </a:r>
            <a:endParaRPr lang="en-US" altLang="zh-CN" dirty="0" smtClean="0">
              <a:solidFill>
                <a:srgbClr val="FFC000"/>
              </a:solidFill>
            </a:endParaRPr>
          </a:p>
          <a:p>
            <a:pPr marL="0" indent="0">
              <a:buFont typeface="Wingdings" pitchFamily="2" charset="2"/>
              <a:buNone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3850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引用类型比指针类型更抽象，易用</a:t>
            </a:r>
            <a:r>
              <a:rPr lang="zh-CN" altLang="en-US" dirty="0"/>
              <a:t>、</a:t>
            </a:r>
            <a:r>
              <a:rPr lang="zh-CN" altLang="en-US" dirty="0" smtClean="0"/>
              <a:t>安全。</a:t>
            </a:r>
            <a:endParaRPr lang="en-US" altLang="zh-CN" dirty="0" smtClean="0"/>
          </a:p>
          <a:p>
            <a:r>
              <a:rPr lang="zh-CN" altLang="en-US" dirty="0" smtClean="0"/>
              <a:t>能用引用类型的就不要用指针类型！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29889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主要内容</a:t>
            </a:r>
            <a:endParaRPr lang="zh-CN" altLang="en-US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引用类型概述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引用类型作为函数的参数类型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/>
              <a:t>引用类型作为函数</a:t>
            </a:r>
            <a:r>
              <a:rPr lang="zh-CN" altLang="en-US" smtClean="0"/>
              <a:t>的返回值类型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1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6632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引用类型</a:t>
            </a:r>
          </a:p>
        </p:txBody>
      </p:sp>
      <p:sp>
        <p:nvSpPr>
          <p:cNvPr id="475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340768"/>
            <a:ext cx="8824912" cy="5256584"/>
          </a:xfrm>
        </p:spPr>
        <p:txBody>
          <a:bodyPr>
            <a:normAutofit/>
          </a:bodyPr>
          <a:lstStyle/>
          <a:p>
            <a:pPr marL="441325" indent="-441325"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引用类型用于给一个变量取一个</a:t>
            </a:r>
            <a:r>
              <a:rPr lang="zh-CN" altLang="en-US" sz="2800" dirty="0" smtClean="0">
                <a:solidFill>
                  <a:srgbClr val="FFC000"/>
                </a:solidFill>
              </a:rPr>
              <a:t>别名</a:t>
            </a:r>
            <a:r>
              <a:rPr lang="zh-CN" altLang="en-US" sz="2800" dirty="0"/>
              <a:t>，通过该别名可以访问原来的</a:t>
            </a:r>
            <a:r>
              <a:rPr lang="zh-CN" altLang="en-US" sz="2800" dirty="0" smtClean="0"/>
              <a:t>变量。例如：</a:t>
            </a:r>
          </a:p>
          <a:p>
            <a:pPr marL="1268413"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x;</a:t>
            </a:r>
          </a:p>
          <a:p>
            <a:pPr marL="1268413"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 smtClean="0">
                <a:solidFill>
                  <a:schemeClr val="folHlink"/>
                </a:solidFill>
              </a:rPr>
              <a:t>&amp;</a:t>
            </a:r>
            <a:r>
              <a:rPr lang="en-US" altLang="zh-CN" sz="2400" dirty="0" smtClean="0"/>
              <a:t>y=x; //</a:t>
            </a:r>
            <a:r>
              <a:rPr lang="en-US" altLang="zh-CN" sz="2400" dirty="0" smtClean="0">
                <a:solidFill>
                  <a:schemeClr val="folHlink"/>
                </a:solidFill>
              </a:rPr>
              <a:t>y</a:t>
            </a:r>
            <a:r>
              <a:rPr lang="zh-CN" altLang="en-US" sz="2400" dirty="0" smtClean="0"/>
              <a:t>为</a:t>
            </a:r>
            <a:r>
              <a:rPr lang="zh-CN" altLang="en-US" sz="2400" dirty="0" smtClean="0">
                <a:solidFill>
                  <a:schemeClr val="folHlink"/>
                </a:solidFill>
              </a:rPr>
              <a:t>引用类型</a:t>
            </a:r>
            <a:r>
              <a:rPr lang="zh-CN" altLang="en-US" sz="2400" dirty="0" smtClean="0"/>
              <a:t>的变量，可以看成是</a:t>
            </a:r>
            <a:r>
              <a:rPr lang="en-US" altLang="zh-CN" sz="2400" dirty="0" smtClean="0">
                <a:solidFill>
                  <a:schemeClr val="folHlink"/>
                </a:solidFill>
              </a:rPr>
              <a:t>x</a:t>
            </a:r>
            <a:r>
              <a:rPr lang="zh-CN" altLang="en-US" sz="2400" dirty="0" smtClean="0"/>
              <a:t>的</a:t>
            </a:r>
            <a:r>
              <a:rPr lang="zh-CN" altLang="en-US" sz="2400" dirty="0" smtClean="0">
                <a:solidFill>
                  <a:schemeClr val="folHlink"/>
                </a:solidFill>
              </a:rPr>
              <a:t>别名</a:t>
            </a:r>
          </a:p>
          <a:p>
            <a:pPr marL="1268413" lvl="1"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/>
              <a:t>x = </a:t>
            </a:r>
            <a:r>
              <a:rPr lang="en-US" altLang="zh-CN" sz="2400" dirty="0" smtClean="0"/>
              <a:t>1; </a:t>
            </a:r>
            <a:r>
              <a:rPr lang="en-US" altLang="zh-CN" sz="2400" dirty="0" err="1" smtClean="0"/>
              <a:t>cout</a:t>
            </a:r>
            <a:r>
              <a:rPr lang="en-US" altLang="zh-CN" sz="2400" dirty="0" smtClean="0"/>
              <a:t> &lt;&lt; y &lt;&lt; </a:t>
            </a:r>
            <a:r>
              <a:rPr lang="en-US" altLang="zh-CN" sz="2400" dirty="0" err="1" smtClean="0"/>
              <a:t>endl</a:t>
            </a:r>
            <a:r>
              <a:rPr lang="en-US" altLang="zh-CN" sz="2400" dirty="0" smtClean="0"/>
              <a:t>; //</a:t>
            </a:r>
            <a:r>
              <a:rPr lang="zh-CN" altLang="en-US" sz="2400" dirty="0" smtClean="0"/>
              <a:t>结果为：</a:t>
            </a:r>
            <a:r>
              <a:rPr lang="en-US" altLang="zh-CN" sz="2400" dirty="0" smtClean="0"/>
              <a:t>1</a:t>
            </a:r>
          </a:p>
          <a:p>
            <a:pPr marL="1268413"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 smtClean="0"/>
              <a:t>y = 2; </a:t>
            </a:r>
            <a:r>
              <a:rPr lang="en-US" altLang="zh-CN" sz="2400" dirty="0" err="1" smtClean="0"/>
              <a:t>cout</a:t>
            </a:r>
            <a:r>
              <a:rPr lang="en-US" altLang="zh-CN" sz="2400" dirty="0" smtClean="0"/>
              <a:t> &lt;&lt; x &lt;&lt; </a:t>
            </a:r>
            <a:r>
              <a:rPr lang="en-US" altLang="zh-CN" sz="2400" dirty="0" err="1" smtClean="0"/>
              <a:t>endl</a:t>
            </a:r>
            <a:r>
              <a:rPr lang="en-US" altLang="zh-CN" sz="2400" dirty="0" smtClean="0"/>
              <a:t>; //</a:t>
            </a:r>
            <a:r>
              <a:rPr lang="zh-CN" altLang="en-US" sz="2400" dirty="0" smtClean="0"/>
              <a:t>结果为：</a:t>
            </a:r>
            <a:r>
              <a:rPr lang="en-US" altLang="zh-CN" sz="2400" dirty="0" smtClean="0"/>
              <a:t>2</a:t>
            </a:r>
          </a:p>
          <a:p>
            <a:pPr marL="441325" indent="-441325"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在语法上，</a:t>
            </a:r>
            <a:endParaRPr lang="en-US" altLang="zh-CN" sz="2800" dirty="0" smtClean="0"/>
          </a:p>
          <a:p>
            <a:pPr marL="841375" lvl="1" indent="-441325" eaLnBrk="1" hangingPunct="1">
              <a:lnSpc>
                <a:spcPct val="90000"/>
              </a:lnSpc>
              <a:defRPr/>
            </a:pPr>
            <a:r>
              <a:rPr lang="zh-CN" altLang="en-US" sz="2400" dirty="0" smtClean="0"/>
              <a:t>对引用类型变量的访问形式与非引用类型相同</a:t>
            </a:r>
            <a:r>
              <a:rPr lang="zh-CN" altLang="en-US" sz="2400" dirty="0"/>
              <a:t>。</a:t>
            </a:r>
            <a:endParaRPr lang="zh-CN" altLang="en-US" sz="2400" dirty="0" smtClean="0"/>
          </a:p>
          <a:p>
            <a:pPr marL="441325" indent="-441325"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在语义上，</a:t>
            </a:r>
            <a:endParaRPr lang="en-US" altLang="zh-CN" sz="2800" dirty="0" smtClean="0"/>
          </a:p>
          <a:p>
            <a:pPr marL="841375" lvl="1" indent="-441325" eaLnBrk="1" hangingPunct="1">
              <a:defRPr/>
            </a:pPr>
            <a:r>
              <a:rPr lang="zh-CN" altLang="en-US" sz="2400" dirty="0" smtClean="0"/>
              <a:t>对引用类型变量的访问实际访问的是另一个变量（被引用的变量）。</a:t>
            </a:r>
            <a:endParaRPr lang="en-US" altLang="zh-CN" sz="2400" dirty="0" smtClean="0"/>
          </a:p>
          <a:p>
            <a:pPr marL="841375" lvl="1" indent="-441325" eaLnBrk="1" hangingPunct="1">
              <a:defRPr/>
            </a:pPr>
            <a:r>
              <a:rPr lang="zh-CN" altLang="en-US" sz="2400" dirty="0" smtClean="0"/>
              <a:t>效果与通过指针间接访问另一个变量相同，但更安全。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1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260648"/>
            <a:ext cx="8569325" cy="6480720"/>
          </a:xfrm>
        </p:spPr>
        <p:txBody>
          <a:bodyPr>
            <a:normAutofit fontScale="92500" lnSpcReduction="10000"/>
          </a:bodyPr>
          <a:lstStyle/>
          <a:p>
            <a:pPr algn="just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对引用类型需要注意下面几点：</a:t>
            </a:r>
            <a:endParaRPr lang="zh-CN" altLang="en-US" dirty="0" smtClean="0">
              <a:latin typeface="宋体" charset="-122"/>
              <a:cs typeface="Times New Roman" pitchFamily="18" charset="0"/>
            </a:endParaRPr>
          </a:p>
          <a:p>
            <a:pPr lvl="1" algn="just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定义引用类型变量时，应在变量名加上符号</a:t>
            </a:r>
            <a:r>
              <a:rPr lang="zh-CN" altLang="en-US" dirty="0" smtClean="0">
                <a:latin typeface="Arial"/>
              </a:rPr>
              <a:t>“</a:t>
            </a:r>
            <a:r>
              <a:rPr lang="en-US" altLang="zh-CN" dirty="0" smtClean="0">
                <a:cs typeface="Times New Roman" pitchFamily="18" charset="0"/>
              </a:rPr>
              <a:t>&amp;</a:t>
            </a:r>
            <a:r>
              <a:rPr lang="en-US" altLang="zh-CN" dirty="0" smtClean="0">
                <a:latin typeface="Arial"/>
              </a:rPr>
              <a:t>”</a:t>
            </a:r>
            <a:r>
              <a:rPr lang="zh-CN" altLang="en-US" dirty="0" smtClean="0"/>
              <a:t>，以区别于普通变量。</a:t>
            </a:r>
          </a:p>
          <a:p>
            <a:pPr lvl="2" algn="just" eaLnBrk="1" hangingPunct="1">
              <a:lnSpc>
                <a:spcPct val="110000"/>
              </a:lnSpc>
              <a:defRPr/>
            </a:pPr>
            <a:r>
              <a:rPr lang="en-US" altLang="zh-CN" dirty="0" err="1" smtClean="0">
                <a:cs typeface="Times New Roman" pitchFamily="18" charset="0"/>
              </a:rPr>
              <a:t>int</a:t>
            </a:r>
            <a:r>
              <a:rPr lang="en-US" altLang="zh-CN" dirty="0" smtClean="0">
                <a:cs typeface="Times New Roman" pitchFamily="18" charset="0"/>
              </a:rPr>
              <a:t> </a:t>
            </a:r>
            <a:r>
              <a:rPr lang="en-US" altLang="zh-CN" dirty="0" smtClean="0">
                <a:solidFill>
                  <a:schemeClr val="folHlink"/>
                </a:solidFill>
                <a:cs typeface="Times New Roman" pitchFamily="18" charset="0"/>
              </a:rPr>
              <a:t>&amp;</a:t>
            </a:r>
            <a:r>
              <a:rPr lang="en-US" altLang="zh-CN" dirty="0" smtClean="0">
                <a:cs typeface="Times New Roman" pitchFamily="18" charset="0"/>
              </a:rPr>
              <a:t>y=x;</a:t>
            </a:r>
          </a:p>
          <a:p>
            <a:pPr lvl="1" algn="just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定义引用变量时必须要有初始化，并且引用变量和被引用变量应具有相同的类型。</a:t>
            </a:r>
          </a:p>
          <a:p>
            <a:pPr lvl="2" algn="just" eaLnBrk="1" hangingPunct="1">
              <a:lnSpc>
                <a:spcPct val="110000"/>
              </a:lnSpc>
              <a:defRPr/>
            </a:pPr>
            <a:r>
              <a:rPr lang="en-US" altLang="zh-CN" dirty="0" err="1" smtClean="0">
                <a:cs typeface="Times New Roman" pitchFamily="18" charset="0"/>
              </a:rPr>
              <a:t>int</a:t>
            </a:r>
            <a:r>
              <a:rPr lang="en-US" altLang="zh-CN" dirty="0" smtClean="0">
                <a:cs typeface="Times New Roman" pitchFamily="18" charset="0"/>
              </a:rPr>
              <a:t> x; </a:t>
            </a:r>
          </a:p>
          <a:p>
            <a:pPr lvl="2" algn="just" eaLnBrk="1" hangingPunct="1">
              <a:lnSpc>
                <a:spcPct val="110000"/>
              </a:lnSpc>
              <a:defRPr/>
            </a:pPr>
            <a:r>
              <a:rPr lang="en-US" altLang="zh-CN" dirty="0" err="1" smtClean="0">
                <a:cs typeface="Times New Roman" pitchFamily="18" charset="0"/>
              </a:rPr>
              <a:t>int</a:t>
            </a:r>
            <a:r>
              <a:rPr lang="en-US" altLang="zh-CN" dirty="0" smtClean="0">
                <a:cs typeface="Times New Roman" pitchFamily="18" charset="0"/>
              </a:rPr>
              <a:t> &amp;y</a:t>
            </a:r>
            <a:r>
              <a:rPr lang="en-US" altLang="zh-CN" dirty="0" smtClean="0">
                <a:solidFill>
                  <a:schemeClr val="folHlink"/>
                </a:solidFill>
                <a:cs typeface="Times New Roman" pitchFamily="18" charset="0"/>
              </a:rPr>
              <a:t>=x</a:t>
            </a:r>
            <a:r>
              <a:rPr lang="en-US" altLang="zh-CN" dirty="0" smtClean="0">
                <a:cs typeface="Times New Roman" pitchFamily="18" charset="0"/>
              </a:rPr>
              <a:t>; //OK</a:t>
            </a:r>
          </a:p>
          <a:p>
            <a:pPr lvl="2" algn="just" eaLnBrk="1" hangingPunct="1">
              <a:lnSpc>
                <a:spcPct val="110000"/>
              </a:lnSpc>
              <a:defRPr/>
            </a:pPr>
            <a:r>
              <a:rPr lang="en-US" altLang="zh-CN" dirty="0">
                <a:cs typeface="Times New Roman" pitchFamily="18" charset="0"/>
              </a:rPr>
              <a:t>double </a:t>
            </a:r>
            <a:r>
              <a:rPr lang="en-US" altLang="zh-CN" dirty="0" smtClean="0">
                <a:cs typeface="Times New Roman" pitchFamily="18" charset="0"/>
              </a:rPr>
              <a:t>&amp;z</a:t>
            </a:r>
            <a:r>
              <a:rPr lang="en-US" altLang="zh-CN" dirty="0" smtClean="0">
                <a:solidFill>
                  <a:srgbClr val="FFC000"/>
                </a:solidFill>
                <a:cs typeface="Times New Roman" pitchFamily="18" charset="0"/>
              </a:rPr>
              <a:t>=x</a:t>
            </a:r>
            <a:r>
              <a:rPr lang="en-US" altLang="zh-CN" dirty="0" smtClean="0">
                <a:cs typeface="Times New Roman" pitchFamily="18" charset="0"/>
              </a:rPr>
              <a:t>; //</a:t>
            </a:r>
            <a:r>
              <a:rPr lang="en-US" altLang="zh-CN" dirty="0" smtClean="0">
                <a:solidFill>
                  <a:srgbClr val="FFC000"/>
                </a:solidFill>
                <a:cs typeface="Times New Roman" pitchFamily="18" charset="0"/>
              </a:rPr>
              <a:t>Error</a:t>
            </a:r>
          </a:p>
          <a:p>
            <a:pPr lvl="1" algn="just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引用类型的变量定义之后，它不能再引用其它变量。</a:t>
            </a:r>
          </a:p>
          <a:p>
            <a:pPr lvl="2" algn="just" eaLnBrk="1" hangingPunct="1">
              <a:lnSpc>
                <a:spcPct val="110000"/>
              </a:lnSpc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x1,x2;</a:t>
            </a:r>
          </a:p>
          <a:p>
            <a:pPr lvl="2" algn="just" eaLnBrk="1" hangingPunct="1">
              <a:lnSpc>
                <a:spcPct val="110000"/>
              </a:lnSpc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&amp;y=x1; //y</a:t>
            </a:r>
            <a:r>
              <a:rPr lang="zh-CN" altLang="en-US" dirty="0" smtClean="0"/>
              <a:t>引用</a:t>
            </a:r>
            <a:r>
              <a:rPr lang="en-US" altLang="zh-CN" dirty="0" smtClean="0"/>
              <a:t>x1</a:t>
            </a:r>
          </a:p>
          <a:p>
            <a:pPr lvl="2" algn="just" eaLnBrk="1" hangingPunct="1">
              <a:lnSpc>
                <a:spcPct val="110000"/>
              </a:lnSpc>
              <a:defRPr/>
            </a:pPr>
            <a:r>
              <a:rPr lang="en-US" altLang="zh-CN" dirty="0" smtClean="0"/>
              <a:t>......</a:t>
            </a:r>
          </a:p>
          <a:p>
            <a:pPr lvl="2" algn="just" eaLnBrk="1" hangingPunct="1">
              <a:lnSpc>
                <a:spcPct val="110000"/>
              </a:lnSpc>
              <a:defRPr/>
            </a:pPr>
            <a:r>
              <a:rPr lang="en-US" altLang="zh-CN" dirty="0" smtClean="0"/>
              <a:t>y = </a:t>
            </a:r>
            <a:r>
              <a:rPr lang="en-US" altLang="zh-CN" dirty="0" smtClean="0">
                <a:solidFill>
                  <a:schemeClr val="folHlink"/>
                </a:solidFill>
              </a:rPr>
              <a:t>&amp;x2</a:t>
            </a:r>
            <a:r>
              <a:rPr lang="en-US" altLang="zh-CN" dirty="0" smtClean="0"/>
              <a:t>; //</a:t>
            </a:r>
            <a:r>
              <a:rPr lang="en-US" altLang="zh-CN" dirty="0" smtClean="0">
                <a:solidFill>
                  <a:srgbClr val="FFC000"/>
                </a:solidFill>
              </a:rPr>
              <a:t>Error</a:t>
            </a:r>
            <a:r>
              <a:rPr lang="zh-CN" altLang="en-US" dirty="0" smtClean="0">
                <a:solidFill>
                  <a:srgbClr val="FFC000"/>
                </a:solidFill>
              </a:rPr>
              <a:t>，</a:t>
            </a:r>
            <a:r>
              <a:rPr lang="en-US" altLang="zh-CN" dirty="0" smtClean="0">
                <a:solidFill>
                  <a:srgbClr val="FFC000"/>
                </a:solidFill>
              </a:rPr>
              <a:t>y</a:t>
            </a:r>
            <a:r>
              <a:rPr lang="zh-CN" altLang="en-US" dirty="0" smtClean="0">
                <a:solidFill>
                  <a:srgbClr val="FFC000"/>
                </a:solidFill>
              </a:rPr>
              <a:t>不能再引用其它变量！</a:t>
            </a:r>
            <a:endParaRPr lang="en-US" altLang="zh-CN" dirty="0" smtClean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1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45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引用类型作为函数的参数类型</a:t>
            </a:r>
            <a:endParaRPr lang="zh-CN" altLang="en-US" dirty="0" smtClean="0">
              <a:cs typeface="Times New Roman" pitchFamily="18" charset="0"/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1268760"/>
            <a:ext cx="8507413" cy="5544616"/>
          </a:xfrm>
        </p:spPr>
        <p:txBody>
          <a:bodyPr>
            <a:normAutofit fontScale="47500" lnSpcReduction="2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5100" dirty="0" smtClean="0"/>
              <a:t>引用类型主要用于函数参数类型，它能实现指针类型参数的功能。</a:t>
            </a:r>
            <a:endParaRPr lang="en-US" altLang="zh-CN" sz="5100" dirty="0" smtClean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5100" dirty="0" smtClean="0"/>
              <a:t>例如：</a:t>
            </a:r>
            <a:endParaRPr lang="en-US" altLang="zh-CN" sz="5100" dirty="0" smtClean="0"/>
          </a:p>
          <a:p>
            <a:pPr marL="45720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sz="4000" dirty="0" err="1"/>
              <a:t>struct</a:t>
            </a:r>
            <a:r>
              <a:rPr lang="en-US" altLang="zh-CN" sz="4000" dirty="0"/>
              <a:t> </a:t>
            </a:r>
            <a:r>
              <a:rPr lang="en-US" altLang="zh-CN" sz="4000" dirty="0" smtClean="0"/>
              <a:t>A { </a:t>
            </a:r>
            <a:r>
              <a:rPr lang="en-US" altLang="zh-CN" sz="4000" dirty="0" err="1"/>
              <a:t>int</a:t>
            </a:r>
            <a:r>
              <a:rPr lang="en-US" altLang="zh-CN" sz="4000" dirty="0"/>
              <a:t> </a:t>
            </a:r>
            <a:r>
              <a:rPr lang="en-US" altLang="zh-CN" sz="4000" dirty="0" err="1"/>
              <a:t>i</a:t>
            </a:r>
            <a:r>
              <a:rPr lang="en-US" altLang="zh-CN" sz="4000" dirty="0" smtClean="0"/>
              <a:t>;   ......};</a:t>
            </a:r>
            <a:endParaRPr lang="en-US" altLang="zh-CN" sz="4000" dirty="0"/>
          </a:p>
          <a:p>
            <a:pPr marL="45720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sz="4000" dirty="0"/>
              <a:t>void f(A </a:t>
            </a:r>
            <a:r>
              <a:rPr lang="en-US" altLang="zh-CN" sz="4000" dirty="0">
                <a:solidFill>
                  <a:srgbClr val="FFC000"/>
                </a:solidFill>
              </a:rPr>
              <a:t>&amp;x</a:t>
            </a:r>
            <a:r>
              <a:rPr lang="en-US" altLang="zh-CN" sz="4000" dirty="0"/>
              <a:t>) </a:t>
            </a:r>
            <a:r>
              <a:rPr lang="en-US" altLang="zh-CN" sz="4000" dirty="0" smtClean="0"/>
              <a:t>//x</a:t>
            </a:r>
            <a:r>
              <a:rPr lang="zh-CN" altLang="en-US" sz="4000" dirty="0" smtClean="0"/>
              <a:t>使用</a:t>
            </a:r>
            <a:r>
              <a:rPr lang="zh-CN" altLang="en-US" sz="4000" dirty="0"/>
              <a:t>实参</a:t>
            </a:r>
            <a:r>
              <a:rPr lang="en-US" altLang="zh-CN" sz="4000" dirty="0"/>
              <a:t>a</a:t>
            </a:r>
            <a:r>
              <a:rPr lang="zh-CN" altLang="en-US" sz="4000" dirty="0"/>
              <a:t>的内存空间，</a:t>
            </a:r>
            <a:r>
              <a:rPr lang="zh-CN" altLang="en-US" sz="4000" dirty="0">
                <a:solidFill>
                  <a:srgbClr val="FFC000"/>
                </a:solidFill>
              </a:rPr>
              <a:t>提高参数传递</a:t>
            </a:r>
            <a:r>
              <a:rPr lang="zh-CN" altLang="en-US" sz="4000" dirty="0" smtClean="0">
                <a:solidFill>
                  <a:srgbClr val="FFC000"/>
                </a:solidFill>
              </a:rPr>
              <a:t>效率！</a:t>
            </a:r>
            <a:endParaRPr lang="zh-CN" altLang="en-US" sz="4000" dirty="0">
              <a:solidFill>
                <a:srgbClr val="FFC000"/>
              </a:solidFill>
            </a:endParaRPr>
          </a:p>
          <a:p>
            <a:pPr marL="45720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sz="4000" dirty="0"/>
              <a:t>{ ......</a:t>
            </a:r>
          </a:p>
          <a:p>
            <a:pPr marL="45720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sz="4000" dirty="0"/>
              <a:t>   … </a:t>
            </a:r>
            <a:r>
              <a:rPr lang="en-US" altLang="zh-CN" sz="4000" dirty="0" err="1">
                <a:solidFill>
                  <a:srgbClr val="FFC000"/>
                </a:solidFill>
              </a:rPr>
              <a:t>x.i</a:t>
            </a:r>
            <a:r>
              <a:rPr lang="en-US" altLang="zh-CN" sz="4000" dirty="0"/>
              <a:t> … //</a:t>
            </a:r>
            <a:r>
              <a:rPr lang="zh-CN" altLang="en-US" sz="4000" dirty="0"/>
              <a:t>访问实参</a:t>
            </a:r>
          </a:p>
          <a:p>
            <a:pPr marL="457200" lvl="1" indent="0" eaLnBrk="1" hangingPunct="1">
              <a:lnSpc>
                <a:spcPct val="120000"/>
              </a:lnSpc>
              <a:buNone/>
              <a:defRPr/>
            </a:pPr>
            <a:r>
              <a:rPr lang="zh-CN" altLang="en-US" sz="4000" dirty="0"/>
              <a:t>   </a:t>
            </a:r>
            <a:r>
              <a:rPr lang="en-US" altLang="zh-CN" sz="4000" dirty="0"/>
              <a:t>......</a:t>
            </a:r>
          </a:p>
          <a:p>
            <a:pPr marL="45720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sz="4000" dirty="0"/>
              <a:t>}</a:t>
            </a:r>
          </a:p>
          <a:p>
            <a:pPr marL="45720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sz="4000" dirty="0" err="1"/>
              <a:t>int</a:t>
            </a:r>
            <a:r>
              <a:rPr lang="en-US" altLang="zh-CN" sz="4000" dirty="0"/>
              <a:t> main()</a:t>
            </a:r>
          </a:p>
          <a:p>
            <a:pPr marL="45720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sz="4000" dirty="0"/>
              <a:t>{ A </a:t>
            </a:r>
            <a:r>
              <a:rPr lang="en-US" altLang="zh-CN" sz="4000" dirty="0" err="1"/>
              <a:t>a</a:t>
            </a:r>
            <a:r>
              <a:rPr lang="en-US" altLang="zh-CN" sz="4000" dirty="0"/>
              <a:t>;</a:t>
            </a:r>
          </a:p>
          <a:p>
            <a:pPr marL="45720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sz="4000" dirty="0"/>
              <a:t>   ......</a:t>
            </a:r>
          </a:p>
          <a:p>
            <a:pPr marL="45720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sz="4000" dirty="0"/>
              <a:t>   f(</a:t>
            </a:r>
            <a:r>
              <a:rPr lang="en-US" altLang="zh-CN" sz="4000" dirty="0">
                <a:solidFill>
                  <a:srgbClr val="FFC000"/>
                </a:solidFill>
              </a:rPr>
              <a:t>a</a:t>
            </a:r>
            <a:r>
              <a:rPr lang="en-US" altLang="zh-CN" sz="4000" dirty="0"/>
              <a:t>); </a:t>
            </a:r>
            <a:r>
              <a:rPr lang="en-US" altLang="zh-CN" sz="4000" dirty="0" smtClean="0"/>
              <a:t>//</a:t>
            </a:r>
            <a:r>
              <a:rPr lang="zh-CN" altLang="en-US" sz="4000" dirty="0"/>
              <a:t>把</a:t>
            </a:r>
            <a:r>
              <a:rPr lang="en-US" altLang="zh-CN" sz="4000" dirty="0"/>
              <a:t>a</a:t>
            </a:r>
            <a:r>
              <a:rPr lang="zh-CN" altLang="en-US" sz="4000" dirty="0"/>
              <a:t>传给函数</a:t>
            </a:r>
            <a:r>
              <a:rPr lang="en-US" altLang="zh-CN" sz="4000" dirty="0"/>
              <a:t>f</a:t>
            </a:r>
            <a:endParaRPr lang="zh-CN" altLang="en-US" sz="4000" dirty="0"/>
          </a:p>
          <a:p>
            <a:pPr marL="457200" lvl="1" indent="0" eaLnBrk="1" hangingPunct="1">
              <a:lnSpc>
                <a:spcPct val="120000"/>
              </a:lnSpc>
              <a:buNone/>
              <a:defRPr/>
            </a:pPr>
            <a:r>
              <a:rPr lang="zh-CN" altLang="en-US" sz="4000" dirty="0"/>
              <a:t>   </a:t>
            </a:r>
            <a:r>
              <a:rPr lang="en-US" altLang="zh-CN" sz="4000" dirty="0"/>
              <a:t>......</a:t>
            </a:r>
          </a:p>
          <a:p>
            <a:pPr marL="45720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sz="4000" dirty="0"/>
              <a:t>}</a:t>
            </a:r>
            <a:endParaRPr lang="zh-CN" altLang="en-US" sz="4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692696"/>
            <a:ext cx="8640960" cy="5976664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再</a:t>
            </a:r>
            <a:r>
              <a:rPr lang="zh-CN" altLang="en-GB" dirty="0" smtClean="0"/>
              <a:t>例如</a:t>
            </a:r>
            <a:r>
              <a:rPr lang="zh-CN" altLang="en-GB" dirty="0"/>
              <a:t>：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GB" altLang="zh-CN" sz="2000" dirty="0"/>
              <a:t>#include &lt;</a:t>
            </a:r>
            <a:r>
              <a:rPr lang="en-GB" altLang="zh-CN" sz="2000" dirty="0" err="1"/>
              <a:t>iostream</a:t>
            </a:r>
            <a:r>
              <a:rPr lang="en-GB" altLang="zh-CN" sz="2000" dirty="0"/>
              <a:t>&gt;</a:t>
            </a:r>
            <a:endParaRPr lang="en-US" altLang="zh-CN" sz="2000" dirty="0"/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000" dirty="0"/>
              <a:t>using namespace </a:t>
            </a:r>
            <a:r>
              <a:rPr lang="en-US" altLang="zh-CN" sz="2000" dirty="0" err="1"/>
              <a:t>std</a:t>
            </a:r>
            <a:r>
              <a:rPr lang="en-US" altLang="zh-CN" sz="2000" dirty="0"/>
              <a:t>;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000" dirty="0"/>
              <a:t>void swap(</a:t>
            </a:r>
            <a:r>
              <a:rPr lang="en-US" altLang="zh-CN" sz="2000" dirty="0" err="1"/>
              <a:t>int</a:t>
            </a:r>
            <a:r>
              <a:rPr lang="en-US" altLang="zh-CN" sz="2000" dirty="0"/>
              <a:t> </a:t>
            </a:r>
            <a:r>
              <a:rPr lang="en-US" altLang="zh-CN" sz="2000" dirty="0">
                <a:solidFill>
                  <a:srgbClr val="FFC000"/>
                </a:solidFill>
              </a:rPr>
              <a:t>&amp;x</a:t>
            </a:r>
            <a:r>
              <a:rPr lang="en-US" altLang="zh-CN" sz="2000" dirty="0"/>
              <a:t>, </a:t>
            </a:r>
            <a:r>
              <a:rPr lang="en-US" altLang="zh-CN" sz="2000" dirty="0" err="1"/>
              <a:t>int</a:t>
            </a:r>
            <a:r>
              <a:rPr lang="en-US" altLang="zh-CN" sz="2000" dirty="0"/>
              <a:t> </a:t>
            </a:r>
            <a:r>
              <a:rPr lang="en-US" altLang="zh-CN" sz="2000" dirty="0">
                <a:solidFill>
                  <a:srgbClr val="FFC000"/>
                </a:solidFill>
              </a:rPr>
              <a:t>&amp;y</a:t>
            </a:r>
            <a:r>
              <a:rPr lang="en-US" altLang="zh-CN" sz="2000" dirty="0"/>
              <a:t>) //</a:t>
            </a:r>
            <a:r>
              <a:rPr lang="zh-CN" altLang="en-US" sz="2000" dirty="0"/>
              <a:t>交换两</a:t>
            </a:r>
            <a:r>
              <a:rPr lang="zh-CN" altLang="en-US" sz="2000" dirty="0" smtClean="0"/>
              <a:t>个变量</a:t>
            </a:r>
            <a:r>
              <a:rPr lang="zh-CN" altLang="en-US" sz="2000" dirty="0"/>
              <a:t>的</a:t>
            </a:r>
            <a:r>
              <a:rPr lang="zh-CN" altLang="en-US" sz="2000" dirty="0" smtClean="0"/>
              <a:t>值，</a:t>
            </a:r>
            <a:r>
              <a:rPr lang="zh-CN" altLang="en-US" sz="2000" dirty="0" smtClean="0">
                <a:solidFill>
                  <a:srgbClr val="FFC000"/>
                </a:solidFill>
              </a:rPr>
              <a:t>通过参数带出计算结果</a:t>
            </a:r>
            <a:endParaRPr lang="zh-CN" altLang="en-US" sz="2000" dirty="0">
              <a:solidFill>
                <a:srgbClr val="FFC000"/>
              </a:solidFill>
            </a:endParaRP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000" dirty="0"/>
              <a:t>{	</a:t>
            </a:r>
            <a:r>
              <a:rPr lang="en-US" altLang="zh-CN" sz="2000" dirty="0" err="1"/>
              <a:t>int</a:t>
            </a:r>
            <a:r>
              <a:rPr lang="en-US" altLang="zh-CN" sz="2000" dirty="0"/>
              <a:t> t;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000" dirty="0"/>
              <a:t>	t = x;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000" dirty="0"/>
              <a:t>	x = y;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000" dirty="0"/>
              <a:t>	y = t;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000" dirty="0"/>
              <a:t>}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000" dirty="0" err="1"/>
              <a:t>int</a:t>
            </a:r>
            <a:r>
              <a:rPr lang="en-US" altLang="zh-CN" sz="2000" dirty="0"/>
              <a:t> main()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000" dirty="0"/>
              <a:t>{	</a:t>
            </a:r>
            <a:r>
              <a:rPr lang="en-US" altLang="zh-CN" sz="2000" dirty="0" err="1"/>
              <a:t>int</a:t>
            </a:r>
            <a:r>
              <a:rPr lang="en-US" altLang="zh-CN" sz="2000" dirty="0"/>
              <a:t> a=0,b=1;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000" dirty="0"/>
              <a:t>	</a:t>
            </a:r>
            <a:r>
              <a:rPr lang="en-US" altLang="zh-CN" sz="2000" dirty="0" err="1"/>
              <a:t>cout</a:t>
            </a:r>
            <a:r>
              <a:rPr lang="en-US" altLang="zh-CN" sz="2000" dirty="0"/>
              <a:t> &lt;&lt; a &lt;&lt; ',' &lt;&lt; b &lt;&lt; </a:t>
            </a:r>
            <a:r>
              <a:rPr lang="en-US" altLang="zh-CN" sz="2000" dirty="0" err="1"/>
              <a:t>endl</a:t>
            </a:r>
            <a:r>
              <a:rPr lang="en-US" altLang="zh-CN" sz="2000" dirty="0"/>
              <a:t>; //</a:t>
            </a:r>
            <a:r>
              <a:rPr lang="zh-CN" altLang="en-US" sz="2000" dirty="0"/>
              <a:t>结果为：</a:t>
            </a:r>
            <a:r>
              <a:rPr lang="en-US" altLang="zh-CN" sz="2000" dirty="0"/>
              <a:t>0,1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000" dirty="0"/>
              <a:t>	swap(</a:t>
            </a:r>
            <a:r>
              <a:rPr lang="en-US" altLang="zh-CN" sz="2000" dirty="0" err="1">
                <a:solidFill>
                  <a:srgbClr val="FFC000"/>
                </a:solidFill>
              </a:rPr>
              <a:t>a</a:t>
            </a:r>
            <a:r>
              <a:rPr lang="en-US" altLang="zh-CN" sz="2000" dirty="0" err="1"/>
              <a:t>,</a:t>
            </a:r>
            <a:r>
              <a:rPr lang="en-US" altLang="zh-CN" sz="2000" dirty="0" err="1">
                <a:solidFill>
                  <a:srgbClr val="FFC000"/>
                </a:solidFill>
              </a:rPr>
              <a:t>b</a:t>
            </a:r>
            <a:r>
              <a:rPr lang="en-US" altLang="zh-CN" sz="2000" dirty="0"/>
              <a:t>);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000" dirty="0"/>
              <a:t>	</a:t>
            </a:r>
            <a:r>
              <a:rPr lang="en-US" altLang="zh-CN" sz="2000" dirty="0" err="1"/>
              <a:t>cout</a:t>
            </a:r>
            <a:r>
              <a:rPr lang="en-US" altLang="zh-CN" sz="2000" dirty="0"/>
              <a:t> &lt;&lt; a &lt;&lt; ',' &lt;&lt; b &lt;&lt; </a:t>
            </a:r>
            <a:r>
              <a:rPr lang="en-US" altLang="zh-CN" sz="2000" dirty="0" err="1"/>
              <a:t>endl</a:t>
            </a:r>
            <a:r>
              <a:rPr lang="en-US" altLang="zh-CN" sz="2000" dirty="0"/>
              <a:t>; //</a:t>
            </a:r>
            <a:r>
              <a:rPr lang="zh-CN" altLang="en-US" sz="2000" dirty="0"/>
              <a:t>结果为：</a:t>
            </a:r>
            <a:r>
              <a:rPr lang="en-US" altLang="zh-CN" sz="2000" dirty="0"/>
              <a:t>1,0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000" dirty="0"/>
              <a:t>	return 0;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000" dirty="0"/>
              <a:t>}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5000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2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60487" y="549275"/>
            <a:ext cx="8604001" cy="5327997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GB" altLang="zh-CN" sz="2000" dirty="0" smtClean="0"/>
              <a:t>#include &lt;</a:t>
            </a:r>
            <a:r>
              <a:rPr lang="en-GB" altLang="zh-CN" sz="2000" dirty="0" err="1" smtClean="0"/>
              <a:t>iostream</a:t>
            </a:r>
            <a:r>
              <a:rPr lang="en-GB" altLang="zh-CN" sz="2000" dirty="0" smtClean="0"/>
              <a:t>&gt;</a:t>
            </a:r>
            <a:endParaRPr lang="en-US" altLang="zh-CN" sz="2000" dirty="0" smtClean="0"/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/>
              <a:t>using namespace </a:t>
            </a:r>
            <a:r>
              <a:rPr lang="en-US" altLang="zh-CN" sz="2000" dirty="0" err="1" smtClean="0"/>
              <a:t>std</a:t>
            </a:r>
            <a:r>
              <a:rPr lang="en-US" altLang="zh-CN" sz="2000" dirty="0" smtClean="0"/>
              <a:t>;</a:t>
            </a:r>
            <a:endParaRPr lang="fr-FR" altLang="zh-CN" sz="2000" dirty="0" smtClean="0"/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fr-FR" altLang="zh-CN" sz="2000" dirty="0" smtClean="0"/>
              <a:t>void swap(int *</a:t>
            </a:r>
            <a:r>
              <a:rPr lang="fr-FR" altLang="zh-CN" sz="2000" dirty="0" smtClean="0">
                <a:solidFill>
                  <a:srgbClr val="FFC000"/>
                </a:solidFill>
              </a:rPr>
              <a:t>&amp;x</a:t>
            </a:r>
            <a:r>
              <a:rPr lang="fr-FR" altLang="zh-CN" sz="2000" dirty="0" smtClean="0"/>
              <a:t>, int *</a:t>
            </a:r>
            <a:r>
              <a:rPr lang="fr-FR" altLang="zh-CN" sz="2000" dirty="0" smtClean="0">
                <a:solidFill>
                  <a:srgbClr val="FFC000"/>
                </a:solidFill>
              </a:rPr>
              <a:t>&amp;y</a:t>
            </a:r>
            <a:r>
              <a:rPr lang="fr-FR" altLang="zh-CN" sz="2000" dirty="0" smtClean="0"/>
              <a:t>) //</a:t>
            </a:r>
            <a:r>
              <a:rPr lang="zh-CN" altLang="fr-FR" sz="2000" dirty="0" smtClean="0"/>
              <a:t>交换两个指针变量的值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fr-FR" altLang="zh-CN" sz="2000" dirty="0" smtClean="0"/>
              <a:t>{ int *t;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fr-FR" altLang="zh-CN" sz="2000" dirty="0" smtClean="0"/>
              <a:t>  t = x;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fr-FR" altLang="zh-CN" sz="2000" dirty="0" smtClean="0"/>
              <a:t>  x = y;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fr-FR" altLang="zh-CN" sz="2000" dirty="0" smtClean="0"/>
              <a:t>  y = t;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fr-FR" altLang="zh-CN" sz="2000" dirty="0" smtClean="0"/>
              <a:t>}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fr-FR" altLang="zh-CN" sz="2000" dirty="0" smtClean="0"/>
              <a:t>int main()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fr-FR" altLang="zh-CN" sz="2000" dirty="0" smtClean="0"/>
              <a:t>{	int a=0,b=1;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fr-FR" altLang="zh-CN" sz="2000" dirty="0" smtClean="0"/>
              <a:t>	int *p=&amp;a,*q=&amp;b;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fr-FR" altLang="zh-CN" sz="2000" dirty="0" smtClean="0"/>
              <a:t>	cout &lt;&lt; *p &lt;&lt; ',' &lt;&lt; *q &lt;&lt; endl;  //p</a:t>
            </a:r>
            <a:r>
              <a:rPr lang="zh-CN" altLang="fr-FR" sz="2000" dirty="0" smtClean="0"/>
              <a:t>指向</a:t>
            </a:r>
            <a:r>
              <a:rPr lang="fr-FR" altLang="zh-CN" sz="2000" dirty="0" smtClean="0"/>
              <a:t>a</a:t>
            </a:r>
            <a:r>
              <a:rPr lang="zh-CN" altLang="fr-FR" sz="2000" dirty="0" smtClean="0"/>
              <a:t>，</a:t>
            </a:r>
            <a:r>
              <a:rPr lang="fr-FR" altLang="zh-CN" sz="2000" dirty="0" smtClean="0"/>
              <a:t>q</a:t>
            </a:r>
            <a:r>
              <a:rPr lang="zh-CN" altLang="fr-FR" sz="2000" dirty="0" smtClean="0"/>
              <a:t>指向</a:t>
            </a:r>
            <a:r>
              <a:rPr lang="fr-FR" altLang="zh-CN" sz="2000" dirty="0" smtClean="0"/>
              <a:t>b</a:t>
            </a:r>
            <a:r>
              <a:rPr lang="zh-CN" altLang="fr-FR" sz="2000" dirty="0" smtClean="0"/>
              <a:t>；输出：</a:t>
            </a:r>
            <a:r>
              <a:rPr lang="fr-FR" altLang="zh-CN" sz="2000" dirty="0" smtClean="0"/>
              <a:t>0,1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fr-FR" altLang="zh-CN" sz="2000" dirty="0" smtClean="0"/>
              <a:t>	swap(p,q);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fr-FR" altLang="zh-CN" sz="2000" dirty="0" smtClean="0"/>
              <a:t>	cout &lt;&lt; *p &lt;&lt; ',' &lt;&lt; *q &lt;&lt; endl;  //p</a:t>
            </a:r>
            <a:r>
              <a:rPr lang="zh-CN" altLang="fr-FR" sz="2000" dirty="0" smtClean="0"/>
              <a:t>指向</a:t>
            </a:r>
            <a:r>
              <a:rPr lang="fr-FR" altLang="zh-CN" sz="2000" dirty="0" smtClean="0"/>
              <a:t>b</a:t>
            </a:r>
            <a:r>
              <a:rPr lang="zh-CN" altLang="fr-FR" sz="2000" dirty="0" smtClean="0"/>
              <a:t>，</a:t>
            </a:r>
            <a:r>
              <a:rPr lang="fr-FR" altLang="zh-CN" sz="2000" dirty="0" smtClean="0"/>
              <a:t>q</a:t>
            </a:r>
            <a:r>
              <a:rPr lang="zh-CN" altLang="fr-FR" sz="2000" dirty="0" smtClean="0"/>
              <a:t>指向</a:t>
            </a:r>
            <a:r>
              <a:rPr lang="fr-FR" altLang="zh-CN" sz="2000" dirty="0" smtClean="0"/>
              <a:t>a</a:t>
            </a:r>
            <a:r>
              <a:rPr lang="zh-CN" altLang="fr-FR" sz="2000" dirty="0" smtClean="0"/>
              <a:t>；输出：</a:t>
            </a:r>
            <a:r>
              <a:rPr lang="fr-FR" altLang="zh-CN" sz="2000" dirty="0" smtClean="0"/>
              <a:t>1,0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fr-FR" altLang="zh-CN" sz="2000" dirty="0" smtClean="0"/>
              <a:t>	return 0;</a:t>
            </a:r>
            <a:endParaRPr lang="en-US" altLang="zh-CN" sz="2000" dirty="0" smtClean="0"/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/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3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1520" y="260350"/>
            <a:ext cx="8435280" cy="6481763"/>
          </a:xfrm>
        </p:spPr>
        <p:txBody>
          <a:bodyPr>
            <a:normAutofit fontScale="92500" lnSpcReduction="10000"/>
          </a:bodyPr>
          <a:lstStyle/>
          <a:p>
            <a:pPr marL="381000" indent="-381000"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引用类型的参数在函数调用时初始化，能保证通过形参访问的永远是实参数据。</a:t>
            </a:r>
            <a:endParaRPr lang="en-US" altLang="zh-CN" sz="2800" dirty="0" smtClean="0"/>
          </a:p>
          <a:p>
            <a:pPr marL="38100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void f(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</a:t>
            </a:r>
            <a:r>
              <a:rPr lang="en-US" altLang="zh-CN" sz="2000" dirty="0" smtClean="0">
                <a:solidFill>
                  <a:srgbClr val="FFC000"/>
                </a:solidFill>
              </a:rPr>
              <a:t>*p</a:t>
            </a:r>
            <a:r>
              <a:rPr lang="en-US" altLang="zh-CN" sz="2000" dirty="0" smtClean="0"/>
              <a:t>)</a:t>
            </a:r>
          </a:p>
          <a:p>
            <a:pPr marL="38100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{ ... *p ... </a:t>
            </a:r>
            <a:r>
              <a:rPr lang="en-US" altLang="zh-CN" sz="2000" dirty="0"/>
              <a:t>//</a:t>
            </a:r>
            <a:r>
              <a:rPr lang="zh-CN" altLang="en-US" sz="2000" dirty="0"/>
              <a:t>通过</a:t>
            </a:r>
            <a:r>
              <a:rPr lang="en-US" altLang="zh-CN" sz="2000" dirty="0" smtClean="0"/>
              <a:t>p</a:t>
            </a:r>
            <a:r>
              <a:rPr lang="zh-CN" altLang="en-US" sz="2000" dirty="0" smtClean="0"/>
              <a:t>访问</a:t>
            </a:r>
            <a:r>
              <a:rPr lang="zh-CN" altLang="en-US" sz="2000" dirty="0"/>
              <a:t>实参</a:t>
            </a:r>
            <a:endParaRPr lang="en-US" altLang="zh-CN" sz="2000" dirty="0" smtClean="0"/>
          </a:p>
          <a:p>
            <a:pPr marL="38100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   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m;</a:t>
            </a:r>
          </a:p>
          <a:p>
            <a:pPr marL="38100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   p = &amp;m; //OK</a:t>
            </a:r>
            <a:endParaRPr lang="zh-CN" altLang="en-US" sz="2000" dirty="0" smtClean="0"/>
          </a:p>
          <a:p>
            <a:pPr marL="381000" indent="-381000" eaLnBrk="1" hangingPunct="1">
              <a:buFont typeface="Wingdings" panose="05000000000000000000" pitchFamily="2" charset="2"/>
              <a:buNone/>
              <a:defRPr/>
            </a:pPr>
            <a:r>
              <a:rPr lang="zh-CN" altLang="en-US" sz="2000" dirty="0" smtClean="0"/>
              <a:t>   </a:t>
            </a:r>
            <a:r>
              <a:rPr lang="en-US" altLang="zh-CN" sz="2000" dirty="0" smtClean="0"/>
              <a:t>... *p ... //</a:t>
            </a:r>
            <a:r>
              <a:rPr lang="zh-CN" altLang="en-US" sz="2000" dirty="0" smtClean="0">
                <a:solidFill>
                  <a:srgbClr val="FFC000"/>
                </a:solidFill>
              </a:rPr>
              <a:t>访问</a:t>
            </a:r>
            <a:r>
              <a:rPr lang="en-US" altLang="zh-CN" sz="2000" dirty="0" smtClean="0">
                <a:solidFill>
                  <a:srgbClr val="FFC000"/>
                </a:solidFill>
              </a:rPr>
              <a:t>m</a:t>
            </a:r>
            <a:r>
              <a:rPr lang="zh-CN" altLang="en-US" sz="2000" dirty="0" smtClean="0">
                <a:solidFill>
                  <a:srgbClr val="FFC000"/>
                </a:solidFill>
              </a:rPr>
              <a:t>，即通过</a:t>
            </a:r>
            <a:r>
              <a:rPr lang="en-US" altLang="zh-CN" sz="2000" dirty="0" smtClean="0">
                <a:solidFill>
                  <a:srgbClr val="FFC000"/>
                </a:solidFill>
              </a:rPr>
              <a:t>p</a:t>
            </a:r>
            <a:r>
              <a:rPr lang="zh-CN" altLang="en-US" sz="2000" dirty="0" smtClean="0">
                <a:solidFill>
                  <a:srgbClr val="FFC000"/>
                </a:solidFill>
              </a:rPr>
              <a:t>可以访问实参以外的数据</a:t>
            </a:r>
          </a:p>
          <a:p>
            <a:pPr marL="38100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}</a:t>
            </a:r>
          </a:p>
          <a:p>
            <a:pPr marL="38100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void g(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</a:t>
            </a:r>
            <a:r>
              <a:rPr lang="en-US" altLang="zh-CN" sz="2000" dirty="0" smtClean="0">
                <a:solidFill>
                  <a:srgbClr val="FFC000"/>
                </a:solidFill>
              </a:rPr>
              <a:t>&amp;x</a:t>
            </a:r>
            <a:r>
              <a:rPr lang="en-US" altLang="zh-CN" sz="2000" dirty="0" smtClean="0"/>
              <a:t>)</a:t>
            </a:r>
          </a:p>
          <a:p>
            <a:pPr marL="38100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{ ... x ...</a:t>
            </a:r>
            <a:r>
              <a:rPr lang="en-US" altLang="zh-CN" sz="2000" dirty="0"/>
              <a:t> //</a:t>
            </a:r>
            <a:r>
              <a:rPr lang="zh-CN" altLang="en-US" sz="2000" dirty="0" smtClean="0"/>
              <a:t>通过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访问</a:t>
            </a:r>
            <a:r>
              <a:rPr lang="zh-CN" altLang="en-US" sz="2000" dirty="0"/>
              <a:t>实参</a:t>
            </a:r>
            <a:endParaRPr lang="en-US" altLang="zh-CN" sz="2000" dirty="0" smtClean="0"/>
          </a:p>
          <a:p>
            <a:pPr marL="38100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   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m;</a:t>
            </a:r>
            <a:endParaRPr lang="en-US" altLang="zh-CN" sz="2000" dirty="0" smtClean="0"/>
          </a:p>
          <a:p>
            <a:pPr marL="38100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   x = &amp;m; //</a:t>
            </a:r>
            <a:r>
              <a:rPr lang="en-US" altLang="zh-CN" sz="2000" dirty="0" smtClean="0">
                <a:solidFill>
                  <a:srgbClr val="FFC000"/>
                </a:solidFill>
              </a:rPr>
              <a:t>Error</a:t>
            </a:r>
          </a:p>
          <a:p>
            <a:pPr marL="38100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   … x … //</a:t>
            </a:r>
            <a:r>
              <a:rPr lang="zh-CN" altLang="en-US" sz="2000" dirty="0" smtClean="0">
                <a:solidFill>
                  <a:srgbClr val="FFC000"/>
                </a:solidFill>
              </a:rPr>
              <a:t>通过</a:t>
            </a:r>
            <a:r>
              <a:rPr lang="en-US" altLang="zh-CN" sz="2000" dirty="0" smtClean="0">
                <a:solidFill>
                  <a:srgbClr val="FFC000"/>
                </a:solidFill>
              </a:rPr>
              <a:t>x</a:t>
            </a:r>
            <a:r>
              <a:rPr lang="zh-CN" altLang="en-US" sz="2000" dirty="0" smtClean="0">
                <a:solidFill>
                  <a:srgbClr val="FFC000"/>
                </a:solidFill>
              </a:rPr>
              <a:t>只能访问实参</a:t>
            </a:r>
          </a:p>
          <a:p>
            <a:pPr marL="38100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}</a:t>
            </a:r>
          </a:p>
          <a:p>
            <a:pPr marL="38100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main()</a:t>
            </a:r>
          </a:p>
          <a:p>
            <a:pPr marL="38100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{ 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a;</a:t>
            </a:r>
          </a:p>
          <a:p>
            <a:pPr marL="38100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   f(&amp;a);</a:t>
            </a:r>
          </a:p>
          <a:p>
            <a:pPr marL="38100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   g(a);</a:t>
            </a:r>
          </a:p>
          <a:p>
            <a:pPr marL="38100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}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4211638" y="3357563"/>
            <a:ext cx="4897437" cy="31337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>
            <a:normAutofit fontScale="700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b="0" kern="0" dirty="0" smtClean="0"/>
              <a:t>当然，使用</a:t>
            </a:r>
            <a:r>
              <a:rPr lang="zh-CN" altLang="en-US" b="0" kern="0" dirty="0" smtClean="0">
                <a:solidFill>
                  <a:srgbClr val="FFC000"/>
                </a:solidFill>
              </a:rPr>
              <a:t>指针类型的常量</a:t>
            </a:r>
            <a:r>
              <a:rPr lang="zh-CN" altLang="en-US" b="0" kern="0" dirty="0" smtClean="0"/>
              <a:t>也可以实现引用类型形参的这个效果：</a:t>
            </a:r>
            <a:endParaRPr lang="en-US" altLang="zh-CN" b="0" kern="0" dirty="0" smtClean="0"/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altLang="zh-CN" b="0" kern="0" dirty="0" smtClean="0"/>
              <a:t>void f(</a:t>
            </a:r>
            <a:r>
              <a:rPr lang="en-US" altLang="zh-CN" b="0" kern="0" dirty="0" err="1" smtClean="0"/>
              <a:t>int</a:t>
            </a:r>
            <a:r>
              <a:rPr lang="en-US" altLang="zh-CN" b="0" kern="0" dirty="0" smtClean="0"/>
              <a:t> *</a:t>
            </a:r>
            <a:r>
              <a:rPr lang="en-US" altLang="zh-CN" b="0" kern="0" dirty="0" err="1" smtClean="0">
                <a:solidFill>
                  <a:schemeClr val="folHlink"/>
                </a:solidFill>
              </a:rPr>
              <a:t>const</a:t>
            </a:r>
            <a:r>
              <a:rPr lang="en-US" altLang="zh-CN" b="0" kern="0" dirty="0" smtClean="0"/>
              <a:t> p)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b="0" kern="0" dirty="0" smtClean="0"/>
              <a:t>{ ... *p ...</a:t>
            </a:r>
            <a:r>
              <a:rPr lang="en-US" altLang="zh-CN" b="0" dirty="0"/>
              <a:t> //</a:t>
            </a:r>
            <a:r>
              <a:rPr lang="zh-CN" altLang="en-US" b="0" dirty="0"/>
              <a:t>通过</a:t>
            </a:r>
            <a:r>
              <a:rPr lang="en-US" altLang="zh-CN" b="0" dirty="0"/>
              <a:t>p</a:t>
            </a:r>
            <a:r>
              <a:rPr lang="zh-CN" altLang="en-US" b="0" dirty="0"/>
              <a:t>访问</a:t>
            </a:r>
            <a:r>
              <a:rPr lang="zh-CN" altLang="en-US" b="0" dirty="0" smtClean="0"/>
              <a:t>实参</a:t>
            </a:r>
            <a:endParaRPr lang="en-US" altLang="zh-CN" b="0" kern="0" dirty="0" smtClean="0"/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altLang="zh-CN" b="0" kern="0" dirty="0" smtClean="0"/>
              <a:t>   </a:t>
            </a:r>
            <a:r>
              <a:rPr lang="en-US" altLang="zh-CN" b="0" kern="0" dirty="0" err="1" smtClean="0"/>
              <a:t>int</a:t>
            </a:r>
            <a:r>
              <a:rPr lang="en-US" altLang="zh-CN" b="0" kern="0" dirty="0" smtClean="0"/>
              <a:t> m;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altLang="zh-CN" b="0" kern="0" dirty="0" smtClean="0"/>
              <a:t>   p = &amp;m; //</a:t>
            </a:r>
            <a:r>
              <a:rPr lang="en-US" altLang="zh-CN" b="0" kern="0" dirty="0" smtClean="0">
                <a:solidFill>
                  <a:srgbClr val="FFC000"/>
                </a:solidFill>
              </a:rPr>
              <a:t>Error</a:t>
            </a:r>
            <a:endParaRPr lang="zh-CN" altLang="en-US" b="0" kern="0" dirty="0" smtClean="0"/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zh-CN" altLang="en-US" b="0" kern="0" dirty="0" smtClean="0"/>
              <a:t>   </a:t>
            </a:r>
            <a:r>
              <a:rPr lang="en-US" altLang="zh-CN" b="0" kern="0" dirty="0" smtClean="0"/>
              <a:t>... *p ... //</a:t>
            </a:r>
            <a:r>
              <a:rPr lang="zh-CN" altLang="en-US" b="0" kern="0" dirty="0" smtClean="0">
                <a:solidFill>
                  <a:srgbClr val="FFC000"/>
                </a:solidFill>
              </a:rPr>
              <a:t>通过</a:t>
            </a:r>
            <a:r>
              <a:rPr lang="en-US" altLang="zh-CN" b="0" kern="0" dirty="0" smtClean="0">
                <a:solidFill>
                  <a:srgbClr val="FFC000"/>
                </a:solidFill>
              </a:rPr>
              <a:t>p</a:t>
            </a:r>
            <a:r>
              <a:rPr lang="zh-CN" altLang="en-US" b="0" kern="0" dirty="0" smtClean="0">
                <a:solidFill>
                  <a:srgbClr val="FFC000"/>
                </a:solidFill>
              </a:rPr>
              <a:t>只能访问实参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altLang="zh-CN" b="0" kern="0" dirty="0" smtClean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016475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3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12738" y="692150"/>
            <a:ext cx="8580437" cy="4824413"/>
          </a:xfrm>
        </p:spPr>
        <p:txBody>
          <a:bodyPr>
            <a:normAutofit/>
          </a:bodyPr>
          <a:lstStyle/>
          <a:p>
            <a:pPr marL="381000" indent="-381000"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引用类型的形参比指针类型的形参安全。</a:t>
            </a:r>
            <a:endParaRPr lang="en-US" altLang="zh-CN" sz="2800" dirty="0" smtClean="0"/>
          </a:p>
          <a:p>
            <a:pPr marL="38100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void f(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</a:t>
            </a:r>
            <a:r>
              <a:rPr lang="en-US" altLang="zh-CN" sz="2000" dirty="0" smtClean="0">
                <a:solidFill>
                  <a:srgbClr val="FFC000"/>
                </a:solidFill>
              </a:rPr>
              <a:t>*p</a:t>
            </a:r>
            <a:r>
              <a:rPr lang="en-US" altLang="zh-CN" sz="2000" dirty="0" smtClean="0"/>
              <a:t>) //</a:t>
            </a:r>
            <a:r>
              <a:rPr lang="zh-CN" altLang="en-US" sz="2000" dirty="0" smtClean="0">
                <a:solidFill>
                  <a:srgbClr val="FFC000"/>
                </a:solidFill>
              </a:rPr>
              <a:t>指针</a:t>
            </a:r>
            <a:r>
              <a:rPr lang="zh-CN" altLang="en-US" sz="2000" dirty="0" smtClean="0"/>
              <a:t>类型的形参</a:t>
            </a:r>
            <a:endParaRPr lang="en-US" altLang="zh-CN" sz="2000" dirty="0" smtClean="0"/>
          </a:p>
          <a:p>
            <a:pPr marL="38100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{ ... *p ... //</a:t>
            </a:r>
            <a:r>
              <a:rPr lang="en-US" altLang="zh-CN" sz="2000" dirty="0" smtClean="0">
                <a:solidFill>
                  <a:srgbClr val="FFC000"/>
                </a:solidFill>
              </a:rPr>
              <a:t>p</a:t>
            </a:r>
            <a:r>
              <a:rPr lang="zh-CN" altLang="en-US" sz="2000" dirty="0" smtClean="0">
                <a:solidFill>
                  <a:srgbClr val="FFC000"/>
                </a:solidFill>
              </a:rPr>
              <a:t>可能为空指针，从而导致运行错误！</a:t>
            </a:r>
            <a:endParaRPr lang="en-US" altLang="zh-CN" sz="2000" dirty="0" smtClean="0">
              <a:solidFill>
                <a:srgbClr val="FFC000"/>
              </a:solidFill>
            </a:endParaRPr>
          </a:p>
          <a:p>
            <a:pPr marL="38100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}</a:t>
            </a:r>
          </a:p>
          <a:p>
            <a:pPr marL="38100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void g(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</a:t>
            </a:r>
            <a:r>
              <a:rPr lang="en-US" altLang="zh-CN" sz="2000" dirty="0" smtClean="0">
                <a:solidFill>
                  <a:srgbClr val="FFC000"/>
                </a:solidFill>
              </a:rPr>
              <a:t>&amp;x</a:t>
            </a:r>
            <a:r>
              <a:rPr lang="en-US" altLang="zh-CN" sz="2000" dirty="0" smtClean="0"/>
              <a:t>) //</a:t>
            </a:r>
            <a:r>
              <a:rPr lang="zh-CN" altLang="en-US" sz="2000" dirty="0" smtClean="0">
                <a:solidFill>
                  <a:srgbClr val="FFC000"/>
                </a:solidFill>
              </a:rPr>
              <a:t>引用</a:t>
            </a:r>
            <a:r>
              <a:rPr lang="zh-CN" altLang="en-US" sz="2000" dirty="0" smtClean="0"/>
              <a:t>类型的形参</a:t>
            </a:r>
            <a:endParaRPr lang="en-US" altLang="zh-CN" sz="2000" dirty="0" smtClean="0"/>
          </a:p>
          <a:p>
            <a:pPr marL="38100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{ ... x ...</a:t>
            </a:r>
            <a:r>
              <a:rPr lang="en-US" altLang="zh-CN" sz="2000" dirty="0"/>
              <a:t> </a:t>
            </a:r>
            <a:r>
              <a:rPr lang="en-US" altLang="zh-CN" sz="2000" dirty="0" smtClean="0"/>
              <a:t>//</a:t>
            </a:r>
            <a:r>
              <a:rPr lang="en-US" altLang="zh-CN" sz="2000" dirty="0" smtClean="0">
                <a:solidFill>
                  <a:srgbClr val="FFC000"/>
                </a:solidFill>
              </a:rPr>
              <a:t>x</a:t>
            </a:r>
            <a:r>
              <a:rPr lang="zh-CN" altLang="en-US" sz="2000" dirty="0" smtClean="0">
                <a:solidFill>
                  <a:srgbClr val="FFC000"/>
                </a:solidFill>
              </a:rPr>
              <a:t>永远有引用的数据！</a:t>
            </a:r>
            <a:endParaRPr lang="en-US" altLang="zh-CN" sz="2000" dirty="0" smtClean="0">
              <a:solidFill>
                <a:srgbClr val="FFC000"/>
              </a:solidFill>
            </a:endParaRPr>
          </a:p>
          <a:p>
            <a:pPr marL="38100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365967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3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33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33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3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833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833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3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33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33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Globe">
  <a:themeElements>
    <a:clrScheme name="Globe 9">
      <a:dk1>
        <a:srgbClr val="003B76"/>
      </a:dk1>
      <a:lt1>
        <a:srgbClr val="FFFFFF"/>
      </a:lt1>
      <a:dk2>
        <a:srgbClr val="0066CC"/>
      </a:dk2>
      <a:lt2>
        <a:srgbClr val="FFFF00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Glob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宋体" charset="-122"/>
          </a:defRPr>
        </a:defPPr>
      </a:lstStyle>
    </a:lnDef>
    <a:txDef>
      <a:spPr>
        <a:noFill/>
      </a:spPr>
      <a:bodyPr wrap="square" rtlCol="0">
        <a:spAutoFit/>
      </a:bodyPr>
      <a:lstStyle>
        <a:defPPr marL="342900" indent="-342900" algn="just">
          <a:buFont typeface="Arial" panose="020B0604020202020204" pitchFamily="34" charset="0"/>
          <a:buChar char="•"/>
          <a:defRPr dirty="0">
            <a:solidFill>
              <a:srgbClr val="FFC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defRPr>
        </a:defPPr>
      </a:lstStyle>
    </a:txDef>
  </a:objectDefaults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e 9">
        <a:dk1>
          <a:srgbClr val="003B76"/>
        </a:dk1>
        <a:lt1>
          <a:srgbClr val="FFFFFF"/>
        </a:lt1>
        <a:dk2>
          <a:srgbClr val="0066CC"/>
        </a:dk2>
        <a:lt2>
          <a:srgbClr val="FFFF00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34262</TotalTime>
  <Words>1484</Words>
  <Application>Microsoft Office PowerPoint</Application>
  <PresentationFormat>全屏显示(4:3)</PresentationFormat>
  <Paragraphs>196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宋体</vt:lpstr>
      <vt:lpstr>Arial</vt:lpstr>
      <vt:lpstr>Times New Roman</vt:lpstr>
      <vt:lpstr>Verdana</vt:lpstr>
      <vt:lpstr>Wingdings</vt:lpstr>
      <vt:lpstr>Globe</vt:lpstr>
      <vt:lpstr>引用类型</vt:lpstr>
      <vt:lpstr>主要内容</vt:lpstr>
      <vt:lpstr>引用类型</vt:lpstr>
      <vt:lpstr>PowerPoint 演示文稿</vt:lpstr>
      <vt:lpstr>引用类型作为函数的参数类型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引用类型作为函数返回值类型</vt:lpstr>
      <vt:lpstr>PowerPoint 演示文稿</vt:lpstr>
      <vt:lpstr>引用类型的实现</vt:lpstr>
      <vt:lpstr>引用类型的实现</vt:lpstr>
      <vt:lpstr>PowerPoint 演示文稿</vt:lpstr>
    </vt:vector>
  </TitlesOfParts>
  <Company>Nanjing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第五章 构造数据类型</dc:title>
  <dc:creator>Chen Jiajun</dc:creator>
  <cp:lastModifiedBy>Chen Jiajun</cp:lastModifiedBy>
  <cp:revision>788</cp:revision>
  <dcterms:created xsi:type="dcterms:W3CDTF">2004-12-03T07:36:08Z</dcterms:created>
  <dcterms:modified xsi:type="dcterms:W3CDTF">2026-01-08T13:19:54Z</dcterms:modified>
</cp:coreProperties>
</file>