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71"/>
  </p:notesMasterIdLst>
  <p:sldIdLst>
    <p:sldId id="257" r:id="rId2"/>
    <p:sldId id="592" r:id="rId3"/>
    <p:sldId id="259" r:id="rId4"/>
    <p:sldId id="265" r:id="rId5"/>
    <p:sldId id="525" r:id="rId6"/>
    <p:sldId id="360" r:id="rId7"/>
    <p:sldId id="303" r:id="rId8"/>
    <p:sldId id="298" r:id="rId9"/>
    <p:sldId id="302" r:id="rId10"/>
    <p:sldId id="304" r:id="rId11"/>
    <p:sldId id="388" r:id="rId12"/>
    <p:sldId id="553" r:id="rId13"/>
    <p:sldId id="552" r:id="rId14"/>
    <p:sldId id="311" r:id="rId15"/>
    <p:sldId id="399" r:id="rId16"/>
    <p:sldId id="312" r:id="rId17"/>
    <p:sldId id="313" r:id="rId18"/>
    <p:sldId id="314" r:id="rId19"/>
    <p:sldId id="301" r:id="rId20"/>
    <p:sldId id="530" r:id="rId21"/>
    <p:sldId id="267" r:id="rId22"/>
    <p:sldId id="299" r:id="rId23"/>
    <p:sldId id="572" r:id="rId24"/>
    <p:sldId id="390" r:id="rId25"/>
    <p:sldId id="555" r:id="rId26"/>
    <p:sldId id="529" r:id="rId27"/>
    <p:sldId id="566" r:id="rId28"/>
    <p:sldId id="586" r:id="rId29"/>
    <p:sldId id="268" r:id="rId30"/>
    <p:sldId id="269" r:id="rId31"/>
    <p:sldId id="533" r:id="rId32"/>
    <p:sldId id="532" r:id="rId33"/>
    <p:sldId id="563" r:id="rId34"/>
    <p:sldId id="590" r:id="rId35"/>
    <p:sldId id="531" r:id="rId36"/>
    <p:sldId id="306" r:id="rId37"/>
    <p:sldId id="428" r:id="rId38"/>
    <p:sldId id="569" r:id="rId39"/>
    <p:sldId id="573" r:id="rId40"/>
    <p:sldId id="305" r:id="rId41"/>
    <p:sldId id="557" r:id="rId42"/>
    <p:sldId id="585" r:id="rId43"/>
    <p:sldId id="270" r:id="rId44"/>
    <p:sldId id="556" r:id="rId45"/>
    <p:sldId id="567" r:id="rId46"/>
    <p:sldId id="546" r:id="rId47"/>
    <p:sldId id="587" r:id="rId48"/>
    <p:sldId id="588" r:id="rId49"/>
    <p:sldId id="544" r:id="rId50"/>
    <p:sldId id="568" r:id="rId51"/>
    <p:sldId id="271" r:id="rId52"/>
    <p:sldId id="401" r:id="rId53"/>
    <p:sldId id="361" r:id="rId54"/>
    <p:sldId id="391" r:id="rId55"/>
    <p:sldId id="394" r:id="rId56"/>
    <p:sldId id="272" r:id="rId57"/>
    <p:sldId id="308" r:id="rId58"/>
    <p:sldId id="392" r:id="rId59"/>
    <p:sldId id="560" r:id="rId60"/>
    <p:sldId id="393" r:id="rId61"/>
    <p:sldId id="574" r:id="rId62"/>
    <p:sldId id="575" r:id="rId63"/>
    <p:sldId id="379" r:id="rId64"/>
    <p:sldId id="521" r:id="rId65"/>
    <p:sldId id="534" r:id="rId66"/>
    <p:sldId id="307" r:id="rId67"/>
    <p:sldId id="309" r:id="rId68"/>
    <p:sldId id="310" r:id="rId69"/>
    <p:sldId id="581" r:id="rId70"/>
  </p:sldIdLst>
  <p:sldSz cx="9144000" cy="6858000" type="screen4x3"/>
  <p:notesSz cx="6858000" cy="9144000"/>
  <p:defaultTextStyle>
    <a:defPPr>
      <a:defRPr lang="zh-CN"/>
    </a:defPPr>
    <a:lvl1pPr algn="ctr" rtl="0" fontAlgn="base">
      <a:spcBef>
        <a:spcPct val="50000"/>
      </a:spcBef>
      <a:spcAft>
        <a:spcPct val="0"/>
      </a:spcAft>
      <a:defRPr sz="2400" b="1" kern="1200">
        <a:solidFill>
          <a:schemeClr val="tx1"/>
        </a:solidFill>
        <a:latin typeface="Verdana" pitchFamily="34" charset="0"/>
        <a:ea typeface="宋体" charset="-122"/>
        <a:cs typeface="+mn-cs"/>
      </a:defRPr>
    </a:lvl1pPr>
    <a:lvl2pPr marL="457200" algn="ctr" rtl="0" fontAlgn="base">
      <a:spcBef>
        <a:spcPct val="50000"/>
      </a:spcBef>
      <a:spcAft>
        <a:spcPct val="0"/>
      </a:spcAft>
      <a:defRPr sz="2400" b="1" kern="1200">
        <a:solidFill>
          <a:schemeClr val="tx1"/>
        </a:solidFill>
        <a:latin typeface="Verdana" pitchFamily="34" charset="0"/>
        <a:ea typeface="宋体" charset="-122"/>
        <a:cs typeface="+mn-cs"/>
      </a:defRPr>
    </a:lvl2pPr>
    <a:lvl3pPr marL="914400" algn="ctr" rtl="0" fontAlgn="base">
      <a:spcBef>
        <a:spcPct val="50000"/>
      </a:spcBef>
      <a:spcAft>
        <a:spcPct val="0"/>
      </a:spcAft>
      <a:defRPr sz="2400" b="1" kern="1200">
        <a:solidFill>
          <a:schemeClr val="tx1"/>
        </a:solidFill>
        <a:latin typeface="Verdana" pitchFamily="34" charset="0"/>
        <a:ea typeface="宋体" charset="-122"/>
        <a:cs typeface="+mn-cs"/>
      </a:defRPr>
    </a:lvl3pPr>
    <a:lvl4pPr marL="1371600" algn="ctr" rtl="0" fontAlgn="base">
      <a:spcBef>
        <a:spcPct val="50000"/>
      </a:spcBef>
      <a:spcAft>
        <a:spcPct val="0"/>
      </a:spcAft>
      <a:defRPr sz="2400" b="1" kern="1200">
        <a:solidFill>
          <a:schemeClr val="tx1"/>
        </a:solidFill>
        <a:latin typeface="Verdana" pitchFamily="34" charset="0"/>
        <a:ea typeface="宋体" charset="-122"/>
        <a:cs typeface="+mn-cs"/>
      </a:defRPr>
    </a:lvl4pPr>
    <a:lvl5pPr marL="1828800" algn="ctr" rtl="0" fontAlgn="base">
      <a:spcBef>
        <a:spcPct val="50000"/>
      </a:spcBef>
      <a:spcAft>
        <a:spcPct val="0"/>
      </a:spcAft>
      <a:defRPr sz="2400" b="1" kern="1200">
        <a:solidFill>
          <a:schemeClr val="tx1"/>
        </a:solidFill>
        <a:latin typeface="Verdana" pitchFamily="34" charset="0"/>
        <a:ea typeface="宋体" charset="-122"/>
        <a:cs typeface="+mn-cs"/>
      </a:defRPr>
    </a:lvl5pPr>
    <a:lvl6pPr marL="2286000" algn="l" defTabSz="914400" rtl="0" eaLnBrk="1" latinLnBrk="0" hangingPunct="1">
      <a:defRPr sz="2400" b="1" kern="1200">
        <a:solidFill>
          <a:schemeClr val="tx1"/>
        </a:solidFill>
        <a:latin typeface="Verdana" pitchFamily="34" charset="0"/>
        <a:ea typeface="宋体" charset="-122"/>
        <a:cs typeface="+mn-cs"/>
      </a:defRPr>
    </a:lvl6pPr>
    <a:lvl7pPr marL="2743200" algn="l" defTabSz="914400" rtl="0" eaLnBrk="1" latinLnBrk="0" hangingPunct="1">
      <a:defRPr sz="2400" b="1" kern="1200">
        <a:solidFill>
          <a:schemeClr val="tx1"/>
        </a:solidFill>
        <a:latin typeface="Verdana" pitchFamily="34" charset="0"/>
        <a:ea typeface="宋体" charset="-122"/>
        <a:cs typeface="+mn-cs"/>
      </a:defRPr>
    </a:lvl7pPr>
    <a:lvl8pPr marL="3200400" algn="l" defTabSz="914400" rtl="0" eaLnBrk="1" latinLnBrk="0" hangingPunct="1">
      <a:defRPr sz="2400" b="1" kern="1200">
        <a:solidFill>
          <a:schemeClr val="tx1"/>
        </a:solidFill>
        <a:latin typeface="Verdana" pitchFamily="34" charset="0"/>
        <a:ea typeface="宋体" charset="-122"/>
        <a:cs typeface="+mn-cs"/>
      </a:defRPr>
    </a:lvl8pPr>
    <a:lvl9pPr marL="3657600" algn="l" defTabSz="914400" rtl="0" eaLnBrk="1" latinLnBrk="0" hangingPunct="1">
      <a:defRPr sz="2400" b="1" kern="1200">
        <a:solidFill>
          <a:schemeClr val="tx1"/>
        </a:solidFill>
        <a:latin typeface="Verdan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366C"/>
    <a:srgbClr val="004182"/>
    <a:srgbClr val="00458A"/>
    <a:srgbClr val="006BD6"/>
    <a:srgbClr val="0097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22" autoAdjust="0"/>
    <p:restoredTop sz="94631" autoAdjust="0"/>
  </p:normalViewPr>
  <p:slideViewPr>
    <p:cSldViewPr>
      <p:cViewPr varScale="1">
        <p:scale>
          <a:sx n="104" d="100"/>
          <a:sy n="104" d="100"/>
        </p:scale>
        <p:origin x="1092" y="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556D76-AACF-4107-A0A6-48831FECDFBC}" type="datetimeFigureOut">
              <a:rPr lang="zh-CN" altLang="en-US" smtClean="0"/>
              <a:t>2026/4/16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3478CC-71F1-4B6F-9A62-58CCE68A205F}" type="slidenum">
              <a:rPr lang="zh-CN" altLang="en-US" smtClean="0"/>
              <a:t>‹#›</a:t>
            </a:fld>
            <a:endParaRPr lang="zh-CN" altLang="en-US"/>
          </a:p>
        </p:txBody>
      </p:sp>
    </p:spTree>
    <p:extLst>
      <p:ext uri="{BB962C8B-B14F-4D97-AF65-F5344CB8AC3E}">
        <p14:creationId xmlns:p14="http://schemas.microsoft.com/office/powerpoint/2010/main" val="3056086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2" name="Freeform 23"/>
            <p:cNvSpPr>
              <a:spLocks/>
            </p:cNvSpPr>
            <p:nvPr/>
          </p:nvSpPr>
          <p:spPr bwMode="hidden">
            <a:xfrm>
              <a:off x="5041" y="0"/>
              <a:ext cx="719" cy="845"/>
            </a:xfrm>
            <a:custGeom>
              <a:avLst/>
              <a:gdLst>
                <a:gd name="T0" fmla="*/ 743 w 717"/>
                <a:gd name="T1" fmla="*/ 845 h 845"/>
                <a:gd name="T2" fmla="*/ 743 w 717"/>
                <a:gd name="T3" fmla="*/ 821 h 845"/>
                <a:gd name="T4" fmla="*/ 600 w 717"/>
                <a:gd name="T5" fmla="*/ 605 h 845"/>
                <a:gd name="T6" fmla="*/ 419 w 717"/>
                <a:gd name="T7" fmla="*/ 396 h 845"/>
                <a:gd name="T8" fmla="*/ 234 w 717"/>
                <a:gd name="T9" fmla="*/ 192 h 845"/>
                <a:gd name="T10" fmla="*/ 17 w 717"/>
                <a:gd name="T11" fmla="*/ 0 h 845"/>
                <a:gd name="T12" fmla="*/ 0 w 717"/>
                <a:gd name="T13" fmla="*/ 0 h 845"/>
                <a:gd name="T14" fmla="*/ 222 w 717"/>
                <a:gd name="T15" fmla="*/ 198 h 845"/>
                <a:gd name="T16" fmla="*/ 413 w 717"/>
                <a:gd name="T17" fmla="*/ 408 h 845"/>
                <a:gd name="T18" fmla="*/ 594 w 717"/>
                <a:gd name="T19" fmla="*/ 623 h 845"/>
                <a:gd name="T20" fmla="*/ 743 w 717"/>
                <a:gd name="T21" fmla="*/ 845 h 845"/>
                <a:gd name="T22" fmla="*/ 743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24"/>
            <p:cNvSpPr>
              <a:spLocks/>
            </p:cNvSpPr>
            <p:nvPr/>
          </p:nvSpPr>
          <p:spPr bwMode="hidden">
            <a:xfrm>
              <a:off x="5352" y="0"/>
              <a:ext cx="408" cy="414"/>
            </a:xfrm>
            <a:custGeom>
              <a:avLst/>
              <a:gdLst>
                <a:gd name="T0" fmla="*/ 420 w 407"/>
                <a:gd name="T1" fmla="*/ 414 h 414"/>
                <a:gd name="T2" fmla="*/ 420 w 407"/>
                <a:gd name="T3" fmla="*/ 396 h 414"/>
                <a:gd name="T4" fmla="*/ 235 w 407"/>
                <a:gd name="T5" fmla="*/ 192 h 414"/>
                <a:gd name="T6" fmla="*/ 12 w 407"/>
                <a:gd name="T7" fmla="*/ 0 h 414"/>
                <a:gd name="T8" fmla="*/ 0 w 407"/>
                <a:gd name="T9" fmla="*/ 0 h 414"/>
                <a:gd name="T10" fmla="*/ 108 w 407"/>
                <a:gd name="T11" fmla="*/ 102 h 414"/>
                <a:gd name="T12" fmla="*/ 229 w 407"/>
                <a:gd name="T13" fmla="*/ 204 h 414"/>
                <a:gd name="T14" fmla="*/ 420 w 407"/>
                <a:gd name="T15" fmla="*/ 414 h 414"/>
                <a:gd name="T16" fmla="*/ 420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26"/>
            <p:cNvSpPr>
              <a:spLocks/>
            </p:cNvSpPr>
            <p:nvPr/>
          </p:nvSpPr>
          <p:spPr bwMode="hidden">
            <a:xfrm>
              <a:off x="6" y="0"/>
              <a:ext cx="588" cy="599"/>
            </a:xfrm>
            <a:custGeom>
              <a:avLst/>
              <a:gdLst>
                <a:gd name="T0" fmla="*/ 612 w 586"/>
                <a:gd name="T1" fmla="*/ 0 h 599"/>
                <a:gd name="T2" fmla="*/ 594 w 586"/>
                <a:gd name="T3" fmla="*/ 0 h 599"/>
                <a:gd name="T4" fmla="*/ 420 w 586"/>
                <a:gd name="T5" fmla="*/ 132 h 599"/>
                <a:gd name="T6" fmla="*/ 270 w 586"/>
                <a:gd name="T7" fmla="*/ 270 h 599"/>
                <a:gd name="T8" fmla="*/ 120 w 586"/>
                <a:gd name="T9" fmla="*/ 420 h 599"/>
                <a:gd name="T10" fmla="*/ 0 w 586"/>
                <a:gd name="T11" fmla="*/ 575 h 599"/>
                <a:gd name="T12" fmla="*/ 0 w 586"/>
                <a:gd name="T13" fmla="*/ 599 h 599"/>
                <a:gd name="T14" fmla="*/ 120 w 586"/>
                <a:gd name="T15" fmla="*/ 432 h 599"/>
                <a:gd name="T16" fmla="*/ 270 w 586"/>
                <a:gd name="T17" fmla="*/ 282 h 599"/>
                <a:gd name="T18" fmla="*/ 426 w 586"/>
                <a:gd name="T19" fmla="*/ 138 h 599"/>
                <a:gd name="T20" fmla="*/ 612 w 586"/>
                <a:gd name="T21" fmla="*/ 0 h 599"/>
                <a:gd name="T22" fmla="*/ 612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27"/>
            <p:cNvSpPr>
              <a:spLocks/>
            </p:cNvSpPr>
            <p:nvPr/>
          </p:nvSpPr>
          <p:spPr bwMode="hidden">
            <a:xfrm>
              <a:off x="6" y="0"/>
              <a:ext cx="270" cy="252"/>
            </a:xfrm>
            <a:custGeom>
              <a:avLst/>
              <a:gdLst>
                <a:gd name="T0" fmla="*/ 282 w 269"/>
                <a:gd name="T1" fmla="*/ 0 h 252"/>
                <a:gd name="T2" fmla="*/ 264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2 w 269"/>
                <a:gd name="T15" fmla="*/ 0 h 252"/>
                <a:gd name="T16" fmla="*/ 282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63"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52264"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1D9EEBD7-5845-4E60-BBD7-262F4E67B7C7}" type="slidenum">
              <a:rPr lang="en-US" altLang="zh-CN"/>
              <a:pPr>
                <a:defRPr/>
              </a:pPr>
              <a:t>‹#›</a:t>
            </a:fld>
            <a:endParaRPr lang="en-US" altLang="zh-CN"/>
          </a:p>
        </p:txBody>
      </p:sp>
    </p:spTree>
    <p:extLst>
      <p:ext uri="{BB962C8B-B14F-4D97-AF65-F5344CB8AC3E}">
        <p14:creationId xmlns:p14="http://schemas.microsoft.com/office/powerpoint/2010/main" val="837035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114BCC80-A883-4A0B-A67B-6333767FF680}" type="slidenum">
              <a:rPr lang="en-US" altLang="zh-CN"/>
              <a:pPr>
                <a:defRPr/>
              </a:pPr>
              <a:t>‹#›</a:t>
            </a:fld>
            <a:endParaRPr lang="en-US" altLang="zh-CN"/>
          </a:p>
        </p:txBody>
      </p:sp>
    </p:spTree>
    <p:extLst>
      <p:ext uri="{BB962C8B-B14F-4D97-AF65-F5344CB8AC3E}">
        <p14:creationId xmlns:p14="http://schemas.microsoft.com/office/powerpoint/2010/main" val="180424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AF13C882-1FCC-4668-B769-60641EA0D41A}" type="slidenum">
              <a:rPr lang="en-US" altLang="zh-CN"/>
              <a:pPr>
                <a:defRPr/>
              </a:pPr>
              <a:t>‹#›</a:t>
            </a:fld>
            <a:endParaRPr lang="en-US" altLang="zh-CN"/>
          </a:p>
        </p:txBody>
      </p:sp>
    </p:spTree>
    <p:extLst>
      <p:ext uri="{BB962C8B-B14F-4D97-AF65-F5344CB8AC3E}">
        <p14:creationId xmlns:p14="http://schemas.microsoft.com/office/powerpoint/2010/main" val="3506034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81A93BE5-25B9-4E46-9719-636B716C80B4}" type="slidenum">
              <a:rPr lang="en-US" altLang="zh-CN"/>
              <a:pPr>
                <a:defRPr/>
              </a:pPr>
              <a:t>‹#›</a:t>
            </a:fld>
            <a:endParaRPr lang="en-US" altLang="zh-CN"/>
          </a:p>
        </p:txBody>
      </p:sp>
    </p:spTree>
    <p:extLst>
      <p:ext uri="{BB962C8B-B14F-4D97-AF65-F5344CB8AC3E}">
        <p14:creationId xmlns:p14="http://schemas.microsoft.com/office/powerpoint/2010/main" val="2124240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A6E34684-A919-433B-A097-00698729195D}" type="slidenum">
              <a:rPr lang="en-US" altLang="zh-CN"/>
              <a:pPr>
                <a:defRPr/>
              </a:pPr>
              <a:t>‹#›</a:t>
            </a:fld>
            <a:endParaRPr lang="en-US" altLang="zh-CN"/>
          </a:p>
        </p:txBody>
      </p:sp>
    </p:spTree>
    <p:extLst>
      <p:ext uri="{BB962C8B-B14F-4D97-AF65-F5344CB8AC3E}">
        <p14:creationId xmlns:p14="http://schemas.microsoft.com/office/powerpoint/2010/main" val="3508537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C8C90531-C77A-4AE2-A46F-8B28207974D7}" type="slidenum">
              <a:rPr lang="en-US" altLang="zh-CN"/>
              <a:pPr>
                <a:defRPr/>
              </a:pPr>
              <a:t>‹#›</a:t>
            </a:fld>
            <a:endParaRPr lang="en-US" altLang="zh-CN"/>
          </a:p>
        </p:txBody>
      </p:sp>
    </p:spTree>
    <p:extLst>
      <p:ext uri="{BB962C8B-B14F-4D97-AF65-F5344CB8AC3E}">
        <p14:creationId xmlns:p14="http://schemas.microsoft.com/office/powerpoint/2010/main" val="1788227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3FAE0DBF-F0DD-433B-8161-8B7DF6F90F20}" type="slidenum">
              <a:rPr lang="en-US" altLang="zh-CN"/>
              <a:pPr>
                <a:defRPr/>
              </a:pPr>
              <a:t>‹#›</a:t>
            </a:fld>
            <a:endParaRPr lang="en-US" altLang="zh-CN"/>
          </a:p>
        </p:txBody>
      </p:sp>
    </p:spTree>
    <p:extLst>
      <p:ext uri="{BB962C8B-B14F-4D97-AF65-F5344CB8AC3E}">
        <p14:creationId xmlns:p14="http://schemas.microsoft.com/office/powerpoint/2010/main" val="1321112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15050FA3-EEFA-48A7-B1C9-DBFA2C89C01A}" type="slidenum">
              <a:rPr lang="en-US" altLang="zh-CN"/>
              <a:pPr>
                <a:defRPr/>
              </a:pPr>
              <a:t>‹#›</a:t>
            </a:fld>
            <a:endParaRPr lang="en-US" altLang="zh-CN"/>
          </a:p>
        </p:txBody>
      </p:sp>
    </p:spTree>
    <p:extLst>
      <p:ext uri="{BB962C8B-B14F-4D97-AF65-F5344CB8AC3E}">
        <p14:creationId xmlns:p14="http://schemas.microsoft.com/office/powerpoint/2010/main" val="902122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2003E317-59D3-4924-B226-9D29B63871BC}" type="slidenum">
              <a:rPr lang="en-US" altLang="zh-CN"/>
              <a:pPr>
                <a:defRPr/>
              </a:pPr>
              <a:t>‹#›</a:t>
            </a:fld>
            <a:endParaRPr lang="en-US" altLang="zh-CN"/>
          </a:p>
        </p:txBody>
      </p:sp>
    </p:spTree>
    <p:extLst>
      <p:ext uri="{BB962C8B-B14F-4D97-AF65-F5344CB8AC3E}">
        <p14:creationId xmlns:p14="http://schemas.microsoft.com/office/powerpoint/2010/main" val="813132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40F4C726-A5EE-41BD-8271-8AFA102B9FFC}" type="slidenum">
              <a:rPr lang="en-US" altLang="zh-CN"/>
              <a:pPr>
                <a:defRPr/>
              </a:pPr>
              <a:t>‹#›</a:t>
            </a:fld>
            <a:endParaRPr lang="en-US" altLang="zh-CN"/>
          </a:p>
        </p:txBody>
      </p:sp>
    </p:spTree>
    <p:extLst>
      <p:ext uri="{BB962C8B-B14F-4D97-AF65-F5344CB8AC3E}">
        <p14:creationId xmlns:p14="http://schemas.microsoft.com/office/powerpoint/2010/main" val="385440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07D4DF25-4EAA-488A-8FC8-F8EB48AC41C0}" type="slidenum">
              <a:rPr lang="en-US" altLang="zh-CN"/>
              <a:pPr>
                <a:defRPr/>
              </a:pPr>
              <a:t>‹#›</a:t>
            </a:fld>
            <a:endParaRPr lang="en-US" altLang="zh-CN"/>
          </a:p>
        </p:txBody>
      </p:sp>
    </p:spTree>
    <p:extLst>
      <p:ext uri="{BB962C8B-B14F-4D97-AF65-F5344CB8AC3E}">
        <p14:creationId xmlns:p14="http://schemas.microsoft.com/office/powerpoint/2010/main" val="2288414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0">
          <a:gsLst>
            <a:gs pos="0">
              <a:schemeClr val="bg1">
                <a:lumMod val="50000"/>
              </a:schemeClr>
            </a:gs>
            <a:gs pos="100000">
              <a:schemeClr val="bg2">
                <a:lumMod val="50000"/>
              </a:schemeClr>
            </a:gs>
          </a:gsLst>
          <a:lin ang="5400000" scaled="1"/>
          <a:tileRect/>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51203"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4"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5"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1035" name="Group 6"/>
            <p:cNvGrpSpPr>
              <a:grpSpLocks/>
            </p:cNvGrpSpPr>
            <p:nvPr/>
          </p:nvGrpSpPr>
          <p:grpSpPr bwMode="auto">
            <a:xfrm>
              <a:off x="288" y="0"/>
              <a:ext cx="5098" cy="4316"/>
              <a:chOff x="288" y="0"/>
              <a:chExt cx="5098" cy="4316"/>
            </a:xfrm>
          </p:grpSpPr>
          <p:sp>
            <p:nvSpPr>
              <p:cNvPr id="51207"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8"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9"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0"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1"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2"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3"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4"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5"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6"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7"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8"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9"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51220"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21"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22"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39" name="Freeform 23"/>
            <p:cNvSpPr>
              <a:spLocks/>
            </p:cNvSpPr>
            <p:nvPr/>
          </p:nvSpPr>
          <p:spPr bwMode="hidden">
            <a:xfrm>
              <a:off x="5041" y="0"/>
              <a:ext cx="719" cy="845"/>
            </a:xfrm>
            <a:custGeom>
              <a:avLst/>
              <a:gdLst>
                <a:gd name="T0" fmla="*/ 743 w 717"/>
                <a:gd name="T1" fmla="*/ 845 h 845"/>
                <a:gd name="T2" fmla="*/ 743 w 717"/>
                <a:gd name="T3" fmla="*/ 821 h 845"/>
                <a:gd name="T4" fmla="*/ 600 w 717"/>
                <a:gd name="T5" fmla="*/ 605 h 845"/>
                <a:gd name="T6" fmla="*/ 419 w 717"/>
                <a:gd name="T7" fmla="*/ 396 h 845"/>
                <a:gd name="T8" fmla="*/ 234 w 717"/>
                <a:gd name="T9" fmla="*/ 192 h 845"/>
                <a:gd name="T10" fmla="*/ 17 w 717"/>
                <a:gd name="T11" fmla="*/ 0 h 845"/>
                <a:gd name="T12" fmla="*/ 0 w 717"/>
                <a:gd name="T13" fmla="*/ 0 h 845"/>
                <a:gd name="T14" fmla="*/ 222 w 717"/>
                <a:gd name="T15" fmla="*/ 198 h 845"/>
                <a:gd name="T16" fmla="*/ 413 w 717"/>
                <a:gd name="T17" fmla="*/ 408 h 845"/>
                <a:gd name="T18" fmla="*/ 594 w 717"/>
                <a:gd name="T19" fmla="*/ 623 h 845"/>
                <a:gd name="T20" fmla="*/ 743 w 717"/>
                <a:gd name="T21" fmla="*/ 845 h 845"/>
                <a:gd name="T22" fmla="*/ 743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0" name="Freeform 24"/>
            <p:cNvSpPr>
              <a:spLocks/>
            </p:cNvSpPr>
            <p:nvPr/>
          </p:nvSpPr>
          <p:spPr bwMode="hidden">
            <a:xfrm>
              <a:off x="5352" y="0"/>
              <a:ext cx="408" cy="414"/>
            </a:xfrm>
            <a:custGeom>
              <a:avLst/>
              <a:gdLst>
                <a:gd name="T0" fmla="*/ 420 w 407"/>
                <a:gd name="T1" fmla="*/ 414 h 414"/>
                <a:gd name="T2" fmla="*/ 420 w 407"/>
                <a:gd name="T3" fmla="*/ 396 h 414"/>
                <a:gd name="T4" fmla="*/ 235 w 407"/>
                <a:gd name="T5" fmla="*/ 192 h 414"/>
                <a:gd name="T6" fmla="*/ 12 w 407"/>
                <a:gd name="T7" fmla="*/ 0 h 414"/>
                <a:gd name="T8" fmla="*/ 0 w 407"/>
                <a:gd name="T9" fmla="*/ 0 h 414"/>
                <a:gd name="T10" fmla="*/ 108 w 407"/>
                <a:gd name="T11" fmla="*/ 102 h 414"/>
                <a:gd name="T12" fmla="*/ 229 w 407"/>
                <a:gd name="T13" fmla="*/ 204 h 414"/>
                <a:gd name="T14" fmla="*/ 420 w 407"/>
                <a:gd name="T15" fmla="*/ 414 h 414"/>
                <a:gd name="T16" fmla="*/ 420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5"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42" name="Freeform 26"/>
            <p:cNvSpPr>
              <a:spLocks/>
            </p:cNvSpPr>
            <p:nvPr/>
          </p:nvSpPr>
          <p:spPr bwMode="hidden">
            <a:xfrm>
              <a:off x="6" y="0"/>
              <a:ext cx="588" cy="599"/>
            </a:xfrm>
            <a:custGeom>
              <a:avLst/>
              <a:gdLst>
                <a:gd name="T0" fmla="*/ 612 w 586"/>
                <a:gd name="T1" fmla="*/ 0 h 599"/>
                <a:gd name="T2" fmla="*/ 594 w 586"/>
                <a:gd name="T3" fmla="*/ 0 h 599"/>
                <a:gd name="T4" fmla="*/ 420 w 586"/>
                <a:gd name="T5" fmla="*/ 132 h 599"/>
                <a:gd name="T6" fmla="*/ 270 w 586"/>
                <a:gd name="T7" fmla="*/ 270 h 599"/>
                <a:gd name="T8" fmla="*/ 120 w 586"/>
                <a:gd name="T9" fmla="*/ 420 h 599"/>
                <a:gd name="T10" fmla="*/ 0 w 586"/>
                <a:gd name="T11" fmla="*/ 575 h 599"/>
                <a:gd name="T12" fmla="*/ 0 w 586"/>
                <a:gd name="T13" fmla="*/ 599 h 599"/>
                <a:gd name="T14" fmla="*/ 120 w 586"/>
                <a:gd name="T15" fmla="*/ 432 h 599"/>
                <a:gd name="T16" fmla="*/ 270 w 586"/>
                <a:gd name="T17" fmla="*/ 282 h 599"/>
                <a:gd name="T18" fmla="*/ 426 w 586"/>
                <a:gd name="T19" fmla="*/ 138 h 599"/>
                <a:gd name="T20" fmla="*/ 612 w 586"/>
                <a:gd name="T21" fmla="*/ 0 h 599"/>
                <a:gd name="T22" fmla="*/ 612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3" name="Freeform 27"/>
            <p:cNvSpPr>
              <a:spLocks/>
            </p:cNvSpPr>
            <p:nvPr/>
          </p:nvSpPr>
          <p:spPr bwMode="hidden">
            <a:xfrm>
              <a:off x="6" y="0"/>
              <a:ext cx="270" cy="252"/>
            </a:xfrm>
            <a:custGeom>
              <a:avLst/>
              <a:gdLst>
                <a:gd name="T0" fmla="*/ 282 w 269"/>
                <a:gd name="T1" fmla="*/ 0 h 252"/>
                <a:gd name="T2" fmla="*/ 264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2 w 269"/>
                <a:gd name="T15" fmla="*/ 0 h 252"/>
                <a:gd name="T16" fmla="*/ 282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4"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5"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47" name="Group 31"/>
            <p:cNvGrpSpPr>
              <a:grpSpLocks/>
            </p:cNvGrpSpPr>
            <p:nvPr/>
          </p:nvGrpSpPr>
          <p:grpSpPr bwMode="auto">
            <a:xfrm>
              <a:off x="1" y="392"/>
              <a:ext cx="5758" cy="1571"/>
              <a:chOff x="1" y="392"/>
              <a:chExt cx="5758" cy="1571"/>
            </a:xfrm>
          </p:grpSpPr>
          <p:sp>
            <p:nvSpPr>
              <p:cNvPr id="1050"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1"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2"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3"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48"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9"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1239"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51240"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defRPr sz="1000" b="0">
                <a:effectLst>
                  <a:outerShdw blurRad="38100" dist="38100" dir="2700000" algn="tl">
                    <a:srgbClr val="000000"/>
                  </a:outerShdw>
                </a:effectLst>
                <a:ea typeface="宋体" charset="-122"/>
              </a:defRPr>
            </a:lvl1pPr>
          </a:lstStyle>
          <a:p>
            <a:pPr>
              <a:defRPr/>
            </a:pPr>
            <a:endParaRPr lang="en-US" altLang="zh-CN"/>
          </a:p>
        </p:txBody>
      </p:sp>
      <p:sp>
        <p:nvSpPr>
          <p:cNvPr id="51241"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sz="1000" b="0">
                <a:effectLst>
                  <a:outerShdw blurRad="38100" dist="38100" dir="2700000" algn="tl">
                    <a:srgbClr val="000000"/>
                  </a:outerShdw>
                </a:effectLst>
                <a:ea typeface="宋体" charset="-122"/>
              </a:defRPr>
            </a:lvl1pPr>
          </a:lstStyle>
          <a:p>
            <a:pPr>
              <a:defRPr/>
            </a:pPr>
            <a:endParaRPr lang="en-US" altLang="zh-CN"/>
          </a:p>
        </p:txBody>
      </p:sp>
      <p:sp>
        <p:nvSpPr>
          <p:cNvPr id="51242"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sz="1000" b="0">
                <a:effectLst>
                  <a:outerShdw blurRad="38100" dist="38100" dir="2700000" algn="tl">
                    <a:srgbClr val="000000"/>
                  </a:outerShdw>
                </a:effectLst>
                <a:ea typeface="宋体" charset="-122"/>
              </a:defRPr>
            </a:lvl1pPr>
          </a:lstStyle>
          <a:p>
            <a:pPr>
              <a:defRPr/>
            </a:pPr>
            <a:fld id="{FB8E69C5-826F-42B2-8B89-667026A6A0AC}" type="slidenum">
              <a:rPr lang="en-US" altLang="zh-CN"/>
              <a:pPr>
                <a:defRPr/>
              </a:pPr>
              <a:t>‹#›</a:t>
            </a:fld>
            <a:endParaRPr lang="en-US" altLang="zh-CN"/>
          </a:p>
        </p:txBody>
      </p:sp>
      <p:sp>
        <p:nvSpPr>
          <p:cNvPr id="51243"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823"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874838"/>
            <a:ext cx="7772400" cy="1350962"/>
          </a:xfrm>
        </p:spPr>
        <p:txBody>
          <a:bodyPr/>
          <a:lstStyle/>
          <a:p>
            <a:pPr eaLnBrk="1" hangingPunct="1">
              <a:defRPr/>
            </a:pPr>
            <a:r>
              <a:rPr lang="zh-CN" altLang="en-US" sz="4800" dirty="0" smtClean="0"/>
              <a:t>数组类型</a:t>
            </a:r>
          </a:p>
        </p:txBody>
      </p:sp>
      <p:sp>
        <p:nvSpPr>
          <p:cNvPr id="3" name="Rectangle 3"/>
          <p:cNvSpPr>
            <a:spLocks noGrp="1" noChangeArrowheads="1"/>
          </p:cNvSpPr>
          <p:nvPr>
            <p:ph type="subTitle" idx="1"/>
          </p:nvPr>
        </p:nvSpPr>
        <p:spPr>
          <a:xfrm>
            <a:off x="1371600" y="3886200"/>
            <a:ext cx="6400800" cy="1752600"/>
          </a:xfrm>
        </p:spPr>
        <p:txBody>
          <a:bodyPr/>
          <a:lstStyle/>
          <a:p>
            <a:pPr eaLnBrk="1" hangingPunct="1">
              <a:defRPr/>
            </a:pPr>
            <a:endParaRPr lang="zh-CN" altLang="zh-CN"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0" y="44450"/>
            <a:ext cx="9144000" cy="703263"/>
          </a:xfrm>
        </p:spPr>
        <p:txBody>
          <a:bodyPr/>
          <a:lstStyle/>
          <a:p>
            <a:pPr eaLnBrk="1" hangingPunct="1">
              <a:defRPr/>
            </a:pPr>
            <a:r>
              <a:rPr lang="zh-CN" altLang="en-US" sz="3000" dirty="0" smtClean="0"/>
              <a:t>例：用一维数组实现求前</a:t>
            </a:r>
            <a:r>
              <a:rPr lang="en-US" altLang="zh-CN" sz="3000" dirty="0" smtClean="0"/>
              <a:t>n</a:t>
            </a:r>
            <a:r>
              <a:rPr lang="zh-CN" altLang="en-US" sz="3000" dirty="0" smtClean="0"/>
              <a:t>个费波那契</a:t>
            </a:r>
            <a:r>
              <a:rPr lang="en-US" altLang="zh-CN" sz="3000" dirty="0" smtClean="0"/>
              <a:t>(Fibonacci)</a:t>
            </a:r>
            <a:r>
              <a:rPr lang="zh-CN" altLang="en-US" sz="3000" dirty="0" smtClean="0"/>
              <a:t>数 </a:t>
            </a:r>
          </a:p>
        </p:txBody>
      </p:sp>
      <p:sp>
        <p:nvSpPr>
          <p:cNvPr id="71683" name="Rectangle 3"/>
          <p:cNvSpPr>
            <a:spLocks noGrp="1" noChangeArrowheads="1"/>
          </p:cNvSpPr>
          <p:nvPr>
            <p:ph type="body" idx="1"/>
          </p:nvPr>
        </p:nvSpPr>
        <p:spPr>
          <a:xfrm>
            <a:off x="206375" y="908720"/>
            <a:ext cx="8937625" cy="5832647"/>
          </a:xfrm>
        </p:spPr>
        <p:txBody>
          <a:bodyPr/>
          <a:lstStyle/>
          <a:p>
            <a:pPr defTabSz="363538" eaLnBrk="1" hangingPunct="1">
              <a:lnSpc>
                <a:spcPct val="80000"/>
              </a:lnSpc>
              <a:buFont typeface="Wingdings" pitchFamily="2" charset="2"/>
              <a:buNone/>
              <a:defRPr/>
            </a:pPr>
            <a:r>
              <a:rPr lang="en-US" altLang="zh-CN" sz="2000" dirty="0" smtClean="0"/>
              <a:t>#include &lt;</a:t>
            </a:r>
            <a:r>
              <a:rPr lang="en-US" altLang="zh-CN" sz="2000" dirty="0" err="1" smtClean="0"/>
              <a:t>iostream</a:t>
            </a:r>
            <a:r>
              <a:rPr lang="en-US" altLang="zh-CN" sz="2000" dirty="0" smtClean="0"/>
              <a:t>&gt;</a:t>
            </a:r>
          </a:p>
          <a:p>
            <a:pPr defTabSz="363538" eaLnBrk="1" hangingPunct="1">
              <a:lnSpc>
                <a:spcPct val="8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p>
          <a:p>
            <a:pPr defTabSz="363538" eaLnBrk="1" hangingPunct="1">
              <a:lnSpc>
                <a:spcPct val="80000"/>
              </a:lnSpc>
              <a:buFont typeface="Wingdings" pitchFamily="2" charset="2"/>
              <a:buNone/>
              <a:defRPr/>
            </a:pPr>
            <a:r>
              <a:rPr lang="en-US" altLang="zh-CN" sz="2000" dirty="0" err="1" smtClean="0"/>
              <a:t>int</a:t>
            </a:r>
            <a:r>
              <a:rPr lang="en-US" altLang="zh-CN" sz="2000" dirty="0" smtClean="0"/>
              <a:t> main()</a:t>
            </a:r>
          </a:p>
          <a:p>
            <a:pPr defTabSz="363538" eaLnBrk="1" hangingPunct="1">
              <a:lnSpc>
                <a:spcPct val="80000"/>
              </a:lnSpc>
              <a:buFont typeface="Wingdings" pitchFamily="2" charset="2"/>
              <a:buNone/>
              <a:defRPr/>
            </a:pPr>
            <a:r>
              <a:rPr lang="en-US" altLang="zh-CN" sz="2000" dirty="0" smtClean="0"/>
              <a:t>{	</a:t>
            </a:r>
            <a:r>
              <a:rPr lang="en-US" altLang="zh-CN" sz="2000" dirty="0" err="1" smtClean="0"/>
              <a:t>const</a:t>
            </a:r>
            <a:r>
              <a:rPr lang="en-US" altLang="zh-CN" sz="2000" dirty="0" smtClean="0"/>
              <a:t> </a:t>
            </a:r>
            <a:r>
              <a:rPr lang="en-US" altLang="zh-CN" sz="2000" dirty="0" err="1" smtClean="0"/>
              <a:t>int</a:t>
            </a:r>
            <a:r>
              <a:rPr lang="en-US" altLang="zh-CN" sz="2000" dirty="0" smtClean="0"/>
              <a:t> MAX_N=40;</a:t>
            </a:r>
          </a:p>
          <a:p>
            <a:pPr defTabSz="363538" eaLnBrk="1" hangingPunct="1">
              <a:lnSpc>
                <a:spcPct val="80000"/>
              </a:lnSpc>
              <a:buNone/>
              <a:defRPr/>
            </a:pPr>
            <a:r>
              <a:rPr lang="en-US" altLang="zh-CN" sz="2000" dirty="0" smtClean="0"/>
              <a:t>	</a:t>
            </a:r>
            <a:r>
              <a:rPr lang="en-US" altLang="zh-CN" sz="2000" dirty="0" err="1" smtClean="0"/>
              <a:t>int</a:t>
            </a:r>
            <a:r>
              <a:rPr lang="en-US" altLang="zh-CN" sz="2000" dirty="0" smtClean="0"/>
              <a:t> </a:t>
            </a:r>
            <a:r>
              <a:rPr lang="en-US" altLang="zh-CN" sz="2000" dirty="0" smtClean="0">
                <a:solidFill>
                  <a:srgbClr val="FFC000"/>
                </a:solidFill>
              </a:rPr>
              <a:t>fibs</a:t>
            </a:r>
            <a:r>
              <a:rPr lang="en-US" altLang="zh-CN" sz="2000" dirty="0" smtClean="0"/>
              <a:t>[MAX_N]; //</a:t>
            </a:r>
            <a:r>
              <a:rPr lang="zh-CN" altLang="en-US" sz="2000" dirty="0">
                <a:solidFill>
                  <a:srgbClr val="FFC000"/>
                </a:solidFill>
              </a:rPr>
              <a:t>用于存放</a:t>
            </a:r>
            <a:r>
              <a:rPr lang="zh-CN" altLang="en-US" sz="2000" dirty="0" smtClean="0">
                <a:solidFill>
                  <a:srgbClr val="FFC000"/>
                </a:solidFill>
              </a:rPr>
              <a:t>费波那契数</a:t>
            </a:r>
            <a:endParaRPr lang="en-US" altLang="zh-CN" sz="2000" dirty="0" smtClean="0">
              <a:solidFill>
                <a:srgbClr val="FFC000"/>
              </a:solidFill>
            </a:endParaRPr>
          </a:p>
          <a:p>
            <a:pPr defTabSz="363538"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n;</a:t>
            </a:r>
          </a:p>
          <a:p>
            <a:pPr defTabSz="363538"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zh-CN" altLang="en-US" sz="2000" dirty="0" smtClean="0"/>
              <a:t>请输入</a:t>
            </a:r>
            <a:r>
              <a:rPr lang="en-US" altLang="zh-CN" sz="2000" dirty="0" smtClean="0"/>
              <a:t>n(1-" &lt;&lt; MAX_N &lt;&lt; "):";</a:t>
            </a:r>
          </a:p>
          <a:p>
            <a:pPr defTabSz="363538" eaLnBrk="1" hangingPunct="1">
              <a:lnSpc>
                <a:spcPct val="80000"/>
              </a:lnSpc>
              <a:buFont typeface="Wingdings" pitchFamily="2" charset="2"/>
              <a:buNone/>
              <a:defRPr/>
            </a:pPr>
            <a:r>
              <a:rPr lang="en-US" altLang="zh-CN" sz="2000" dirty="0" smtClean="0"/>
              <a:t>	</a:t>
            </a:r>
            <a:r>
              <a:rPr lang="en-US" altLang="zh-CN" sz="2000" dirty="0" err="1" smtClean="0"/>
              <a:t>cin</a:t>
            </a:r>
            <a:r>
              <a:rPr lang="en-US" altLang="zh-CN" sz="2000" dirty="0" smtClean="0"/>
              <a:t> &gt;&gt; n;</a:t>
            </a:r>
          </a:p>
          <a:p>
            <a:pPr defTabSz="363538" eaLnBrk="1" hangingPunct="1">
              <a:lnSpc>
                <a:spcPct val="80000"/>
              </a:lnSpc>
              <a:buFont typeface="Wingdings" pitchFamily="2" charset="2"/>
              <a:buNone/>
              <a:defRPr/>
            </a:pPr>
            <a:r>
              <a:rPr lang="en-US" altLang="zh-CN" sz="2000" dirty="0" smtClean="0"/>
              <a:t>	if (n &gt; MAX_N) </a:t>
            </a:r>
          </a:p>
          <a:p>
            <a:pPr defTabSz="363538" eaLnBrk="1" hangingPunct="1">
              <a:lnSpc>
                <a:spcPct val="80000"/>
              </a:lnSpc>
              <a:buFont typeface="Wingdings" pitchFamily="2" charset="2"/>
              <a:buNone/>
              <a:defRPr/>
            </a:pPr>
            <a:r>
              <a:rPr lang="en-US" altLang="zh-CN" sz="2000" dirty="0" smtClean="0"/>
              <a:t>	{	</a:t>
            </a:r>
            <a:r>
              <a:rPr lang="en-US" altLang="zh-CN" sz="2000" dirty="0" err="1" smtClean="0"/>
              <a:t>cout</a:t>
            </a:r>
            <a:r>
              <a:rPr lang="en-US" altLang="zh-CN" sz="2000" dirty="0" smtClean="0"/>
              <a:t> &lt;&lt; "n</a:t>
            </a:r>
            <a:r>
              <a:rPr lang="zh-CN" altLang="en-US" sz="2000" dirty="0" smtClean="0"/>
              <a:t>太大</a:t>
            </a:r>
            <a:r>
              <a:rPr lang="en-US" altLang="zh-CN" sz="2000" dirty="0" smtClean="0"/>
              <a:t>! </a:t>
            </a:r>
            <a:r>
              <a:rPr lang="zh-CN" altLang="en-US" sz="2000" dirty="0" smtClean="0"/>
              <a:t>应不大于</a:t>
            </a:r>
            <a:r>
              <a:rPr lang="en-US" altLang="zh-CN" sz="2000" dirty="0" smtClean="0"/>
              <a:t>" &lt;&lt; MAX_N &lt;&lt; </a:t>
            </a:r>
            <a:r>
              <a:rPr lang="en-US" altLang="zh-CN" sz="2000" dirty="0" err="1" smtClean="0"/>
              <a:t>endl</a:t>
            </a:r>
            <a:r>
              <a:rPr lang="en-US" altLang="zh-CN" sz="2000" dirty="0" smtClean="0"/>
              <a:t>;</a:t>
            </a:r>
          </a:p>
          <a:p>
            <a:pPr defTabSz="363538" eaLnBrk="1" hangingPunct="1">
              <a:lnSpc>
                <a:spcPct val="80000"/>
              </a:lnSpc>
              <a:buFont typeface="Wingdings" pitchFamily="2" charset="2"/>
              <a:buNone/>
              <a:defRPr/>
            </a:pPr>
            <a:r>
              <a:rPr lang="en-US" altLang="zh-CN" sz="2000" dirty="0" smtClean="0"/>
              <a:t>			return -1;</a:t>
            </a:r>
          </a:p>
          <a:p>
            <a:pPr defTabSz="363538" eaLnBrk="1" hangingPunct="1">
              <a:lnSpc>
                <a:spcPct val="80000"/>
              </a:lnSpc>
              <a:buFont typeface="Wingdings" pitchFamily="2" charset="2"/>
              <a:buNone/>
              <a:defRPr/>
            </a:pPr>
            <a:r>
              <a:rPr lang="en-US" altLang="zh-CN" sz="2000" dirty="0" smtClean="0"/>
              <a:t>	}</a:t>
            </a:r>
          </a:p>
          <a:p>
            <a:pPr defTabSz="363538" eaLnBrk="1" hangingPunct="1">
              <a:lnSpc>
                <a:spcPct val="80000"/>
              </a:lnSpc>
              <a:buFont typeface="Wingdings" pitchFamily="2" charset="2"/>
              <a:buNone/>
              <a:defRPr/>
            </a:pPr>
            <a:r>
              <a:rPr lang="en-US" altLang="zh-CN" sz="2000" dirty="0" smtClean="0"/>
              <a:t>	fibs[0] = fibs[1] = 1; //</a:t>
            </a:r>
            <a:r>
              <a:rPr lang="zh-CN" altLang="en-US" sz="2000" dirty="0" smtClean="0"/>
              <a:t>初始化第</a:t>
            </a:r>
            <a:r>
              <a:rPr lang="en-US" altLang="zh-CN" sz="2000" dirty="0" smtClean="0"/>
              <a:t>1</a:t>
            </a:r>
            <a:r>
              <a:rPr lang="zh-CN" altLang="en-US" sz="2000" dirty="0" smtClean="0"/>
              <a:t>、</a:t>
            </a:r>
            <a:r>
              <a:rPr lang="en-US" altLang="zh-CN" sz="2000" dirty="0" smtClean="0"/>
              <a:t>2</a:t>
            </a:r>
            <a:r>
              <a:rPr lang="zh-CN" altLang="en-US" sz="2000" dirty="0" smtClean="0"/>
              <a:t>个费波那契数</a:t>
            </a:r>
          </a:p>
          <a:p>
            <a:pPr defTabSz="363538" eaLnBrk="1" hangingPunct="1">
              <a:lnSpc>
                <a:spcPct val="80000"/>
              </a:lnSpc>
              <a:buFont typeface="Wingdings" pitchFamily="2" charset="2"/>
              <a:buNone/>
              <a:defRPr/>
            </a:pPr>
            <a:r>
              <a:rPr lang="zh-CN" altLang="en-US" sz="2000" dirty="0" smtClean="0"/>
              <a:t>	</a:t>
            </a:r>
            <a:r>
              <a:rPr lang="en-US" altLang="zh-CN" sz="2000" dirty="0" smtClean="0"/>
              <a:t>for (</a:t>
            </a:r>
            <a:r>
              <a:rPr lang="en-US" altLang="zh-CN" sz="2000" dirty="0" err="1" smtClean="0"/>
              <a:t>int</a:t>
            </a:r>
            <a:r>
              <a:rPr lang="en-US" altLang="zh-CN" sz="2000" dirty="0" smtClean="0"/>
              <a:t> </a:t>
            </a:r>
            <a:r>
              <a:rPr lang="en-US" altLang="zh-CN" sz="2000" dirty="0" err="1" smtClean="0"/>
              <a:t>i</a:t>
            </a:r>
            <a:r>
              <a:rPr lang="en-US" altLang="zh-CN" sz="2000" dirty="0" smtClean="0"/>
              <a:t>=2; </a:t>
            </a:r>
            <a:r>
              <a:rPr lang="en-US" altLang="zh-CN" sz="2000" dirty="0" err="1" smtClean="0"/>
              <a:t>i</a:t>
            </a:r>
            <a:r>
              <a:rPr lang="en-US" altLang="zh-CN" sz="2000" dirty="0" smtClean="0"/>
              <a:t>&lt;n; </a:t>
            </a:r>
            <a:r>
              <a:rPr lang="en-US" altLang="zh-CN" sz="2000" dirty="0" err="1" smtClean="0"/>
              <a:t>i</a:t>
            </a:r>
            <a:r>
              <a:rPr lang="en-US" altLang="zh-CN" sz="2000" dirty="0" smtClean="0"/>
              <a:t>++)  //</a:t>
            </a:r>
            <a:r>
              <a:rPr lang="zh-CN" altLang="en-US" sz="2000" dirty="0" smtClean="0"/>
              <a:t>计算第</a:t>
            </a:r>
            <a:r>
              <a:rPr lang="en-US" altLang="zh-CN" sz="2000" dirty="0" smtClean="0"/>
              <a:t>3</a:t>
            </a:r>
            <a:r>
              <a:rPr lang="zh-CN" altLang="en-US" sz="2000" dirty="0" smtClean="0"/>
              <a:t>、</a:t>
            </a:r>
            <a:r>
              <a:rPr lang="en-US" altLang="zh-CN" sz="2000" dirty="0" smtClean="0"/>
              <a:t>4</a:t>
            </a:r>
            <a:r>
              <a:rPr lang="zh-CN" altLang="en-US" sz="2000" dirty="0" smtClean="0"/>
              <a:t>、</a:t>
            </a:r>
            <a:r>
              <a:rPr lang="en-US" altLang="zh-CN" sz="2000" dirty="0" smtClean="0"/>
              <a:t>...</a:t>
            </a:r>
            <a:r>
              <a:rPr lang="zh-CN" altLang="en-US" sz="2000" dirty="0" smtClean="0"/>
              <a:t>、</a:t>
            </a:r>
            <a:r>
              <a:rPr lang="en-US" altLang="zh-CN" sz="2000" dirty="0" smtClean="0"/>
              <a:t>n</a:t>
            </a:r>
            <a:r>
              <a:rPr lang="zh-CN" altLang="en-US" sz="2000" dirty="0" smtClean="0"/>
              <a:t>个费波那契数</a:t>
            </a:r>
          </a:p>
          <a:p>
            <a:pPr defTabSz="363538" eaLnBrk="1" hangingPunct="1">
              <a:lnSpc>
                <a:spcPct val="80000"/>
              </a:lnSpc>
              <a:buFont typeface="Wingdings" pitchFamily="2" charset="2"/>
              <a:buNone/>
              <a:defRPr/>
            </a:pPr>
            <a:r>
              <a:rPr lang="zh-CN" altLang="en-US" sz="2000" dirty="0" smtClean="0"/>
              <a:t>			</a:t>
            </a:r>
            <a:r>
              <a:rPr lang="en-US" altLang="zh-CN" sz="2000" dirty="0" smtClean="0"/>
              <a:t>fibs[</a:t>
            </a:r>
            <a:r>
              <a:rPr lang="en-US" altLang="zh-CN" sz="2000" dirty="0" err="1" smtClean="0"/>
              <a:t>i</a:t>
            </a:r>
            <a:r>
              <a:rPr lang="en-US" altLang="zh-CN" sz="2000" dirty="0" smtClean="0"/>
              <a:t>] = fibs[i-1] + fibs[i-2];</a:t>
            </a:r>
          </a:p>
          <a:p>
            <a:pPr defTabSz="363538"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zh-CN" altLang="en-US" sz="2000" dirty="0" smtClean="0"/>
              <a:t>前</a:t>
            </a:r>
            <a:r>
              <a:rPr lang="en-US" altLang="zh-CN" sz="2000" dirty="0" smtClean="0"/>
              <a:t>" &lt;&lt; n &lt;&lt; "</a:t>
            </a:r>
            <a:r>
              <a:rPr lang="zh-CN" altLang="en-US" sz="2000" dirty="0" smtClean="0"/>
              <a:t>个费波那契数是：</a:t>
            </a:r>
            <a:r>
              <a:rPr lang="en-US" altLang="zh-CN" sz="2000" dirty="0" smtClean="0"/>
              <a:t>";</a:t>
            </a:r>
          </a:p>
          <a:p>
            <a:pPr defTabSz="363538" eaLnBrk="1" hangingPunct="1">
              <a:lnSpc>
                <a:spcPct val="80000"/>
              </a:lnSpc>
              <a:buNone/>
              <a:defRPr/>
            </a:pPr>
            <a:r>
              <a:rPr lang="en-US" altLang="zh-CN" sz="2000" dirty="0" smtClean="0"/>
              <a:t>    for </a:t>
            </a:r>
            <a:r>
              <a:rPr lang="en-US" altLang="zh-CN" sz="2000" dirty="0"/>
              <a:t>(</a:t>
            </a:r>
            <a:r>
              <a:rPr lang="en-US" altLang="zh-CN" sz="2000" dirty="0" err="1"/>
              <a:t>int</a:t>
            </a:r>
            <a:r>
              <a:rPr lang="en-US" altLang="zh-CN" sz="2000" dirty="0"/>
              <a:t> </a:t>
            </a:r>
            <a:r>
              <a:rPr lang="en-US" altLang="zh-CN" sz="2000" dirty="0" err="1" smtClean="0"/>
              <a:t>i</a:t>
            </a:r>
            <a:r>
              <a:rPr lang="en-US" altLang="zh-CN" sz="2000" dirty="0" smtClean="0"/>
              <a:t>=0; </a:t>
            </a:r>
            <a:r>
              <a:rPr lang="en-US" altLang="zh-CN" sz="2000" dirty="0" err="1"/>
              <a:t>i</a:t>
            </a:r>
            <a:r>
              <a:rPr lang="en-US" altLang="zh-CN" sz="2000" dirty="0"/>
              <a:t>&lt;n; </a:t>
            </a:r>
            <a:r>
              <a:rPr lang="en-US" altLang="zh-CN" sz="2000" dirty="0" err="1"/>
              <a:t>i</a:t>
            </a:r>
            <a:r>
              <a:rPr lang="en-US" altLang="zh-CN" sz="2000" dirty="0"/>
              <a:t>++) </a:t>
            </a:r>
            <a:r>
              <a:rPr lang="en-US" altLang="zh-CN" sz="2000" dirty="0" smtClean="0"/>
              <a:t> </a:t>
            </a:r>
            <a:r>
              <a:rPr lang="en-US" altLang="zh-CN" sz="2000" dirty="0" err="1" smtClean="0"/>
              <a:t>cout</a:t>
            </a:r>
            <a:r>
              <a:rPr lang="en-US" altLang="zh-CN" sz="2000" dirty="0" smtClean="0"/>
              <a:t> &lt;&lt; fibs[</a:t>
            </a:r>
            <a:r>
              <a:rPr lang="en-US" altLang="zh-CN" sz="2000" dirty="0" err="1" smtClean="0"/>
              <a:t>i</a:t>
            </a:r>
            <a:r>
              <a:rPr lang="en-US" altLang="zh-CN" sz="2000" dirty="0" smtClean="0"/>
              <a:t>] &lt;&lt; ' ';</a:t>
            </a:r>
          </a:p>
          <a:p>
            <a:pPr defTabSz="363538" eaLnBrk="1" hangingPunct="1">
              <a:lnSpc>
                <a:spcPct val="80000"/>
              </a:lnSpc>
              <a:buFont typeface="Wingdings" pitchFamily="2" charset="2"/>
              <a:buNone/>
              <a:defRPr/>
            </a:pPr>
            <a:r>
              <a:rPr lang="en-US" altLang="zh-CN" sz="2000" dirty="0" smtClean="0"/>
              <a:t>	return 0;</a:t>
            </a:r>
          </a:p>
          <a:p>
            <a:pPr defTabSz="363538" eaLnBrk="1" hangingPunct="1">
              <a:lnSpc>
                <a:spcPct val="80000"/>
              </a:lnSpc>
              <a:buFont typeface="Wingdings" pitchFamily="2" charset="2"/>
              <a:buNone/>
              <a:defRPr/>
            </a:pPr>
            <a:r>
              <a:rPr lang="en-US" altLang="zh-CN" sz="2000" dirty="0" smtClean="0"/>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107504" y="277812"/>
            <a:ext cx="8579296" cy="1134963"/>
          </a:xfrm>
        </p:spPr>
        <p:txBody>
          <a:bodyPr/>
          <a:lstStyle/>
          <a:p>
            <a:pPr eaLnBrk="1" hangingPunct="1">
              <a:defRPr/>
            </a:pPr>
            <a:r>
              <a:rPr lang="zh-CN" altLang="en-US" sz="3200" dirty="0" smtClean="0"/>
              <a:t>例：从键盘输入</a:t>
            </a:r>
            <a:r>
              <a:rPr lang="en-US" altLang="zh-CN" sz="3200" dirty="0" smtClean="0"/>
              <a:t>n</a:t>
            </a:r>
            <a:r>
              <a:rPr lang="zh-CN" altLang="en-US" sz="3200" dirty="0" smtClean="0"/>
              <a:t>个数，然后按</a:t>
            </a:r>
            <a:r>
              <a:rPr lang="zh-CN" altLang="en-US" sz="3200" dirty="0"/>
              <a:t>数值从小</a:t>
            </a:r>
            <a:r>
              <a:rPr lang="zh-CN" altLang="en-US" sz="3200" dirty="0" smtClean="0"/>
              <a:t>到大输出它们</a:t>
            </a:r>
          </a:p>
        </p:txBody>
      </p:sp>
      <p:sp>
        <p:nvSpPr>
          <p:cNvPr id="174083" name="Rectangle 3"/>
          <p:cNvSpPr>
            <a:spLocks noGrp="1" noChangeArrowheads="1"/>
          </p:cNvSpPr>
          <p:nvPr>
            <p:ph type="body" idx="1"/>
          </p:nvPr>
        </p:nvSpPr>
        <p:spPr>
          <a:xfrm>
            <a:off x="323528" y="1600200"/>
            <a:ext cx="8507288" cy="4925144"/>
          </a:xfrm>
        </p:spPr>
        <p:txBody>
          <a:bodyPr/>
          <a:lstStyle/>
          <a:p>
            <a:pPr eaLnBrk="1" hangingPunct="1">
              <a:defRPr/>
            </a:pPr>
            <a:r>
              <a:rPr lang="zh-CN" altLang="en-US" sz="2800" dirty="0" smtClean="0"/>
              <a:t>这属于“</a:t>
            </a:r>
            <a:r>
              <a:rPr lang="zh-CN" altLang="en-US" sz="2800" dirty="0" smtClean="0">
                <a:solidFill>
                  <a:srgbClr val="FFC000"/>
                </a:solidFill>
              </a:rPr>
              <a:t>排序</a:t>
            </a:r>
            <a:r>
              <a:rPr lang="zh-CN" altLang="en-US" sz="2800" dirty="0" smtClean="0"/>
              <a:t>”（</a:t>
            </a:r>
            <a:r>
              <a:rPr lang="en-US" altLang="zh-CN" sz="2800" dirty="0" smtClean="0"/>
              <a:t>sort</a:t>
            </a:r>
            <a:r>
              <a:rPr lang="zh-CN" altLang="en-US" sz="2800" dirty="0" smtClean="0"/>
              <a:t>）问题：</a:t>
            </a:r>
            <a:endParaRPr lang="en-US" altLang="zh-CN" sz="2800" dirty="0" smtClean="0"/>
          </a:p>
          <a:p>
            <a:pPr lvl="1" eaLnBrk="1" hangingPunct="1">
              <a:defRPr/>
            </a:pPr>
            <a:r>
              <a:rPr lang="zh-CN" altLang="en-US" sz="2400" dirty="0" smtClean="0"/>
              <a:t>把待排序的若干元素放在一个数组中。</a:t>
            </a:r>
            <a:endParaRPr lang="en-US" altLang="zh-CN" sz="2400" dirty="0" smtClean="0"/>
          </a:p>
          <a:p>
            <a:pPr lvl="1" eaLnBrk="1" hangingPunct="1">
              <a:defRPr/>
            </a:pPr>
            <a:r>
              <a:rPr lang="zh-CN" altLang="en-US" sz="2400" dirty="0" smtClean="0"/>
              <a:t>按某个算法调整元素的位置使它们按某种次序排列。</a:t>
            </a:r>
            <a:endParaRPr lang="en-US" altLang="zh-CN" sz="2400" dirty="0" smtClean="0"/>
          </a:p>
          <a:p>
            <a:pPr eaLnBrk="1" hangingPunct="1">
              <a:defRPr/>
            </a:pPr>
            <a:r>
              <a:rPr lang="zh-CN" altLang="en-US" sz="2800" dirty="0" smtClean="0"/>
              <a:t>排序有各种算法，</a:t>
            </a:r>
            <a:r>
              <a:rPr lang="zh-CN" altLang="en-US" sz="2800" dirty="0">
                <a:solidFill>
                  <a:srgbClr val="FFC000"/>
                </a:solidFill>
              </a:rPr>
              <a:t>冒泡</a:t>
            </a:r>
            <a:r>
              <a:rPr lang="zh-CN" altLang="en-US" sz="2800" dirty="0" smtClean="0">
                <a:solidFill>
                  <a:srgbClr val="FFC000"/>
                </a:solidFill>
              </a:rPr>
              <a:t>法</a:t>
            </a:r>
            <a:r>
              <a:rPr lang="zh-CN" altLang="en-US" sz="2800" dirty="0" smtClean="0"/>
              <a:t>是其中的一种排序算法：</a:t>
            </a:r>
            <a:endParaRPr lang="en-US" altLang="zh-CN" sz="2800" dirty="0" smtClean="0">
              <a:solidFill>
                <a:srgbClr val="FFC000"/>
              </a:solidFill>
            </a:endParaRPr>
          </a:p>
          <a:p>
            <a:pPr lvl="1" eaLnBrk="1" hangingPunct="1">
              <a:defRPr/>
            </a:pPr>
            <a:r>
              <a:rPr lang="zh-CN" altLang="en-US" sz="2400" dirty="0" smtClean="0"/>
              <a:t>从左到右依次</a:t>
            </a:r>
            <a:r>
              <a:rPr lang="zh-CN" altLang="en-US" sz="2400" dirty="0" smtClean="0">
                <a:solidFill>
                  <a:srgbClr val="FFC000"/>
                </a:solidFill>
              </a:rPr>
              <a:t>比较相邻两个数</a:t>
            </a:r>
            <a:r>
              <a:rPr lang="zh-CN" altLang="en-US" sz="2400" dirty="0" smtClean="0"/>
              <a:t>，如果前一个大、后一个小，则</a:t>
            </a:r>
            <a:r>
              <a:rPr lang="zh-CN" altLang="en-US" sz="2400" dirty="0" smtClean="0">
                <a:solidFill>
                  <a:srgbClr val="FFC000"/>
                </a:solidFill>
              </a:rPr>
              <a:t>交换它们俩的位置</a:t>
            </a:r>
            <a:r>
              <a:rPr lang="zh-CN" altLang="en-US" sz="2400" dirty="0" smtClean="0"/>
              <a:t>。</a:t>
            </a:r>
            <a:endParaRPr lang="en-US" altLang="zh-CN" sz="2400" dirty="0" smtClean="0"/>
          </a:p>
          <a:p>
            <a:pPr lvl="1" eaLnBrk="1" hangingPunct="1">
              <a:defRPr/>
            </a:pPr>
            <a:r>
              <a:rPr lang="zh-CN" altLang="en-US" sz="2400" dirty="0" smtClean="0"/>
              <a:t>经过上述一轮的“</a:t>
            </a:r>
            <a:r>
              <a:rPr lang="zh-CN" altLang="en-US" sz="2400" dirty="0" smtClean="0">
                <a:solidFill>
                  <a:srgbClr val="FFC000"/>
                </a:solidFill>
              </a:rPr>
              <a:t>比较</a:t>
            </a:r>
            <a:r>
              <a:rPr lang="en-US" altLang="zh-CN" sz="2400" dirty="0" smtClean="0">
                <a:solidFill>
                  <a:srgbClr val="FFC000"/>
                </a:solidFill>
              </a:rPr>
              <a:t>--</a:t>
            </a:r>
            <a:r>
              <a:rPr lang="zh-CN" altLang="en-US" sz="2400" dirty="0" smtClean="0">
                <a:solidFill>
                  <a:srgbClr val="FFC000"/>
                </a:solidFill>
              </a:rPr>
              <a:t>交换</a:t>
            </a:r>
            <a:r>
              <a:rPr lang="zh-CN" altLang="en-US" sz="2400" dirty="0" smtClean="0"/>
              <a:t>”操作之后，最大的数排到了最后一个位置。</a:t>
            </a:r>
            <a:endParaRPr lang="en-US" altLang="zh-CN" sz="2400" dirty="0" smtClean="0"/>
          </a:p>
          <a:p>
            <a:pPr lvl="1" eaLnBrk="1" hangingPunct="1">
              <a:defRPr/>
            </a:pPr>
            <a:r>
              <a:rPr lang="zh-CN" altLang="en-US" sz="2400" dirty="0" smtClean="0"/>
              <a:t>去掉最大的数（在最后一个位置），在剩下的数中再采用上述的</a:t>
            </a:r>
            <a:r>
              <a:rPr lang="zh-CN" altLang="en-US" sz="2400" dirty="0"/>
              <a:t>“比较</a:t>
            </a:r>
            <a:r>
              <a:rPr lang="en-US" altLang="zh-CN" sz="2400" dirty="0"/>
              <a:t>--</a:t>
            </a:r>
            <a:r>
              <a:rPr lang="zh-CN" altLang="en-US" sz="2400" dirty="0"/>
              <a:t>交换</a:t>
            </a:r>
            <a:r>
              <a:rPr lang="zh-CN" altLang="en-US" sz="2400" dirty="0" smtClean="0"/>
              <a:t>”操作，然后去掉次大的数。依此类推，直到只剩下一个数为止。</a:t>
            </a:r>
            <a:endParaRPr lang="en-US" altLang="zh-CN" sz="2400" dirty="0" smtClean="0"/>
          </a:p>
          <a:p>
            <a:pPr lvl="1" eaLnBrk="1" hangingPunct="1">
              <a:defRPr/>
            </a:pPr>
            <a:endParaRPr lang="en-US" altLang="zh-CN" sz="24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2063388"/>
            <a:ext cx="2988332" cy="523220"/>
          </a:xfrm>
          <a:prstGeom prst="rect">
            <a:avLst/>
          </a:prstGeom>
          <a:noFill/>
          <a:ln w="9525">
            <a:solidFill>
              <a:schemeClr val="tx1"/>
            </a:solidFill>
          </a:ln>
        </p:spPr>
        <p:txBody>
          <a:bodyPr wrap="square" rtlCol="0">
            <a:spAutoFit/>
          </a:bodyPr>
          <a:lstStyle/>
          <a:p>
            <a:pPr algn="just"/>
            <a:r>
              <a:rPr lang="en-US" altLang="zh-CN" sz="2800" dirty="0" smtClean="0">
                <a:solidFill>
                  <a:srgbClr val="FFC000"/>
                </a:solidFill>
              </a:rPr>
              <a:t>8</a:t>
            </a:r>
            <a:r>
              <a:rPr lang="en-US" altLang="zh-CN" sz="2800" dirty="0" smtClean="0"/>
              <a:t>   </a:t>
            </a:r>
            <a:r>
              <a:rPr lang="en-US" altLang="zh-CN" sz="2800" dirty="0" smtClean="0">
                <a:solidFill>
                  <a:srgbClr val="FFC000"/>
                </a:solidFill>
              </a:rPr>
              <a:t>1</a:t>
            </a:r>
            <a:r>
              <a:rPr lang="en-US" altLang="zh-CN" sz="2800" dirty="0" smtClean="0"/>
              <a:t>   9  </a:t>
            </a:r>
            <a:r>
              <a:rPr lang="en-US" altLang="zh-CN" sz="2800" dirty="0"/>
              <a:t>4  </a:t>
            </a:r>
            <a:r>
              <a:rPr lang="en-US" altLang="zh-CN" sz="2800" dirty="0" smtClean="0"/>
              <a:t> 3</a:t>
            </a:r>
            <a:endParaRPr lang="zh-CN" altLang="en-US" sz="2800" dirty="0">
              <a:effectLst>
                <a:outerShdw blurRad="38100" dist="38100" dir="2700000" algn="tl">
                  <a:srgbClr val="000000">
                    <a:alpha val="43137"/>
                  </a:srgbClr>
                </a:outerShdw>
              </a:effectLst>
            </a:endParaRPr>
          </a:p>
        </p:txBody>
      </p:sp>
      <p:sp>
        <p:nvSpPr>
          <p:cNvPr id="5" name="弧形 4"/>
          <p:cNvSpPr/>
          <p:nvPr/>
        </p:nvSpPr>
        <p:spPr bwMode="auto">
          <a:xfrm>
            <a:off x="539552" y="1794520"/>
            <a:ext cx="576064" cy="914400"/>
          </a:xfrm>
          <a:prstGeom prst="arc">
            <a:avLst>
              <a:gd name="adj1" fmla="val 12490715"/>
              <a:gd name="adj2" fmla="val 19779891"/>
            </a:avLst>
          </a:prstGeom>
          <a:noFill/>
          <a:ln>
            <a:solidFill>
              <a:schemeClr val="tx1"/>
            </a:solidFill>
            <a:headEnd type="triangle" w="med" len="med"/>
            <a:tailEnd type="triangl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
        <p:nvSpPr>
          <p:cNvPr id="9" name="TextBox 8"/>
          <p:cNvSpPr txBox="1"/>
          <p:nvPr/>
        </p:nvSpPr>
        <p:spPr>
          <a:xfrm>
            <a:off x="323528" y="2927484"/>
            <a:ext cx="2988332" cy="523220"/>
          </a:xfrm>
          <a:prstGeom prst="rect">
            <a:avLst/>
          </a:prstGeom>
          <a:noFill/>
          <a:ln w="9525">
            <a:solidFill>
              <a:schemeClr val="tx1"/>
            </a:solidFill>
          </a:ln>
        </p:spPr>
        <p:txBody>
          <a:bodyPr wrap="square" rtlCol="0">
            <a:spAutoFit/>
          </a:bodyPr>
          <a:lstStyle/>
          <a:p>
            <a:pPr algn="just"/>
            <a:r>
              <a:rPr lang="en-US" altLang="zh-CN" sz="2800" dirty="0"/>
              <a:t>1   </a:t>
            </a:r>
            <a:r>
              <a:rPr lang="en-US" altLang="zh-CN" sz="2800" dirty="0" smtClean="0">
                <a:solidFill>
                  <a:srgbClr val="FFC000"/>
                </a:solidFill>
              </a:rPr>
              <a:t>8</a:t>
            </a:r>
            <a:r>
              <a:rPr lang="en-US" altLang="zh-CN" sz="2800" dirty="0" smtClean="0"/>
              <a:t>   </a:t>
            </a:r>
            <a:r>
              <a:rPr lang="en-US" altLang="zh-CN" sz="2800" dirty="0" smtClean="0">
                <a:solidFill>
                  <a:srgbClr val="FFC000"/>
                </a:solidFill>
              </a:rPr>
              <a:t>9</a:t>
            </a:r>
            <a:r>
              <a:rPr lang="en-US" altLang="zh-CN" sz="2800" dirty="0" smtClean="0"/>
              <a:t>  4   3</a:t>
            </a:r>
            <a:endParaRPr lang="zh-CN" altLang="en-US" sz="2800" dirty="0">
              <a:effectLst>
                <a:outerShdw blurRad="38100" dist="38100" dir="2700000" algn="tl">
                  <a:srgbClr val="000000">
                    <a:alpha val="43137"/>
                  </a:srgbClr>
                </a:outerShdw>
              </a:effectLst>
            </a:endParaRPr>
          </a:p>
        </p:txBody>
      </p:sp>
      <p:sp>
        <p:nvSpPr>
          <p:cNvPr id="11" name="弧形 10"/>
          <p:cNvSpPr/>
          <p:nvPr/>
        </p:nvSpPr>
        <p:spPr bwMode="auto">
          <a:xfrm>
            <a:off x="1115616" y="2658616"/>
            <a:ext cx="576064" cy="914400"/>
          </a:xfrm>
          <a:prstGeom prst="arc">
            <a:avLst>
              <a:gd name="adj1" fmla="val 12490715"/>
              <a:gd name="adj2" fmla="val 19779891"/>
            </a:avLst>
          </a:prstGeom>
          <a:noFill/>
          <a:ln>
            <a:solidFill>
              <a:schemeClr val="tx1"/>
            </a:solidFill>
            <a:headEnd type="triangle" w="med" len="med"/>
            <a:tailEnd type="triangl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
        <p:nvSpPr>
          <p:cNvPr id="14" name="TextBox 13"/>
          <p:cNvSpPr txBox="1"/>
          <p:nvPr/>
        </p:nvSpPr>
        <p:spPr>
          <a:xfrm>
            <a:off x="359532" y="3791580"/>
            <a:ext cx="2988332" cy="523220"/>
          </a:xfrm>
          <a:prstGeom prst="rect">
            <a:avLst/>
          </a:prstGeom>
          <a:noFill/>
          <a:ln w="9525">
            <a:solidFill>
              <a:schemeClr val="tx1"/>
            </a:solidFill>
          </a:ln>
        </p:spPr>
        <p:txBody>
          <a:bodyPr wrap="square" rtlCol="0">
            <a:spAutoFit/>
          </a:bodyPr>
          <a:lstStyle/>
          <a:p>
            <a:pPr algn="just"/>
            <a:r>
              <a:rPr lang="en-US" altLang="zh-CN" sz="2800" dirty="0" smtClean="0"/>
              <a:t>1   8   </a:t>
            </a:r>
            <a:r>
              <a:rPr lang="en-US" altLang="zh-CN" sz="2800" dirty="0" smtClean="0">
                <a:solidFill>
                  <a:srgbClr val="FFC000"/>
                </a:solidFill>
              </a:rPr>
              <a:t>9  </a:t>
            </a:r>
            <a:r>
              <a:rPr lang="en-US" altLang="zh-CN" sz="2800" dirty="0">
                <a:solidFill>
                  <a:srgbClr val="FFC000"/>
                </a:solidFill>
              </a:rPr>
              <a:t>4 </a:t>
            </a:r>
            <a:r>
              <a:rPr lang="en-US" altLang="zh-CN" sz="2800" dirty="0"/>
              <a:t> </a:t>
            </a:r>
            <a:r>
              <a:rPr lang="en-US" altLang="zh-CN" sz="2800" dirty="0" smtClean="0"/>
              <a:t> 3</a:t>
            </a:r>
            <a:endParaRPr lang="zh-CN" altLang="en-US" sz="2800" dirty="0">
              <a:solidFill>
                <a:srgbClr val="FFC000"/>
              </a:solidFill>
              <a:effectLst>
                <a:outerShdw blurRad="38100" dist="38100" dir="2700000" algn="tl">
                  <a:srgbClr val="000000">
                    <a:alpha val="43137"/>
                  </a:srgbClr>
                </a:outerShdw>
              </a:effectLst>
            </a:endParaRPr>
          </a:p>
        </p:txBody>
      </p:sp>
      <p:sp>
        <p:nvSpPr>
          <p:cNvPr id="17" name="弧形 16"/>
          <p:cNvSpPr/>
          <p:nvPr/>
        </p:nvSpPr>
        <p:spPr bwMode="auto">
          <a:xfrm>
            <a:off x="1763688" y="3522712"/>
            <a:ext cx="576064" cy="914400"/>
          </a:xfrm>
          <a:prstGeom prst="arc">
            <a:avLst>
              <a:gd name="adj1" fmla="val 12490715"/>
              <a:gd name="adj2" fmla="val 19779891"/>
            </a:avLst>
          </a:prstGeom>
          <a:noFill/>
          <a:ln>
            <a:solidFill>
              <a:schemeClr val="tx1"/>
            </a:solidFill>
            <a:headEnd type="triangle" w="med" len="med"/>
            <a:tailEnd type="triangl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
        <p:nvSpPr>
          <p:cNvPr id="19" name="TextBox 18"/>
          <p:cNvSpPr txBox="1"/>
          <p:nvPr/>
        </p:nvSpPr>
        <p:spPr>
          <a:xfrm>
            <a:off x="359532" y="4633972"/>
            <a:ext cx="2988332" cy="523220"/>
          </a:xfrm>
          <a:prstGeom prst="rect">
            <a:avLst/>
          </a:prstGeom>
          <a:noFill/>
          <a:ln w="9525">
            <a:solidFill>
              <a:schemeClr val="tx1"/>
            </a:solidFill>
          </a:ln>
        </p:spPr>
        <p:txBody>
          <a:bodyPr wrap="square" rtlCol="0">
            <a:spAutoFit/>
          </a:bodyPr>
          <a:lstStyle/>
          <a:p>
            <a:pPr algn="just"/>
            <a:r>
              <a:rPr lang="en-US" altLang="zh-CN" sz="2800" dirty="0" smtClean="0"/>
              <a:t>1   8   4  </a:t>
            </a:r>
            <a:r>
              <a:rPr lang="en-US" altLang="zh-CN" sz="2800" dirty="0" smtClean="0">
                <a:solidFill>
                  <a:srgbClr val="FFC000"/>
                </a:solidFill>
              </a:rPr>
              <a:t>9   3</a:t>
            </a:r>
            <a:endParaRPr lang="zh-CN" altLang="en-US" sz="2800" dirty="0">
              <a:solidFill>
                <a:srgbClr val="FFC000"/>
              </a:solidFill>
              <a:effectLst>
                <a:outerShdw blurRad="38100" dist="38100" dir="2700000" algn="tl">
                  <a:srgbClr val="000000">
                    <a:alpha val="43137"/>
                  </a:srgbClr>
                </a:outerShdw>
              </a:effectLst>
            </a:endParaRPr>
          </a:p>
        </p:txBody>
      </p:sp>
      <p:sp>
        <p:nvSpPr>
          <p:cNvPr id="23" name="弧形 22"/>
          <p:cNvSpPr/>
          <p:nvPr/>
        </p:nvSpPr>
        <p:spPr bwMode="auto">
          <a:xfrm>
            <a:off x="2339752" y="4386808"/>
            <a:ext cx="576064" cy="914400"/>
          </a:xfrm>
          <a:prstGeom prst="arc">
            <a:avLst>
              <a:gd name="adj1" fmla="val 12490715"/>
              <a:gd name="adj2" fmla="val 19779891"/>
            </a:avLst>
          </a:prstGeom>
          <a:noFill/>
          <a:ln>
            <a:solidFill>
              <a:schemeClr val="tx1"/>
            </a:solidFill>
            <a:headEnd type="triangle" w="med" len="med"/>
            <a:tailEnd type="triangl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
        <p:nvSpPr>
          <p:cNvPr id="44" name="TextBox 43"/>
          <p:cNvSpPr txBox="1"/>
          <p:nvPr/>
        </p:nvSpPr>
        <p:spPr>
          <a:xfrm>
            <a:off x="359532" y="5498068"/>
            <a:ext cx="2988332" cy="523220"/>
          </a:xfrm>
          <a:prstGeom prst="rect">
            <a:avLst/>
          </a:prstGeom>
          <a:noFill/>
          <a:ln w="9525">
            <a:solidFill>
              <a:schemeClr val="tx1"/>
            </a:solidFill>
          </a:ln>
        </p:spPr>
        <p:txBody>
          <a:bodyPr wrap="square" rtlCol="0">
            <a:spAutoFit/>
          </a:bodyPr>
          <a:lstStyle/>
          <a:p>
            <a:pPr algn="just"/>
            <a:r>
              <a:rPr lang="en-US" altLang="zh-CN" sz="2800" dirty="0" smtClean="0"/>
              <a:t>1   8   4  3   </a:t>
            </a:r>
            <a:r>
              <a:rPr lang="en-US" altLang="zh-CN" sz="2800" dirty="0" smtClean="0">
                <a:solidFill>
                  <a:srgbClr val="FF0000"/>
                </a:solidFill>
              </a:rPr>
              <a:t>9</a:t>
            </a:r>
            <a:endParaRPr lang="zh-CN" altLang="en-US" sz="2800" dirty="0">
              <a:solidFill>
                <a:srgbClr val="FF0000"/>
              </a:solidFill>
              <a:effectLst>
                <a:outerShdw blurRad="38100" dist="38100" dir="2700000" algn="tl">
                  <a:srgbClr val="000000">
                    <a:alpha val="43137"/>
                  </a:srgbClr>
                </a:outerShdw>
              </a:effectLst>
            </a:endParaRPr>
          </a:p>
        </p:txBody>
      </p:sp>
      <p:sp>
        <p:nvSpPr>
          <p:cNvPr id="45" name="TextBox 44"/>
          <p:cNvSpPr txBox="1"/>
          <p:nvPr/>
        </p:nvSpPr>
        <p:spPr>
          <a:xfrm>
            <a:off x="3239852" y="426368"/>
            <a:ext cx="2988332" cy="523220"/>
          </a:xfrm>
          <a:prstGeom prst="rect">
            <a:avLst/>
          </a:prstGeom>
          <a:noFill/>
          <a:ln w="9525">
            <a:solidFill>
              <a:schemeClr val="tx1"/>
            </a:solidFill>
          </a:ln>
        </p:spPr>
        <p:txBody>
          <a:bodyPr wrap="square" rtlCol="0">
            <a:spAutoFit/>
          </a:bodyPr>
          <a:lstStyle/>
          <a:p>
            <a:pPr algn="just"/>
            <a:r>
              <a:rPr lang="en-US" altLang="zh-CN" sz="2800" dirty="0" smtClean="0"/>
              <a:t>8   1   </a:t>
            </a:r>
            <a:r>
              <a:rPr lang="en-US" altLang="zh-CN" sz="2800" dirty="0"/>
              <a:t>9  </a:t>
            </a:r>
            <a:r>
              <a:rPr lang="en-US" altLang="zh-CN" sz="2800" dirty="0" smtClean="0"/>
              <a:t>4   3</a:t>
            </a:r>
            <a:endParaRPr lang="zh-CN" altLang="en-US" sz="2800" dirty="0">
              <a:solidFill>
                <a:srgbClr val="FFC000"/>
              </a:solidFill>
              <a:effectLst>
                <a:outerShdw blurRad="38100" dist="38100" dir="2700000" algn="tl">
                  <a:srgbClr val="000000">
                    <a:alpha val="43137"/>
                  </a:srgbClr>
                </a:outerShdw>
              </a:effectLst>
            </a:endParaRPr>
          </a:p>
        </p:txBody>
      </p:sp>
      <p:sp>
        <p:nvSpPr>
          <p:cNvPr id="46" name="TextBox 45"/>
          <p:cNvSpPr txBox="1"/>
          <p:nvPr/>
        </p:nvSpPr>
        <p:spPr>
          <a:xfrm>
            <a:off x="3743908" y="2063388"/>
            <a:ext cx="2988332" cy="523220"/>
          </a:xfrm>
          <a:prstGeom prst="rect">
            <a:avLst/>
          </a:prstGeom>
          <a:noFill/>
          <a:ln w="9525">
            <a:solidFill>
              <a:schemeClr val="tx1"/>
            </a:solidFill>
          </a:ln>
        </p:spPr>
        <p:txBody>
          <a:bodyPr wrap="square" rtlCol="0">
            <a:spAutoFit/>
          </a:bodyPr>
          <a:lstStyle/>
          <a:p>
            <a:pPr algn="just"/>
            <a:r>
              <a:rPr lang="en-US" altLang="zh-CN" sz="2800" dirty="0" smtClean="0">
                <a:solidFill>
                  <a:srgbClr val="FFC000"/>
                </a:solidFill>
              </a:rPr>
              <a:t>1   8</a:t>
            </a:r>
            <a:r>
              <a:rPr lang="en-US" altLang="zh-CN" sz="2800" dirty="0" smtClean="0"/>
              <a:t>   4  3   </a:t>
            </a:r>
            <a:r>
              <a:rPr lang="en-US" altLang="zh-CN" sz="2800" dirty="0" smtClean="0">
                <a:solidFill>
                  <a:srgbClr val="FF0000"/>
                </a:solidFill>
              </a:rPr>
              <a:t>9</a:t>
            </a:r>
            <a:endParaRPr lang="zh-CN" altLang="en-US" sz="2800" dirty="0">
              <a:solidFill>
                <a:srgbClr val="FF0000"/>
              </a:solidFill>
              <a:effectLst>
                <a:outerShdw blurRad="38100" dist="38100" dir="2700000" algn="tl">
                  <a:srgbClr val="000000">
                    <a:alpha val="43137"/>
                  </a:srgbClr>
                </a:outerShdw>
              </a:effectLst>
            </a:endParaRPr>
          </a:p>
        </p:txBody>
      </p:sp>
      <p:sp>
        <p:nvSpPr>
          <p:cNvPr id="47" name="TextBox 46"/>
          <p:cNvSpPr txBox="1"/>
          <p:nvPr/>
        </p:nvSpPr>
        <p:spPr>
          <a:xfrm>
            <a:off x="269496" y="1218456"/>
            <a:ext cx="1422184" cy="461665"/>
          </a:xfrm>
          <a:prstGeom prst="rect">
            <a:avLst/>
          </a:prstGeom>
          <a:noFill/>
        </p:spPr>
        <p:txBody>
          <a:bodyPr wrap="none" rtlCol="0">
            <a:spAutoFit/>
          </a:bodyPr>
          <a:lstStyle/>
          <a:p>
            <a:pPr algn="just"/>
            <a:r>
              <a:rPr lang="zh-CN" altLang="en-US" dirty="0" smtClean="0">
                <a:solidFill>
                  <a:srgbClr val="FFC000"/>
                </a:solidFill>
                <a:effectLst>
                  <a:outerShdw blurRad="38100" dist="38100" dir="2700000" algn="tl">
                    <a:srgbClr val="000000">
                      <a:alpha val="43137"/>
                    </a:srgbClr>
                  </a:outerShdw>
                </a:effectLst>
              </a:rPr>
              <a:t>第一轮：</a:t>
            </a:r>
            <a:endParaRPr lang="zh-CN" altLang="en-US" dirty="0">
              <a:solidFill>
                <a:srgbClr val="FFC000"/>
              </a:solidFill>
              <a:effectLst>
                <a:outerShdw blurRad="38100" dist="38100" dir="2700000" algn="tl">
                  <a:srgbClr val="000000">
                    <a:alpha val="43137"/>
                  </a:srgbClr>
                </a:outerShdw>
              </a:effectLst>
            </a:endParaRPr>
          </a:p>
        </p:txBody>
      </p:sp>
      <p:sp>
        <p:nvSpPr>
          <p:cNvPr id="48" name="TextBox 47"/>
          <p:cNvSpPr txBox="1"/>
          <p:nvPr/>
        </p:nvSpPr>
        <p:spPr>
          <a:xfrm>
            <a:off x="3653872" y="1218456"/>
            <a:ext cx="1422184" cy="461665"/>
          </a:xfrm>
          <a:prstGeom prst="rect">
            <a:avLst/>
          </a:prstGeom>
          <a:noFill/>
        </p:spPr>
        <p:txBody>
          <a:bodyPr wrap="none" rtlCol="0">
            <a:spAutoFit/>
          </a:bodyPr>
          <a:lstStyle/>
          <a:p>
            <a:pPr algn="just"/>
            <a:r>
              <a:rPr lang="zh-CN" altLang="en-US" dirty="0" smtClean="0">
                <a:solidFill>
                  <a:srgbClr val="FFC000"/>
                </a:solidFill>
                <a:effectLst>
                  <a:outerShdw blurRad="38100" dist="38100" dir="2700000" algn="tl">
                    <a:srgbClr val="000000">
                      <a:alpha val="43137"/>
                    </a:srgbClr>
                  </a:outerShdw>
                </a:effectLst>
              </a:rPr>
              <a:t>第二轮：</a:t>
            </a:r>
            <a:endParaRPr lang="zh-CN" altLang="en-US" dirty="0">
              <a:solidFill>
                <a:srgbClr val="FFC000"/>
              </a:solidFill>
              <a:effectLst>
                <a:outerShdw blurRad="38100" dist="38100" dir="2700000" algn="tl">
                  <a:srgbClr val="000000">
                    <a:alpha val="43137"/>
                  </a:srgbClr>
                </a:outerShdw>
              </a:effectLst>
            </a:endParaRPr>
          </a:p>
        </p:txBody>
      </p:sp>
      <p:sp>
        <p:nvSpPr>
          <p:cNvPr id="49" name="弧形 48"/>
          <p:cNvSpPr/>
          <p:nvPr/>
        </p:nvSpPr>
        <p:spPr bwMode="auto">
          <a:xfrm>
            <a:off x="3995936" y="1794520"/>
            <a:ext cx="576064" cy="914400"/>
          </a:xfrm>
          <a:prstGeom prst="arc">
            <a:avLst>
              <a:gd name="adj1" fmla="val 12490715"/>
              <a:gd name="adj2" fmla="val 19779891"/>
            </a:avLst>
          </a:prstGeom>
          <a:noFill/>
          <a:ln>
            <a:solidFill>
              <a:schemeClr val="tx1"/>
            </a:solidFill>
            <a:headEnd type="triangle" w="med" len="med"/>
            <a:tailEnd type="triangl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
        <p:nvSpPr>
          <p:cNvPr id="50" name="TextBox 49"/>
          <p:cNvSpPr txBox="1"/>
          <p:nvPr/>
        </p:nvSpPr>
        <p:spPr>
          <a:xfrm>
            <a:off x="3743908" y="2927484"/>
            <a:ext cx="2988332" cy="523220"/>
          </a:xfrm>
          <a:prstGeom prst="rect">
            <a:avLst/>
          </a:prstGeom>
          <a:noFill/>
          <a:ln w="9525">
            <a:solidFill>
              <a:schemeClr val="tx1"/>
            </a:solidFill>
          </a:ln>
        </p:spPr>
        <p:txBody>
          <a:bodyPr wrap="square" rtlCol="0">
            <a:spAutoFit/>
          </a:bodyPr>
          <a:lstStyle/>
          <a:p>
            <a:pPr algn="just"/>
            <a:r>
              <a:rPr lang="en-US" altLang="zh-CN" sz="2800" dirty="0" smtClean="0"/>
              <a:t>1   </a:t>
            </a:r>
            <a:r>
              <a:rPr lang="en-US" altLang="zh-CN" sz="2800" dirty="0" smtClean="0">
                <a:solidFill>
                  <a:srgbClr val="FFC000"/>
                </a:solidFill>
              </a:rPr>
              <a:t>8   4</a:t>
            </a:r>
            <a:r>
              <a:rPr lang="en-US" altLang="zh-CN" sz="2800" dirty="0" smtClean="0"/>
              <a:t>  3   </a:t>
            </a:r>
            <a:r>
              <a:rPr lang="en-US" altLang="zh-CN" sz="2800" dirty="0" smtClean="0">
                <a:solidFill>
                  <a:srgbClr val="FF0000"/>
                </a:solidFill>
              </a:rPr>
              <a:t>9</a:t>
            </a:r>
            <a:endParaRPr lang="zh-CN" altLang="en-US" sz="2800" dirty="0">
              <a:solidFill>
                <a:srgbClr val="FF0000"/>
              </a:solidFill>
              <a:effectLst>
                <a:outerShdw blurRad="38100" dist="38100" dir="2700000" algn="tl">
                  <a:srgbClr val="000000">
                    <a:alpha val="43137"/>
                  </a:srgbClr>
                </a:outerShdw>
              </a:effectLst>
            </a:endParaRPr>
          </a:p>
        </p:txBody>
      </p:sp>
      <p:sp>
        <p:nvSpPr>
          <p:cNvPr id="51" name="弧形 50"/>
          <p:cNvSpPr/>
          <p:nvPr/>
        </p:nvSpPr>
        <p:spPr bwMode="auto">
          <a:xfrm>
            <a:off x="4572000" y="2658616"/>
            <a:ext cx="576064" cy="914400"/>
          </a:xfrm>
          <a:prstGeom prst="arc">
            <a:avLst>
              <a:gd name="adj1" fmla="val 12490715"/>
              <a:gd name="adj2" fmla="val 19779891"/>
            </a:avLst>
          </a:prstGeom>
          <a:noFill/>
          <a:ln>
            <a:solidFill>
              <a:schemeClr val="tx1"/>
            </a:solidFill>
            <a:headEnd type="triangle" w="med" len="med"/>
            <a:tailEnd type="triangl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
        <p:nvSpPr>
          <p:cNvPr id="52" name="TextBox 51"/>
          <p:cNvSpPr txBox="1"/>
          <p:nvPr/>
        </p:nvSpPr>
        <p:spPr>
          <a:xfrm>
            <a:off x="3779912" y="3791580"/>
            <a:ext cx="2988332" cy="523220"/>
          </a:xfrm>
          <a:prstGeom prst="rect">
            <a:avLst/>
          </a:prstGeom>
          <a:noFill/>
          <a:ln w="9525">
            <a:solidFill>
              <a:schemeClr val="tx1"/>
            </a:solidFill>
          </a:ln>
        </p:spPr>
        <p:txBody>
          <a:bodyPr wrap="square" rtlCol="0">
            <a:spAutoFit/>
          </a:bodyPr>
          <a:lstStyle/>
          <a:p>
            <a:pPr algn="just"/>
            <a:r>
              <a:rPr lang="en-US" altLang="zh-CN" sz="2800" dirty="0" smtClean="0"/>
              <a:t>1   4</a:t>
            </a:r>
            <a:r>
              <a:rPr lang="en-US" altLang="zh-CN" sz="2800" dirty="0" smtClean="0">
                <a:solidFill>
                  <a:srgbClr val="FFC000"/>
                </a:solidFill>
              </a:rPr>
              <a:t>   8</a:t>
            </a:r>
            <a:r>
              <a:rPr lang="en-US" altLang="zh-CN" sz="2800" dirty="0" smtClean="0"/>
              <a:t>  </a:t>
            </a:r>
            <a:r>
              <a:rPr lang="en-US" altLang="zh-CN" sz="2800" dirty="0" smtClean="0">
                <a:solidFill>
                  <a:srgbClr val="FFC000"/>
                </a:solidFill>
              </a:rPr>
              <a:t>3</a:t>
            </a:r>
            <a:r>
              <a:rPr lang="en-US" altLang="zh-CN" sz="2800" dirty="0" smtClean="0"/>
              <a:t>   </a:t>
            </a:r>
            <a:r>
              <a:rPr lang="en-US" altLang="zh-CN" sz="2800" dirty="0" smtClean="0">
                <a:solidFill>
                  <a:srgbClr val="FF0000"/>
                </a:solidFill>
              </a:rPr>
              <a:t>9</a:t>
            </a:r>
            <a:endParaRPr lang="zh-CN" altLang="en-US" sz="2800" dirty="0">
              <a:solidFill>
                <a:srgbClr val="FF0000"/>
              </a:solidFill>
              <a:effectLst>
                <a:outerShdw blurRad="38100" dist="38100" dir="2700000" algn="tl">
                  <a:srgbClr val="000000">
                    <a:alpha val="43137"/>
                  </a:srgbClr>
                </a:outerShdw>
              </a:effectLst>
            </a:endParaRPr>
          </a:p>
        </p:txBody>
      </p:sp>
      <p:sp>
        <p:nvSpPr>
          <p:cNvPr id="53" name="弧形 52"/>
          <p:cNvSpPr/>
          <p:nvPr/>
        </p:nvSpPr>
        <p:spPr bwMode="auto">
          <a:xfrm>
            <a:off x="5220072" y="3522712"/>
            <a:ext cx="576064" cy="914400"/>
          </a:xfrm>
          <a:prstGeom prst="arc">
            <a:avLst>
              <a:gd name="adj1" fmla="val 12490715"/>
              <a:gd name="adj2" fmla="val 19779891"/>
            </a:avLst>
          </a:prstGeom>
          <a:noFill/>
          <a:ln>
            <a:solidFill>
              <a:schemeClr val="tx1"/>
            </a:solidFill>
            <a:headEnd type="triangle" w="med" len="med"/>
            <a:tailEnd type="triangl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
        <p:nvSpPr>
          <p:cNvPr id="54" name="TextBox 53"/>
          <p:cNvSpPr txBox="1"/>
          <p:nvPr/>
        </p:nvSpPr>
        <p:spPr>
          <a:xfrm>
            <a:off x="3779912" y="4633972"/>
            <a:ext cx="2988332" cy="523220"/>
          </a:xfrm>
          <a:prstGeom prst="rect">
            <a:avLst/>
          </a:prstGeom>
          <a:noFill/>
          <a:ln w="9525">
            <a:solidFill>
              <a:schemeClr val="tx1"/>
            </a:solidFill>
          </a:ln>
        </p:spPr>
        <p:txBody>
          <a:bodyPr wrap="square" rtlCol="0">
            <a:spAutoFit/>
          </a:bodyPr>
          <a:lstStyle/>
          <a:p>
            <a:pPr algn="just"/>
            <a:r>
              <a:rPr lang="en-US" altLang="zh-CN" sz="2800" dirty="0" smtClean="0"/>
              <a:t>1   4</a:t>
            </a:r>
            <a:r>
              <a:rPr lang="en-US" altLang="zh-CN" sz="2800" dirty="0" smtClean="0">
                <a:solidFill>
                  <a:srgbClr val="FFC000"/>
                </a:solidFill>
              </a:rPr>
              <a:t>   </a:t>
            </a:r>
            <a:r>
              <a:rPr lang="en-US" altLang="zh-CN" sz="2800" dirty="0" smtClean="0"/>
              <a:t>3  </a:t>
            </a:r>
            <a:r>
              <a:rPr lang="en-US" altLang="zh-CN" sz="2800" dirty="0" smtClean="0">
                <a:solidFill>
                  <a:srgbClr val="FF0000"/>
                </a:solidFill>
              </a:rPr>
              <a:t>8</a:t>
            </a:r>
            <a:r>
              <a:rPr lang="en-US" altLang="zh-CN" sz="2800" dirty="0" smtClean="0"/>
              <a:t>   </a:t>
            </a:r>
            <a:r>
              <a:rPr lang="en-US" altLang="zh-CN" sz="2800" dirty="0" smtClean="0">
                <a:solidFill>
                  <a:srgbClr val="FF0000"/>
                </a:solidFill>
              </a:rPr>
              <a:t>9</a:t>
            </a:r>
            <a:endParaRPr lang="zh-CN" altLang="en-US" sz="2800" dirty="0">
              <a:solidFill>
                <a:srgbClr val="FF0000"/>
              </a:solidFill>
              <a:effectLst>
                <a:outerShdw blurRad="38100" dist="38100" dir="2700000" algn="tl">
                  <a:srgbClr val="000000">
                    <a:alpha val="43137"/>
                  </a:srgbClr>
                </a:outerShdw>
              </a:effectLst>
            </a:endParaRPr>
          </a:p>
        </p:txBody>
      </p:sp>
      <p:sp>
        <p:nvSpPr>
          <p:cNvPr id="55" name="TextBox 54"/>
          <p:cNvSpPr txBox="1"/>
          <p:nvPr/>
        </p:nvSpPr>
        <p:spPr>
          <a:xfrm>
            <a:off x="7038248" y="1218456"/>
            <a:ext cx="1422184" cy="461665"/>
          </a:xfrm>
          <a:prstGeom prst="rect">
            <a:avLst/>
          </a:prstGeom>
          <a:noFill/>
        </p:spPr>
        <p:txBody>
          <a:bodyPr wrap="none" rtlCol="0">
            <a:spAutoFit/>
          </a:bodyPr>
          <a:lstStyle/>
          <a:p>
            <a:pPr algn="just"/>
            <a:r>
              <a:rPr lang="zh-CN" altLang="en-US" dirty="0" smtClean="0">
                <a:solidFill>
                  <a:srgbClr val="FFC000"/>
                </a:solidFill>
                <a:effectLst>
                  <a:outerShdw blurRad="38100" dist="38100" dir="2700000" algn="tl">
                    <a:srgbClr val="000000">
                      <a:alpha val="43137"/>
                    </a:srgbClr>
                  </a:outerShdw>
                </a:effectLst>
              </a:rPr>
              <a:t>第三轮：</a:t>
            </a:r>
            <a:endParaRPr lang="zh-CN" altLang="en-US" dirty="0">
              <a:solidFill>
                <a:srgbClr val="FFC000"/>
              </a:solidFill>
              <a:effectLst>
                <a:outerShdw blurRad="38100" dist="38100" dir="2700000" algn="tl">
                  <a:srgbClr val="000000">
                    <a:alpha val="43137"/>
                  </a:srgbClr>
                </a:outerShdw>
              </a:effectLst>
            </a:endParaRPr>
          </a:p>
        </p:txBody>
      </p:sp>
      <p:sp>
        <p:nvSpPr>
          <p:cNvPr id="24" name="TextBox 23"/>
          <p:cNvSpPr txBox="1"/>
          <p:nvPr/>
        </p:nvSpPr>
        <p:spPr>
          <a:xfrm>
            <a:off x="7128284" y="1916832"/>
            <a:ext cx="1836204" cy="523220"/>
          </a:xfrm>
          <a:prstGeom prst="rect">
            <a:avLst/>
          </a:prstGeom>
          <a:noFill/>
          <a:ln w="9525">
            <a:noFill/>
          </a:ln>
        </p:spPr>
        <p:txBody>
          <a:bodyPr wrap="square" rtlCol="0">
            <a:spAutoFit/>
          </a:bodyPr>
          <a:lstStyle/>
          <a:p>
            <a:pPr algn="just"/>
            <a:r>
              <a:rPr lang="en-US" altLang="zh-CN" sz="2800" dirty="0" smtClean="0"/>
              <a:t>......</a:t>
            </a:r>
            <a:endParaRPr lang="zh-CN" altLang="en-US" sz="2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8726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ppt_x"/>
                                          </p:val>
                                        </p:tav>
                                        <p:tav tm="100000">
                                          <p:val>
                                            <p:strVal val="#ppt_x"/>
                                          </p:val>
                                        </p:tav>
                                      </p:tavLst>
                                    </p:anim>
                                    <p:anim calcmode="lin" valueType="num">
                                      <p:cBhvr additive="base">
                                        <p:cTn id="3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additive="base">
                                        <p:cTn id="41" dur="500" fill="hold"/>
                                        <p:tgtEl>
                                          <p:spTgt spid="55"/>
                                        </p:tgtEl>
                                        <p:attrNameLst>
                                          <p:attrName>ppt_x</p:attrName>
                                        </p:attrNameLst>
                                      </p:cBhvr>
                                      <p:tavLst>
                                        <p:tav tm="0">
                                          <p:val>
                                            <p:strVal val="#ppt_x"/>
                                          </p:val>
                                        </p:tav>
                                        <p:tav tm="100000">
                                          <p:val>
                                            <p:strVal val="#ppt_x"/>
                                          </p:val>
                                        </p:tav>
                                      </p:tavLst>
                                    </p:anim>
                                    <p:anim calcmode="lin" valueType="num">
                                      <p:cBhvr additive="base">
                                        <p:cTn id="42" dur="500" fill="hold"/>
                                        <p:tgtEl>
                                          <p:spTgt spid="5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p:bldP spid="49" grpId="0" animBg="1"/>
      <p:bldP spid="50" grpId="0" animBg="1"/>
      <p:bldP spid="51" grpId="0" animBg="1"/>
      <p:bldP spid="52" grpId="0" animBg="1"/>
      <p:bldP spid="53" grpId="0" animBg="1"/>
      <p:bldP spid="54" grpId="0" animBg="1"/>
      <p:bldP spid="55"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Grp="1" noChangeArrowheads="1"/>
          </p:cNvSpPr>
          <p:nvPr>
            <p:ph type="body" idx="1"/>
          </p:nvPr>
        </p:nvSpPr>
        <p:spPr>
          <a:xfrm>
            <a:off x="179512" y="260648"/>
            <a:ext cx="8892480" cy="6480720"/>
          </a:xfrm>
        </p:spPr>
        <p:txBody>
          <a:bodyPr>
            <a:normAutofit fontScale="92500" lnSpcReduction="10000"/>
          </a:bodyPr>
          <a:lstStyle/>
          <a:p>
            <a:pPr eaLnBrk="1" hangingPunct="1">
              <a:lnSpc>
                <a:spcPct val="80000"/>
              </a:lnSpc>
              <a:spcBef>
                <a:spcPts val="500"/>
              </a:spcBef>
              <a:buFont typeface="Wingdings" pitchFamily="2" charset="2"/>
              <a:buNone/>
              <a:defRPr/>
            </a:pPr>
            <a:r>
              <a:rPr lang="en-US" altLang="zh-CN" sz="2200" dirty="0" smtClean="0"/>
              <a:t>//</a:t>
            </a:r>
            <a:r>
              <a:rPr lang="zh-CN" altLang="en-US" sz="2200" dirty="0" smtClean="0"/>
              <a:t>程序</a:t>
            </a:r>
            <a:endParaRPr lang="en-US" altLang="zh-CN" sz="2200" dirty="0" smtClean="0"/>
          </a:p>
          <a:p>
            <a:pPr eaLnBrk="1" hangingPunct="1">
              <a:lnSpc>
                <a:spcPct val="80000"/>
              </a:lnSpc>
              <a:spcBef>
                <a:spcPts val="500"/>
              </a:spcBef>
              <a:buFont typeface="Wingdings" pitchFamily="2" charset="2"/>
              <a:buNone/>
              <a:defRPr/>
            </a:pPr>
            <a:r>
              <a:rPr lang="en-US" altLang="zh-CN" sz="2200" dirty="0" smtClean="0"/>
              <a:t>......</a:t>
            </a:r>
          </a:p>
          <a:p>
            <a:pPr eaLnBrk="1" hangingPunct="1">
              <a:lnSpc>
                <a:spcPct val="80000"/>
              </a:lnSpc>
              <a:spcBef>
                <a:spcPts val="500"/>
              </a:spcBef>
              <a:buFont typeface="Wingdings" pitchFamily="2" charset="2"/>
              <a:buNone/>
              <a:defRPr/>
            </a:pPr>
            <a:r>
              <a:rPr lang="en-US" altLang="zh-CN" sz="2200" dirty="0" err="1" smtClean="0"/>
              <a:t>int</a:t>
            </a:r>
            <a:r>
              <a:rPr lang="en-US" altLang="zh-CN" sz="2200" dirty="0" smtClean="0"/>
              <a:t> main()</a:t>
            </a:r>
          </a:p>
          <a:p>
            <a:pPr eaLnBrk="1" hangingPunct="1">
              <a:lnSpc>
                <a:spcPct val="80000"/>
              </a:lnSpc>
              <a:spcBef>
                <a:spcPts val="500"/>
              </a:spcBef>
              <a:buNone/>
              <a:defRPr/>
            </a:pPr>
            <a:r>
              <a:rPr lang="en-US" altLang="zh-CN" sz="2200" dirty="0" smtClean="0"/>
              <a:t>{	</a:t>
            </a:r>
            <a:r>
              <a:rPr lang="en-US" altLang="zh-CN" sz="2200" dirty="0" err="1" smtClean="0"/>
              <a:t>const</a:t>
            </a:r>
            <a:r>
              <a:rPr lang="en-US" altLang="zh-CN" sz="2200" dirty="0" smtClean="0"/>
              <a:t> </a:t>
            </a:r>
            <a:r>
              <a:rPr lang="en-US" altLang="zh-CN" sz="2200" dirty="0" err="1"/>
              <a:t>int</a:t>
            </a:r>
            <a:r>
              <a:rPr lang="en-US" altLang="zh-CN" sz="2200" dirty="0"/>
              <a:t> N=10;</a:t>
            </a:r>
          </a:p>
          <a:p>
            <a:pPr eaLnBrk="1" hangingPunct="1">
              <a:lnSpc>
                <a:spcPct val="80000"/>
              </a:lnSpc>
              <a:spcBef>
                <a:spcPts val="500"/>
              </a:spcBef>
              <a:buFont typeface="Wingdings" pitchFamily="2" charset="2"/>
              <a:buNone/>
              <a:defRPr/>
            </a:pPr>
            <a:r>
              <a:rPr lang="en-US" altLang="zh-CN" sz="2200" dirty="0" smtClean="0"/>
              <a:t>	</a:t>
            </a:r>
            <a:r>
              <a:rPr lang="en-US" altLang="zh-CN" sz="2200" dirty="0" err="1" smtClean="0"/>
              <a:t>int</a:t>
            </a:r>
            <a:r>
              <a:rPr lang="en-US" altLang="zh-CN" sz="2200" dirty="0" smtClean="0"/>
              <a:t> a[N],n;</a:t>
            </a:r>
          </a:p>
          <a:p>
            <a:pPr eaLnBrk="1" hangingPunct="1">
              <a:lnSpc>
                <a:spcPct val="80000"/>
              </a:lnSpc>
              <a:spcBef>
                <a:spcPts val="500"/>
              </a:spcBef>
              <a:buNone/>
              <a:defRPr/>
            </a:pPr>
            <a:r>
              <a:rPr lang="en-US" altLang="zh-CN" sz="2200" dirty="0"/>
              <a:t>	</a:t>
            </a:r>
            <a:r>
              <a:rPr lang="en-US" altLang="zh-CN" sz="2200" dirty="0" err="1" smtClean="0"/>
              <a:t>cin</a:t>
            </a:r>
            <a:r>
              <a:rPr lang="en-US" altLang="zh-CN" sz="2200" dirty="0" smtClean="0"/>
              <a:t> &gt;&gt; n; </a:t>
            </a:r>
            <a:r>
              <a:rPr lang="en-US" altLang="zh-CN" sz="2200" dirty="0"/>
              <a:t>//</a:t>
            </a:r>
            <a:r>
              <a:rPr lang="zh-CN" altLang="en-US" sz="2200" dirty="0" smtClean="0"/>
              <a:t>输入待排序的数的</a:t>
            </a:r>
            <a:r>
              <a:rPr lang="zh-CN" altLang="en-US" sz="2200" dirty="0"/>
              <a:t>个数</a:t>
            </a:r>
            <a:endParaRPr lang="en-US" altLang="zh-CN" sz="2200" dirty="0" smtClean="0"/>
          </a:p>
          <a:p>
            <a:pPr eaLnBrk="1" hangingPunct="1">
              <a:lnSpc>
                <a:spcPct val="80000"/>
              </a:lnSpc>
              <a:spcBef>
                <a:spcPts val="500"/>
              </a:spcBef>
              <a:buFont typeface="Wingdings" pitchFamily="2" charset="2"/>
              <a:buNone/>
              <a:defRPr/>
            </a:pPr>
            <a:r>
              <a:rPr lang="en-US" altLang="zh-CN" sz="2200" dirty="0"/>
              <a:t>	</a:t>
            </a:r>
            <a:r>
              <a:rPr lang="en-US" altLang="zh-CN" sz="2200" dirty="0" smtClean="0"/>
              <a:t>if (n &gt; N) return -1; //</a:t>
            </a:r>
            <a:r>
              <a:rPr lang="zh-CN" altLang="en-US" sz="2200" dirty="0" smtClean="0"/>
              <a:t>个数超出数组范围</a:t>
            </a:r>
            <a:endParaRPr lang="en-US" altLang="zh-CN" sz="2200" dirty="0" smtClean="0"/>
          </a:p>
          <a:p>
            <a:pPr eaLnBrk="1" hangingPunct="1">
              <a:lnSpc>
                <a:spcPct val="80000"/>
              </a:lnSpc>
              <a:spcBef>
                <a:spcPts val="500"/>
              </a:spcBef>
              <a:buFont typeface="Wingdings" pitchFamily="2" charset="2"/>
              <a:buNone/>
              <a:defRPr/>
            </a:pPr>
            <a:r>
              <a:rPr lang="en-US" altLang="zh-CN" sz="2200" dirty="0" smtClean="0"/>
              <a:t>  	for (</a:t>
            </a:r>
            <a:r>
              <a:rPr lang="en-US" altLang="zh-CN" sz="2200" dirty="0" err="1" smtClean="0"/>
              <a:t>int</a:t>
            </a:r>
            <a:r>
              <a:rPr lang="en-US" altLang="zh-CN" sz="2200" dirty="0" smtClean="0"/>
              <a:t> </a:t>
            </a:r>
            <a:r>
              <a:rPr lang="en-US" altLang="zh-CN" sz="2200" dirty="0" err="1" smtClean="0"/>
              <a:t>i</a:t>
            </a:r>
            <a:r>
              <a:rPr lang="en-US" altLang="zh-CN" sz="2200" dirty="0" smtClean="0"/>
              <a:t>=0; </a:t>
            </a:r>
            <a:r>
              <a:rPr lang="en-US" altLang="zh-CN" sz="2200" dirty="0" err="1" smtClean="0"/>
              <a:t>i</a:t>
            </a:r>
            <a:r>
              <a:rPr lang="en-US" altLang="zh-CN" sz="2200" dirty="0" smtClean="0"/>
              <a:t>&lt;n; </a:t>
            </a:r>
            <a:r>
              <a:rPr lang="en-US" altLang="zh-CN" sz="2200" dirty="0" err="1" smtClean="0"/>
              <a:t>i</a:t>
            </a:r>
            <a:r>
              <a:rPr lang="en-US" altLang="zh-CN" sz="2200" dirty="0" smtClean="0"/>
              <a:t>++)  </a:t>
            </a:r>
            <a:r>
              <a:rPr lang="en-US" altLang="zh-CN" sz="2200" dirty="0" err="1" smtClean="0"/>
              <a:t>cin</a:t>
            </a:r>
            <a:r>
              <a:rPr lang="en-US" altLang="zh-CN" sz="2200" dirty="0" smtClean="0"/>
              <a:t> &gt;&gt; a[</a:t>
            </a:r>
            <a:r>
              <a:rPr lang="en-US" altLang="zh-CN" sz="2200" dirty="0" err="1" smtClean="0"/>
              <a:t>i</a:t>
            </a:r>
            <a:r>
              <a:rPr lang="en-US" altLang="zh-CN" sz="2200" dirty="0" smtClean="0"/>
              <a:t>]; //</a:t>
            </a:r>
            <a:r>
              <a:rPr lang="zh-CN" altLang="en-US" sz="2200" dirty="0" smtClean="0"/>
              <a:t>输入待排序的数</a:t>
            </a:r>
            <a:endParaRPr lang="en-US" altLang="zh-CN" sz="2200" dirty="0" smtClean="0"/>
          </a:p>
          <a:p>
            <a:pPr eaLnBrk="1" hangingPunct="1">
              <a:lnSpc>
                <a:spcPct val="80000"/>
              </a:lnSpc>
              <a:spcBef>
                <a:spcPts val="500"/>
              </a:spcBef>
              <a:buNone/>
              <a:defRPr/>
            </a:pPr>
            <a:r>
              <a:rPr lang="en-US" altLang="zh-CN" sz="2200" dirty="0"/>
              <a:t>	</a:t>
            </a:r>
            <a:r>
              <a:rPr lang="en-US" altLang="zh-CN" sz="2200" dirty="0" err="1"/>
              <a:t>int</a:t>
            </a:r>
            <a:r>
              <a:rPr lang="en-US" altLang="zh-CN" sz="2200" dirty="0"/>
              <a:t> </a:t>
            </a:r>
            <a:r>
              <a:rPr lang="en-US" altLang="zh-CN" sz="2200" dirty="0" err="1" smtClean="0"/>
              <a:t>n_r</a:t>
            </a:r>
            <a:r>
              <a:rPr lang="en-US" altLang="zh-CN" sz="2200" dirty="0" smtClean="0"/>
              <a:t>=n;</a:t>
            </a:r>
            <a:r>
              <a:rPr lang="en-US" altLang="zh-CN" sz="2200" dirty="0"/>
              <a:t> //</a:t>
            </a:r>
            <a:r>
              <a:rPr lang="en-US" altLang="zh-CN" sz="2200" dirty="0" err="1"/>
              <a:t>n_r</a:t>
            </a:r>
            <a:r>
              <a:rPr lang="zh-CN" altLang="en-US" sz="2200" dirty="0"/>
              <a:t>为剩下的数的个数</a:t>
            </a:r>
            <a:endParaRPr lang="en-US" altLang="zh-CN" sz="2200" dirty="0" smtClean="0"/>
          </a:p>
          <a:p>
            <a:pPr eaLnBrk="1" hangingPunct="1">
              <a:lnSpc>
                <a:spcPct val="80000"/>
              </a:lnSpc>
              <a:spcBef>
                <a:spcPts val="500"/>
              </a:spcBef>
              <a:buFont typeface="Wingdings" pitchFamily="2" charset="2"/>
              <a:buNone/>
              <a:defRPr/>
            </a:pPr>
            <a:r>
              <a:rPr lang="en-US" altLang="zh-CN" sz="2200" dirty="0" smtClean="0"/>
              <a:t>   	while (</a:t>
            </a:r>
            <a:r>
              <a:rPr lang="en-US" altLang="zh-CN" sz="2200" dirty="0" err="1" smtClean="0">
                <a:solidFill>
                  <a:srgbClr val="FFC000"/>
                </a:solidFill>
              </a:rPr>
              <a:t>n_r</a:t>
            </a:r>
            <a:r>
              <a:rPr lang="en-US" altLang="zh-CN" sz="2200" dirty="0" smtClean="0">
                <a:solidFill>
                  <a:srgbClr val="FFC000"/>
                </a:solidFill>
              </a:rPr>
              <a:t> &gt; 1</a:t>
            </a:r>
            <a:r>
              <a:rPr lang="en-US" altLang="zh-CN" sz="2200" dirty="0" smtClean="0"/>
              <a:t>) //</a:t>
            </a:r>
            <a:r>
              <a:rPr lang="zh-CN" altLang="en-US" sz="2200" dirty="0" smtClean="0"/>
              <a:t>只要剩下数的个数大于</a:t>
            </a:r>
            <a:r>
              <a:rPr lang="en-US" altLang="zh-CN" sz="2200" dirty="0" smtClean="0"/>
              <a:t>1</a:t>
            </a:r>
            <a:r>
              <a:rPr lang="zh-CN" altLang="en-US" sz="2200" dirty="0" smtClean="0"/>
              <a:t>，就要进行一轮比较</a:t>
            </a:r>
            <a:endParaRPr lang="en-US" altLang="zh-CN" sz="2200" dirty="0" smtClean="0"/>
          </a:p>
          <a:p>
            <a:pPr eaLnBrk="1" hangingPunct="1">
              <a:lnSpc>
                <a:spcPct val="80000"/>
              </a:lnSpc>
              <a:spcBef>
                <a:spcPts val="500"/>
              </a:spcBef>
              <a:buNone/>
              <a:defRPr/>
            </a:pPr>
            <a:r>
              <a:rPr lang="en-US" altLang="zh-CN" sz="2200" dirty="0"/>
              <a:t>	</a:t>
            </a:r>
            <a:r>
              <a:rPr lang="en-US" altLang="zh-CN" sz="2200" dirty="0" smtClean="0"/>
              <a:t>{ </a:t>
            </a:r>
          </a:p>
          <a:p>
            <a:pPr eaLnBrk="1" hangingPunct="1">
              <a:lnSpc>
                <a:spcPct val="80000"/>
              </a:lnSpc>
              <a:spcBef>
                <a:spcPts val="500"/>
              </a:spcBef>
              <a:buNone/>
              <a:defRPr/>
            </a:pPr>
            <a:r>
              <a:rPr lang="en-US" altLang="zh-CN" sz="2200" dirty="0"/>
              <a:t>	</a:t>
            </a:r>
            <a:r>
              <a:rPr lang="en-US" altLang="zh-CN" sz="2200" dirty="0" smtClean="0"/>
              <a:t>  bool </a:t>
            </a:r>
            <a:r>
              <a:rPr lang="en-US" altLang="zh-CN" sz="2200" dirty="0">
                <a:solidFill>
                  <a:srgbClr val="FFC000"/>
                </a:solidFill>
              </a:rPr>
              <a:t>exchange=false</a:t>
            </a:r>
            <a:r>
              <a:rPr lang="en-US" altLang="zh-CN" sz="2200" dirty="0" smtClean="0"/>
              <a:t>; //</a:t>
            </a:r>
            <a:r>
              <a:rPr lang="zh-CN" altLang="en-US" sz="2200" dirty="0" smtClean="0"/>
              <a:t>每一轮比较前把交换标记设置为</a:t>
            </a:r>
            <a:r>
              <a:rPr lang="en-US" altLang="zh-CN" sz="2200" dirty="0" smtClean="0"/>
              <a:t>false</a:t>
            </a:r>
          </a:p>
          <a:p>
            <a:pPr eaLnBrk="1" hangingPunct="1">
              <a:lnSpc>
                <a:spcPct val="80000"/>
              </a:lnSpc>
              <a:spcBef>
                <a:spcPts val="500"/>
              </a:spcBef>
              <a:buNone/>
              <a:defRPr/>
            </a:pPr>
            <a:r>
              <a:rPr lang="en-US" altLang="zh-CN" sz="2200" dirty="0"/>
              <a:t>	</a:t>
            </a:r>
            <a:r>
              <a:rPr lang="en-US" altLang="zh-CN" sz="2200" dirty="0" smtClean="0"/>
              <a:t>  for (</a:t>
            </a:r>
            <a:r>
              <a:rPr lang="en-US" altLang="zh-CN" sz="2200" dirty="0" err="1" smtClean="0"/>
              <a:t>int</a:t>
            </a:r>
            <a:r>
              <a:rPr lang="en-US" altLang="zh-CN" sz="2200" dirty="0" smtClean="0"/>
              <a:t> </a:t>
            </a:r>
            <a:r>
              <a:rPr lang="en-US" altLang="zh-CN" sz="2200" dirty="0" err="1" smtClean="0"/>
              <a:t>i</a:t>
            </a:r>
            <a:r>
              <a:rPr lang="en-US" altLang="zh-CN" sz="2200" dirty="0" smtClean="0"/>
              <a:t>=</a:t>
            </a:r>
            <a:r>
              <a:rPr lang="en-US" altLang="zh-CN" sz="2200" dirty="0" smtClean="0">
                <a:solidFill>
                  <a:srgbClr val="FFC000"/>
                </a:solidFill>
              </a:rPr>
              <a:t>1</a:t>
            </a:r>
            <a:r>
              <a:rPr lang="en-US" altLang="zh-CN" sz="2200" dirty="0" smtClean="0"/>
              <a:t>; </a:t>
            </a:r>
            <a:r>
              <a:rPr lang="en-US" altLang="zh-CN" sz="2200" dirty="0" err="1" smtClean="0"/>
              <a:t>i</a:t>
            </a:r>
            <a:r>
              <a:rPr lang="en-US" altLang="zh-CN" sz="2200" dirty="0" smtClean="0"/>
              <a:t>&lt;</a:t>
            </a:r>
            <a:r>
              <a:rPr lang="en-US" altLang="zh-CN" sz="2200" dirty="0" err="1" smtClean="0">
                <a:solidFill>
                  <a:srgbClr val="FFC000"/>
                </a:solidFill>
              </a:rPr>
              <a:t>n_r</a:t>
            </a:r>
            <a:r>
              <a:rPr lang="en-US" altLang="zh-CN" sz="2200" dirty="0" smtClean="0"/>
              <a:t>; </a:t>
            </a:r>
            <a:r>
              <a:rPr lang="en-US" altLang="zh-CN" sz="2200" dirty="0" err="1" smtClean="0"/>
              <a:t>i</a:t>
            </a:r>
            <a:r>
              <a:rPr lang="en-US" altLang="zh-CN" sz="2200" dirty="0" smtClean="0"/>
              <a:t>++) //</a:t>
            </a:r>
            <a:r>
              <a:rPr lang="en-US" altLang="zh-CN" sz="2200" dirty="0" err="1" smtClean="0"/>
              <a:t>i</a:t>
            </a:r>
            <a:r>
              <a:rPr lang="zh-CN" altLang="en-US" sz="2200" dirty="0" smtClean="0"/>
              <a:t>为比较的数的下标：从第</a:t>
            </a:r>
            <a:r>
              <a:rPr lang="en-US" altLang="zh-CN" sz="2200" dirty="0" smtClean="0"/>
              <a:t>2</a:t>
            </a:r>
            <a:r>
              <a:rPr lang="zh-CN" altLang="en-US" sz="2200" dirty="0" smtClean="0"/>
              <a:t>个数开始</a:t>
            </a:r>
            <a:endParaRPr lang="en-US" altLang="zh-CN" sz="2200" dirty="0" smtClean="0"/>
          </a:p>
          <a:p>
            <a:pPr eaLnBrk="1" hangingPunct="1">
              <a:lnSpc>
                <a:spcPct val="80000"/>
              </a:lnSpc>
              <a:spcBef>
                <a:spcPts val="500"/>
              </a:spcBef>
              <a:buNone/>
              <a:defRPr/>
            </a:pPr>
            <a:r>
              <a:rPr lang="en-US" altLang="zh-CN" sz="2200" dirty="0"/>
              <a:t>	</a:t>
            </a:r>
            <a:r>
              <a:rPr lang="en-US" altLang="zh-CN" sz="2200" dirty="0" smtClean="0"/>
              <a:t>  { if (a[</a:t>
            </a:r>
            <a:r>
              <a:rPr lang="en-US" altLang="zh-CN" sz="2200" dirty="0" err="1" smtClean="0">
                <a:solidFill>
                  <a:srgbClr val="FFC000"/>
                </a:solidFill>
              </a:rPr>
              <a:t>i</a:t>
            </a:r>
            <a:r>
              <a:rPr lang="en-US" altLang="zh-CN" sz="2200" dirty="0" smtClean="0"/>
              <a:t>] </a:t>
            </a:r>
            <a:r>
              <a:rPr lang="en-US" altLang="zh-CN" sz="2200" dirty="0"/>
              <a:t>&lt;</a:t>
            </a:r>
            <a:r>
              <a:rPr lang="en-US" altLang="zh-CN" sz="2200" dirty="0" smtClean="0"/>
              <a:t> a[</a:t>
            </a:r>
            <a:r>
              <a:rPr lang="en-US" altLang="zh-CN" sz="2200" dirty="0" smtClean="0">
                <a:solidFill>
                  <a:srgbClr val="FFC000"/>
                </a:solidFill>
              </a:rPr>
              <a:t>i-1</a:t>
            </a:r>
            <a:r>
              <a:rPr lang="en-US" altLang="zh-CN" sz="2200" dirty="0" smtClean="0"/>
              <a:t>]) //</a:t>
            </a:r>
            <a:r>
              <a:rPr lang="zh-CN" altLang="en-US" sz="2200" dirty="0" smtClean="0"/>
              <a:t>与前一个数比较，小于前一个数就要进行交换</a:t>
            </a:r>
            <a:endParaRPr lang="en-US" altLang="zh-CN" sz="2200" dirty="0" smtClean="0"/>
          </a:p>
          <a:p>
            <a:pPr eaLnBrk="1" hangingPunct="1">
              <a:lnSpc>
                <a:spcPct val="80000"/>
              </a:lnSpc>
              <a:spcBef>
                <a:spcPts val="500"/>
              </a:spcBef>
              <a:buNone/>
              <a:defRPr/>
            </a:pPr>
            <a:r>
              <a:rPr lang="en-US" altLang="zh-CN" sz="2200" dirty="0"/>
              <a:t>	</a:t>
            </a:r>
            <a:r>
              <a:rPr lang="en-US" altLang="zh-CN" sz="2200" dirty="0" smtClean="0"/>
              <a:t>     { </a:t>
            </a:r>
            <a:r>
              <a:rPr lang="en-US" altLang="zh-CN" sz="2200" dirty="0" err="1" smtClean="0"/>
              <a:t>int</a:t>
            </a:r>
            <a:r>
              <a:rPr lang="en-US" altLang="zh-CN" sz="2200" dirty="0" smtClean="0"/>
              <a:t> t=a[</a:t>
            </a:r>
            <a:r>
              <a:rPr lang="en-US" altLang="zh-CN" sz="2200" dirty="0" err="1" smtClean="0"/>
              <a:t>i</a:t>
            </a:r>
            <a:r>
              <a:rPr lang="en-US" altLang="zh-CN" sz="2200" dirty="0" smtClean="0"/>
              <a:t>]; a[</a:t>
            </a:r>
            <a:r>
              <a:rPr lang="en-US" altLang="zh-CN" sz="2200" dirty="0" err="1" smtClean="0"/>
              <a:t>i</a:t>
            </a:r>
            <a:r>
              <a:rPr lang="en-US" altLang="zh-CN" sz="2200" dirty="0" smtClean="0"/>
              <a:t>] = a[i-1];  a[i-1] = t; //</a:t>
            </a:r>
            <a:r>
              <a:rPr lang="zh-CN" altLang="en-US" sz="2200" dirty="0" smtClean="0"/>
              <a:t>交换</a:t>
            </a:r>
            <a:r>
              <a:rPr lang="en-US" altLang="zh-CN" sz="2200" dirty="0" smtClean="0"/>
              <a:t>a[</a:t>
            </a:r>
            <a:r>
              <a:rPr lang="en-US" altLang="zh-CN" sz="2200" dirty="0" err="1" smtClean="0"/>
              <a:t>i</a:t>
            </a:r>
            <a:r>
              <a:rPr lang="en-US" altLang="zh-CN" sz="2200" dirty="0" smtClean="0"/>
              <a:t>]</a:t>
            </a:r>
            <a:r>
              <a:rPr lang="zh-CN" altLang="en-US" sz="2200" dirty="0" smtClean="0"/>
              <a:t>与</a:t>
            </a:r>
            <a:r>
              <a:rPr lang="en-US" altLang="zh-CN" sz="2200" dirty="0" smtClean="0"/>
              <a:t>a[i-1]</a:t>
            </a:r>
            <a:r>
              <a:rPr lang="zh-CN" altLang="en-US" sz="2200" dirty="0" smtClean="0"/>
              <a:t>的值</a:t>
            </a:r>
            <a:endParaRPr lang="en-US" altLang="zh-CN" sz="2200" dirty="0" smtClean="0"/>
          </a:p>
          <a:p>
            <a:pPr eaLnBrk="1" hangingPunct="1">
              <a:lnSpc>
                <a:spcPct val="80000"/>
              </a:lnSpc>
              <a:spcBef>
                <a:spcPts val="500"/>
              </a:spcBef>
              <a:buNone/>
              <a:defRPr/>
            </a:pPr>
            <a:r>
              <a:rPr lang="en-US" altLang="zh-CN" sz="2200" dirty="0"/>
              <a:t>		</a:t>
            </a:r>
            <a:r>
              <a:rPr lang="en-US" altLang="zh-CN" sz="2200" dirty="0" smtClean="0"/>
              <a:t> </a:t>
            </a:r>
            <a:r>
              <a:rPr lang="en-US" altLang="zh-CN" sz="2200" dirty="0" smtClean="0">
                <a:solidFill>
                  <a:srgbClr val="FFC000"/>
                </a:solidFill>
              </a:rPr>
              <a:t>exchange = true</a:t>
            </a:r>
            <a:r>
              <a:rPr lang="en-US" altLang="zh-CN" sz="2200" dirty="0" smtClean="0"/>
              <a:t>; //</a:t>
            </a:r>
            <a:r>
              <a:rPr lang="zh-CN" altLang="en-US" sz="2200" dirty="0" smtClean="0"/>
              <a:t>发生了交换</a:t>
            </a:r>
            <a:r>
              <a:rPr lang="zh-CN" altLang="en-US" sz="2200" dirty="0"/>
              <a:t>，</a:t>
            </a:r>
            <a:r>
              <a:rPr lang="zh-CN" altLang="en-US" sz="2200" dirty="0" smtClean="0"/>
              <a:t>把交换标记</a:t>
            </a:r>
            <a:r>
              <a:rPr lang="zh-CN" altLang="en-US" sz="2200" dirty="0"/>
              <a:t>设置</a:t>
            </a:r>
            <a:r>
              <a:rPr lang="zh-CN" altLang="en-US" sz="2200" dirty="0" smtClean="0"/>
              <a:t>为</a:t>
            </a:r>
            <a:r>
              <a:rPr lang="en-US" altLang="zh-CN" sz="2200" dirty="0" smtClean="0"/>
              <a:t>true</a:t>
            </a:r>
          </a:p>
          <a:p>
            <a:pPr eaLnBrk="1" hangingPunct="1">
              <a:lnSpc>
                <a:spcPct val="80000"/>
              </a:lnSpc>
              <a:spcBef>
                <a:spcPts val="500"/>
              </a:spcBef>
              <a:buNone/>
              <a:defRPr/>
            </a:pPr>
            <a:r>
              <a:rPr lang="en-US" altLang="zh-CN" sz="2200" dirty="0"/>
              <a:t>	</a:t>
            </a:r>
            <a:r>
              <a:rPr lang="en-US" altLang="zh-CN" sz="2200" dirty="0" smtClean="0"/>
              <a:t>     }</a:t>
            </a:r>
          </a:p>
          <a:p>
            <a:pPr eaLnBrk="1" hangingPunct="1">
              <a:lnSpc>
                <a:spcPct val="80000"/>
              </a:lnSpc>
              <a:spcBef>
                <a:spcPts val="500"/>
              </a:spcBef>
              <a:buNone/>
              <a:defRPr/>
            </a:pPr>
            <a:r>
              <a:rPr lang="en-US" altLang="zh-CN" sz="2200" dirty="0"/>
              <a:t>	</a:t>
            </a:r>
            <a:r>
              <a:rPr lang="en-US" altLang="zh-CN" sz="2200" dirty="0" smtClean="0"/>
              <a:t>  } </a:t>
            </a:r>
          </a:p>
          <a:p>
            <a:pPr eaLnBrk="1" hangingPunct="1">
              <a:lnSpc>
                <a:spcPct val="80000"/>
              </a:lnSpc>
              <a:spcBef>
                <a:spcPts val="500"/>
              </a:spcBef>
              <a:buNone/>
              <a:defRPr/>
            </a:pPr>
            <a:r>
              <a:rPr lang="en-US" altLang="zh-CN" sz="2200" dirty="0"/>
              <a:t>	</a:t>
            </a:r>
            <a:r>
              <a:rPr lang="en-US" altLang="zh-CN" sz="2200" dirty="0" smtClean="0"/>
              <a:t>  if (</a:t>
            </a:r>
            <a:r>
              <a:rPr lang="en-US" altLang="zh-CN" sz="2200" dirty="0" smtClean="0">
                <a:solidFill>
                  <a:srgbClr val="FFC000"/>
                </a:solidFill>
              </a:rPr>
              <a:t>!exchange</a:t>
            </a:r>
            <a:r>
              <a:rPr lang="en-US" altLang="zh-CN" sz="2200" dirty="0" smtClean="0"/>
              <a:t>) break; //</a:t>
            </a:r>
            <a:r>
              <a:rPr lang="zh-CN" altLang="en-US" sz="2200" dirty="0" smtClean="0"/>
              <a:t>如果本轮比较没有发生交换，不再进入下一轮</a:t>
            </a:r>
            <a:endParaRPr lang="en-US" altLang="zh-CN" sz="2200" dirty="0" smtClean="0"/>
          </a:p>
          <a:p>
            <a:pPr eaLnBrk="1" hangingPunct="1">
              <a:lnSpc>
                <a:spcPct val="80000"/>
              </a:lnSpc>
              <a:spcBef>
                <a:spcPts val="500"/>
              </a:spcBef>
              <a:buNone/>
              <a:defRPr/>
            </a:pPr>
            <a:r>
              <a:rPr lang="en-US" altLang="zh-CN" sz="2200" dirty="0"/>
              <a:t>	 </a:t>
            </a:r>
            <a:r>
              <a:rPr lang="en-US" altLang="zh-CN" sz="2200" dirty="0" smtClean="0"/>
              <a:t> </a:t>
            </a:r>
            <a:r>
              <a:rPr lang="en-US" altLang="zh-CN" sz="2200" dirty="0" err="1" smtClean="0">
                <a:solidFill>
                  <a:srgbClr val="FFC000"/>
                </a:solidFill>
              </a:rPr>
              <a:t>n_r</a:t>
            </a:r>
            <a:r>
              <a:rPr lang="en-US" altLang="zh-CN" sz="2200" dirty="0" smtClean="0">
                <a:solidFill>
                  <a:srgbClr val="FFC000"/>
                </a:solidFill>
              </a:rPr>
              <a:t>--</a:t>
            </a:r>
            <a:r>
              <a:rPr lang="en-US" altLang="zh-CN" sz="2200" dirty="0" smtClean="0"/>
              <a:t>; </a:t>
            </a:r>
          </a:p>
          <a:p>
            <a:pPr eaLnBrk="1" hangingPunct="1">
              <a:lnSpc>
                <a:spcPct val="80000"/>
              </a:lnSpc>
              <a:spcBef>
                <a:spcPts val="500"/>
              </a:spcBef>
              <a:buNone/>
              <a:defRPr/>
            </a:pPr>
            <a:r>
              <a:rPr lang="en-US" altLang="zh-CN" sz="2200" dirty="0" smtClean="0"/>
              <a:t>	}</a:t>
            </a:r>
          </a:p>
          <a:p>
            <a:pPr eaLnBrk="1" hangingPunct="1">
              <a:lnSpc>
                <a:spcPct val="80000"/>
              </a:lnSpc>
              <a:spcBef>
                <a:spcPts val="500"/>
              </a:spcBef>
              <a:buNone/>
              <a:defRPr/>
            </a:pPr>
            <a:r>
              <a:rPr lang="en-US" altLang="zh-CN" sz="2200" dirty="0" smtClean="0"/>
              <a:t>   	for </a:t>
            </a:r>
            <a:r>
              <a:rPr lang="en-US" altLang="zh-CN" sz="2200" dirty="0"/>
              <a:t>(</a:t>
            </a:r>
            <a:r>
              <a:rPr lang="en-US" altLang="zh-CN" sz="2200" dirty="0" err="1"/>
              <a:t>int</a:t>
            </a:r>
            <a:r>
              <a:rPr lang="en-US" altLang="zh-CN" sz="2200" dirty="0"/>
              <a:t> </a:t>
            </a:r>
            <a:r>
              <a:rPr lang="en-US" altLang="zh-CN" sz="2200" dirty="0" err="1"/>
              <a:t>i</a:t>
            </a:r>
            <a:r>
              <a:rPr lang="en-US" altLang="zh-CN" sz="2200" dirty="0"/>
              <a:t>=0; </a:t>
            </a:r>
            <a:r>
              <a:rPr lang="en-US" altLang="zh-CN" sz="2200" dirty="0" err="1" smtClean="0"/>
              <a:t>i</a:t>
            </a:r>
            <a:r>
              <a:rPr lang="en-US" altLang="zh-CN" sz="2200" dirty="0" smtClean="0"/>
              <a:t>&lt;n; </a:t>
            </a:r>
            <a:r>
              <a:rPr lang="en-US" altLang="zh-CN" sz="2200" dirty="0" err="1"/>
              <a:t>i</a:t>
            </a:r>
            <a:r>
              <a:rPr lang="en-US" altLang="zh-CN" sz="2200" dirty="0" smtClean="0"/>
              <a:t>++)  </a:t>
            </a:r>
            <a:r>
              <a:rPr lang="en-US" altLang="zh-CN" sz="2200" dirty="0" err="1" smtClean="0"/>
              <a:t>cout</a:t>
            </a:r>
            <a:r>
              <a:rPr lang="en-US" altLang="zh-CN" sz="2200" dirty="0" smtClean="0"/>
              <a:t> &lt;&lt; </a:t>
            </a:r>
            <a:r>
              <a:rPr lang="en-US" altLang="zh-CN" sz="2200" dirty="0"/>
              <a:t>a[</a:t>
            </a:r>
            <a:r>
              <a:rPr lang="en-US" altLang="zh-CN" sz="2200" dirty="0" err="1"/>
              <a:t>i</a:t>
            </a:r>
            <a:r>
              <a:rPr lang="en-US" altLang="zh-CN" sz="2200" dirty="0" smtClean="0"/>
              <a:t>] &lt;&lt; ' ';</a:t>
            </a:r>
            <a:endParaRPr lang="en-US" altLang="zh-CN" sz="2200" dirty="0"/>
          </a:p>
          <a:p>
            <a:pPr eaLnBrk="1" hangingPunct="1">
              <a:lnSpc>
                <a:spcPct val="80000"/>
              </a:lnSpc>
              <a:spcBef>
                <a:spcPts val="500"/>
              </a:spcBef>
              <a:buFont typeface="Wingdings" pitchFamily="2" charset="2"/>
              <a:buNone/>
              <a:defRPr/>
            </a:pPr>
            <a:r>
              <a:rPr lang="en-US" altLang="zh-CN" sz="2200" dirty="0" smtClean="0"/>
              <a:t>}	</a:t>
            </a:r>
          </a:p>
        </p:txBody>
      </p:sp>
      <p:sp>
        <p:nvSpPr>
          <p:cNvPr id="3" name="TextBox 2"/>
          <p:cNvSpPr txBox="1"/>
          <p:nvPr/>
        </p:nvSpPr>
        <p:spPr>
          <a:xfrm>
            <a:off x="5724128" y="116632"/>
            <a:ext cx="3369833" cy="1692771"/>
          </a:xfrm>
          <a:prstGeom prst="rect">
            <a:avLst/>
          </a:prstGeom>
          <a:solidFill>
            <a:schemeClr val="bg2">
              <a:lumMod val="75000"/>
            </a:schemeClr>
          </a:solidFill>
        </p:spPr>
        <p:txBody>
          <a:bodyPr wrap="none" rtlCol="0">
            <a:spAutoFit/>
          </a:bodyPr>
          <a:lstStyle/>
          <a:p>
            <a:pPr algn="just">
              <a:spcBef>
                <a:spcPts val="0"/>
              </a:spcBef>
            </a:pPr>
            <a:r>
              <a:rPr lang="zh-CN" altLang="en-US" dirty="0" smtClean="0">
                <a:solidFill>
                  <a:srgbClr val="FFC000"/>
                </a:solidFill>
                <a:effectLst>
                  <a:outerShdw blurRad="38100" dist="38100" dir="2700000" algn="tl">
                    <a:srgbClr val="000000">
                      <a:alpha val="43137"/>
                    </a:srgbClr>
                  </a:outerShdw>
                </a:effectLst>
              </a:rPr>
              <a:t>可以优化：</a:t>
            </a:r>
            <a:endParaRPr lang="en-US" altLang="zh-CN" dirty="0" smtClean="0">
              <a:solidFill>
                <a:srgbClr val="FFC000"/>
              </a:solidFill>
              <a:effectLst>
                <a:outerShdw blurRad="38100" dist="38100" dir="2700000" algn="tl">
                  <a:srgbClr val="000000">
                    <a:alpha val="43137"/>
                  </a:srgbClr>
                </a:outerShdw>
              </a:effectLst>
            </a:endParaRPr>
          </a:p>
          <a:p>
            <a:pPr marL="342900" indent="-342900" algn="just">
              <a:spcBef>
                <a:spcPts val="0"/>
              </a:spcBef>
              <a:buFont typeface="Arial" panose="020B0604020202020204" pitchFamily="34" charset="0"/>
              <a:buChar char="•"/>
            </a:pPr>
            <a:r>
              <a:rPr lang="zh-CN" altLang="en-US" sz="2000" dirty="0" smtClean="0">
                <a:effectLst>
                  <a:outerShdw blurRad="38100" dist="38100" dir="2700000" algn="tl">
                    <a:srgbClr val="000000">
                      <a:alpha val="43137"/>
                    </a:srgbClr>
                  </a:outerShdw>
                </a:effectLst>
              </a:rPr>
              <a:t>如果某</a:t>
            </a:r>
            <a:r>
              <a:rPr lang="zh-CN" altLang="en-US" sz="2000" dirty="0">
                <a:effectLst>
                  <a:outerShdw blurRad="38100" dist="38100" dir="2700000" algn="tl">
                    <a:srgbClr val="000000">
                      <a:alpha val="43137"/>
                    </a:srgbClr>
                  </a:outerShdw>
                </a:effectLst>
              </a:rPr>
              <a:t>一</a:t>
            </a:r>
            <a:r>
              <a:rPr lang="zh-CN" altLang="en-US" sz="2000" dirty="0" smtClean="0">
                <a:effectLst>
                  <a:outerShdw blurRad="38100" dist="38100" dir="2700000" algn="tl">
                    <a:srgbClr val="000000">
                      <a:alpha val="43137"/>
                    </a:srgbClr>
                  </a:outerShdw>
                </a:effectLst>
              </a:rPr>
              <a:t>轮没发生交换，</a:t>
            </a:r>
            <a:endParaRPr lang="en-US" altLang="zh-CN" sz="2000" dirty="0" smtClean="0">
              <a:effectLst>
                <a:outerShdw blurRad="38100" dist="38100" dir="2700000" algn="tl">
                  <a:srgbClr val="000000">
                    <a:alpha val="43137"/>
                  </a:srgbClr>
                </a:outerShdw>
              </a:effectLst>
            </a:endParaRPr>
          </a:p>
          <a:p>
            <a:pPr marL="355600" algn="just">
              <a:spcBef>
                <a:spcPts val="0"/>
              </a:spcBef>
            </a:pPr>
            <a:r>
              <a:rPr lang="zh-CN" altLang="en-US" sz="2000" dirty="0" smtClean="0">
                <a:effectLst>
                  <a:outerShdw blurRad="38100" dist="38100" dir="2700000" algn="tl">
                    <a:srgbClr val="000000">
                      <a:alpha val="43137"/>
                    </a:srgbClr>
                  </a:outerShdw>
                </a:effectLst>
              </a:rPr>
              <a:t>就没必要进行下一轮了！</a:t>
            </a:r>
            <a:endParaRPr lang="en-US" altLang="zh-CN" sz="2000" dirty="0" smtClean="0">
              <a:effectLst>
                <a:outerShdw blurRad="38100" dist="38100" dir="2700000" algn="tl">
                  <a:srgbClr val="000000">
                    <a:alpha val="43137"/>
                  </a:srgbClr>
                </a:outerShdw>
              </a:effectLst>
            </a:endParaRPr>
          </a:p>
          <a:p>
            <a:pPr marL="342900" indent="-342900" algn="just">
              <a:spcBef>
                <a:spcPts val="0"/>
              </a:spcBef>
              <a:buFont typeface="Arial" panose="020B0604020202020204" pitchFamily="34" charset="0"/>
              <a:buChar char="•"/>
            </a:pPr>
            <a:r>
              <a:rPr lang="zh-CN" altLang="en-US" sz="2000" dirty="0" smtClean="0">
                <a:effectLst>
                  <a:outerShdw blurRad="38100" dist="38100" dir="2700000" algn="tl">
                    <a:srgbClr val="000000">
                      <a:alpha val="43137"/>
                    </a:srgbClr>
                  </a:outerShdw>
                </a:effectLst>
              </a:rPr>
              <a:t>用</a:t>
            </a:r>
            <a:r>
              <a:rPr lang="en-US" altLang="zh-CN" sz="2000" dirty="0" smtClean="0">
                <a:effectLst>
                  <a:outerShdw blurRad="38100" dist="38100" dir="2700000" algn="tl">
                    <a:srgbClr val="000000">
                      <a:alpha val="43137"/>
                    </a:srgbClr>
                  </a:outerShdw>
                </a:effectLst>
              </a:rPr>
              <a:t>exchange</a:t>
            </a:r>
            <a:r>
              <a:rPr lang="zh-CN" altLang="en-US" sz="2000" dirty="0" smtClean="0">
                <a:effectLst>
                  <a:outerShdw blurRad="38100" dist="38100" dir="2700000" algn="tl">
                    <a:srgbClr val="000000">
                      <a:alpha val="43137"/>
                    </a:srgbClr>
                  </a:outerShdw>
                </a:effectLst>
              </a:rPr>
              <a:t>记住</a:t>
            </a:r>
            <a:endParaRPr lang="en-US" altLang="zh-CN" sz="2000" dirty="0" smtClean="0">
              <a:effectLst>
                <a:outerShdw blurRad="38100" dist="38100" dir="2700000" algn="tl">
                  <a:srgbClr val="000000">
                    <a:alpha val="43137"/>
                  </a:srgbClr>
                </a:outerShdw>
              </a:effectLst>
            </a:endParaRPr>
          </a:p>
          <a:p>
            <a:pPr marL="355600" algn="just">
              <a:spcBef>
                <a:spcPts val="0"/>
              </a:spcBef>
            </a:pPr>
            <a:r>
              <a:rPr lang="zh-CN" altLang="en-US" sz="2000" dirty="0">
                <a:effectLst>
                  <a:outerShdw blurRad="38100" dist="38100" dir="2700000" algn="tl">
                    <a:srgbClr val="000000">
                      <a:alpha val="43137"/>
                    </a:srgbClr>
                  </a:outerShdw>
                </a:effectLst>
              </a:rPr>
              <a:t>有没有进</a:t>
            </a:r>
            <a:r>
              <a:rPr lang="zh-CN" altLang="en-US" sz="2000" dirty="0" smtClean="0">
                <a:effectLst>
                  <a:outerShdw blurRad="38100" dist="38100" dir="2700000" algn="tl">
                    <a:srgbClr val="000000">
                      <a:alpha val="43137"/>
                    </a:srgbClr>
                  </a:outerShdw>
                </a:effectLst>
              </a:rPr>
              <a:t>行交换</a:t>
            </a:r>
            <a:endParaRPr lang="zh-CN" altLang="en-US" sz="2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09419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083">
                                            <p:txEl>
                                              <p:pRg st="11" end="11"/>
                                            </p:txEl>
                                          </p:spTgt>
                                        </p:tgtEl>
                                        <p:attrNameLst>
                                          <p:attrName>style.visibility</p:attrName>
                                        </p:attrNameLst>
                                      </p:cBhvr>
                                      <p:to>
                                        <p:strVal val="visible"/>
                                      </p:to>
                                    </p:set>
                                    <p:anim calcmode="lin" valueType="num">
                                      <p:cBhvr additive="base">
                                        <p:cTn id="13" dur="500" fill="hold"/>
                                        <p:tgtEl>
                                          <p:spTgt spid="174083">
                                            <p:txEl>
                                              <p:pRg st="11"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083">
                                            <p:txEl>
                                              <p:pRg st="11" end="1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4083">
                                            <p:txEl>
                                              <p:pRg st="15" end="15"/>
                                            </p:txEl>
                                          </p:spTgt>
                                        </p:tgtEl>
                                        <p:attrNameLst>
                                          <p:attrName>style.visibility</p:attrName>
                                        </p:attrNameLst>
                                      </p:cBhvr>
                                      <p:to>
                                        <p:strVal val="visible"/>
                                      </p:to>
                                    </p:set>
                                    <p:anim calcmode="lin" valueType="num">
                                      <p:cBhvr additive="base">
                                        <p:cTn id="17" dur="700" fill="hold"/>
                                        <p:tgtEl>
                                          <p:spTgt spid="174083">
                                            <p:txEl>
                                              <p:pRg st="15" end="15"/>
                                            </p:txEl>
                                          </p:spTgt>
                                        </p:tgtEl>
                                        <p:attrNameLst>
                                          <p:attrName>ppt_x</p:attrName>
                                        </p:attrNameLst>
                                      </p:cBhvr>
                                      <p:tavLst>
                                        <p:tav tm="0">
                                          <p:val>
                                            <p:strVal val="#ppt_x"/>
                                          </p:val>
                                        </p:tav>
                                        <p:tav tm="100000">
                                          <p:val>
                                            <p:strVal val="#ppt_x"/>
                                          </p:val>
                                        </p:tav>
                                      </p:tavLst>
                                    </p:anim>
                                    <p:anim calcmode="lin" valueType="num">
                                      <p:cBhvr additive="base">
                                        <p:cTn id="18" dur="700" fill="hold"/>
                                        <p:tgtEl>
                                          <p:spTgt spid="174083">
                                            <p:txEl>
                                              <p:pRg st="15" end="1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4083">
                                            <p:txEl>
                                              <p:pRg st="18" end="18"/>
                                            </p:txEl>
                                          </p:spTgt>
                                        </p:tgtEl>
                                        <p:attrNameLst>
                                          <p:attrName>style.visibility</p:attrName>
                                        </p:attrNameLst>
                                      </p:cBhvr>
                                      <p:to>
                                        <p:strVal val="visible"/>
                                      </p:to>
                                    </p:set>
                                    <p:anim calcmode="lin" valueType="num">
                                      <p:cBhvr additive="base">
                                        <p:cTn id="21" dur="500" fill="hold"/>
                                        <p:tgtEl>
                                          <p:spTgt spid="174083">
                                            <p:txEl>
                                              <p:pRg st="18" end="1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4083">
                                            <p:txEl>
                                              <p:pRg st="18" end="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44450"/>
            <a:ext cx="8229600" cy="990600"/>
          </a:xfrm>
        </p:spPr>
        <p:txBody>
          <a:bodyPr/>
          <a:lstStyle/>
          <a:p>
            <a:pPr eaLnBrk="1" hangingPunct="1">
              <a:defRPr/>
            </a:pPr>
            <a:r>
              <a:rPr lang="zh-CN" altLang="en-US" sz="3200" dirty="0" smtClean="0"/>
              <a:t>例：求解约瑟夫（</a:t>
            </a:r>
            <a:r>
              <a:rPr lang="en-US" altLang="zh-CN" sz="3200" dirty="0" smtClean="0"/>
              <a:t>Josephus</a:t>
            </a:r>
            <a:r>
              <a:rPr lang="zh-CN" altLang="en-US" sz="3200" dirty="0" smtClean="0"/>
              <a:t>）问题</a:t>
            </a:r>
          </a:p>
        </p:txBody>
      </p:sp>
      <p:sp>
        <p:nvSpPr>
          <p:cNvPr id="78851" name="Rectangle 3"/>
          <p:cNvSpPr>
            <a:spLocks noGrp="1" noChangeArrowheads="1"/>
          </p:cNvSpPr>
          <p:nvPr>
            <p:ph type="body" idx="1"/>
          </p:nvPr>
        </p:nvSpPr>
        <p:spPr>
          <a:xfrm>
            <a:off x="251520" y="1125537"/>
            <a:ext cx="8280920" cy="5615831"/>
          </a:xfrm>
        </p:spPr>
        <p:txBody>
          <a:bodyPr>
            <a:normAutofit/>
          </a:bodyPr>
          <a:lstStyle/>
          <a:p>
            <a:pPr eaLnBrk="1" hangingPunct="1">
              <a:defRPr/>
            </a:pPr>
            <a:r>
              <a:rPr lang="zh-CN" altLang="en-US" sz="2400" dirty="0" smtClean="0"/>
              <a:t>约瑟夫（</a:t>
            </a:r>
            <a:r>
              <a:rPr lang="en-US" altLang="zh-CN" sz="2400" dirty="0" smtClean="0"/>
              <a:t>Josephus</a:t>
            </a:r>
            <a:r>
              <a:rPr lang="zh-CN" altLang="en-US" sz="2400" dirty="0" smtClean="0"/>
              <a:t>）问题：</a:t>
            </a:r>
            <a:endParaRPr lang="en-US" altLang="zh-CN" sz="2400" dirty="0" smtClean="0"/>
          </a:p>
          <a:p>
            <a:pPr lvl="1" eaLnBrk="1" hangingPunct="1">
              <a:defRPr/>
            </a:pPr>
            <a:r>
              <a:rPr lang="zh-CN" altLang="en-US" sz="2000" dirty="0" smtClean="0"/>
              <a:t>有</a:t>
            </a:r>
            <a:r>
              <a:rPr lang="en-US" altLang="zh-CN" sz="2000" dirty="0" smtClean="0"/>
              <a:t>N</a:t>
            </a:r>
            <a:r>
              <a:rPr lang="zh-CN" altLang="en-US" sz="2000" dirty="0" smtClean="0"/>
              <a:t>个小孩（编号为</a:t>
            </a:r>
            <a:r>
              <a:rPr lang="en-US" altLang="zh-CN" sz="2000" dirty="0" smtClean="0"/>
              <a:t>0</a:t>
            </a:r>
            <a:r>
              <a:rPr lang="zh-CN" altLang="en-US" sz="2000" dirty="0" smtClean="0"/>
              <a:t>～</a:t>
            </a:r>
            <a:r>
              <a:rPr lang="en-US" altLang="zh-CN" sz="2000" dirty="0" smtClean="0"/>
              <a:t>N-1</a:t>
            </a:r>
            <a:r>
              <a:rPr lang="zh-CN" altLang="en-US" sz="2000" dirty="0" smtClean="0"/>
              <a:t>）围坐成一圈，从某个小孩开始顺时针报数（</a:t>
            </a:r>
            <a:r>
              <a:rPr lang="en-US" altLang="zh-CN" sz="2000" dirty="0" smtClean="0"/>
              <a:t>1</a:t>
            </a:r>
            <a:r>
              <a:rPr lang="zh-CN" altLang="en-US" sz="2000" dirty="0" smtClean="0"/>
              <a:t>、</a:t>
            </a:r>
            <a:r>
              <a:rPr lang="en-US" altLang="zh-CN" sz="2000" dirty="0" smtClean="0"/>
              <a:t>2</a:t>
            </a:r>
            <a:r>
              <a:rPr lang="zh-CN" altLang="en-US" sz="2000" dirty="0" smtClean="0"/>
              <a:t>、</a:t>
            </a:r>
            <a:r>
              <a:rPr lang="en-US" altLang="zh-CN" sz="2000" dirty="0" smtClean="0"/>
              <a:t>...</a:t>
            </a:r>
            <a:r>
              <a:rPr lang="zh-CN" altLang="en-US" sz="2000" dirty="0" smtClean="0"/>
              <a:t>），报到</a:t>
            </a:r>
            <a:r>
              <a:rPr lang="en-US" altLang="zh-CN" sz="2000" dirty="0" smtClean="0"/>
              <a:t>M</a:t>
            </a:r>
            <a:r>
              <a:rPr lang="zh-CN" altLang="en-US" sz="2000" dirty="0" smtClean="0"/>
              <a:t>的小孩从圈子离开，然后，从下一个小孩开始重新报数，每报到</a:t>
            </a:r>
            <a:r>
              <a:rPr lang="en-US" altLang="zh-CN" sz="2000" dirty="0" smtClean="0"/>
              <a:t>M</a:t>
            </a:r>
            <a:r>
              <a:rPr lang="zh-CN" altLang="en-US" sz="2000" dirty="0" smtClean="0"/>
              <a:t>，相应的小孩从圈子离开，</a:t>
            </a:r>
            <a:r>
              <a:rPr lang="en-US" altLang="zh-CN" sz="2000" dirty="0" smtClean="0"/>
              <a:t>......</a:t>
            </a:r>
            <a:r>
              <a:rPr lang="zh-CN" altLang="en-US" sz="2000" dirty="0" smtClean="0"/>
              <a:t>，最后一个离开圈子的小孩为胜者，问胜者是哪一个小孩（编号）？</a:t>
            </a:r>
          </a:p>
          <a:p>
            <a:pPr eaLnBrk="1" hangingPunct="1">
              <a:defRPr/>
            </a:pPr>
            <a:r>
              <a:rPr lang="zh-CN" altLang="en-US" sz="2400" dirty="0" smtClean="0"/>
              <a:t>采用一个一维的</a:t>
            </a:r>
            <a:r>
              <a:rPr lang="zh-CN" altLang="en-US" sz="2400" dirty="0" smtClean="0">
                <a:solidFill>
                  <a:schemeClr val="folHlink"/>
                </a:solidFill>
              </a:rPr>
              <a:t>循环数组</a:t>
            </a:r>
            <a:r>
              <a:rPr lang="en-US" altLang="zh-CN" sz="2400" dirty="0" err="1" smtClean="0"/>
              <a:t>in_circle</a:t>
            </a:r>
            <a:r>
              <a:rPr lang="zh-CN" altLang="en-US" sz="2400" dirty="0" smtClean="0"/>
              <a:t>来表示小孩围成一圈：</a:t>
            </a:r>
          </a:p>
          <a:p>
            <a:pPr lvl="1" eaLnBrk="1" hangingPunct="1">
              <a:buFontTx/>
              <a:buNone/>
              <a:defRPr/>
            </a:pPr>
            <a:r>
              <a:rPr lang="en-US" altLang="zh-CN" sz="2000" dirty="0" err="1" smtClean="0"/>
              <a:t>bool</a:t>
            </a:r>
            <a:r>
              <a:rPr lang="en-US" altLang="zh-CN" sz="2000" dirty="0" smtClean="0"/>
              <a:t> </a:t>
            </a:r>
            <a:r>
              <a:rPr lang="en-US" altLang="zh-CN" sz="2000" dirty="0" err="1" smtClean="0"/>
              <a:t>in_circle</a:t>
            </a:r>
            <a:r>
              <a:rPr lang="en-US" altLang="zh-CN" sz="2000" dirty="0" smtClean="0"/>
              <a:t>[N]; </a:t>
            </a:r>
          </a:p>
          <a:p>
            <a:pPr lvl="1" eaLnBrk="1" hangingPunct="1">
              <a:defRPr/>
            </a:pPr>
            <a:r>
              <a:rPr lang="en-US" altLang="zh-CN" sz="2000" dirty="0" err="1" smtClean="0"/>
              <a:t>in_circle</a:t>
            </a:r>
            <a:r>
              <a:rPr lang="en-US" altLang="zh-CN" sz="2000" dirty="0" smtClean="0"/>
              <a:t>[</a:t>
            </a:r>
            <a:r>
              <a:rPr lang="en-US" altLang="zh-CN" sz="2000" dirty="0" err="1" smtClean="0"/>
              <a:t>i</a:t>
            </a:r>
            <a:r>
              <a:rPr lang="en-US" altLang="zh-CN" sz="2000" dirty="0" smtClean="0"/>
              <a:t>]</a:t>
            </a:r>
            <a:r>
              <a:rPr lang="zh-CN" altLang="en-US" sz="2000" dirty="0"/>
              <a:t>：</a:t>
            </a:r>
            <a:r>
              <a:rPr lang="en-US" altLang="zh-CN" sz="2000" dirty="0" smtClean="0"/>
              <a:t>true</a:t>
            </a:r>
            <a:r>
              <a:rPr lang="zh-CN" altLang="en-US" sz="2000" dirty="0" smtClean="0"/>
              <a:t>表示编号为</a:t>
            </a:r>
            <a:r>
              <a:rPr lang="en-US" altLang="zh-CN" sz="2000" dirty="0" err="1" smtClean="0"/>
              <a:t>i</a:t>
            </a:r>
            <a:r>
              <a:rPr lang="zh-CN" altLang="en-US" sz="2000" dirty="0" smtClean="0"/>
              <a:t>的小孩在圈子里；</a:t>
            </a:r>
            <a:r>
              <a:rPr lang="en-US" altLang="zh-CN" sz="2000" dirty="0" smtClean="0"/>
              <a:t>false</a:t>
            </a:r>
            <a:r>
              <a:rPr lang="zh-CN" altLang="en-US" sz="2000" dirty="0"/>
              <a:t>表示编号为</a:t>
            </a:r>
            <a:r>
              <a:rPr lang="en-US" altLang="zh-CN" sz="2000" dirty="0" err="1"/>
              <a:t>i</a:t>
            </a:r>
            <a:r>
              <a:rPr lang="zh-CN" altLang="en-US" sz="2000" dirty="0"/>
              <a:t>的</a:t>
            </a:r>
            <a:r>
              <a:rPr lang="zh-CN" altLang="en-US" sz="2000" dirty="0" smtClean="0"/>
              <a:t>小孩离开了圈子。</a:t>
            </a:r>
            <a:endParaRPr lang="en-US" altLang="zh-CN" sz="2000" dirty="0" smtClean="0"/>
          </a:p>
          <a:p>
            <a:pPr lvl="1" eaLnBrk="1" hangingPunct="1">
              <a:defRPr/>
            </a:pPr>
            <a:r>
              <a:rPr lang="zh-CN" altLang="en-US" sz="2000" dirty="0" smtClean="0"/>
              <a:t>开始报数前，</a:t>
            </a:r>
            <a:r>
              <a:rPr lang="en-US" altLang="zh-CN" sz="2000" dirty="0" err="1" smtClean="0"/>
              <a:t>in_circle</a:t>
            </a:r>
            <a:r>
              <a:rPr lang="zh-CN" altLang="en-US" sz="2000" dirty="0" smtClean="0"/>
              <a:t>中所有元素都为</a:t>
            </a:r>
            <a:r>
              <a:rPr lang="en-US" altLang="zh-CN" sz="2000" dirty="0" smtClean="0"/>
              <a:t>true</a:t>
            </a:r>
            <a:r>
              <a:rPr lang="zh-CN" altLang="en-US" sz="2000" dirty="0" smtClean="0"/>
              <a:t>。</a:t>
            </a:r>
          </a:p>
          <a:p>
            <a:pPr lvl="1" eaLnBrk="1" hangingPunct="1">
              <a:defRPr/>
            </a:pPr>
            <a:r>
              <a:rPr lang="zh-CN" altLang="en-US" sz="2000" dirty="0" smtClean="0"/>
              <a:t>圈子中位置</a:t>
            </a:r>
            <a:r>
              <a:rPr lang="en-US" altLang="zh-CN" sz="2000" dirty="0" err="1" smtClean="0"/>
              <a:t>i</a:t>
            </a:r>
            <a:r>
              <a:rPr lang="zh-CN" altLang="en-US" sz="2000" dirty="0" smtClean="0"/>
              <a:t>的下一个位置为：</a:t>
            </a:r>
            <a:r>
              <a:rPr lang="en-US" altLang="zh-CN" sz="2000" dirty="0" smtClean="0"/>
              <a:t>(i+1)</a:t>
            </a:r>
            <a:r>
              <a:rPr lang="en-US" altLang="zh-CN" sz="2000" dirty="0" smtClean="0">
                <a:solidFill>
                  <a:schemeClr val="folHlink"/>
                </a:solidFill>
              </a:rPr>
              <a:t>%N</a:t>
            </a:r>
            <a:r>
              <a:rPr lang="en-US" altLang="zh-CN" sz="2000" dirty="0" smtClean="0"/>
              <a:t> </a:t>
            </a:r>
          </a:p>
        </p:txBody>
      </p:sp>
      <p:grpSp>
        <p:nvGrpSpPr>
          <p:cNvPr id="50180" name="Group 0"/>
          <p:cNvGrpSpPr>
            <a:grpSpLocks noChangeAspect="1"/>
          </p:cNvGrpSpPr>
          <p:nvPr/>
        </p:nvGrpSpPr>
        <p:grpSpPr bwMode="auto">
          <a:xfrm>
            <a:off x="6516216" y="4725913"/>
            <a:ext cx="2016224" cy="1912937"/>
            <a:chOff x="4048" y="7641"/>
            <a:chExt cx="2326" cy="2286"/>
          </a:xfrm>
        </p:grpSpPr>
        <p:sp>
          <p:nvSpPr>
            <p:cNvPr id="50185" name="AutoShape 1"/>
            <p:cNvSpPr>
              <a:spLocks noChangeAspect="1" noChangeArrowheads="1"/>
            </p:cNvSpPr>
            <p:nvPr/>
          </p:nvSpPr>
          <p:spPr bwMode="auto">
            <a:xfrm>
              <a:off x="4048" y="7641"/>
              <a:ext cx="2326" cy="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50186" name="Oval 2"/>
            <p:cNvSpPr>
              <a:spLocks noChangeArrowheads="1"/>
            </p:cNvSpPr>
            <p:nvPr/>
          </p:nvSpPr>
          <p:spPr bwMode="auto">
            <a:xfrm>
              <a:off x="4056" y="7649"/>
              <a:ext cx="2318" cy="2278"/>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50187" name="Oval 3"/>
            <p:cNvSpPr>
              <a:spLocks noChangeArrowheads="1"/>
            </p:cNvSpPr>
            <p:nvPr/>
          </p:nvSpPr>
          <p:spPr bwMode="auto">
            <a:xfrm>
              <a:off x="4365" y="7917"/>
              <a:ext cx="1700" cy="1742"/>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50188" name="Line 4"/>
            <p:cNvSpPr>
              <a:spLocks noChangeShapeType="1"/>
            </p:cNvSpPr>
            <p:nvPr/>
          </p:nvSpPr>
          <p:spPr bwMode="auto">
            <a:xfrm>
              <a:off x="5200" y="7649"/>
              <a:ext cx="0" cy="21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89" name="Line 5"/>
            <p:cNvSpPr>
              <a:spLocks noChangeShapeType="1"/>
            </p:cNvSpPr>
            <p:nvPr/>
          </p:nvSpPr>
          <p:spPr bwMode="auto">
            <a:xfrm flipH="1">
              <a:off x="5605" y="7732"/>
              <a:ext cx="155" cy="26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90" name="Line 6"/>
            <p:cNvSpPr>
              <a:spLocks noChangeShapeType="1"/>
            </p:cNvSpPr>
            <p:nvPr/>
          </p:nvSpPr>
          <p:spPr bwMode="auto">
            <a:xfrm flipH="1">
              <a:off x="5886" y="8051"/>
              <a:ext cx="241" cy="259"/>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91" name="Line 7"/>
            <p:cNvSpPr>
              <a:spLocks noChangeShapeType="1"/>
            </p:cNvSpPr>
            <p:nvPr/>
          </p:nvSpPr>
          <p:spPr bwMode="auto">
            <a:xfrm>
              <a:off x="4626" y="7783"/>
              <a:ext cx="154" cy="26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92" name="Line 8"/>
            <p:cNvSpPr>
              <a:spLocks noChangeShapeType="1"/>
            </p:cNvSpPr>
            <p:nvPr/>
          </p:nvSpPr>
          <p:spPr bwMode="auto">
            <a:xfrm>
              <a:off x="4266" y="8154"/>
              <a:ext cx="180" cy="15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50181" name="Text Box 9"/>
          <p:cNvSpPr txBox="1">
            <a:spLocks noChangeArrowheads="1"/>
          </p:cNvSpPr>
          <p:nvPr/>
        </p:nvSpPr>
        <p:spPr bwMode="auto">
          <a:xfrm>
            <a:off x="7625977" y="4236963"/>
            <a:ext cx="330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0</a:t>
            </a:r>
          </a:p>
        </p:txBody>
      </p:sp>
      <p:sp>
        <p:nvSpPr>
          <p:cNvPr id="50182" name="Text Box 10"/>
          <p:cNvSpPr txBox="1">
            <a:spLocks noChangeArrowheads="1"/>
          </p:cNvSpPr>
          <p:nvPr/>
        </p:nvSpPr>
        <p:spPr bwMode="auto">
          <a:xfrm>
            <a:off x="6876677" y="4221088"/>
            <a:ext cx="6048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N-1</a:t>
            </a:r>
          </a:p>
        </p:txBody>
      </p:sp>
      <p:sp>
        <p:nvSpPr>
          <p:cNvPr id="50183" name="Text Box 11"/>
          <p:cNvSpPr txBox="1">
            <a:spLocks noChangeArrowheads="1"/>
          </p:cNvSpPr>
          <p:nvPr/>
        </p:nvSpPr>
        <p:spPr bwMode="auto">
          <a:xfrm>
            <a:off x="8080002" y="4452863"/>
            <a:ext cx="330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1</a:t>
            </a:r>
          </a:p>
        </p:txBody>
      </p:sp>
      <p:sp>
        <p:nvSpPr>
          <p:cNvPr id="50184" name="Text Box 12"/>
          <p:cNvSpPr txBox="1">
            <a:spLocks noChangeArrowheads="1"/>
          </p:cNvSpPr>
          <p:nvPr/>
        </p:nvSpPr>
        <p:spPr bwMode="auto">
          <a:xfrm>
            <a:off x="6351215" y="4595738"/>
            <a:ext cx="6048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N-2</a:t>
            </a:r>
          </a:p>
        </p:txBody>
      </p:sp>
      <p:sp>
        <p:nvSpPr>
          <p:cNvPr id="2" name="椭圆 1"/>
          <p:cNvSpPr/>
          <p:nvPr/>
        </p:nvSpPr>
        <p:spPr bwMode="auto">
          <a:xfrm>
            <a:off x="6790998" y="4949750"/>
            <a:ext cx="1483097" cy="1464836"/>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8851">
                                            <p:txEl>
                                              <p:pRg st="2" end="2"/>
                                            </p:txEl>
                                          </p:spTgt>
                                        </p:tgtEl>
                                        <p:attrNameLst>
                                          <p:attrName>style.visibility</p:attrName>
                                        </p:attrNameLst>
                                      </p:cBhvr>
                                      <p:to>
                                        <p:strVal val="visible"/>
                                      </p:to>
                                    </p:set>
                                    <p:anim calcmode="lin" valueType="num">
                                      <p:cBhvr additive="base">
                                        <p:cTn id="7" dur="500" fill="hold"/>
                                        <p:tgtEl>
                                          <p:spTgt spid="7885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851">
                                            <p:txEl>
                                              <p:pRg st="3" end="3"/>
                                            </p:txEl>
                                          </p:spTgt>
                                        </p:tgtEl>
                                        <p:attrNameLst>
                                          <p:attrName>style.visibility</p:attrName>
                                        </p:attrNameLst>
                                      </p:cBhvr>
                                      <p:to>
                                        <p:strVal val="visible"/>
                                      </p:to>
                                    </p:set>
                                    <p:anim calcmode="lin" valueType="num">
                                      <p:cBhvr additive="base">
                                        <p:cTn id="11" dur="500" fill="hold"/>
                                        <p:tgtEl>
                                          <p:spTgt spid="7885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851">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8851">
                                            <p:txEl>
                                              <p:pRg st="4" end="4"/>
                                            </p:txEl>
                                          </p:spTgt>
                                        </p:tgtEl>
                                        <p:attrNameLst>
                                          <p:attrName>style.visibility</p:attrName>
                                        </p:attrNameLst>
                                      </p:cBhvr>
                                      <p:to>
                                        <p:strVal val="visible"/>
                                      </p:to>
                                    </p:set>
                                    <p:anim calcmode="lin" valueType="num">
                                      <p:cBhvr additive="base">
                                        <p:cTn id="15" dur="500" fill="hold"/>
                                        <p:tgtEl>
                                          <p:spTgt spid="78851">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8851">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8851">
                                            <p:txEl>
                                              <p:pRg st="5" end="5"/>
                                            </p:txEl>
                                          </p:spTgt>
                                        </p:tgtEl>
                                        <p:attrNameLst>
                                          <p:attrName>style.visibility</p:attrName>
                                        </p:attrNameLst>
                                      </p:cBhvr>
                                      <p:to>
                                        <p:strVal val="visible"/>
                                      </p:to>
                                    </p:set>
                                    <p:anim calcmode="lin" valueType="num">
                                      <p:cBhvr additive="base">
                                        <p:cTn id="19" dur="500" fill="hold"/>
                                        <p:tgtEl>
                                          <p:spTgt spid="7885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8851">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8851">
                                            <p:txEl>
                                              <p:pRg st="6" end="6"/>
                                            </p:txEl>
                                          </p:spTgt>
                                        </p:tgtEl>
                                        <p:attrNameLst>
                                          <p:attrName>style.visibility</p:attrName>
                                        </p:attrNameLst>
                                      </p:cBhvr>
                                      <p:to>
                                        <p:strVal val="visible"/>
                                      </p:to>
                                    </p:set>
                                    <p:anim calcmode="lin" valueType="num">
                                      <p:cBhvr additive="base">
                                        <p:cTn id="23" dur="500" fill="hold"/>
                                        <p:tgtEl>
                                          <p:spTgt spid="78851">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8851">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0180"/>
                                        </p:tgtEl>
                                        <p:attrNameLst>
                                          <p:attrName>style.visibility</p:attrName>
                                        </p:attrNameLst>
                                      </p:cBhvr>
                                      <p:to>
                                        <p:strVal val="visible"/>
                                      </p:to>
                                    </p:set>
                                    <p:anim calcmode="lin" valueType="num">
                                      <p:cBhvr additive="base">
                                        <p:cTn id="27" dur="500" fill="hold"/>
                                        <p:tgtEl>
                                          <p:spTgt spid="50180"/>
                                        </p:tgtEl>
                                        <p:attrNameLst>
                                          <p:attrName>ppt_x</p:attrName>
                                        </p:attrNameLst>
                                      </p:cBhvr>
                                      <p:tavLst>
                                        <p:tav tm="0">
                                          <p:val>
                                            <p:strVal val="#ppt_x"/>
                                          </p:val>
                                        </p:tav>
                                        <p:tav tm="100000">
                                          <p:val>
                                            <p:strVal val="#ppt_x"/>
                                          </p:val>
                                        </p:tav>
                                      </p:tavLst>
                                    </p:anim>
                                    <p:anim calcmode="lin" valueType="num">
                                      <p:cBhvr additive="base">
                                        <p:cTn id="28" dur="500" fill="hold"/>
                                        <p:tgtEl>
                                          <p:spTgt spid="5018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0181"/>
                                        </p:tgtEl>
                                        <p:attrNameLst>
                                          <p:attrName>style.visibility</p:attrName>
                                        </p:attrNameLst>
                                      </p:cBhvr>
                                      <p:to>
                                        <p:strVal val="visible"/>
                                      </p:to>
                                    </p:set>
                                    <p:anim calcmode="lin" valueType="num">
                                      <p:cBhvr additive="base">
                                        <p:cTn id="31" dur="500" fill="hold"/>
                                        <p:tgtEl>
                                          <p:spTgt spid="50181"/>
                                        </p:tgtEl>
                                        <p:attrNameLst>
                                          <p:attrName>ppt_x</p:attrName>
                                        </p:attrNameLst>
                                      </p:cBhvr>
                                      <p:tavLst>
                                        <p:tav tm="0">
                                          <p:val>
                                            <p:strVal val="#ppt_x"/>
                                          </p:val>
                                        </p:tav>
                                        <p:tav tm="100000">
                                          <p:val>
                                            <p:strVal val="#ppt_x"/>
                                          </p:val>
                                        </p:tav>
                                      </p:tavLst>
                                    </p:anim>
                                    <p:anim calcmode="lin" valueType="num">
                                      <p:cBhvr additive="base">
                                        <p:cTn id="32" dur="500" fill="hold"/>
                                        <p:tgtEl>
                                          <p:spTgt spid="5018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0182"/>
                                        </p:tgtEl>
                                        <p:attrNameLst>
                                          <p:attrName>style.visibility</p:attrName>
                                        </p:attrNameLst>
                                      </p:cBhvr>
                                      <p:to>
                                        <p:strVal val="visible"/>
                                      </p:to>
                                    </p:set>
                                    <p:anim calcmode="lin" valueType="num">
                                      <p:cBhvr additive="base">
                                        <p:cTn id="35" dur="500" fill="hold"/>
                                        <p:tgtEl>
                                          <p:spTgt spid="50182"/>
                                        </p:tgtEl>
                                        <p:attrNameLst>
                                          <p:attrName>ppt_x</p:attrName>
                                        </p:attrNameLst>
                                      </p:cBhvr>
                                      <p:tavLst>
                                        <p:tav tm="0">
                                          <p:val>
                                            <p:strVal val="#ppt_x"/>
                                          </p:val>
                                        </p:tav>
                                        <p:tav tm="100000">
                                          <p:val>
                                            <p:strVal val="#ppt_x"/>
                                          </p:val>
                                        </p:tav>
                                      </p:tavLst>
                                    </p:anim>
                                    <p:anim calcmode="lin" valueType="num">
                                      <p:cBhvr additive="base">
                                        <p:cTn id="36" dur="500" fill="hold"/>
                                        <p:tgtEl>
                                          <p:spTgt spid="5018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183"/>
                                        </p:tgtEl>
                                        <p:attrNameLst>
                                          <p:attrName>style.visibility</p:attrName>
                                        </p:attrNameLst>
                                      </p:cBhvr>
                                      <p:to>
                                        <p:strVal val="visible"/>
                                      </p:to>
                                    </p:set>
                                    <p:anim calcmode="lin" valueType="num">
                                      <p:cBhvr additive="base">
                                        <p:cTn id="39" dur="500" fill="hold"/>
                                        <p:tgtEl>
                                          <p:spTgt spid="50183"/>
                                        </p:tgtEl>
                                        <p:attrNameLst>
                                          <p:attrName>ppt_x</p:attrName>
                                        </p:attrNameLst>
                                      </p:cBhvr>
                                      <p:tavLst>
                                        <p:tav tm="0">
                                          <p:val>
                                            <p:strVal val="#ppt_x"/>
                                          </p:val>
                                        </p:tav>
                                        <p:tav tm="100000">
                                          <p:val>
                                            <p:strVal val="#ppt_x"/>
                                          </p:val>
                                        </p:tav>
                                      </p:tavLst>
                                    </p:anim>
                                    <p:anim calcmode="lin" valueType="num">
                                      <p:cBhvr additive="base">
                                        <p:cTn id="40" dur="500" fill="hold"/>
                                        <p:tgtEl>
                                          <p:spTgt spid="5018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0184"/>
                                        </p:tgtEl>
                                        <p:attrNameLst>
                                          <p:attrName>style.visibility</p:attrName>
                                        </p:attrNameLst>
                                      </p:cBhvr>
                                      <p:to>
                                        <p:strVal val="visible"/>
                                      </p:to>
                                    </p:set>
                                    <p:anim calcmode="lin" valueType="num">
                                      <p:cBhvr additive="base">
                                        <p:cTn id="43" dur="500" fill="hold"/>
                                        <p:tgtEl>
                                          <p:spTgt spid="50184"/>
                                        </p:tgtEl>
                                        <p:attrNameLst>
                                          <p:attrName>ppt_x</p:attrName>
                                        </p:attrNameLst>
                                      </p:cBhvr>
                                      <p:tavLst>
                                        <p:tav tm="0">
                                          <p:val>
                                            <p:strVal val="#ppt_x"/>
                                          </p:val>
                                        </p:tav>
                                        <p:tav tm="100000">
                                          <p:val>
                                            <p:strVal val="#ppt_x"/>
                                          </p:val>
                                        </p:tav>
                                      </p:tavLst>
                                    </p:anim>
                                    <p:anim calcmode="lin" valueType="num">
                                      <p:cBhvr additive="base">
                                        <p:cTn id="44" dur="500" fill="hold"/>
                                        <p:tgtEl>
                                          <p:spTgt spid="5018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P spid="50182" grpId="0"/>
      <p:bldP spid="50183" grpId="0"/>
      <p:bldP spid="50184"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Rectangle 3"/>
          <p:cNvSpPr>
            <a:spLocks noGrp="1" noChangeArrowheads="1"/>
          </p:cNvSpPr>
          <p:nvPr>
            <p:ph type="body" idx="1"/>
          </p:nvPr>
        </p:nvSpPr>
        <p:spPr>
          <a:xfrm>
            <a:off x="251520" y="765174"/>
            <a:ext cx="8686800" cy="5760169"/>
          </a:xfrm>
        </p:spPr>
        <p:txBody>
          <a:bodyPr>
            <a:normAutofit fontScale="92500"/>
          </a:bodyPr>
          <a:lstStyle/>
          <a:p>
            <a:pPr eaLnBrk="1" hangingPunct="1">
              <a:lnSpc>
                <a:spcPct val="110000"/>
              </a:lnSpc>
              <a:defRPr/>
            </a:pPr>
            <a:r>
              <a:rPr lang="zh-CN" altLang="en-US" dirty="0" smtClean="0"/>
              <a:t>报数采用下面的方法来实现：</a:t>
            </a:r>
          </a:p>
          <a:p>
            <a:pPr lvl="1" eaLnBrk="1" hangingPunct="1">
              <a:lnSpc>
                <a:spcPct val="110000"/>
              </a:lnSpc>
              <a:defRPr/>
            </a:pPr>
            <a:r>
              <a:rPr lang="zh-CN" altLang="en-US" dirty="0" smtClean="0"/>
              <a:t>从编号为</a:t>
            </a:r>
            <a:r>
              <a:rPr lang="en-US" altLang="zh-CN" dirty="0" smtClean="0"/>
              <a:t>0</a:t>
            </a:r>
            <a:r>
              <a:rPr lang="zh-CN" altLang="en-US" dirty="0" smtClean="0"/>
              <a:t>的小孩开始报数，用变量</a:t>
            </a:r>
            <a:r>
              <a:rPr lang="en-US" altLang="zh-CN" dirty="0" smtClean="0"/>
              <a:t>index</a:t>
            </a:r>
            <a:r>
              <a:rPr lang="zh-CN" altLang="en-US" dirty="0" smtClean="0"/>
              <a:t>表示要报数的小孩的下标，其初始值为</a:t>
            </a:r>
            <a:r>
              <a:rPr lang="en-US" altLang="zh-CN" dirty="0" smtClean="0"/>
              <a:t>N-1</a:t>
            </a:r>
            <a:r>
              <a:rPr lang="zh-CN" altLang="en-US" dirty="0" smtClean="0"/>
              <a:t>（即将报数的前一个小孩的下标）。</a:t>
            </a:r>
          </a:p>
          <a:p>
            <a:pPr lvl="2" eaLnBrk="1" hangingPunct="1">
              <a:lnSpc>
                <a:spcPct val="110000"/>
              </a:lnSpc>
              <a:defRPr/>
            </a:pPr>
            <a:r>
              <a:rPr lang="zh-CN" altLang="en-US" dirty="0"/>
              <a:t>下一个要报数的小孩的下标：</a:t>
            </a:r>
            <a:r>
              <a:rPr lang="en-US" altLang="zh-CN" dirty="0"/>
              <a:t>index = (index+1)%N </a:t>
            </a:r>
          </a:p>
          <a:p>
            <a:pPr lvl="1" eaLnBrk="1" hangingPunct="1">
              <a:lnSpc>
                <a:spcPct val="110000"/>
              </a:lnSpc>
              <a:defRPr/>
            </a:pPr>
            <a:r>
              <a:rPr lang="zh-CN" altLang="en-US" dirty="0" smtClean="0"/>
              <a:t>用变量</a:t>
            </a:r>
            <a:r>
              <a:rPr lang="en-US" altLang="zh-CN" dirty="0" smtClean="0"/>
              <a:t>count</a:t>
            </a:r>
            <a:r>
              <a:rPr lang="zh-CN" altLang="en-US" dirty="0" smtClean="0"/>
              <a:t>来对</a:t>
            </a:r>
            <a:r>
              <a:rPr lang="zh-CN" altLang="en-US" dirty="0" smtClean="0">
                <a:solidFill>
                  <a:schemeClr val="folHlink"/>
                </a:solidFill>
              </a:rPr>
              <a:t>成功的报数</a:t>
            </a:r>
            <a:r>
              <a:rPr lang="zh-CN" altLang="en-US" dirty="0" smtClean="0"/>
              <a:t>进行计数，每一轮报数前，</a:t>
            </a:r>
            <a:r>
              <a:rPr lang="en-US" altLang="zh-CN" dirty="0" smtClean="0"/>
              <a:t>count</a:t>
            </a:r>
            <a:r>
              <a:rPr lang="zh-CN" altLang="en-US" dirty="0" smtClean="0"/>
              <a:t>为</a:t>
            </a:r>
            <a:r>
              <a:rPr lang="en-US" altLang="zh-CN" dirty="0" smtClean="0"/>
              <a:t>0</a:t>
            </a:r>
            <a:r>
              <a:rPr lang="zh-CN" altLang="en-US" dirty="0" smtClean="0"/>
              <a:t>，每成功地报一次数，就把</a:t>
            </a:r>
            <a:r>
              <a:rPr lang="en-US" altLang="zh-CN" dirty="0" smtClean="0"/>
              <a:t>count</a:t>
            </a:r>
            <a:r>
              <a:rPr lang="zh-CN" altLang="en-US" dirty="0" smtClean="0"/>
              <a:t>加</a:t>
            </a:r>
            <a:r>
              <a:rPr lang="en-US" altLang="zh-CN" dirty="0" smtClean="0"/>
              <a:t>1</a:t>
            </a:r>
            <a:r>
              <a:rPr lang="zh-CN" altLang="en-US" dirty="0" smtClean="0"/>
              <a:t>，直到</a:t>
            </a:r>
            <a:r>
              <a:rPr lang="en-US" altLang="zh-CN" dirty="0" smtClean="0"/>
              <a:t>M</a:t>
            </a:r>
            <a:r>
              <a:rPr lang="zh-CN" altLang="en-US" dirty="0" smtClean="0"/>
              <a:t>为止。</a:t>
            </a:r>
            <a:endParaRPr lang="en-US" altLang="zh-CN" dirty="0" smtClean="0"/>
          </a:p>
          <a:p>
            <a:pPr lvl="2" eaLnBrk="1" hangingPunct="1">
              <a:lnSpc>
                <a:spcPct val="110000"/>
              </a:lnSpc>
              <a:defRPr/>
            </a:pPr>
            <a:r>
              <a:rPr lang="zh-CN" altLang="en-US" dirty="0" smtClean="0"/>
              <a:t>要使得报数成功，</a:t>
            </a:r>
            <a:r>
              <a:rPr lang="en-US" altLang="zh-CN" dirty="0" err="1" smtClean="0"/>
              <a:t>in_circle</a:t>
            </a:r>
            <a:r>
              <a:rPr lang="en-US" altLang="zh-CN" dirty="0" smtClean="0"/>
              <a:t>[index]</a:t>
            </a:r>
            <a:r>
              <a:rPr lang="zh-CN" altLang="en-US" dirty="0" smtClean="0"/>
              <a:t>应为</a:t>
            </a:r>
            <a:r>
              <a:rPr lang="en-US" altLang="zh-CN" dirty="0" smtClean="0"/>
              <a:t>true</a:t>
            </a:r>
            <a:r>
              <a:rPr lang="zh-CN" altLang="en-US" dirty="0" smtClean="0"/>
              <a:t>。</a:t>
            </a:r>
            <a:endParaRPr lang="en-US" altLang="zh-CN" dirty="0" smtClean="0"/>
          </a:p>
          <a:p>
            <a:pPr lvl="2" eaLnBrk="1" hangingPunct="1">
              <a:lnSpc>
                <a:spcPct val="110000"/>
              </a:lnSpc>
              <a:defRPr/>
            </a:pPr>
            <a:r>
              <a:rPr lang="zh-CN" altLang="en-US" dirty="0" smtClean="0"/>
              <a:t>成功报数</a:t>
            </a:r>
            <a:r>
              <a:rPr lang="en-US" altLang="zh-CN" smtClean="0"/>
              <a:t>M</a:t>
            </a:r>
            <a:r>
              <a:rPr lang="zh-CN" altLang="en-US" smtClean="0"/>
              <a:t>后</a:t>
            </a:r>
            <a:r>
              <a:rPr lang="zh-CN" altLang="en-US" dirty="0" smtClean="0"/>
              <a:t>，把</a:t>
            </a:r>
            <a:r>
              <a:rPr lang="en-US" altLang="zh-CN" dirty="0" err="1" smtClean="0"/>
              <a:t>in_circle</a:t>
            </a:r>
            <a:r>
              <a:rPr lang="en-US" altLang="zh-CN" dirty="0" smtClean="0"/>
              <a:t>[index]</a:t>
            </a:r>
            <a:r>
              <a:rPr lang="zh-CN" altLang="en-US" dirty="0" smtClean="0"/>
              <a:t>设成</a:t>
            </a:r>
            <a:r>
              <a:rPr lang="en-US" altLang="zh-CN" dirty="0" smtClean="0"/>
              <a:t>false</a:t>
            </a:r>
            <a:r>
              <a:rPr lang="zh-CN" altLang="en-US" dirty="0" smtClean="0"/>
              <a:t>。</a:t>
            </a:r>
          </a:p>
          <a:p>
            <a:pPr lvl="1" eaLnBrk="1" hangingPunct="1">
              <a:lnSpc>
                <a:spcPct val="110000"/>
              </a:lnSpc>
              <a:defRPr/>
            </a:pPr>
            <a:r>
              <a:rPr lang="zh-CN" altLang="en-US" dirty="0" smtClean="0"/>
              <a:t>用变量</a:t>
            </a:r>
            <a:r>
              <a:rPr lang="en-US" altLang="zh-CN" dirty="0" err="1" smtClean="0"/>
              <a:t>num_of_children_remained</a:t>
            </a:r>
            <a:r>
              <a:rPr lang="zh-CN" altLang="en-US" dirty="0" smtClean="0"/>
              <a:t>表示圈中剩下的小孩数目，其初始值为</a:t>
            </a:r>
            <a:r>
              <a:rPr lang="en-US" altLang="zh-CN" dirty="0" smtClean="0"/>
              <a:t>N</a:t>
            </a:r>
            <a:r>
              <a:rPr lang="zh-CN" altLang="en-US" dirty="0" smtClean="0"/>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type="body" idx="1"/>
          </p:nvPr>
        </p:nvSpPr>
        <p:spPr>
          <a:xfrm>
            <a:off x="179388" y="655638"/>
            <a:ext cx="8785100" cy="5797550"/>
          </a:xfrm>
        </p:spPr>
        <p:txBody>
          <a:bodyPr/>
          <a:lstStyle/>
          <a:p>
            <a:pPr eaLnBrk="1" hangingPunct="1">
              <a:lnSpc>
                <a:spcPct val="90000"/>
              </a:lnSpc>
              <a:buFont typeface="Wingdings" pitchFamily="2" charset="2"/>
              <a:buNone/>
              <a:defRPr/>
            </a:pPr>
            <a:r>
              <a:rPr lang="en-US" altLang="zh-CN" sz="2400" dirty="0" smtClean="0"/>
              <a:t>//</a:t>
            </a:r>
            <a:r>
              <a:rPr lang="zh-CN" altLang="en-US" sz="2400" dirty="0" smtClean="0"/>
              <a:t>变量</a:t>
            </a:r>
            <a:r>
              <a:rPr lang="en-US" altLang="zh-CN" sz="2400" dirty="0" err="1" smtClean="0"/>
              <a:t>num_of_children_remained</a:t>
            </a:r>
            <a:r>
              <a:rPr lang="zh-CN" altLang="en-US" sz="2400" dirty="0" smtClean="0"/>
              <a:t>表示圈中剩下的小孩数目</a:t>
            </a:r>
            <a:endParaRPr lang="en-US" altLang="zh-CN" sz="2400" dirty="0" smtClean="0"/>
          </a:p>
          <a:p>
            <a:pPr eaLnBrk="1" hangingPunct="1">
              <a:lnSpc>
                <a:spcPct val="90000"/>
              </a:lnSpc>
              <a:buFont typeface="Wingdings" pitchFamily="2" charset="2"/>
              <a:buNone/>
              <a:defRPr/>
            </a:pPr>
            <a:r>
              <a:rPr lang="en-US" altLang="zh-CN" sz="2400" dirty="0" smtClean="0"/>
              <a:t>//</a:t>
            </a:r>
            <a:r>
              <a:rPr lang="zh-CN" altLang="en-US" sz="2400" dirty="0" smtClean="0"/>
              <a:t>变量</a:t>
            </a:r>
            <a:r>
              <a:rPr lang="en-US" altLang="zh-CN" sz="2400" dirty="0" smtClean="0"/>
              <a:t>count</a:t>
            </a:r>
            <a:r>
              <a:rPr lang="zh-CN" altLang="en-US" sz="2400" dirty="0" smtClean="0"/>
              <a:t>来对成功的报数进行计数</a:t>
            </a:r>
          </a:p>
          <a:p>
            <a:pPr eaLnBrk="1" hangingPunct="1">
              <a:lnSpc>
                <a:spcPct val="90000"/>
              </a:lnSpc>
              <a:buFont typeface="Wingdings" pitchFamily="2" charset="2"/>
              <a:buNone/>
              <a:defRPr/>
            </a:pPr>
            <a:r>
              <a:rPr lang="en-US" altLang="zh-CN" sz="2400" dirty="0" smtClean="0"/>
              <a:t>//</a:t>
            </a:r>
            <a:r>
              <a:rPr lang="zh-CN" altLang="en-US" sz="2400" dirty="0" smtClean="0"/>
              <a:t>变量</a:t>
            </a:r>
            <a:r>
              <a:rPr lang="en-US" altLang="zh-CN" sz="2400" dirty="0" smtClean="0"/>
              <a:t>index</a:t>
            </a:r>
            <a:r>
              <a:rPr lang="zh-CN" altLang="en-US" sz="2400" dirty="0" smtClean="0"/>
              <a:t>表示要报数的小孩的位置 </a:t>
            </a:r>
          </a:p>
          <a:p>
            <a:pPr eaLnBrk="1" hangingPunct="1">
              <a:lnSpc>
                <a:spcPct val="90000"/>
              </a:lnSpc>
              <a:buFont typeface="Wingdings" pitchFamily="2" charset="2"/>
              <a:buNone/>
              <a:defRPr/>
            </a:pPr>
            <a:endParaRPr lang="zh-CN" altLang="en-US" sz="2400" dirty="0" smtClean="0"/>
          </a:p>
          <a:p>
            <a:pPr eaLnBrk="1" hangingPunct="1">
              <a:lnSpc>
                <a:spcPct val="9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p>
          <a:p>
            <a:pPr eaLnBrk="1" hangingPunct="1">
              <a:lnSpc>
                <a:spcPct val="9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p>
          <a:p>
            <a:pPr eaLnBrk="1" hangingPunct="1">
              <a:lnSpc>
                <a:spcPct val="90000"/>
              </a:lnSpc>
              <a:buFont typeface="Wingdings" pitchFamily="2" charset="2"/>
              <a:buNone/>
              <a:defRPr/>
            </a:pPr>
            <a:r>
              <a:rPr lang="en-US" altLang="zh-CN" sz="2400" dirty="0" err="1" smtClean="0"/>
              <a:t>const</a:t>
            </a:r>
            <a:r>
              <a:rPr lang="en-US" altLang="zh-CN" sz="2400" dirty="0" smtClean="0"/>
              <a:t> </a:t>
            </a:r>
            <a:r>
              <a:rPr lang="en-US" altLang="zh-CN" sz="2400" dirty="0" err="1" smtClean="0"/>
              <a:t>int</a:t>
            </a:r>
            <a:r>
              <a:rPr lang="en-US" altLang="zh-CN" sz="2400" dirty="0" smtClean="0"/>
              <a:t> N=20,M=5;</a:t>
            </a:r>
          </a:p>
          <a:p>
            <a:pPr eaLnBrk="1" hangingPunct="1">
              <a:lnSpc>
                <a:spcPct val="90000"/>
              </a:lnSpc>
              <a:buFont typeface="Wingdings" pitchFamily="2" charset="2"/>
              <a:buNone/>
              <a:defRPr/>
            </a:pPr>
            <a:r>
              <a:rPr lang="en-US" altLang="zh-CN" sz="2400" dirty="0" err="1" smtClean="0"/>
              <a:t>int</a:t>
            </a:r>
            <a:r>
              <a:rPr lang="en-US" altLang="zh-CN" sz="2400" dirty="0" smtClean="0"/>
              <a:t> main()</a:t>
            </a:r>
          </a:p>
          <a:p>
            <a:pPr eaLnBrk="1" hangingPunct="1">
              <a:lnSpc>
                <a:spcPct val="90000"/>
              </a:lnSpc>
              <a:buFont typeface="Wingdings" pitchFamily="2" charset="2"/>
              <a:buNone/>
              <a:defRPr/>
            </a:pPr>
            <a:r>
              <a:rPr lang="en-US" altLang="zh-CN" sz="2400" dirty="0" smtClean="0"/>
              <a:t>{	bool </a:t>
            </a:r>
            <a:r>
              <a:rPr lang="en-US" altLang="zh-CN" sz="2400" dirty="0" err="1" smtClean="0"/>
              <a:t>in_circle</a:t>
            </a:r>
            <a:r>
              <a:rPr lang="en-US" altLang="zh-CN" sz="2400" dirty="0" smtClean="0"/>
              <a:t>[N];</a:t>
            </a:r>
          </a:p>
          <a:p>
            <a:pPr eaLnBrk="1" hangingPunct="1">
              <a:lnSpc>
                <a:spcPct val="90000"/>
              </a:lnSpc>
              <a:buFont typeface="Wingdings" pitchFamily="2" charset="2"/>
              <a:buNone/>
              <a:defRPr/>
            </a:pPr>
            <a:r>
              <a:rPr lang="en-US" altLang="zh-CN" sz="2400" dirty="0" smtClean="0"/>
              <a:t>	//</a:t>
            </a:r>
            <a:r>
              <a:rPr lang="zh-CN" altLang="en-US" sz="2400" dirty="0" smtClean="0"/>
              <a:t>初始化数组</a:t>
            </a:r>
            <a:r>
              <a:rPr lang="en-US" altLang="zh-CN" sz="2400" dirty="0" err="1" smtClean="0"/>
              <a:t>in_circle</a:t>
            </a:r>
            <a:r>
              <a:rPr lang="zh-CN" altLang="en-US" sz="2400" dirty="0" smtClean="0"/>
              <a:t>。</a:t>
            </a:r>
          </a:p>
          <a:p>
            <a:pPr eaLnBrk="1" hangingPunct="1">
              <a:lnSpc>
                <a:spcPct val="90000"/>
              </a:lnSpc>
              <a:buFont typeface="Wingdings" pitchFamily="2" charset="2"/>
              <a:buNone/>
              <a:defRPr/>
            </a:pPr>
            <a:r>
              <a:rPr lang="zh-CN" altLang="en-US" sz="2400" dirty="0" smtClean="0"/>
              <a:t>	</a:t>
            </a:r>
            <a:r>
              <a:rPr lang="en-US" altLang="zh-CN" sz="2400" dirty="0" smtClean="0"/>
              <a:t>for (</a:t>
            </a:r>
            <a:r>
              <a:rPr lang="en-US" altLang="zh-CN" sz="2400" dirty="0" err="1" smtClean="0"/>
              <a:t>int</a:t>
            </a:r>
            <a:r>
              <a:rPr lang="en-US" altLang="zh-CN" sz="2400" dirty="0" smtClean="0"/>
              <a:t> </a:t>
            </a:r>
            <a:r>
              <a:rPr lang="en-US" altLang="zh-CN" sz="2400" dirty="0" err="1" smtClean="0"/>
              <a:t>i</a:t>
            </a:r>
            <a:r>
              <a:rPr lang="en-US" altLang="zh-CN" sz="2400" dirty="0" smtClean="0"/>
              <a:t>=0; </a:t>
            </a:r>
            <a:r>
              <a:rPr lang="en-US" altLang="zh-CN" sz="2400" dirty="0" err="1" smtClean="0"/>
              <a:t>i</a:t>
            </a:r>
            <a:r>
              <a:rPr lang="en-US" altLang="zh-CN" sz="2400" dirty="0" smtClean="0"/>
              <a:t>&lt;N; </a:t>
            </a:r>
            <a:r>
              <a:rPr lang="en-US" altLang="zh-CN" sz="2400" dirty="0" err="1" smtClean="0"/>
              <a:t>i</a:t>
            </a:r>
            <a:r>
              <a:rPr lang="en-US" altLang="zh-CN" sz="2400" dirty="0" smtClean="0"/>
              <a:t>++)  </a:t>
            </a:r>
          </a:p>
          <a:p>
            <a:pPr eaLnBrk="1" hangingPunct="1">
              <a:lnSpc>
                <a:spcPct val="90000"/>
              </a:lnSpc>
              <a:buFont typeface="Wingdings" pitchFamily="2" charset="2"/>
              <a:buNone/>
              <a:defRPr/>
            </a:pPr>
            <a:r>
              <a:rPr lang="en-US" altLang="zh-CN" sz="2400" dirty="0" smtClean="0"/>
              <a:t>		</a:t>
            </a:r>
            <a:r>
              <a:rPr lang="en-US" altLang="zh-CN" sz="2400" dirty="0" err="1" smtClean="0"/>
              <a:t>in_circle</a:t>
            </a:r>
            <a:r>
              <a:rPr lang="en-US" altLang="zh-CN" sz="2400" dirty="0" smtClean="0"/>
              <a:t>[</a:t>
            </a:r>
            <a:r>
              <a:rPr lang="en-US" altLang="zh-CN" sz="2400" dirty="0" err="1" smtClean="0"/>
              <a:t>i</a:t>
            </a:r>
            <a:r>
              <a:rPr lang="en-US" altLang="zh-CN" sz="2400" dirty="0" smtClean="0"/>
              <a:t>] = true;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type="body" idx="1"/>
          </p:nvPr>
        </p:nvSpPr>
        <p:spPr>
          <a:xfrm>
            <a:off x="0" y="476250"/>
            <a:ext cx="9144000" cy="6048375"/>
          </a:xfrm>
        </p:spPr>
        <p:txBody>
          <a:bodyPr/>
          <a:lstStyle/>
          <a:p>
            <a:pPr marL="173038" indent="-173038" defTabSz="441325" eaLnBrk="1" hangingPunct="1">
              <a:lnSpc>
                <a:spcPct val="90000"/>
              </a:lnSpc>
              <a:buFont typeface="Wingdings" pitchFamily="2" charset="2"/>
              <a:buNone/>
              <a:defRPr/>
            </a:pPr>
            <a:r>
              <a:rPr lang="en-US" altLang="zh-CN" sz="2400" dirty="0" smtClean="0"/>
              <a:t>	//</a:t>
            </a:r>
            <a:r>
              <a:rPr lang="zh-CN" altLang="en-US" sz="2400" dirty="0" smtClean="0"/>
              <a:t>开始报数</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err="1" smtClean="0"/>
              <a:t>int</a:t>
            </a:r>
            <a:r>
              <a:rPr lang="en-US" altLang="zh-CN" sz="2400" dirty="0" smtClean="0"/>
              <a:t> index=N-1;  //</a:t>
            </a:r>
            <a:r>
              <a:rPr lang="zh-CN" altLang="en-US" sz="2400" dirty="0" smtClean="0"/>
              <a:t>从编号为</a:t>
            </a:r>
            <a:r>
              <a:rPr lang="en-US" altLang="zh-CN" sz="2400" dirty="0" smtClean="0"/>
              <a:t>0</a:t>
            </a:r>
            <a:r>
              <a:rPr lang="zh-CN" altLang="en-US" sz="2400" dirty="0" smtClean="0"/>
              <a:t>的小孩开始报数，</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//index</a:t>
            </a:r>
            <a:r>
              <a:rPr lang="zh-CN" altLang="en-US" sz="2400" dirty="0" smtClean="0"/>
              <a:t>为前一个小孩的位置。</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err="1" smtClean="0"/>
              <a:t>int</a:t>
            </a:r>
            <a:r>
              <a:rPr lang="en-US" altLang="zh-CN" sz="2400" dirty="0" smtClean="0"/>
              <a:t> </a:t>
            </a:r>
            <a:r>
              <a:rPr lang="en-US" altLang="zh-CN" sz="2400" dirty="0" err="1" smtClean="0"/>
              <a:t>num_of_children_remained</a:t>
            </a:r>
            <a:r>
              <a:rPr lang="en-US" altLang="zh-CN" sz="2400" dirty="0" smtClean="0"/>
              <a:t>=N; </a:t>
            </a:r>
            <a:r>
              <a:rPr lang="en-US" altLang="zh-CN" sz="2200" dirty="0" smtClean="0"/>
              <a:t>//</a:t>
            </a:r>
            <a:r>
              <a:rPr lang="zh-CN" altLang="en-US" sz="2200" dirty="0" smtClean="0"/>
              <a:t>报数前的圈子中小孩个数</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while (</a:t>
            </a:r>
            <a:r>
              <a:rPr lang="en-US" altLang="zh-CN" sz="2400" dirty="0" err="1" smtClean="0"/>
              <a:t>num_of_children_remained</a:t>
            </a:r>
            <a:r>
              <a:rPr lang="en-US" altLang="zh-CN" sz="2400" dirty="0" smtClean="0"/>
              <a:t> &gt; 1)</a:t>
            </a:r>
          </a:p>
          <a:p>
            <a:pPr marL="173038" indent="-173038" defTabSz="441325" eaLnBrk="1" hangingPunct="1">
              <a:lnSpc>
                <a:spcPct val="90000"/>
              </a:lnSpc>
              <a:buFont typeface="Wingdings" pitchFamily="2" charset="2"/>
              <a:buNone/>
              <a:defRPr/>
            </a:pPr>
            <a:r>
              <a:rPr lang="en-US" altLang="zh-CN" sz="2400" dirty="0" smtClean="0"/>
              <a:t>	{	</a:t>
            </a:r>
            <a:r>
              <a:rPr lang="en-US" altLang="zh-CN" sz="2400" dirty="0" err="1" smtClean="0"/>
              <a:t>int</a:t>
            </a:r>
            <a:r>
              <a:rPr lang="en-US" altLang="zh-CN" sz="2400" dirty="0" smtClean="0"/>
              <a:t> count = 0;</a:t>
            </a:r>
          </a:p>
          <a:p>
            <a:pPr marL="173038" indent="-173038" defTabSz="441325" eaLnBrk="1" hangingPunct="1">
              <a:lnSpc>
                <a:spcPct val="90000"/>
              </a:lnSpc>
              <a:buFont typeface="Wingdings" pitchFamily="2" charset="2"/>
              <a:buNone/>
              <a:defRPr/>
            </a:pPr>
            <a:r>
              <a:rPr lang="en-US" altLang="zh-CN" sz="2400" dirty="0" smtClean="0"/>
              <a:t>		while (count &lt; M)  //</a:t>
            </a:r>
            <a:r>
              <a:rPr lang="zh-CN" altLang="en-US" sz="2400" dirty="0" smtClean="0"/>
              <a:t>对成功的报数进行计数，直到</a:t>
            </a:r>
            <a:r>
              <a:rPr lang="en-US" altLang="zh-CN" sz="2400" dirty="0" smtClean="0"/>
              <a:t>M</a:t>
            </a:r>
            <a:r>
              <a:rPr lang="zh-CN" altLang="en-US" sz="2400" dirty="0" smtClean="0"/>
              <a:t>。</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	index = (index+1)%N;  //</a:t>
            </a:r>
            <a:r>
              <a:rPr lang="zh-CN" altLang="en-US" sz="2400" dirty="0" smtClean="0"/>
              <a:t>计算要报数的小孩的编号。</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if (</a:t>
            </a:r>
            <a:r>
              <a:rPr lang="en-US" altLang="zh-CN" sz="2400" dirty="0" err="1" smtClean="0"/>
              <a:t>in_circle</a:t>
            </a:r>
            <a:r>
              <a:rPr lang="en-US" altLang="zh-CN" sz="2400" dirty="0" smtClean="0"/>
              <a:t>[index]) count++;  	//</a:t>
            </a:r>
            <a:r>
              <a:rPr lang="zh-CN" altLang="en-US" sz="2400" dirty="0" smtClean="0"/>
              <a:t>如果编号为</a:t>
            </a:r>
            <a:r>
              <a:rPr lang="en-US" altLang="zh-CN" sz="2400" dirty="0" smtClean="0"/>
              <a:t>index</a:t>
            </a:r>
            <a:r>
              <a:rPr lang="zh-CN" altLang="en-US" sz="2400" dirty="0" smtClean="0"/>
              <a:t>的</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a:t>
            </a:r>
            <a:r>
              <a:rPr lang="zh-CN" altLang="en-US" sz="2400" dirty="0" smtClean="0"/>
              <a:t>小孩在圈子中，该报数为成功的报数。</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a:t>
            </a:r>
          </a:p>
          <a:p>
            <a:pPr marL="173038" indent="-173038" defTabSz="441325" eaLnBrk="1" hangingPunct="1">
              <a:lnSpc>
                <a:spcPct val="90000"/>
              </a:lnSpc>
              <a:buFont typeface="Wingdings" pitchFamily="2" charset="2"/>
              <a:buNone/>
              <a:defRPr/>
            </a:pPr>
            <a:r>
              <a:rPr lang="en-US" altLang="zh-CN" sz="2400" dirty="0" smtClean="0"/>
              <a:t>		</a:t>
            </a:r>
            <a:r>
              <a:rPr lang="en-US" altLang="zh-CN" sz="2400" dirty="0" err="1" smtClean="0"/>
              <a:t>in_circle</a:t>
            </a:r>
            <a:r>
              <a:rPr lang="en-US" altLang="zh-CN" sz="2400" dirty="0" smtClean="0"/>
              <a:t>[index] = false;  //</a:t>
            </a:r>
            <a:r>
              <a:rPr lang="zh-CN" altLang="en-US" sz="2400" dirty="0" smtClean="0"/>
              <a:t>小孩离开圈子。</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err="1" smtClean="0"/>
              <a:t>num_of_children_remained</a:t>
            </a:r>
            <a:r>
              <a:rPr lang="en-US" altLang="zh-CN" sz="2400" dirty="0" smtClean="0"/>
              <a:t>--;  //</a:t>
            </a:r>
            <a:r>
              <a:rPr lang="zh-CN" altLang="en-US" sz="2400" dirty="0" smtClean="0"/>
              <a:t>圈中小孩数减</a:t>
            </a:r>
            <a:r>
              <a:rPr lang="en-US" altLang="zh-CN" sz="2400" dirty="0" smtClean="0"/>
              <a:t>1</a:t>
            </a:r>
            <a:r>
              <a:rPr lang="zh-CN" altLang="en-US" sz="2400" dirty="0" smtClean="0"/>
              <a:t>。</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type="body" idx="1"/>
          </p:nvPr>
        </p:nvSpPr>
        <p:spPr>
          <a:xfrm>
            <a:off x="107950" y="692151"/>
            <a:ext cx="8856538" cy="3744962"/>
          </a:xfrm>
        </p:spPr>
        <p:txBody>
          <a:bodyPr>
            <a:normAutofit fontScale="92500" lnSpcReduction="20000"/>
          </a:bodyPr>
          <a:lstStyle/>
          <a:p>
            <a:pPr eaLnBrk="1" hangingPunct="1">
              <a:buFont typeface="Wingdings" pitchFamily="2" charset="2"/>
              <a:buNone/>
              <a:defRPr/>
            </a:pPr>
            <a:r>
              <a:rPr lang="en-US" altLang="zh-CN" dirty="0" smtClean="0"/>
              <a:t>	//</a:t>
            </a:r>
            <a:r>
              <a:rPr lang="zh-CN" altLang="en-US" smtClean="0"/>
              <a:t>找留在圈子里的那个小孩</a:t>
            </a:r>
            <a:endParaRPr lang="zh-CN" altLang="en-US" dirty="0" smtClean="0"/>
          </a:p>
          <a:p>
            <a:pPr eaLnBrk="1" hangingPunct="1">
              <a:buFont typeface="Wingdings" pitchFamily="2" charset="2"/>
              <a:buNone/>
              <a:defRPr/>
            </a:pPr>
            <a:r>
              <a:rPr lang="zh-CN" altLang="en-US" dirty="0" smtClean="0"/>
              <a:t>	</a:t>
            </a:r>
            <a:r>
              <a:rPr lang="en-US" altLang="zh-CN" dirty="0" smtClean="0"/>
              <a:t>for (</a:t>
            </a:r>
            <a:r>
              <a:rPr lang="en-US" altLang="zh-CN" dirty="0" err="1" smtClean="0"/>
              <a:t>int</a:t>
            </a:r>
            <a:r>
              <a:rPr lang="en-US" altLang="zh-CN" dirty="0" smtClean="0"/>
              <a:t> </a:t>
            </a:r>
            <a:r>
              <a:rPr lang="en-US" altLang="zh-CN" dirty="0" err="1" smtClean="0"/>
              <a:t>i</a:t>
            </a:r>
            <a:r>
              <a:rPr lang="en-US" altLang="zh-CN" dirty="0" smtClean="0"/>
              <a:t>=0; </a:t>
            </a:r>
            <a:r>
              <a:rPr lang="en-US" altLang="zh-CN" dirty="0" err="1" smtClean="0"/>
              <a:t>i</a:t>
            </a:r>
            <a:r>
              <a:rPr lang="en-US" altLang="zh-CN" dirty="0" smtClean="0"/>
              <a:t>&lt;N; </a:t>
            </a:r>
            <a:r>
              <a:rPr lang="en-US" altLang="zh-CN" dirty="0" err="1" smtClean="0"/>
              <a:t>i</a:t>
            </a:r>
            <a:r>
              <a:rPr lang="en-US" altLang="zh-CN" dirty="0" smtClean="0"/>
              <a:t>++) </a:t>
            </a:r>
          </a:p>
          <a:p>
            <a:pPr eaLnBrk="1" hangingPunct="1">
              <a:buFont typeface="Wingdings" pitchFamily="2" charset="2"/>
              <a:buNone/>
              <a:defRPr/>
            </a:pPr>
            <a:r>
              <a:rPr lang="en-US" altLang="zh-CN" dirty="0" smtClean="0"/>
              <a:t>		if (</a:t>
            </a:r>
            <a:r>
              <a:rPr lang="en-US" altLang="zh-CN" dirty="0" err="1" smtClean="0"/>
              <a:t>in_circle</a:t>
            </a:r>
            <a:r>
              <a:rPr lang="en-US" altLang="zh-CN" dirty="0" smtClean="0"/>
              <a:t>[</a:t>
            </a:r>
            <a:r>
              <a:rPr lang="en-US" altLang="zh-CN" dirty="0" err="1" smtClean="0"/>
              <a:t>i</a:t>
            </a:r>
            <a:r>
              <a:rPr lang="en-US" altLang="zh-CN" dirty="0" smtClean="0"/>
              <a:t>]) { index = </a:t>
            </a:r>
            <a:r>
              <a:rPr lang="en-US" altLang="zh-CN" dirty="0" err="1" smtClean="0"/>
              <a:t>i</a:t>
            </a:r>
            <a:r>
              <a:rPr lang="en-US" altLang="zh-CN" dirty="0" smtClean="0"/>
              <a:t>; break; }</a:t>
            </a:r>
          </a:p>
          <a:p>
            <a:pPr eaLnBrk="1" hangingPunct="1">
              <a:buFont typeface="Wingdings" pitchFamily="2" charset="2"/>
              <a:buNone/>
              <a:defRPr/>
            </a:pPr>
            <a:r>
              <a:rPr lang="en-US" altLang="zh-CN" dirty="0" smtClean="0"/>
              <a:t>	</a:t>
            </a:r>
          </a:p>
          <a:p>
            <a:pPr eaLnBrk="1" hangingPunct="1">
              <a:buNone/>
              <a:defRPr/>
            </a:pPr>
            <a:r>
              <a:rPr lang="en-US" altLang="zh-CN" dirty="0" smtClean="0"/>
              <a:t>	</a:t>
            </a:r>
            <a:r>
              <a:rPr lang="en-US" altLang="zh-CN" dirty="0" err="1" smtClean="0"/>
              <a:t>cout</a:t>
            </a:r>
            <a:r>
              <a:rPr lang="en-US" altLang="zh-CN" dirty="0" smtClean="0"/>
              <a:t> &lt;&lt; "The winner is No." </a:t>
            </a:r>
          </a:p>
          <a:p>
            <a:pPr eaLnBrk="1" hangingPunct="1">
              <a:buNone/>
              <a:defRPr/>
            </a:pPr>
            <a:r>
              <a:rPr lang="en-US" altLang="zh-CN" dirty="0" smtClean="0"/>
              <a:t>		   &lt;&lt; index &lt;&lt; ".\n";</a:t>
            </a:r>
          </a:p>
          <a:p>
            <a:pPr eaLnBrk="1" hangingPunct="1">
              <a:buFont typeface="Wingdings" pitchFamily="2" charset="2"/>
              <a:buNone/>
              <a:defRPr/>
            </a:pPr>
            <a:r>
              <a:rPr lang="en-US" altLang="zh-CN" dirty="0" smtClean="0"/>
              <a:t>	return 0;</a:t>
            </a:r>
          </a:p>
          <a:p>
            <a:pPr eaLnBrk="1" hangingPunct="1">
              <a:buFont typeface="Wingdings" pitchFamily="2" charset="2"/>
              <a:buNone/>
              <a:defRPr/>
            </a:pPr>
            <a:r>
              <a:rPr lang="en-US" altLang="zh-CN" dirty="0" smtClean="0"/>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44624"/>
            <a:ext cx="8229600" cy="1139825"/>
          </a:xfrm>
        </p:spPr>
        <p:txBody>
          <a:bodyPr/>
          <a:lstStyle/>
          <a:p>
            <a:pPr eaLnBrk="1" hangingPunct="1">
              <a:defRPr/>
            </a:pPr>
            <a:r>
              <a:rPr lang="zh-CN" altLang="en-US" dirty="0" smtClean="0"/>
              <a:t>一维数组的存储分配</a:t>
            </a:r>
          </a:p>
        </p:txBody>
      </p:sp>
      <p:sp>
        <p:nvSpPr>
          <p:cNvPr id="65539" name="Rectangle 3"/>
          <p:cNvSpPr>
            <a:spLocks noGrp="1" noChangeArrowheads="1"/>
          </p:cNvSpPr>
          <p:nvPr>
            <p:ph type="body" idx="1"/>
          </p:nvPr>
        </p:nvSpPr>
        <p:spPr>
          <a:xfrm>
            <a:off x="323528" y="1340768"/>
            <a:ext cx="8435975" cy="2405063"/>
          </a:xfrm>
        </p:spPr>
        <p:txBody>
          <a:bodyPr/>
          <a:lstStyle/>
          <a:p>
            <a:pPr eaLnBrk="1" hangingPunct="1">
              <a:defRPr/>
            </a:pPr>
            <a:r>
              <a:rPr lang="zh-CN" altLang="en-US" sz="2800" dirty="0" smtClean="0"/>
              <a:t>一维数组类型的数据在内存中占用一块</a:t>
            </a:r>
            <a:r>
              <a:rPr lang="zh-CN" altLang="en-US" sz="2800" dirty="0" smtClean="0">
                <a:solidFill>
                  <a:srgbClr val="FFC000"/>
                </a:solidFill>
              </a:rPr>
              <a:t>连续的</a:t>
            </a:r>
            <a:r>
              <a:rPr lang="zh-CN" altLang="en-US" sz="2800" dirty="0" smtClean="0"/>
              <a:t>存储空间。例如： </a:t>
            </a:r>
          </a:p>
          <a:p>
            <a:pPr lvl="1" eaLnBrk="1" hangingPunct="1">
              <a:buFontTx/>
              <a:buNone/>
              <a:defRPr/>
            </a:pPr>
            <a:r>
              <a:rPr lang="en-US" altLang="zh-CN" sz="2400" dirty="0" err="1" smtClean="0"/>
              <a:t>int</a:t>
            </a:r>
            <a:r>
              <a:rPr lang="en-US" altLang="zh-CN" sz="2400" dirty="0" smtClean="0"/>
              <a:t> a[10];</a:t>
            </a:r>
          </a:p>
          <a:p>
            <a:pPr lvl="1" eaLnBrk="1" hangingPunct="1">
              <a:defRPr/>
            </a:pPr>
            <a:r>
              <a:rPr lang="zh-CN" altLang="en-US" sz="2400" dirty="0" smtClean="0"/>
              <a:t>其内存空间分配如下：</a:t>
            </a:r>
            <a:endParaRPr lang="zh-CN" altLang="en-US" sz="2400" b="1" dirty="0" smtClean="0"/>
          </a:p>
          <a:p>
            <a:pPr lvl="2" eaLnBrk="1" hangingPunct="1">
              <a:buFont typeface="Wingdings" pitchFamily="2" charset="2"/>
              <a:buNone/>
              <a:defRPr/>
            </a:pPr>
            <a:r>
              <a:rPr lang="en-US" altLang="zh-CN" sz="2000" b="1" dirty="0" smtClean="0"/>
              <a:t>a[0]    a[1]	...			  a[9]</a:t>
            </a:r>
            <a:endParaRPr lang="en-US" altLang="zh-CN" sz="2000" dirty="0" smtClean="0"/>
          </a:p>
        </p:txBody>
      </p:sp>
      <p:sp>
        <p:nvSpPr>
          <p:cNvPr id="65544" name="Rectangle 8"/>
          <p:cNvSpPr>
            <a:spLocks noChangeArrowheads="1"/>
          </p:cNvSpPr>
          <p:nvPr/>
        </p:nvSpPr>
        <p:spPr bwMode="auto">
          <a:xfrm>
            <a:off x="323528" y="4221088"/>
            <a:ext cx="8362950" cy="244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hlink"/>
              </a:buClr>
              <a:buSzPct val="60000"/>
              <a:buFont typeface="Wingdings" pitchFamily="2" charset="2"/>
              <a:buChar char="n"/>
              <a:defRPr/>
            </a:pPr>
            <a:r>
              <a:rPr lang="zh-CN" altLang="en-US" sz="2800" b="0" dirty="0">
                <a:effectLst>
                  <a:outerShdw blurRad="38100" dist="38100" dir="2700000" algn="tl">
                    <a:srgbClr val="000000"/>
                  </a:outerShdw>
                </a:effectLst>
              </a:rPr>
              <a:t>对于</a:t>
            </a:r>
            <a:r>
              <a:rPr lang="en-US" altLang="zh-CN" sz="2800" b="0" dirty="0">
                <a:effectLst>
                  <a:outerShdw blurRad="38100" dist="38100" dir="2700000" algn="tl">
                    <a:srgbClr val="000000"/>
                  </a:outerShdw>
                </a:effectLst>
              </a:rPr>
              <a:t>a[</a:t>
            </a:r>
            <a:r>
              <a:rPr lang="en-US" altLang="zh-CN" sz="2800" b="0" dirty="0" err="1">
                <a:effectLst>
                  <a:outerShdw blurRad="38100" dist="38100" dir="2700000" algn="tl">
                    <a:srgbClr val="000000"/>
                  </a:outerShdw>
                </a:effectLst>
              </a:rPr>
              <a:t>i</a:t>
            </a:r>
            <a:r>
              <a:rPr lang="en-US" altLang="zh-CN" sz="2800" b="0" dirty="0">
                <a:effectLst>
                  <a:outerShdw blurRad="38100" dist="38100" dir="2700000" algn="tl">
                    <a:srgbClr val="000000"/>
                  </a:outerShdw>
                </a:effectLst>
              </a:rPr>
              <a:t>]</a:t>
            </a:r>
            <a:r>
              <a:rPr lang="zh-CN" altLang="en-US" sz="2800" b="0" dirty="0">
                <a:effectLst>
                  <a:outerShdw blurRad="38100" dist="38100" dir="2700000" algn="tl">
                    <a:srgbClr val="000000"/>
                  </a:outerShdw>
                </a:effectLst>
              </a:rPr>
              <a:t>，编译程序会根据下面公式计算它的地址（以</a:t>
            </a:r>
            <a:r>
              <a:rPr lang="zh-CN" altLang="en-US" sz="2800" b="0" dirty="0">
                <a:solidFill>
                  <a:srgbClr val="FFC000"/>
                </a:solidFill>
                <a:effectLst>
                  <a:outerShdw blurRad="38100" dist="38100" dir="2700000" algn="tl">
                    <a:srgbClr val="000000"/>
                  </a:outerShdw>
                </a:effectLst>
              </a:rPr>
              <a:t>字节</a:t>
            </a:r>
            <a:r>
              <a:rPr lang="zh-CN" altLang="en-US" sz="2800" b="0" dirty="0">
                <a:effectLst>
                  <a:outerShdw blurRad="38100" dist="38100" dir="2700000" algn="tl">
                    <a:srgbClr val="000000"/>
                  </a:outerShdw>
                </a:effectLst>
              </a:rPr>
              <a:t>为单位）：</a:t>
            </a:r>
            <a:endParaRPr lang="en-US" altLang="zh-CN" sz="2800" b="0" dirty="0">
              <a:effectLst>
                <a:outerShdw blurRad="38100" dist="38100" dir="2700000" algn="tl">
                  <a:srgbClr val="000000"/>
                </a:outerShdw>
              </a:effectLst>
            </a:endParaRPr>
          </a:p>
          <a:p>
            <a:pPr marL="742950" lvl="1" indent="-285750" algn="l">
              <a:lnSpc>
                <a:spcPct val="80000"/>
              </a:lnSpc>
              <a:spcBef>
                <a:spcPct val="20000"/>
              </a:spcBef>
              <a:buClr>
                <a:schemeClr val="tx1"/>
              </a:buClr>
              <a:buSzPct val="60000"/>
              <a:buFontTx/>
              <a:buChar char="•"/>
              <a:defRPr/>
            </a:pPr>
            <a:r>
              <a:rPr lang="en-US" altLang="zh-CN" b="0" dirty="0">
                <a:effectLst>
                  <a:outerShdw blurRad="38100" dist="38100" dir="2700000" algn="tl">
                    <a:srgbClr val="000000"/>
                  </a:outerShdw>
                </a:effectLst>
              </a:rPr>
              <a:t>a</a:t>
            </a:r>
            <a:r>
              <a:rPr lang="zh-CN" altLang="en-US" b="0" dirty="0">
                <a:effectLst>
                  <a:outerShdw blurRad="38100" dist="38100" dir="2700000" algn="tl">
                    <a:srgbClr val="000000"/>
                  </a:outerShdw>
                </a:effectLst>
              </a:rPr>
              <a:t>的首地址</a:t>
            </a:r>
            <a:r>
              <a:rPr lang="en-US" altLang="zh-CN" b="0" dirty="0">
                <a:effectLst>
                  <a:outerShdw blurRad="38100" dist="38100" dir="2700000" algn="tl">
                    <a:srgbClr val="000000"/>
                  </a:outerShdw>
                </a:effectLst>
              </a:rPr>
              <a:t>+</a:t>
            </a:r>
            <a:r>
              <a:rPr lang="en-US" altLang="zh-CN" b="0" dirty="0" err="1">
                <a:effectLst>
                  <a:outerShdw blurRad="38100" dist="38100" dir="2700000" algn="tl">
                    <a:srgbClr val="000000"/>
                  </a:outerShdw>
                </a:effectLst>
              </a:rPr>
              <a:t>i</a:t>
            </a:r>
            <a:r>
              <a:rPr lang="en-US" altLang="zh-CN" b="0" dirty="0">
                <a:effectLst>
                  <a:outerShdw blurRad="38100" dist="38100" dir="2700000" algn="tl">
                    <a:srgbClr val="000000"/>
                  </a:outerShdw>
                </a:effectLst>
              </a:rPr>
              <a:t>*</a:t>
            </a:r>
            <a:r>
              <a:rPr lang="en-US" altLang="zh-CN" b="0" dirty="0" err="1">
                <a:effectLst>
                  <a:outerShdw blurRad="38100" dist="38100" dir="2700000" algn="tl">
                    <a:srgbClr val="000000"/>
                  </a:outerShdw>
                </a:effectLst>
              </a:rPr>
              <a:t>sizeof</a:t>
            </a:r>
            <a:r>
              <a:rPr lang="en-US" altLang="zh-CN" b="0" dirty="0">
                <a:effectLst>
                  <a:outerShdw blurRad="38100" dist="38100" dir="2700000" algn="tl">
                    <a:srgbClr val="000000"/>
                  </a:outerShdw>
                </a:effectLst>
              </a:rPr>
              <a:t>(</a:t>
            </a:r>
            <a:r>
              <a:rPr lang="en-US" altLang="zh-CN" b="0" dirty="0" err="1">
                <a:effectLst>
                  <a:outerShdw blurRad="38100" dist="38100" dir="2700000" algn="tl">
                    <a:srgbClr val="000000"/>
                  </a:outerShdw>
                </a:effectLst>
              </a:rPr>
              <a:t>int</a:t>
            </a:r>
            <a:r>
              <a:rPr lang="en-US" altLang="zh-CN" b="0" dirty="0">
                <a:effectLst>
                  <a:outerShdw blurRad="38100" dist="38100" dir="2700000" algn="tl">
                    <a:srgbClr val="000000"/>
                  </a:outerShdw>
                </a:effectLst>
              </a:rPr>
              <a:t>)</a:t>
            </a:r>
          </a:p>
          <a:p>
            <a:pPr marL="342900" indent="-342900" algn="l">
              <a:lnSpc>
                <a:spcPct val="90000"/>
              </a:lnSpc>
              <a:spcBef>
                <a:spcPct val="20000"/>
              </a:spcBef>
              <a:buClr>
                <a:schemeClr val="hlink"/>
              </a:buClr>
              <a:buSzPct val="60000"/>
              <a:buFont typeface="Wingdings" pitchFamily="2" charset="2"/>
              <a:buChar char="n"/>
              <a:defRPr/>
            </a:pPr>
            <a:r>
              <a:rPr lang="zh-CN" altLang="en-US" sz="2800" b="0" dirty="0" smtClean="0">
                <a:effectLst>
                  <a:outerShdw blurRad="38100" dist="38100" dir="2700000" algn="tl">
                    <a:srgbClr val="000000"/>
                  </a:outerShdw>
                </a:effectLst>
              </a:rPr>
              <a:t>一维数组所占的内存空间大小可以用</a:t>
            </a:r>
            <a:r>
              <a:rPr lang="en-US" altLang="zh-CN" sz="2800" b="0" dirty="0" err="1" smtClean="0">
                <a:effectLst>
                  <a:outerShdw blurRad="38100" dist="38100" dir="2700000" algn="tl">
                    <a:srgbClr val="000000"/>
                  </a:outerShdw>
                </a:effectLst>
              </a:rPr>
              <a:t>sizeof</a:t>
            </a:r>
            <a:r>
              <a:rPr lang="zh-CN" altLang="en-US" sz="2800" b="0" dirty="0" smtClean="0">
                <a:effectLst>
                  <a:outerShdw blurRad="38100" dist="38100" dir="2700000" algn="tl">
                    <a:srgbClr val="000000"/>
                  </a:outerShdw>
                </a:effectLst>
              </a:rPr>
              <a:t>操作符来计算。例如：</a:t>
            </a:r>
          </a:p>
          <a:p>
            <a:pPr marL="742950" lvl="1" indent="-285750" algn="l">
              <a:lnSpc>
                <a:spcPct val="80000"/>
              </a:lnSpc>
              <a:spcBef>
                <a:spcPct val="20000"/>
              </a:spcBef>
              <a:buClr>
                <a:schemeClr val="tx1"/>
              </a:buClr>
              <a:buFontTx/>
              <a:buChar char="•"/>
              <a:defRPr/>
            </a:pPr>
            <a:r>
              <a:rPr lang="en-US" altLang="zh-CN" b="0" dirty="0" err="1" smtClean="0">
                <a:effectLst>
                  <a:outerShdw blurRad="38100" dist="38100" dir="2700000" algn="tl">
                    <a:srgbClr val="000000"/>
                  </a:outerShdw>
                </a:effectLst>
              </a:rPr>
              <a:t>cout</a:t>
            </a:r>
            <a:r>
              <a:rPr lang="en-US" altLang="zh-CN" b="0" dirty="0" smtClean="0">
                <a:effectLst>
                  <a:outerShdw blurRad="38100" dist="38100" dir="2700000" algn="tl">
                    <a:srgbClr val="000000"/>
                  </a:outerShdw>
                </a:effectLst>
              </a:rPr>
              <a:t> &lt;&lt; </a:t>
            </a:r>
            <a:r>
              <a:rPr lang="en-US" altLang="zh-CN" b="0" dirty="0" err="1" smtClean="0">
                <a:effectLst>
                  <a:outerShdw blurRad="38100" dist="38100" dir="2700000" algn="tl">
                    <a:srgbClr val="000000"/>
                  </a:outerShdw>
                </a:effectLst>
              </a:rPr>
              <a:t>sizeof</a:t>
            </a:r>
            <a:r>
              <a:rPr lang="en-US" altLang="zh-CN" b="0" dirty="0" smtClean="0">
                <a:effectLst>
                  <a:outerShdw blurRad="38100" dist="38100" dir="2700000" algn="tl">
                    <a:srgbClr val="000000"/>
                  </a:outerShdw>
                </a:effectLst>
              </a:rPr>
              <a:t>(a); //</a:t>
            </a:r>
            <a:r>
              <a:rPr lang="zh-CN" altLang="en-US" b="0" dirty="0" smtClean="0">
                <a:effectLst>
                  <a:outerShdw blurRad="38100" dist="38100" dir="2700000" algn="tl">
                    <a:srgbClr val="000000"/>
                  </a:outerShdw>
                </a:effectLst>
              </a:rPr>
              <a:t>输出数组</a:t>
            </a:r>
            <a:r>
              <a:rPr lang="en-US" altLang="zh-CN" b="0" dirty="0" smtClean="0">
                <a:effectLst>
                  <a:outerShdw blurRad="38100" dist="38100" dir="2700000" algn="tl">
                    <a:srgbClr val="000000"/>
                  </a:outerShdw>
                </a:effectLst>
              </a:rPr>
              <a:t>a</a:t>
            </a:r>
            <a:r>
              <a:rPr lang="zh-CN" altLang="en-US" b="0" dirty="0" smtClean="0">
                <a:effectLst>
                  <a:outerShdw blurRad="38100" dist="38100" dir="2700000" algn="tl">
                    <a:srgbClr val="000000"/>
                  </a:outerShdw>
                </a:effectLst>
              </a:rPr>
              <a:t>所占的内存字节数。</a:t>
            </a:r>
          </a:p>
        </p:txBody>
      </p:sp>
      <p:grpSp>
        <p:nvGrpSpPr>
          <p:cNvPr id="23557" name="Group 9"/>
          <p:cNvGrpSpPr>
            <a:grpSpLocks/>
          </p:cNvGrpSpPr>
          <p:nvPr/>
        </p:nvGrpSpPr>
        <p:grpSpPr bwMode="auto">
          <a:xfrm>
            <a:off x="1259632" y="3573016"/>
            <a:ext cx="5730875" cy="342900"/>
            <a:chOff x="1134" y="1992"/>
            <a:chExt cx="3240" cy="312"/>
          </a:xfrm>
        </p:grpSpPr>
        <p:sp>
          <p:nvSpPr>
            <p:cNvPr id="23558" name="Rectangle 10"/>
            <p:cNvSpPr>
              <a:spLocks noChangeArrowheads="1"/>
            </p:cNvSpPr>
            <p:nvPr/>
          </p:nvSpPr>
          <p:spPr bwMode="auto">
            <a:xfrm>
              <a:off x="1134" y="1992"/>
              <a:ext cx="3240" cy="312"/>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23559" name="Line 11"/>
            <p:cNvSpPr>
              <a:spLocks noChangeShapeType="1"/>
            </p:cNvSpPr>
            <p:nvPr/>
          </p:nvSpPr>
          <p:spPr bwMode="auto">
            <a:xfrm>
              <a:off x="1674" y="1992"/>
              <a:ext cx="0" cy="31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0" name="Line 12"/>
            <p:cNvSpPr>
              <a:spLocks noChangeShapeType="1"/>
            </p:cNvSpPr>
            <p:nvPr/>
          </p:nvSpPr>
          <p:spPr bwMode="auto">
            <a:xfrm>
              <a:off x="2214" y="1992"/>
              <a:ext cx="0" cy="31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1" name="Line 13"/>
            <p:cNvSpPr>
              <a:spLocks noChangeShapeType="1"/>
            </p:cNvSpPr>
            <p:nvPr/>
          </p:nvSpPr>
          <p:spPr bwMode="auto">
            <a:xfrm>
              <a:off x="3834" y="1992"/>
              <a:ext cx="0" cy="31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主要内容</a:t>
            </a:r>
            <a:endParaRPr lang="zh-CN" altLang="en-US" dirty="0"/>
          </a:p>
        </p:txBody>
      </p:sp>
      <p:sp>
        <p:nvSpPr>
          <p:cNvPr id="3" name="内容占位符 2"/>
          <p:cNvSpPr>
            <a:spLocks noGrp="1"/>
          </p:cNvSpPr>
          <p:nvPr>
            <p:ph idx="1"/>
          </p:nvPr>
        </p:nvSpPr>
        <p:spPr/>
        <p:txBody>
          <a:bodyPr/>
          <a:lstStyle/>
          <a:p>
            <a:r>
              <a:rPr lang="zh-CN" altLang="en-US" dirty="0" smtClean="0"/>
              <a:t>数组类型概述</a:t>
            </a:r>
            <a:endParaRPr lang="en-US" altLang="zh-CN" dirty="0" smtClean="0"/>
          </a:p>
          <a:p>
            <a:r>
              <a:rPr lang="zh-CN" altLang="en-US" dirty="0"/>
              <a:t>一维数</a:t>
            </a:r>
            <a:r>
              <a:rPr lang="zh-CN" altLang="en-US" dirty="0" smtClean="0"/>
              <a:t>组</a:t>
            </a:r>
            <a:endParaRPr lang="en-US" altLang="zh-CN" dirty="0" smtClean="0"/>
          </a:p>
          <a:p>
            <a:r>
              <a:rPr lang="zh-CN" altLang="en-US" dirty="0" smtClean="0"/>
              <a:t>字符串</a:t>
            </a:r>
            <a:endParaRPr lang="en-US" altLang="zh-CN" dirty="0" smtClean="0"/>
          </a:p>
          <a:p>
            <a:r>
              <a:rPr lang="zh-CN" altLang="en-US" dirty="0"/>
              <a:t>二维数组</a:t>
            </a:r>
          </a:p>
        </p:txBody>
      </p:sp>
    </p:spTree>
    <p:extLst>
      <p:ext uri="{BB962C8B-B14F-4D97-AF65-F5344CB8AC3E}">
        <p14:creationId xmlns:p14="http://schemas.microsoft.com/office/powerpoint/2010/main" val="2356988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1176" y="1268760"/>
            <a:ext cx="8723312" cy="5472608"/>
          </a:xfrm>
        </p:spPr>
        <p:txBody>
          <a:bodyPr>
            <a:normAutofit fontScale="77500" lnSpcReduction="20000"/>
          </a:bodyPr>
          <a:lstStyle/>
          <a:p>
            <a:pPr>
              <a:lnSpc>
                <a:spcPct val="120000"/>
              </a:lnSpc>
              <a:defRPr/>
            </a:pPr>
            <a:r>
              <a:rPr lang="en-US" altLang="zh-CN" dirty="0"/>
              <a:t>C++</a:t>
            </a:r>
            <a:r>
              <a:rPr lang="zh-CN" altLang="en-US" dirty="0"/>
              <a:t>语言注重程序的效率，运行时刻</a:t>
            </a:r>
            <a:r>
              <a:rPr lang="zh-CN" altLang="en-US" dirty="0">
                <a:solidFill>
                  <a:schemeClr val="folHlink"/>
                </a:solidFill>
              </a:rPr>
              <a:t>不对</a:t>
            </a:r>
            <a:r>
              <a:rPr lang="zh-CN" altLang="en-US" dirty="0"/>
              <a:t>数组元素</a:t>
            </a:r>
            <a:r>
              <a:rPr lang="zh-CN" altLang="en-US" dirty="0">
                <a:solidFill>
                  <a:schemeClr val="folHlink"/>
                </a:solidFill>
              </a:rPr>
              <a:t>下标越界</a:t>
            </a:r>
            <a:r>
              <a:rPr lang="zh-CN" altLang="en-US" dirty="0"/>
              <a:t>进行检查，从而造成下面错误代码的执行不会报错：</a:t>
            </a:r>
            <a:endParaRPr lang="en-US" altLang="zh-CN" dirty="0"/>
          </a:p>
          <a:p>
            <a:pPr marL="457200" lvl="1" indent="0">
              <a:lnSpc>
                <a:spcPct val="120000"/>
              </a:lnSpc>
              <a:buFontTx/>
              <a:buNone/>
              <a:defRPr/>
            </a:pPr>
            <a:r>
              <a:rPr lang="en-US" altLang="zh-CN" dirty="0"/>
              <a:t> </a:t>
            </a:r>
            <a:r>
              <a:rPr lang="en-US" altLang="zh-CN" dirty="0" smtClean="0"/>
              <a:t> </a:t>
            </a:r>
            <a:r>
              <a:rPr lang="en-US" altLang="zh-CN" dirty="0" err="1" smtClean="0"/>
              <a:t>int</a:t>
            </a:r>
            <a:r>
              <a:rPr lang="en-US" altLang="zh-CN" dirty="0" smtClean="0"/>
              <a:t> </a:t>
            </a:r>
            <a:r>
              <a:rPr lang="en-US" altLang="zh-CN" dirty="0"/>
              <a:t>a[10</a:t>
            </a:r>
            <a:r>
              <a:rPr lang="en-US" altLang="zh-CN" dirty="0" smtClean="0"/>
              <a:t>],sum=0; //a</a:t>
            </a:r>
            <a:r>
              <a:rPr lang="zh-CN" altLang="en-US" dirty="0" smtClean="0"/>
              <a:t>只有</a:t>
            </a:r>
            <a:r>
              <a:rPr lang="en-US" altLang="zh-CN" dirty="0" smtClean="0"/>
              <a:t>10</a:t>
            </a:r>
            <a:r>
              <a:rPr lang="zh-CN" altLang="en-US" dirty="0" smtClean="0"/>
              <a:t>个元素的空间：</a:t>
            </a:r>
            <a:r>
              <a:rPr lang="en-US" altLang="zh-CN" dirty="0" smtClean="0">
                <a:solidFill>
                  <a:srgbClr val="FFC000"/>
                </a:solidFill>
              </a:rPr>
              <a:t>a[0]~a[9]</a:t>
            </a:r>
            <a:endParaRPr lang="en-US" altLang="zh-CN" dirty="0">
              <a:solidFill>
                <a:srgbClr val="FFC000"/>
              </a:solidFill>
            </a:endParaRPr>
          </a:p>
          <a:p>
            <a:pPr marL="457200" lvl="1" indent="0">
              <a:lnSpc>
                <a:spcPct val="120000"/>
              </a:lnSpc>
              <a:buFontTx/>
              <a:buNone/>
              <a:defRPr/>
            </a:pPr>
            <a:r>
              <a:rPr lang="en-US" altLang="zh-CN" dirty="0" smtClean="0"/>
              <a:t>  for </a:t>
            </a:r>
            <a:r>
              <a:rPr lang="en-US" altLang="zh-CN" dirty="0"/>
              <a:t>(</a:t>
            </a:r>
            <a:r>
              <a:rPr lang="en-US" altLang="zh-CN" dirty="0" err="1"/>
              <a:t>int</a:t>
            </a:r>
            <a:r>
              <a:rPr lang="en-US" altLang="zh-CN" dirty="0"/>
              <a:t> </a:t>
            </a:r>
            <a:r>
              <a:rPr lang="en-US" altLang="zh-CN" dirty="0" err="1"/>
              <a:t>i</a:t>
            </a:r>
            <a:r>
              <a:rPr lang="en-US" altLang="zh-CN" dirty="0"/>
              <a:t>=0; </a:t>
            </a:r>
            <a:r>
              <a:rPr lang="en-US" altLang="zh-CN" dirty="0" err="1"/>
              <a:t>i</a:t>
            </a:r>
            <a:r>
              <a:rPr lang="en-US" altLang="zh-CN" dirty="0"/>
              <a:t>&lt;=</a:t>
            </a:r>
            <a:r>
              <a:rPr lang="en-US" altLang="zh-CN" dirty="0">
                <a:solidFill>
                  <a:srgbClr val="FFC000"/>
                </a:solidFill>
              </a:rPr>
              <a:t>10</a:t>
            </a:r>
            <a:r>
              <a:rPr lang="en-US" altLang="zh-CN" dirty="0"/>
              <a:t>; </a:t>
            </a:r>
            <a:r>
              <a:rPr lang="en-US" altLang="zh-CN" dirty="0" err="1"/>
              <a:t>i</a:t>
            </a:r>
            <a:r>
              <a:rPr lang="en-US" altLang="zh-CN" dirty="0"/>
              <a:t>++) </a:t>
            </a:r>
            <a:r>
              <a:rPr lang="en-US" altLang="zh-CN" dirty="0" smtClean="0"/>
              <a:t>//</a:t>
            </a:r>
            <a:r>
              <a:rPr lang="zh-CN" altLang="en-US" dirty="0" smtClean="0"/>
              <a:t>循环</a:t>
            </a:r>
            <a:r>
              <a:rPr lang="en-US" altLang="zh-CN" dirty="0" smtClean="0">
                <a:solidFill>
                  <a:srgbClr val="FFC000"/>
                </a:solidFill>
              </a:rPr>
              <a:t>11</a:t>
            </a:r>
            <a:r>
              <a:rPr lang="zh-CN" altLang="en-US" dirty="0" smtClean="0"/>
              <a:t>次！</a:t>
            </a:r>
            <a:endParaRPr lang="en-US" altLang="zh-CN" dirty="0" smtClean="0"/>
          </a:p>
          <a:p>
            <a:pPr marL="457200" lvl="1" indent="0">
              <a:lnSpc>
                <a:spcPct val="120000"/>
              </a:lnSpc>
              <a:buFontTx/>
              <a:buNone/>
              <a:defRPr/>
            </a:pPr>
            <a:r>
              <a:rPr lang="en-US" altLang="zh-CN" dirty="0"/>
              <a:t>	</a:t>
            </a:r>
            <a:r>
              <a:rPr lang="en-US" altLang="zh-CN" dirty="0" err="1" smtClean="0"/>
              <a:t>cin</a:t>
            </a:r>
            <a:r>
              <a:rPr lang="en-US" altLang="zh-CN" dirty="0" smtClean="0"/>
              <a:t> </a:t>
            </a:r>
            <a:r>
              <a:rPr lang="en-US" altLang="zh-CN" dirty="0"/>
              <a:t>&gt;&gt; a[</a:t>
            </a:r>
            <a:r>
              <a:rPr lang="en-US" altLang="zh-CN" dirty="0" err="1"/>
              <a:t>i</a:t>
            </a:r>
            <a:r>
              <a:rPr lang="en-US" altLang="zh-CN" dirty="0" smtClean="0"/>
              <a:t>]; //</a:t>
            </a:r>
            <a:r>
              <a:rPr lang="zh-CN" altLang="en-US" dirty="0" smtClean="0"/>
              <a:t>元素</a:t>
            </a:r>
            <a:r>
              <a:rPr lang="en-US" altLang="zh-CN" dirty="0" smtClean="0">
                <a:solidFill>
                  <a:srgbClr val="FFC000"/>
                </a:solidFill>
              </a:rPr>
              <a:t>a[10]</a:t>
            </a:r>
            <a:r>
              <a:rPr lang="zh-CN" altLang="en-US" dirty="0" smtClean="0"/>
              <a:t>的空间在哪里？</a:t>
            </a:r>
            <a:r>
              <a:rPr lang="zh-CN" altLang="en-US" dirty="0" smtClean="0">
                <a:solidFill>
                  <a:srgbClr val="FFC000"/>
                </a:solidFill>
              </a:rPr>
              <a:t>可能与</a:t>
            </a:r>
            <a:r>
              <a:rPr lang="en-US" altLang="zh-CN" dirty="0" smtClean="0">
                <a:solidFill>
                  <a:srgbClr val="FFC000"/>
                </a:solidFill>
              </a:rPr>
              <a:t>sum</a:t>
            </a:r>
            <a:r>
              <a:rPr lang="zh-CN" altLang="en-US" dirty="0" smtClean="0">
                <a:solidFill>
                  <a:srgbClr val="FFC000"/>
                </a:solidFill>
              </a:rPr>
              <a:t>相同！</a:t>
            </a:r>
            <a:endParaRPr lang="en-US" altLang="zh-CN" dirty="0" smtClean="0">
              <a:solidFill>
                <a:srgbClr val="FFC000"/>
              </a:solidFill>
            </a:endParaRPr>
          </a:p>
          <a:p>
            <a:pPr marL="457200" lvl="1" indent="0">
              <a:lnSpc>
                <a:spcPct val="120000"/>
              </a:lnSpc>
              <a:buFontTx/>
              <a:buNone/>
              <a:defRPr/>
            </a:pPr>
            <a:r>
              <a:rPr lang="en-US" altLang="zh-CN" dirty="0"/>
              <a:t> </a:t>
            </a:r>
            <a:r>
              <a:rPr lang="en-US" altLang="zh-CN" dirty="0" smtClean="0"/>
              <a:t> for </a:t>
            </a:r>
            <a:r>
              <a:rPr lang="en-US" altLang="zh-CN" dirty="0"/>
              <a:t>(</a:t>
            </a:r>
            <a:r>
              <a:rPr lang="en-US" altLang="zh-CN" dirty="0" err="1"/>
              <a:t>int</a:t>
            </a:r>
            <a:r>
              <a:rPr lang="en-US" altLang="zh-CN" dirty="0"/>
              <a:t> </a:t>
            </a:r>
            <a:r>
              <a:rPr lang="en-US" altLang="zh-CN" dirty="0" err="1" smtClean="0"/>
              <a:t>i</a:t>
            </a:r>
            <a:r>
              <a:rPr lang="en-US" altLang="zh-CN" dirty="0" smtClean="0"/>
              <a:t>=0; </a:t>
            </a:r>
            <a:r>
              <a:rPr lang="en-US" altLang="zh-CN" dirty="0" err="1"/>
              <a:t>i</a:t>
            </a:r>
            <a:r>
              <a:rPr lang="en-US" altLang="zh-CN" dirty="0"/>
              <a:t>&lt;=</a:t>
            </a:r>
            <a:r>
              <a:rPr lang="en-US" altLang="zh-CN" dirty="0">
                <a:solidFill>
                  <a:srgbClr val="FFC000"/>
                </a:solidFill>
              </a:rPr>
              <a:t>10</a:t>
            </a:r>
            <a:r>
              <a:rPr lang="en-US" altLang="zh-CN" dirty="0"/>
              <a:t>; </a:t>
            </a:r>
            <a:r>
              <a:rPr lang="en-US" altLang="zh-CN" dirty="0" err="1"/>
              <a:t>i</a:t>
            </a:r>
            <a:r>
              <a:rPr lang="en-US" altLang="zh-CN" dirty="0"/>
              <a:t>++) sum += a[</a:t>
            </a:r>
            <a:r>
              <a:rPr lang="en-US" altLang="zh-CN" dirty="0" err="1"/>
              <a:t>i</a:t>
            </a:r>
            <a:r>
              <a:rPr lang="en-US" altLang="zh-CN" dirty="0" smtClean="0"/>
              <a:t>]; //</a:t>
            </a:r>
            <a:r>
              <a:rPr lang="en-US" altLang="zh-CN" dirty="0" smtClean="0">
                <a:solidFill>
                  <a:srgbClr val="FFC000"/>
                </a:solidFill>
              </a:rPr>
              <a:t>sum</a:t>
            </a:r>
            <a:r>
              <a:rPr lang="zh-CN" altLang="en-US" dirty="0" smtClean="0"/>
              <a:t>的</a:t>
            </a:r>
            <a:r>
              <a:rPr lang="zh-CN" altLang="en-US" dirty="0"/>
              <a:t>值？</a:t>
            </a:r>
            <a:r>
              <a:rPr lang="en-US" altLang="zh-CN" dirty="0" smtClean="0"/>
              <a:t>    </a:t>
            </a:r>
            <a:endParaRPr lang="en-US" altLang="zh-CN" dirty="0"/>
          </a:p>
          <a:p>
            <a:pPr>
              <a:lnSpc>
                <a:spcPct val="120000"/>
              </a:lnSpc>
            </a:pPr>
            <a:r>
              <a:rPr lang="zh-CN" altLang="en-US" dirty="0" smtClean="0"/>
              <a:t>为了</a:t>
            </a:r>
            <a:r>
              <a:rPr lang="zh-CN" altLang="en-US" dirty="0"/>
              <a:t>方便、可靠</a:t>
            </a:r>
            <a:r>
              <a:rPr lang="zh-CN" altLang="en-US" dirty="0" smtClean="0"/>
              <a:t>地实现</a:t>
            </a:r>
            <a:r>
              <a:rPr lang="zh-CN" altLang="en-US" dirty="0" smtClean="0">
                <a:solidFill>
                  <a:srgbClr val="FFC000"/>
                </a:solidFill>
              </a:rPr>
              <a:t>依次</a:t>
            </a:r>
            <a:r>
              <a:rPr lang="zh-CN" altLang="en-US" dirty="0" smtClean="0"/>
              <a:t>对</a:t>
            </a:r>
            <a:r>
              <a:rPr lang="zh-CN" altLang="en-US" dirty="0"/>
              <a:t>一维数组元素进行</a:t>
            </a:r>
            <a:r>
              <a:rPr lang="zh-CN" altLang="en-US" dirty="0">
                <a:solidFill>
                  <a:srgbClr val="FFC000"/>
                </a:solidFill>
              </a:rPr>
              <a:t>遍历</a:t>
            </a:r>
            <a:r>
              <a:rPr lang="zh-CN" altLang="en-US" dirty="0"/>
              <a:t>的操作，在</a:t>
            </a:r>
            <a:r>
              <a:rPr lang="en-US" altLang="zh-CN" dirty="0"/>
              <a:t>C</a:t>
            </a:r>
            <a:r>
              <a:rPr lang="en-US" altLang="zh-CN" dirty="0" smtClean="0"/>
              <a:t>++</a:t>
            </a:r>
            <a:r>
              <a:rPr lang="zh-CN" altLang="en-US" dirty="0" smtClean="0"/>
              <a:t>中</a:t>
            </a:r>
            <a:r>
              <a:rPr lang="zh-CN" altLang="en-US" dirty="0"/>
              <a:t>提供了一种</a:t>
            </a:r>
            <a:r>
              <a:rPr lang="zh-CN" altLang="en-US" dirty="0">
                <a:solidFill>
                  <a:srgbClr val="FFC000"/>
                </a:solidFill>
              </a:rPr>
              <a:t>基于范围的</a:t>
            </a:r>
            <a:r>
              <a:rPr lang="en-US" altLang="zh-CN" dirty="0">
                <a:solidFill>
                  <a:srgbClr val="FFC000"/>
                </a:solidFill>
              </a:rPr>
              <a:t>for</a:t>
            </a:r>
            <a:r>
              <a:rPr lang="zh-CN" altLang="en-US" dirty="0" smtClean="0"/>
              <a:t>语句。</a:t>
            </a:r>
            <a:endParaRPr lang="en-US" altLang="zh-CN" dirty="0" smtClean="0"/>
          </a:p>
          <a:p>
            <a:pPr lvl="1">
              <a:lnSpc>
                <a:spcPct val="120000"/>
              </a:lnSpc>
            </a:pPr>
            <a:r>
              <a:rPr lang="zh-CN" altLang="en-US" dirty="0" smtClean="0"/>
              <a:t>例如，对一维数组</a:t>
            </a:r>
            <a:r>
              <a:rPr lang="zh-CN" altLang="en-US" dirty="0"/>
              <a:t>元素</a:t>
            </a:r>
            <a:r>
              <a:rPr lang="zh-CN" altLang="en-US" dirty="0" smtClean="0"/>
              <a:t>求和的操作可写成：</a:t>
            </a:r>
            <a:endParaRPr lang="zh-CN" altLang="en-US" dirty="0"/>
          </a:p>
          <a:p>
            <a:pPr marL="457200" lvl="1" indent="0">
              <a:lnSpc>
                <a:spcPct val="120000"/>
              </a:lnSpc>
              <a:buNone/>
            </a:pPr>
            <a:r>
              <a:rPr lang="en-US" altLang="zh-CN" dirty="0" smtClean="0"/>
              <a:t>	</a:t>
            </a:r>
            <a:r>
              <a:rPr lang="en-US" altLang="zh-CN" dirty="0" err="1" smtClean="0"/>
              <a:t>int</a:t>
            </a:r>
            <a:r>
              <a:rPr lang="en-US" altLang="zh-CN" dirty="0" smtClean="0"/>
              <a:t> a[10],sum=0;</a:t>
            </a:r>
          </a:p>
          <a:p>
            <a:pPr marL="457200" lvl="1" indent="0">
              <a:lnSpc>
                <a:spcPct val="120000"/>
              </a:lnSpc>
              <a:buNone/>
            </a:pPr>
            <a:r>
              <a:rPr lang="en-US" altLang="zh-CN" dirty="0" smtClean="0"/>
              <a:t>	for </a:t>
            </a:r>
            <a:r>
              <a:rPr lang="en-US" altLang="zh-CN" dirty="0"/>
              <a:t>(</a:t>
            </a:r>
            <a:r>
              <a:rPr lang="en-US" altLang="zh-CN" dirty="0" err="1"/>
              <a:t>int</a:t>
            </a:r>
            <a:r>
              <a:rPr lang="en-US" altLang="zh-CN" dirty="0"/>
              <a:t> n: a) sum += n</a:t>
            </a:r>
            <a:r>
              <a:rPr lang="en-US" altLang="zh-CN" dirty="0" smtClean="0"/>
              <a:t>; //</a:t>
            </a:r>
            <a:r>
              <a:rPr lang="zh-CN" altLang="en-US" dirty="0" smtClean="0"/>
              <a:t>不改变元素的值</a:t>
            </a:r>
            <a:endParaRPr lang="en-US" altLang="zh-CN" dirty="0" smtClean="0"/>
          </a:p>
          <a:p>
            <a:pPr lvl="1">
              <a:lnSpc>
                <a:spcPct val="120000"/>
              </a:lnSpc>
            </a:pPr>
            <a:r>
              <a:rPr lang="zh-CN" altLang="en-US" dirty="0"/>
              <a:t>再</a:t>
            </a:r>
            <a:r>
              <a:rPr lang="zh-CN" altLang="en-US" dirty="0" smtClean="0"/>
              <a:t>例如，给数组每个元素输入一个值：</a:t>
            </a:r>
            <a:endParaRPr lang="en-US" altLang="zh-CN" dirty="0" smtClean="0"/>
          </a:p>
          <a:p>
            <a:pPr marL="457200" lvl="1" indent="0">
              <a:lnSpc>
                <a:spcPct val="120000"/>
              </a:lnSpc>
              <a:buNone/>
            </a:pPr>
            <a:r>
              <a:rPr lang="pt-BR" altLang="zh-CN" dirty="0" smtClean="0"/>
              <a:t>	for </a:t>
            </a:r>
            <a:r>
              <a:rPr lang="pt-BR" altLang="zh-CN" dirty="0"/>
              <a:t>(int </a:t>
            </a:r>
            <a:r>
              <a:rPr lang="pt-BR" altLang="zh-CN" dirty="0">
                <a:solidFill>
                  <a:srgbClr val="FFC000"/>
                </a:solidFill>
              </a:rPr>
              <a:t>&amp;</a:t>
            </a:r>
            <a:r>
              <a:rPr lang="pt-BR" altLang="zh-CN" dirty="0"/>
              <a:t>n: a) cin &gt;&gt; n</a:t>
            </a:r>
            <a:r>
              <a:rPr lang="pt-BR" altLang="zh-CN" dirty="0" smtClean="0"/>
              <a:t>; //</a:t>
            </a:r>
            <a:r>
              <a:rPr lang="zh-CN" altLang="en-US" dirty="0" smtClean="0"/>
              <a:t>可改变元素的值</a:t>
            </a:r>
            <a:endParaRPr lang="en-US" altLang="zh-CN" dirty="0"/>
          </a:p>
        </p:txBody>
      </p:sp>
      <p:sp>
        <p:nvSpPr>
          <p:cNvPr id="4" name="Rectangle 2"/>
          <p:cNvSpPr>
            <a:spLocks noGrp="1" noChangeArrowheads="1"/>
          </p:cNvSpPr>
          <p:nvPr>
            <p:ph type="title"/>
          </p:nvPr>
        </p:nvSpPr>
        <p:spPr>
          <a:xfrm>
            <a:off x="457200" y="128588"/>
            <a:ext cx="8229600" cy="923925"/>
          </a:xfrm>
        </p:spPr>
        <p:txBody>
          <a:bodyPr/>
          <a:lstStyle/>
          <a:p>
            <a:pPr eaLnBrk="1" hangingPunct="1">
              <a:defRPr/>
            </a:pPr>
            <a:r>
              <a:rPr lang="zh-CN" altLang="en-US" dirty="0"/>
              <a:t>基于范围的</a:t>
            </a:r>
            <a:r>
              <a:rPr lang="en-US" altLang="zh-CN" dirty="0" smtClean="0"/>
              <a:t>for</a:t>
            </a:r>
            <a:r>
              <a:rPr lang="zh-CN" altLang="en-US" dirty="0" smtClean="0"/>
              <a:t>语句</a:t>
            </a:r>
          </a:p>
        </p:txBody>
      </p:sp>
    </p:spTree>
    <p:extLst>
      <p:ext uri="{BB962C8B-B14F-4D97-AF65-F5344CB8AC3E}">
        <p14:creationId xmlns:p14="http://schemas.microsoft.com/office/powerpoint/2010/main" val="92980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 calcmode="lin" valueType="num">
                                      <p:cBhvr additive="base">
                                        <p:cTn id="1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 calcmode="lin" valueType="num">
                                      <p:cBhvr additive="base">
                                        <p:cTn id="1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 calcmode="lin" valueType="num">
                                      <p:cBhvr additive="base">
                                        <p:cTn id="2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9" end="9"/>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 calcmode="lin" valueType="num">
                                      <p:cBhvr additive="base">
                                        <p:cTn id="2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304800"/>
            <a:ext cx="7772400" cy="762000"/>
          </a:xfrm>
        </p:spPr>
        <p:txBody>
          <a:bodyPr/>
          <a:lstStyle/>
          <a:p>
            <a:pPr eaLnBrk="1" hangingPunct="1">
              <a:defRPr/>
            </a:pPr>
            <a:r>
              <a:rPr lang="zh-CN" altLang="en-US" smtClean="0"/>
              <a:t>向函数传递一维数组 </a:t>
            </a:r>
          </a:p>
        </p:txBody>
      </p:sp>
      <p:sp>
        <p:nvSpPr>
          <p:cNvPr id="13315" name="Rectangle 3"/>
          <p:cNvSpPr>
            <a:spLocks noGrp="1" noChangeArrowheads="1"/>
          </p:cNvSpPr>
          <p:nvPr>
            <p:ph type="body" idx="1"/>
          </p:nvPr>
        </p:nvSpPr>
        <p:spPr>
          <a:xfrm>
            <a:off x="179388" y="1508125"/>
            <a:ext cx="8785225" cy="5233243"/>
          </a:xfrm>
        </p:spPr>
        <p:txBody>
          <a:bodyPr/>
          <a:lstStyle/>
          <a:p>
            <a:pPr eaLnBrk="1" hangingPunct="1">
              <a:defRPr/>
            </a:pPr>
            <a:r>
              <a:rPr lang="zh-CN" altLang="en-US" sz="2800" dirty="0" smtClean="0"/>
              <a:t>如果要把一个数组作为参数传给函数，则被调用</a:t>
            </a:r>
            <a:r>
              <a:rPr lang="zh-CN" altLang="en-US" sz="2800" dirty="0"/>
              <a:t>的函数</a:t>
            </a:r>
            <a:r>
              <a:rPr lang="zh-CN" altLang="en-US" sz="2800" dirty="0" smtClean="0"/>
              <a:t>一般要提供两个形参（次序随便）：</a:t>
            </a:r>
            <a:endParaRPr lang="en-US" altLang="zh-CN" sz="2800" dirty="0" smtClean="0"/>
          </a:p>
          <a:p>
            <a:pPr lvl="1" eaLnBrk="1" hangingPunct="1">
              <a:defRPr/>
            </a:pPr>
            <a:r>
              <a:rPr lang="zh-CN" altLang="en-US" sz="2400" dirty="0" smtClean="0"/>
              <a:t>一个为不带数组大小的一维数组类型，用于接收数组</a:t>
            </a:r>
            <a:endParaRPr lang="en-US" altLang="zh-CN" sz="2400" dirty="0" smtClean="0"/>
          </a:p>
          <a:p>
            <a:pPr lvl="1" eaLnBrk="1" hangingPunct="1">
              <a:defRPr/>
            </a:pPr>
            <a:r>
              <a:rPr lang="zh-CN" altLang="en-US" sz="2400" dirty="0" smtClean="0"/>
              <a:t>另一个为整型，用于接收数组元素的个数。</a:t>
            </a:r>
            <a:endParaRPr lang="en-US" altLang="zh-CN" sz="2400" dirty="0" smtClean="0"/>
          </a:p>
          <a:p>
            <a:pPr eaLnBrk="1" hangingPunct="1">
              <a:defRPr/>
            </a:pPr>
            <a:r>
              <a:rPr lang="zh-CN" altLang="en-US" sz="2800" dirty="0" smtClean="0"/>
              <a:t>例如：下面的函数计算一个数组中最大元素的下标</a:t>
            </a:r>
          </a:p>
          <a:p>
            <a:pPr lvl="1" eaLnBrk="1" hangingPunct="1">
              <a:lnSpc>
                <a:spcPct val="140000"/>
              </a:lnSpc>
              <a:buFontTx/>
              <a:buNone/>
              <a:defRPr/>
            </a:pPr>
            <a:r>
              <a:rPr lang="en-US" altLang="zh-CN" sz="2400" dirty="0" err="1" smtClean="0"/>
              <a:t>int</a:t>
            </a:r>
            <a:r>
              <a:rPr lang="en-US" altLang="zh-CN" sz="2400" dirty="0" smtClean="0"/>
              <a:t> max(</a:t>
            </a:r>
            <a:r>
              <a:rPr lang="en-US" altLang="zh-CN" sz="2400" dirty="0" err="1" smtClean="0"/>
              <a:t>int</a:t>
            </a:r>
            <a:r>
              <a:rPr lang="en-US" altLang="zh-CN" sz="2400" dirty="0" smtClean="0"/>
              <a:t> </a:t>
            </a:r>
            <a:r>
              <a:rPr lang="en-US" altLang="zh-CN" sz="2400" dirty="0" smtClean="0">
                <a:solidFill>
                  <a:schemeClr val="folHlink"/>
                </a:solidFill>
              </a:rPr>
              <a:t>x[]</a:t>
            </a:r>
            <a:r>
              <a:rPr lang="en-US" altLang="zh-CN" sz="2400" dirty="0" smtClean="0"/>
              <a:t>,</a:t>
            </a:r>
            <a:r>
              <a:rPr lang="en-US" altLang="zh-CN" sz="2400" dirty="0" err="1" smtClean="0"/>
              <a:t>int</a:t>
            </a:r>
            <a:r>
              <a:rPr lang="en-US" altLang="zh-CN" sz="2400" dirty="0" smtClean="0"/>
              <a:t> </a:t>
            </a:r>
            <a:r>
              <a:rPr lang="en-US" altLang="zh-CN" sz="2400" dirty="0" smtClean="0">
                <a:solidFill>
                  <a:schemeClr val="folHlink"/>
                </a:solidFill>
              </a:rPr>
              <a:t>n</a:t>
            </a:r>
            <a:r>
              <a:rPr lang="en-US" altLang="zh-CN" sz="2400" dirty="0" smtClean="0"/>
              <a:t>) //x</a:t>
            </a:r>
            <a:r>
              <a:rPr lang="zh-CN" altLang="en-US" sz="2400" dirty="0" smtClean="0"/>
              <a:t>为数组，</a:t>
            </a:r>
            <a:r>
              <a:rPr lang="en-US" altLang="zh-CN" sz="2400" dirty="0" smtClean="0"/>
              <a:t>n</a:t>
            </a:r>
            <a:r>
              <a:rPr lang="zh-CN" altLang="en-US" sz="2400" dirty="0" smtClean="0"/>
              <a:t>为数组元素个数</a:t>
            </a:r>
          </a:p>
          <a:p>
            <a:pPr lvl="1" eaLnBrk="1" hangingPunct="1">
              <a:buFontTx/>
              <a:buNone/>
              <a:defRPr/>
            </a:pPr>
            <a:r>
              <a:rPr lang="en-US" altLang="zh-CN" sz="2400" dirty="0" smtClean="0"/>
              <a:t>{	</a:t>
            </a:r>
            <a:r>
              <a:rPr lang="en-US" altLang="zh-CN" sz="2400" dirty="0" err="1" smtClean="0"/>
              <a:t>int</a:t>
            </a:r>
            <a:r>
              <a:rPr lang="en-US" altLang="zh-CN" sz="2400" dirty="0" smtClean="0"/>
              <a:t> </a:t>
            </a:r>
            <a:r>
              <a:rPr lang="en-US" altLang="zh-CN" sz="2400" dirty="0" err="1" smtClean="0"/>
              <a:t>i_max</a:t>
            </a:r>
            <a:r>
              <a:rPr lang="en-US" altLang="zh-CN" sz="2400" dirty="0" smtClean="0"/>
              <a:t>=0; //</a:t>
            </a:r>
            <a:r>
              <a:rPr lang="zh-CN" altLang="en-US" sz="2400" dirty="0" smtClean="0"/>
              <a:t>最大元素的下标，先假设第</a:t>
            </a:r>
            <a:r>
              <a:rPr lang="en-US" altLang="zh-CN" sz="2400" dirty="0" smtClean="0"/>
              <a:t>0</a:t>
            </a:r>
            <a:r>
              <a:rPr lang="zh-CN" altLang="en-US" sz="2400" dirty="0" smtClean="0"/>
              <a:t>个元素最大</a:t>
            </a:r>
          </a:p>
          <a:p>
            <a:pPr lvl="1" eaLnBrk="1" hangingPunct="1">
              <a:buFontTx/>
              <a:buNone/>
              <a:defRPr/>
            </a:pPr>
            <a:r>
              <a:rPr lang="zh-CN" altLang="en-US" sz="2400" dirty="0" smtClean="0"/>
              <a:t>	</a:t>
            </a:r>
            <a:r>
              <a:rPr lang="en-US" altLang="zh-CN" sz="2400" dirty="0" smtClean="0"/>
              <a:t>for (</a:t>
            </a:r>
            <a:r>
              <a:rPr lang="en-US" altLang="zh-CN" sz="2400" dirty="0" err="1" smtClean="0"/>
              <a:t>int</a:t>
            </a:r>
            <a:r>
              <a:rPr lang="en-US" altLang="zh-CN" sz="2400" dirty="0" smtClean="0"/>
              <a:t> </a:t>
            </a:r>
            <a:r>
              <a:rPr lang="en-US" altLang="zh-CN" sz="2400" dirty="0" err="1" smtClean="0"/>
              <a:t>i</a:t>
            </a:r>
            <a:r>
              <a:rPr lang="en-US" altLang="zh-CN" sz="2400" dirty="0" smtClean="0"/>
              <a:t>=1; </a:t>
            </a:r>
            <a:r>
              <a:rPr lang="en-US" altLang="zh-CN" sz="2400" dirty="0" err="1" smtClean="0"/>
              <a:t>i</a:t>
            </a:r>
            <a:r>
              <a:rPr lang="en-US" altLang="zh-CN" sz="2400" dirty="0" smtClean="0"/>
              <a:t>&lt;n; </a:t>
            </a:r>
            <a:r>
              <a:rPr lang="en-US" altLang="zh-CN" sz="2400" dirty="0" err="1" smtClean="0"/>
              <a:t>i</a:t>
            </a:r>
            <a:r>
              <a:rPr lang="en-US" altLang="zh-CN" sz="2400" dirty="0" smtClean="0"/>
              <a:t>++)</a:t>
            </a:r>
          </a:p>
          <a:p>
            <a:pPr lvl="1" eaLnBrk="1" hangingPunct="1">
              <a:buFontTx/>
              <a:buNone/>
              <a:defRPr/>
            </a:pPr>
            <a:r>
              <a:rPr lang="en-US" altLang="zh-CN" sz="2400" dirty="0" smtClean="0"/>
              <a:t>		if (x[</a:t>
            </a:r>
            <a:r>
              <a:rPr lang="en-US" altLang="zh-CN" sz="2400" dirty="0" err="1" smtClean="0"/>
              <a:t>i</a:t>
            </a:r>
            <a:r>
              <a:rPr lang="en-US" altLang="zh-CN" sz="2400" dirty="0" smtClean="0"/>
              <a:t>] &gt; x[</a:t>
            </a:r>
            <a:r>
              <a:rPr lang="en-US" altLang="zh-CN" sz="2400" dirty="0" err="1" smtClean="0"/>
              <a:t>i_max</a:t>
            </a:r>
            <a:r>
              <a:rPr lang="en-US" altLang="zh-CN" sz="2400" dirty="0" smtClean="0"/>
              <a:t>]) </a:t>
            </a:r>
            <a:r>
              <a:rPr lang="en-US" altLang="zh-CN" sz="2400" dirty="0" err="1" smtClean="0"/>
              <a:t>i_max</a:t>
            </a:r>
            <a:r>
              <a:rPr lang="en-US" altLang="zh-CN" sz="2400" dirty="0" smtClean="0"/>
              <a:t> = </a:t>
            </a:r>
            <a:r>
              <a:rPr lang="en-US" altLang="zh-CN" sz="2400" dirty="0" err="1" smtClean="0"/>
              <a:t>i</a:t>
            </a:r>
            <a:r>
              <a:rPr lang="en-US" altLang="zh-CN" sz="2400" dirty="0" smtClean="0"/>
              <a:t>;</a:t>
            </a:r>
          </a:p>
          <a:p>
            <a:pPr lvl="1" eaLnBrk="1" hangingPunct="1">
              <a:buFontTx/>
              <a:buNone/>
              <a:defRPr/>
            </a:pPr>
            <a:r>
              <a:rPr lang="en-US" altLang="zh-CN" sz="2400" dirty="0" smtClean="0"/>
              <a:t>	return </a:t>
            </a:r>
            <a:r>
              <a:rPr lang="en-US" altLang="zh-CN" sz="2400" dirty="0" err="1" smtClean="0"/>
              <a:t>i_max</a:t>
            </a:r>
            <a:r>
              <a:rPr lang="en-US" altLang="zh-CN" sz="2400" dirty="0" smtClean="0"/>
              <a:t>;</a:t>
            </a:r>
          </a:p>
          <a:p>
            <a:pPr lvl="1" eaLnBrk="1" hangingPunct="1">
              <a:buFontTx/>
              <a:buNone/>
              <a:defRPr/>
            </a:pPr>
            <a:r>
              <a:rPr lang="en-US" altLang="zh-CN" sz="2400" dirty="0" smtClean="0"/>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206375" y="1052737"/>
            <a:ext cx="8686800" cy="4536503"/>
          </a:xfrm>
        </p:spPr>
        <p:txBody>
          <a:bodyPr>
            <a:normAutofit fontScale="85000" lnSpcReduction="10000"/>
          </a:bodyPr>
          <a:lstStyle/>
          <a:p>
            <a:pPr eaLnBrk="1" hangingPunct="1">
              <a:lnSpc>
                <a:spcPct val="120000"/>
              </a:lnSpc>
              <a:defRPr/>
            </a:pPr>
            <a:r>
              <a:rPr lang="zh-CN" altLang="en-US" dirty="0"/>
              <a:t>调用者需要把一个一维数组变量的名以及数组元素的个数传给被调用函数。例如：</a:t>
            </a:r>
          </a:p>
          <a:p>
            <a:pPr lvl="1" eaLnBrk="1" hangingPunct="1">
              <a:lnSpc>
                <a:spcPct val="120000"/>
              </a:lnSpc>
              <a:buFontTx/>
              <a:buNone/>
              <a:defRPr/>
            </a:pPr>
            <a:r>
              <a:rPr lang="en-US" altLang="zh-CN" sz="2400" dirty="0" err="1"/>
              <a:t>int</a:t>
            </a:r>
            <a:r>
              <a:rPr lang="en-US" altLang="zh-CN" sz="2400" dirty="0"/>
              <a:t> a[10],b[20],</a:t>
            </a:r>
            <a:r>
              <a:rPr lang="en-US" altLang="zh-CN" sz="2400" dirty="0" err="1"/>
              <a:t>index_max</a:t>
            </a:r>
            <a:r>
              <a:rPr lang="en-US" altLang="zh-CN" sz="2400" dirty="0"/>
              <a:t>;</a:t>
            </a:r>
          </a:p>
          <a:p>
            <a:pPr lvl="1" eaLnBrk="1" hangingPunct="1">
              <a:lnSpc>
                <a:spcPct val="120000"/>
              </a:lnSpc>
              <a:buFontTx/>
              <a:buNone/>
              <a:defRPr/>
            </a:pPr>
            <a:r>
              <a:rPr lang="en-US" altLang="zh-CN" sz="2400" dirty="0"/>
              <a:t>......</a:t>
            </a:r>
          </a:p>
          <a:p>
            <a:pPr lvl="1" eaLnBrk="1" hangingPunct="1">
              <a:lnSpc>
                <a:spcPct val="120000"/>
              </a:lnSpc>
              <a:buFontTx/>
              <a:buNone/>
              <a:defRPr/>
            </a:pPr>
            <a:r>
              <a:rPr lang="en-US" altLang="zh-CN" sz="2400" dirty="0" err="1"/>
              <a:t>index_max</a:t>
            </a:r>
            <a:r>
              <a:rPr lang="en-US" altLang="zh-CN" sz="2400" dirty="0"/>
              <a:t> = max(</a:t>
            </a:r>
            <a:r>
              <a:rPr lang="en-US" altLang="zh-CN" sz="2400" dirty="0">
                <a:solidFill>
                  <a:schemeClr val="folHlink"/>
                </a:solidFill>
              </a:rPr>
              <a:t>a</a:t>
            </a:r>
            <a:r>
              <a:rPr lang="en-US" altLang="zh-CN" sz="2400" dirty="0"/>
              <a:t>,</a:t>
            </a:r>
            <a:r>
              <a:rPr lang="en-US" altLang="zh-CN" sz="2400" dirty="0">
                <a:solidFill>
                  <a:schemeClr val="folHlink"/>
                </a:solidFill>
              </a:rPr>
              <a:t>10</a:t>
            </a:r>
            <a:r>
              <a:rPr lang="en-US" altLang="zh-CN" sz="2400" dirty="0"/>
              <a:t>);</a:t>
            </a:r>
          </a:p>
          <a:p>
            <a:pPr lvl="1" eaLnBrk="1" hangingPunct="1">
              <a:lnSpc>
                <a:spcPct val="120000"/>
              </a:lnSpc>
              <a:buFontTx/>
              <a:buNone/>
              <a:defRPr/>
            </a:pPr>
            <a:r>
              <a:rPr lang="en-US" altLang="zh-CN" sz="2400" dirty="0" err="1"/>
              <a:t>cout</a:t>
            </a:r>
            <a:r>
              <a:rPr lang="en-US" altLang="zh-CN" sz="2400" dirty="0"/>
              <a:t> &lt;&lt; a[</a:t>
            </a:r>
            <a:r>
              <a:rPr lang="en-US" altLang="zh-CN" sz="2400" dirty="0" err="1"/>
              <a:t>index_max</a:t>
            </a:r>
            <a:r>
              <a:rPr lang="en-US" altLang="zh-CN" sz="2400" dirty="0"/>
              <a:t>] &lt;&lt; ',' &lt;&lt; </a:t>
            </a:r>
            <a:r>
              <a:rPr lang="en-US" altLang="zh-CN" sz="2400" dirty="0" err="1"/>
              <a:t>index_max</a:t>
            </a:r>
            <a:r>
              <a:rPr lang="en-US" altLang="zh-CN" sz="2400" dirty="0"/>
              <a:t> &lt;&lt; </a:t>
            </a:r>
            <a:r>
              <a:rPr lang="en-US" altLang="zh-CN" sz="2400" dirty="0" err="1"/>
              <a:t>endl</a:t>
            </a:r>
            <a:r>
              <a:rPr lang="en-US" altLang="zh-CN" sz="2400" dirty="0"/>
              <a:t>;</a:t>
            </a:r>
          </a:p>
          <a:p>
            <a:pPr lvl="1" eaLnBrk="1" hangingPunct="1">
              <a:lnSpc>
                <a:spcPct val="120000"/>
              </a:lnSpc>
              <a:buFontTx/>
              <a:buNone/>
              <a:defRPr/>
            </a:pPr>
            <a:r>
              <a:rPr lang="en-US" altLang="zh-CN" sz="2400" dirty="0" err="1"/>
              <a:t>index_max</a:t>
            </a:r>
            <a:r>
              <a:rPr lang="en-US" altLang="zh-CN" sz="2400" dirty="0"/>
              <a:t> = max(</a:t>
            </a:r>
            <a:r>
              <a:rPr lang="en-US" altLang="zh-CN" sz="2400" dirty="0">
                <a:solidFill>
                  <a:schemeClr val="folHlink"/>
                </a:solidFill>
              </a:rPr>
              <a:t>b</a:t>
            </a:r>
            <a:r>
              <a:rPr lang="en-US" altLang="zh-CN" sz="2400" dirty="0"/>
              <a:t>,</a:t>
            </a:r>
            <a:r>
              <a:rPr lang="en-US" altLang="zh-CN" sz="2400" dirty="0">
                <a:solidFill>
                  <a:schemeClr val="folHlink"/>
                </a:solidFill>
              </a:rPr>
              <a:t>20</a:t>
            </a:r>
            <a:r>
              <a:rPr lang="en-US" altLang="zh-CN" sz="2400" dirty="0"/>
              <a:t>);</a:t>
            </a:r>
          </a:p>
          <a:p>
            <a:pPr lvl="1" eaLnBrk="1" hangingPunct="1">
              <a:lnSpc>
                <a:spcPct val="120000"/>
              </a:lnSpc>
              <a:buFontTx/>
              <a:buNone/>
              <a:defRPr/>
            </a:pPr>
            <a:r>
              <a:rPr lang="en-US" altLang="zh-CN" sz="2400" dirty="0" err="1"/>
              <a:t>cout</a:t>
            </a:r>
            <a:r>
              <a:rPr lang="en-US" altLang="zh-CN" sz="2400" dirty="0"/>
              <a:t> &lt;&lt; b[</a:t>
            </a:r>
            <a:r>
              <a:rPr lang="en-US" altLang="zh-CN" sz="2400" dirty="0" err="1"/>
              <a:t>index_max</a:t>
            </a:r>
            <a:r>
              <a:rPr lang="en-US" altLang="zh-CN" sz="2400" dirty="0"/>
              <a:t>] &lt;&lt; ',' &lt;&lt; </a:t>
            </a:r>
            <a:r>
              <a:rPr lang="en-US" altLang="zh-CN" sz="2400" dirty="0" err="1"/>
              <a:t>index_max</a:t>
            </a:r>
            <a:r>
              <a:rPr lang="en-US" altLang="zh-CN" sz="2400" dirty="0"/>
              <a:t> &lt;&lt; </a:t>
            </a:r>
            <a:r>
              <a:rPr lang="en-US" altLang="zh-CN" sz="2400" dirty="0" err="1"/>
              <a:t>endl</a:t>
            </a:r>
            <a:r>
              <a:rPr lang="en-US" altLang="zh-CN" sz="2400" dirty="0"/>
              <a:t>;</a:t>
            </a:r>
            <a:endParaRPr lang="zh-CN" altLang="en-US" dirty="0"/>
          </a:p>
          <a:p>
            <a:pPr eaLnBrk="1" hangingPunct="1">
              <a:lnSpc>
                <a:spcPct val="120000"/>
              </a:lnSpc>
              <a:defRPr/>
            </a:pPr>
            <a:r>
              <a:rPr lang="zh-CN" altLang="en-US" dirty="0" smtClean="0"/>
              <a:t>之所以任意大小的数组都可以传给</a:t>
            </a:r>
            <a:r>
              <a:rPr lang="en-US" altLang="zh-CN" dirty="0" smtClean="0"/>
              <a:t>max</a:t>
            </a:r>
            <a:r>
              <a:rPr lang="zh-CN" altLang="en-US" dirty="0" smtClean="0"/>
              <a:t>，是因为数组占用的是连续空间，从头依次就可以取到这些元素。</a:t>
            </a:r>
            <a:endParaRPr lang="en-US" altLang="zh-CN"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600200"/>
            <a:ext cx="8686800" cy="4530725"/>
          </a:xfrm>
        </p:spPr>
        <p:txBody>
          <a:bodyPr/>
          <a:lstStyle/>
          <a:p>
            <a:r>
              <a:rPr lang="zh-CN" altLang="en-US" dirty="0">
                <a:solidFill>
                  <a:srgbClr val="FFC000"/>
                </a:solidFill>
              </a:rPr>
              <a:t>注意：</a:t>
            </a:r>
            <a:r>
              <a:rPr lang="zh-CN" altLang="en-US" dirty="0"/>
              <a:t>为了提高数组传递的效率，数组作为函数参数传递时，</a:t>
            </a:r>
            <a:r>
              <a:rPr lang="en-US" altLang="zh-CN" dirty="0"/>
              <a:t>C++</a:t>
            </a:r>
            <a:r>
              <a:rPr lang="zh-CN" altLang="en-US" dirty="0"/>
              <a:t>默认传递的是数组在内存中的首地址，这样</a:t>
            </a:r>
            <a:r>
              <a:rPr lang="zh-CN" altLang="en-US" dirty="0" smtClean="0"/>
              <a:t>，</a:t>
            </a:r>
            <a:endParaRPr lang="en-US" altLang="zh-CN" dirty="0" smtClean="0"/>
          </a:p>
          <a:p>
            <a:pPr lvl="1"/>
            <a:r>
              <a:rPr lang="zh-CN" altLang="en-US" dirty="0" smtClean="0"/>
              <a:t>函数</a:t>
            </a:r>
            <a:r>
              <a:rPr lang="zh-CN" altLang="en-US" dirty="0"/>
              <a:t>的形参数组不再分配内存</a:t>
            </a:r>
            <a:r>
              <a:rPr lang="zh-CN" altLang="en-US" dirty="0" smtClean="0"/>
              <a:t>空间，</a:t>
            </a:r>
            <a:r>
              <a:rPr lang="zh-CN" altLang="en-US" dirty="0"/>
              <a:t>它共享实参数组的内存</a:t>
            </a:r>
            <a:r>
              <a:rPr lang="zh-CN" altLang="en-US" dirty="0" smtClean="0"/>
              <a:t>空间，从而节省内存。（空间效率）</a:t>
            </a:r>
            <a:endParaRPr lang="en-US" altLang="zh-CN" dirty="0" smtClean="0"/>
          </a:p>
          <a:p>
            <a:pPr lvl="1"/>
            <a:r>
              <a:rPr lang="zh-CN" altLang="en-US" dirty="0"/>
              <a:t>不</a:t>
            </a:r>
            <a:r>
              <a:rPr lang="zh-CN" altLang="en-US" dirty="0" smtClean="0"/>
              <a:t>需要进行从实参数组到形参数组的复制操作，提高执行效率。（时间效率）</a:t>
            </a:r>
            <a:endParaRPr lang="en-US" altLang="zh-CN" dirty="0"/>
          </a:p>
          <a:p>
            <a:endParaRPr lang="zh-CN" altLang="en-US" dirty="0"/>
          </a:p>
        </p:txBody>
      </p:sp>
    </p:spTree>
    <p:extLst>
      <p:ext uri="{BB962C8B-B14F-4D97-AF65-F5344CB8AC3E}">
        <p14:creationId xmlns:p14="http://schemas.microsoft.com/office/powerpoint/2010/main" val="31497712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179388" y="115888"/>
            <a:ext cx="8686800" cy="1008856"/>
          </a:xfrm>
        </p:spPr>
        <p:txBody>
          <a:bodyPr/>
          <a:lstStyle/>
          <a:p>
            <a:pPr eaLnBrk="1" hangingPunct="1">
              <a:defRPr/>
            </a:pPr>
            <a:r>
              <a:rPr lang="zh-CN" altLang="en-US" sz="3600" dirty="0" smtClean="0"/>
              <a:t>例：用</a:t>
            </a:r>
            <a:r>
              <a:rPr lang="zh-CN" altLang="en-US" sz="3600" b="1" dirty="0" smtClean="0"/>
              <a:t>选择排序</a:t>
            </a:r>
            <a:r>
              <a:rPr lang="zh-CN" altLang="en-US" sz="3600" dirty="0" smtClean="0"/>
              <a:t>法编写</a:t>
            </a:r>
            <a:r>
              <a:rPr lang="zh-CN" altLang="en-US" sz="3600" dirty="0"/>
              <a:t>一</a:t>
            </a:r>
            <a:r>
              <a:rPr lang="zh-CN" altLang="en-US" sz="3600" dirty="0" smtClean="0"/>
              <a:t>个排序函数</a:t>
            </a:r>
          </a:p>
        </p:txBody>
      </p:sp>
      <p:sp>
        <p:nvSpPr>
          <p:cNvPr id="176131" name="Rectangle 3"/>
          <p:cNvSpPr>
            <a:spLocks noGrp="1" noChangeArrowheads="1"/>
          </p:cNvSpPr>
          <p:nvPr>
            <p:ph type="body" idx="1"/>
          </p:nvPr>
        </p:nvSpPr>
        <p:spPr>
          <a:xfrm>
            <a:off x="251520" y="1340768"/>
            <a:ext cx="8460432" cy="5184576"/>
          </a:xfrm>
          <a:ln>
            <a:noFill/>
          </a:ln>
        </p:spPr>
        <p:txBody>
          <a:bodyPr>
            <a:normAutofit/>
          </a:bodyPr>
          <a:lstStyle/>
          <a:p>
            <a:pPr eaLnBrk="1" hangingPunct="1">
              <a:defRPr/>
            </a:pPr>
            <a:r>
              <a:rPr lang="zh-CN" altLang="en-US" dirty="0" smtClean="0">
                <a:solidFill>
                  <a:srgbClr val="FFC000"/>
                </a:solidFill>
              </a:rPr>
              <a:t>选择排序</a:t>
            </a:r>
            <a:r>
              <a:rPr lang="zh-CN" altLang="en-US" dirty="0" smtClean="0"/>
              <a:t>：</a:t>
            </a:r>
            <a:endParaRPr lang="en-US" altLang="zh-CN" dirty="0" smtClean="0"/>
          </a:p>
          <a:p>
            <a:pPr lvl="1" eaLnBrk="1" hangingPunct="1">
              <a:defRPr/>
            </a:pPr>
            <a:r>
              <a:rPr lang="zh-CN" altLang="en-US" dirty="0" smtClean="0"/>
              <a:t>设要排序的数有</a:t>
            </a:r>
            <a:r>
              <a:rPr lang="en-US" altLang="zh-CN" dirty="0" smtClean="0"/>
              <a:t>n</a:t>
            </a:r>
            <a:r>
              <a:rPr lang="zh-CN" altLang="en-US" dirty="0" smtClean="0"/>
              <a:t>个。</a:t>
            </a:r>
            <a:endParaRPr lang="en-US" altLang="zh-CN" dirty="0"/>
          </a:p>
          <a:p>
            <a:pPr lvl="1" eaLnBrk="1" hangingPunct="1">
              <a:defRPr/>
            </a:pPr>
            <a:r>
              <a:rPr lang="zh-CN" altLang="en-US" dirty="0" smtClean="0"/>
              <a:t>从</a:t>
            </a:r>
            <a:r>
              <a:rPr lang="en-US" altLang="zh-CN" dirty="0" smtClean="0"/>
              <a:t>n</a:t>
            </a:r>
            <a:r>
              <a:rPr lang="zh-CN" altLang="en-US" dirty="0" smtClean="0"/>
              <a:t>个数中找出最大者，与第</a:t>
            </a:r>
            <a:r>
              <a:rPr lang="en-US" altLang="zh-CN" dirty="0" smtClean="0"/>
              <a:t>n</a:t>
            </a:r>
            <a:r>
              <a:rPr lang="zh-CN" altLang="en-US" dirty="0" smtClean="0"/>
              <a:t>个数交换位置；然后，从剩余的</a:t>
            </a:r>
            <a:r>
              <a:rPr lang="en-US" altLang="zh-CN" dirty="0" smtClean="0"/>
              <a:t>n-1</a:t>
            </a:r>
            <a:r>
              <a:rPr lang="zh-CN" altLang="en-US" dirty="0" smtClean="0"/>
              <a:t>个数中再找出最大者，与第</a:t>
            </a:r>
            <a:r>
              <a:rPr lang="en-US" altLang="zh-CN" dirty="0" smtClean="0"/>
              <a:t>n-1</a:t>
            </a:r>
            <a:r>
              <a:rPr lang="zh-CN" altLang="en-US" dirty="0" smtClean="0"/>
              <a:t>个数交换位置；</a:t>
            </a:r>
            <a:r>
              <a:rPr lang="en-US" altLang="zh-CN" dirty="0" smtClean="0">
                <a:latin typeface="Arial"/>
              </a:rPr>
              <a:t>…</a:t>
            </a:r>
            <a:r>
              <a:rPr lang="zh-CN" altLang="en-US" dirty="0" smtClean="0"/>
              <a:t>，一直到剩下的数只有一个为止。</a:t>
            </a:r>
            <a:endParaRPr lang="en-US" altLang="zh-CN"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628800"/>
            <a:ext cx="5112568" cy="523220"/>
          </a:xfrm>
          <a:prstGeom prst="rect">
            <a:avLst/>
          </a:prstGeom>
          <a:noFill/>
          <a:ln>
            <a:solidFill>
              <a:schemeClr val="tx1"/>
            </a:solidFill>
          </a:ln>
        </p:spPr>
        <p:txBody>
          <a:bodyPr wrap="square" rtlCol="0">
            <a:spAutoFit/>
          </a:bodyPr>
          <a:lstStyle/>
          <a:p>
            <a:pPr algn="just"/>
            <a:r>
              <a:rPr lang="en-US" altLang="zh-CN" sz="2800" dirty="0"/>
              <a:t>3  1  </a:t>
            </a:r>
            <a:r>
              <a:rPr lang="en-US" altLang="zh-CN" sz="2800" dirty="0">
                <a:solidFill>
                  <a:srgbClr val="FFC000"/>
                </a:solidFill>
              </a:rPr>
              <a:t>9</a:t>
            </a:r>
            <a:r>
              <a:rPr lang="en-US" altLang="zh-CN" sz="2800" dirty="0"/>
              <a:t>  4  </a:t>
            </a:r>
            <a:r>
              <a:rPr lang="en-US" altLang="zh-CN" sz="2800" dirty="0" smtClean="0"/>
              <a:t>8  </a:t>
            </a:r>
            <a:r>
              <a:rPr lang="en-US" altLang="zh-CN" sz="2800" dirty="0"/>
              <a:t>6  5  2  0  </a:t>
            </a:r>
            <a:r>
              <a:rPr lang="en-US" altLang="zh-CN" sz="2800" dirty="0" smtClean="0"/>
              <a:t>7</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5" name="TextBox 4"/>
          <p:cNvSpPr txBox="1"/>
          <p:nvPr/>
        </p:nvSpPr>
        <p:spPr>
          <a:xfrm>
            <a:off x="1475656" y="2329716"/>
            <a:ext cx="5112568" cy="523220"/>
          </a:xfrm>
          <a:prstGeom prst="rect">
            <a:avLst/>
          </a:prstGeom>
          <a:noFill/>
          <a:ln>
            <a:solidFill>
              <a:schemeClr val="tx1"/>
            </a:solidFill>
          </a:ln>
        </p:spPr>
        <p:txBody>
          <a:bodyPr wrap="square" rtlCol="0">
            <a:spAutoFit/>
          </a:bodyPr>
          <a:lstStyle/>
          <a:p>
            <a:pPr algn="just"/>
            <a:r>
              <a:rPr lang="en-US" altLang="zh-CN" sz="2800" dirty="0"/>
              <a:t>3  1  </a:t>
            </a:r>
            <a:r>
              <a:rPr lang="en-US" altLang="zh-CN" sz="2800" dirty="0" smtClean="0"/>
              <a:t>7  </a:t>
            </a:r>
            <a:r>
              <a:rPr lang="en-US" altLang="zh-CN" sz="2800" dirty="0"/>
              <a:t>4  </a:t>
            </a:r>
            <a:r>
              <a:rPr lang="en-US" altLang="zh-CN" sz="2800" dirty="0" smtClean="0"/>
              <a:t>8  </a:t>
            </a:r>
            <a:r>
              <a:rPr lang="en-US" altLang="zh-CN" sz="2800" dirty="0"/>
              <a:t>6  5  2  0  </a:t>
            </a:r>
            <a:r>
              <a:rPr lang="en-US" altLang="zh-CN" sz="2800" dirty="0" smtClean="0">
                <a:solidFill>
                  <a:srgbClr val="FF0000"/>
                </a:solidFill>
              </a:rPr>
              <a:t>9</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6" name="TextBox 5"/>
          <p:cNvSpPr txBox="1"/>
          <p:nvPr/>
        </p:nvSpPr>
        <p:spPr>
          <a:xfrm>
            <a:off x="1475656" y="3553852"/>
            <a:ext cx="5112568" cy="523220"/>
          </a:xfrm>
          <a:prstGeom prst="rect">
            <a:avLst/>
          </a:prstGeom>
          <a:noFill/>
          <a:ln>
            <a:solidFill>
              <a:schemeClr val="tx1"/>
            </a:solidFill>
          </a:ln>
        </p:spPr>
        <p:txBody>
          <a:bodyPr wrap="square" rtlCol="0">
            <a:spAutoFit/>
          </a:bodyPr>
          <a:lstStyle/>
          <a:p>
            <a:pPr algn="just"/>
            <a:r>
              <a:rPr lang="en-US" altLang="zh-CN" sz="2800" dirty="0"/>
              <a:t>3  1  </a:t>
            </a:r>
            <a:r>
              <a:rPr lang="en-US" altLang="zh-CN" sz="2800" dirty="0" smtClean="0"/>
              <a:t>7  </a:t>
            </a:r>
            <a:r>
              <a:rPr lang="en-US" altLang="zh-CN" sz="2800" dirty="0"/>
              <a:t>4  </a:t>
            </a:r>
            <a:r>
              <a:rPr lang="en-US" altLang="zh-CN" sz="2800" dirty="0" smtClean="0">
                <a:solidFill>
                  <a:srgbClr val="FFC000"/>
                </a:solidFill>
              </a:rPr>
              <a:t>8</a:t>
            </a:r>
            <a:r>
              <a:rPr lang="en-US" altLang="zh-CN" sz="2800" dirty="0" smtClean="0"/>
              <a:t>  </a:t>
            </a:r>
            <a:r>
              <a:rPr lang="en-US" altLang="zh-CN" sz="2800" dirty="0"/>
              <a:t>6  5  2  </a:t>
            </a:r>
            <a:r>
              <a:rPr lang="en-US" altLang="zh-CN" sz="2800" dirty="0" smtClean="0"/>
              <a:t>0  </a:t>
            </a:r>
            <a:r>
              <a:rPr lang="en-US" altLang="zh-CN" sz="2800" dirty="0" smtClean="0">
                <a:solidFill>
                  <a:srgbClr val="FF0000"/>
                </a:solidFill>
              </a:rPr>
              <a:t>9</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7" name="TextBox 6"/>
          <p:cNvSpPr txBox="1"/>
          <p:nvPr/>
        </p:nvSpPr>
        <p:spPr>
          <a:xfrm>
            <a:off x="1475656" y="4273932"/>
            <a:ext cx="5112568" cy="523220"/>
          </a:xfrm>
          <a:prstGeom prst="rect">
            <a:avLst/>
          </a:prstGeom>
          <a:noFill/>
          <a:ln>
            <a:solidFill>
              <a:schemeClr val="tx1"/>
            </a:solidFill>
          </a:ln>
        </p:spPr>
        <p:txBody>
          <a:bodyPr wrap="square" rtlCol="0">
            <a:spAutoFit/>
          </a:bodyPr>
          <a:lstStyle/>
          <a:p>
            <a:pPr algn="just"/>
            <a:r>
              <a:rPr lang="en-US" altLang="zh-CN" sz="2800" dirty="0"/>
              <a:t>3  1  </a:t>
            </a:r>
            <a:r>
              <a:rPr lang="en-US" altLang="zh-CN" sz="2800" dirty="0" smtClean="0"/>
              <a:t>7  </a:t>
            </a:r>
            <a:r>
              <a:rPr lang="en-US" altLang="zh-CN" sz="2800" dirty="0"/>
              <a:t>4  </a:t>
            </a:r>
            <a:r>
              <a:rPr lang="en-US" altLang="zh-CN" sz="2800" dirty="0" smtClean="0"/>
              <a:t>0  </a:t>
            </a:r>
            <a:r>
              <a:rPr lang="en-US" altLang="zh-CN" sz="2800" dirty="0"/>
              <a:t>6  5  2  </a:t>
            </a:r>
            <a:r>
              <a:rPr lang="en-US" altLang="zh-CN" sz="2800" dirty="0" smtClean="0">
                <a:solidFill>
                  <a:srgbClr val="FF0000"/>
                </a:solidFill>
              </a:rPr>
              <a:t>8  9</a:t>
            </a:r>
            <a:r>
              <a:rPr lang="en-US" altLang="zh-CN" sz="2800" dirty="0" smtClean="0">
                <a:solidFill>
                  <a:srgbClr val="FF0000"/>
                </a:solidFill>
                <a:effectLst>
                  <a:outerShdw blurRad="38100" dist="38100" dir="2700000" algn="tl">
                    <a:srgbClr val="000000">
                      <a:alpha val="43137"/>
                    </a:srgbClr>
                  </a:outerShdw>
                </a:effectLst>
              </a:rPr>
              <a:t> </a:t>
            </a:r>
            <a:endParaRPr lang="zh-CN" altLang="en-US" sz="2800" dirty="0">
              <a:solidFill>
                <a:srgbClr val="FF0000"/>
              </a:solidFill>
              <a:effectLst>
                <a:outerShdw blurRad="38100" dist="38100" dir="2700000" algn="tl">
                  <a:srgbClr val="000000">
                    <a:alpha val="43137"/>
                  </a:srgbClr>
                </a:outerShdw>
              </a:effectLst>
            </a:endParaRPr>
          </a:p>
        </p:txBody>
      </p:sp>
      <p:sp>
        <p:nvSpPr>
          <p:cNvPr id="9" name="TextBox 8"/>
          <p:cNvSpPr txBox="1"/>
          <p:nvPr/>
        </p:nvSpPr>
        <p:spPr>
          <a:xfrm>
            <a:off x="1475656" y="4849996"/>
            <a:ext cx="5112568" cy="523220"/>
          </a:xfrm>
          <a:prstGeom prst="rect">
            <a:avLst/>
          </a:prstGeom>
          <a:noFill/>
          <a:ln>
            <a:noFill/>
          </a:ln>
        </p:spPr>
        <p:txBody>
          <a:bodyPr wrap="square" rtlCol="0">
            <a:spAutoFit/>
          </a:bodyPr>
          <a:lstStyle/>
          <a:p>
            <a:pPr algn="just"/>
            <a:r>
              <a:rPr lang="en-US" altLang="zh-CN" sz="2800" dirty="0" smtClean="0"/>
              <a:t>......</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10" name="TextBox 9"/>
          <p:cNvSpPr txBox="1"/>
          <p:nvPr/>
        </p:nvSpPr>
        <p:spPr>
          <a:xfrm>
            <a:off x="1475656" y="5570076"/>
            <a:ext cx="5112568" cy="523220"/>
          </a:xfrm>
          <a:prstGeom prst="rect">
            <a:avLst/>
          </a:prstGeom>
          <a:noFill/>
          <a:ln>
            <a:solidFill>
              <a:schemeClr val="tx1"/>
            </a:solidFill>
          </a:ln>
        </p:spPr>
        <p:txBody>
          <a:bodyPr wrap="square" rtlCol="0">
            <a:spAutoFit/>
          </a:bodyPr>
          <a:lstStyle/>
          <a:p>
            <a:pPr algn="just"/>
            <a:r>
              <a:rPr lang="en-US" altLang="zh-CN" sz="2800" dirty="0" smtClean="0">
                <a:solidFill>
                  <a:srgbClr val="FF0000"/>
                </a:solidFill>
              </a:rPr>
              <a:t>0  </a:t>
            </a:r>
            <a:r>
              <a:rPr lang="en-US" altLang="zh-CN" sz="2800" dirty="0">
                <a:solidFill>
                  <a:srgbClr val="FF0000"/>
                </a:solidFill>
              </a:rPr>
              <a:t>1  </a:t>
            </a:r>
            <a:r>
              <a:rPr lang="en-US" altLang="zh-CN" sz="2800" dirty="0" smtClean="0">
                <a:solidFill>
                  <a:srgbClr val="FF0000"/>
                </a:solidFill>
              </a:rPr>
              <a:t>2  3  4  5  6  7  8  9</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11" name="TextBox 10"/>
          <p:cNvSpPr txBox="1"/>
          <p:nvPr/>
        </p:nvSpPr>
        <p:spPr>
          <a:xfrm>
            <a:off x="1475656" y="332656"/>
            <a:ext cx="5112568" cy="523220"/>
          </a:xfrm>
          <a:prstGeom prst="rect">
            <a:avLst/>
          </a:prstGeom>
          <a:noFill/>
          <a:ln>
            <a:solidFill>
              <a:schemeClr val="tx1"/>
            </a:solidFill>
          </a:ln>
        </p:spPr>
        <p:txBody>
          <a:bodyPr wrap="square" rtlCol="0">
            <a:spAutoFit/>
          </a:bodyPr>
          <a:lstStyle/>
          <a:p>
            <a:pPr algn="just"/>
            <a:r>
              <a:rPr lang="en-US" altLang="zh-CN" sz="2800" dirty="0"/>
              <a:t>3  1  9  4  </a:t>
            </a:r>
            <a:r>
              <a:rPr lang="en-US" altLang="zh-CN" sz="2800" dirty="0" smtClean="0"/>
              <a:t>8  </a:t>
            </a:r>
            <a:r>
              <a:rPr lang="en-US" altLang="zh-CN" sz="2800" dirty="0"/>
              <a:t>6  5  2  0  </a:t>
            </a:r>
            <a:r>
              <a:rPr lang="en-US" altLang="zh-CN" sz="2800" dirty="0" smtClean="0"/>
              <a:t>7</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16" name="弧形 15"/>
          <p:cNvSpPr/>
          <p:nvPr/>
        </p:nvSpPr>
        <p:spPr bwMode="auto">
          <a:xfrm>
            <a:off x="2627784" y="1218456"/>
            <a:ext cx="3528392" cy="914400"/>
          </a:xfrm>
          <a:prstGeom prst="arc">
            <a:avLst>
              <a:gd name="adj1" fmla="val 10925985"/>
              <a:gd name="adj2" fmla="val 21515846"/>
            </a:avLst>
          </a:prstGeom>
          <a:noFill/>
          <a:ln>
            <a:solidFill>
              <a:schemeClr val="tx1"/>
            </a:solidFill>
            <a:headEnd type="triangle" w="med" len="med"/>
            <a:tailEnd type="triangl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
        <p:nvSpPr>
          <p:cNvPr id="17" name="弧形 16"/>
          <p:cNvSpPr/>
          <p:nvPr/>
        </p:nvSpPr>
        <p:spPr bwMode="auto">
          <a:xfrm>
            <a:off x="3707904" y="3068960"/>
            <a:ext cx="1944216" cy="914400"/>
          </a:xfrm>
          <a:prstGeom prst="arc">
            <a:avLst>
              <a:gd name="adj1" fmla="val 10804190"/>
              <a:gd name="adj2" fmla="val 159617"/>
            </a:avLst>
          </a:prstGeom>
          <a:noFill/>
          <a:ln>
            <a:solidFill>
              <a:schemeClr val="tx1"/>
            </a:solidFill>
            <a:headEnd type="triangle" w="med" len="med"/>
            <a:tailEnd type="triangl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Tree>
    <p:extLst>
      <p:ext uri="{BB962C8B-B14F-4D97-AF65-F5344CB8AC3E}">
        <p14:creationId xmlns:p14="http://schemas.microsoft.com/office/powerpoint/2010/main" val="308003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0" grpId="0" animBg="1"/>
      <p:bldP spid="16"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260648"/>
            <a:ext cx="8784976" cy="6480720"/>
          </a:xfrm>
        </p:spPr>
        <p:txBody>
          <a:bodyPr>
            <a:normAutofit fontScale="70000" lnSpcReduction="20000"/>
          </a:bodyPr>
          <a:lstStyle/>
          <a:p>
            <a:pPr marL="0" indent="0" eaLnBrk="1" hangingPunct="1">
              <a:lnSpc>
                <a:spcPct val="120000"/>
              </a:lnSpc>
              <a:buNone/>
              <a:defRPr/>
            </a:pPr>
            <a:r>
              <a:rPr lang="en-US" altLang="zh-CN" dirty="0" smtClean="0"/>
              <a:t>void sort(</a:t>
            </a:r>
            <a:r>
              <a:rPr lang="en-US" altLang="zh-CN" dirty="0" err="1" smtClean="0"/>
              <a:t>int</a:t>
            </a:r>
            <a:r>
              <a:rPr lang="en-US" altLang="zh-CN" dirty="0" smtClean="0"/>
              <a:t> x[],</a:t>
            </a:r>
            <a:r>
              <a:rPr lang="en-US" altLang="zh-CN" dirty="0" err="1" smtClean="0"/>
              <a:t>int</a:t>
            </a:r>
            <a:r>
              <a:rPr lang="en-US" altLang="zh-CN" dirty="0" smtClean="0"/>
              <a:t> n) //</a:t>
            </a:r>
            <a:r>
              <a:rPr lang="zh-CN" altLang="en-US" dirty="0" smtClean="0"/>
              <a:t>排序函数</a:t>
            </a:r>
            <a:endParaRPr lang="en-US" altLang="zh-CN" dirty="0" smtClean="0"/>
          </a:p>
          <a:p>
            <a:pPr marL="0" indent="0" eaLnBrk="1" hangingPunct="1">
              <a:lnSpc>
                <a:spcPct val="120000"/>
              </a:lnSpc>
              <a:buNone/>
              <a:defRPr/>
            </a:pPr>
            <a:r>
              <a:rPr lang="en-US" altLang="zh-CN" dirty="0" smtClean="0"/>
              <a:t>{ </a:t>
            </a:r>
            <a:r>
              <a:rPr lang="en-US" altLang="zh-CN" dirty="0"/>
              <a:t> </a:t>
            </a:r>
            <a:r>
              <a:rPr lang="en-US" altLang="zh-CN" dirty="0" smtClean="0"/>
              <a:t>while (n &gt; 1) </a:t>
            </a:r>
            <a:endParaRPr lang="zh-CN" altLang="en-US" dirty="0"/>
          </a:p>
          <a:p>
            <a:pPr marL="0" indent="0" eaLnBrk="1" hangingPunct="1">
              <a:lnSpc>
                <a:spcPct val="120000"/>
              </a:lnSpc>
              <a:buNone/>
              <a:defRPr/>
            </a:pPr>
            <a:r>
              <a:rPr lang="zh-CN" altLang="en-US" dirty="0"/>
              <a:t>   </a:t>
            </a:r>
            <a:r>
              <a:rPr lang="en-US" altLang="zh-CN" dirty="0" smtClean="0"/>
              <a:t>{ </a:t>
            </a:r>
            <a:r>
              <a:rPr lang="en-US" altLang="zh-CN" dirty="0" err="1" smtClean="0"/>
              <a:t>int</a:t>
            </a:r>
            <a:r>
              <a:rPr lang="en-US" altLang="zh-CN" dirty="0" smtClean="0"/>
              <a:t> </a:t>
            </a:r>
            <a:r>
              <a:rPr lang="en-US" altLang="zh-CN" dirty="0" err="1" smtClean="0"/>
              <a:t>i_max</a:t>
            </a:r>
            <a:r>
              <a:rPr lang="en-US" altLang="zh-CN" dirty="0" smtClean="0"/>
              <a:t>=0; </a:t>
            </a:r>
          </a:p>
          <a:p>
            <a:pPr marL="0" indent="0" eaLnBrk="1" hangingPunct="1">
              <a:lnSpc>
                <a:spcPct val="120000"/>
              </a:lnSpc>
              <a:buNone/>
              <a:defRPr/>
            </a:pPr>
            <a:r>
              <a:rPr lang="nn-NO" altLang="zh-CN" dirty="0" smtClean="0"/>
              <a:t>      for </a:t>
            </a:r>
            <a:r>
              <a:rPr lang="nn-NO" altLang="zh-CN" dirty="0"/>
              <a:t>(int i=1; i&lt;n; i</a:t>
            </a:r>
            <a:r>
              <a:rPr lang="nn-NO" altLang="zh-CN" dirty="0" smtClean="0"/>
              <a:t>++) //</a:t>
            </a:r>
            <a:r>
              <a:rPr lang="zh-CN" altLang="en-US" dirty="0" smtClean="0"/>
              <a:t>找最大者</a:t>
            </a:r>
            <a:endParaRPr lang="nn-NO" altLang="zh-CN" dirty="0" smtClean="0"/>
          </a:p>
          <a:p>
            <a:pPr marL="0" indent="0" eaLnBrk="1" hangingPunct="1">
              <a:lnSpc>
                <a:spcPct val="120000"/>
              </a:lnSpc>
              <a:buNone/>
              <a:defRPr/>
            </a:pPr>
            <a:r>
              <a:rPr lang="nn-NO" altLang="zh-CN" dirty="0" smtClean="0"/>
              <a:t>        if (x[i] &gt; x[i_max]) i_max = i;</a:t>
            </a:r>
          </a:p>
          <a:p>
            <a:pPr marL="0" indent="0" eaLnBrk="1" hangingPunct="1">
              <a:lnSpc>
                <a:spcPct val="120000"/>
              </a:lnSpc>
              <a:buNone/>
              <a:defRPr/>
            </a:pPr>
            <a:r>
              <a:rPr lang="nn-NO" altLang="zh-CN" dirty="0" smtClean="0"/>
              <a:t>      //</a:t>
            </a:r>
            <a:r>
              <a:rPr lang="zh-CN" altLang="en-US" dirty="0" smtClean="0"/>
              <a:t>也可以利用</a:t>
            </a:r>
            <a:r>
              <a:rPr lang="en-US" altLang="zh-CN" dirty="0" smtClean="0"/>
              <a:t>max</a:t>
            </a:r>
            <a:r>
              <a:rPr lang="zh-CN" altLang="en-US" dirty="0" smtClean="0"/>
              <a:t>函数来实现：</a:t>
            </a:r>
            <a:r>
              <a:rPr lang="nn-NO" altLang="zh-CN" dirty="0" smtClean="0">
                <a:solidFill>
                  <a:srgbClr val="FFC000"/>
                </a:solidFill>
              </a:rPr>
              <a:t>i_max = </a:t>
            </a:r>
            <a:r>
              <a:rPr lang="en-US" altLang="zh-CN" dirty="0" smtClean="0">
                <a:solidFill>
                  <a:srgbClr val="FFC000"/>
                </a:solidFill>
              </a:rPr>
              <a:t>max(</a:t>
            </a:r>
            <a:r>
              <a:rPr lang="en-US" altLang="zh-CN" dirty="0" err="1" smtClean="0">
                <a:solidFill>
                  <a:srgbClr val="FFC000"/>
                </a:solidFill>
              </a:rPr>
              <a:t>x,n</a:t>
            </a:r>
            <a:r>
              <a:rPr lang="en-US" altLang="zh-CN" dirty="0" smtClean="0">
                <a:solidFill>
                  <a:srgbClr val="FFC000"/>
                </a:solidFill>
              </a:rPr>
              <a:t>);</a:t>
            </a:r>
            <a:endParaRPr lang="nn-NO" altLang="zh-CN" dirty="0" smtClean="0">
              <a:solidFill>
                <a:srgbClr val="FFC000"/>
              </a:solidFill>
            </a:endParaRPr>
          </a:p>
          <a:p>
            <a:pPr marL="0" indent="0" eaLnBrk="1" hangingPunct="1">
              <a:lnSpc>
                <a:spcPct val="120000"/>
              </a:lnSpc>
              <a:buNone/>
              <a:defRPr/>
            </a:pPr>
            <a:r>
              <a:rPr lang="en-US" altLang="zh-CN" dirty="0" smtClean="0"/>
              <a:t>      if (</a:t>
            </a:r>
            <a:r>
              <a:rPr lang="en-US" altLang="zh-CN" dirty="0" err="1" smtClean="0"/>
              <a:t>i_max</a:t>
            </a:r>
            <a:r>
              <a:rPr lang="en-US" altLang="zh-CN" dirty="0" smtClean="0"/>
              <a:t> </a:t>
            </a:r>
            <a:r>
              <a:rPr lang="en-US" altLang="zh-CN" dirty="0"/>
              <a:t>!= </a:t>
            </a:r>
            <a:r>
              <a:rPr lang="en-US" altLang="zh-CN" dirty="0" smtClean="0"/>
              <a:t>n-1</a:t>
            </a:r>
            <a:r>
              <a:rPr lang="en-US" altLang="zh-CN" dirty="0"/>
              <a:t>) </a:t>
            </a:r>
            <a:r>
              <a:rPr lang="en-US" altLang="zh-CN" dirty="0" smtClean="0"/>
              <a:t>//</a:t>
            </a:r>
            <a:r>
              <a:rPr lang="zh-CN" altLang="en-US" dirty="0" smtClean="0"/>
              <a:t>最大者</a:t>
            </a:r>
            <a:r>
              <a:rPr lang="zh-CN" altLang="en-US" dirty="0"/>
              <a:t>不</a:t>
            </a:r>
            <a:r>
              <a:rPr lang="zh-CN" altLang="en-US" dirty="0" smtClean="0"/>
              <a:t>为</a:t>
            </a:r>
            <a:r>
              <a:rPr lang="en-US" altLang="zh-CN" dirty="0"/>
              <a:t>x[n-1]</a:t>
            </a:r>
            <a:r>
              <a:rPr lang="zh-CN" altLang="en-US" dirty="0"/>
              <a:t>（最后一个元素）</a:t>
            </a:r>
            <a:r>
              <a:rPr lang="zh-CN" altLang="en-US" dirty="0" smtClean="0"/>
              <a:t>时，</a:t>
            </a:r>
            <a:endParaRPr lang="en-US" altLang="zh-CN" dirty="0" smtClean="0"/>
          </a:p>
          <a:p>
            <a:pPr marL="0" indent="0" eaLnBrk="1" hangingPunct="1">
              <a:lnSpc>
                <a:spcPct val="120000"/>
              </a:lnSpc>
              <a:buNone/>
              <a:defRPr/>
            </a:pPr>
            <a:r>
              <a:rPr lang="en-US" altLang="zh-CN" dirty="0"/>
              <a:t>	</a:t>
            </a:r>
            <a:r>
              <a:rPr lang="en-US" altLang="zh-CN" dirty="0" smtClean="0"/>
              <a:t>		   //</a:t>
            </a:r>
            <a:r>
              <a:rPr lang="zh-CN" altLang="en-US" dirty="0" smtClean="0"/>
              <a:t>交换</a:t>
            </a:r>
            <a:r>
              <a:rPr lang="en-US" altLang="zh-CN" dirty="0"/>
              <a:t>x[</a:t>
            </a:r>
            <a:r>
              <a:rPr lang="en-US" altLang="zh-CN" dirty="0" err="1"/>
              <a:t>i_max</a:t>
            </a:r>
            <a:r>
              <a:rPr lang="en-US" altLang="zh-CN" dirty="0"/>
              <a:t>]</a:t>
            </a:r>
            <a:r>
              <a:rPr lang="zh-CN" altLang="en-US" dirty="0"/>
              <a:t>和</a:t>
            </a:r>
            <a:r>
              <a:rPr lang="en-US" altLang="zh-CN" dirty="0"/>
              <a:t>x[n-1]</a:t>
            </a:r>
            <a:r>
              <a:rPr lang="zh-CN" altLang="en-US" dirty="0"/>
              <a:t>的值</a:t>
            </a:r>
          </a:p>
          <a:p>
            <a:pPr marL="0" indent="0" eaLnBrk="1" hangingPunct="1">
              <a:lnSpc>
                <a:spcPct val="120000"/>
              </a:lnSpc>
              <a:buNone/>
              <a:defRPr/>
            </a:pPr>
            <a:r>
              <a:rPr lang="en-US" altLang="zh-CN" dirty="0" smtClean="0"/>
              <a:t>      { </a:t>
            </a:r>
            <a:r>
              <a:rPr lang="en-US" altLang="zh-CN" dirty="0" err="1" smtClean="0"/>
              <a:t>int</a:t>
            </a:r>
            <a:r>
              <a:rPr lang="en-US" altLang="zh-CN" dirty="0" smtClean="0"/>
              <a:t> temp=x[n-1];</a:t>
            </a:r>
            <a:endParaRPr lang="en-US" altLang="zh-CN" dirty="0"/>
          </a:p>
          <a:p>
            <a:pPr marL="0" indent="0" eaLnBrk="1" hangingPunct="1">
              <a:lnSpc>
                <a:spcPct val="120000"/>
              </a:lnSpc>
              <a:buNone/>
              <a:defRPr/>
            </a:pPr>
            <a:r>
              <a:rPr lang="en-US" altLang="zh-CN" dirty="0" smtClean="0"/>
              <a:t>         x[n-1</a:t>
            </a:r>
            <a:r>
              <a:rPr lang="en-US" altLang="zh-CN" dirty="0"/>
              <a:t>] = </a:t>
            </a:r>
            <a:r>
              <a:rPr lang="en-US" altLang="zh-CN" dirty="0" smtClean="0"/>
              <a:t>x[</a:t>
            </a:r>
            <a:r>
              <a:rPr lang="en-US" altLang="zh-CN" dirty="0" err="1" smtClean="0"/>
              <a:t>i_max</a:t>
            </a:r>
            <a:r>
              <a:rPr lang="en-US" altLang="zh-CN" dirty="0" smtClean="0"/>
              <a:t>];</a:t>
            </a:r>
            <a:endParaRPr lang="en-US" altLang="zh-CN" dirty="0"/>
          </a:p>
          <a:p>
            <a:pPr marL="0" indent="0" eaLnBrk="1" hangingPunct="1">
              <a:lnSpc>
                <a:spcPct val="120000"/>
              </a:lnSpc>
              <a:buNone/>
              <a:defRPr/>
            </a:pPr>
            <a:r>
              <a:rPr lang="en-US" altLang="zh-CN" dirty="0" smtClean="0"/>
              <a:t>         x[</a:t>
            </a:r>
            <a:r>
              <a:rPr lang="en-US" altLang="zh-CN" dirty="0" err="1" smtClean="0"/>
              <a:t>i_max</a:t>
            </a:r>
            <a:r>
              <a:rPr lang="en-US" altLang="zh-CN" dirty="0" smtClean="0"/>
              <a:t>] </a:t>
            </a:r>
            <a:r>
              <a:rPr lang="en-US" altLang="zh-CN" dirty="0"/>
              <a:t>= temp;</a:t>
            </a:r>
          </a:p>
          <a:p>
            <a:pPr marL="0" indent="0" eaLnBrk="1" hangingPunct="1">
              <a:lnSpc>
                <a:spcPct val="120000"/>
              </a:lnSpc>
              <a:buNone/>
              <a:defRPr/>
            </a:pPr>
            <a:r>
              <a:rPr lang="en-US" altLang="zh-CN" dirty="0" smtClean="0"/>
              <a:t>       }</a:t>
            </a:r>
          </a:p>
          <a:p>
            <a:pPr marL="0" indent="0" eaLnBrk="1" hangingPunct="1">
              <a:lnSpc>
                <a:spcPct val="120000"/>
              </a:lnSpc>
              <a:buNone/>
              <a:defRPr/>
            </a:pPr>
            <a:r>
              <a:rPr lang="en-US" altLang="zh-CN" dirty="0" smtClean="0"/>
              <a:t>       n--;</a:t>
            </a:r>
            <a:endParaRPr lang="en-US" altLang="zh-CN" dirty="0"/>
          </a:p>
          <a:p>
            <a:pPr marL="0" indent="0" eaLnBrk="1" hangingPunct="1">
              <a:lnSpc>
                <a:spcPct val="120000"/>
              </a:lnSpc>
              <a:buNone/>
              <a:defRPr/>
            </a:pPr>
            <a:r>
              <a:rPr lang="en-US" altLang="zh-CN" dirty="0" smtClean="0"/>
              <a:t>   </a:t>
            </a:r>
            <a:r>
              <a:rPr lang="en-US" altLang="zh-CN" dirty="0"/>
              <a:t>}  </a:t>
            </a:r>
            <a:endParaRPr lang="en-US" altLang="zh-CN" dirty="0" smtClean="0"/>
          </a:p>
          <a:p>
            <a:pPr marL="0" indent="0" eaLnBrk="1" hangingPunct="1">
              <a:lnSpc>
                <a:spcPct val="120000"/>
              </a:lnSpc>
              <a:buNone/>
              <a:defRPr/>
            </a:pPr>
            <a:r>
              <a:rPr lang="en-US" altLang="zh-CN" dirty="0"/>
              <a:t> </a:t>
            </a:r>
            <a:r>
              <a:rPr lang="en-US" altLang="zh-CN" dirty="0" smtClean="0"/>
              <a:t>  return; </a:t>
            </a:r>
            <a:endParaRPr lang="en-US" altLang="zh-CN" dirty="0"/>
          </a:p>
          <a:p>
            <a:pPr marL="0" indent="0" eaLnBrk="1" hangingPunct="1">
              <a:lnSpc>
                <a:spcPct val="120000"/>
              </a:lnSpc>
              <a:buNone/>
              <a:defRPr/>
            </a:pPr>
            <a:r>
              <a:rPr lang="en-US" altLang="zh-CN" dirty="0" smtClean="0"/>
              <a:t>}</a:t>
            </a:r>
            <a:r>
              <a:rPr lang="en-US" altLang="zh-CN" dirty="0"/>
              <a:t>	</a:t>
            </a:r>
          </a:p>
          <a:p>
            <a:pPr marL="0" indent="0">
              <a:buNone/>
            </a:pPr>
            <a:endParaRPr lang="zh-CN" altLang="en-US" dirty="0"/>
          </a:p>
        </p:txBody>
      </p:sp>
    </p:spTree>
    <p:extLst>
      <p:ext uri="{BB962C8B-B14F-4D97-AF65-F5344CB8AC3E}">
        <p14:creationId xmlns:p14="http://schemas.microsoft.com/office/powerpoint/2010/main" val="79519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pPr marL="0" indent="0" eaLnBrk="1" hangingPunct="1">
              <a:lnSpc>
                <a:spcPct val="120000"/>
              </a:lnSpc>
              <a:buNone/>
              <a:defRPr/>
            </a:pPr>
            <a:r>
              <a:rPr lang="en-US" altLang="zh-CN" dirty="0" err="1"/>
              <a:t>const</a:t>
            </a:r>
            <a:r>
              <a:rPr lang="en-US" altLang="zh-CN" dirty="0"/>
              <a:t> </a:t>
            </a:r>
            <a:r>
              <a:rPr lang="en-US" altLang="zh-CN" dirty="0" err="1"/>
              <a:t>int</a:t>
            </a:r>
            <a:r>
              <a:rPr lang="en-US" altLang="zh-CN" dirty="0"/>
              <a:t> N=20;</a:t>
            </a:r>
          </a:p>
          <a:p>
            <a:pPr marL="0" indent="0" eaLnBrk="1" hangingPunct="1">
              <a:lnSpc>
                <a:spcPct val="120000"/>
              </a:lnSpc>
              <a:buNone/>
              <a:defRPr/>
            </a:pPr>
            <a:r>
              <a:rPr lang="en-US" altLang="zh-CN" dirty="0" err="1"/>
              <a:t>int</a:t>
            </a:r>
            <a:r>
              <a:rPr lang="en-US" altLang="zh-CN" dirty="0"/>
              <a:t> main()</a:t>
            </a:r>
          </a:p>
          <a:p>
            <a:pPr marL="0" indent="0" eaLnBrk="1" hangingPunct="1">
              <a:lnSpc>
                <a:spcPct val="120000"/>
              </a:lnSpc>
              <a:buNone/>
              <a:defRPr/>
            </a:pPr>
            <a:r>
              <a:rPr lang="en-US" altLang="zh-CN" dirty="0"/>
              <a:t>{ </a:t>
            </a:r>
            <a:r>
              <a:rPr lang="en-US" altLang="zh-CN" dirty="0" err="1"/>
              <a:t>int</a:t>
            </a:r>
            <a:r>
              <a:rPr lang="en-US" altLang="zh-CN" dirty="0"/>
              <a:t> a[N];</a:t>
            </a:r>
          </a:p>
          <a:p>
            <a:pPr marL="0" indent="0" eaLnBrk="1" hangingPunct="1">
              <a:lnSpc>
                <a:spcPct val="120000"/>
              </a:lnSpc>
              <a:buNone/>
              <a:defRPr/>
            </a:pPr>
            <a:r>
              <a:rPr lang="en-US" altLang="zh-CN" dirty="0"/>
              <a:t>   for (</a:t>
            </a:r>
            <a:r>
              <a:rPr lang="en-US" altLang="zh-CN" dirty="0" err="1"/>
              <a:t>int</a:t>
            </a:r>
            <a:r>
              <a:rPr lang="en-US" altLang="zh-CN" dirty="0"/>
              <a:t> </a:t>
            </a:r>
            <a:r>
              <a:rPr lang="en-US" altLang="zh-CN" dirty="0" err="1"/>
              <a:t>i</a:t>
            </a:r>
            <a:r>
              <a:rPr lang="en-US" altLang="zh-CN" dirty="0"/>
              <a:t>=0; </a:t>
            </a:r>
            <a:r>
              <a:rPr lang="en-US" altLang="zh-CN" dirty="0" err="1"/>
              <a:t>i</a:t>
            </a:r>
            <a:r>
              <a:rPr lang="en-US" altLang="zh-CN" dirty="0"/>
              <a:t>&lt;N; </a:t>
            </a:r>
            <a:r>
              <a:rPr lang="en-US" altLang="zh-CN" dirty="0" err="1"/>
              <a:t>i</a:t>
            </a:r>
            <a:r>
              <a:rPr lang="en-US" altLang="zh-CN" dirty="0"/>
              <a:t>++) </a:t>
            </a:r>
            <a:r>
              <a:rPr lang="en-US" altLang="zh-CN" dirty="0" err="1"/>
              <a:t>cin</a:t>
            </a:r>
            <a:r>
              <a:rPr lang="en-US" altLang="zh-CN" dirty="0"/>
              <a:t> &gt;&gt; a[</a:t>
            </a:r>
            <a:r>
              <a:rPr lang="en-US" altLang="zh-CN" dirty="0" err="1"/>
              <a:t>i</a:t>
            </a:r>
            <a:r>
              <a:rPr lang="en-US" altLang="zh-CN" dirty="0"/>
              <a:t>];</a:t>
            </a:r>
          </a:p>
          <a:p>
            <a:pPr marL="0" indent="0" eaLnBrk="1" hangingPunct="1">
              <a:lnSpc>
                <a:spcPct val="120000"/>
              </a:lnSpc>
              <a:buNone/>
              <a:defRPr/>
            </a:pPr>
            <a:r>
              <a:rPr lang="en-US" altLang="zh-CN" dirty="0"/>
              <a:t>   sort(</a:t>
            </a:r>
            <a:r>
              <a:rPr lang="en-US" altLang="zh-CN" dirty="0" err="1"/>
              <a:t>a,N</a:t>
            </a:r>
            <a:r>
              <a:rPr lang="en-US" altLang="zh-CN" dirty="0"/>
              <a:t>); //</a:t>
            </a:r>
            <a:r>
              <a:rPr lang="zh-CN" altLang="en-US" dirty="0">
                <a:solidFill>
                  <a:srgbClr val="FFC000"/>
                </a:solidFill>
              </a:rPr>
              <a:t>调用</a:t>
            </a:r>
            <a:r>
              <a:rPr lang="en-US" altLang="zh-CN" dirty="0">
                <a:solidFill>
                  <a:srgbClr val="FFC000"/>
                </a:solidFill>
              </a:rPr>
              <a:t>sort</a:t>
            </a:r>
            <a:r>
              <a:rPr lang="zh-CN" altLang="en-US" dirty="0">
                <a:solidFill>
                  <a:srgbClr val="FFC000"/>
                </a:solidFill>
              </a:rPr>
              <a:t>对</a:t>
            </a:r>
            <a:r>
              <a:rPr lang="en-US" altLang="zh-CN" dirty="0">
                <a:solidFill>
                  <a:srgbClr val="FFC000"/>
                </a:solidFill>
              </a:rPr>
              <a:t>a</a:t>
            </a:r>
            <a:r>
              <a:rPr lang="zh-CN" altLang="en-US" dirty="0">
                <a:solidFill>
                  <a:srgbClr val="FFC000"/>
                </a:solidFill>
              </a:rPr>
              <a:t>的元素进行排序</a:t>
            </a:r>
            <a:endParaRPr lang="en-US" altLang="zh-CN" dirty="0">
              <a:solidFill>
                <a:srgbClr val="FFC000"/>
              </a:solidFill>
            </a:endParaRPr>
          </a:p>
          <a:p>
            <a:pPr marL="0" indent="0" eaLnBrk="1" hangingPunct="1">
              <a:lnSpc>
                <a:spcPct val="120000"/>
              </a:lnSpc>
              <a:buNone/>
              <a:defRPr/>
            </a:pPr>
            <a:r>
              <a:rPr lang="en-US" altLang="zh-CN" dirty="0"/>
              <a:t>   for (</a:t>
            </a:r>
            <a:r>
              <a:rPr lang="en-US" altLang="zh-CN" dirty="0" err="1"/>
              <a:t>int</a:t>
            </a:r>
            <a:r>
              <a:rPr lang="en-US" altLang="zh-CN" dirty="0"/>
              <a:t> </a:t>
            </a:r>
            <a:r>
              <a:rPr lang="en-US" altLang="zh-CN" dirty="0" err="1"/>
              <a:t>i</a:t>
            </a:r>
            <a:r>
              <a:rPr lang="en-US" altLang="zh-CN" dirty="0"/>
              <a:t>=0; </a:t>
            </a:r>
            <a:r>
              <a:rPr lang="en-US" altLang="zh-CN" dirty="0" err="1"/>
              <a:t>i</a:t>
            </a:r>
            <a:r>
              <a:rPr lang="en-US" altLang="zh-CN" dirty="0"/>
              <a:t>&lt;N; </a:t>
            </a:r>
            <a:r>
              <a:rPr lang="en-US" altLang="zh-CN" dirty="0" err="1"/>
              <a:t>i</a:t>
            </a:r>
            <a:r>
              <a:rPr lang="en-US" altLang="zh-CN" dirty="0"/>
              <a:t>++) </a:t>
            </a:r>
            <a:r>
              <a:rPr lang="en-US" altLang="zh-CN" dirty="0" err="1"/>
              <a:t>cout</a:t>
            </a:r>
            <a:r>
              <a:rPr lang="en-US" altLang="zh-CN" dirty="0"/>
              <a:t> &lt;&lt; a[</a:t>
            </a:r>
            <a:r>
              <a:rPr lang="en-US" altLang="zh-CN" dirty="0" err="1"/>
              <a:t>i</a:t>
            </a:r>
            <a:r>
              <a:rPr lang="en-US" altLang="zh-CN" dirty="0" smtClean="0"/>
              <a:t>] &lt;&lt; ' ';</a:t>
            </a:r>
            <a:endParaRPr lang="en-US" altLang="zh-CN" dirty="0"/>
          </a:p>
          <a:p>
            <a:pPr marL="0" indent="0" eaLnBrk="1" hangingPunct="1">
              <a:lnSpc>
                <a:spcPct val="120000"/>
              </a:lnSpc>
              <a:buNone/>
              <a:defRPr/>
            </a:pPr>
            <a:r>
              <a:rPr lang="en-US" altLang="zh-CN" dirty="0"/>
              <a:t>}</a:t>
            </a:r>
          </a:p>
          <a:p>
            <a:pPr eaLnBrk="1" hangingPunct="1">
              <a:lnSpc>
                <a:spcPct val="120000"/>
              </a:lnSpc>
              <a:defRPr/>
            </a:pPr>
            <a:r>
              <a:rPr lang="zh-CN" altLang="en-US" dirty="0" smtClean="0">
                <a:solidFill>
                  <a:srgbClr val="FFC000"/>
                </a:solidFill>
              </a:rPr>
              <a:t>注意：</a:t>
            </a:r>
            <a:endParaRPr lang="en-US" altLang="zh-CN" dirty="0" smtClean="0">
              <a:solidFill>
                <a:srgbClr val="FFC000"/>
              </a:solidFill>
            </a:endParaRPr>
          </a:p>
          <a:p>
            <a:pPr lvl="1" eaLnBrk="1" hangingPunct="1">
              <a:lnSpc>
                <a:spcPct val="120000"/>
              </a:lnSpc>
              <a:defRPr/>
            </a:pPr>
            <a:r>
              <a:rPr lang="zh-CN" altLang="en-US" dirty="0"/>
              <a:t>因为</a:t>
            </a:r>
            <a:r>
              <a:rPr lang="zh-CN" altLang="en-US" dirty="0" smtClean="0"/>
              <a:t>调用</a:t>
            </a:r>
            <a:r>
              <a:rPr lang="en-US" altLang="zh-CN" dirty="0" smtClean="0"/>
              <a:t>sort</a:t>
            </a:r>
            <a:r>
              <a:rPr lang="zh-CN" altLang="en-US" dirty="0" smtClean="0"/>
              <a:t>时传的是</a:t>
            </a:r>
            <a:r>
              <a:rPr lang="en-US" altLang="zh-CN" dirty="0" smtClean="0"/>
              <a:t>a</a:t>
            </a:r>
            <a:r>
              <a:rPr lang="zh-CN" altLang="en-US" dirty="0" smtClean="0"/>
              <a:t>的地址，所以</a:t>
            </a:r>
            <a:r>
              <a:rPr lang="en-US" altLang="zh-CN" dirty="0" smtClean="0"/>
              <a:t>sort</a:t>
            </a:r>
            <a:r>
              <a:rPr lang="zh-CN" altLang="en-US" dirty="0" smtClean="0"/>
              <a:t>是在</a:t>
            </a:r>
            <a:r>
              <a:rPr lang="en-US" altLang="zh-CN" dirty="0" smtClean="0"/>
              <a:t>a</a:t>
            </a:r>
            <a:r>
              <a:rPr lang="zh-CN" altLang="en-US" dirty="0" smtClean="0"/>
              <a:t>中排序！</a:t>
            </a:r>
            <a:endParaRPr lang="en-US" altLang="zh-CN" dirty="0" smtClean="0"/>
          </a:p>
          <a:p>
            <a:pPr lvl="1" eaLnBrk="1" hangingPunct="1">
              <a:lnSpc>
                <a:spcPct val="120000"/>
              </a:lnSpc>
              <a:defRPr/>
            </a:pPr>
            <a:r>
              <a:rPr lang="zh-CN" altLang="en-US" dirty="0" smtClean="0"/>
              <a:t>这</a:t>
            </a:r>
            <a:r>
              <a:rPr lang="zh-CN" altLang="en-US" dirty="0"/>
              <a:t>虽然</a:t>
            </a:r>
            <a:r>
              <a:rPr lang="zh-CN" altLang="en-US" dirty="0" smtClean="0"/>
              <a:t>属于函数的副作用，但它是我们需要的。</a:t>
            </a:r>
            <a:endParaRPr lang="en-US" altLang="zh-CN" dirty="0"/>
          </a:p>
        </p:txBody>
      </p:sp>
    </p:spTree>
    <p:extLst>
      <p:ext uri="{BB962C8B-B14F-4D97-AF65-F5344CB8AC3E}">
        <p14:creationId xmlns:p14="http://schemas.microsoft.com/office/powerpoint/2010/main" val="16679457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r>
              <a:rPr lang="zh-CN" altLang="en-US" dirty="0" smtClean="0"/>
              <a:t>为了防止数组参数带来的不必要的副作用，可以把数组形参指定为</a:t>
            </a:r>
            <a:r>
              <a:rPr lang="zh-CN" altLang="en-US" dirty="0" smtClean="0">
                <a:solidFill>
                  <a:srgbClr val="FFC000"/>
                </a:solidFill>
              </a:rPr>
              <a:t>常量数组类型</a:t>
            </a:r>
            <a:r>
              <a:rPr lang="zh-CN" altLang="en-US" dirty="0" smtClean="0"/>
              <a:t>：</a:t>
            </a:r>
            <a:endParaRPr lang="en-US" altLang="zh-CN" dirty="0" smtClean="0"/>
          </a:p>
          <a:p>
            <a:pPr lvl="1" eaLnBrk="1" hangingPunct="1"/>
            <a:r>
              <a:rPr lang="zh-CN" altLang="en-US" dirty="0" smtClean="0"/>
              <a:t>在函数中不能修改它的值</a:t>
            </a:r>
            <a:endParaRPr lang="en-US" altLang="zh-CN" dirty="0" smtClean="0"/>
          </a:p>
          <a:p>
            <a:r>
              <a:rPr lang="zh-CN" altLang="en-US" dirty="0" smtClean="0"/>
              <a:t>例如，对于前面的</a:t>
            </a:r>
            <a:r>
              <a:rPr lang="zh-CN" altLang="en-US" dirty="0"/>
              <a:t>函数</a:t>
            </a:r>
            <a:r>
              <a:rPr lang="en-US" altLang="zh-CN" dirty="0" smtClean="0"/>
              <a:t>max</a:t>
            </a:r>
            <a:r>
              <a:rPr lang="zh-CN" altLang="en-US" dirty="0" smtClean="0"/>
              <a:t>可以定义为：</a:t>
            </a:r>
            <a:endParaRPr lang="en-US" altLang="zh-CN" dirty="0" smtClean="0"/>
          </a:p>
          <a:p>
            <a:pPr marL="457200" lvl="1" indent="0">
              <a:buNone/>
            </a:pPr>
            <a:r>
              <a:rPr lang="fr-FR" altLang="zh-CN" dirty="0"/>
              <a:t>int </a:t>
            </a:r>
            <a:r>
              <a:rPr lang="fr-FR" altLang="zh-CN" dirty="0" smtClean="0"/>
              <a:t>max(</a:t>
            </a:r>
            <a:r>
              <a:rPr lang="en-US" altLang="zh-CN" dirty="0" err="1" smtClean="0">
                <a:solidFill>
                  <a:srgbClr val="FFC000"/>
                </a:solidFill>
              </a:rPr>
              <a:t>const</a:t>
            </a:r>
            <a:r>
              <a:rPr lang="en-US" altLang="zh-CN" dirty="0" smtClean="0"/>
              <a:t> </a:t>
            </a:r>
            <a:r>
              <a:rPr lang="fr-FR" altLang="zh-CN" dirty="0" smtClean="0"/>
              <a:t>int </a:t>
            </a:r>
            <a:r>
              <a:rPr lang="fr-FR" altLang="zh-CN" dirty="0"/>
              <a:t>x[],int n</a:t>
            </a:r>
            <a:r>
              <a:rPr lang="fr-FR" altLang="zh-CN" dirty="0" smtClean="0"/>
              <a:t>)</a:t>
            </a:r>
          </a:p>
          <a:p>
            <a:pPr marL="457200" lvl="1" indent="0">
              <a:buNone/>
            </a:pPr>
            <a:r>
              <a:rPr lang="fr-FR" altLang="zh-CN" dirty="0" smtClean="0"/>
              <a:t>{ ......</a:t>
            </a:r>
          </a:p>
          <a:p>
            <a:pPr marL="457200" lvl="1" indent="0">
              <a:buNone/>
            </a:pPr>
            <a:r>
              <a:rPr lang="fr-FR" altLang="zh-CN" dirty="0"/>
              <a:t> </a:t>
            </a:r>
            <a:r>
              <a:rPr lang="fr-FR" altLang="zh-CN" dirty="0" smtClean="0"/>
              <a:t>  x[i] = ...; //</a:t>
            </a:r>
            <a:r>
              <a:rPr lang="zh-CN" altLang="en-US" dirty="0" smtClean="0"/>
              <a:t>编译会报错：不能修改</a:t>
            </a:r>
            <a:r>
              <a:rPr lang="en-US" altLang="zh-CN" dirty="0" smtClean="0"/>
              <a:t>x</a:t>
            </a:r>
            <a:r>
              <a:rPr lang="zh-CN" altLang="en-US" dirty="0" smtClean="0"/>
              <a:t>的值！</a:t>
            </a:r>
            <a:endParaRPr lang="fr-FR" altLang="zh-CN" dirty="0" smtClean="0"/>
          </a:p>
          <a:p>
            <a:pPr marL="457200" lvl="1" indent="0">
              <a:buNone/>
            </a:pPr>
            <a:r>
              <a:rPr lang="fr-FR" altLang="zh-CN" dirty="0"/>
              <a:t> </a:t>
            </a:r>
            <a:r>
              <a:rPr lang="fr-FR" altLang="zh-CN" dirty="0" smtClean="0"/>
              <a:t>  </a:t>
            </a:r>
            <a:r>
              <a:rPr lang="en-US" altLang="zh-CN" dirty="0" smtClean="0"/>
              <a:t>......</a:t>
            </a:r>
            <a:endParaRPr lang="fr-FR" altLang="zh-CN" dirty="0" smtClean="0"/>
          </a:p>
          <a:p>
            <a:pPr marL="457200" lvl="1" indent="0">
              <a:buNone/>
            </a:pPr>
            <a:r>
              <a:rPr lang="fr-FR" altLang="zh-CN" dirty="0" smtClean="0"/>
              <a:t>}</a:t>
            </a:r>
            <a:endParaRPr lang="en-US" altLang="zh-CN" dirty="0"/>
          </a:p>
        </p:txBody>
      </p:sp>
    </p:spTree>
    <p:extLst>
      <p:ext uri="{BB962C8B-B14F-4D97-AF65-F5344CB8AC3E}">
        <p14:creationId xmlns:p14="http://schemas.microsoft.com/office/powerpoint/2010/main" val="1758746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34975" y="188913"/>
            <a:ext cx="8458200" cy="1223863"/>
          </a:xfrm>
        </p:spPr>
        <p:txBody>
          <a:bodyPr/>
          <a:lstStyle/>
          <a:p>
            <a:pPr eaLnBrk="1" hangingPunct="1">
              <a:defRPr/>
            </a:pPr>
            <a:r>
              <a:rPr lang="zh-CN" altLang="en-US" sz="4000" dirty="0" smtClean="0"/>
              <a:t>字符串类型的实现－－</a:t>
            </a:r>
            <a:r>
              <a:rPr lang="en-US" altLang="zh-CN" sz="4000" dirty="0" smtClean="0"/>
              <a:t/>
            </a:r>
            <a:br>
              <a:rPr lang="en-US" altLang="zh-CN" sz="4000" dirty="0" smtClean="0"/>
            </a:br>
            <a:r>
              <a:rPr lang="zh-CN" altLang="en-US" sz="4000" dirty="0" smtClean="0"/>
              <a:t>一维字符数组</a:t>
            </a:r>
          </a:p>
        </p:txBody>
      </p:sp>
      <p:sp>
        <p:nvSpPr>
          <p:cNvPr id="14339" name="Rectangle 3"/>
          <p:cNvSpPr>
            <a:spLocks noGrp="1" noChangeArrowheads="1"/>
          </p:cNvSpPr>
          <p:nvPr>
            <p:ph type="body" idx="1"/>
          </p:nvPr>
        </p:nvSpPr>
        <p:spPr>
          <a:xfrm>
            <a:off x="179512" y="1563688"/>
            <a:ext cx="8712646" cy="4889648"/>
          </a:xfrm>
        </p:spPr>
        <p:txBody>
          <a:bodyPr>
            <a:normAutofit fontScale="92500"/>
          </a:bodyPr>
          <a:lstStyle/>
          <a:p>
            <a:pPr eaLnBrk="1" hangingPunct="1">
              <a:lnSpc>
                <a:spcPct val="110000"/>
              </a:lnSpc>
              <a:defRPr/>
            </a:pPr>
            <a:r>
              <a:rPr lang="en-US" altLang="zh-CN" dirty="0" smtClean="0"/>
              <a:t>C++</a:t>
            </a:r>
            <a:r>
              <a:rPr lang="zh-CN" altLang="en-US" dirty="0" smtClean="0"/>
              <a:t>语言本身没有提供</a:t>
            </a:r>
            <a:r>
              <a:rPr lang="zh-CN" altLang="en-US" dirty="0" smtClean="0">
                <a:solidFill>
                  <a:srgbClr val="FFC000"/>
                </a:solidFill>
              </a:rPr>
              <a:t>字符串</a:t>
            </a:r>
            <a:r>
              <a:rPr lang="zh-CN" altLang="en-US" dirty="0" smtClean="0"/>
              <a:t>类型。在</a:t>
            </a:r>
            <a:r>
              <a:rPr lang="en-US" altLang="zh-CN" dirty="0" smtClean="0"/>
              <a:t>C++</a:t>
            </a:r>
            <a:r>
              <a:rPr lang="zh-CN" altLang="en-US" dirty="0" smtClean="0"/>
              <a:t>中，通常用元素类型为</a:t>
            </a:r>
            <a:r>
              <a:rPr lang="en-US" altLang="zh-CN" dirty="0" smtClean="0"/>
              <a:t>char</a:t>
            </a:r>
            <a:r>
              <a:rPr lang="zh-CN" altLang="en-US" dirty="0" smtClean="0"/>
              <a:t>的一维数组（</a:t>
            </a:r>
            <a:r>
              <a:rPr lang="zh-CN" altLang="en-US" dirty="0" smtClean="0">
                <a:solidFill>
                  <a:srgbClr val="FFC000"/>
                </a:solidFill>
              </a:rPr>
              <a:t>字符数组</a:t>
            </a:r>
            <a:r>
              <a:rPr lang="zh-CN" altLang="en-US" dirty="0" smtClean="0"/>
              <a:t>）来表示字符串类型。例如：</a:t>
            </a:r>
            <a:endParaRPr lang="en-US" altLang="zh-CN" dirty="0" smtClean="0"/>
          </a:p>
          <a:p>
            <a:pPr lvl="1" eaLnBrk="1" hangingPunct="1">
              <a:lnSpc>
                <a:spcPct val="110000"/>
              </a:lnSpc>
              <a:defRPr/>
            </a:pPr>
            <a:r>
              <a:rPr lang="en-US" altLang="zh-CN" dirty="0"/>
              <a:t>char s[10</a:t>
            </a:r>
            <a:r>
              <a:rPr lang="en-US" altLang="zh-CN" dirty="0" smtClean="0"/>
              <a:t>];  //s</a:t>
            </a:r>
            <a:r>
              <a:rPr lang="zh-CN" altLang="en-US" dirty="0" smtClean="0"/>
              <a:t>为一个字符串类型的变量</a:t>
            </a:r>
            <a:endParaRPr lang="en-US" altLang="zh-CN" dirty="0" smtClean="0"/>
          </a:p>
          <a:p>
            <a:pPr eaLnBrk="1" hangingPunct="1">
              <a:lnSpc>
                <a:spcPct val="110000"/>
              </a:lnSpc>
              <a:defRPr/>
            </a:pPr>
            <a:r>
              <a:rPr lang="zh-CN" altLang="en-US" dirty="0" smtClean="0"/>
              <a:t>在定义一个存储字符串的字符数组时，其元素个数应比它能够存储的字符串的最大长度</a:t>
            </a:r>
            <a:r>
              <a:rPr lang="zh-CN" altLang="en-US" dirty="0" smtClean="0">
                <a:solidFill>
                  <a:srgbClr val="FFC000"/>
                </a:solidFill>
              </a:rPr>
              <a:t>多一个</a:t>
            </a:r>
            <a:r>
              <a:rPr lang="zh-CN" altLang="en-US" dirty="0" smtClean="0"/>
              <a:t>：</a:t>
            </a:r>
            <a:endParaRPr lang="en-US" altLang="zh-CN" dirty="0" smtClean="0"/>
          </a:p>
          <a:p>
            <a:pPr lvl="1" eaLnBrk="1" hangingPunct="1">
              <a:lnSpc>
                <a:spcPct val="110000"/>
              </a:lnSpc>
              <a:defRPr/>
            </a:pPr>
            <a:r>
              <a:rPr lang="zh-CN" altLang="en-US" dirty="0" smtClean="0">
                <a:solidFill>
                  <a:srgbClr val="FFC000"/>
                </a:solidFill>
              </a:rPr>
              <a:t>通常</a:t>
            </a:r>
            <a:r>
              <a:rPr lang="zh-CN" altLang="en-US" dirty="0" smtClean="0"/>
              <a:t>要在字符串中最后一个字符的后面放置一个表示字符串结束的字符：</a:t>
            </a:r>
            <a:r>
              <a:rPr lang="en-US" altLang="zh-CN" dirty="0" smtClean="0">
                <a:solidFill>
                  <a:srgbClr val="FFC000"/>
                </a:solidFill>
              </a:rPr>
              <a:t>'\0'</a:t>
            </a:r>
            <a:r>
              <a:rPr lang="zh-CN" altLang="en-US" dirty="0" smtClean="0"/>
              <a:t>。例如：</a:t>
            </a:r>
          </a:p>
          <a:p>
            <a:pPr lvl="1" eaLnBrk="1" hangingPunct="1">
              <a:lnSpc>
                <a:spcPct val="110000"/>
              </a:lnSpc>
              <a:defRPr/>
            </a:pPr>
            <a:r>
              <a:rPr lang="en-US" altLang="zh-CN" dirty="0" smtClean="0"/>
              <a:t>char s[10];  //</a:t>
            </a:r>
            <a:r>
              <a:rPr lang="zh-CN" altLang="en-US" dirty="0" smtClean="0"/>
              <a:t>可表示最大长度为</a:t>
            </a:r>
            <a:r>
              <a:rPr lang="en-US" altLang="zh-CN" dirty="0" smtClean="0"/>
              <a:t>9</a:t>
            </a:r>
            <a:r>
              <a:rPr lang="zh-CN" altLang="en-US" dirty="0" smtClean="0"/>
              <a:t>的字符串</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79512" y="1328465"/>
            <a:ext cx="8784976" cy="5484911"/>
          </a:xfrm>
        </p:spPr>
        <p:txBody>
          <a:bodyPr>
            <a:normAutofit/>
          </a:bodyPr>
          <a:lstStyle/>
          <a:p>
            <a:pPr eaLnBrk="1" hangingPunct="1">
              <a:defRPr/>
            </a:pPr>
            <a:r>
              <a:rPr lang="zh-CN" altLang="en-US" sz="2800" dirty="0" smtClean="0"/>
              <a:t>如何表示</a:t>
            </a:r>
            <a:r>
              <a:rPr lang="zh-CN" altLang="en-US" sz="2800" dirty="0" smtClean="0">
                <a:solidFill>
                  <a:srgbClr val="FFC000"/>
                </a:solidFill>
              </a:rPr>
              <a:t>向量</a:t>
            </a:r>
            <a:r>
              <a:rPr lang="zh-CN" altLang="en-US" sz="2800" dirty="0" smtClean="0"/>
              <a:t>和</a:t>
            </a:r>
            <a:r>
              <a:rPr lang="zh-CN" altLang="en-US" sz="2800" dirty="0" smtClean="0">
                <a:solidFill>
                  <a:srgbClr val="FFC000"/>
                </a:solidFill>
              </a:rPr>
              <a:t>矩阵</a:t>
            </a:r>
            <a:r>
              <a:rPr lang="zh-CN" altLang="en-US" sz="2800" dirty="0" smtClean="0"/>
              <a:t>这样的复合数据？如果用独立的变量来分别表示它们的元素，则会面临：</a:t>
            </a:r>
          </a:p>
          <a:p>
            <a:pPr lvl="1" eaLnBrk="1" hangingPunct="1">
              <a:defRPr/>
            </a:pPr>
            <a:r>
              <a:rPr lang="zh-CN" altLang="en-US" sz="2400" dirty="0" smtClean="0"/>
              <a:t>变量数量太多</a:t>
            </a:r>
            <a:r>
              <a:rPr lang="zh-CN" altLang="en-US" sz="2000" dirty="0" smtClean="0"/>
              <a:t>（</a:t>
            </a:r>
            <a:r>
              <a:rPr lang="en-US" altLang="zh-CN" sz="2000" dirty="0" smtClean="0"/>
              <a:t>x1</a:t>
            </a:r>
            <a:r>
              <a:rPr lang="zh-CN" altLang="en-US" sz="2000" dirty="0" smtClean="0"/>
              <a:t>、</a:t>
            </a:r>
            <a:r>
              <a:rPr lang="en-US" altLang="zh-CN" sz="2000" dirty="0" smtClean="0"/>
              <a:t>x2</a:t>
            </a:r>
            <a:r>
              <a:rPr lang="zh-CN" altLang="en-US" sz="2000" dirty="0" smtClean="0"/>
              <a:t>、</a:t>
            </a:r>
            <a:r>
              <a:rPr lang="en-US" altLang="zh-CN" sz="2000" dirty="0" smtClean="0"/>
              <a:t>x3</a:t>
            </a:r>
            <a:r>
              <a:rPr lang="zh-CN" altLang="en-US" sz="2000" dirty="0" smtClean="0"/>
              <a:t>、</a:t>
            </a:r>
            <a:r>
              <a:rPr lang="en-US" altLang="zh-CN" sz="2000" dirty="0" smtClean="0"/>
              <a:t>...</a:t>
            </a:r>
            <a:r>
              <a:rPr lang="zh-CN" altLang="en-US" sz="2000" dirty="0" smtClean="0"/>
              <a:t>、</a:t>
            </a:r>
            <a:r>
              <a:rPr lang="en-US" altLang="zh-CN" sz="2000" dirty="0" smtClean="0"/>
              <a:t>y11</a:t>
            </a:r>
            <a:r>
              <a:rPr lang="zh-CN" altLang="en-US" sz="2000" dirty="0" smtClean="0"/>
              <a:t>、</a:t>
            </a:r>
            <a:r>
              <a:rPr lang="en-US" altLang="zh-CN" sz="2000" dirty="0" smtClean="0"/>
              <a:t>y12</a:t>
            </a:r>
            <a:r>
              <a:rPr lang="zh-CN" altLang="en-US" sz="2000" dirty="0" smtClean="0"/>
              <a:t>、</a:t>
            </a:r>
            <a:r>
              <a:rPr lang="en-US" altLang="zh-CN" sz="2000" dirty="0" smtClean="0"/>
              <a:t>y21</a:t>
            </a:r>
            <a:r>
              <a:rPr lang="zh-CN" altLang="en-US" sz="2000" dirty="0" smtClean="0"/>
              <a:t>、</a:t>
            </a:r>
            <a:r>
              <a:rPr lang="en-US" altLang="zh-CN" sz="2000" dirty="0" smtClean="0"/>
              <a:t>y22</a:t>
            </a:r>
            <a:r>
              <a:rPr lang="zh-CN" altLang="en-US" sz="2000" dirty="0" smtClean="0"/>
              <a:t>、</a:t>
            </a:r>
            <a:r>
              <a:rPr lang="en-US" altLang="zh-CN" sz="2000" dirty="0" smtClean="0"/>
              <a:t>...</a:t>
            </a:r>
            <a:r>
              <a:rPr lang="zh-CN" altLang="en-US" sz="2000" dirty="0" smtClean="0"/>
              <a:t>）</a:t>
            </a:r>
            <a:r>
              <a:rPr lang="zh-CN" altLang="en-US" sz="2400" dirty="0" smtClean="0"/>
              <a:t>。</a:t>
            </a:r>
          </a:p>
          <a:p>
            <a:pPr lvl="1" eaLnBrk="1" hangingPunct="1">
              <a:defRPr/>
            </a:pPr>
            <a:r>
              <a:rPr lang="zh-CN" altLang="en-US" sz="2400" dirty="0" smtClean="0"/>
              <a:t>变量之间缺乏显式的联系。</a:t>
            </a:r>
          </a:p>
          <a:p>
            <a:pPr eaLnBrk="1" hangingPunct="1">
              <a:defRPr/>
            </a:pPr>
            <a:r>
              <a:rPr lang="en-US" altLang="zh-CN" sz="2800" dirty="0" smtClean="0"/>
              <a:t>C++</a:t>
            </a:r>
            <a:r>
              <a:rPr lang="zh-CN" altLang="en-US" sz="2800" dirty="0" smtClean="0"/>
              <a:t>提供了数组类型来表示上述的数据：</a:t>
            </a:r>
          </a:p>
          <a:p>
            <a:pPr lvl="1" eaLnBrk="1" hangingPunct="1">
              <a:defRPr/>
            </a:pPr>
            <a:r>
              <a:rPr lang="zh-CN" altLang="en-US" sz="2400" dirty="0" smtClean="0">
                <a:solidFill>
                  <a:srgbClr val="FFC000"/>
                </a:solidFill>
              </a:rPr>
              <a:t>数组类型</a:t>
            </a:r>
            <a:r>
              <a:rPr lang="zh-CN" altLang="en-US" sz="2400" dirty="0" smtClean="0"/>
              <a:t>是一种由</a:t>
            </a:r>
            <a:r>
              <a:rPr lang="zh-CN" altLang="en-US" sz="2400" dirty="0" smtClean="0">
                <a:solidFill>
                  <a:schemeClr val="folHlink"/>
                </a:solidFill>
              </a:rPr>
              <a:t>固定</a:t>
            </a:r>
            <a:r>
              <a:rPr lang="zh-CN" altLang="en-US" sz="2400" dirty="0" smtClean="0"/>
              <a:t>多个</a:t>
            </a:r>
            <a:r>
              <a:rPr lang="zh-CN" altLang="en-US" sz="2400" dirty="0" smtClean="0">
                <a:solidFill>
                  <a:schemeClr val="folHlink"/>
                </a:solidFill>
              </a:rPr>
              <a:t>同类型</a:t>
            </a:r>
            <a:r>
              <a:rPr lang="zh-CN" altLang="en-US" sz="2400" dirty="0" smtClean="0"/>
              <a:t>的元素按一定次序所构成的复合数据类型。</a:t>
            </a:r>
          </a:p>
          <a:p>
            <a:pPr lvl="1" eaLnBrk="1" hangingPunct="1">
              <a:defRPr/>
            </a:pPr>
            <a:r>
              <a:rPr lang="zh-CN" altLang="en-US" sz="2400" dirty="0"/>
              <a:t>数组类型是一种用户自定义的</a:t>
            </a:r>
            <a:r>
              <a:rPr lang="zh-CN" altLang="en-US" sz="2400" dirty="0" smtClean="0"/>
              <a:t>数据类型</a:t>
            </a:r>
            <a:r>
              <a:rPr lang="zh-CN" altLang="en-US" sz="2400" dirty="0"/>
              <a:t>。</a:t>
            </a:r>
            <a:endParaRPr lang="en-US" altLang="zh-CN" sz="2400" dirty="0" smtClean="0"/>
          </a:p>
          <a:p>
            <a:pPr eaLnBrk="1" hangingPunct="1">
              <a:defRPr/>
            </a:pPr>
            <a:r>
              <a:rPr lang="zh-CN" altLang="en-US" sz="2800" dirty="0"/>
              <a:t>数组类型可分为：</a:t>
            </a:r>
          </a:p>
          <a:p>
            <a:pPr lvl="1" eaLnBrk="1" hangingPunct="1">
              <a:defRPr/>
            </a:pPr>
            <a:r>
              <a:rPr lang="zh-CN" altLang="en-US" sz="2400" dirty="0"/>
              <a:t>一维数组：表示向量等具有线性结构的数据</a:t>
            </a:r>
          </a:p>
          <a:p>
            <a:pPr lvl="1" eaLnBrk="1" hangingPunct="1">
              <a:defRPr/>
            </a:pPr>
            <a:r>
              <a:rPr lang="zh-CN" altLang="en-US" sz="2400" dirty="0"/>
              <a:t>二维数组：表示矩阵等具有行列结构的数据</a:t>
            </a:r>
          </a:p>
          <a:p>
            <a:pPr lvl="1" eaLnBrk="1" hangingPunct="1">
              <a:defRPr/>
            </a:pPr>
            <a:r>
              <a:rPr lang="zh-CN" altLang="en-US" sz="2400" dirty="0"/>
              <a:t>多维数组：表示具有三维及三维以上结构的</a:t>
            </a:r>
            <a:r>
              <a:rPr lang="zh-CN" altLang="en-US" sz="2400" dirty="0" smtClean="0"/>
              <a:t>数据</a:t>
            </a:r>
            <a:endParaRPr lang="zh-CN" altLang="en-US" sz="2400" dirty="0"/>
          </a:p>
        </p:txBody>
      </p:sp>
      <p:sp>
        <p:nvSpPr>
          <p:cNvPr id="3" name="标题 1"/>
          <p:cNvSpPr>
            <a:spLocks noGrp="1"/>
          </p:cNvSpPr>
          <p:nvPr>
            <p:ph type="title"/>
          </p:nvPr>
        </p:nvSpPr>
        <p:spPr>
          <a:xfrm>
            <a:off x="457200" y="44624"/>
            <a:ext cx="8229600" cy="1139825"/>
          </a:xfrm>
        </p:spPr>
        <p:txBody>
          <a:bodyPr/>
          <a:lstStyle/>
          <a:p>
            <a:r>
              <a:rPr lang="zh-CN" altLang="en-US" dirty="0" smtClean="0"/>
              <a:t>数组类型概述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3">
                                            <p:txEl>
                                              <p:pRg st="3" end="3"/>
                                            </p:txEl>
                                          </p:spTgt>
                                        </p:tgtEl>
                                        <p:attrNameLst>
                                          <p:attrName>style.visibility</p:attrName>
                                        </p:attrNameLst>
                                      </p:cBhvr>
                                      <p:to>
                                        <p:strVal val="visible"/>
                                      </p:to>
                                    </p:set>
                                    <p:anim calcmode="lin" valueType="num">
                                      <p:cBhvr additive="base">
                                        <p:cTn id="7" dur="500" fill="hold"/>
                                        <p:tgtEl>
                                          <p:spTgt spid="512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3">
                                            <p:txEl>
                                              <p:pRg st="4" end="4"/>
                                            </p:txEl>
                                          </p:spTgt>
                                        </p:tgtEl>
                                        <p:attrNameLst>
                                          <p:attrName>style.visibility</p:attrName>
                                        </p:attrNameLst>
                                      </p:cBhvr>
                                      <p:to>
                                        <p:strVal val="visible"/>
                                      </p:to>
                                    </p:set>
                                    <p:anim calcmode="lin" valueType="num">
                                      <p:cBhvr additive="base">
                                        <p:cTn id="11" dur="500" fill="hold"/>
                                        <p:tgtEl>
                                          <p:spTgt spid="512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23">
                                            <p:txEl>
                                              <p:pRg st="5" end="5"/>
                                            </p:txEl>
                                          </p:spTgt>
                                        </p:tgtEl>
                                        <p:attrNameLst>
                                          <p:attrName>style.visibility</p:attrName>
                                        </p:attrNameLst>
                                      </p:cBhvr>
                                      <p:to>
                                        <p:strVal val="visible"/>
                                      </p:to>
                                    </p:set>
                                    <p:anim calcmode="lin" valueType="num">
                                      <p:cBhvr additive="base">
                                        <p:cTn id="15" dur="500" fill="hold"/>
                                        <p:tgtEl>
                                          <p:spTgt spid="512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123">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123">
                                            <p:txEl>
                                              <p:pRg st="6" end="6"/>
                                            </p:txEl>
                                          </p:spTgt>
                                        </p:tgtEl>
                                        <p:attrNameLst>
                                          <p:attrName>style.visibility</p:attrName>
                                        </p:attrNameLst>
                                      </p:cBhvr>
                                      <p:to>
                                        <p:strVal val="visible"/>
                                      </p:to>
                                    </p:set>
                                    <p:anim calcmode="lin" valueType="num">
                                      <p:cBhvr additive="base">
                                        <p:cTn id="19" dur="500" fill="hold"/>
                                        <p:tgtEl>
                                          <p:spTgt spid="512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123">
                                            <p:txEl>
                                              <p:pRg st="7" end="7"/>
                                            </p:txEl>
                                          </p:spTgt>
                                        </p:tgtEl>
                                        <p:attrNameLst>
                                          <p:attrName>style.visibility</p:attrName>
                                        </p:attrNameLst>
                                      </p:cBhvr>
                                      <p:to>
                                        <p:strVal val="visible"/>
                                      </p:to>
                                    </p:set>
                                    <p:anim calcmode="lin" valueType="num">
                                      <p:cBhvr additive="base">
                                        <p:cTn id="23" dur="500" fill="hold"/>
                                        <p:tgtEl>
                                          <p:spTgt spid="512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123">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123">
                                            <p:txEl>
                                              <p:pRg st="8" end="8"/>
                                            </p:txEl>
                                          </p:spTgt>
                                        </p:tgtEl>
                                        <p:attrNameLst>
                                          <p:attrName>style.visibility</p:attrName>
                                        </p:attrNameLst>
                                      </p:cBhvr>
                                      <p:to>
                                        <p:strVal val="visible"/>
                                      </p:to>
                                    </p:set>
                                    <p:anim calcmode="lin" valueType="num">
                                      <p:cBhvr additive="base">
                                        <p:cTn id="27" dur="500" fill="hold"/>
                                        <p:tgtEl>
                                          <p:spTgt spid="5123">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123">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123">
                                            <p:txEl>
                                              <p:pRg st="9" end="9"/>
                                            </p:txEl>
                                          </p:spTgt>
                                        </p:tgtEl>
                                        <p:attrNameLst>
                                          <p:attrName>style.visibility</p:attrName>
                                        </p:attrNameLst>
                                      </p:cBhvr>
                                      <p:to>
                                        <p:strVal val="visible"/>
                                      </p:to>
                                    </p:set>
                                    <p:anim calcmode="lin" valueType="num">
                                      <p:cBhvr additive="base">
                                        <p:cTn id="31" dur="500" fill="hold"/>
                                        <p:tgtEl>
                                          <p:spTgt spid="5123">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27088" y="277813"/>
            <a:ext cx="7489825" cy="760412"/>
          </a:xfrm>
        </p:spPr>
        <p:txBody>
          <a:bodyPr/>
          <a:lstStyle/>
          <a:p>
            <a:pPr eaLnBrk="1" hangingPunct="1">
              <a:defRPr/>
            </a:pPr>
            <a:r>
              <a:rPr lang="zh-CN" altLang="en-US" smtClean="0"/>
              <a:t>字符数组的初始化</a:t>
            </a:r>
          </a:p>
        </p:txBody>
      </p:sp>
      <p:sp>
        <p:nvSpPr>
          <p:cNvPr id="15363" name="Rectangle 3"/>
          <p:cNvSpPr>
            <a:spLocks noGrp="1" noChangeArrowheads="1"/>
          </p:cNvSpPr>
          <p:nvPr>
            <p:ph type="body" idx="1"/>
          </p:nvPr>
        </p:nvSpPr>
        <p:spPr>
          <a:xfrm>
            <a:off x="156592" y="1268760"/>
            <a:ext cx="8807896" cy="5445968"/>
          </a:xfrm>
        </p:spPr>
        <p:txBody>
          <a:bodyPr>
            <a:normAutofit fontScale="92500" lnSpcReduction="20000"/>
          </a:bodyPr>
          <a:lstStyle/>
          <a:p>
            <a:pPr eaLnBrk="1" hangingPunct="1">
              <a:defRPr/>
            </a:pPr>
            <a:r>
              <a:rPr lang="zh-CN" altLang="en-US" sz="3000" dirty="0"/>
              <a:t>字符数组的初始化可以采用下面的形式：</a:t>
            </a:r>
            <a:endParaRPr lang="it-IT" altLang="zh-CN" sz="3000" dirty="0"/>
          </a:p>
          <a:p>
            <a:pPr marL="457200" lvl="1" indent="0" eaLnBrk="1" hangingPunct="1">
              <a:buNone/>
              <a:defRPr/>
            </a:pPr>
            <a:r>
              <a:rPr lang="it-IT" altLang="zh-CN" sz="2400" dirty="0" smtClean="0">
                <a:cs typeface="Courier New" pitchFamily="49" charset="0"/>
              </a:rPr>
              <a:t>char s[10]={'h','e','l','l','o'};</a:t>
            </a:r>
            <a:endParaRPr lang="en-US" altLang="zh-CN" sz="2400" dirty="0" smtClean="0">
              <a:cs typeface="Courier New" pitchFamily="49" charset="0"/>
            </a:endParaRPr>
          </a:p>
          <a:p>
            <a:pPr lvl="1" eaLnBrk="1" hangingPunct="1">
              <a:buFontTx/>
              <a:buNone/>
              <a:defRPr/>
            </a:pPr>
            <a:r>
              <a:rPr lang="en-US" altLang="zh-CN" sz="2400" dirty="0" smtClean="0">
                <a:cs typeface="Courier New" pitchFamily="49" charset="0"/>
              </a:rPr>
              <a:t>char s[10]={"hello"};</a:t>
            </a:r>
          </a:p>
          <a:p>
            <a:pPr lvl="1" eaLnBrk="1" hangingPunct="1">
              <a:buFontTx/>
              <a:buNone/>
              <a:defRPr/>
            </a:pPr>
            <a:r>
              <a:rPr lang="en-US" altLang="zh-CN" sz="2400" dirty="0" smtClean="0">
                <a:cs typeface="Courier New" pitchFamily="49" charset="0"/>
              </a:rPr>
              <a:t>char s[10]="hello";</a:t>
            </a:r>
          </a:p>
          <a:p>
            <a:pPr lvl="1" eaLnBrk="1" hangingPunct="1">
              <a:lnSpc>
                <a:spcPct val="120000"/>
              </a:lnSpc>
              <a:defRPr/>
            </a:pPr>
            <a:r>
              <a:rPr lang="zh-CN" altLang="en-US" sz="2600" dirty="0" smtClean="0"/>
              <a:t>在上面的字符数组初始化中</a:t>
            </a:r>
            <a:r>
              <a:rPr lang="zh-CN" altLang="en-US" sz="2600" dirty="0"/>
              <a:t>，当初始化的字符数小于数组元素个数时</a:t>
            </a:r>
            <a:r>
              <a:rPr lang="zh-CN" altLang="en-US" sz="2600" dirty="0" smtClean="0"/>
              <a:t>，初始化会</a:t>
            </a:r>
            <a:r>
              <a:rPr lang="zh-CN" altLang="en-US" sz="2600" dirty="0"/>
              <a:t>在最后一个字符的后面自动加上</a:t>
            </a:r>
            <a:r>
              <a:rPr lang="en-US" altLang="zh-CN" sz="2600" dirty="0"/>
              <a:t>'\0'</a:t>
            </a:r>
            <a:r>
              <a:rPr lang="zh-CN" altLang="en-US" sz="2600" dirty="0"/>
              <a:t>，否则不会加上</a:t>
            </a:r>
            <a:r>
              <a:rPr lang="en-US" altLang="zh-CN" sz="2600" dirty="0"/>
              <a:t>'\0'</a:t>
            </a:r>
            <a:r>
              <a:rPr lang="zh-CN" altLang="en-US" sz="2600" dirty="0" smtClean="0"/>
              <a:t>！</a:t>
            </a:r>
            <a:endParaRPr lang="en-US" altLang="zh-CN" sz="2600" dirty="0" smtClean="0"/>
          </a:p>
          <a:p>
            <a:pPr eaLnBrk="1" hangingPunct="1">
              <a:lnSpc>
                <a:spcPct val="120000"/>
              </a:lnSpc>
              <a:defRPr/>
            </a:pPr>
            <a:r>
              <a:rPr lang="zh-CN" altLang="en-US" sz="3000" dirty="0" smtClean="0"/>
              <a:t>如果数组元素个数不写，会根据初始化的值自动确定元素个数：</a:t>
            </a:r>
            <a:endParaRPr lang="en-US" altLang="zh-CN" sz="3000" dirty="0" smtClean="0"/>
          </a:p>
          <a:p>
            <a:pPr marL="457200" lvl="1" indent="0" eaLnBrk="1" hangingPunct="1">
              <a:buNone/>
              <a:defRPr/>
            </a:pPr>
            <a:r>
              <a:rPr lang="en-US" altLang="zh-CN" sz="2500" dirty="0">
                <a:cs typeface="Courier New" pitchFamily="49" charset="0"/>
              </a:rPr>
              <a:t>char s</a:t>
            </a:r>
            <a:r>
              <a:rPr lang="en-US" altLang="zh-CN" sz="2500" dirty="0" smtClean="0">
                <a:cs typeface="Courier New" pitchFamily="49" charset="0"/>
              </a:rPr>
              <a:t>[]={</a:t>
            </a:r>
            <a:r>
              <a:rPr lang="en-US" altLang="zh-CN" sz="2500" dirty="0">
                <a:cs typeface="Courier New" pitchFamily="49" charset="0"/>
              </a:rPr>
              <a:t>'</a:t>
            </a:r>
            <a:r>
              <a:rPr lang="en-US" altLang="zh-CN" sz="2500" dirty="0" err="1">
                <a:cs typeface="Courier New" pitchFamily="49" charset="0"/>
              </a:rPr>
              <a:t>h','e','l','l','o</a:t>
            </a:r>
            <a:r>
              <a:rPr lang="en-US" altLang="zh-CN" sz="2500" dirty="0" smtClean="0">
                <a:cs typeface="Courier New" pitchFamily="49" charset="0"/>
              </a:rPr>
              <a:t>',</a:t>
            </a:r>
            <a:r>
              <a:rPr lang="en-US" altLang="zh-CN" sz="2500" dirty="0" smtClean="0">
                <a:solidFill>
                  <a:srgbClr val="FFC000"/>
                </a:solidFill>
                <a:cs typeface="Courier New" pitchFamily="49" charset="0"/>
              </a:rPr>
              <a:t>'\0'</a:t>
            </a:r>
            <a:r>
              <a:rPr lang="en-US" altLang="zh-CN" sz="2500" dirty="0" smtClean="0">
                <a:cs typeface="Courier New" pitchFamily="49" charset="0"/>
              </a:rPr>
              <a:t>};</a:t>
            </a:r>
            <a:endParaRPr lang="en-US" altLang="zh-CN" sz="2500" dirty="0">
              <a:cs typeface="Courier New" pitchFamily="49" charset="0"/>
            </a:endParaRPr>
          </a:p>
          <a:p>
            <a:pPr marL="457200" lvl="1" indent="0" eaLnBrk="1" hangingPunct="1">
              <a:buNone/>
              <a:defRPr/>
            </a:pPr>
            <a:r>
              <a:rPr lang="en-US" altLang="zh-CN" sz="2500" dirty="0">
                <a:cs typeface="Courier New" pitchFamily="49" charset="0"/>
              </a:rPr>
              <a:t>char s</a:t>
            </a:r>
            <a:r>
              <a:rPr lang="en-US" altLang="zh-CN" sz="2500" dirty="0" smtClean="0">
                <a:cs typeface="Courier New" pitchFamily="49" charset="0"/>
              </a:rPr>
              <a:t>[]={"</a:t>
            </a:r>
            <a:r>
              <a:rPr lang="en-US" altLang="zh-CN" sz="2500" dirty="0">
                <a:cs typeface="Courier New" pitchFamily="49" charset="0"/>
              </a:rPr>
              <a:t>hello"};</a:t>
            </a:r>
          </a:p>
          <a:p>
            <a:pPr marL="457200" lvl="1" indent="0" eaLnBrk="1" hangingPunct="1">
              <a:buNone/>
              <a:defRPr/>
            </a:pPr>
            <a:r>
              <a:rPr lang="en-US" altLang="zh-CN" sz="2500" dirty="0">
                <a:cs typeface="Courier New" pitchFamily="49" charset="0"/>
              </a:rPr>
              <a:t>char s</a:t>
            </a:r>
            <a:r>
              <a:rPr lang="en-US" altLang="zh-CN" sz="2500" dirty="0" smtClean="0">
                <a:cs typeface="Courier New" pitchFamily="49" charset="0"/>
              </a:rPr>
              <a:t>[]="</a:t>
            </a:r>
            <a:r>
              <a:rPr lang="en-US" altLang="zh-CN" sz="2500" dirty="0">
                <a:cs typeface="Courier New" pitchFamily="49" charset="0"/>
              </a:rPr>
              <a:t>hello</a:t>
            </a:r>
            <a:r>
              <a:rPr lang="en-US" altLang="zh-CN" sz="2500" dirty="0" smtClean="0">
                <a:cs typeface="Courier New" pitchFamily="49" charset="0"/>
              </a:rPr>
              <a:t>";</a:t>
            </a:r>
          </a:p>
          <a:p>
            <a:pPr lvl="1" eaLnBrk="1" hangingPunct="1">
              <a:lnSpc>
                <a:spcPct val="120000"/>
              </a:lnSpc>
              <a:defRPr/>
            </a:pPr>
            <a:r>
              <a:rPr lang="zh-CN" altLang="en-US" sz="2500" dirty="0" smtClean="0">
                <a:cs typeface="Courier New" pitchFamily="49" charset="0"/>
              </a:rPr>
              <a:t>上面的字符数组的元素个数都为</a:t>
            </a:r>
            <a:r>
              <a:rPr lang="en-US" altLang="zh-CN" sz="2500" dirty="0" smtClean="0">
                <a:cs typeface="Courier New" pitchFamily="49" charset="0"/>
              </a:rPr>
              <a:t>6</a:t>
            </a:r>
            <a:r>
              <a:rPr lang="zh-CN" altLang="en-US" sz="2500" dirty="0" smtClean="0">
                <a:cs typeface="Courier New" pitchFamily="49" charset="0"/>
              </a:rPr>
              <a:t>。对于第</a:t>
            </a:r>
            <a:r>
              <a:rPr lang="en-US" altLang="zh-CN" sz="2500" dirty="0" smtClean="0">
                <a:cs typeface="Courier New" pitchFamily="49" charset="0"/>
              </a:rPr>
              <a:t>2</a:t>
            </a:r>
            <a:r>
              <a:rPr lang="zh-CN" altLang="en-US" sz="2500" dirty="0" smtClean="0">
                <a:cs typeface="Courier New" pitchFamily="49" charset="0"/>
              </a:rPr>
              <a:t>、</a:t>
            </a:r>
            <a:r>
              <a:rPr lang="en-US" altLang="zh-CN" sz="2500" dirty="0" smtClean="0">
                <a:cs typeface="Courier New" pitchFamily="49" charset="0"/>
              </a:rPr>
              <a:t>3</a:t>
            </a:r>
            <a:r>
              <a:rPr lang="zh-CN" altLang="en-US" sz="2500" dirty="0" smtClean="0">
                <a:cs typeface="Courier New" pitchFamily="49" charset="0"/>
              </a:rPr>
              <a:t>种形式，会自动加上</a:t>
            </a:r>
            <a:r>
              <a:rPr lang="en-US" altLang="zh-CN" sz="2500" dirty="0" smtClean="0">
                <a:cs typeface="Courier New" pitchFamily="49" charset="0"/>
              </a:rPr>
              <a:t>'\0'</a:t>
            </a:r>
            <a:r>
              <a:rPr lang="zh-CN" altLang="en-US" sz="2500" dirty="0" smtClean="0">
                <a:cs typeface="Courier New" pitchFamily="49" charset="0"/>
              </a:rPr>
              <a:t>；对于第</a:t>
            </a:r>
            <a:r>
              <a:rPr lang="en-US" altLang="zh-CN" sz="2500" dirty="0" smtClean="0">
                <a:cs typeface="Courier New" pitchFamily="49" charset="0"/>
              </a:rPr>
              <a:t>1</a:t>
            </a:r>
            <a:r>
              <a:rPr lang="zh-CN" altLang="en-US" sz="2500" dirty="0" smtClean="0">
                <a:cs typeface="Courier New" pitchFamily="49" charset="0"/>
              </a:rPr>
              <a:t>种形式，需要显式给出</a:t>
            </a:r>
            <a:r>
              <a:rPr lang="en-US" altLang="zh-CN" sz="2500" dirty="0" smtClean="0">
                <a:cs typeface="Courier New" pitchFamily="49" charset="0"/>
              </a:rPr>
              <a:t>'\0'</a:t>
            </a:r>
            <a:r>
              <a:rPr lang="zh-CN" altLang="en-US" sz="2500" dirty="0">
                <a:cs typeface="Courier New" pitchFamily="49" charset="0"/>
              </a:rPr>
              <a:t>！</a:t>
            </a:r>
            <a:endParaRPr lang="en-US" altLang="zh-CN" sz="2500" dirty="0">
              <a:cs typeface="Courier New" pitchFamily="49" charset="0"/>
            </a:endParaRPr>
          </a:p>
          <a:p>
            <a:pPr marL="457200" lvl="1" indent="0" eaLnBrk="1" hangingPunct="1">
              <a:lnSpc>
                <a:spcPct val="120000"/>
              </a:lnSpc>
              <a:buNone/>
              <a:defRPr/>
            </a:pPr>
            <a:endParaRPr lang="en-US" altLang="zh-CN" dirty="0" smtClean="0"/>
          </a:p>
          <a:p>
            <a:pPr eaLnBrk="1" hangingPunct="1">
              <a:lnSpc>
                <a:spcPct val="120000"/>
              </a:lnSpc>
              <a:defRPr/>
            </a:pPr>
            <a:endParaRPr lang="zh-CN" alt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字符串的操作</a:t>
            </a:r>
            <a:endParaRPr lang="zh-CN" altLang="en-US" dirty="0"/>
          </a:p>
        </p:txBody>
      </p:sp>
      <p:sp>
        <p:nvSpPr>
          <p:cNvPr id="3" name="内容占位符 2"/>
          <p:cNvSpPr>
            <a:spLocks noGrp="1"/>
          </p:cNvSpPr>
          <p:nvPr>
            <p:ph idx="1"/>
          </p:nvPr>
        </p:nvSpPr>
        <p:spPr/>
        <p:txBody>
          <a:bodyPr/>
          <a:lstStyle/>
          <a:p>
            <a:pPr eaLnBrk="1" hangingPunct="1"/>
            <a:r>
              <a:rPr lang="zh-CN" altLang="en-US" dirty="0"/>
              <a:t>一维数组</a:t>
            </a:r>
            <a:r>
              <a:rPr lang="zh-CN" altLang="en-US" dirty="0" smtClean="0"/>
              <a:t>的</a:t>
            </a:r>
            <a:r>
              <a:rPr lang="zh-CN" altLang="en-US" dirty="0"/>
              <a:t>所有</a:t>
            </a:r>
            <a:r>
              <a:rPr lang="zh-CN" altLang="en-US" dirty="0" smtClean="0"/>
              <a:t>操作</a:t>
            </a:r>
            <a:r>
              <a:rPr lang="zh-CN" altLang="en-US" dirty="0"/>
              <a:t>都可以用于字符串</a:t>
            </a:r>
            <a:r>
              <a:rPr lang="zh-CN" altLang="en-US" dirty="0" smtClean="0"/>
              <a:t>。</a:t>
            </a:r>
            <a:endParaRPr lang="en-US" altLang="zh-CN" dirty="0" smtClean="0"/>
          </a:p>
          <a:p>
            <a:pPr eaLnBrk="1" hangingPunct="1"/>
            <a:r>
              <a:rPr lang="zh-CN" altLang="en-US" dirty="0" smtClean="0"/>
              <a:t>字符串</a:t>
            </a:r>
            <a:r>
              <a:rPr lang="zh-CN" altLang="en-US" dirty="0"/>
              <a:t>可以整体进行输入</a:t>
            </a:r>
            <a:r>
              <a:rPr lang="en-US" altLang="zh-CN" dirty="0"/>
              <a:t>/</a:t>
            </a:r>
            <a:r>
              <a:rPr lang="zh-CN" altLang="en-US" dirty="0"/>
              <a:t>输出</a:t>
            </a:r>
            <a:r>
              <a:rPr lang="zh-CN" altLang="en-US" dirty="0" smtClean="0"/>
              <a:t>。</a:t>
            </a:r>
            <a:endParaRPr lang="en-US" altLang="zh-CN" dirty="0"/>
          </a:p>
        </p:txBody>
      </p:sp>
    </p:spTree>
    <p:extLst>
      <p:ext uri="{BB962C8B-B14F-4D97-AF65-F5344CB8AC3E}">
        <p14:creationId xmlns:p14="http://schemas.microsoft.com/office/powerpoint/2010/main" val="22955767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a:xfrm>
            <a:off x="107950" y="44624"/>
            <a:ext cx="8856663" cy="1139825"/>
          </a:xfrm>
        </p:spPr>
        <p:txBody>
          <a:bodyPr>
            <a:normAutofit/>
          </a:bodyPr>
          <a:lstStyle/>
          <a:p>
            <a:pPr marL="993775" indent="-993775" algn="l" eaLnBrk="1" hangingPunct="1">
              <a:defRPr/>
            </a:pPr>
            <a:r>
              <a:rPr lang="zh-CN" altLang="en-US" sz="3200" dirty="0" smtClean="0"/>
              <a:t>例：从键盘输入一个字符串，把其中的大写字母转成小写字母，然后输出这个字符串</a:t>
            </a:r>
          </a:p>
        </p:txBody>
      </p:sp>
      <p:sp>
        <p:nvSpPr>
          <p:cNvPr id="486403" name="Rectangle 3"/>
          <p:cNvSpPr>
            <a:spLocks noGrp="1" noChangeArrowheads="1"/>
          </p:cNvSpPr>
          <p:nvPr>
            <p:ph type="body" idx="1"/>
          </p:nvPr>
        </p:nvSpPr>
        <p:spPr>
          <a:xfrm>
            <a:off x="251520" y="1556792"/>
            <a:ext cx="8748464" cy="5040560"/>
          </a:xfrm>
        </p:spPr>
        <p:txBody>
          <a:bodyPr>
            <a:normAutofit fontScale="77500" lnSpcReduction="20000"/>
          </a:bodyPr>
          <a:lstStyle/>
          <a:p>
            <a:pPr eaLnBrk="1" hangingPunct="1">
              <a:buNone/>
              <a:defRPr/>
            </a:pPr>
            <a:r>
              <a:rPr lang="en-US" altLang="zh-CN" dirty="0"/>
              <a:t>#include &lt;</a:t>
            </a:r>
            <a:r>
              <a:rPr lang="en-US" altLang="zh-CN" dirty="0" err="1"/>
              <a:t>iostream</a:t>
            </a:r>
            <a:r>
              <a:rPr lang="en-US" altLang="zh-CN" dirty="0" smtClean="0"/>
              <a:t>&gt;</a:t>
            </a:r>
          </a:p>
          <a:p>
            <a:pPr eaLnBrk="1" hangingPunct="1">
              <a:buNone/>
              <a:defRPr/>
            </a:pPr>
            <a:r>
              <a:rPr lang="en-US" altLang="zh-CN" dirty="0"/>
              <a:t>#include &lt;</a:t>
            </a:r>
            <a:r>
              <a:rPr lang="en-US" altLang="zh-CN" dirty="0" err="1"/>
              <a:t>iomanip</a:t>
            </a:r>
            <a:r>
              <a:rPr lang="en-US" altLang="zh-CN" dirty="0"/>
              <a:t>&gt;</a:t>
            </a:r>
          </a:p>
          <a:p>
            <a:pPr eaLnBrk="1" hangingPunct="1">
              <a:buNone/>
              <a:defRPr/>
            </a:pPr>
            <a:r>
              <a:rPr lang="en-US" altLang="zh-CN" dirty="0" smtClean="0"/>
              <a:t>using </a:t>
            </a:r>
            <a:r>
              <a:rPr lang="en-US" altLang="zh-CN" dirty="0"/>
              <a:t>namespace </a:t>
            </a:r>
            <a:r>
              <a:rPr lang="en-US" altLang="zh-CN" dirty="0" err="1"/>
              <a:t>std</a:t>
            </a:r>
            <a:r>
              <a:rPr lang="en-US" altLang="zh-CN" dirty="0"/>
              <a:t>;</a:t>
            </a:r>
          </a:p>
          <a:p>
            <a:pPr eaLnBrk="1" hangingPunct="1">
              <a:buFont typeface="Wingdings" pitchFamily="2" charset="2"/>
              <a:buNone/>
              <a:defRPr/>
            </a:pPr>
            <a:r>
              <a:rPr lang="en-US" altLang="zh-CN" dirty="0" err="1" smtClean="0"/>
              <a:t>int</a:t>
            </a:r>
            <a:r>
              <a:rPr lang="en-US" altLang="zh-CN" dirty="0" smtClean="0"/>
              <a:t> main()</a:t>
            </a:r>
          </a:p>
          <a:p>
            <a:pPr eaLnBrk="1" hangingPunct="1">
              <a:buFont typeface="Wingdings" pitchFamily="2" charset="2"/>
              <a:buNone/>
              <a:defRPr/>
            </a:pPr>
            <a:r>
              <a:rPr lang="en-US" altLang="zh-CN" dirty="0" smtClean="0"/>
              <a:t>{ char a[10];</a:t>
            </a:r>
          </a:p>
          <a:p>
            <a:pPr eaLnBrk="1" hangingPunct="1">
              <a:buNone/>
              <a:defRPr/>
            </a:pPr>
            <a:r>
              <a:rPr lang="en-US" altLang="zh-CN" dirty="0" smtClean="0"/>
              <a:t>   </a:t>
            </a:r>
            <a:r>
              <a:rPr lang="en-US" altLang="zh-CN" dirty="0" err="1" smtClean="0">
                <a:solidFill>
                  <a:srgbClr val="FFC000"/>
                </a:solidFill>
              </a:rPr>
              <a:t>cin</a:t>
            </a:r>
            <a:r>
              <a:rPr lang="en-US" altLang="zh-CN" dirty="0" smtClean="0">
                <a:solidFill>
                  <a:srgbClr val="FFC000"/>
                </a:solidFill>
              </a:rPr>
              <a:t> &gt;&gt; a;</a:t>
            </a:r>
            <a:r>
              <a:rPr lang="en-US" altLang="zh-CN" dirty="0" smtClean="0"/>
              <a:t> //</a:t>
            </a:r>
            <a:r>
              <a:rPr lang="zh-CN" altLang="en-US" dirty="0" smtClean="0"/>
              <a:t>输入一个</a:t>
            </a:r>
            <a:r>
              <a:rPr lang="zh-CN" altLang="en-US" dirty="0"/>
              <a:t>字符串，末尾会自动加上</a:t>
            </a:r>
            <a:r>
              <a:rPr lang="en-US" altLang="zh-CN" dirty="0"/>
              <a:t>'\0'</a:t>
            </a:r>
            <a:endParaRPr lang="en-US" altLang="zh-CN" dirty="0" smtClean="0"/>
          </a:p>
          <a:p>
            <a:pPr eaLnBrk="1" hangingPunct="1">
              <a:buNone/>
              <a:defRPr/>
            </a:pPr>
            <a:r>
              <a:rPr lang="en-US" altLang="zh-CN" dirty="0"/>
              <a:t>	</a:t>
            </a:r>
            <a:r>
              <a:rPr lang="en-US" altLang="zh-CN" dirty="0" err="1" smtClean="0"/>
              <a:t>cin</a:t>
            </a:r>
            <a:r>
              <a:rPr lang="en-US" altLang="zh-CN" dirty="0" smtClean="0"/>
              <a:t> </a:t>
            </a:r>
            <a:r>
              <a:rPr lang="en-US" altLang="zh-CN" dirty="0"/>
              <a:t>&gt;&gt; </a:t>
            </a:r>
            <a:r>
              <a:rPr lang="en-US" altLang="zh-CN" dirty="0" err="1">
                <a:solidFill>
                  <a:srgbClr val="FFC000"/>
                </a:solidFill>
              </a:rPr>
              <a:t>setw</a:t>
            </a:r>
            <a:r>
              <a:rPr lang="en-US" altLang="zh-CN" dirty="0">
                <a:solidFill>
                  <a:srgbClr val="FFC000"/>
                </a:solidFill>
              </a:rPr>
              <a:t>(10)</a:t>
            </a:r>
            <a:r>
              <a:rPr lang="en-US" altLang="zh-CN" dirty="0"/>
              <a:t> &gt;&gt; a; </a:t>
            </a:r>
            <a:r>
              <a:rPr lang="en-US" altLang="zh-CN" dirty="0" smtClean="0"/>
              <a:t>//</a:t>
            </a:r>
            <a:r>
              <a:rPr lang="zh-CN" altLang="en-US" dirty="0" smtClean="0"/>
              <a:t>最多在</a:t>
            </a:r>
            <a:r>
              <a:rPr lang="en-US" altLang="zh-CN" dirty="0" smtClean="0"/>
              <a:t>a</a:t>
            </a:r>
            <a:r>
              <a:rPr lang="zh-CN" altLang="en-US" dirty="0" smtClean="0"/>
              <a:t>中存储</a:t>
            </a:r>
            <a:r>
              <a:rPr lang="en-US" altLang="zh-CN" dirty="0" smtClean="0"/>
              <a:t>9</a:t>
            </a:r>
            <a:r>
              <a:rPr lang="zh-CN" altLang="en-US" dirty="0" smtClean="0"/>
              <a:t>个字符</a:t>
            </a:r>
            <a:endParaRPr lang="en-US" altLang="zh-CN" dirty="0" smtClean="0"/>
          </a:p>
          <a:p>
            <a:pPr eaLnBrk="1" hangingPunct="1">
              <a:buNone/>
              <a:defRPr/>
            </a:pPr>
            <a:r>
              <a:rPr lang="en-US" altLang="zh-CN" dirty="0" smtClean="0"/>
              <a:t>	for (</a:t>
            </a:r>
            <a:r>
              <a:rPr lang="en-US" altLang="zh-CN" dirty="0" err="1" smtClean="0"/>
              <a:t>int</a:t>
            </a:r>
            <a:r>
              <a:rPr lang="en-US" altLang="zh-CN" dirty="0" smtClean="0"/>
              <a:t> </a:t>
            </a:r>
            <a:r>
              <a:rPr lang="en-US" altLang="zh-CN" dirty="0" err="1" smtClean="0"/>
              <a:t>i</a:t>
            </a:r>
            <a:r>
              <a:rPr lang="en-US" altLang="zh-CN" dirty="0" smtClean="0"/>
              <a:t>=0; a[</a:t>
            </a:r>
            <a:r>
              <a:rPr lang="en-US" altLang="zh-CN" dirty="0" err="1" smtClean="0"/>
              <a:t>i</a:t>
            </a:r>
            <a:r>
              <a:rPr lang="en-US" altLang="zh-CN" dirty="0" smtClean="0"/>
              <a:t>] != '\0'; </a:t>
            </a:r>
            <a:r>
              <a:rPr lang="en-US" altLang="zh-CN" dirty="0" err="1" smtClean="0"/>
              <a:t>i</a:t>
            </a:r>
            <a:r>
              <a:rPr lang="en-US" altLang="zh-CN" dirty="0" smtClean="0"/>
              <a:t>++)</a:t>
            </a:r>
          </a:p>
          <a:p>
            <a:pPr eaLnBrk="1" hangingPunct="1">
              <a:buFont typeface="Wingdings" pitchFamily="2" charset="2"/>
              <a:buNone/>
              <a:defRPr/>
            </a:pPr>
            <a:r>
              <a:rPr lang="en-US" altLang="zh-CN" dirty="0"/>
              <a:t> </a:t>
            </a:r>
            <a:r>
              <a:rPr lang="en-US" altLang="zh-CN" dirty="0" smtClean="0"/>
              <a:t>    if (a[</a:t>
            </a:r>
            <a:r>
              <a:rPr lang="en-US" altLang="zh-CN" dirty="0" err="1" smtClean="0"/>
              <a:t>i</a:t>
            </a:r>
            <a:r>
              <a:rPr lang="en-US" altLang="zh-CN" dirty="0" smtClean="0"/>
              <a:t>] &gt;= 'A' &amp;&amp; a[</a:t>
            </a:r>
            <a:r>
              <a:rPr lang="en-US" altLang="zh-CN" dirty="0" err="1" smtClean="0"/>
              <a:t>i</a:t>
            </a:r>
            <a:r>
              <a:rPr lang="en-US" altLang="zh-CN" dirty="0" smtClean="0"/>
              <a:t>] &lt;= 'Z') //</a:t>
            </a:r>
            <a:r>
              <a:rPr lang="zh-CN" altLang="en-US" dirty="0" smtClean="0"/>
              <a:t>判断是否是大写字母</a:t>
            </a:r>
            <a:endParaRPr lang="en-US" altLang="zh-CN" dirty="0" smtClean="0"/>
          </a:p>
          <a:p>
            <a:pPr eaLnBrk="1" hangingPunct="1">
              <a:buFont typeface="Wingdings" pitchFamily="2" charset="2"/>
              <a:buNone/>
              <a:defRPr/>
            </a:pPr>
            <a:r>
              <a:rPr lang="en-US" altLang="zh-CN" dirty="0"/>
              <a:t> </a:t>
            </a:r>
            <a:r>
              <a:rPr lang="en-US" altLang="zh-CN" dirty="0" smtClean="0"/>
              <a:t>       a[</a:t>
            </a:r>
            <a:r>
              <a:rPr lang="en-US" altLang="zh-CN" dirty="0" err="1" smtClean="0"/>
              <a:t>i</a:t>
            </a:r>
            <a:r>
              <a:rPr lang="en-US" altLang="zh-CN" dirty="0" smtClean="0"/>
              <a:t>] = a[</a:t>
            </a:r>
            <a:r>
              <a:rPr lang="en-US" altLang="zh-CN" dirty="0" err="1" smtClean="0"/>
              <a:t>i</a:t>
            </a:r>
            <a:r>
              <a:rPr lang="en-US" altLang="zh-CN" dirty="0" smtClean="0"/>
              <a:t>]-'</a:t>
            </a:r>
            <a:r>
              <a:rPr lang="en-US" altLang="zh-CN" dirty="0" err="1" smtClean="0"/>
              <a:t>A'+'a</a:t>
            </a:r>
            <a:r>
              <a:rPr lang="en-US" altLang="zh-CN" dirty="0" smtClean="0"/>
              <a:t>'; //</a:t>
            </a:r>
            <a:r>
              <a:rPr lang="zh-CN" altLang="en-US" dirty="0" smtClean="0"/>
              <a:t>大写转小写</a:t>
            </a:r>
            <a:endParaRPr lang="en-US" altLang="zh-CN" dirty="0" smtClean="0"/>
          </a:p>
          <a:p>
            <a:pPr eaLnBrk="1" hangingPunct="1">
              <a:buFont typeface="Wingdings" pitchFamily="2" charset="2"/>
              <a:buNone/>
              <a:defRPr/>
            </a:pPr>
            <a:r>
              <a:rPr lang="en-US" altLang="zh-CN" dirty="0" smtClean="0"/>
              <a:t>   </a:t>
            </a:r>
            <a:r>
              <a:rPr lang="en-US" altLang="zh-CN" dirty="0" err="1" smtClean="0">
                <a:solidFill>
                  <a:srgbClr val="FFC000"/>
                </a:solidFill>
              </a:rPr>
              <a:t>cout</a:t>
            </a:r>
            <a:r>
              <a:rPr lang="en-US" altLang="zh-CN" dirty="0" smtClean="0">
                <a:solidFill>
                  <a:srgbClr val="FFC000"/>
                </a:solidFill>
              </a:rPr>
              <a:t> &lt;&lt; a</a:t>
            </a:r>
            <a:r>
              <a:rPr lang="en-US" altLang="zh-CN" dirty="0" smtClean="0"/>
              <a:t> &lt;&lt; </a:t>
            </a:r>
            <a:r>
              <a:rPr lang="en-US" altLang="zh-CN" dirty="0" err="1" smtClean="0"/>
              <a:t>endl</a:t>
            </a:r>
            <a:r>
              <a:rPr lang="en-US" altLang="zh-CN" dirty="0" smtClean="0"/>
              <a:t>; //</a:t>
            </a:r>
            <a:r>
              <a:rPr lang="zh-CN" altLang="en-US" dirty="0" smtClean="0"/>
              <a:t>输出</a:t>
            </a:r>
            <a:r>
              <a:rPr lang="en-US" altLang="zh-CN" dirty="0" smtClean="0"/>
              <a:t>a</a:t>
            </a:r>
            <a:r>
              <a:rPr lang="zh-CN" altLang="en-US" dirty="0" smtClean="0"/>
              <a:t>中的字符串</a:t>
            </a:r>
            <a:endParaRPr lang="en-US" altLang="zh-CN" dirty="0" smtClean="0"/>
          </a:p>
          <a:p>
            <a:pPr eaLnBrk="1" hangingPunct="1">
              <a:buFont typeface="Wingdings" pitchFamily="2" charset="2"/>
              <a:buNone/>
              <a:defRPr/>
            </a:pPr>
            <a:r>
              <a:rPr lang="en-US" altLang="zh-CN" dirty="0"/>
              <a:t> </a:t>
            </a:r>
            <a:r>
              <a:rPr lang="en-US" altLang="zh-CN" dirty="0" smtClean="0"/>
              <a:t>  return 0;</a:t>
            </a:r>
          </a:p>
          <a:p>
            <a:pPr eaLnBrk="1" hangingPunct="1">
              <a:buFont typeface="Wingdings" pitchFamily="2" charset="2"/>
              <a:buNone/>
              <a:defRPr/>
            </a:pPr>
            <a:r>
              <a:rPr lang="en-US" altLang="zh-CN" dirty="0"/>
              <a:t>}</a:t>
            </a:r>
            <a:endParaRPr lang="en-US" altLang="zh-CN" dirty="0" smtClean="0"/>
          </a:p>
        </p:txBody>
      </p:sp>
    </p:spTree>
    <p:extLst>
      <p:ext uri="{BB962C8B-B14F-4D97-AF65-F5344CB8AC3E}">
        <p14:creationId xmlns:p14="http://schemas.microsoft.com/office/powerpoint/2010/main" val="324641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6403">
                                            <p:txEl>
                                              <p:pRg st="6" end="6"/>
                                            </p:txEl>
                                          </p:spTgt>
                                        </p:tgtEl>
                                        <p:attrNameLst>
                                          <p:attrName>style.visibility</p:attrName>
                                        </p:attrNameLst>
                                      </p:cBhvr>
                                      <p:to>
                                        <p:strVal val="visible"/>
                                      </p:to>
                                    </p:set>
                                    <p:anim calcmode="lin" valueType="num">
                                      <p:cBhvr additive="base">
                                        <p:cTn id="7" dur="500" fill="hold"/>
                                        <p:tgtEl>
                                          <p:spTgt spid="48640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6403">
                                            <p:txEl>
                                              <p:pRg st="6" end="6"/>
                                            </p:txEl>
                                          </p:spTgt>
                                        </p:tgtEl>
                                        <p:attrNameLst>
                                          <p:attrName>ppt_y</p:attrName>
                                        </p:attrNameLst>
                                      </p:cBhvr>
                                      <p:tavLst>
                                        <p:tav tm="0">
                                          <p:val>
                                            <p:strVal val="1+#ppt_h/2"/>
                                          </p:val>
                                        </p:tav>
                                        <p:tav tm="100000">
                                          <p:val>
                                            <p:strVal val="#ppt_y"/>
                                          </p:val>
                                        </p:tav>
                                      </p:tavLst>
                                    </p:anim>
                                  </p:childTnLst>
                                </p:cTn>
                              </p:par>
                              <p:par>
                                <p:cTn id="9" presetID="2" presetClass="exit" presetSubtype="4" fill="hold" nodeType="withEffect">
                                  <p:stCondLst>
                                    <p:cond delay="0"/>
                                  </p:stCondLst>
                                  <p:childTnLst>
                                    <p:anim calcmode="lin" valueType="num">
                                      <p:cBhvr additive="base">
                                        <p:cTn id="10" dur="500"/>
                                        <p:tgtEl>
                                          <p:spTgt spid="486403">
                                            <p:txEl>
                                              <p:pRg st="5" end="5"/>
                                            </p:txEl>
                                          </p:spTgt>
                                        </p:tgtEl>
                                        <p:attrNameLst>
                                          <p:attrName>ppt_x</p:attrName>
                                        </p:attrNameLst>
                                      </p:cBhvr>
                                      <p:tavLst>
                                        <p:tav tm="0">
                                          <p:val>
                                            <p:strVal val="ppt_x"/>
                                          </p:val>
                                        </p:tav>
                                        <p:tav tm="100000">
                                          <p:val>
                                            <p:strVal val="ppt_x"/>
                                          </p:val>
                                        </p:tav>
                                      </p:tavLst>
                                    </p:anim>
                                    <p:anim calcmode="lin" valueType="num">
                                      <p:cBhvr additive="base">
                                        <p:cTn id="11" dur="500"/>
                                        <p:tgtEl>
                                          <p:spTgt spid="486403">
                                            <p:txEl>
                                              <p:pRg st="5" end="5"/>
                                            </p:txEl>
                                          </p:spTgt>
                                        </p:tgtEl>
                                        <p:attrNameLst>
                                          <p:attrName>ppt_y</p:attrName>
                                        </p:attrNameLst>
                                      </p:cBhvr>
                                      <p:tavLst>
                                        <p:tav tm="0">
                                          <p:val>
                                            <p:strVal val="ppt_y"/>
                                          </p:val>
                                        </p:tav>
                                        <p:tav tm="100000">
                                          <p:val>
                                            <p:strVal val="1+ppt_h/2"/>
                                          </p:val>
                                        </p:tav>
                                      </p:tavLst>
                                    </p:anim>
                                    <p:set>
                                      <p:cBhvr>
                                        <p:cTn id="12" dur="1" fill="hold">
                                          <p:stCondLst>
                                            <p:cond delay="499"/>
                                          </p:stCondLst>
                                        </p:cTn>
                                        <p:tgtEl>
                                          <p:spTgt spid="486403">
                                            <p:txEl>
                                              <p:pRg st="5" end="5"/>
                                            </p:txEl>
                                          </p:spTgt>
                                        </p:tgtEl>
                                        <p:attrNameLst>
                                          <p:attrName>style.visibility</p:attrName>
                                        </p:attrNameLst>
                                      </p:cBhvr>
                                      <p:to>
                                        <p:strVal val="hidden"/>
                                      </p:to>
                                    </p:set>
                                  </p:childTnLst>
                                </p:cTn>
                              </p:par>
                              <p:par>
                                <p:cTn id="13" presetID="2" presetClass="entr" presetSubtype="4" fill="hold" nodeType="withEffect">
                                  <p:stCondLst>
                                    <p:cond delay="0"/>
                                  </p:stCondLst>
                                  <p:childTnLst>
                                    <p:set>
                                      <p:cBhvr>
                                        <p:cTn id="14" dur="1" fill="hold">
                                          <p:stCondLst>
                                            <p:cond delay="0"/>
                                          </p:stCondLst>
                                        </p:cTn>
                                        <p:tgtEl>
                                          <p:spTgt spid="486403">
                                            <p:txEl>
                                              <p:pRg st="1" end="1"/>
                                            </p:txEl>
                                          </p:spTgt>
                                        </p:tgtEl>
                                        <p:attrNameLst>
                                          <p:attrName>style.visibility</p:attrName>
                                        </p:attrNameLst>
                                      </p:cBhvr>
                                      <p:to>
                                        <p:strVal val="visible"/>
                                      </p:to>
                                    </p:set>
                                    <p:anim calcmode="lin" valueType="num">
                                      <p:cBhvr additive="base">
                                        <p:cTn id="15" dur="500" fill="hold"/>
                                        <p:tgtEl>
                                          <p:spTgt spid="48640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8640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因为</a:t>
            </a:r>
            <a:r>
              <a:rPr lang="zh-CN" altLang="en-US" dirty="0" smtClean="0"/>
              <a:t>空白符是用于</a:t>
            </a:r>
            <a:r>
              <a:rPr lang="zh-CN" altLang="en-US" dirty="0"/>
              <a:t>分隔</a:t>
            </a:r>
            <a:r>
              <a:rPr lang="zh-CN" altLang="en-US" dirty="0" smtClean="0"/>
              <a:t>输入数据的，因此用</a:t>
            </a:r>
            <a:r>
              <a:rPr lang="en-US" altLang="zh-CN" dirty="0" err="1" smtClean="0"/>
              <a:t>cin</a:t>
            </a:r>
            <a:r>
              <a:rPr lang="zh-CN" altLang="en-US" dirty="0" smtClean="0"/>
              <a:t>和</a:t>
            </a:r>
            <a:r>
              <a:rPr lang="en-US" altLang="zh-CN" dirty="0" smtClean="0"/>
              <a:t>&gt;&gt;</a:t>
            </a:r>
            <a:r>
              <a:rPr lang="zh-CN" altLang="en-US" dirty="0" smtClean="0"/>
              <a:t>无法输入带空格的字符串。</a:t>
            </a:r>
            <a:endParaRPr lang="en-US" altLang="zh-CN" dirty="0" smtClean="0"/>
          </a:p>
          <a:p>
            <a:r>
              <a:rPr lang="zh-CN" altLang="en-US" dirty="0" smtClean="0"/>
              <a:t>解决办法是：</a:t>
            </a:r>
            <a:endParaRPr lang="en-US" altLang="zh-CN" dirty="0" smtClean="0"/>
          </a:p>
          <a:p>
            <a:pPr marL="457200" lvl="1" indent="0">
              <a:buNone/>
            </a:pPr>
            <a:r>
              <a:rPr lang="en-US" altLang="zh-CN" dirty="0" smtClean="0"/>
              <a:t>char s[10];</a:t>
            </a:r>
          </a:p>
          <a:p>
            <a:pPr marL="457200" lvl="1" indent="0">
              <a:buNone/>
            </a:pPr>
            <a:r>
              <a:rPr lang="en-US" altLang="zh-CN" dirty="0" err="1" smtClean="0"/>
              <a:t>cin</a:t>
            </a:r>
            <a:r>
              <a:rPr lang="en-US" altLang="zh-CN" dirty="0" err="1" smtClean="0">
                <a:solidFill>
                  <a:srgbClr val="FFC000"/>
                </a:solidFill>
              </a:rPr>
              <a:t>.get</a:t>
            </a:r>
            <a:r>
              <a:rPr lang="en-US" altLang="zh-CN" dirty="0" smtClean="0"/>
              <a:t>(s, 10); //</a:t>
            </a:r>
            <a:r>
              <a:rPr lang="zh-CN" altLang="en-US" dirty="0" smtClean="0"/>
              <a:t>输入以回车结束，</a:t>
            </a:r>
            <a:endParaRPr lang="en-US" altLang="zh-CN" dirty="0" smtClean="0"/>
          </a:p>
          <a:p>
            <a:pPr marL="457200" lvl="1" indent="0">
              <a:buNone/>
            </a:pPr>
            <a:r>
              <a:rPr lang="en-US" altLang="zh-CN" dirty="0" smtClean="0"/>
              <a:t>	</a:t>
            </a:r>
            <a:r>
              <a:rPr lang="en-US" altLang="zh-CN" dirty="0"/>
              <a:t> </a:t>
            </a:r>
            <a:r>
              <a:rPr lang="en-US" altLang="zh-CN" dirty="0" smtClean="0"/>
              <a:t>  //s</a:t>
            </a:r>
            <a:r>
              <a:rPr lang="zh-CN" altLang="en-US" dirty="0" smtClean="0"/>
              <a:t>最多获取</a:t>
            </a:r>
            <a:r>
              <a:rPr lang="en-US" altLang="zh-CN" dirty="0" smtClean="0"/>
              <a:t>9</a:t>
            </a:r>
            <a:r>
              <a:rPr lang="zh-CN" altLang="en-US" dirty="0" smtClean="0"/>
              <a:t>个字符，</a:t>
            </a:r>
            <a:r>
              <a:rPr lang="zh-CN" altLang="en-US" dirty="0"/>
              <a:t>最后</a:t>
            </a:r>
            <a:r>
              <a:rPr lang="zh-CN" altLang="en-US" dirty="0" smtClean="0"/>
              <a:t>加上一个</a:t>
            </a:r>
            <a:r>
              <a:rPr lang="en-US" altLang="zh-CN" dirty="0" smtClean="0"/>
              <a:t>'\0'</a:t>
            </a:r>
            <a:endParaRPr lang="zh-CN" altLang="en-US" dirty="0"/>
          </a:p>
        </p:txBody>
      </p:sp>
    </p:spTree>
    <p:extLst>
      <p:ext uri="{BB962C8B-B14F-4D97-AF65-F5344CB8AC3E}">
        <p14:creationId xmlns:p14="http://schemas.microsoft.com/office/powerpoint/2010/main" val="19081515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3350" y="332656"/>
            <a:ext cx="8831263" cy="6409457"/>
          </a:xfrm>
        </p:spPr>
        <p:txBody>
          <a:bodyPr>
            <a:normAutofit lnSpcReduction="10000"/>
          </a:bodyPr>
          <a:lstStyle/>
          <a:p>
            <a:pPr eaLnBrk="1" hangingPunct="1">
              <a:defRPr/>
            </a:pPr>
            <a:r>
              <a:rPr lang="zh-CN" altLang="en-US" sz="2800" dirty="0" smtClean="0"/>
              <a:t>另外，由于输入操作是带缓存的，键盘的输入首先会放在</a:t>
            </a:r>
            <a:r>
              <a:rPr lang="zh-CN" altLang="en-US" sz="2800" dirty="0" smtClean="0">
                <a:solidFill>
                  <a:srgbClr val="FFC000"/>
                </a:solidFill>
              </a:rPr>
              <a:t>缓存</a:t>
            </a:r>
            <a:r>
              <a:rPr lang="zh-CN" altLang="en-US" sz="2800" dirty="0" smtClean="0"/>
              <a:t>里，输入数据从缓存中获得，这样可能带来下面的问题：</a:t>
            </a:r>
            <a:endParaRPr lang="en-US" altLang="zh-CN" sz="2400" dirty="0" smtClean="0"/>
          </a:p>
          <a:p>
            <a:pPr marL="0" lvl="1" indent="0" eaLnBrk="1" hangingPunct="1">
              <a:buClr>
                <a:schemeClr val="hlink"/>
              </a:buClr>
              <a:buSzPct val="60000"/>
              <a:buFontTx/>
              <a:buNone/>
              <a:defRPr/>
            </a:pPr>
            <a:r>
              <a:rPr lang="fr-FR" altLang="zh-CN" sz="2400" dirty="0">
                <a:cs typeface="Courier New" pitchFamily="49" charset="0"/>
              </a:rPr>
              <a:t> </a:t>
            </a:r>
            <a:r>
              <a:rPr lang="fr-FR" altLang="zh-CN" sz="2400" dirty="0" smtClean="0">
                <a:cs typeface="Courier New" pitchFamily="49" charset="0"/>
              </a:rPr>
              <a:t>   char str[5]; </a:t>
            </a:r>
            <a:r>
              <a:rPr lang="en-US" altLang="zh-CN" sz="2400" dirty="0" err="1" smtClean="0">
                <a:cs typeface="Courier New" pitchFamily="49" charset="0"/>
              </a:rPr>
              <a:t>int</a:t>
            </a:r>
            <a:r>
              <a:rPr lang="en-US" altLang="zh-CN" sz="2400" dirty="0" smtClean="0">
                <a:cs typeface="Courier New" pitchFamily="49" charset="0"/>
              </a:rPr>
              <a:t> x;</a:t>
            </a:r>
            <a:endParaRPr lang="fr-FR" altLang="zh-CN" sz="2400" dirty="0">
              <a:cs typeface="Courier New" pitchFamily="49" charset="0"/>
            </a:endParaRPr>
          </a:p>
          <a:p>
            <a:pPr marL="0" lvl="1" indent="0" eaLnBrk="1" hangingPunct="1">
              <a:buClr>
                <a:schemeClr val="hlink"/>
              </a:buClr>
              <a:buSzPct val="60000"/>
              <a:buFontTx/>
              <a:buNone/>
              <a:defRPr/>
            </a:pPr>
            <a:r>
              <a:rPr lang="fr-FR" altLang="zh-CN" sz="2400" dirty="0">
                <a:cs typeface="Courier New" pitchFamily="49" charset="0"/>
              </a:rPr>
              <a:t>    </a:t>
            </a:r>
            <a:r>
              <a:rPr lang="fr-FR" altLang="zh-CN" sz="2400" dirty="0" smtClean="0">
                <a:cs typeface="Courier New" pitchFamily="49" charset="0"/>
              </a:rPr>
              <a:t>cin.get(str,5); //</a:t>
            </a:r>
            <a:r>
              <a:rPr lang="zh-CN" altLang="en-US" sz="2400" dirty="0" smtClean="0">
                <a:cs typeface="Courier New" pitchFamily="49" charset="0"/>
              </a:rPr>
              <a:t>输入：</a:t>
            </a:r>
            <a:r>
              <a:rPr lang="en-US" altLang="zh-CN" sz="2400" dirty="0" err="1" smtClean="0">
                <a:cs typeface="Courier New" pitchFamily="49" charset="0"/>
              </a:rPr>
              <a:t>abcdefg</a:t>
            </a:r>
            <a:r>
              <a:rPr lang="zh-CN" altLang="zh-CN" sz="2400" dirty="0">
                <a:cs typeface="Courier New" pitchFamily="49" charset="0"/>
              </a:rPr>
              <a:t>↙</a:t>
            </a:r>
            <a:r>
              <a:rPr lang="zh-CN" altLang="en-US" sz="2400" dirty="0" smtClean="0">
                <a:cs typeface="Courier New" pitchFamily="49" charset="0"/>
              </a:rPr>
              <a:t>，放入缓存中</a:t>
            </a:r>
            <a:endParaRPr lang="en-US" altLang="zh-CN" sz="2400" dirty="0">
              <a:cs typeface="Courier New" pitchFamily="49" charset="0"/>
            </a:endParaRPr>
          </a:p>
          <a:p>
            <a:pPr marL="0" lvl="1" indent="0" eaLnBrk="1" hangingPunct="1">
              <a:buClr>
                <a:schemeClr val="hlink"/>
              </a:buClr>
              <a:buSzPct val="60000"/>
              <a:buFontTx/>
              <a:buNone/>
              <a:defRPr/>
            </a:pPr>
            <a:r>
              <a:rPr lang="en-US" altLang="zh-CN" sz="2400" dirty="0" smtClean="0"/>
              <a:t>   	   //</a:t>
            </a:r>
            <a:r>
              <a:rPr lang="zh-CN" altLang="en-US" sz="2400" dirty="0" smtClean="0"/>
              <a:t>本次输入操作</a:t>
            </a:r>
            <a:r>
              <a:rPr lang="zh-CN" altLang="en-US" sz="2400" dirty="0" smtClean="0">
                <a:cs typeface="Courier New" pitchFamily="49" charset="0"/>
              </a:rPr>
              <a:t>只</a:t>
            </a:r>
            <a:r>
              <a:rPr lang="zh-CN" altLang="en-US" sz="2400" dirty="0">
                <a:cs typeface="Courier New" pitchFamily="49" charset="0"/>
              </a:rPr>
              <a:t>读入</a:t>
            </a:r>
            <a:r>
              <a:rPr lang="en-US" altLang="zh-CN" sz="2400" dirty="0" err="1" smtClean="0">
                <a:cs typeface="Courier New" pitchFamily="49" charset="0"/>
              </a:rPr>
              <a:t>abcd</a:t>
            </a:r>
            <a:r>
              <a:rPr lang="zh-CN" altLang="en-US" sz="2400" dirty="0" smtClean="0">
                <a:cs typeface="Courier New" pitchFamily="49" charset="0"/>
              </a:rPr>
              <a:t>，</a:t>
            </a:r>
            <a:r>
              <a:rPr lang="zh-CN" altLang="en-US" sz="2400" dirty="0" smtClean="0">
                <a:solidFill>
                  <a:srgbClr val="FFC000"/>
                </a:solidFill>
                <a:cs typeface="Courier New" pitchFamily="49" charset="0"/>
              </a:rPr>
              <a:t>缓存中还遗留</a:t>
            </a:r>
            <a:r>
              <a:rPr lang="zh-CN" altLang="en-US" sz="2400" dirty="0" smtClean="0">
                <a:cs typeface="Courier New" pitchFamily="49" charset="0"/>
              </a:rPr>
              <a:t>：</a:t>
            </a:r>
            <a:r>
              <a:rPr lang="en-US" altLang="zh-CN" sz="2400" dirty="0" err="1">
                <a:cs typeface="Courier New" pitchFamily="49" charset="0"/>
              </a:rPr>
              <a:t>efg</a:t>
            </a:r>
            <a:r>
              <a:rPr lang="zh-CN" altLang="zh-CN" sz="2400" dirty="0">
                <a:cs typeface="Courier New" pitchFamily="49" charset="0"/>
              </a:rPr>
              <a:t>↙</a:t>
            </a:r>
            <a:endParaRPr lang="en-US" altLang="zh-CN" sz="2400" dirty="0">
              <a:cs typeface="Courier New" pitchFamily="49" charset="0"/>
            </a:endParaRPr>
          </a:p>
          <a:p>
            <a:pPr marL="0" lvl="1" indent="0" eaLnBrk="1" hangingPunct="1">
              <a:buClr>
                <a:schemeClr val="hlink"/>
              </a:buClr>
              <a:buSzPct val="60000"/>
              <a:buFontTx/>
              <a:buNone/>
              <a:defRPr/>
            </a:pPr>
            <a:r>
              <a:rPr lang="en-US" altLang="zh-CN" sz="2400" dirty="0" smtClean="0">
                <a:cs typeface="Courier New" pitchFamily="49" charset="0"/>
              </a:rPr>
              <a:t>    </a:t>
            </a:r>
            <a:r>
              <a:rPr lang="en-US" altLang="zh-CN" sz="2400" dirty="0" err="1" smtClean="0">
                <a:cs typeface="Courier New" pitchFamily="49" charset="0"/>
              </a:rPr>
              <a:t>cin</a:t>
            </a:r>
            <a:r>
              <a:rPr lang="en-US" altLang="zh-CN" sz="2400" dirty="0" smtClean="0">
                <a:cs typeface="Courier New" pitchFamily="49" charset="0"/>
              </a:rPr>
              <a:t> &gt;&gt; x; //</a:t>
            </a:r>
            <a:r>
              <a:rPr lang="zh-CN" altLang="en-US" sz="2400" dirty="0" smtClean="0">
                <a:cs typeface="Courier New" pitchFamily="49" charset="0"/>
              </a:rPr>
              <a:t>从缓存中遗留的</a:t>
            </a:r>
            <a:r>
              <a:rPr lang="en-US" altLang="zh-CN" sz="2400" dirty="0" err="1" smtClean="0">
                <a:cs typeface="Courier New" pitchFamily="49" charset="0"/>
              </a:rPr>
              <a:t>efg</a:t>
            </a:r>
            <a:r>
              <a:rPr lang="zh-CN" altLang="zh-CN" sz="2400" dirty="0">
                <a:cs typeface="Courier New" pitchFamily="49" charset="0"/>
              </a:rPr>
              <a:t>↙</a:t>
            </a:r>
            <a:r>
              <a:rPr lang="zh-CN" altLang="en-US" sz="2400" dirty="0" smtClean="0">
                <a:cs typeface="Courier New" pitchFamily="49" charset="0"/>
              </a:rPr>
              <a:t>开始读入，因此，出错！</a:t>
            </a:r>
            <a:endParaRPr lang="en-US" altLang="zh-CN" sz="2400" dirty="0" smtClean="0">
              <a:cs typeface="Courier New" pitchFamily="49" charset="0"/>
            </a:endParaRPr>
          </a:p>
          <a:p>
            <a:pPr eaLnBrk="1" hangingPunct="1">
              <a:defRPr/>
            </a:pPr>
            <a:r>
              <a:rPr lang="zh-CN" altLang="en-US" sz="2800" dirty="0"/>
              <a:t>可以用下面的成员</a:t>
            </a:r>
            <a:r>
              <a:rPr lang="zh-CN" altLang="en-US" sz="2800" dirty="0" smtClean="0"/>
              <a:t>函数跳</a:t>
            </a:r>
            <a:r>
              <a:rPr lang="zh-CN" altLang="en-US" sz="2800" dirty="0"/>
              <a:t>过输入缓存中的若干字符</a:t>
            </a:r>
            <a:r>
              <a:rPr lang="zh-CN" altLang="en-US" sz="2800" dirty="0" smtClean="0"/>
              <a:t>：</a:t>
            </a:r>
            <a:endParaRPr lang="en-US" altLang="zh-CN" sz="2800" dirty="0" smtClean="0"/>
          </a:p>
          <a:p>
            <a:pPr marL="457200" lvl="1" indent="0" eaLnBrk="1" hangingPunct="1">
              <a:buNone/>
              <a:defRPr/>
            </a:pPr>
            <a:r>
              <a:rPr lang="en-US" altLang="zh-CN" sz="2400" dirty="0" err="1"/>
              <a:t>cin.</a:t>
            </a:r>
            <a:r>
              <a:rPr lang="en-US" altLang="zh-CN" sz="2400" dirty="0" err="1">
                <a:solidFill>
                  <a:srgbClr val="FFC000"/>
                </a:solidFill>
              </a:rPr>
              <a:t>ignore</a:t>
            </a:r>
            <a:r>
              <a:rPr lang="en-US" altLang="zh-CN" sz="2400" dirty="0"/>
              <a:t>(n,'\n'); //</a:t>
            </a:r>
            <a:r>
              <a:rPr lang="zh-CN" altLang="en-US" sz="2400" dirty="0"/>
              <a:t>跳过输入缓存中</a:t>
            </a:r>
            <a:r>
              <a:rPr lang="en-US" altLang="zh-CN" sz="2400" dirty="0"/>
              <a:t>n</a:t>
            </a:r>
            <a:r>
              <a:rPr lang="zh-CN" altLang="en-US" sz="2400" dirty="0"/>
              <a:t>个字符，或碰到回车</a:t>
            </a:r>
            <a:endParaRPr lang="en-US" altLang="zh-CN" sz="2400" dirty="0" smtClean="0"/>
          </a:p>
          <a:p>
            <a:pPr eaLnBrk="1" hangingPunct="1">
              <a:defRPr/>
            </a:pPr>
            <a:r>
              <a:rPr lang="zh-CN" altLang="en-US" sz="2800" dirty="0" smtClean="0"/>
              <a:t>这样前面的输入操作可写成：</a:t>
            </a:r>
          </a:p>
          <a:p>
            <a:pPr marL="457200" lvl="1" indent="0" eaLnBrk="1" hangingPunct="1">
              <a:buFontTx/>
              <a:buNone/>
              <a:defRPr/>
            </a:pPr>
            <a:r>
              <a:rPr lang="fr-FR" altLang="zh-CN" sz="2400" dirty="0" smtClean="0">
                <a:cs typeface="Courier New" pitchFamily="49" charset="0"/>
              </a:rPr>
              <a:t>cin.get(str,5</a:t>
            </a:r>
            <a:r>
              <a:rPr lang="fr-FR" altLang="zh-CN" sz="2400" dirty="0">
                <a:cs typeface="Courier New" pitchFamily="49" charset="0"/>
              </a:rPr>
              <a:t>); //</a:t>
            </a:r>
            <a:r>
              <a:rPr lang="zh-CN" altLang="en-US" sz="2400" dirty="0">
                <a:cs typeface="Courier New" pitchFamily="49" charset="0"/>
              </a:rPr>
              <a:t>输入：</a:t>
            </a:r>
            <a:r>
              <a:rPr lang="en-US" altLang="zh-CN" sz="2400" dirty="0" err="1">
                <a:cs typeface="Courier New" pitchFamily="49" charset="0"/>
              </a:rPr>
              <a:t>abcdefg</a:t>
            </a:r>
            <a:r>
              <a:rPr lang="zh-CN" altLang="zh-CN" sz="2400" dirty="0">
                <a:cs typeface="Courier New" pitchFamily="49" charset="0"/>
              </a:rPr>
              <a:t>↙</a:t>
            </a:r>
            <a:r>
              <a:rPr lang="zh-CN" altLang="en-US" sz="2400" dirty="0" smtClean="0">
                <a:cs typeface="Courier New" pitchFamily="49" charset="0"/>
              </a:rPr>
              <a:t>，放</a:t>
            </a:r>
            <a:r>
              <a:rPr lang="zh-CN" altLang="en-US" sz="2400" dirty="0">
                <a:cs typeface="Courier New" pitchFamily="49" charset="0"/>
              </a:rPr>
              <a:t>入缓存中</a:t>
            </a:r>
            <a:endParaRPr lang="en-US" altLang="zh-CN" sz="2400" dirty="0" smtClean="0"/>
          </a:p>
          <a:p>
            <a:pPr marL="0" lvl="1" indent="0" eaLnBrk="1" hangingPunct="1">
              <a:buClr>
                <a:schemeClr val="hlink"/>
              </a:buClr>
              <a:buSzPct val="60000"/>
              <a:buFontTx/>
              <a:buNone/>
              <a:defRPr/>
            </a:pPr>
            <a:r>
              <a:rPr lang="en-US" altLang="zh-CN" sz="2400" dirty="0"/>
              <a:t> 	   //</a:t>
            </a:r>
            <a:r>
              <a:rPr lang="zh-CN" altLang="en-US" sz="2400" dirty="0"/>
              <a:t>本次输入操作</a:t>
            </a:r>
            <a:r>
              <a:rPr lang="zh-CN" altLang="en-US" sz="2400" dirty="0">
                <a:cs typeface="Courier New" pitchFamily="49" charset="0"/>
              </a:rPr>
              <a:t>只读入</a:t>
            </a:r>
            <a:r>
              <a:rPr lang="en-US" altLang="zh-CN" sz="2400" dirty="0" err="1">
                <a:cs typeface="Courier New" pitchFamily="49" charset="0"/>
              </a:rPr>
              <a:t>abcd</a:t>
            </a:r>
            <a:r>
              <a:rPr lang="zh-CN" altLang="en-US" sz="2400" dirty="0">
                <a:cs typeface="Courier New" pitchFamily="49" charset="0"/>
              </a:rPr>
              <a:t>，</a:t>
            </a:r>
            <a:r>
              <a:rPr lang="zh-CN" altLang="en-US" sz="2400" dirty="0">
                <a:solidFill>
                  <a:srgbClr val="FFC000"/>
                </a:solidFill>
                <a:cs typeface="Courier New" pitchFamily="49" charset="0"/>
              </a:rPr>
              <a:t>缓存中还遗留</a:t>
            </a:r>
            <a:r>
              <a:rPr lang="zh-CN" altLang="en-US" sz="2400" dirty="0">
                <a:cs typeface="Courier New" pitchFamily="49" charset="0"/>
              </a:rPr>
              <a:t>：</a:t>
            </a:r>
            <a:r>
              <a:rPr lang="en-US" altLang="zh-CN" sz="2400" dirty="0" err="1">
                <a:cs typeface="Courier New" pitchFamily="49" charset="0"/>
              </a:rPr>
              <a:t>efg</a:t>
            </a:r>
            <a:r>
              <a:rPr lang="zh-CN" altLang="zh-CN" sz="2400" dirty="0">
                <a:cs typeface="Courier New" pitchFamily="49" charset="0"/>
              </a:rPr>
              <a:t>↙</a:t>
            </a:r>
            <a:r>
              <a:rPr lang="en-US" altLang="zh-CN" sz="2400" dirty="0" smtClean="0"/>
              <a:t>       </a:t>
            </a:r>
          </a:p>
          <a:p>
            <a:pPr marL="0" lvl="1" indent="0" eaLnBrk="1" hangingPunct="1">
              <a:buClr>
                <a:schemeClr val="hlink"/>
              </a:buClr>
              <a:buSzPct val="60000"/>
              <a:buFontTx/>
              <a:buNone/>
              <a:defRPr/>
            </a:pPr>
            <a:r>
              <a:rPr lang="en-US" altLang="zh-CN" sz="2400" dirty="0"/>
              <a:t> </a:t>
            </a:r>
            <a:r>
              <a:rPr lang="en-US" altLang="zh-CN" sz="2400" dirty="0" smtClean="0"/>
              <a:t>   </a:t>
            </a:r>
            <a:r>
              <a:rPr lang="en-US" altLang="zh-CN" sz="2400" dirty="0" err="1" smtClean="0"/>
              <a:t>cin.ignore</a:t>
            </a:r>
            <a:r>
              <a:rPr lang="en-US" altLang="zh-CN" sz="2400" dirty="0" smtClean="0"/>
              <a:t>(20</a:t>
            </a:r>
            <a:r>
              <a:rPr lang="en-US" altLang="zh-CN" sz="2400" dirty="0"/>
              <a:t>,'\n'); //</a:t>
            </a:r>
            <a:r>
              <a:rPr lang="zh-CN" altLang="en-US" sz="2400" dirty="0"/>
              <a:t>跳过输入</a:t>
            </a:r>
            <a:r>
              <a:rPr lang="zh-CN" altLang="en-US" sz="2400" dirty="0" smtClean="0"/>
              <a:t>缓</a:t>
            </a:r>
            <a:r>
              <a:rPr lang="zh-CN" altLang="en-US" sz="2400" dirty="0"/>
              <a:t>存</a:t>
            </a:r>
            <a:r>
              <a:rPr lang="zh-CN" altLang="en-US" sz="2400" dirty="0" smtClean="0"/>
              <a:t>中</a:t>
            </a:r>
            <a:r>
              <a:rPr lang="zh-CN" altLang="en-US" sz="2400" dirty="0"/>
              <a:t>遗留的</a:t>
            </a:r>
            <a:r>
              <a:rPr lang="en-US" altLang="zh-CN" sz="2400" dirty="0" err="1" smtClean="0"/>
              <a:t>efg</a:t>
            </a:r>
            <a:r>
              <a:rPr lang="zh-CN" altLang="zh-CN" sz="2400" dirty="0">
                <a:cs typeface="Courier New" pitchFamily="49" charset="0"/>
              </a:rPr>
              <a:t>↙</a:t>
            </a:r>
            <a:endParaRPr lang="en-US" altLang="zh-CN" sz="2400" dirty="0" smtClean="0"/>
          </a:p>
          <a:p>
            <a:pPr marL="0" lvl="1" indent="0" eaLnBrk="1" hangingPunct="1">
              <a:buClr>
                <a:schemeClr val="hlink"/>
              </a:buClr>
              <a:buSzPct val="60000"/>
              <a:buFontTx/>
              <a:buNone/>
              <a:defRPr/>
            </a:pPr>
            <a:r>
              <a:rPr lang="en-US" altLang="zh-CN" sz="2400" dirty="0" smtClean="0">
                <a:cs typeface="Courier New" pitchFamily="49" charset="0"/>
              </a:rPr>
              <a:t>    </a:t>
            </a:r>
            <a:r>
              <a:rPr lang="en-US" altLang="zh-CN" sz="2400" dirty="0" err="1" smtClean="0">
                <a:cs typeface="Courier New" pitchFamily="49" charset="0"/>
              </a:rPr>
              <a:t>cin</a:t>
            </a:r>
            <a:r>
              <a:rPr lang="en-US" altLang="zh-CN" sz="2400" dirty="0" smtClean="0">
                <a:cs typeface="Courier New" pitchFamily="49" charset="0"/>
              </a:rPr>
              <a:t> &gt;&gt; x; //</a:t>
            </a:r>
            <a:r>
              <a:rPr lang="zh-CN" altLang="en-US" sz="2400" dirty="0" smtClean="0">
                <a:cs typeface="Courier New" pitchFamily="49" charset="0"/>
              </a:rPr>
              <a:t>输入：</a:t>
            </a:r>
            <a:r>
              <a:rPr lang="en-US" altLang="zh-CN" sz="2400" dirty="0" smtClean="0">
                <a:effectLst/>
              </a:rPr>
              <a:t>12</a:t>
            </a:r>
            <a:r>
              <a:rPr lang="zh-CN" altLang="zh-CN" sz="2400" dirty="0" smtClean="0">
                <a:cs typeface="Courier New" pitchFamily="49" charset="0"/>
              </a:rPr>
              <a:t>↙</a:t>
            </a:r>
            <a:r>
              <a:rPr lang="zh-CN" altLang="en-US" sz="2400" dirty="0" smtClean="0">
                <a:cs typeface="Courier New" pitchFamily="49" charset="0"/>
              </a:rPr>
              <a:t>，放</a:t>
            </a:r>
            <a:r>
              <a:rPr lang="zh-CN" altLang="en-US" sz="2400" dirty="0">
                <a:cs typeface="Courier New" pitchFamily="49" charset="0"/>
              </a:rPr>
              <a:t>入缓存</a:t>
            </a:r>
            <a:r>
              <a:rPr lang="zh-CN" altLang="en-US" sz="2400" dirty="0" smtClean="0">
                <a:cs typeface="Courier New" pitchFamily="49" charset="0"/>
              </a:rPr>
              <a:t>中。</a:t>
            </a:r>
            <a:endParaRPr lang="en-US" altLang="zh-CN" sz="2400" dirty="0" smtClean="0">
              <a:cs typeface="Courier New" pitchFamily="49" charset="0"/>
            </a:endParaRPr>
          </a:p>
          <a:p>
            <a:pPr marL="0" lvl="1" indent="0" eaLnBrk="1" hangingPunct="1">
              <a:buClr>
                <a:schemeClr val="hlink"/>
              </a:buClr>
              <a:buSzPct val="60000"/>
              <a:buFontTx/>
              <a:buNone/>
              <a:defRPr/>
            </a:pPr>
            <a:r>
              <a:rPr lang="en-US" altLang="zh-CN" sz="2400" dirty="0">
                <a:cs typeface="Courier New" pitchFamily="49" charset="0"/>
              </a:rPr>
              <a:t>	</a:t>
            </a:r>
            <a:r>
              <a:rPr lang="en-US" altLang="zh-CN" sz="2400" dirty="0" smtClean="0">
                <a:cs typeface="Courier New" pitchFamily="49" charset="0"/>
              </a:rPr>
              <a:t>	  //</a:t>
            </a:r>
            <a:r>
              <a:rPr lang="zh-CN" altLang="en-US" sz="2400" dirty="0" smtClean="0">
                <a:cs typeface="Courier New" pitchFamily="49" charset="0"/>
              </a:rPr>
              <a:t>从缓存中读入</a:t>
            </a:r>
            <a:r>
              <a:rPr lang="en-US" altLang="zh-CN" sz="2400" dirty="0" smtClean="0">
                <a:cs typeface="Courier New" pitchFamily="49" charset="0"/>
              </a:rPr>
              <a:t>12</a:t>
            </a:r>
            <a:r>
              <a:rPr lang="zh-CN" altLang="en-US" sz="2400" dirty="0" smtClean="0">
                <a:cs typeface="Courier New" pitchFamily="49" charset="0"/>
              </a:rPr>
              <a:t>给</a:t>
            </a:r>
            <a:r>
              <a:rPr lang="en-US" altLang="zh-CN" sz="2400" dirty="0" smtClean="0">
                <a:cs typeface="Courier New" pitchFamily="49" charset="0"/>
              </a:rPr>
              <a:t>x</a:t>
            </a:r>
          </a:p>
        </p:txBody>
      </p:sp>
    </p:spTree>
    <p:extLst>
      <p:ext uri="{BB962C8B-B14F-4D97-AF65-F5344CB8AC3E}">
        <p14:creationId xmlns:p14="http://schemas.microsoft.com/office/powerpoint/2010/main" val="22559265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字符串作为函数参数</a:t>
            </a:r>
            <a:endParaRPr lang="zh-CN" altLang="en-US" dirty="0"/>
          </a:p>
        </p:txBody>
      </p:sp>
      <p:sp>
        <p:nvSpPr>
          <p:cNvPr id="3" name="内容占位符 2"/>
          <p:cNvSpPr>
            <a:spLocks noGrp="1"/>
          </p:cNvSpPr>
          <p:nvPr>
            <p:ph idx="1"/>
          </p:nvPr>
        </p:nvSpPr>
        <p:spPr>
          <a:xfrm>
            <a:off x="457200" y="1600200"/>
            <a:ext cx="8229600" cy="4925144"/>
          </a:xfrm>
        </p:spPr>
        <p:txBody>
          <a:bodyPr>
            <a:normAutofit fontScale="92500"/>
          </a:bodyPr>
          <a:lstStyle/>
          <a:p>
            <a:r>
              <a:rPr lang="zh-CN" altLang="en-US" dirty="0"/>
              <a:t>字符串作为函数参数传递时，只要给出一维字符数组这一个参数就够了，不需要给出元素个数</a:t>
            </a:r>
            <a:r>
              <a:rPr lang="zh-CN" altLang="en-US" dirty="0" smtClean="0"/>
              <a:t>（由</a:t>
            </a:r>
            <a:r>
              <a:rPr lang="zh-CN" altLang="en-US" dirty="0"/>
              <a:t>字符串</a:t>
            </a:r>
            <a:r>
              <a:rPr lang="zh-CN" altLang="en-US" dirty="0" smtClean="0"/>
              <a:t>结束标记</a:t>
            </a:r>
            <a:r>
              <a:rPr lang="en-US" altLang="zh-CN" dirty="0" smtClean="0"/>
              <a:t>'\0'</a:t>
            </a:r>
            <a:r>
              <a:rPr lang="zh-CN" altLang="en-US" dirty="0" smtClean="0"/>
              <a:t>来判断）。例如：</a:t>
            </a:r>
            <a:endParaRPr lang="en-US" altLang="zh-CN" dirty="0" smtClean="0"/>
          </a:p>
          <a:p>
            <a:pPr marL="457200" lvl="1" indent="0">
              <a:buNone/>
            </a:pPr>
            <a:r>
              <a:rPr lang="en-US" altLang="zh-CN" dirty="0" err="1"/>
              <a:t>int</a:t>
            </a:r>
            <a:r>
              <a:rPr lang="en-US" altLang="zh-CN" dirty="0"/>
              <a:t> </a:t>
            </a:r>
            <a:r>
              <a:rPr lang="en-US" altLang="zh-CN" dirty="0" err="1" smtClean="0"/>
              <a:t>strlen</a:t>
            </a:r>
            <a:r>
              <a:rPr lang="en-US" altLang="zh-CN" dirty="0" smtClean="0"/>
              <a:t>(</a:t>
            </a:r>
            <a:r>
              <a:rPr lang="en-US" altLang="zh-CN" dirty="0" err="1" smtClean="0"/>
              <a:t>const</a:t>
            </a:r>
            <a:r>
              <a:rPr lang="en-US" altLang="zh-CN" dirty="0" smtClean="0"/>
              <a:t> char </a:t>
            </a:r>
            <a:r>
              <a:rPr lang="en-US" altLang="zh-CN" dirty="0" err="1"/>
              <a:t>str</a:t>
            </a:r>
            <a:r>
              <a:rPr lang="en-US" altLang="zh-CN" dirty="0" smtClean="0"/>
              <a:t>[]) //</a:t>
            </a:r>
            <a:r>
              <a:rPr lang="zh-CN" altLang="en-US" smtClean="0"/>
              <a:t>计算字符串长度</a:t>
            </a:r>
            <a:endParaRPr lang="en-US" altLang="zh-CN" dirty="0"/>
          </a:p>
          <a:p>
            <a:pPr marL="457200" lvl="1" indent="0">
              <a:buNone/>
            </a:pPr>
            <a:r>
              <a:rPr lang="en-US" altLang="zh-CN" dirty="0"/>
              <a:t>{ </a:t>
            </a:r>
            <a:r>
              <a:rPr lang="en-US" altLang="zh-CN" dirty="0" err="1"/>
              <a:t>int</a:t>
            </a:r>
            <a:r>
              <a:rPr lang="en-US" altLang="zh-CN" dirty="0"/>
              <a:t> </a:t>
            </a:r>
            <a:r>
              <a:rPr lang="en-US" altLang="zh-CN" dirty="0" err="1" smtClean="0"/>
              <a:t>i</a:t>
            </a:r>
            <a:r>
              <a:rPr lang="en-US" altLang="zh-CN" dirty="0" smtClean="0"/>
              <a:t>=0;</a:t>
            </a:r>
            <a:r>
              <a:rPr lang="en-US" altLang="zh-CN" dirty="0"/>
              <a:t>	</a:t>
            </a:r>
          </a:p>
          <a:p>
            <a:pPr marL="457200" lvl="1" indent="0">
              <a:buNone/>
            </a:pPr>
            <a:r>
              <a:rPr lang="en-US" altLang="zh-CN" dirty="0"/>
              <a:t>	</a:t>
            </a:r>
            <a:r>
              <a:rPr lang="en-US" altLang="zh-CN" dirty="0" smtClean="0"/>
              <a:t>while (</a:t>
            </a:r>
            <a:r>
              <a:rPr lang="en-US" altLang="zh-CN" dirty="0" err="1" smtClean="0"/>
              <a:t>str</a:t>
            </a:r>
            <a:r>
              <a:rPr lang="en-US" altLang="zh-CN" dirty="0" smtClean="0"/>
              <a:t>[</a:t>
            </a:r>
            <a:r>
              <a:rPr lang="en-US" altLang="zh-CN" dirty="0" err="1" smtClean="0"/>
              <a:t>i</a:t>
            </a:r>
            <a:r>
              <a:rPr lang="en-US" altLang="zh-CN" dirty="0"/>
              <a:t>] != </a:t>
            </a:r>
            <a:r>
              <a:rPr lang="en-US" altLang="zh-CN" dirty="0">
                <a:solidFill>
                  <a:srgbClr val="FFC000"/>
                </a:solidFill>
              </a:rPr>
              <a:t>'\0</a:t>
            </a:r>
            <a:r>
              <a:rPr lang="en-US" altLang="zh-CN" dirty="0" smtClean="0">
                <a:solidFill>
                  <a:srgbClr val="FFC000"/>
                </a:solidFill>
              </a:rPr>
              <a:t>'</a:t>
            </a:r>
            <a:r>
              <a:rPr lang="en-US" altLang="zh-CN" dirty="0" smtClean="0"/>
              <a:t>) </a:t>
            </a:r>
            <a:r>
              <a:rPr lang="en-US" altLang="zh-CN" dirty="0" err="1"/>
              <a:t>i</a:t>
            </a:r>
            <a:r>
              <a:rPr lang="en-US" altLang="zh-CN" dirty="0" smtClean="0"/>
              <a:t>++;</a:t>
            </a:r>
            <a:endParaRPr lang="en-US" altLang="zh-CN" dirty="0"/>
          </a:p>
          <a:p>
            <a:pPr marL="457200" lvl="1" indent="0">
              <a:buNone/>
            </a:pPr>
            <a:r>
              <a:rPr lang="en-US" altLang="zh-CN" dirty="0"/>
              <a:t>	return </a:t>
            </a:r>
            <a:r>
              <a:rPr lang="en-US" altLang="zh-CN" dirty="0" err="1"/>
              <a:t>i</a:t>
            </a:r>
            <a:r>
              <a:rPr lang="en-US" altLang="zh-CN" dirty="0"/>
              <a:t>;</a:t>
            </a:r>
          </a:p>
          <a:p>
            <a:pPr marL="457200" lvl="1" indent="0">
              <a:buNone/>
            </a:pPr>
            <a:r>
              <a:rPr lang="en-US" altLang="zh-CN" dirty="0"/>
              <a:t>}</a:t>
            </a:r>
          </a:p>
          <a:p>
            <a:pPr marL="457200" lvl="1" indent="0">
              <a:buNone/>
            </a:pPr>
            <a:r>
              <a:rPr lang="en-US" altLang="zh-CN" dirty="0"/>
              <a:t>......</a:t>
            </a:r>
          </a:p>
          <a:p>
            <a:pPr marL="457200" lvl="1" indent="0">
              <a:buNone/>
            </a:pPr>
            <a:r>
              <a:rPr lang="en-US" altLang="zh-CN" dirty="0" err="1"/>
              <a:t>cout</a:t>
            </a:r>
            <a:r>
              <a:rPr lang="en-US" altLang="zh-CN" dirty="0"/>
              <a:t> &lt;&lt; </a:t>
            </a:r>
            <a:r>
              <a:rPr lang="en-US" altLang="zh-CN" dirty="0" err="1"/>
              <a:t>strlen</a:t>
            </a:r>
            <a:r>
              <a:rPr lang="en-US" altLang="zh-CN" dirty="0"/>
              <a:t>("</a:t>
            </a:r>
            <a:r>
              <a:rPr lang="en-US" altLang="zh-CN" dirty="0" err="1"/>
              <a:t>abcdef</a:t>
            </a:r>
            <a:r>
              <a:rPr lang="en-US" altLang="zh-CN" dirty="0" smtClean="0"/>
              <a:t>"); //</a:t>
            </a:r>
            <a:r>
              <a:rPr lang="zh-CN" altLang="en-US" dirty="0" smtClean="0"/>
              <a:t>输出</a:t>
            </a:r>
            <a:r>
              <a:rPr lang="en-US" altLang="zh-CN" dirty="0" smtClean="0"/>
              <a:t>6</a:t>
            </a:r>
            <a:endParaRPr lang="zh-CN" altLang="en-US" dirty="0" smtClean="0"/>
          </a:p>
        </p:txBody>
      </p:sp>
    </p:spTree>
    <p:extLst>
      <p:ext uri="{BB962C8B-B14F-4D97-AF65-F5344CB8AC3E}">
        <p14:creationId xmlns:p14="http://schemas.microsoft.com/office/powerpoint/2010/main" val="17810376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107950" y="277813"/>
            <a:ext cx="8856663" cy="1139825"/>
          </a:xfrm>
        </p:spPr>
        <p:txBody>
          <a:bodyPr/>
          <a:lstStyle/>
          <a:p>
            <a:pPr marL="993775" indent="-993775" algn="l" eaLnBrk="1" hangingPunct="1">
              <a:defRPr/>
            </a:pPr>
            <a:r>
              <a:rPr lang="zh-CN" altLang="en-US" sz="4000" smtClean="0"/>
              <a:t>例：编写一个函数把一个由数字构成的字符串转换成一个整型数 </a:t>
            </a:r>
          </a:p>
        </p:txBody>
      </p:sp>
      <p:sp>
        <p:nvSpPr>
          <p:cNvPr id="73731" name="Rectangle 3"/>
          <p:cNvSpPr>
            <a:spLocks noGrp="1" noChangeArrowheads="1"/>
          </p:cNvSpPr>
          <p:nvPr>
            <p:ph type="body" idx="1"/>
          </p:nvPr>
        </p:nvSpPr>
        <p:spPr>
          <a:xfrm>
            <a:off x="457199" y="1772816"/>
            <a:ext cx="8507413" cy="4968552"/>
          </a:xfrm>
        </p:spPr>
        <p:txBody>
          <a:bodyPr>
            <a:normAutofit fontScale="85000" lnSpcReduction="20000"/>
          </a:bodyPr>
          <a:lstStyle/>
          <a:p>
            <a:pPr eaLnBrk="1" hangingPunct="1">
              <a:lnSpc>
                <a:spcPct val="80000"/>
              </a:lnSpc>
              <a:defRPr/>
            </a:pPr>
            <a:r>
              <a:rPr lang="zh-CN" altLang="en-US" sz="2800" dirty="0" smtClean="0"/>
              <a:t>算法</a:t>
            </a:r>
            <a:r>
              <a:rPr lang="en-US" altLang="zh-CN" sz="2800" dirty="0" smtClean="0"/>
              <a:t>1</a:t>
            </a:r>
            <a:r>
              <a:rPr lang="zh-CN" altLang="en-US" sz="2800" dirty="0" smtClean="0"/>
              <a:t>：</a:t>
            </a:r>
            <a:endParaRPr lang="en-US" altLang="zh-CN" sz="2800" dirty="0" smtClean="0"/>
          </a:p>
          <a:p>
            <a:pPr eaLnBrk="1" hangingPunct="1">
              <a:lnSpc>
                <a:spcPct val="110000"/>
              </a:lnSpc>
              <a:buFont typeface="Wingdings" pitchFamily="2" charset="2"/>
              <a:buNone/>
              <a:defRPr/>
            </a:pPr>
            <a:r>
              <a:rPr lang="en-US" altLang="zh-CN" sz="2800" dirty="0" smtClean="0"/>
              <a:t>"1234"--&gt;((</a:t>
            </a:r>
            <a:r>
              <a:rPr lang="en-US" altLang="zh-CN" sz="2800" dirty="0" smtClean="0">
                <a:solidFill>
                  <a:schemeClr val="folHlink"/>
                </a:solidFill>
              </a:rPr>
              <a:t>1</a:t>
            </a:r>
            <a:r>
              <a:rPr lang="en-US" altLang="zh-CN" sz="2800" dirty="0" smtClean="0"/>
              <a:t>*10+</a:t>
            </a:r>
            <a:r>
              <a:rPr lang="en-US" altLang="zh-CN" sz="2800" dirty="0" smtClean="0">
                <a:solidFill>
                  <a:schemeClr val="folHlink"/>
                </a:solidFill>
              </a:rPr>
              <a:t>2</a:t>
            </a:r>
            <a:r>
              <a:rPr lang="en-US" altLang="zh-CN" sz="2800" dirty="0" smtClean="0"/>
              <a:t>)*10+</a:t>
            </a:r>
            <a:r>
              <a:rPr lang="en-US" altLang="zh-CN" sz="2800" dirty="0" smtClean="0">
                <a:solidFill>
                  <a:schemeClr val="folHlink"/>
                </a:solidFill>
              </a:rPr>
              <a:t>3</a:t>
            </a:r>
            <a:r>
              <a:rPr lang="en-US" altLang="zh-CN" sz="2800" dirty="0" smtClean="0"/>
              <a:t>)*10+</a:t>
            </a:r>
            <a:r>
              <a:rPr lang="en-US" altLang="zh-CN" sz="2800" dirty="0" smtClean="0">
                <a:solidFill>
                  <a:schemeClr val="folHlink"/>
                </a:solidFill>
              </a:rPr>
              <a:t>4 </a:t>
            </a:r>
            <a:r>
              <a:rPr lang="en-US" altLang="zh-CN" sz="2800" dirty="0" smtClean="0"/>
              <a:t>= 1234</a:t>
            </a:r>
          </a:p>
          <a:p>
            <a:pPr eaLnBrk="1" hangingPunct="1">
              <a:lnSpc>
                <a:spcPct val="110000"/>
              </a:lnSpc>
              <a:defRPr/>
            </a:pPr>
            <a:r>
              <a:rPr lang="zh-CN" altLang="en-US" sz="2800" dirty="0" smtClean="0"/>
              <a:t>程序：</a:t>
            </a:r>
            <a:endParaRPr lang="en-US" altLang="zh-CN" sz="2800" dirty="0" smtClean="0"/>
          </a:p>
          <a:p>
            <a:pPr eaLnBrk="1" hangingPunct="1">
              <a:lnSpc>
                <a:spcPct val="110000"/>
              </a:lnSpc>
              <a:buFont typeface="Wingdings" pitchFamily="2" charset="2"/>
              <a:buNone/>
              <a:defRPr/>
            </a:pPr>
            <a:r>
              <a:rPr lang="en-US" altLang="zh-CN" sz="2800" dirty="0" err="1" smtClean="0"/>
              <a:t>int</a:t>
            </a:r>
            <a:r>
              <a:rPr lang="en-US" altLang="zh-CN" sz="2800" dirty="0" smtClean="0"/>
              <a:t> </a:t>
            </a:r>
            <a:r>
              <a:rPr lang="en-US" altLang="zh-CN" sz="2800" dirty="0" err="1" smtClean="0"/>
              <a:t>str_to_int</a:t>
            </a:r>
            <a:r>
              <a:rPr lang="en-US" altLang="zh-CN" sz="2800" dirty="0" smtClean="0"/>
              <a:t>(</a:t>
            </a:r>
            <a:r>
              <a:rPr lang="en-US" altLang="zh-CN" sz="2800" dirty="0" err="1" smtClean="0"/>
              <a:t>const</a:t>
            </a:r>
            <a:r>
              <a:rPr lang="en-US" altLang="zh-CN" sz="2800" dirty="0" smtClean="0"/>
              <a:t> char </a:t>
            </a:r>
            <a:r>
              <a:rPr lang="en-US" altLang="zh-CN" sz="2800" dirty="0" err="1" smtClean="0"/>
              <a:t>str</a:t>
            </a:r>
            <a:r>
              <a:rPr lang="en-US" altLang="zh-CN" sz="2800" dirty="0" smtClean="0"/>
              <a:t>[])</a:t>
            </a:r>
          </a:p>
          <a:p>
            <a:pPr eaLnBrk="1" hangingPunct="1">
              <a:lnSpc>
                <a:spcPct val="110000"/>
              </a:lnSpc>
              <a:buFont typeface="Wingdings" pitchFamily="2" charset="2"/>
              <a:buNone/>
              <a:defRPr/>
            </a:pPr>
            <a:r>
              <a:rPr lang="en-US" altLang="zh-CN" sz="2800" dirty="0" smtClean="0"/>
              <a:t>{ if (</a:t>
            </a:r>
            <a:r>
              <a:rPr lang="en-US" altLang="zh-CN" sz="2800" dirty="0" err="1" smtClean="0"/>
              <a:t>str</a:t>
            </a:r>
            <a:r>
              <a:rPr lang="en-US" altLang="zh-CN" sz="2800" dirty="0" smtClean="0"/>
              <a:t>[0] == '\0') return 0;</a:t>
            </a:r>
          </a:p>
          <a:p>
            <a:pPr eaLnBrk="1" hangingPunct="1">
              <a:lnSpc>
                <a:spcPct val="110000"/>
              </a:lnSpc>
              <a:buFont typeface="Wingdings" pitchFamily="2" charset="2"/>
              <a:buNone/>
              <a:defRPr/>
            </a:pPr>
            <a:r>
              <a:rPr lang="en-US" altLang="zh-CN" sz="2800" dirty="0" smtClean="0"/>
              <a:t>	</a:t>
            </a:r>
            <a:r>
              <a:rPr lang="en-US" altLang="zh-CN" sz="2800" dirty="0" err="1" smtClean="0"/>
              <a:t>int</a:t>
            </a:r>
            <a:r>
              <a:rPr lang="en-US" altLang="zh-CN" sz="2800" dirty="0" smtClean="0"/>
              <a:t> n=</a:t>
            </a:r>
            <a:r>
              <a:rPr lang="en-US" altLang="zh-CN" sz="2800" dirty="0" err="1" smtClean="0">
                <a:solidFill>
                  <a:srgbClr val="FFC000"/>
                </a:solidFill>
              </a:rPr>
              <a:t>str</a:t>
            </a:r>
            <a:r>
              <a:rPr lang="en-US" altLang="zh-CN" sz="2800" dirty="0" smtClean="0">
                <a:solidFill>
                  <a:srgbClr val="FFC000"/>
                </a:solidFill>
              </a:rPr>
              <a:t>[0]-'0'</a:t>
            </a:r>
            <a:r>
              <a:rPr lang="en-US" altLang="zh-CN" sz="2800" dirty="0" smtClean="0"/>
              <a:t>; //</a:t>
            </a:r>
            <a:r>
              <a:rPr lang="zh-CN" altLang="en-US" sz="2800" dirty="0" smtClean="0"/>
              <a:t>把字符表示的数字转成数值：</a:t>
            </a:r>
            <a:r>
              <a:rPr lang="en-US" altLang="zh-CN" sz="2800" dirty="0" smtClean="0"/>
              <a:t>'1'-&gt;1</a:t>
            </a:r>
          </a:p>
          <a:p>
            <a:pPr eaLnBrk="1" hangingPunct="1">
              <a:lnSpc>
                <a:spcPct val="110000"/>
              </a:lnSpc>
              <a:buFont typeface="Wingdings" pitchFamily="2" charset="2"/>
              <a:buNone/>
              <a:defRPr/>
            </a:pPr>
            <a:r>
              <a:rPr lang="en-US" altLang="zh-CN" sz="2800" dirty="0" smtClean="0"/>
              <a:t>	for (</a:t>
            </a:r>
            <a:r>
              <a:rPr lang="en-US" altLang="zh-CN" sz="2800" dirty="0" err="1" smtClean="0"/>
              <a:t>int</a:t>
            </a:r>
            <a:r>
              <a:rPr lang="en-US" altLang="zh-CN" sz="2800" dirty="0" smtClean="0"/>
              <a:t> </a:t>
            </a:r>
            <a:r>
              <a:rPr lang="en-US" altLang="zh-CN" sz="2800" dirty="0" err="1" smtClean="0"/>
              <a:t>i</a:t>
            </a:r>
            <a:r>
              <a:rPr lang="en-US" altLang="zh-CN" sz="2800" dirty="0" smtClean="0"/>
              <a:t>=1; </a:t>
            </a:r>
            <a:r>
              <a:rPr lang="en-US" altLang="zh-CN" sz="2800" dirty="0" err="1" smtClean="0"/>
              <a:t>str</a:t>
            </a:r>
            <a:r>
              <a:rPr lang="en-US" altLang="zh-CN" sz="2800" dirty="0" smtClean="0"/>
              <a:t>[</a:t>
            </a:r>
            <a:r>
              <a:rPr lang="en-US" altLang="zh-CN" sz="2800" dirty="0" err="1" smtClean="0"/>
              <a:t>i</a:t>
            </a:r>
            <a:r>
              <a:rPr lang="en-US" altLang="zh-CN" sz="2800" dirty="0" smtClean="0"/>
              <a:t>] != '\0'; </a:t>
            </a:r>
            <a:r>
              <a:rPr lang="en-US" altLang="zh-CN" sz="2800" dirty="0" err="1" smtClean="0"/>
              <a:t>i</a:t>
            </a:r>
            <a:r>
              <a:rPr lang="en-US" altLang="zh-CN" sz="2800" dirty="0" smtClean="0"/>
              <a:t>++) </a:t>
            </a:r>
          </a:p>
          <a:p>
            <a:pPr eaLnBrk="1" hangingPunct="1">
              <a:lnSpc>
                <a:spcPct val="110000"/>
              </a:lnSpc>
              <a:buFont typeface="Wingdings" pitchFamily="2" charset="2"/>
              <a:buNone/>
              <a:defRPr/>
            </a:pPr>
            <a:r>
              <a:rPr lang="en-US" altLang="zh-CN" sz="2800" dirty="0" smtClean="0"/>
              <a:t>		n = n*10+(</a:t>
            </a:r>
            <a:r>
              <a:rPr lang="en-US" altLang="zh-CN" sz="2800" dirty="0" err="1" smtClean="0">
                <a:solidFill>
                  <a:srgbClr val="FFC000"/>
                </a:solidFill>
              </a:rPr>
              <a:t>str</a:t>
            </a:r>
            <a:r>
              <a:rPr lang="en-US" altLang="zh-CN" sz="2800" dirty="0" smtClean="0">
                <a:solidFill>
                  <a:srgbClr val="FFC000"/>
                </a:solidFill>
              </a:rPr>
              <a:t>[</a:t>
            </a:r>
            <a:r>
              <a:rPr lang="en-US" altLang="zh-CN" sz="2800" dirty="0" err="1" smtClean="0">
                <a:solidFill>
                  <a:srgbClr val="FFC000"/>
                </a:solidFill>
              </a:rPr>
              <a:t>i</a:t>
            </a:r>
            <a:r>
              <a:rPr lang="en-US" altLang="zh-CN" sz="2800" dirty="0" smtClean="0">
                <a:solidFill>
                  <a:srgbClr val="FFC000"/>
                </a:solidFill>
              </a:rPr>
              <a:t>]-'0'</a:t>
            </a:r>
            <a:r>
              <a:rPr lang="en-US" altLang="zh-CN" sz="2800" dirty="0" smtClean="0"/>
              <a:t>);</a:t>
            </a:r>
          </a:p>
          <a:p>
            <a:pPr eaLnBrk="1" hangingPunct="1">
              <a:lnSpc>
                <a:spcPct val="110000"/>
              </a:lnSpc>
              <a:buFont typeface="Wingdings" pitchFamily="2" charset="2"/>
              <a:buNone/>
              <a:defRPr/>
            </a:pPr>
            <a:r>
              <a:rPr lang="en-US" altLang="zh-CN" sz="2800" dirty="0" smtClean="0"/>
              <a:t>	return n;</a:t>
            </a:r>
          </a:p>
          <a:p>
            <a:pPr eaLnBrk="1" hangingPunct="1">
              <a:lnSpc>
                <a:spcPct val="110000"/>
              </a:lnSpc>
              <a:buFont typeface="Wingdings" pitchFamily="2" charset="2"/>
              <a:buNone/>
              <a:defRPr/>
            </a:pPr>
            <a:r>
              <a:rPr lang="en-US" altLang="zh-CN" sz="2800" dirty="0" smtClean="0"/>
              <a:t>}</a:t>
            </a:r>
          </a:p>
          <a:p>
            <a:pPr eaLnBrk="1" hangingPunct="1">
              <a:lnSpc>
                <a:spcPct val="110000"/>
              </a:lnSpc>
              <a:buFont typeface="Wingdings" pitchFamily="2" charset="2"/>
              <a:buNone/>
              <a:defRPr/>
            </a:pPr>
            <a:r>
              <a:rPr lang="en-US" altLang="zh-CN" sz="2800" dirty="0" smtClean="0"/>
              <a:t>......</a:t>
            </a:r>
          </a:p>
          <a:p>
            <a:pPr eaLnBrk="1" hangingPunct="1">
              <a:lnSpc>
                <a:spcPct val="110000"/>
              </a:lnSpc>
              <a:buFont typeface="Wingdings" pitchFamily="2" charset="2"/>
              <a:buNone/>
              <a:defRPr/>
            </a:pPr>
            <a:r>
              <a:rPr lang="en-US" altLang="zh-CN" sz="2800" dirty="0" err="1" smtClean="0"/>
              <a:t>int</a:t>
            </a:r>
            <a:r>
              <a:rPr lang="en-US" altLang="zh-CN" sz="2800" dirty="0" smtClean="0"/>
              <a:t>  </a:t>
            </a:r>
            <a:r>
              <a:rPr lang="en-US" altLang="zh-CN" sz="2800" dirty="0" err="1" smtClean="0"/>
              <a:t>i</a:t>
            </a:r>
            <a:r>
              <a:rPr lang="en-US" altLang="zh-CN" sz="2800" dirty="0" smtClean="0"/>
              <a:t>=</a:t>
            </a:r>
            <a:r>
              <a:rPr lang="en-US" altLang="zh-CN" sz="2800" dirty="0" err="1" smtClean="0"/>
              <a:t>str_to_int</a:t>
            </a:r>
            <a:r>
              <a:rPr lang="en-US" altLang="zh-CN" sz="2800" dirty="0" smtClean="0"/>
              <a:t>("1234");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31">
                                            <p:txEl>
                                              <p:pRg st="2" end="2"/>
                                            </p:txEl>
                                          </p:spTgt>
                                        </p:tgtEl>
                                        <p:attrNameLst>
                                          <p:attrName>style.visibility</p:attrName>
                                        </p:attrNameLst>
                                      </p:cBhvr>
                                      <p:to>
                                        <p:strVal val="visible"/>
                                      </p:to>
                                    </p:set>
                                    <p:anim calcmode="lin" valueType="num">
                                      <p:cBhvr additive="base">
                                        <p:cTn id="7" dur="500" fill="hold"/>
                                        <p:tgtEl>
                                          <p:spTgt spid="7373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3731">
                                            <p:txEl>
                                              <p:pRg st="3" end="3"/>
                                            </p:txEl>
                                          </p:spTgt>
                                        </p:tgtEl>
                                        <p:attrNameLst>
                                          <p:attrName>style.visibility</p:attrName>
                                        </p:attrNameLst>
                                      </p:cBhvr>
                                      <p:to>
                                        <p:strVal val="visible"/>
                                      </p:to>
                                    </p:set>
                                    <p:anim calcmode="lin" valueType="num">
                                      <p:cBhvr additive="base">
                                        <p:cTn id="11" dur="500" fill="hold"/>
                                        <p:tgtEl>
                                          <p:spTgt spid="7373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3731">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3731">
                                            <p:txEl>
                                              <p:pRg st="4" end="4"/>
                                            </p:txEl>
                                          </p:spTgt>
                                        </p:tgtEl>
                                        <p:attrNameLst>
                                          <p:attrName>style.visibility</p:attrName>
                                        </p:attrNameLst>
                                      </p:cBhvr>
                                      <p:to>
                                        <p:strVal val="visible"/>
                                      </p:to>
                                    </p:set>
                                    <p:anim calcmode="lin" valueType="num">
                                      <p:cBhvr additive="base">
                                        <p:cTn id="15" dur="500" fill="hold"/>
                                        <p:tgtEl>
                                          <p:spTgt spid="73731">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3731">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3731">
                                            <p:txEl>
                                              <p:pRg st="5" end="5"/>
                                            </p:txEl>
                                          </p:spTgt>
                                        </p:tgtEl>
                                        <p:attrNameLst>
                                          <p:attrName>style.visibility</p:attrName>
                                        </p:attrNameLst>
                                      </p:cBhvr>
                                      <p:to>
                                        <p:strVal val="visible"/>
                                      </p:to>
                                    </p:set>
                                    <p:anim calcmode="lin" valueType="num">
                                      <p:cBhvr additive="base">
                                        <p:cTn id="19" dur="500" fill="hold"/>
                                        <p:tgtEl>
                                          <p:spTgt spid="7373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3731">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3731">
                                            <p:txEl>
                                              <p:pRg st="6" end="6"/>
                                            </p:txEl>
                                          </p:spTgt>
                                        </p:tgtEl>
                                        <p:attrNameLst>
                                          <p:attrName>style.visibility</p:attrName>
                                        </p:attrNameLst>
                                      </p:cBhvr>
                                      <p:to>
                                        <p:strVal val="visible"/>
                                      </p:to>
                                    </p:set>
                                    <p:anim calcmode="lin" valueType="num">
                                      <p:cBhvr additive="base">
                                        <p:cTn id="23" dur="500" fill="hold"/>
                                        <p:tgtEl>
                                          <p:spTgt spid="73731">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3731">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3731">
                                            <p:txEl>
                                              <p:pRg st="7" end="7"/>
                                            </p:txEl>
                                          </p:spTgt>
                                        </p:tgtEl>
                                        <p:attrNameLst>
                                          <p:attrName>style.visibility</p:attrName>
                                        </p:attrNameLst>
                                      </p:cBhvr>
                                      <p:to>
                                        <p:strVal val="visible"/>
                                      </p:to>
                                    </p:set>
                                    <p:anim calcmode="lin" valueType="num">
                                      <p:cBhvr additive="base">
                                        <p:cTn id="27" dur="500" fill="hold"/>
                                        <p:tgtEl>
                                          <p:spTgt spid="73731">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3731">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3731">
                                            <p:txEl>
                                              <p:pRg st="8" end="8"/>
                                            </p:txEl>
                                          </p:spTgt>
                                        </p:tgtEl>
                                        <p:attrNameLst>
                                          <p:attrName>style.visibility</p:attrName>
                                        </p:attrNameLst>
                                      </p:cBhvr>
                                      <p:to>
                                        <p:strVal val="visible"/>
                                      </p:to>
                                    </p:set>
                                    <p:anim calcmode="lin" valueType="num">
                                      <p:cBhvr additive="base">
                                        <p:cTn id="31" dur="500" fill="hold"/>
                                        <p:tgtEl>
                                          <p:spTgt spid="73731">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3731">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3731">
                                            <p:txEl>
                                              <p:pRg st="9" end="9"/>
                                            </p:txEl>
                                          </p:spTgt>
                                        </p:tgtEl>
                                        <p:attrNameLst>
                                          <p:attrName>style.visibility</p:attrName>
                                        </p:attrNameLst>
                                      </p:cBhvr>
                                      <p:to>
                                        <p:strVal val="visible"/>
                                      </p:to>
                                    </p:set>
                                    <p:anim calcmode="lin" valueType="num">
                                      <p:cBhvr additive="base">
                                        <p:cTn id="35" dur="500" fill="hold"/>
                                        <p:tgtEl>
                                          <p:spTgt spid="73731">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3731">
                                            <p:txEl>
                                              <p:pRg st="9" end="9"/>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73731">
                                            <p:txEl>
                                              <p:pRg st="10" end="10"/>
                                            </p:txEl>
                                          </p:spTgt>
                                        </p:tgtEl>
                                        <p:attrNameLst>
                                          <p:attrName>style.visibility</p:attrName>
                                        </p:attrNameLst>
                                      </p:cBhvr>
                                      <p:to>
                                        <p:strVal val="visible"/>
                                      </p:to>
                                    </p:set>
                                    <p:anim calcmode="lin" valueType="num">
                                      <p:cBhvr additive="base">
                                        <p:cTn id="39" dur="500" fill="hold"/>
                                        <p:tgtEl>
                                          <p:spTgt spid="73731">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3731">
                                            <p:txEl>
                                              <p:pRg st="10" end="10"/>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3731">
                                            <p:txEl>
                                              <p:pRg st="11" end="11"/>
                                            </p:txEl>
                                          </p:spTgt>
                                        </p:tgtEl>
                                        <p:attrNameLst>
                                          <p:attrName>style.visibility</p:attrName>
                                        </p:attrNameLst>
                                      </p:cBhvr>
                                      <p:to>
                                        <p:strVal val="visible"/>
                                      </p:to>
                                    </p:set>
                                    <p:anim calcmode="lin" valueType="num">
                                      <p:cBhvr additive="base">
                                        <p:cTn id="43" dur="500" fill="hold"/>
                                        <p:tgtEl>
                                          <p:spTgt spid="73731">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3731">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Rectangle 3"/>
          <p:cNvSpPr>
            <a:spLocks noGrp="1" noChangeArrowheads="1"/>
          </p:cNvSpPr>
          <p:nvPr>
            <p:ph type="body" idx="1"/>
          </p:nvPr>
        </p:nvSpPr>
        <p:spPr>
          <a:xfrm>
            <a:off x="457200" y="1340768"/>
            <a:ext cx="8229600" cy="3096344"/>
          </a:xfrm>
        </p:spPr>
        <p:txBody>
          <a:bodyPr>
            <a:normAutofit fontScale="85000" lnSpcReduction="20000"/>
          </a:bodyPr>
          <a:lstStyle/>
          <a:p>
            <a:pPr eaLnBrk="1" hangingPunct="1">
              <a:defRPr/>
            </a:pPr>
            <a:r>
              <a:rPr lang="zh-CN" altLang="en-US" dirty="0" smtClean="0"/>
              <a:t>更精炼的版本</a:t>
            </a:r>
            <a:endParaRPr lang="en-US" altLang="zh-CN" dirty="0" smtClean="0"/>
          </a:p>
          <a:p>
            <a:pPr eaLnBrk="1" hangingPunct="1">
              <a:buFont typeface="Wingdings" pitchFamily="2" charset="2"/>
              <a:buNone/>
              <a:defRPr/>
            </a:pPr>
            <a:r>
              <a:rPr lang="en-US" altLang="zh-CN" dirty="0" err="1" smtClean="0"/>
              <a:t>int</a:t>
            </a:r>
            <a:r>
              <a:rPr lang="en-US" altLang="zh-CN" dirty="0" smtClean="0"/>
              <a:t> </a:t>
            </a:r>
            <a:r>
              <a:rPr lang="en-US" altLang="zh-CN" dirty="0" err="1" smtClean="0"/>
              <a:t>str_to_int</a:t>
            </a:r>
            <a:r>
              <a:rPr lang="en-US" altLang="zh-CN" dirty="0" smtClean="0"/>
              <a:t>(</a:t>
            </a:r>
            <a:r>
              <a:rPr lang="en-US" altLang="zh-CN" dirty="0" err="1" smtClean="0"/>
              <a:t>const</a:t>
            </a:r>
            <a:r>
              <a:rPr lang="en-US" altLang="zh-CN" dirty="0" smtClean="0"/>
              <a:t> char </a:t>
            </a:r>
            <a:r>
              <a:rPr lang="en-US" altLang="zh-CN" dirty="0" err="1" smtClean="0"/>
              <a:t>str</a:t>
            </a:r>
            <a:r>
              <a:rPr lang="en-US" altLang="zh-CN" dirty="0" smtClean="0"/>
              <a:t>[])</a:t>
            </a:r>
          </a:p>
          <a:p>
            <a:pPr eaLnBrk="1" hangingPunct="1">
              <a:buFont typeface="Wingdings" pitchFamily="2" charset="2"/>
              <a:buNone/>
              <a:defRPr/>
            </a:pPr>
            <a:r>
              <a:rPr lang="en-US" altLang="zh-CN" dirty="0" smtClean="0"/>
              <a:t>{ </a:t>
            </a:r>
            <a:r>
              <a:rPr lang="en-US" altLang="zh-CN" dirty="0" err="1" smtClean="0"/>
              <a:t>int</a:t>
            </a:r>
            <a:r>
              <a:rPr lang="en-US" altLang="zh-CN" dirty="0" smtClean="0"/>
              <a:t> n=</a:t>
            </a:r>
            <a:r>
              <a:rPr lang="en-US" altLang="zh-CN" dirty="0" smtClean="0">
                <a:solidFill>
                  <a:srgbClr val="FFC000"/>
                </a:solidFill>
              </a:rPr>
              <a:t>0</a:t>
            </a:r>
            <a:r>
              <a:rPr lang="en-US" altLang="zh-CN" dirty="0" smtClean="0"/>
              <a:t>;	</a:t>
            </a:r>
          </a:p>
          <a:p>
            <a:pPr eaLnBrk="1" hangingPunct="1">
              <a:buFont typeface="Wingdings" pitchFamily="2" charset="2"/>
              <a:buNone/>
              <a:defRPr/>
            </a:pPr>
            <a:r>
              <a:rPr lang="en-US" altLang="zh-CN" dirty="0" smtClean="0"/>
              <a:t>	for (</a:t>
            </a:r>
            <a:r>
              <a:rPr lang="en-US" altLang="zh-CN" dirty="0" err="1" smtClean="0"/>
              <a:t>int</a:t>
            </a:r>
            <a:r>
              <a:rPr lang="en-US" altLang="zh-CN" dirty="0" smtClean="0"/>
              <a:t> </a:t>
            </a:r>
            <a:r>
              <a:rPr lang="en-US" altLang="zh-CN" dirty="0" err="1" smtClean="0"/>
              <a:t>i</a:t>
            </a:r>
            <a:r>
              <a:rPr lang="en-US" altLang="zh-CN" dirty="0" smtClean="0"/>
              <a:t>=</a:t>
            </a:r>
            <a:r>
              <a:rPr lang="en-US" altLang="zh-CN" dirty="0" smtClean="0">
                <a:solidFill>
                  <a:srgbClr val="FFC000"/>
                </a:solidFill>
              </a:rPr>
              <a:t>0</a:t>
            </a:r>
            <a:r>
              <a:rPr lang="en-US" altLang="zh-CN" dirty="0" smtClean="0"/>
              <a:t>; </a:t>
            </a:r>
            <a:r>
              <a:rPr lang="en-US" altLang="zh-CN" dirty="0" err="1" smtClean="0"/>
              <a:t>str</a:t>
            </a:r>
            <a:r>
              <a:rPr lang="en-US" altLang="zh-CN" dirty="0" smtClean="0"/>
              <a:t>[</a:t>
            </a:r>
            <a:r>
              <a:rPr lang="en-US" altLang="zh-CN" dirty="0" err="1" smtClean="0"/>
              <a:t>i</a:t>
            </a:r>
            <a:r>
              <a:rPr lang="en-US" altLang="zh-CN" dirty="0" smtClean="0"/>
              <a:t>] != '\0'; </a:t>
            </a:r>
            <a:r>
              <a:rPr lang="en-US" altLang="zh-CN" dirty="0" err="1" smtClean="0"/>
              <a:t>i</a:t>
            </a:r>
            <a:r>
              <a:rPr lang="en-US" altLang="zh-CN" dirty="0" smtClean="0"/>
              <a:t>++) </a:t>
            </a:r>
          </a:p>
          <a:p>
            <a:pPr eaLnBrk="1" hangingPunct="1">
              <a:buFont typeface="Wingdings" pitchFamily="2" charset="2"/>
              <a:buNone/>
              <a:defRPr/>
            </a:pPr>
            <a:r>
              <a:rPr lang="en-US" altLang="zh-CN" dirty="0" smtClean="0"/>
              <a:t>		n = n*10+(</a:t>
            </a:r>
            <a:r>
              <a:rPr lang="en-US" altLang="zh-CN" dirty="0" err="1" smtClean="0"/>
              <a:t>str</a:t>
            </a:r>
            <a:r>
              <a:rPr lang="en-US" altLang="zh-CN" dirty="0" smtClean="0"/>
              <a:t>[</a:t>
            </a:r>
            <a:r>
              <a:rPr lang="en-US" altLang="zh-CN" dirty="0" err="1" smtClean="0"/>
              <a:t>i</a:t>
            </a:r>
            <a:r>
              <a:rPr lang="en-US" altLang="zh-CN" dirty="0" smtClean="0"/>
              <a:t>]-'0');</a:t>
            </a:r>
          </a:p>
          <a:p>
            <a:pPr eaLnBrk="1" hangingPunct="1">
              <a:buFont typeface="Wingdings" pitchFamily="2" charset="2"/>
              <a:buNone/>
              <a:defRPr/>
            </a:pPr>
            <a:r>
              <a:rPr lang="en-US" altLang="zh-CN" dirty="0" smtClean="0"/>
              <a:t>	return n;</a:t>
            </a:r>
          </a:p>
          <a:p>
            <a:pPr eaLnBrk="1" hangingPunct="1">
              <a:buFont typeface="Wingdings" pitchFamily="2" charset="2"/>
              <a:buNone/>
              <a:defRPr/>
            </a:pPr>
            <a:r>
              <a:rPr lang="en-US" altLang="zh-CN" dirty="0" smtClean="0"/>
              <a: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1600200"/>
            <a:ext cx="8579296" cy="4530725"/>
          </a:xfrm>
        </p:spPr>
        <p:txBody>
          <a:bodyPr>
            <a:normAutofit fontScale="85000" lnSpcReduction="20000"/>
          </a:bodyPr>
          <a:lstStyle/>
          <a:p>
            <a:pPr>
              <a:lnSpc>
                <a:spcPct val="120000"/>
              </a:lnSpc>
            </a:pPr>
            <a:r>
              <a:rPr lang="zh-CN" altLang="en-US" dirty="0"/>
              <a:t>算法</a:t>
            </a:r>
            <a:r>
              <a:rPr lang="en-US" altLang="zh-CN" dirty="0"/>
              <a:t>2</a:t>
            </a:r>
            <a:r>
              <a:rPr lang="zh-CN" altLang="en-US" dirty="0"/>
              <a:t>：</a:t>
            </a:r>
          </a:p>
          <a:p>
            <a:pPr marL="0" indent="0">
              <a:lnSpc>
                <a:spcPct val="120000"/>
              </a:lnSpc>
              <a:buNone/>
            </a:pPr>
            <a:r>
              <a:rPr lang="en-US" altLang="zh-CN" dirty="0" smtClean="0"/>
              <a:t>"</a:t>
            </a:r>
            <a:r>
              <a:rPr lang="en-US" altLang="zh-CN" dirty="0"/>
              <a:t>1234"--&gt;</a:t>
            </a:r>
            <a:r>
              <a:rPr lang="en-US" altLang="zh-CN" dirty="0">
                <a:solidFill>
                  <a:srgbClr val="FFC000"/>
                </a:solidFill>
              </a:rPr>
              <a:t>4</a:t>
            </a:r>
            <a:r>
              <a:rPr lang="en-US" altLang="zh-CN" dirty="0"/>
              <a:t>+</a:t>
            </a:r>
            <a:r>
              <a:rPr lang="en-US" altLang="zh-CN" dirty="0">
                <a:solidFill>
                  <a:srgbClr val="FFC000"/>
                </a:solidFill>
              </a:rPr>
              <a:t>3</a:t>
            </a:r>
            <a:r>
              <a:rPr lang="en-US" altLang="zh-CN" dirty="0"/>
              <a:t>*10+</a:t>
            </a:r>
            <a:r>
              <a:rPr lang="en-US" altLang="zh-CN" dirty="0">
                <a:solidFill>
                  <a:srgbClr val="FFC000"/>
                </a:solidFill>
              </a:rPr>
              <a:t>2</a:t>
            </a:r>
            <a:r>
              <a:rPr lang="en-US" altLang="zh-CN" dirty="0"/>
              <a:t>*100+</a:t>
            </a:r>
            <a:r>
              <a:rPr lang="en-US" altLang="zh-CN" dirty="0">
                <a:solidFill>
                  <a:srgbClr val="FFC000"/>
                </a:solidFill>
              </a:rPr>
              <a:t>1</a:t>
            </a:r>
            <a:r>
              <a:rPr lang="en-US" altLang="zh-CN" dirty="0"/>
              <a:t>*1000 = 1234</a:t>
            </a:r>
          </a:p>
          <a:p>
            <a:pPr>
              <a:lnSpc>
                <a:spcPct val="120000"/>
              </a:lnSpc>
            </a:pPr>
            <a:r>
              <a:rPr lang="zh-CN" altLang="en-US" dirty="0"/>
              <a:t>程序：</a:t>
            </a:r>
          </a:p>
          <a:p>
            <a:pPr marL="0" indent="0">
              <a:lnSpc>
                <a:spcPct val="120000"/>
              </a:lnSpc>
              <a:buNone/>
            </a:pPr>
            <a:r>
              <a:rPr lang="en-US" altLang="zh-CN" dirty="0" err="1"/>
              <a:t>int</a:t>
            </a:r>
            <a:r>
              <a:rPr lang="en-US" altLang="zh-CN" dirty="0"/>
              <a:t> </a:t>
            </a:r>
            <a:r>
              <a:rPr lang="en-US" altLang="zh-CN" dirty="0" err="1" smtClean="0"/>
              <a:t>str_to_int</a:t>
            </a:r>
            <a:r>
              <a:rPr lang="en-US" altLang="zh-CN" dirty="0" smtClean="0"/>
              <a:t>(</a:t>
            </a:r>
            <a:r>
              <a:rPr lang="en-US" altLang="zh-CN" dirty="0" err="1" smtClean="0"/>
              <a:t>const</a:t>
            </a:r>
            <a:r>
              <a:rPr lang="en-US" altLang="zh-CN" dirty="0" smtClean="0"/>
              <a:t> char </a:t>
            </a:r>
            <a:r>
              <a:rPr lang="en-US" altLang="zh-CN" dirty="0" err="1"/>
              <a:t>str</a:t>
            </a:r>
            <a:r>
              <a:rPr lang="en-US" altLang="zh-CN" dirty="0"/>
              <a:t>[])</a:t>
            </a:r>
          </a:p>
          <a:p>
            <a:pPr marL="0" indent="0">
              <a:lnSpc>
                <a:spcPct val="120000"/>
              </a:lnSpc>
              <a:buNone/>
            </a:pPr>
            <a:r>
              <a:rPr lang="en-US" altLang="zh-CN" dirty="0"/>
              <a:t>{ </a:t>
            </a:r>
            <a:r>
              <a:rPr lang="en-US" altLang="zh-CN" dirty="0" err="1"/>
              <a:t>int</a:t>
            </a:r>
            <a:r>
              <a:rPr lang="en-US" altLang="zh-CN" dirty="0"/>
              <a:t> n=0; </a:t>
            </a:r>
          </a:p>
          <a:p>
            <a:pPr marL="0" indent="0">
              <a:lnSpc>
                <a:spcPct val="120000"/>
              </a:lnSpc>
              <a:buNone/>
            </a:pPr>
            <a:r>
              <a:rPr lang="en-US" altLang="zh-CN" dirty="0" smtClean="0"/>
              <a:t>   for </a:t>
            </a:r>
            <a:r>
              <a:rPr lang="en-US" altLang="zh-CN" dirty="0"/>
              <a:t>(</a:t>
            </a:r>
            <a:r>
              <a:rPr lang="en-US" altLang="zh-CN" dirty="0" err="1"/>
              <a:t>int</a:t>
            </a:r>
            <a:r>
              <a:rPr lang="en-US" altLang="zh-CN" dirty="0"/>
              <a:t> </a:t>
            </a:r>
            <a:r>
              <a:rPr lang="en-US" altLang="zh-CN" dirty="0" err="1"/>
              <a:t>i</a:t>
            </a:r>
            <a:r>
              <a:rPr lang="en-US" altLang="zh-CN" dirty="0"/>
              <a:t>=</a:t>
            </a:r>
            <a:r>
              <a:rPr lang="en-US" altLang="zh-CN" dirty="0" err="1">
                <a:solidFill>
                  <a:srgbClr val="FFC000"/>
                </a:solidFill>
              </a:rPr>
              <a:t>strlen</a:t>
            </a:r>
            <a:r>
              <a:rPr lang="en-US" altLang="zh-CN" dirty="0">
                <a:solidFill>
                  <a:srgbClr val="FFC000"/>
                </a:solidFill>
              </a:rPr>
              <a:t>(</a:t>
            </a:r>
            <a:r>
              <a:rPr lang="en-US" altLang="zh-CN" dirty="0" err="1">
                <a:solidFill>
                  <a:srgbClr val="FFC000"/>
                </a:solidFill>
              </a:rPr>
              <a:t>str</a:t>
            </a:r>
            <a:r>
              <a:rPr lang="en-US" altLang="zh-CN" dirty="0">
                <a:solidFill>
                  <a:srgbClr val="FFC000"/>
                </a:solidFill>
              </a:rPr>
              <a:t>)-1</a:t>
            </a:r>
            <a:r>
              <a:rPr lang="en-US" altLang="zh-CN" dirty="0"/>
              <a:t>,b=1; </a:t>
            </a:r>
            <a:r>
              <a:rPr lang="en-US" altLang="zh-CN" dirty="0" err="1"/>
              <a:t>i</a:t>
            </a:r>
            <a:r>
              <a:rPr lang="en-US" altLang="zh-CN" dirty="0"/>
              <a:t>&gt;=0; </a:t>
            </a:r>
            <a:r>
              <a:rPr lang="en-US" altLang="zh-CN" dirty="0" err="1"/>
              <a:t>i</a:t>
            </a:r>
            <a:r>
              <a:rPr lang="en-US" altLang="zh-CN" dirty="0"/>
              <a:t>--,b*=10) </a:t>
            </a:r>
          </a:p>
          <a:p>
            <a:pPr marL="0" indent="0">
              <a:lnSpc>
                <a:spcPct val="120000"/>
              </a:lnSpc>
              <a:buNone/>
            </a:pPr>
            <a:r>
              <a:rPr lang="en-US" altLang="zh-CN" dirty="0"/>
              <a:t>  </a:t>
            </a:r>
            <a:r>
              <a:rPr lang="en-US" altLang="zh-CN" dirty="0" smtClean="0"/>
              <a:t>    n </a:t>
            </a:r>
            <a:r>
              <a:rPr lang="en-US" altLang="zh-CN" dirty="0"/>
              <a:t>+= (</a:t>
            </a:r>
            <a:r>
              <a:rPr lang="en-US" altLang="zh-CN" dirty="0" err="1"/>
              <a:t>str</a:t>
            </a:r>
            <a:r>
              <a:rPr lang="en-US" altLang="zh-CN" dirty="0"/>
              <a:t>[</a:t>
            </a:r>
            <a:r>
              <a:rPr lang="en-US" altLang="zh-CN" dirty="0" err="1"/>
              <a:t>i</a:t>
            </a:r>
            <a:r>
              <a:rPr lang="en-US" altLang="zh-CN" dirty="0"/>
              <a:t>]-'0')*b;</a:t>
            </a:r>
          </a:p>
          <a:p>
            <a:pPr marL="0" indent="0">
              <a:lnSpc>
                <a:spcPct val="120000"/>
              </a:lnSpc>
              <a:buNone/>
            </a:pPr>
            <a:r>
              <a:rPr lang="en-US" altLang="zh-CN" dirty="0" smtClean="0"/>
              <a:t>   return </a:t>
            </a:r>
            <a:r>
              <a:rPr lang="en-US" altLang="zh-CN" dirty="0"/>
              <a:t>n;</a:t>
            </a:r>
          </a:p>
          <a:p>
            <a:pPr marL="0" indent="0">
              <a:lnSpc>
                <a:spcPct val="120000"/>
              </a:lnSpc>
              <a:buNone/>
            </a:pPr>
            <a:r>
              <a:rPr lang="en-US" altLang="zh-CN" dirty="0" smtClean="0"/>
              <a:t>}</a:t>
            </a:r>
            <a:endParaRPr lang="en-US" altLang="zh-CN" dirty="0"/>
          </a:p>
        </p:txBody>
      </p:sp>
    </p:spTree>
    <p:extLst>
      <p:ext uri="{BB962C8B-B14F-4D97-AF65-F5344CB8AC3E}">
        <p14:creationId xmlns:p14="http://schemas.microsoft.com/office/powerpoint/2010/main" val="6745256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28800"/>
            <a:ext cx="8229600" cy="4349079"/>
          </a:xfrm>
        </p:spPr>
        <p:txBody>
          <a:bodyPr>
            <a:normAutofit fontScale="85000" lnSpcReduction="20000"/>
          </a:bodyPr>
          <a:lstStyle/>
          <a:p>
            <a:pPr eaLnBrk="1" hangingPunct="1">
              <a:lnSpc>
                <a:spcPct val="120000"/>
              </a:lnSpc>
              <a:defRPr/>
            </a:pPr>
            <a:r>
              <a:rPr lang="zh-CN" altLang="en-US" dirty="0" smtClean="0"/>
              <a:t>键盘</a:t>
            </a:r>
            <a:r>
              <a:rPr lang="zh-CN" altLang="en-US" dirty="0"/>
              <a:t>的</a:t>
            </a:r>
            <a:r>
              <a:rPr lang="zh-CN" altLang="en-US" dirty="0" smtClean="0"/>
              <a:t>输入属于字符串，当把它们给算术类型（</a:t>
            </a:r>
            <a:r>
              <a:rPr lang="en-US" altLang="zh-CN" dirty="0" smtClean="0"/>
              <a:t>char</a:t>
            </a:r>
            <a:r>
              <a:rPr lang="zh-CN" altLang="en-US" dirty="0" smtClean="0"/>
              <a:t>除外）的变量时，输入操作会</a:t>
            </a:r>
            <a:r>
              <a:rPr lang="zh-CN" altLang="en-US" dirty="0"/>
              <a:t>自动</a:t>
            </a:r>
            <a:r>
              <a:rPr lang="zh-CN" altLang="en-US" dirty="0" smtClean="0"/>
              <a:t>进行</a:t>
            </a:r>
            <a:r>
              <a:rPr lang="zh-CN" altLang="en-US" dirty="0"/>
              <a:t>从</a:t>
            </a:r>
            <a:r>
              <a:rPr lang="zh-CN" altLang="en-US" dirty="0" smtClean="0"/>
              <a:t>字符串到相应</a:t>
            </a:r>
            <a:r>
              <a:rPr lang="zh-CN" altLang="en-US" dirty="0"/>
              <a:t>算术</a:t>
            </a:r>
            <a:r>
              <a:rPr lang="zh-CN" altLang="en-US" dirty="0" smtClean="0"/>
              <a:t>类型的转换。例如：</a:t>
            </a:r>
            <a:endParaRPr lang="en-US" altLang="zh-CN" dirty="0"/>
          </a:p>
          <a:p>
            <a:pPr marL="0" indent="0" eaLnBrk="1" hangingPunct="1">
              <a:lnSpc>
                <a:spcPct val="120000"/>
              </a:lnSpc>
              <a:buNone/>
              <a:defRPr/>
            </a:pPr>
            <a:r>
              <a:rPr lang="en-US" altLang="zh-CN" dirty="0" err="1"/>
              <a:t>int</a:t>
            </a:r>
            <a:r>
              <a:rPr lang="en-US" altLang="zh-CN" dirty="0"/>
              <a:t> n;</a:t>
            </a:r>
          </a:p>
          <a:p>
            <a:pPr marL="0" indent="0" eaLnBrk="1" hangingPunct="1">
              <a:lnSpc>
                <a:spcPct val="120000"/>
              </a:lnSpc>
              <a:buNone/>
              <a:defRPr/>
            </a:pPr>
            <a:r>
              <a:rPr lang="en-US" altLang="zh-CN" dirty="0" err="1"/>
              <a:t>cin</a:t>
            </a:r>
            <a:r>
              <a:rPr lang="en-US" altLang="zh-CN" dirty="0"/>
              <a:t> &gt;&gt; n; //</a:t>
            </a:r>
            <a:r>
              <a:rPr lang="zh-CN" altLang="en-US" dirty="0"/>
              <a:t>该操作会</a:t>
            </a:r>
            <a:r>
              <a:rPr lang="zh-CN" altLang="en-US" dirty="0" smtClean="0"/>
              <a:t>把输入</a:t>
            </a:r>
            <a:r>
              <a:rPr lang="zh-CN" altLang="en-US" dirty="0"/>
              <a:t>从字符串转成</a:t>
            </a:r>
            <a:r>
              <a:rPr lang="en-US" altLang="zh-CN" dirty="0" err="1"/>
              <a:t>int</a:t>
            </a:r>
            <a:endParaRPr lang="en-US" altLang="zh-CN" dirty="0"/>
          </a:p>
          <a:p>
            <a:pPr marL="0" indent="0" eaLnBrk="1" hangingPunct="1">
              <a:lnSpc>
                <a:spcPct val="120000"/>
              </a:lnSpc>
              <a:buNone/>
              <a:defRPr/>
            </a:pPr>
            <a:r>
              <a:rPr lang="en-US" altLang="zh-CN" dirty="0" smtClean="0"/>
              <a:t>double d;</a:t>
            </a:r>
            <a:endParaRPr lang="en-US" altLang="zh-CN" dirty="0"/>
          </a:p>
          <a:p>
            <a:pPr marL="0" indent="0" eaLnBrk="1" hangingPunct="1">
              <a:lnSpc>
                <a:spcPct val="120000"/>
              </a:lnSpc>
              <a:buNone/>
              <a:defRPr/>
            </a:pPr>
            <a:r>
              <a:rPr lang="en-US" altLang="zh-CN" dirty="0" err="1"/>
              <a:t>cin</a:t>
            </a:r>
            <a:r>
              <a:rPr lang="en-US" altLang="zh-CN" dirty="0"/>
              <a:t> &gt;&gt; </a:t>
            </a:r>
            <a:r>
              <a:rPr lang="en-US" altLang="zh-CN" dirty="0" smtClean="0"/>
              <a:t>d; </a:t>
            </a:r>
            <a:r>
              <a:rPr lang="en-US" altLang="zh-CN" dirty="0"/>
              <a:t>//</a:t>
            </a:r>
            <a:r>
              <a:rPr lang="zh-CN" altLang="en-US" dirty="0"/>
              <a:t>该操作会把输入从字符串转</a:t>
            </a:r>
            <a:r>
              <a:rPr lang="zh-CN" altLang="en-US" dirty="0" smtClean="0"/>
              <a:t>成</a:t>
            </a:r>
            <a:r>
              <a:rPr lang="en-US" altLang="zh-CN" dirty="0" smtClean="0"/>
              <a:t>double</a:t>
            </a:r>
            <a:endParaRPr lang="en-US" altLang="zh-CN" dirty="0"/>
          </a:p>
          <a:p>
            <a:pPr marL="0" indent="0" eaLnBrk="1" hangingPunct="1">
              <a:lnSpc>
                <a:spcPct val="120000"/>
              </a:lnSpc>
              <a:buNone/>
              <a:defRPr/>
            </a:pPr>
            <a:r>
              <a:rPr lang="en-US" altLang="zh-CN" dirty="0" smtClean="0"/>
              <a:t>char </a:t>
            </a:r>
            <a:r>
              <a:rPr lang="en-US" altLang="zh-CN" dirty="0" err="1"/>
              <a:t>str</a:t>
            </a:r>
            <a:r>
              <a:rPr lang="en-US" altLang="zh-CN" dirty="0"/>
              <a:t>[10];</a:t>
            </a:r>
          </a:p>
          <a:p>
            <a:pPr marL="0" indent="0" eaLnBrk="1" hangingPunct="1">
              <a:lnSpc>
                <a:spcPct val="120000"/>
              </a:lnSpc>
              <a:buNone/>
              <a:defRPr/>
            </a:pPr>
            <a:r>
              <a:rPr lang="en-US" altLang="zh-CN" dirty="0" err="1"/>
              <a:t>cin</a:t>
            </a:r>
            <a:r>
              <a:rPr lang="en-US" altLang="zh-CN" dirty="0"/>
              <a:t> &gt;&gt; </a:t>
            </a:r>
            <a:r>
              <a:rPr lang="en-US" altLang="zh-CN" dirty="0" err="1"/>
              <a:t>str</a:t>
            </a:r>
            <a:r>
              <a:rPr lang="en-US" altLang="zh-CN" dirty="0"/>
              <a:t>; //</a:t>
            </a:r>
            <a:r>
              <a:rPr lang="zh-CN" altLang="en-US" dirty="0"/>
              <a:t>该操作</a:t>
            </a:r>
            <a:r>
              <a:rPr lang="zh-CN" altLang="en-US" dirty="0" smtClean="0"/>
              <a:t>不对输入进行转换</a:t>
            </a:r>
            <a:endParaRPr lang="en-US" altLang="zh-CN" dirty="0"/>
          </a:p>
        </p:txBody>
      </p:sp>
    </p:spTree>
    <p:extLst>
      <p:ext uri="{BB962C8B-B14F-4D97-AF65-F5344CB8AC3E}">
        <p14:creationId xmlns:p14="http://schemas.microsoft.com/office/powerpoint/2010/main" val="25501110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457200"/>
            <a:ext cx="7772400" cy="685800"/>
          </a:xfrm>
        </p:spPr>
        <p:txBody>
          <a:bodyPr/>
          <a:lstStyle/>
          <a:p>
            <a:pPr eaLnBrk="1" hangingPunct="1">
              <a:defRPr/>
            </a:pPr>
            <a:r>
              <a:rPr lang="zh-CN" altLang="en-US" dirty="0" smtClean="0"/>
              <a:t>一维数组</a:t>
            </a:r>
            <a:r>
              <a:rPr lang="zh-CN" altLang="en-US" b="1" dirty="0" smtClean="0"/>
              <a:t> </a:t>
            </a:r>
          </a:p>
        </p:txBody>
      </p:sp>
      <p:sp>
        <p:nvSpPr>
          <p:cNvPr id="11267" name="Rectangle 3"/>
          <p:cNvSpPr>
            <a:spLocks noGrp="1" noChangeArrowheads="1"/>
          </p:cNvSpPr>
          <p:nvPr>
            <p:ph type="body" idx="1"/>
          </p:nvPr>
        </p:nvSpPr>
        <p:spPr>
          <a:xfrm>
            <a:off x="179388" y="1371600"/>
            <a:ext cx="8893175" cy="5225752"/>
          </a:xfrm>
        </p:spPr>
        <p:txBody>
          <a:bodyPr>
            <a:normAutofit fontScale="92500"/>
          </a:bodyPr>
          <a:lstStyle/>
          <a:p>
            <a:pPr eaLnBrk="1" hangingPunct="1">
              <a:defRPr/>
            </a:pPr>
            <a:r>
              <a:rPr lang="zh-CN" altLang="en-US" dirty="0"/>
              <a:t>一维数组</a:t>
            </a:r>
            <a:r>
              <a:rPr lang="zh-CN" altLang="en-US" dirty="0" smtClean="0"/>
              <a:t>用于表示由</a:t>
            </a:r>
            <a:r>
              <a:rPr lang="zh-CN" altLang="en-US" dirty="0" smtClean="0">
                <a:solidFill>
                  <a:schemeClr val="folHlink"/>
                </a:solidFill>
              </a:rPr>
              <a:t>固定</a:t>
            </a:r>
            <a:r>
              <a:rPr lang="zh-CN" altLang="en-US" dirty="0" smtClean="0"/>
              <a:t>多个</a:t>
            </a:r>
            <a:r>
              <a:rPr lang="zh-CN" altLang="en-US" dirty="0" smtClean="0">
                <a:solidFill>
                  <a:srgbClr val="FFC000"/>
                </a:solidFill>
              </a:rPr>
              <a:t>同类型</a:t>
            </a:r>
            <a:r>
              <a:rPr lang="zh-CN" altLang="en-US" dirty="0" smtClean="0"/>
              <a:t>的具有</a:t>
            </a:r>
            <a:r>
              <a:rPr lang="zh-CN" altLang="en-US" dirty="0" smtClean="0">
                <a:solidFill>
                  <a:srgbClr val="FFC000"/>
                </a:solidFill>
              </a:rPr>
              <a:t>线性次序关系</a:t>
            </a:r>
            <a:r>
              <a:rPr lang="zh-CN" altLang="en-US" dirty="0" smtClean="0"/>
              <a:t>的</a:t>
            </a:r>
            <a:r>
              <a:rPr lang="zh-CN" altLang="en-US" dirty="0"/>
              <a:t>元素</a:t>
            </a:r>
            <a:r>
              <a:rPr lang="zh-CN" altLang="en-US" dirty="0" smtClean="0"/>
              <a:t>所构成的复合数据类型。例如：</a:t>
            </a:r>
            <a:endParaRPr lang="en-US" altLang="zh-CN" dirty="0" smtClean="0"/>
          </a:p>
          <a:p>
            <a:pPr lvl="1" eaLnBrk="1" hangingPunct="1">
              <a:defRPr/>
            </a:pPr>
            <a:r>
              <a:rPr lang="zh-CN" altLang="en-US" dirty="0" smtClean="0"/>
              <a:t>向量</a:t>
            </a:r>
            <a:endParaRPr lang="en-US" altLang="zh-CN" dirty="0" smtClean="0"/>
          </a:p>
          <a:p>
            <a:pPr lvl="1" eaLnBrk="1" hangingPunct="1">
              <a:defRPr/>
            </a:pPr>
            <a:r>
              <a:rPr lang="zh-CN" altLang="en-US" dirty="0" smtClean="0"/>
              <a:t>某门课程的成绩表</a:t>
            </a:r>
            <a:endParaRPr lang="en-US" altLang="zh-CN" dirty="0" smtClean="0"/>
          </a:p>
          <a:p>
            <a:pPr lvl="1" eaLnBrk="1" hangingPunct="1">
              <a:defRPr/>
            </a:pPr>
            <a:r>
              <a:rPr lang="zh-CN" altLang="en-US" dirty="0" smtClean="0"/>
              <a:t>某班级学生的姓名表</a:t>
            </a:r>
            <a:endParaRPr lang="en-US" altLang="zh-CN" dirty="0" smtClean="0"/>
          </a:p>
          <a:p>
            <a:pPr lvl="1" eaLnBrk="1" hangingPunct="1">
              <a:defRPr/>
            </a:pPr>
            <a:r>
              <a:rPr lang="en-US" altLang="zh-CN" dirty="0" smtClean="0"/>
              <a:t>......</a:t>
            </a:r>
          </a:p>
          <a:p>
            <a:pPr eaLnBrk="1" hangingPunct="1">
              <a:defRPr/>
            </a:pPr>
            <a:r>
              <a:rPr lang="zh-CN" altLang="en-US" dirty="0" smtClean="0"/>
              <a:t>上述数据可抽象为</a:t>
            </a:r>
            <a:r>
              <a:rPr lang="zh-CN" altLang="en-US" dirty="0" smtClean="0">
                <a:solidFill>
                  <a:srgbClr val="FFC000"/>
                </a:solidFill>
              </a:rPr>
              <a:t>线性表</a:t>
            </a:r>
            <a:r>
              <a:rPr lang="zh-CN" altLang="en-US" dirty="0" smtClean="0"/>
              <a:t>：</a:t>
            </a:r>
            <a:endParaRPr lang="en-US" altLang="zh-CN" dirty="0" smtClean="0"/>
          </a:p>
          <a:p>
            <a:pPr lvl="1" eaLnBrk="1" hangingPunct="1">
              <a:defRPr/>
            </a:pPr>
            <a:r>
              <a:rPr lang="zh-CN" altLang="en-US" dirty="0" smtClean="0"/>
              <a:t>除了两个元素外，其他每一</a:t>
            </a:r>
            <a:r>
              <a:rPr lang="zh-CN" altLang="en-US" dirty="0"/>
              <a:t>个元素都</a:t>
            </a:r>
            <a:r>
              <a:rPr lang="zh-CN" altLang="en-US" dirty="0" smtClean="0"/>
              <a:t>有且仅有一个直接前驱和一个直接后继；</a:t>
            </a:r>
            <a:endParaRPr lang="en-US" altLang="zh-CN" dirty="0" smtClean="0"/>
          </a:p>
          <a:p>
            <a:pPr lvl="1" eaLnBrk="1" hangingPunct="1">
              <a:defRPr/>
            </a:pPr>
            <a:r>
              <a:rPr lang="zh-CN" altLang="en-US" dirty="0" smtClean="0"/>
              <a:t>除外的两个元素中，一个只有前驱，另一个只有后继。</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395536" y="115888"/>
            <a:ext cx="8532440" cy="936848"/>
          </a:xfrm>
        </p:spPr>
        <p:txBody>
          <a:bodyPr/>
          <a:lstStyle/>
          <a:p>
            <a:pPr marL="893763" indent="-893763" algn="l" eaLnBrk="1" hangingPunct="1">
              <a:defRPr/>
            </a:pPr>
            <a:r>
              <a:rPr lang="zh-CN" altLang="en-US" sz="3600" dirty="0" smtClean="0"/>
              <a:t>例：编写一个字符串查找函数</a:t>
            </a:r>
          </a:p>
        </p:txBody>
      </p:sp>
      <p:sp>
        <p:nvSpPr>
          <p:cNvPr id="2" name="TextBox 1"/>
          <p:cNvSpPr txBox="1"/>
          <p:nvPr/>
        </p:nvSpPr>
        <p:spPr>
          <a:xfrm>
            <a:off x="1535758" y="3789040"/>
            <a:ext cx="1420582" cy="584775"/>
          </a:xfrm>
          <a:prstGeom prst="rect">
            <a:avLst/>
          </a:prstGeom>
          <a:noFill/>
        </p:spPr>
        <p:txBody>
          <a:bodyPr wrap="none" rtlCol="0">
            <a:spAutoFit/>
          </a:bodyPr>
          <a:lstStyle/>
          <a:p>
            <a:pPr algn="just"/>
            <a:r>
              <a:rPr lang="zh-CN" altLang="en-US" sz="3200" dirty="0" smtClean="0">
                <a:effectLst>
                  <a:outerShdw blurRad="38100" dist="38100" dir="2700000" algn="tl">
                    <a:srgbClr val="000000">
                      <a:alpha val="43137"/>
                    </a:srgbClr>
                  </a:outerShdw>
                </a:effectLst>
              </a:rPr>
              <a:t>主串：</a:t>
            </a:r>
            <a:endParaRPr lang="zh-CN" altLang="en-US" sz="3200" dirty="0">
              <a:effectLst>
                <a:outerShdw blurRad="38100" dist="38100" dir="2700000" algn="tl">
                  <a:srgbClr val="000000">
                    <a:alpha val="43137"/>
                  </a:srgbClr>
                </a:outerShdw>
              </a:effectLst>
            </a:endParaRPr>
          </a:p>
        </p:txBody>
      </p:sp>
      <p:sp>
        <p:nvSpPr>
          <p:cNvPr id="5" name="TextBox 4"/>
          <p:cNvSpPr txBox="1"/>
          <p:nvPr/>
        </p:nvSpPr>
        <p:spPr>
          <a:xfrm>
            <a:off x="1538671" y="5148481"/>
            <a:ext cx="1420582" cy="584775"/>
          </a:xfrm>
          <a:prstGeom prst="rect">
            <a:avLst/>
          </a:prstGeom>
          <a:noFill/>
        </p:spPr>
        <p:txBody>
          <a:bodyPr wrap="none" rtlCol="0">
            <a:spAutoFit/>
          </a:bodyPr>
          <a:lstStyle/>
          <a:p>
            <a:pPr algn="just"/>
            <a:r>
              <a:rPr lang="zh-CN" altLang="en-US" sz="3200" dirty="0" smtClean="0">
                <a:effectLst>
                  <a:outerShdw blurRad="38100" dist="38100" dir="2700000" algn="tl">
                    <a:srgbClr val="000000">
                      <a:alpha val="43137"/>
                    </a:srgbClr>
                  </a:outerShdw>
                </a:effectLst>
              </a:rPr>
              <a:t>子串：</a:t>
            </a:r>
            <a:endParaRPr lang="zh-CN" altLang="en-US" sz="3200" dirty="0">
              <a:effectLst>
                <a:outerShdw blurRad="38100" dist="38100" dir="2700000" algn="tl">
                  <a:srgbClr val="000000">
                    <a:alpha val="43137"/>
                  </a:srgbClr>
                </a:outerShdw>
              </a:effectLst>
            </a:endParaRPr>
          </a:p>
        </p:txBody>
      </p:sp>
      <p:sp>
        <p:nvSpPr>
          <p:cNvPr id="6" name="TextBox 5"/>
          <p:cNvSpPr txBox="1"/>
          <p:nvPr/>
        </p:nvSpPr>
        <p:spPr>
          <a:xfrm>
            <a:off x="2671054" y="3789040"/>
            <a:ext cx="3874779" cy="584775"/>
          </a:xfrm>
          <a:prstGeom prst="rect">
            <a:avLst/>
          </a:prstGeom>
          <a:noFill/>
        </p:spPr>
        <p:txBody>
          <a:bodyPr wrap="none" rtlCol="0">
            <a:spAutoFit/>
          </a:bodyPr>
          <a:lstStyle/>
          <a:p>
            <a:pPr algn="just"/>
            <a:r>
              <a:rPr lang="en-US" altLang="zh-CN" sz="3200" b="0" dirty="0" smtClean="0">
                <a:effectLst>
                  <a:outerShdw blurRad="38100" dist="38100" dir="2700000" algn="tl">
                    <a:srgbClr val="000000">
                      <a:alpha val="43137"/>
                    </a:srgbClr>
                  </a:outerShdw>
                </a:effectLst>
              </a:rPr>
              <a:t>a1x</a:t>
            </a:r>
            <a:r>
              <a:rPr lang="en-US" altLang="zh-CN" sz="3200" b="0" dirty="0" smtClean="0">
                <a:solidFill>
                  <a:srgbClr val="FFC000"/>
                </a:solidFill>
                <a:effectLst>
                  <a:outerShdw blurRad="38100" dist="38100" dir="2700000" algn="tl">
                    <a:srgbClr val="000000">
                      <a:alpha val="43137"/>
                    </a:srgbClr>
                  </a:outerShdw>
                </a:effectLst>
              </a:rPr>
              <a:t>abcd</a:t>
            </a:r>
            <a:r>
              <a:rPr lang="en-US" altLang="zh-CN" sz="3200" b="0" dirty="0" smtClean="0">
                <a:effectLst>
                  <a:outerShdw blurRad="38100" dist="38100" dir="2700000" algn="tl">
                    <a:srgbClr val="000000">
                      <a:alpha val="43137"/>
                    </a:srgbClr>
                  </a:outerShdw>
                </a:effectLst>
              </a:rPr>
              <a:t>y34dhssd</a:t>
            </a:r>
            <a:endParaRPr lang="zh-CN" altLang="en-US" sz="3200" b="0" dirty="0">
              <a:effectLst>
                <a:outerShdw blurRad="38100" dist="38100" dir="2700000" algn="tl">
                  <a:srgbClr val="000000">
                    <a:alpha val="43137"/>
                  </a:srgbClr>
                </a:outerShdw>
              </a:effectLst>
            </a:endParaRPr>
          </a:p>
        </p:txBody>
      </p:sp>
      <p:sp>
        <p:nvSpPr>
          <p:cNvPr id="7" name="TextBox 6"/>
          <p:cNvSpPr txBox="1"/>
          <p:nvPr/>
        </p:nvSpPr>
        <p:spPr>
          <a:xfrm>
            <a:off x="3969066" y="5148481"/>
            <a:ext cx="1157689" cy="584775"/>
          </a:xfrm>
          <a:prstGeom prst="rect">
            <a:avLst/>
          </a:prstGeom>
          <a:noFill/>
        </p:spPr>
        <p:txBody>
          <a:bodyPr wrap="none" rtlCol="0">
            <a:spAutoFit/>
          </a:bodyPr>
          <a:lstStyle/>
          <a:p>
            <a:pPr algn="just"/>
            <a:r>
              <a:rPr lang="en-US" altLang="zh-CN" sz="3200" b="0" dirty="0" err="1" smtClean="0">
                <a:effectLst>
                  <a:outerShdw blurRad="38100" dist="38100" dir="2700000" algn="tl">
                    <a:srgbClr val="000000">
                      <a:alpha val="43137"/>
                    </a:srgbClr>
                  </a:outerShdw>
                </a:effectLst>
              </a:rPr>
              <a:t>abcd</a:t>
            </a:r>
            <a:endParaRPr lang="zh-CN" altLang="en-US" sz="3200" b="0" dirty="0">
              <a:effectLst>
                <a:outerShdw blurRad="38100" dist="38100" dir="2700000" algn="tl">
                  <a:srgbClr val="000000">
                    <a:alpha val="43137"/>
                  </a:srgbClr>
                </a:outerShdw>
              </a:effectLst>
            </a:endParaRPr>
          </a:p>
        </p:txBody>
      </p:sp>
      <p:cxnSp>
        <p:nvCxnSpPr>
          <p:cNvPr id="10" name="直接箭头连接符 9"/>
          <p:cNvCxnSpPr/>
          <p:nvPr/>
        </p:nvCxnSpPr>
        <p:spPr bwMode="auto">
          <a:xfrm flipH="1">
            <a:off x="2956340" y="3272210"/>
            <a:ext cx="1188034" cy="614386"/>
          </a:xfrm>
          <a:prstGeom prst="straightConnector1">
            <a:avLst/>
          </a:prstGeom>
          <a:noFill/>
          <a:ln w="9525" cap="flat" cmpd="sng" algn="ctr">
            <a:solidFill>
              <a:schemeClr val="tx1"/>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 name="直接箭头连接符 13"/>
          <p:cNvCxnSpPr/>
          <p:nvPr/>
        </p:nvCxnSpPr>
        <p:spPr bwMode="auto">
          <a:xfrm>
            <a:off x="4144374" y="3272210"/>
            <a:ext cx="1363730" cy="556900"/>
          </a:xfrm>
          <a:prstGeom prst="straightConnector1">
            <a:avLst/>
          </a:prstGeom>
          <a:noFill/>
          <a:ln w="9525" cap="flat" cmpd="sng" algn="ctr">
            <a:solidFill>
              <a:schemeClr val="tx1"/>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 name="直接连接符 23"/>
          <p:cNvCxnSpPr/>
          <p:nvPr/>
        </p:nvCxnSpPr>
        <p:spPr bwMode="auto">
          <a:xfrm>
            <a:off x="3995936" y="3685094"/>
            <a:ext cx="432048" cy="0"/>
          </a:xfrm>
          <a:prstGeom prst="line">
            <a:avLst/>
          </a:prstGeom>
          <a:noFill/>
          <a:ln w="9525"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 name="直接连接符 26"/>
          <p:cNvCxnSpPr/>
          <p:nvPr/>
        </p:nvCxnSpPr>
        <p:spPr bwMode="auto">
          <a:xfrm>
            <a:off x="2956340" y="4373815"/>
            <a:ext cx="1188034" cy="927393"/>
          </a:xfrm>
          <a:prstGeom prst="line">
            <a:avLst/>
          </a:prstGeom>
          <a:noFill/>
          <a:ln w="9525" cap="flat" cmpd="sng" algn="ctr">
            <a:solidFill>
              <a:srgbClr val="FFC00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 name="直接连接符 28"/>
          <p:cNvCxnSpPr/>
          <p:nvPr/>
        </p:nvCxnSpPr>
        <p:spPr bwMode="auto">
          <a:xfrm>
            <a:off x="3635896" y="4373815"/>
            <a:ext cx="1224136" cy="927393"/>
          </a:xfrm>
          <a:prstGeom prst="line">
            <a:avLst/>
          </a:prstGeom>
          <a:noFill/>
          <a:ln w="9525" cap="flat" cmpd="sng" algn="ctr">
            <a:solidFill>
              <a:srgbClr val="FFC00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 name="直接连接符 29"/>
          <p:cNvCxnSpPr/>
          <p:nvPr/>
        </p:nvCxnSpPr>
        <p:spPr bwMode="auto">
          <a:xfrm flipH="1">
            <a:off x="4211961" y="4373815"/>
            <a:ext cx="1368151" cy="927393"/>
          </a:xfrm>
          <a:prstGeom prst="line">
            <a:avLst/>
          </a:prstGeom>
          <a:noFill/>
          <a:ln w="9525" cap="flat" cmpd="sng" algn="ctr">
            <a:solidFill>
              <a:srgbClr val="FF000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 name="直接连接符 35"/>
          <p:cNvCxnSpPr/>
          <p:nvPr/>
        </p:nvCxnSpPr>
        <p:spPr bwMode="auto">
          <a:xfrm flipH="1">
            <a:off x="4932040" y="4386010"/>
            <a:ext cx="1296144" cy="915198"/>
          </a:xfrm>
          <a:prstGeom prst="line">
            <a:avLst/>
          </a:prstGeom>
          <a:noFill/>
          <a:ln w="9525" cap="flat" cmpd="sng" algn="ctr">
            <a:solidFill>
              <a:srgbClr val="FF000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 name="直接连接符 46"/>
          <p:cNvCxnSpPr/>
          <p:nvPr/>
        </p:nvCxnSpPr>
        <p:spPr bwMode="auto">
          <a:xfrm>
            <a:off x="4415160" y="5877272"/>
            <a:ext cx="205351" cy="0"/>
          </a:xfrm>
          <a:prstGeom prst="line">
            <a:avLst/>
          </a:prstGeom>
          <a:noFill/>
          <a:ln w="9525"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 name="TextBox 15"/>
          <p:cNvSpPr txBox="1"/>
          <p:nvPr/>
        </p:nvSpPr>
        <p:spPr>
          <a:xfrm>
            <a:off x="6568441" y="3841884"/>
            <a:ext cx="2127505" cy="523220"/>
          </a:xfrm>
          <a:prstGeom prst="rect">
            <a:avLst/>
          </a:prstGeom>
          <a:noFill/>
        </p:spPr>
        <p:txBody>
          <a:bodyPr wrap="none" rtlCol="0">
            <a:spAutoFit/>
          </a:bodyPr>
          <a:lstStyle/>
          <a:p>
            <a:pPr algn="just"/>
            <a:r>
              <a:rPr lang="en-US" altLang="zh-CN" sz="2800" b="0" dirty="0" smtClean="0">
                <a:effectLst>
                  <a:outerShdw blurRad="38100" dist="38100" dir="2700000" algn="tl">
                    <a:srgbClr val="000000">
                      <a:alpha val="43137"/>
                    </a:srgbClr>
                  </a:outerShdw>
                </a:effectLst>
              </a:rPr>
              <a:t>(</a:t>
            </a:r>
            <a:r>
              <a:rPr lang="zh-CN" altLang="en-US" sz="2800" b="0" dirty="0" smtClean="0">
                <a:effectLst>
                  <a:outerShdw blurRad="38100" dist="38100" dir="2700000" algn="tl">
                    <a:srgbClr val="000000">
                      <a:alpha val="43137"/>
                    </a:srgbClr>
                  </a:outerShdw>
                </a:effectLst>
              </a:rPr>
              <a:t>长度：</a:t>
            </a:r>
            <a:r>
              <a:rPr lang="en-US" altLang="zh-CN" sz="2800" b="0" dirty="0" err="1" smtClean="0">
                <a:effectLst>
                  <a:outerShdw blurRad="38100" dist="38100" dir="2700000" algn="tl">
                    <a:srgbClr val="000000">
                      <a:alpha val="43137"/>
                    </a:srgbClr>
                  </a:outerShdw>
                </a:effectLst>
              </a:rPr>
              <a:t>len</a:t>
            </a:r>
            <a:r>
              <a:rPr lang="en-US" altLang="zh-CN" sz="2800" b="0" dirty="0" smtClean="0">
                <a:effectLst>
                  <a:outerShdw blurRad="38100" dist="38100" dir="2700000" algn="tl">
                    <a:srgbClr val="000000">
                      <a:alpha val="43137"/>
                    </a:srgbClr>
                  </a:outerShdw>
                </a:effectLst>
              </a:rPr>
              <a:t>)</a:t>
            </a:r>
            <a:endParaRPr lang="zh-CN" altLang="en-US" sz="2800" b="0" dirty="0">
              <a:effectLst>
                <a:outerShdw blurRad="38100" dist="38100" dir="2700000" algn="tl">
                  <a:srgbClr val="000000">
                    <a:alpha val="43137"/>
                  </a:srgbClr>
                </a:outerShdw>
              </a:effectLst>
            </a:endParaRPr>
          </a:p>
        </p:txBody>
      </p:sp>
      <p:sp>
        <p:nvSpPr>
          <p:cNvPr id="17" name="TextBox 16"/>
          <p:cNvSpPr txBox="1"/>
          <p:nvPr/>
        </p:nvSpPr>
        <p:spPr>
          <a:xfrm>
            <a:off x="5393693" y="5210036"/>
            <a:ext cx="2994731" cy="523220"/>
          </a:xfrm>
          <a:prstGeom prst="rect">
            <a:avLst/>
          </a:prstGeom>
          <a:noFill/>
        </p:spPr>
        <p:txBody>
          <a:bodyPr wrap="none" rtlCol="0">
            <a:spAutoFit/>
          </a:bodyPr>
          <a:lstStyle/>
          <a:p>
            <a:pPr algn="just"/>
            <a:r>
              <a:rPr lang="en-US" altLang="zh-CN" sz="2800" b="0" dirty="0" smtClean="0">
                <a:effectLst>
                  <a:outerShdw blurRad="38100" dist="38100" dir="2700000" algn="tl">
                    <a:srgbClr val="000000">
                      <a:alpha val="43137"/>
                    </a:srgbClr>
                  </a:outerShdw>
                </a:effectLst>
              </a:rPr>
              <a:t>(</a:t>
            </a:r>
            <a:r>
              <a:rPr lang="zh-CN" altLang="en-US" sz="2800" b="0" dirty="0" smtClean="0">
                <a:effectLst>
                  <a:outerShdw blurRad="38100" dist="38100" dir="2700000" algn="tl">
                    <a:srgbClr val="000000">
                      <a:alpha val="43137"/>
                    </a:srgbClr>
                  </a:outerShdw>
                </a:effectLst>
              </a:rPr>
              <a:t>长度：</a:t>
            </a:r>
            <a:r>
              <a:rPr lang="en-US" altLang="zh-CN" sz="2800" b="0" dirty="0" err="1" smtClean="0">
                <a:effectLst>
                  <a:outerShdw blurRad="38100" dist="38100" dir="2700000" algn="tl">
                    <a:srgbClr val="000000">
                      <a:alpha val="43137"/>
                    </a:srgbClr>
                  </a:outerShdw>
                </a:effectLst>
              </a:rPr>
              <a:t>sub_len</a:t>
            </a:r>
            <a:r>
              <a:rPr lang="en-US" altLang="zh-CN" sz="2800" b="0" dirty="0" smtClean="0">
                <a:effectLst>
                  <a:outerShdw blurRad="38100" dist="38100" dir="2700000" algn="tl">
                    <a:srgbClr val="000000">
                      <a:alpha val="43137"/>
                    </a:srgbClr>
                  </a:outerShdw>
                </a:effectLst>
              </a:rPr>
              <a:t>)</a:t>
            </a:r>
            <a:endParaRPr lang="zh-CN" altLang="en-US" sz="2800" b="0" dirty="0">
              <a:effectLst>
                <a:outerShdw blurRad="38100" dist="38100" dir="2700000" algn="tl">
                  <a:srgbClr val="000000">
                    <a:alpha val="43137"/>
                  </a:srgbClr>
                </a:outerShdw>
              </a:effectLst>
            </a:endParaRPr>
          </a:p>
        </p:txBody>
      </p:sp>
      <p:sp>
        <p:nvSpPr>
          <p:cNvPr id="18" name="TextBox 17"/>
          <p:cNvSpPr txBox="1"/>
          <p:nvPr/>
        </p:nvSpPr>
        <p:spPr>
          <a:xfrm>
            <a:off x="1763688" y="2751311"/>
            <a:ext cx="5070619" cy="461665"/>
          </a:xfrm>
          <a:prstGeom prst="rect">
            <a:avLst/>
          </a:prstGeom>
          <a:noFill/>
        </p:spPr>
        <p:txBody>
          <a:bodyPr wrap="none" rtlCol="0">
            <a:spAutoFit/>
          </a:bodyPr>
          <a:lstStyle/>
          <a:p>
            <a:pPr algn="just"/>
            <a:r>
              <a:rPr lang="zh-CN" altLang="en-US" b="0" dirty="0" smtClean="0">
                <a:solidFill>
                  <a:srgbClr val="FFC000"/>
                </a:solidFill>
                <a:effectLst>
                  <a:outerShdw blurRad="38100" dist="38100" dir="2700000" algn="tl">
                    <a:srgbClr val="000000">
                      <a:alpha val="43137"/>
                    </a:srgbClr>
                  </a:outerShdw>
                </a:effectLst>
              </a:rPr>
              <a:t>循环</a:t>
            </a:r>
            <a:r>
              <a:rPr lang="zh-CN" altLang="en-US" b="0" dirty="0" smtClean="0">
                <a:effectLst>
                  <a:outerShdw blurRad="38100" dist="38100" dir="2700000" algn="tl">
                    <a:srgbClr val="000000">
                      <a:alpha val="43137"/>
                    </a:srgbClr>
                  </a:outerShdw>
                </a:effectLst>
              </a:rPr>
              <a:t>：</a:t>
            </a:r>
            <a:r>
              <a:rPr lang="en-US" altLang="zh-CN" b="0" dirty="0" smtClean="0">
                <a:effectLst>
                  <a:outerShdw blurRad="38100" dist="38100" dir="2700000" algn="tl">
                    <a:srgbClr val="000000">
                      <a:alpha val="43137"/>
                    </a:srgbClr>
                  </a:outerShdw>
                </a:effectLst>
              </a:rPr>
              <a:t>0   ...    </a:t>
            </a:r>
            <a:r>
              <a:rPr lang="en-US" altLang="zh-CN" b="0" dirty="0" err="1" smtClean="0">
                <a:solidFill>
                  <a:srgbClr val="FFC000"/>
                </a:solidFill>
                <a:effectLst>
                  <a:outerShdw blurRad="38100" dist="38100" dir="2700000" algn="tl">
                    <a:srgbClr val="000000">
                      <a:alpha val="43137"/>
                    </a:srgbClr>
                  </a:outerShdw>
                </a:effectLst>
              </a:rPr>
              <a:t>i</a:t>
            </a:r>
            <a:r>
              <a:rPr lang="en-US" altLang="zh-CN" b="0" dirty="0" smtClean="0">
                <a:effectLst>
                  <a:outerShdw blurRad="38100" dist="38100" dir="2700000" algn="tl">
                    <a:srgbClr val="000000">
                      <a:alpha val="43137"/>
                    </a:srgbClr>
                  </a:outerShdw>
                </a:effectLst>
              </a:rPr>
              <a:t>  ...  </a:t>
            </a:r>
            <a:r>
              <a:rPr lang="en-US" altLang="zh-CN" b="0" dirty="0" err="1" smtClean="0">
                <a:effectLst>
                  <a:outerShdw blurRad="38100" dist="38100" dir="2700000" algn="tl">
                    <a:srgbClr val="000000">
                      <a:alpha val="43137"/>
                    </a:srgbClr>
                  </a:outerShdw>
                </a:effectLst>
              </a:rPr>
              <a:t>len-sub_len</a:t>
            </a:r>
            <a:endParaRPr lang="zh-CN" altLang="en-US" b="0" dirty="0">
              <a:effectLst>
                <a:outerShdw blurRad="38100" dist="38100" dir="2700000" algn="tl">
                  <a:srgbClr val="000000">
                    <a:alpha val="43137"/>
                  </a:srgbClr>
                </a:outerShdw>
              </a:effectLst>
            </a:endParaRPr>
          </a:p>
        </p:txBody>
      </p:sp>
      <p:cxnSp>
        <p:nvCxnSpPr>
          <p:cNvPr id="20" name="直接箭头连接符 19"/>
          <p:cNvCxnSpPr/>
          <p:nvPr/>
        </p:nvCxnSpPr>
        <p:spPr bwMode="auto">
          <a:xfrm>
            <a:off x="2843808" y="3212976"/>
            <a:ext cx="0" cy="673620"/>
          </a:xfrm>
          <a:prstGeom prst="straightConnector1">
            <a:avLst/>
          </a:prstGeom>
          <a:noFill/>
          <a:ln w="9525" cap="flat" cmpd="sng" algn="ctr">
            <a:solidFill>
              <a:schemeClr val="tx1"/>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 name="直接箭头连接符 21"/>
          <p:cNvCxnSpPr/>
          <p:nvPr/>
        </p:nvCxnSpPr>
        <p:spPr bwMode="auto">
          <a:xfrm>
            <a:off x="5580112" y="3187428"/>
            <a:ext cx="0" cy="673620"/>
          </a:xfrm>
          <a:prstGeom prst="straightConnector1">
            <a:avLst/>
          </a:prstGeom>
          <a:noFill/>
          <a:ln w="9525" cap="flat" cmpd="sng" algn="ctr">
            <a:solidFill>
              <a:schemeClr val="tx1"/>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 name="直接箭头连接符 24"/>
          <p:cNvCxnSpPr/>
          <p:nvPr/>
        </p:nvCxnSpPr>
        <p:spPr bwMode="auto">
          <a:xfrm flipH="1" flipV="1">
            <a:off x="4211961" y="5733256"/>
            <a:ext cx="292453" cy="419274"/>
          </a:xfrm>
          <a:prstGeom prst="straightConnector1">
            <a:avLst/>
          </a:prstGeom>
          <a:noFill/>
          <a:ln w="9525" cap="flat" cmpd="sng" algn="ctr">
            <a:solidFill>
              <a:schemeClr val="tx1"/>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 name="直接箭头连接符 25"/>
          <p:cNvCxnSpPr/>
          <p:nvPr/>
        </p:nvCxnSpPr>
        <p:spPr bwMode="auto">
          <a:xfrm flipV="1">
            <a:off x="4504414" y="5733256"/>
            <a:ext cx="355618" cy="419274"/>
          </a:xfrm>
          <a:prstGeom prst="straightConnector1">
            <a:avLst/>
          </a:prstGeom>
          <a:noFill/>
          <a:ln w="9525" cap="flat" cmpd="sng" algn="ctr">
            <a:solidFill>
              <a:schemeClr val="tx1"/>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2" name="TextBox 17"/>
          <p:cNvSpPr txBox="1"/>
          <p:nvPr/>
        </p:nvSpPr>
        <p:spPr>
          <a:xfrm>
            <a:off x="3035522" y="6207695"/>
            <a:ext cx="3624710" cy="461665"/>
          </a:xfrm>
          <a:prstGeom prst="rect">
            <a:avLst/>
          </a:prstGeom>
          <a:noFill/>
        </p:spPr>
        <p:txBody>
          <a:bodyPr wrap="none" rtlCol="0">
            <a:spAutoFit/>
          </a:bodyPr>
          <a:lstStyle/>
          <a:p>
            <a:pPr algn="just"/>
            <a:r>
              <a:rPr lang="zh-CN" altLang="en-US" b="0" dirty="0" smtClean="0">
                <a:solidFill>
                  <a:srgbClr val="FFC000"/>
                </a:solidFill>
                <a:effectLst>
                  <a:outerShdw blurRad="38100" dist="38100" dir="2700000" algn="tl">
                    <a:srgbClr val="000000">
                      <a:alpha val="43137"/>
                    </a:srgbClr>
                  </a:outerShdw>
                </a:effectLst>
              </a:rPr>
              <a:t>循环</a:t>
            </a:r>
            <a:r>
              <a:rPr lang="zh-CN" altLang="en-US" b="0" dirty="0" smtClean="0">
                <a:effectLst>
                  <a:outerShdw blurRad="38100" dist="38100" dir="2700000" algn="tl">
                    <a:srgbClr val="000000">
                      <a:alpha val="43137"/>
                    </a:srgbClr>
                  </a:outerShdw>
                </a:effectLst>
              </a:rPr>
              <a:t>：</a:t>
            </a:r>
            <a:r>
              <a:rPr lang="en-US" altLang="zh-CN" b="0" dirty="0" smtClean="0">
                <a:effectLst>
                  <a:outerShdw blurRad="38100" dist="38100" dir="2700000" algn="tl">
                    <a:srgbClr val="000000">
                      <a:alpha val="43137"/>
                    </a:srgbClr>
                  </a:outerShdw>
                </a:effectLst>
              </a:rPr>
              <a:t>0...</a:t>
            </a:r>
            <a:r>
              <a:rPr lang="en-US" altLang="zh-CN" b="0" dirty="0" smtClean="0">
                <a:solidFill>
                  <a:srgbClr val="FFC000"/>
                </a:solidFill>
                <a:effectLst>
                  <a:outerShdw blurRad="38100" dist="38100" dir="2700000" algn="tl">
                    <a:srgbClr val="000000">
                      <a:alpha val="43137"/>
                    </a:srgbClr>
                  </a:outerShdw>
                </a:effectLst>
              </a:rPr>
              <a:t>j</a:t>
            </a:r>
            <a:r>
              <a:rPr lang="en-US" altLang="zh-CN" b="0" dirty="0" smtClean="0">
                <a:effectLst>
                  <a:outerShdw blurRad="38100" dist="38100" dir="2700000" algn="tl">
                    <a:srgbClr val="000000">
                      <a:alpha val="43137"/>
                    </a:srgbClr>
                  </a:outerShdw>
                </a:effectLst>
              </a:rPr>
              <a:t>...sub_len-1</a:t>
            </a:r>
            <a:endParaRPr lang="zh-CN" altLang="en-US" b="0" dirty="0">
              <a:effectLst>
                <a:outerShdw blurRad="38100" dist="38100" dir="2700000" algn="tl">
                  <a:srgbClr val="000000">
                    <a:alpha val="43137"/>
                  </a:srgbClr>
                </a:outerShdw>
              </a:effectLst>
            </a:endParaRPr>
          </a:p>
        </p:txBody>
      </p:sp>
      <p:cxnSp>
        <p:nvCxnSpPr>
          <p:cNvPr id="33" name="直接箭头连接符 32"/>
          <p:cNvCxnSpPr/>
          <p:nvPr/>
        </p:nvCxnSpPr>
        <p:spPr bwMode="auto">
          <a:xfrm flipV="1">
            <a:off x="4139952" y="5733256"/>
            <a:ext cx="0" cy="406500"/>
          </a:xfrm>
          <a:prstGeom prst="straightConnector1">
            <a:avLst/>
          </a:prstGeom>
          <a:noFill/>
          <a:ln w="9525" cap="flat" cmpd="sng" algn="ctr">
            <a:solidFill>
              <a:schemeClr val="tx1"/>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 name="直接箭头连接符 33"/>
          <p:cNvCxnSpPr/>
          <p:nvPr/>
        </p:nvCxnSpPr>
        <p:spPr bwMode="auto">
          <a:xfrm flipV="1">
            <a:off x="4932040" y="5733256"/>
            <a:ext cx="0" cy="406500"/>
          </a:xfrm>
          <a:prstGeom prst="straightConnector1">
            <a:avLst/>
          </a:prstGeom>
          <a:noFill/>
          <a:ln w="9525" cap="flat" cmpd="sng" algn="ctr">
            <a:solidFill>
              <a:schemeClr val="tx1"/>
            </a:solidFill>
            <a:prstDash val="dash"/>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5" name="TextBox 1"/>
          <p:cNvSpPr txBox="1"/>
          <p:nvPr/>
        </p:nvSpPr>
        <p:spPr>
          <a:xfrm>
            <a:off x="323528" y="1224159"/>
            <a:ext cx="8489198" cy="1772793"/>
          </a:xfrm>
          <a:prstGeom prst="rect">
            <a:avLst/>
          </a:prstGeom>
          <a:noFill/>
        </p:spPr>
        <p:txBody>
          <a:bodyPr wrap="square" rtlCol="0">
            <a:spAutoFit/>
          </a:bodyPr>
          <a:lstStyle/>
          <a:p>
            <a:pPr marL="342900" indent="-342900" algn="l">
              <a:spcBef>
                <a:spcPct val="20000"/>
              </a:spcBef>
              <a:buClr>
                <a:schemeClr val="hlink"/>
              </a:buClr>
              <a:buSzPct val="60000"/>
              <a:buFont typeface="Wingdings" pitchFamily="2" charset="2"/>
              <a:buChar char="n"/>
            </a:pPr>
            <a:r>
              <a:rPr lang="zh-CN" altLang="en-US" sz="2600" b="0" dirty="0" smtClean="0">
                <a:effectLst>
                  <a:outerShdw blurRad="38100" dist="38100" dir="2700000" algn="tl">
                    <a:srgbClr val="000000">
                      <a:alpha val="43137"/>
                    </a:srgbClr>
                  </a:outerShdw>
                </a:effectLst>
              </a:rPr>
              <a:t>该函数在</a:t>
            </a:r>
            <a:r>
              <a:rPr lang="zh-CN" altLang="en-US" sz="2600" b="0" dirty="0">
                <a:effectLst>
                  <a:outerShdw blurRad="38100" dist="38100" dir="2700000" algn="tl">
                    <a:srgbClr val="000000">
                      <a:alpha val="43137"/>
                    </a:srgbClr>
                  </a:outerShdw>
                </a:effectLst>
              </a:rPr>
              <a:t>一个字符串（主串）中</a:t>
            </a:r>
            <a:r>
              <a:rPr lang="zh-CN" altLang="en-US" sz="2600" b="0" dirty="0" smtClean="0">
                <a:effectLst>
                  <a:outerShdw blurRad="38100" dist="38100" dir="2700000" algn="tl">
                    <a:srgbClr val="000000">
                      <a:alpha val="43137"/>
                    </a:srgbClr>
                  </a:outerShdw>
                </a:effectLst>
              </a:rPr>
              <a:t>查找另一个字符串（子串），</a:t>
            </a:r>
            <a:r>
              <a:rPr lang="zh-CN" altLang="en-US" sz="2600" b="0" dirty="0">
                <a:effectLst>
                  <a:outerShdw blurRad="38100" dist="38100" dir="2700000" algn="tl">
                    <a:srgbClr val="000000">
                      <a:alpha val="43137"/>
                    </a:srgbClr>
                  </a:outerShdw>
                </a:effectLst>
              </a:rPr>
              <a:t>如果找到，返回子串在主串中的位置，否则返回</a:t>
            </a:r>
            <a:r>
              <a:rPr lang="en-US" altLang="zh-CN" sz="2600" b="0" dirty="0">
                <a:effectLst>
                  <a:outerShdw blurRad="38100" dist="38100" dir="2700000" algn="tl">
                    <a:srgbClr val="000000">
                      <a:alpha val="43137"/>
                    </a:srgbClr>
                  </a:outerShdw>
                </a:effectLst>
              </a:rPr>
              <a:t>-1</a:t>
            </a:r>
            <a:r>
              <a:rPr lang="zh-CN" altLang="en-US" sz="2600" b="0" dirty="0">
                <a:effectLst>
                  <a:outerShdw blurRad="38100" dist="38100" dir="2700000" algn="tl">
                    <a:srgbClr val="000000">
                      <a:alpha val="43137"/>
                    </a:srgbClr>
                  </a:outerShdw>
                </a:effectLst>
              </a:rPr>
              <a:t>。</a:t>
            </a:r>
            <a:endParaRPr lang="en-US" altLang="zh-CN" sz="2600" b="0" dirty="0" smtClean="0">
              <a:effectLst>
                <a:outerShdw blurRad="38100" dist="38100" dir="2700000" algn="tl">
                  <a:srgbClr val="000000">
                    <a:alpha val="43137"/>
                  </a:srgbClr>
                </a:outerShdw>
              </a:effectLst>
              <a:latin typeface="+mn-lt"/>
              <a:ea typeface="+mn-ea"/>
            </a:endParaRPr>
          </a:p>
          <a:p>
            <a:pPr marL="342900" indent="-342900" algn="l" eaLnBrk="0" hangingPunct="0">
              <a:spcBef>
                <a:spcPct val="20000"/>
              </a:spcBef>
              <a:buClr>
                <a:schemeClr val="hlink"/>
              </a:buClr>
              <a:buSzPct val="60000"/>
              <a:buFont typeface="Wingdings" pitchFamily="2" charset="2"/>
              <a:buChar char="n"/>
            </a:pPr>
            <a:r>
              <a:rPr lang="zh-CN" altLang="en-US" sz="2600" dirty="0" smtClean="0">
                <a:effectLst>
                  <a:outerShdw blurRad="38100" dist="38100" dir="2700000" algn="tl">
                    <a:srgbClr val="000000"/>
                  </a:outerShdw>
                </a:effectLst>
                <a:latin typeface="+mn-lt"/>
                <a:ea typeface="+mn-ea"/>
              </a:rPr>
              <a:t>算法</a:t>
            </a:r>
            <a:r>
              <a:rPr lang="zh-CN" altLang="en-US" sz="2600" dirty="0">
                <a:effectLst>
                  <a:outerShdw blurRad="38100" dist="38100" dir="2700000" algn="tl">
                    <a:srgbClr val="000000"/>
                  </a:outerShdw>
                </a:effectLst>
                <a:latin typeface="+mn-lt"/>
                <a:ea typeface="+mn-ea"/>
              </a:rPr>
              <a: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type="body" idx="1"/>
          </p:nvPr>
        </p:nvSpPr>
        <p:spPr>
          <a:xfrm>
            <a:off x="251520" y="548680"/>
            <a:ext cx="8640960" cy="5904656"/>
          </a:xfrm>
        </p:spPr>
        <p:txBody>
          <a:bodyPr>
            <a:normAutofit fontScale="70000" lnSpcReduction="20000"/>
          </a:bodyPr>
          <a:lstStyle/>
          <a:p>
            <a:r>
              <a:rPr lang="zh-CN" altLang="en-US" sz="4000" dirty="0"/>
              <a:t>程序</a:t>
            </a:r>
            <a:endParaRPr lang="en-US" altLang="zh-CN" sz="4000" dirty="0" smtClean="0"/>
          </a:p>
          <a:p>
            <a:pPr marL="0" indent="0">
              <a:buNone/>
            </a:pPr>
            <a:r>
              <a:rPr lang="en-US" altLang="zh-CN" dirty="0" err="1" smtClean="0"/>
              <a:t>int</a:t>
            </a:r>
            <a:r>
              <a:rPr lang="en-US" altLang="zh-CN" dirty="0" smtClean="0"/>
              <a:t> </a:t>
            </a:r>
            <a:r>
              <a:rPr lang="en-US" altLang="zh-CN" dirty="0" err="1" smtClean="0"/>
              <a:t>strlen</a:t>
            </a:r>
            <a:r>
              <a:rPr lang="en-US" altLang="zh-CN" dirty="0" smtClean="0"/>
              <a:t>(</a:t>
            </a:r>
            <a:r>
              <a:rPr lang="en-US" altLang="zh-CN" dirty="0" err="1" smtClean="0"/>
              <a:t>const</a:t>
            </a:r>
            <a:r>
              <a:rPr lang="en-US" altLang="zh-CN" dirty="0" smtClean="0"/>
              <a:t> char </a:t>
            </a:r>
            <a:r>
              <a:rPr lang="en-US" altLang="zh-CN" dirty="0" err="1"/>
              <a:t>str</a:t>
            </a:r>
            <a:r>
              <a:rPr lang="en-US" altLang="zh-CN" dirty="0" smtClean="0"/>
              <a:t>[]); //</a:t>
            </a:r>
            <a:r>
              <a:rPr lang="zh-CN" altLang="en-US" dirty="0" smtClean="0"/>
              <a:t>计算字符串长度的函数</a:t>
            </a:r>
            <a:r>
              <a:rPr lang="zh-CN" altLang="en-US" dirty="0"/>
              <a:t>声明</a:t>
            </a:r>
            <a:endParaRPr lang="en-US" altLang="zh-CN" dirty="0"/>
          </a:p>
          <a:p>
            <a:pPr marL="0" indent="0">
              <a:buNone/>
            </a:pPr>
            <a:r>
              <a:rPr lang="en-US" altLang="zh-CN" dirty="0" err="1" smtClean="0"/>
              <a:t>int</a:t>
            </a:r>
            <a:r>
              <a:rPr lang="en-US" altLang="zh-CN" dirty="0" smtClean="0"/>
              <a:t> </a:t>
            </a:r>
            <a:r>
              <a:rPr lang="en-US" altLang="zh-CN" dirty="0" err="1" smtClean="0"/>
              <a:t>find_substr</a:t>
            </a:r>
            <a:r>
              <a:rPr lang="en-US" altLang="zh-CN" dirty="0" smtClean="0"/>
              <a:t>(</a:t>
            </a:r>
            <a:r>
              <a:rPr lang="en-US" altLang="zh-CN" dirty="0" err="1" smtClean="0"/>
              <a:t>const</a:t>
            </a:r>
            <a:r>
              <a:rPr lang="en-US" altLang="zh-CN" dirty="0" smtClean="0"/>
              <a:t> char </a:t>
            </a:r>
            <a:r>
              <a:rPr lang="en-US" altLang="zh-CN" dirty="0" err="1"/>
              <a:t>str</a:t>
            </a:r>
            <a:r>
              <a:rPr lang="en-US" altLang="zh-CN" dirty="0"/>
              <a:t>[], </a:t>
            </a:r>
            <a:r>
              <a:rPr lang="en-US" altLang="zh-CN" dirty="0" err="1" smtClean="0"/>
              <a:t>const</a:t>
            </a:r>
            <a:r>
              <a:rPr lang="en-US" altLang="zh-CN" dirty="0" smtClean="0"/>
              <a:t> char </a:t>
            </a:r>
            <a:r>
              <a:rPr lang="en-US" altLang="zh-CN" dirty="0" err="1"/>
              <a:t>sub_str</a:t>
            </a:r>
            <a:r>
              <a:rPr lang="en-US" altLang="zh-CN" dirty="0"/>
              <a:t>[])</a:t>
            </a:r>
            <a:endParaRPr lang="zh-CN" altLang="zh-CN" dirty="0"/>
          </a:p>
          <a:p>
            <a:pPr marL="0" indent="0">
              <a:buNone/>
            </a:pPr>
            <a:r>
              <a:rPr lang="en-US" altLang="zh-CN" dirty="0"/>
              <a:t>{ </a:t>
            </a:r>
            <a:r>
              <a:rPr lang="en-US" altLang="zh-CN" dirty="0" err="1"/>
              <a:t>int</a:t>
            </a:r>
            <a:r>
              <a:rPr lang="en-US" altLang="zh-CN" dirty="0"/>
              <a:t> </a:t>
            </a:r>
            <a:r>
              <a:rPr lang="en-US" altLang="zh-CN" dirty="0" err="1" smtClean="0"/>
              <a:t>len</a:t>
            </a:r>
            <a:r>
              <a:rPr lang="en-US" altLang="zh-CN" dirty="0" smtClean="0"/>
              <a:t>=</a:t>
            </a:r>
            <a:r>
              <a:rPr lang="en-US" altLang="zh-CN" dirty="0" err="1" smtClean="0"/>
              <a:t>strlen</a:t>
            </a:r>
            <a:r>
              <a:rPr lang="en-US" altLang="zh-CN" dirty="0" smtClean="0"/>
              <a:t>(</a:t>
            </a:r>
            <a:r>
              <a:rPr lang="en-US" altLang="zh-CN" dirty="0" err="1" smtClean="0"/>
              <a:t>str</a:t>
            </a:r>
            <a:r>
              <a:rPr lang="en-US" altLang="zh-CN" dirty="0" smtClean="0"/>
              <a:t>), </a:t>
            </a:r>
            <a:r>
              <a:rPr lang="en-US" altLang="zh-CN" dirty="0"/>
              <a:t>//</a:t>
            </a:r>
            <a:r>
              <a:rPr lang="zh-CN" altLang="zh-CN" dirty="0"/>
              <a:t>主串长度</a:t>
            </a:r>
          </a:p>
          <a:p>
            <a:pPr marL="0" indent="0">
              <a:buNone/>
            </a:pPr>
            <a:r>
              <a:rPr lang="en-US" altLang="zh-CN" dirty="0"/>
              <a:t>        </a:t>
            </a:r>
            <a:r>
              <a:rPr lang="en-US" altLang="zh-CN" dirty="0" err="1" smtClean="0"/>
              <a:t>sub_len</a:t>
            </a:r>
            <a:r>
              <a:rPr lang="en-US" altLang="zh-CN" dirty="0" smtClean="0"/>
              <a:t>=</a:t>
            </a:r>
            <a:r>
              <a:rPr lang="en-US" altLang="zh-CN" dirty="0" err="1" smtClean="0"/>
              <a:t>strlen</a:t>
            </a:r>
            <a:r>
              <a:rPr lang="en-US" altLang="zh-CN" dirty="0" smtClean="0"/>
              <a:t>(</a:t>
            </a:r>
            <a:r>
              <a:rPr lang="en-US" altLang="zh-CN" dirty="0" err="1" smtClean="0"/>
              <a:t>sub_str</a:t>
            </a:r>
            <a:r>
              <a:rPr lang="en-US" altLang="zh-CN" dirty="0" smtClean="0"/>
              <a:t>); </a:t>
            </a:r>
            <a:r>
              <a:rPr lang="en-US" altLang="zh-CN" dirty="0"/>
              <a:t>//</a:t>
            </a:r>
            <a:r>
              <a:rPr lang="zh-CN" altLang="zh-CN" dirty="0"/>
              <a:t>子串的长度</a:t>
            </a:r>
          </a:p>
          <a:p>
            <a:pPr marL="0" indent="0">
              <a:buNone/>
            </a:pPr>
            <a:r>
              <a:rPr lang="en-US" altLang="zh-CN" dirty="0" smtClean="0"/>
              <a:t>   for </a:t>
            </a:r>
            <a:r>
              <a:rPr lang="en-US" altLang="zh-CN" dirty="0"/>
              <a:t>(</a:t>
            </a:r>
            <a:r>
              <a:rPr lang="en-US" altLang="zh-CN" dirty="0" err="1"/>
              <a:t>int</a:t>
            </a:r>
            <a:r>
              <a:rPr lang="en-US" altLang="zh-CN" dirty="0"/>
              <a:t> </a:t>
            </a:r>
            <a:r>
              <a:rPr lang="en-US" altLang="zh-CN" dirty="0" err="1"/>
              <a:t>i</a:t>
            </a:r>
            <a:r>
              <a:rPr lang="en-US" altLang="zh-CN" dirty="0"/>
              <a:t>=0; </a:t>
            </a:r>
            <a:r>
              <a:rPr lang="en-US" altLang="zh-CN" dirty="0" err="1"/>
              <a:t>i</a:t>
            </a:r>
            <a:r>
              <a:rPr lang="en-US" altLang="zh-CN" dirty="0"/>
              <a:t>&lt;=</a:t>
            </a:r>
            <a:r>
              <a:rPr lang="en-US" altLang="zh-CN" dirty="0" err="1"/>
              <a:t>len-sub_len</a:t>
            </a:r>
            <a:r>
              <a:rPr lang="en-US" altLang="zh-CN" dirty="0"/>
              <a:t>; </a:t>
            </a:r>
            <a:r>
              <a:rPr lang="en-US" altLang="zh-CN" dirty="0" err="1"/>
              <a:t>i</a:t>
            </a:r>
            <a:r>
              <a:rPr lang="en-US" altLang="zh-CN" dirty="0"/>
              <a:t>++) //</a:t>
            </a:r>
            <a:r>
              <a:rPr lang="zh-CN" altLang="zh-CN" dirty="0"/>
              <a:t>从主串的头开始循环</a:t>
            </a:r>
            <a:endParaRPr lang="en-US" altLang="zh-CN" dirty="0" smtClean="0"/>
          </a:p>
          <a:p>
            <a:pPr marL="0" indent="0">
              <a:buNone/>
            </a:pPr>
            <a:r>
              <a:rPr lang="en-US" altLang="zh-CN" dirty="0"/>
              <a:t> </a:t>
            </a:r>
            <a:r>
              <a:rPr lang="en-US" altLang="zh-CN" dirty="0" smtClean="0"/>
              <a:t>                                                 //</a:t>
            </a:r>
            <a:r>
              <a:rPr lang="zh-CN" altLang="zh-CN" dirty="0" smtClean="0"/>
              <a:t>查找</a:t>
            </a:r>
            <a:r>
              <a:rPr lang="zh-CN" altLang="zh-CN" dirty="0"/>
              <a:t>子</a:t>
            </a:r>
            <a:r>
              <a:rPr lang="zh-CN" altLang="zh-CN" dirty="0" smtClean="0"/>
              <a:t>串</a:t>
            </a:r>
            <a:r>
              <a:rPr lang="zh-CN" altLang="en-US" dirty="0" smtClean="0"/>
              <a:t>，</a:t>
            </a:r>
            <a:r>
              <a:rPr lang="en-US" altLang="zh-CN" dirty="0" err="1" smtClean="0"/>
              <a:t>i</a:t>
            </a:r>
            <a:r>
              <a:rPr lang="zh-CN" altLang="en-US" dirty="0" smtClean="0"/>
              <a:t>是主串</a:t>
            </a:r>
            <a:r>
              <a:rPr lang="zh-CN" altLang="en-US" dirty="0"/>
              <a:t>的下标</a:t>
            </a:r>
            <a:endParaRPr lang="zh-CN" altLang="zh-CN" dirty="0"/>
          </a:p>
          <a:p>
            <a:pPr marL="0" indent="0">
              <a:buNone/>
            </a:pPr>
            <a:r>
              <a:rPr lang="en-US" altLang="zh-CN" dirty="0" smtClean="0"/>
              <a:t>  { </a:t>
            </a:r>
            <a:r>
              <a:rPr lang="en-US" altLang="zh-CN" dirty="0" err="1" smtClean="0"/>
              <a:t>int</a:t>
            </a:r>
            <a:r>
              <a:rPr lang="en-US" altLang="zh-CN" dirty="0" smtClean="0"/>
              <a:t> j; //</a:t>
            </a:r>
            <a:r>
              <a:rPr lang="zh-CN" altLang="en-US" dirty="0" smtClean="0"/>
              <a:t>子串的下标</a:t>
            </a:r>
            <a:endParaRPr lang="en-US" altLang="zh-CN" dirty="0" smtClean="0"/>
          </a:p>
          <a:p>
            <a:pPr marL="0" indent="0">
              <a:buNone/>
            </a:pPr>
            <a:r>
              <a:rPr lang="en-US" altLang="zh-CN" dirty="0"/>
              <a:t> </a:t>
            </a:r>
            <a:r>
              <a:rPr lang="en-US" altLang="zh-CN" dirty="0" smtClean="0"/>
              <a:t>    for </a:t>
            </a:r>
            <a:r>
              <a:rPr lang="en-US" altLang="zh-CN" dirty="0"/>
              <a:t>(j=0</a:t>
            </a:r>
            <a:r>
              <a:rPr lang="en-US" altLang="zh-CN" dirty="0" smtClean="0"/>
              <a:t>; j&lt;</a:t>
            </a:r>
            <a:r>
              <a:rPr lang="en-US" altLang="zh-CN" dirty="0" err="1" smtClean="0"/>
              <a:t>sub_len</a:t>
            </a:r>
            <a:r>
              <a:rPr lang="en-US" altLang="zh-CN" dirty="0" smtClean="0"/>
              <a:t>; </a:t>
            </a:r>
            <a:r>
              <a:rPr lang="en-US" altLang="zh-CN" dirty="0" err="1" smtClean="0"/>
              <a:t>j</a:t>
            </a:r>
            <a:r>
              <a:rPr lang="en-US" altLang="zh-CN" dirty="0" err="1"/>
              <a:t>++</a:t>
            </a:r>
            <a:r>
              <a:rPr lang="en-US" altLang="zh-CN" dirty="0"/>
              <a:t>) </a:t>
            </a:r>
            <a:r>
              <a:rPr lang="en-US" altLang="zh-CN" dirty="0" smtClean="0"/>
              <a:t>//</a:t>
            </a:r>
            <a:r>
              <a:rPr lang="zh-CN" altLang="zh-CN" dirty="0"/>
              <a:t>子串中的</a:t>
            </a:r>
            <a:r>
              <a:rPr lang="zh-CN" altLang="zh-CN" dirty="0" smtClean="0"/>
              <a:t>字符与主</a:t>
            </a:r>
            <a:r>
              <a:rPr lang="zh-CN" altLang="zh-CN" dirty="0"/>
              <a:t>串中从位置</a:t>
            </a:r>
            <a:r>
              <a:rPr lang="en-US" altLang="zh-CN" dirty="0" err="1" smtClean="0"/>
              <a:t>i</a:t>
            </a:r>
            <a:endParaRPr lang="en-US" altLang="zh-CN" dirty="0"/>
          </a:p>
          <a:p>
            <a:pPr marL="0" indent="0">
              <a:buNone/>
            </a:pPr>
            <a:r>
              <a:rPr lang="en-US" altLang="zh-CN" dirty="0"/>
              <a:t>     </a:t>
            </a:r>
            <a:r>
              <a:rPr lang="en-US" altLang="zh-CN" dirty="0" smtClean="0"/>
              <a:t>				      //</a:t>
            </a:r>
            <a:r>
              <a:rPr lang="zh-CN" altLang="zh-CN" dirty="0"/>
              <a:t>开始</a:t>
            </a:r>
            <a:r>
              <a:rPr lang="zh-CN" altLang="en-US" dirty="0"/>
              <a:t>的字符</a:t>
            </a:r>
            <a:r>
              <a:rPr lang="zh-CN" altLang="zh-CN" dirty="0"/>
              <a:t>逐个进行比较</a:t>
            </a:r>
          </a:p>
          <a:p>
            <a:pPr marL="0" indent="0">
              <a:buNone/>
            </a:pPr>
            <a:r>
              <a:rPr lang="en-US" altLang="zh-CN" dirty="0" smtClean="0"/>
              <a:t>        if (</a:t>
            </a:r>
            <a:r>
              <a:rPr lang="en-US" altLang="zh-CN" dirty="0" err="1" smtClean="0"/>
              <a:t>sub_str</a:t>
            </a:r>
            <a:r>
              <a:rPr lang="en-US" altLang="zh-CN" dirty="0" smtClean="0"/>
              <a:t>[j</a:t>
            </a:r>
            <a:r>
              <a:rPr lang="en-US" altLang="zh-CN" dirty="0"/>
              <a:t>] </a:t>
            </a:r>
            <a:r>
              <a:rPr lang="en-US" altLang="zh-CN" dirty="0" smtClean="0"/>
              <a:t>!= </a:t>
            </a:r>
            <a:r>
              <a:rPr lang="en-US" altLang="zh-CN" dirty="0" err="1"/>
              <a:t>str</a:t>
            </a:r>
            <a:r>
              <a:rPr lang="en-US" altLang="zh-CN" dirty="0"/>
              <a:t>[</a:t>
            </a:r>
            <a:r>
              <a:rPr lang="en-US" altLang="zh-CN" dirty="0" err="1"/>
              <a:t>i+j</a:t>
            </a:r>
            <a:r>
              <a:rPr lang="en-US" altLang="zh-CN" dirty="0" smtClean="0"/>
              <a:t>]) break;</a:t>
            </a:r>
          </a:p>
          <a:p>
            <a:pPr marL="0" indent="0">
              <a:buNone/>
            </a:pPr>
            <a:endParaRPr lang="en-US" altLang="zh-CN" dirty="0" smtClean="0"/>
          </a:p>
          <a:p>
            <a:pPr marL="0" indent="0">
              <a:buNone/>
            </a:pPr>
            <a:r>
              <a:rPr lang="en-US" altLang="zh-CN" dirty="0" smtClean="0"/>
              <a:t>     if </a:t>
            </a:r>
            <a:r>
              <a:rPr lang="en-US" altLang="zh-CN" dirty="0"/>
              <a:t>(j == </a:t>
            </a:r>
            <a:r>
              <a:rPr lang="en-US" altLang="zh-CN" dirty="0" err="1"/>
              <a:t>sub_len</a:t>
            </a:r>
            <a:r>
              <a:rPr lang="en-US" altLang="zh-CN" dirty="0"/>
              <a:t>) return </a:t>
            </a:r>
            <a:r>
              <a:rPr lang="en-US" altLang="zh-CN" dirty="0" err="1"/>
              <a:t>i</a:t>
            </a:r>
            <a:r>
              <a:rPr lang="en-US" altLang="zh-CN" dirty="0"/>
              <a:t>; //</a:t>
            </a:r>
            <a:r>
              <a:rPr lang="zh-CN" altLang="zh-CN" dirty="0"/>
              <a:t>匹配到子串，返回</a:t>
            </a:r>
            <a:r>
              <a:rPr lang="zh-CN" altLang="zh-CN" dirty="0" smtClean="0"/>
              <a:t>它</a:t>
            </a:r>
            <a:endParaRPr lang="en-US" altLang="zh-CN" dirty="0" smtClean="0"/>
          </a:p>
          <a:p>
            <a:pPr marL="0" indent="0">
              <a:buNone/>
            </a:pPr>
            <a:r>
              <a:rPr lang="en-US" altLang="zh-CN" dirty="0"/>
              <a:t> </a:t>
            </a:r>
            <a:r>
              <a:rPr lang="en-US" altLang="zh-CN" dirty="0" smtClean="0"/>
              <a:t>                                          //</a:t>
            </a:r>
            <a:r>
              <a:rPr lang="zh-CN" altLang="zh-CN" dirty="0" smtClean="0"/>
              <a:t>在</a:t>
            </a:r>
            <a:r>
              <a:rPr lang="zh-CN" altLang="zh-CN" dirty="0"/>
              <a:t>主串中的位置</a:t>
            </a:r>
            <a:r>
              <a:rPr lang="en-US" altLang="zh-CN" dirty="0" err="1"/>
              <a:t>i</a:t>
            </a:r>
            <a:endParaRPr lang="zh-CN" altLang="zh-CN" dirty="0"/>
          </a:p>
          <a:p>
            <a:pPr marL="0" indent="0">
              <a:buNone/>
            </a:pPr>
            <a:r>
              <a:rPr lang="en-US" altLang="zh-CN" dirty="0"/>
              <a:t> </a:t>
            </a:r>
            <a:r>
              <a:rPr lang="en-US" altLang="zh-CN" dirty="0" smtClean="0"/>
              <a:t>  }</a:t>
            </a:r>
            <a:endParaRPr lang="zh-CN" altLang="zh-CN" dirty="0"/>
          </a:p>
          <a:p>
            <a:pPr marL="0" indent="0">
              <a:buNone/>
            </a:pPr>
            <a:r>
              <a:rPr lang="en-US" altLang="zh-CN" dirty="0"/>
              <a:t> </a:t>
            </a:r>
            <a:r>
              <a:rPr lang="en-US" altLang="zh-CN" dirty="0" smtClean="0"/>
              <a:t>  return </a:t>
            </a:r>
            <a:r>
              <a:rPr lang="en-US" altLang="zh-CN" dirty="0"/>
              <a:t>-1; //</a:t>
            </a:r>
            <a:r>
              <a:rPr lang="zh-CN" altLang="zh-CN" dirty="0"/>
              <a:t>未找到子串，返回</a:t>
            </a:r>
            <a:r>
              <a:rPr lang="en-US" altLang="zh-CN" dirty="0"/>
              <a:t>-1</a:t>
            </a:r>
            <a:endParaRPr lang="zh-CN" altLang="zh-CN" dirty="0"/>
          </a:p>
          <a:p>
            <a:pPr marL="0" indent="0">
              <a:buNone/>
            </a:pPr>
            <a:r>
              <a:rPr lang="en-US" altLang="zh-CN" dirty="0"/>
              <a:t>}</a:t>
            </a:r>
            <a:endParaRPr lang="zh-CN" altLang="zh-CN" dirty="0"/>
          </a:p>
        </p:txBody>
      </p:sp>
    </p:spTree>
    <p:extLst>
      <p:ext uri="{BB962C8B-B14F-4D97-AF65-F5344CB8AC3E}">
        <p14:creationId xmlns:p14="http://schemas.microsoft.com/office/powerpoint/2010/main" val="26175372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836712"/>
            <a:ext cx="8723312" cy="4962773"/>
          </a:xfrm>
        </p:spPr>
        <p:txBody>
          <a:bodyPr>
            <a:normAutofit fontScale="85000" lnSpcReduction="10000"/>
          </a:bodyPr>
          <a:lstStyle/>
          <a:p>
            <a:r>
              <a:rPr lang="zh-CN" altLang="en-US" dirty="0" smtClean="0"/>
              <a:t>查找子串的应用</a:t>
            </a:r>
            <a:endParaRPr lang="en-US" altLang="zh-CN" dirty="0" smtClean="0"/>
          </a:p>
          <a:p>
            <a:pPr lvl="1"/>
            <a:r>
              <a:rPr lang="zh-CN" altLang="en-US" dirty="0" smtClean="0"/>
              <a:t>编辑器在文本查找某个单词</a:t>
            </a:r>
            <a:endParaRPr lang="en-US" altLang="zh-CN" dirty="0" smtClean="0"/>
          </a:p>
          <a:p>
            <a:pPr lvl="1"/>
            <a:r>
              <a:rPr lang="zh-CN" altLang="en-US" dirty="0" smtClean="0"/>
              <a:t>判断某个人是否是南京人</a:t>
            </a:r>
            <a:endParaRPr lang="en-US" altLang="zh-CN" dirty="0" smtClean="0"/>
          </a:p>
          <a:p>
            <a:pPr marL="457200" lvl="1" indent="0">
              <a:buNone/>
            </a:pPr>
            <a:r>
              <a:rPr lang="en-US" altLang="zh-CN" dirty="0" smtClean="0"/>
              <a:t>   char </a:t>
            </a:r>
            <a:r>
              <a:rPr lang="en-US" altLang="zh-CN" dirty="0" err="1" smtClean="0"/>
              <a:t>birth_place</a:t>
            </a:r>
            <a:r>
              <a:rPr lang="en-US" altLang="zh-CN" dirty="0" smtClean="0"/>
              <a:t>[80];</a:t>
            </a:r>
          </a:p>
          <a:p>
            <a:pPr marL="457200" lvl="1" indent="0">
              <a:buNone/>
            </a:pPr>
            <a:r>
              <a:rPr lang="en-US" altLang="zh-CN" dirty="0" smtClean="0"/>
              <a:t>   ......</a:t>
            </a:r>
          </a:p>
          <a:p>
            <a:pPr marL="457200" lvl="1" indent="0">
              <a:buNone/>
            </a:pPr>
            <a:r>
              <a:rPr lang="en-US" altLang="zh-CN" dirty="0" smtClean="0"/>
              <a:t>   if (</a:t>
            </a:r>
            <a:r>
              <a:rPr lang="en-US" altLang="zh-CN" dirty="0" err="1" smtClean="0"/>
              <a:t>find_substr</a:t>
            </a:r>
            <a:r>
              <a:rPr lang="en-US" altLang="zh-CN" dirty="0" smtClean="0"/>
              <a:t>(</a:t>
            </a:r>
            <a:r>
              <a:rPr lang="en-US" altLang="zh-CN" dirty="0" err="1" smtClean="0"/>
              <a:t>birth_place</a:t>
            </a:r>
            <a:r>
              <a:rPr lang="en-US" altLang="zh-CN" dirty="0" smtClean="0"/>
              <a:t>,"</a:t>
            </a:r>
            <a:r>
              <a:rPr lang="zh-CN" altLang="en-US" dirty="0" smtClean="0"/>
              <a:t>南京</a:t>
            </a:r>
            <a:r>
              <a:rPr lang="en-US" altLang="zh-CN" dirty="0" smtClean="0"/>
              <a:t>") != -1)</a:t>
            </a:r>
          </a:p>
          <a:p>
            <a:pPr marL="457200" lvl="1" indent="0">
              <a:buNone/>
            </a:pPr>
            <a:r>
              <a:rPr lang="en-US" altLang="zh-CN" dirty="0" smtClean="0"/>
              <a:t>   { ....... //</a:t>
            </a:r>
            <a:r>
              <a:rPr lang="zh-CN" altLang="en-US" dirty="0" smtClean="0"/>
              <a:t>对南京人进行处理</a:t>
            </a:r>
            <a:endParaRPr lang="en-US" altLang="zh-CN" dirty="0" smtClean="0"/>
          </a:p>
          <a:p>
            <a:pPr marL="457200" lvl="1" indent="0">
              <a:buNone/>
            </a:pPr>
            <a:r>
              <a:rPr lang="en-US" altLang="zh-CN" dirty="0" smtClean="0"/>
              <a:t>   }</a:t>
            </a:r>
          </a:p>
          <a:p>
            <a:pPr lvl="1"/>
            <a:r>
              <a:rPr lang="en-US" altLang="zh-CN" dirty="0" smtClean="0"/>
              <a:t>......</a:t>
            </a:r>
          </a:p>
          <a:p>
            <a:r>
              <a:rPr lang="zh-CN" altLang="en-US" dirty="0" smtClean="0"/>
              <a:t>查找并替换字串</a:t>
            </a:r>
            <a:endParaRPr lang="en-US" altLang="zh-CN" dirty="0" smtClean="0"/>
          </a:p>
          <a:p>
            <a:pPr marL="457200" lvl="1" indent="0">
              <a:buNone/>
            </a:pPr>
            <a:r>
              <a:rPr lang="en-US" altLang="zh-CN" dirty="0" err="1" smtClean="0"/>
              <a:t>int</a:t>
            </a:r>
            <a:r>
              <a:rPr lang="en-US" altLang="zh-CN" dirty="0" smtClean="0"/>
              <a:t> </a:t>
            </a:r>
            <a:r>
              <a:rPr lang="en-US" altLang="zh-CN" dirty="0" err="1"/>
              <a:t>find_replace_str</a:t>
            </a:r>
            <a:r>
              <a:rPr lang="en-US" altLang="zh-CN" dirty="0"/>
              <a:t>(char </a:t>
            </a:r>
            <a:r>
              <a:rPr lang="en-US" altLang="zh-CN" dirty="0" err="1"/>
              <a:t>str</a:t>
            </a:r>
            <a:r>
              <a:rPr lang="en-US" altLang="zh-CN" dirty="0"/>
              <a:t>[], </a:t>
            </a:r>
            <a:r>
              <a:rPr lang="en-US" altLang="zh-CN" dirty="0" err="1"/>
              <a:t>const</a:t>
            </a:r>
            <a:r>
              <a:rPr lang="en-US" altLang="zh-CN" dirty="0"/>
              <a:t> char </a:t>
            </a:r>
            <a:r>
              <a:rPr lang="en-US" altLang="zh-CN" dirty="0" err="1"/>
              <a:t>find_str</a:t>
            </a:r>
            <a:r>
              <a:rPr lang="en-US" altLang="zh-CN" dirty="0" smtClean="0"/>
              <a:t>[], </a:t>
            </a:r>
          </a:p>
          <a:p>
            <a:pPr marL="457200" lvl="1" indent="0">
              <a:buNone/>
            </a:pPr>
            <a:r>
              <a:rPr lang="en-US" altLang="zh-CN" dirty="0" smtClean="0"/>
              <a:t>           </a:t>
            </a:r>
            <a:r>
              <a:rPr lang="en-US" altLang="zh-CN" dirty="0" err="1" smtClean="0"/>
              <a:t>const</a:t>
            </a:r>
            <a:r>
              <a:rPr lang="en-US" altLang="zh-CN" dirty="0" smtClean="0"/>
              <a:t> char </a:t>
            </a:r>
            <a:r>
              <a:rPr lang="en-US" altLang="zh-CN" dirty="0" err="1">
                <a:solidFill>
                  <a:srgbClr val="FFC000"/>
                </a:solidFill>
              </a:rPr>
              <a:t>replace_str</a:t>
            </a:r>
            <a:r>
              <a:rPr lang="en-US" altLang="zh-CN" dirty="0" smtClean="0">
                <a:solidFill>
                  <a:srgbClr val="FFC000"/>
                </a:solidFill>
              </a:rPr>
              <a:t>[]</a:t>
            </a:r>
            <a:r>
              <a:rPr lang="en-US" altLang="zh-CN" dirty="0" smtClean="0"/>
              <a:t>); //</a:t>
            </a:r>
            <a:r>
              <a:rPr lang="zh-CN" altLang="en-US" dirty="0" smtClean="0"/>
              <a:t>返回替换了多少次</a:t>
            </a:r>
            <a:endParaRPr lang="en-US" altLang="zh-CN" dirty="0"/>
          </a:p>
        </p:txBody>
      </p:sp>
    </p:spTree>
    <p:extLst>
      <p:ext uri="{BB962C8B-B14F-4D97-AF65-F5344CB8AC3E}">
        <p14:creationId xmlns:p14="http://schemas.microsoft.com/office/powerpoint/2010/main" val="3300987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 calcmode="lin" valueType="num">
                                      <p:cBhvr additive="base">
                                        <p:cTn id="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9" end="9"/>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anim calcmode="lin" valueType="num">
                                      <p:cBhvr additive="base">
                                        <p:cTn id="1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anim calcmode="lin" valueType="num">
                                      <p:cBhvr additive="base">
                                        <p:cTn id="1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09600" y="304800"/>
            <a:ext cx="7772400" cy="838200"/>
          </a:xfrm>
        </p:spPr>
        <p:txBody>
          <a:bodyPr/>
          <a:lstStyle/>
          <a:p>
            <a:pPr eaLnBrk="1" hangingPunct="1">
              <a:defRPr/>
            </a:pPr>
            <a:r>
              <a:rPr lang="zh-CN" altLang="en-US" sz="4000" dirty="0" smtClean="0"/>
              <a:t>标准库中的字符串处理函数</a:t>
            </a:r>
          </a:p>
        </p:txBody>
      </p:sp>
      <p:sp>
        <p:nvSpPr>
          <p:cNvPr id="16387" name="Rectangle 3"/>
          <p:cNvSpPr>
            <a:spLocks noGrp="1" noChangeArrowheads="1"/>
          </p:cNvSpPr>
          <p:nvPr>
            <p:ph type="body" idx="1"/>
          </p:nvPr>
        </p:nvSpPr>
        <p:spPr>
          <a:xfrm>
            <a:off x="125413" y="1412776"/>
            <a:ext cx="8839200" cy="4968726"/>
          </a:xfrm>
        </p:spPr>
        <p:txBody>
          <a:bodyPr/>
          <a:lstStyle/>
          <a:p>
            <a:pPr algn="just" eaLnBrk="1" hangingPunct="1">
              <a:defRPr/>
            </a:pPr>
            <a:r>
              <a:rPr lang="en-US" altLang="zh-CN" sz="2800" dirty="0" smtClean="0"/>
              <a:t>C++</a:t>
            </a:r>
            <a:r>
              <a:rPr lang="zh-CN" altLang="en-US" sz="2800" dirty="0" smtClean="0"/>
              <a:t>标准库中提供了基于字符数组</a:t>
            </a:r>
            <a:r>
              <a:rPr lang="zh-CN" altLang="en-US" sz="2800" dirty="0"/>
              <a:t>表示</a:t>
            </a:r>
            <a:r>
              <a:rPr lang="zh-CN" altLang="en-US" sz="2800" dirty="0" smtClean="0"/>
              <a:t>的字符串处理函数（从</a:t>
            </a:r>
            <a:r>
              <a:rPr lang="en-US" altLang="zh-CN" sz="2800" dirty="0" smtClean="0"/>
              <a:t>C</a:t>
            </a:r>
            <a:r>
              <a:rPr lang="zh-CN" altLang="en-US" sz="2800" dirty="0" smtClean="0"/>
              <a:t>语言标准库继承来的），需包含的头文件：</a:t>
            </a:r>
            <a:endParaRPr lang="en-US" altLang="zh-CN" sz="2800" dirty="0" smtClean="0"/>
          </a:p>
          <a:p>
            <a:pPr marL="457200" lvl="1" indent="0" algn="just" eaLnBrk="1" hangingPunct="1">
              <a:buNone/>
              <a:defRPr/>
            </a:pPr>
            <a:r>
              <a:rPr lang="en-US" altLang="zh-CN" sz="2400" dirty="0" smtClean="0"/>
              <a:t>   #include &lt;</a:t>
            </a:r>
            <a:r>
              <a:rPr lang="en-US" altLang="zh-CN" sz="2400" dirty="0" err="1" smtClean="0"/>
              <a:t>cstring</a:t>
            </a:r>
            <a:r>
              <a:rPr lang="en-US" altLang="zh-CN" sz="2400" dirty="0" smtClean="0"/>
              <a:t>&gt;</a:t>
            </a:r>
          </a:p>
          <a:p>
            <a:pPr algn="just" eaLnBrk="1" hangingPunct="1">
              <a:defRPr/>
            </a:pPr>
            <a:r>
              <a:rPr lang="zh-CN" altLang="en-US" sz="2800" dirty="0" smtClean="0"/>
              <a:t>计算字符串的长度</a:t>
            </a:r>
          </a:p>
          <a:p>
            <a:pPr marL="457200" lvl="1" indent="0" algn="just" eaLnBrk="1" hangingPunct="1">
              <a:buNone/>
              <a:defRPr/>
            </a:pPr>
            <a:r>
              <a:rPr lang="en-US" altLang="zh-CN" sz="2400" dirty="0" smtClean="0"/>
              <a:t>    unsigned </a:t>
            </a:r>
            <a:r>
              <a:rPr lang="en-US" altLang="zh-CN" sz="2400" dirty="0" err="1" smtClean="0"/>
              <a:t>int</a:t>
            </a:r>
            <a:r>
              <a:rPr lang="en-US" altLang="zh-CN" sz="2400" dirty="0" smtClean="0"/>
              <a:t> </a:t>
            </a:r>
            <a:r>
              <a:rPr lang="en-US" altLang="zh-CN" sz="2400" dirty="0" err="1" smtClean="0"/>
              <a:t>strlen</a:t>
            </a:r>
            <a:r>
              <a:rPr lang="en-US" altLang="zh-CN" sz="2400" dirty="0" smtClean="0"/>
              <a:t>(</a:t>
            </a:r>
            <a:r>
              <a:rPr lang="en-US" altLang="zh-CN" sz="2400" dirty="0" err="1" smtClean="0"/>
              <a:t>const</a:t>
            </a:r>
            <a:r>
              <a:rPr lang="en-US" altLang="zh-CN" sz="2400" dirty="0" smtClean="0"/>
              <a:t> char s[]); </a:t>
            </a:r>
          </a:p>
          <a:p>
            <a:pPr algn="just" eaLnBrk="1" hangingPunct="1">
              <a:defRPr/>
            </a:pPr>
            <a:r>
              <a:rPr lang="zh-CN" altLang="en-US" sz="2800" dirty="0" smtClean="0"/>
              <a:t>字符串复制</a:t>
            </a:r>
            <a:endParaRPr lang="zh-CN" altLang="en-US" sz="2800" dirty="0" smtClean="0">
              <a:cs typeface="Times New Roman" pitchFamily="18" charset="0"/>
            </a:endParaRPr>
          </a:p>
          <a:p>
            <a:pPr lvl="1" algn="just" eaLnBrk="1" hangingPunct="1">
              <a:defRPr/>
            </a:pPr>
            <a:r>
              <a:rPr lang="zh-CN" altLang="en-US" sz="2400" dirty="0" smtClean="0">
                <a:cs typeface="Courier New" pitchFamily="49" charset="0"/>
              </a:rPr>
              <a:t>把</a:t>
            </a:r>
            <a:r>
              <a:rPr lang="en-US" altLang="zh-CN" sz="2400" dirty="0" err="1" smtClean="0">
                <a:cs typeface="Courier New" pitchFamily="49" charset="0"/>
              </a:rPr>
              <a:t>src</a:t>
            </a:r>
            <a:r>
              <a:rPr lang="zh-CN" altLang="en-US" sz="2400" dirty="0" smtClean="0">
                <a:cs typeface="Courier New" pitchFamily="49" charset="0"/>
              </a:rPr>
              <a:t>中的字符串复制到</a:t>
            </a:r>
            <a:r>
              <a:rPr lang="en-US" altLang="zh-CN" sz="2400" dirty="0" err="1" smtClean="0">
                <a:cs typeface="Courier New" pitchFamily="49" charset="0"/>
              </a:rPr>
              <a:t>dst</a:t>
            </a:r>
            <a:r>
              <a:rPr lang="zh-CN" altLang="en-US" sz="2400" dirty="0" smtClean="0">
                <a:cs typeface="Courier New" pitchFamily="49" charset="0"/>
              </a:rPr>
              <a:t>中，最后加一个</a:t>
            </a:r>
            <a:r>
              <a:rPr lang="en-US" altLang="zh-CN" sz="2400" dirty="0" smtClean="0">
                <a:cs typeface="Courier New" pitchFamily="49" charset="0"/>
              </a:rPr>
              <a:t>'\0'</a:t>
            </a:r>
            <a:r>
              <a:rPr lang="zh-CN" altLang="en-US" sz="2400" dirty="0" smtClean="0">
                <a:cs typeface="Courier New" pitchFamily="49" charset="0"/>
              </a:rPr>
              <a:t>。</a:t>
            </a:r>
            <a:endParaRPr lang="en-US" altLang="zh-CN" sz="2400" dirty="0" smtClean="0">
              <a:cs typeface="Courier New" pitchFamily="49" charset="0"/>
            </a:endParaRPr>
          </a:p>
          <a:p>
            <a:pPr marL="457200" lvl="1" indent="0" algn="just" eaLnBrk="1" hangingPunct="1">
              <a:buNone/>
              <a:defRPr/>
            </a:pPr>
            <a:r>
              <a:rPr lang="en-US" altLang="zh-CN" sz="2400" dirty="0" smtClean="0">
                <a:cs typeface="Courier New" pitchFamily="49" charset="0"/>
              </a:rPr>
              <a:t>	char *</a:t>
            </a:r>
            <a:r>
              <a:rPr lang="en-US" altLang="zh-CN" sz="2400" dirty="0" err="1" smtClean="0">
                <a:cs typeface="Courier New" pitchFamily="49" charset="0"/>
              </a:rPr>
              <a:t>strcpy</a:t>
            </a:r>
            <a:r>
              <a:rPr lang="en-US" altLang="zh-CN" sz="2400" dirty="0" smtClean="0">
                <a:cs typeface="Courier New" pitchFamily="49" charset="0"/>
              </a:rPr>
              <a:t>(char </a:t>
            </a:r>
            <a:r>
              <a:rPr lang="en-US" altLang="zh-CN" sz="2400" dirty="0" err="1" smtClean="0">
                <a:cs typeface="Courier New" pitchFamily="49" charset="0"/>
              </a:rPr>
              <a:t>dst</a:t>
            </a:r>
            <a:r>
              <a:rPr lang="en-US" altLang="zh-CN" sz="2400" dirty="0" smtClean="0">
                <a:cs typeface="Courier New" pitchFamily="49" charset="0"/>
              </a:rPr>
              <a:t>[],</a:t>
            </a:r>
            <a:r>
              <a:rPr lang="en-US" altLang="zh-CN" sz="2400" dirty="0" err="1" smtClean="0">
                <a:cs typeface="Courier New" pitchFamily="49" charset="0"/>
              </a:rPr>
              <a:t>const</a:t>
            </a:r>
            <a:r>
              <a:rPr lang="en-US" altLang="zh-CN" sz="2400" dirty="0" smtClean="0">
                <a:cs typeface="Courier New" pitchFamily="49" charset="0"/>
              </a:rPr>
              <a:t> char </a:t>
            </a:r>
            <a:r>
              <a:rPr lang="en-US" altLang="zh-CN" sz="2400" dirty="0" err="1" smtClean="0">
                <a:cs typeface="Courier New" pitchFamily="49" charset="0"/>
              </a:rPr>
              <a:t>src</a:t>
            </a:r>
            <a:r>
              <a:rPr lang="en-US" altLang="zh-CN" sz="2400" dirty="0" smtClean="0">
                <a:cs typeface="Courier New" pitchFamily="49" charset="0"/>
              </a:rPr>
              <a:t>[])</a:t>
            </a:r>
            <a:r>
              <a:rPr lang="en-US" altLang="zh-CN" sz="2400" dirty="0" smtClean="0">
                <a:latin typeface="Courier New" pitchFamily="49" charset="0"/>
                <a:cs typeface="Courier New" pitchFamily="49" charset="0"/>
              </a:rPr>
              <a:t>;</a:t>
            </a:r>
          </a:p>
          <a:p>
            <a:pPr lvl="1" algn="just" eaLnBrk="1" hangingPunct="1">
              <a:defRPr/>
            </a:pPr>
            <a:r>
              <a:rPr lang="zh-CN" altLang="en-US" sz="2400" dirty="0" smtClean="0">
                <a:cs typeface="Courier New" pitchFamily="49" charset="0"/>
              </a:rPr>
              <a:t>把</a:t>
            </a:r>
            <a:r>
              <a:rPr lang="en-US" altLang="zh-CN" sz="2400" dirty="0" err="1">
                <a:cs typeface="Courier New" pitchFamily="49" charset="0"/>
              </a:rPr>
              <a:t>src</a:t>
            </a:r>
            <a:r>
              <a:rPr lang="zh-CN" altLang="en-US" sz="2400" dirty="0">
                <a:cs typeface="Courier New" pitchFamily="49" charset="0"/>
              </a:rPr>
              <a:t>中的字符串复制到</a:t>
            </a:r>
            <a:r>
              <a:rPr lang="en-US" altLang="zh-CN" sz="2400" dirty="0" err="1">
                <a:cs typeface="Courier New" pitchFamily="49" charset="0"/>
              </a:rPr>
              <a:t>dst</a:t>
            </a:r>
            <a:r>
              <a:rPr lang="zh-CN" altLang="en-US" sz="2400" dirty="0" smtClean="0">
                <a:cs typeface="Courier New" pitchFamily="49" charset="0"/>
              </a:rPr>
              <a:t>中，最多复制</a:t>
            </a:r>
            <a:r>
              <a:rPr lang="en-US" altLang="zh-CN" sz="2400" dirty="0" smtClean="0">
                <a:solidFill>
                  <a:srgbClr val="FFC000"/>
                </a:solidFill>
                <a:cs typeface="Courier New" pitchFamily="49" charset="0"/>
              </a:rPr>
              <a:t>n</a:t>
            </a:r>
            <a:r>
              <a:rPr lang="zh-CN" altLang="en-US" sz="2400" dirty="0" smtClean="0">
                <a:cs typeface="Courier New" pitchFamily="49" charset="0"/>
              </a:rPr>
              <a:t>个字符。复制的字符个数</a:t>
            </a:r>
            <a:r>
              <a:rPr lang="zh-CN" altLang="en-US" sz="2400" dirty="0" smtClean="0">
                <a:solidFill>
                  <a:srgbClr val="FFC000"/>
                </a:solidFill>
                <a:cs typeface="Courier New" pitchFamily="49" charset="0"/>
              </a:rPr>
              <a:t>少于</a:t>
            </a:r>
            <a:r>
              <a:rPr lang="en-US" altLang="zh-CN" sz="2400" dirty="0" smtClean="0">
                <a:solidFill>
                  <a:srgbClr val="FFC000"/>
                </a:solidFill>
                <a:cs typeface="Courier New" pitchFamily="49" charset="0"/>
              </a:rPr>
              <a:t>n</a:t>
            </a:r>
            <a:r>
              <a:rPr lang="zh-CN" altLang="en-US" sz="2400" dirty="0" smtClean="0">
                <a:cs typeface="Courier New" pitchFamily="49" charset="0"/>
              </a:rPr>
              <a:t>时会自动在最后加一个</a:t>
            </a:r>
            <a:r>
              <a:rPr lang="en-US" altLang="zh-CN" sz="2400" dirty="0" smtClean="0">
                <a:cs typeface="Courier New" pitchFamily="49" charset="0"/>
              </a:rPr>
              <a:t>'\0'</a:t>
            </a:r>
            <a:r>
              <a:rPr lang="zh-CN" altLang="en-US" sz="2400" dirty="0" smtClean="0">
                <a:cs typeface="Courier New" pitchFamily="49" charset="0"/>
              </a:rPr>
              <a:t>，否则不加！</a:t>
            </a:r>
            <a:endParaRPr lang="en-US" altLang="zh-CN" sz="2400" dirty="0" smtClean="0"/>
          </a:p>
          <a:p>
            <a:pPr marL="457200" lvl="1" indent="0" algn="just" eaLnBrk="1" hangingPunct="1">
              <a:buNone/>
              <a:defRPr/>
            </a:pPr>
            <a:r>
              <a:rPr lang="en-US" altLang="zh-CN" sz="2400" dirty="0" smtClean="0"/>
              <a:t>	char *</a:t>
            </a:r>
            <a:r>
              <a:rPr lang="en-US" altLang="zh-CN" sz="2400" dirty="0" err="1" smtClean="0"/>
              <a:t>strncpy</a:t>
            </a:r>
            <a:r>
              <a:rPr lang="en-US" altLang="zh-CN" sz="2400" dirty="0" smtClean="0"/>
              <a:t>(char </a:t>
            </a:r>
            <a:r>
              <a:rPr lang="en-US" altLang="zh-CN" sz="2400" dirty="0" err="1" smtClean="0"/>
              <a:t>dst</a:t>
            </a:r>
            <a:r>
              <a:rPr lang="en-US" altLang="zh-CN" sz="2400" dirty="0" smtClean="0"/>
              <a:t>[],</a:t>
            </a:r>
            <a:r>
              <a:rPr lang="en-US" altLang="zh-CN" sz="2400" dirty="0" err="1" smtClean="0"/>
              <a:t>const</a:t>
            </a:r>
            <a:r>
              <a:rPr lang="en-US" altLang="zh-CN" sz="2400" dirty="0" smtClean="0"/>
              <a:t> char </a:t>
            </a:r>
            <a:r>
              <a:rPr lang="en-US" altLang="zh-CN" sz="2400" dirty="0" err="1" smtClean="0"/>
              <a:t>src</a:t>
            </a:r>
            <a:r>
              <a:rPr lang="en-US" altLang="zh-CN" sz="2400" dirty="0" smtClean="0"/>
              <a:t>[],</a:t>
            </a:r>
            <a:r>
              <a:rPr lang="en-US" altLang="zh-CN" sz="2400" dirty="0" err="1" smtClean="0"/>
              <a:t>int</a:t>
            </a:r>
            <a:r>
              <a:rPr lang="en-US" altLang="zh-CN" sz="2400" dirty="0" smtClean="0"/>
              <a:t> </a:t>
            </a:r>
            <a:r>
              <a:rPr lang="en-US" altLang="zh-CN" sz="2400" dirty="0" smtClean="0">
                <a:solidFill>
                  <a:srgbClr val="FFC000"/>
                </a:solidFill>
              </a:rPr>
              <a:t>n</a:t>
            </a:r>
            <a:r>
              <a:rPr lang="en-US" altLang="zh-CN" sz="2400" dirty="0" smtClean="0"/>
              <a:t>);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484784"/>
            <a:ext cx="8579296" cy="5112568"/>
          </a:xfrm>
        </p:spPr>
        <p:txBody>
          <a:bodyPr/>
          <a:lstStyle/>
          <a:p>
            <a:pPr algn="just" eaLnBrk="1" hangingPunct="1">
              <a:defRPr/>
            </a:pPr>
            <a:r>
              <a:rPr lang="zh-CN" altLang="en-US" sz="2800" dirty="0"/>
              <a:t>字符串拼接</a:t>
            </a:r>
            <a:endParaRPr lang="zh-CN" altLang="en-US" sz="2800" dirty="0">
              <a:cs typeface="Times New Roman" pitchFamily="18" charset="0"/>
            </a:endParaRPr>
          </a:p>
          <a:p>
            <a:pPr lvl="1" algn="just" eaLnBrk="1" hangingPunct="1">
              <a:defRPr/>
            </a:pPr>
            <a:r>
              <a:rPr lang="zh-CN" altLang="en-US" sz="2400" dirty="0" smtClean="0">
                <a:cs typeface="Courier New" pitchFamily="49" charset="0"/>
              </a:rPr>
              <a:t>把</a:t>
            </a:r>
            <a:r>
              <a:rPr lang="en-US" altLang="zh-CN" sz="2400" dirty="0" err="1" smtClean="0">
                <a:cs typeface="Courier New" pitchFamily="49" charset="0"/>
              </a:rPr>
              <a:t>src</a:t>
            </a:r>
            <a:r>
              <a:rPr lang="zh-CN" altLang="en-US" sz="2400" dirty="0" smtClean="0">
                <a:cs typeface="Courier New" pitchFamily="49" charset="0"/>
              </a:rPr>
              <a:t>中的字符串拼接到</a:t>
            </a:r>
            <a:r>
              <a:rPr lang="en-US" altLang="zh-CN" sz="2400" dirty="0" err="1" smtClean="0">
                <a:cs typeface="Courier New" pitchFamily="49" charset="0"/>
              </a:rPr>
              <a:t>dst</a:t>
            </a:r>
            <a:r>
              <a:rPr lang="zh-CN" altLang="en-US" sz="2400" dirty="0" smtClean="0">
                <a:cs typeface="Courier New" pitchFamily="49" charset="0"/>
              </a:rPr>
              <a:t>中已有字符串的后面，最后加上</a:t>
            </a:r>
            <a:r>
              <a:rPr lang="en-US" altLang="zh-CN" sz="2400" dirty="0" smtClean="0">
                <a:cs typeface="Courier New" pitchFamily="49" charset="0"/>
              </a:rPr>
              <a:t>'\0'</a:t>
            </a:r>
            <a:r>
              <a:rPr lang="zh-CN" altLang="en-US" sz="2400" dirty="0" smtClean="0">
                <a:cs typeface="Courier New" pitchFamily="49" charset="0"/>
              </a:rPr>
              <a:t>。</a:t>
            </a:r>
            <a:endParaRPr lang="en-US" altLang="zh-CN" sz="2400" dirty="0" smtClean="0">
              <a:cs typeface="Courier New" pitchFamily="49" charset="0"/>
            </a:endParaRPr>
          </a:p>
          <a:p>
            <a:pPr marL="457200" lvl="1" indent="0" algn="just" eaLnBrk="1" hangingPunct="1">
              <a:buNone/>
              <a:defRPr/>
            </a:pPr>
            <a:r>
              <a:rPr lang="en-US" altLang="zh-CN" sz="2400" dirty="0" smtClean="0">
                <a:cs typeface="Courier New" pitchFamily="49" charset="0"/>
              </a:rPr>
              <a:t>	char </a:t>
            </a:r>
            <a:r>
              <a:rPr lang="en-US" altLang="zh-CN" sz="2400" dirty="0">
                <a:cs typeface="Courier New" pitchFamily="49" charset="0"/>
              </a:rPr>
              <a:t>*</a:t>
            </a:r>
            <a:r>
              <a:rPr lang="en-US" altLang="zh-CN" sz="2400" dirty="0" err="1">
                <a:cs typeface="Courier New" pitchFamily="49" charset="0"/>
              </a:rPr>
              <a:t>strcat</a:t>
            </a:r>
            <a:r>
              <a:rPr lang="en-US" altLang="zh-CN" sz="2400" dirty="0">
                <a:cs typeface="Courier New" pitchFamily="49" charset="0"/>
              </a:rPr>
              <a:t>(char </a:t>
            </a:r>
            <a:r>
              <a:rPr lang="en-US" altLang="zh-CN" sz="2400" dirty="0" err="1">
                <a:cs typeface="Courier New" pitchFamily="49" charset="0"/>
              </a:rPr>
              <a:t>dst</a:t>
            </a:r>
            <a:r>
              <a:rPr lang="en-US" altLang="zh-CN" sz="2400" dirty="0">
                <a:cs typeface="Courier New" pitchFamily="49" charset="0"/>
              </a:rPr>
              <a:t>[],</a:t>
            </a:r>
            <a:r>
              <a:rPr lang="en-US" altLang="zh-CN" sz="2400" dirty="0" err="1">
                <a:cs typeface="Courier New" pitchFamily="49" charset="0"/>
              </a:rPr>
              <a:t>const</a:t>
            </a:r>
            <a:r>
              <a:rPr lang="en-US" altLang="zh-CN" sz="2400" dirty="0">
                <a:cs typeface="Courier New" pitchFamily="49" charset="0"/>
              </a:rPr>
              <a:t> char </a:t>
            </a:r>
            <a:r>
              <a:rPr lang="en-US" altLang="zh-CN" sz="2400" dirty="0" err="1">
                <a:cs typeface="Courier New" pitchFamily="49" charset="0"/>
              </a:rPr>
              <a:t>src</a:t>
            </a:r>
            <a:r>
              <a:rPr lang="en-US" altLang="zh-CN" sz="2400" dirty="0">
                <a:cs typeface="Courier New" pitchFamily="49" charset="0"/>
              </a:rPr>
              <a:t>[]);</a:t>
            </a:r>
          </a:p>
          <a:p>
            <a:pPr lvl="1" algn="just" eaLnBrk="1" hangingPunct="1">
              <a:defRPr/>
            </a:pPr>
            <a:r>
              <a:rPr lang="zh-CN" altLang="en-US" sz="2400" dirty="0">
                <a:cs typeface="Courier New" pitchFamily="49" charset="0"/>
              </a:rPr>
              <a:t>把</a:t>
            </a:r>
            <a:r>
              <a:rPr lang="en-US" altLang="zh-CN" sz="2400" dirty="0" err="1">
                <a:cs typeface="Courier New" pitchFamily="49" charset="0"/>
              </a:rPr>
              <a:t>src</a:t>
            </a:r>
            <a:r>
              <a:rPr lang="zh-CN" altLang="en-US" sz="2400" dirty="0">
                <a:cs typeface="Courier New" pitchFamily="49" charset="0"/>
              </a:rPr>
              <a:t>中的字符串拼接到</a:t>
            </a:r>
            <a:r>
              <a:rPr lang="en-US" altLang="zh-CN" sz="2400" dirty="0" err="1">
                <a:cs typeface="Courier New" pitchFamily="49" charset="0"/>
              </a:rPr>
              <a:t>dst</a:t>
            </a:r>
            <a:r>
              <a:rPr lang="zh-CN" altLang="en-US" sz="2400" dirty="0">
                <a:cs typeface="Courier New" pitchFamily="49" charset="0"/>
              </a:rPr>
              <a:t>中已有字符串的后面</a:t>
            </a:r>
            <a:r>
              <a:rPr lang="zh-CN" altLang="en-US" sz="2400" dirty="0" smtClean="0">
                <a:cs typeface="Courier New" pitchFamily="49" charset="0"/>
              </a:rPr>
              <a:t>，最多拼接</a:t>
            </a:r>
            <a:r>
              <a:rPr lang="en-US" altLang="zh-CN" sz="2400" dirty="0" smtClean="0">
                <a:solidFill>
                  <a:srgbClr val="FFC000"/>
                </a:solidFill>
                <a:cs typeface="Courier New" pitchFamily="49" charset="0"/>
              </a:rPr>
              <a:t>n</a:t>
            </a:r>
            <a:r>
              <a:rPr lang="zh-CN" altLang="en-US" sz="2400" dirty="0" smtClean="0">
                <a:cs typeface="Courier New" pitchFamily="49" charset="0"/>
              </a:rPr>
              <a:t>个字符。拼接的字符个数</a:t>
            </a:r>
            <a:r>
              <a:rPr lang="zh-CN" altLang="en-US" sz="2400" dirty="0" smtClean="0">
                <a:solidFill>
                  <a:srgbClr val="FFC000"/>
                </a:solidFill>
                <a:cs typeface="Courier New" pitchFamily="49" charset="0"/>
              </a:rPr>
              <a:t>少于</a:t>
            </a:r>
            <a:r>
              <a:rPr lang="en-US" altLang="zh-CN" sz="2400" dirty="0" smtClean="0">
                <a:solidFill>
                  <a:srgbClr val="FFC000"/>
                </a:solidFill>
                <a:cs typeface="Courier New" pitchFamily="49" charset="0"/>
              </a:rPr>
              <a:t>n</a:t>
            </a:r>
            <a:r>
              <a:rPr lang="zh-CN" altLang="en-US" sz="2400" dirty="0" smtClean="0">
                <a:cs typeface="Courier New" pitchFamily="49" charset="0"/>
              </a:rPr>
              <a:t>时会自动在最后加一个</a:t>
            </a:r>
            <a:r>
              <a:rPr lang="en-US" altLang="zh-CN" sz="2400" dirty="0" smtClean="0">
                <a:cs typeface="Courier New" pitchFamily="49" charset="0"/>
              </a:rPr>
              <a:t>'\</a:t>
            </a:r>
            <a:r>
              <a:rPr lang="en-US" altLang="zh-CN" sz="2400" dirty="0">
                <a:cs typeface="Courier New" pitchFamily="49" charset="0"/>
              </a:rPr>
              <a:t>0</a:t>
            </a:r>
            <a:r>
              <a:rPr lang="en-US" altLang="zh-CN" sz="2400" dirty="0" smtClean="0">
                <a:cs typeface="Courier New" pitchFamily="49" charset="0"/>
              </a:rPr>
              <a:t>'</a:t>
            </a:r>
            <a:r>
              <a:rPr lang="zh-CN" altLang="en-US" sz="2400" dirty="0" smtClean="0">
                <a:cs typeface="Courier New" pitchFamily="49" charset="0"/>
              </a:rPr>
              <a:t>，否则不加！</a:t>
            </a:r>
            <a:endParaRPr lang="en-US" altLang="zh-CN" sz="2400" dirty="0" smtClean="0">
              <a:cs typeface="Courier New" pitchFamily="49" charset="0"/>
            </a:endParaRPr>
          </a:p>
          <a:p>
            <a:pPr marL="457200" lvl="1" indent="0" algn="just" eaLnBrk="1" hangingPunct="1">
              <a:buNone/>
              <a:defRPr/>
            </a:pPr>
            <a:r>
              <a:rPr lang="en-US" altLang="zh-CN" sz="2400" dirty="0" smtClean="0">
                <a:cs typeface="Courier New" pitchFamily="49" charset="0"/>
              </a:rPr>
              <a:t>	char </a:t>
            </a:r>
            <a:r>
              <a:rPr lang="en-US" altLang="zh-CN" sz="2400" dirty="0">
                <a:cs typeface="Courier New" pitchFamily="49" charset="0"/>
              </a:rPr>
              <a:t>*</a:t>
            </a:r>
            <a:r>
              <a:rPr lang="en-US" altLang="zh-CN" sz="2400" dirty="0" err="1">
                <a:cs typeface="Courier New" pitchFamily="49" charset="0"/>
              </a:rPr>
              <a:t>strncat</a:t>
            </a:r>
            <a:r>
              <a:rPr lang="en-US" altLang="zh-CN" sz="2400" dirty="0">
                <a:cs typeface="Courier New" pitchFamily="49" charset="0"/>
              </a:rPr>
              <a:t>(char </a:t>
            </a:r>
            <a:r>
              <a:rPr lang="en-US" altLang="zh-CN" sz="2400" dirty="0" err="1">
                <a:cs typeface="Courier New" pitchFamily="49" charset="0"/>
              </a:rPr>
              <a:t>dst</a:t>
            </a:r>
            <a:r>
              <a:rPr lang="en-US" altLang="zh-CN" sz="2400" dirty="0">
                <a:cs typeface="Courier New" pitchFamily="49" charset="0"/>
              </a:rPr>
              <a:t>[],</a:t>
            </a:r>
            <a:r>
              <a:rPr lang="en-US" altLang="zh-CN" sz="2400" dirty="0" err="1">
                <a:cs typeface="Courier New" pitchFamily="49" charset="0"/>
              </a:rPr>
              <a:t>const</a:t>
            </a:r>
            <a:r>
              <a:rPr lang="en-US" altLang="zh-CN" sz="2400" dirty="0">
                <a:cs typeface="Courier New" pitchFamily="49" charset="0"/>
              </a:rPr>
              <a:t> char </a:t>
            </a:r>
            <a:r>
              <a:rPr lang="en-US" altLang="zh-CN" sz="2400" dirty="0" err="1">
                <a:cs typeface="Courier New" pitchFamily="49" charset="0"/>
              </a:rPr>
              <a:t>src</a:t>
            </a:r>
            <a:r>
              <a:rPr lang="en-US" altLang="zh-CN" sz="2400" dirty="0">
                <a:cs typeface="Courier New" pitchFamily="49" charset="0"/>
              </a:rPr>
              <a:t>[],</a:t>
            </a:r>
            <a:r>
              <a:rPr lang="en-US" altLang="zh-CN" sz="2400" dirty="0" err="1">
                <a:cs typeface="Courier New" pitchFamily="49" charset="0"/>
              </a:rPr>
              <a:t>int</a:t>
            </a:r>
            <a:r>
              <a:rPr lang="en-US" altLang="zh-CN" sz="2400" dirty="0">
                <a:cs typeface="Courier New" pitchFamily="49" charset="0"/>
              </a:rPr>
              <a:t> n);</a:t>
            </a:r>
          </a:p>
          <a:p>
            <a:endParaRPr lang="zh-CN" altLang="en-US" dirty="0"/>
          </a:p>
        </p:txBody>
      </p:sp>
    </p:spTree>
    <p:extLst>
      <p:ext uri="{BB962C8B-B14F-4D97-AF65-F5344CB8AC3E}">
        <p14:creationId xmlns:p14="http://schemas.microsoft.com/office/powerpoint/2010/main" val="5628681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600200"/>
            <a:ext cx="8568952" cy="4530725"/>
          </a:xfrm>
        </p:spPr>
        <p:txBody>
          <a:bodyPr/>
          <a:lstStyle/>
          <a:p>
            <a:pPr algn="just" eaLnBrk="1" hangingPunct="1">
              <a:defRPr/>
            </a:pPr>
            <a:r>
              <a:rPr lang="zh-CN" altLang="en-US" sz="2800" dirty="0"/>
              <a:t>字符串比较</a:t>
            </a:r>
            <a:endParaRPr lang="zh-CN" altLang="en-US" sz="2800" dirty="0">
              <a:cs typeface="Times New Roman" pitchFamily="18" charset="0"/>
            </a:endParaRPr>
          </a:p>
          <a:p>
            <a:pPr lvl="1" algn="just" eaLnBrk="1" hangingPunct="1">
              <a:defRPr/>
            </a:pPr>
            <a:r>
              <a:rPr lang="zh-CN" altLang="en-US" sz="2400" dirty="0">
                <a:cs typeface="Courier New" pitchFamily="49" charset="0"/>
              </a:rPr>
              <a:t>比较两个字符串的大小</a:t>
            </a:r>
            <a:r>
              <a:rPr lang="zh-CN" altLang="en-US" sz="2400" dirty="0" smtClean="0">
                <a:cs typeface="Courier New" pitchFamily="49" charset="0"/>
              </a:rPr>
              <a:t>（基于编码和字典</a:t>
            </a:r>
            <a:r>
              <a:rPr lang="zh-CN" altLang="en-US" sz="2400" dirty="0">
                <a:cs typeface="Courier New" pitchFamily="49" charset="0"/>
              </a:rPr>
              <a:t>次序），返回值：</a:t>
            </a:r>
            <a:endParaRPr lang="en-US" altLang="zh-CN" sz="2400" dirty="0">
              <a:cs typeface="Courier New" pitchFamily="49" charset="0"/>
            </a:endParaRPr>
          </a:p>
          <a:p>
            <a:pPr lvl="2" algn="just" eaLnBrk="1" hangingPunct="1">
              <a:defRPr/>
            </a:pPr>
            <a:r>
              <a:rPr lang="en-US" altLang="zh-CN" sz="2000" dirty="0">
                <a:cs typeface="Courier New" pitchFamily="49" charset="0"/>
              </a:rPr>
              <a:t>0</a:t>
            </a:r>
            <a:r>
              <a:rPr lang="zh-CN" altLang="en-US" sz="2000" dirty="0">
                <a:cs typeface="Courier New" pitchFamily="49" charset="0"/>
              </a:rPr>
              <a:t>：相等；负数：</a:t>
            </a:r>
            <a:r>
              <a:rPr lang="en-US" altLang="zh-CN" sz="2000" dirty="0">
                <a:cs typeface="Courier New" pitchFamily="49" charset="0"/>
              </a:rPr>
              <a:t>s1</a:t>
            </a:r>
            <a:r>
              <a:rPr lang="zh-CN" altLang="en-US" sz="2000" dirty="0">
                <a:cs typeface="Courier New" pitchFamily="49" charset="0"/>
              </a:rPr>
              <a:t>小；正数：</a:t>
            </a:r>
            <a:r>
              <a:rPr lang="en-US" altLang="zh-CN" sz="2000" dirty="0">
                <a:cs typeface="Courier New" pitchFamily="49" charset="0"/>
              </a:rPr>
              <a:t>s1</a:t>
            </a:r>
            <a:r>
              <a:rPr lang="zh-CN" altLang="en-US" sz="2000" dirty="0">
                <a:cs typeface="Courier New" pitchFamily="49" charset="0"/>
              </a:rPr>
              <a:t>大</a:t>
            </a:r>
            <a:endParaRPr lang="en-US" altLang="zh-CN" sz="2000" dirty="0">
              <a:cs typeface="Courier New" pitchFamily="49" charset="0"/>
            </a:endParaRPr>
          </a:p>
          <a:p>
            <a:pPr marL="457200" lvl="1" indent="0" algn="just" eaLnBrk="1" hangingPunct="1">
              <a:buNone/>
              <a:defRPr/>
            </a:pPr>
            <a:r>
              <a:rPr lang="en-US" altLang="zh-CN" sz="2400" dirty="0">
                <a:cs typeface="Courier New" pitchFamily="49" charset="0"/>
              </a:rPr>
              <a:t>	</a:t>
            </a:r>
            <a:r>
              <a:rPr lang="en-US" altLang="zh-CN" sz="2400" dirty="0" err="1">
                <a:cs typeface="Courier New" pitchFamily="49" charset="0"/>
              </a:rPr>
              <a:t>int</a:t>
            </a:r>
            <a:r>
              <a:rPr lang="en-US" altLang="zh-CN" sz="2400" dirty="0">
                <a:cs typeface="Courier New" pitchFamily="49" charset="0"/>
              </a:rPr>
              <a:t>  </a:t>
            </a:r>
            <a:r>
              <a:rPr lang="en-US" altLang="zh-CN" sz="2400" dirty="0" err="1">
                <a:cs typeface="Courier New" pitchFamily="49" charset="0"/>
              </a:rPr>
              <a:t>strcmp</a:t>
            </a:r>
            <a:r>
              <a:rPr lang="en-US" altLang="zh-CN" sz="2400" dirty="0">
                <a:cs typeface="Courier New" pitchFamily="49" charset="0"/>
              </a:rPr>
              <a:t>(</a:t>
            </a:r>
            <a:r>
              <a:rPr lang="en-US" altLang="zh-CN" sz="2400" dirty="0" err="1">
                <a:cs typeface="Courier New" pitchFamily="49" charset="0"/>
              </a:rPr>
              <a:t>const</a:t>
            </a:r>
            <a:r>
              <a:rPr lang="en-US" altLang="zh-CN" sz="2400" dirty="0">
                <a:cs typeface="Courier New" pitchFamily="49" charset="0"/>
              </a:rPr>
              <a:t> char s1[],</a:t>
            </a:r>
            <a:r>
              <a:rPr lang="en-US" altLang="zh-CN" sz="2400" dirty="0" err="1">
                <a:cs typeface="Courier New" pitchFamily="49" charset="0"/>
              </a:rPr>
              <a:t>const</a:t>
            </a:r>
            <a:r>
              <a:rPr lang="en-US" altLang="zh-CN" sz="2400" dirty="0">
                <a:cs typeface="Courier New" pitchFamily="49" charset="0"/>
              </a:rPr>
              <a:t> char s2[]);</a:t>
            </a:r>
          </a:p>
          <a:p>
            <a:pPr lvl="1" algn="just" eaLnBrk="1" hangingPunct="1">
              <a:defRPr/>
            </a:pPr>
            <a:r>
              <a:rPr lang="zh-CN" altLang="en-US" sz="2400" dirty="0">
                <a:cs typeface="Courier New" pitchFamily="49" charset="0"/>
              </a:rPr>
              <a:t>比较两个字符串的大小，最多</a:t>
            </a:r>
            <a:r>
              <a:rPr lang="zh-CN" altLang="en-US" sz="2400" dirty="0" smtClean="0">
                <a:cs typeface="Courier New" pitchFamily="49" charset="0"/>
              </a:rPr>
              <a:t>比较前</a:t>
            </a:r>
            <a:r>
              <a:rPr lang="en-US" altLang="zh-CN" sz="2400" dirty="0" smtClean="0">
                <a:cs typeface="Courier New" pitchFamily="49" charset="0"/>
              </a:rPr>
              <a:t>n</a:t>
            </a:r>
            <a:r>
              <a:rPr lang="zh-CN" altLang="en-US" sz="2400" dirty="0">
                <a:cs typeface="Courier New" pitchFamily="49" charset="0"/>
              </a:rPr>
              <a:t>个字符。</a:t>
            </a:r>
            <a:endParaRPr lang="en-US" altLang="zh-CN" sz="2400" dirty="0">
              <a:cs typeface="Courier New" pitchFamily="49" charset="0"/>
            </a:endParaRPr>
          </a:p>
          <a:p>
            <a:pPr marL="457200" lvl="1" indent="0" algn="just" eaLnBrk="1" hangingPunct="1">
              <a:buNone/>
              <a:defRPr/>
            </a:pPr>
            <a:r>
              <a:rPr lang="en-US" altLang="zh-CN" sz="2400" dirty="0" err="1">
                <a:cs typeface="Courier New" pitchFamily="49" charset="0"/>
              </a:rPr>
              <a:t>int</a:t>
            </a:r>
            <a:r>
              <a:rPr lang="en-US" altLang="zh-CN" sz="2400" dirty="0">
                <a:cs typeface="Courier New" pitchFamily="49" charset="0"/>
              </a:rPr>
              <a:t>  </a:t>
            </a:r>
            <a:r>
              <a:rPr lang="en-US" altLang="zh-CN" sz="2400" dirty="0" err="1">
                <a:cs typeface="Courier New" pitchFamily="49" charset="0"/>
              </a:rPr>
              <a:t>strncmp</a:t>
            </a:r>
            <a:r>
              <a:rPr lang="en-US" altLang="zh-CN" sz="2400" dirty="0">
                <a:cs typeface="Courier New" pitchFamily="49" charset="0"/>
              </a:rPr>
              <a:t>(</a:t>
            </a:r>
            <a:r>
              <a:rPr lang="en-US" altLang="zh-CN" sz="2400" dirty="0" err="1">
                <a:cs typeface="Courier New" pitchFamily="49" charset="0"/>
              </a:rPr>
              <a:t>const</a:t>
            </a:r>
            <a:r>
              <a:rPr lang="en-US" altLang="zh-CN" sz="2400" dirty="0">
                <a:cs typeface="Courier New" pitchFamily="49" charset="0"/>
              </a:rPr>
              <a:t> char s1[],</a:t>
            </a:r>
            <a:r>
              <a:rPr lang="en-US" altLang="zh-CN" sz="2400" dirty="0" err="1">
                <a:cs typeface="Courier New" pitchFamily="49" charset="0"/>
              </a:rPr>
              <a:t>const</a:t>
            </a:r>
            <a:r>
              <a:rPr lang="en-US" altLang="zh-CN" sz="2400" dirty="0">
                <a:cs typeface="Courier New" pitchFamily="49" charset="0"/>
              </a:rPr>
              <a:t> char s2[],</a:t>
            </a:r>
            <a:r>
              <a:rPr lang="en-US" altLang="zh-CN" sz="2400" dirty="0" err="1">
                <a:cs typeface="Courier New" pitchFamily="49" charset="0"/>
              </a:rPr>
              <a:t>int</a:t>
            </a:r>
            <a:r>
              <a:rPr lang="en-US" altLang="zh-CN" sz="2400" dirty="0">
                <a:cs typeface="Courier New" pitchFamily="49" charset="0"/>
              </a:rPr>
              <a:t> n</a:t>
            </a:r>
            <a:r>
              <a:rPr lang="en-US" altLang="zh-CN" sz="2400" dirty="0" smtClean="0">
                <a:cs typeface="Courier New" pitchFamily="49" charset="0"/>
              </a:rPr>
              <a:t>);</a:t>
            </a:r>
            <a:endParaRPr lang="en-US" altLang="zh-CN" sz="2400" dirty="0"/>
          </a:p>
        </p:txBody>
      </p:sp>
    </p:spTree>
    <p:extLst>
      <p:ext uri="{BB962C8B-B14F-4D97-AF65-F5344CB8AC3E}">
        <p14:creationId xmlns:p14="http://schemas.microsoft.com/office/powerpoint/2010/main" val="10858521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680" y="260648"/>
            <a:ext cx="8686800" cy="6381328"/>
          </a:xfrm>
        </p:spPr>
        <p:txBody>
          <a:bodyPr>
            <a:normAutofit fontScale="77500" lnSpcReduction="20000"/>
          </a:bodyPr>
          <a:lstStyle/>
          <a:p>
            <a:pPr marL="0" indent="0">
              <a:buNone/>
            </a:pPr>
            <a:r>
              <a:rPr lang="en-US" altLang="zh-CN" sz="3100" dirty="0" err="1" smtClean="0"/>
              <a:t>cout</a:t>
            </a:r>
            <a:r>
              <a:rPr lang="en-US" altLang="zh-CN" sz="3100" dirty="0" smtClean="0"/>
              <a:t> &lt;&lt; </a:t>
            </a:r>
            <a:r>
              <a:rPr lang="en-US" altLang="zh-CN" sz="3100" dirty="0" err="1" smtClean="0"/>
              <a:t>strlen</a:t>
            </a:r>
            <a:r>
              <a:rPr lang="en-US" altLang="zh-CN" sz="3100" dirty="0" smtClean="0"/>
              <a:t>("1234"); //4</a:t>
            </a:r>
          </a:p>
          <a:p>
            <a:pPr marL="0" indent="0">
              <a:buNone/>
            </a:pPr>
            <a:r>
              <a:rPr lang="en-US" altLang="zh-CN" sz="3100" dirty="0"/>
              <a:t>char </a:t>
            </a:r>
            <a:r>
              <a:rPr lang="en-US" altLang="zh-CN" sz="3100" dirty="0" err="1"/>
              <a:t>str</a:t>
            </a:r>
            <a:r>
              <a:rPr lang="en-US" altLang="zh-CN" sz="3100" dirty="0"/>
              <a:t>[5];</a:t>
            </a:r>
          </a:p>
          <a:p>
            <a:pPr marL="0" indent="0">
              <a:buNone/>
            </a:pPr>
            <a:r>
              <a:rPr lang="en-US" altLang="zh-CN" sz="3100" dirty="0" err="1" smtClean="0"/>
              <a:t>strcpy</a:t>
            </a:r>
            <a:r>
              <a:rPr lang="en-US" altLang="zh-CN" sz="3100" dirty="0" smtClean="0"/>
              <a:t>(str,"1234"); //</a:t>
            </a:r>
            <a:r>
              <a:rPr lang="en-US" altLang="zh-CN" sz="3100" dirty="0" err="1" smtClean="0"/>
              <a:t>str</a:t>
            </a:r>
            <a:r>
              <a:rPr lang="en-US" altLang="zh-CN" sz="3100" dirty="0" smtClean="0"/>
              <a:t>[4] = '\0';</a:t>
            </a:r>
          </a:p>
          <a:p>
            <a:pPr marL="0" indent="0">
              <a:buNone/>
            </a:pPr>
            <a:r>
              <a:rPr lang="en-US" altLang="zh-CN" sz="3100" dirty="0" err="1" smtClean="0"/>
              <a:t>strcpy</a:t>
            </a:r>
            <a:r>
              <a:rPr lang="en-US" altLang="zh-CN" sz="3100" dirty="0" smtClean="0"/>
              <a:t>(str,"12345"); //</a:t>
            </a:r>
            <a:r>
              <a:rPr lang="zh-CN" altLang="en-US" sz="3100" dirty="0" smtClean="0">
                <a:solidFill>
                  <a:srgbClr val="FFC000"/>
                </a:solidFill>
              </a:rPr>
              <a:t>越界</a:t>
            </a:r>
            <a:r>
              <a:rPr lang="zh-CN" altLang="en-US" sz="3100" dirty="0">
                <a:solidFill>
                  <a:srgbClr val="FFC000"/>
                </a:solidFill>
              </a:rPr>
              <a:t>：会在</a:t>
            </a:r>
            <a:r>
              <a:rPr lang="en-US" altLang="zh-CN" sz="3100" dirty="0" err="1">
                <a:solidFill>
                  <a:srgbClr val="FFC000"/>
                </a:solidFill>
              </a:rPr>
              <a:t>str</a:t>
            </a:r>
            <a:r>
              <a:rPr lang="en-US" altLang="zh-CN" sz="3100" dirty="0">
                <a:solidFill>
                  <a:srgbClr val="FFC000"/>
                </a:solidFill>
              </a:rPr>
              <a:t>[5]</a:t>
            </a:r>
            <a:r>
              <a:rPr lang="zh-CN" altLang="en-US" sz="3100" dirty="0">
                <a:solidFill>
                  <a:srgbClr val="FFC000"/>
                </a:solidFill>
              </a:rPr>
              <a:t>放上</a:t>
            </a:r>
            <a:r>
              <a:rPr lang="en-US" altLang="zh-CN" sz="3100" dirty="0">
                <a:solidFill>
                  <a:srgbClr val="FFC000"/>
                </a:solidFill>
              </a:rPr>
              <a:t>'\0'</a:t>
            </a:r>
            <a:r>
              <a:rPr lang="zh-CN" altLang="en-US" sz="3100" dirty="0" smtClean="0">
                <a:solidFill>
                  <a:srgbClr val="FFC000"/>
                </a:solidFill>
              </a:rPr>
              <a:t>！</a:t>
            </a:r>
            <a:endParaRPr lang="en-US" altLang="zh-CN" sz="3100" dirty="0" smtClean="0">
              <a:solidFill>
                <a:srgbClr val="FFC000"/>
              </a:solidFill>
            </a:endParaRPr>
          </a:p>
          <a:p>
            <a:pPr marL="0" indent="0">
              <a:buNone/>
            </a:pPr>
            <a:r>
              <a:rPr lang="en-US" altLang="zh-CN" sz="3100" dirty="0" err="1"/>
              <a:t>strncpy</a:t>
            </a:r>
            <a:r>
              <a:rPr lang="en-US" altLang="zh-CN" sz="3100" dirty="0"/>
              <a:t>(str,"1234",5); //</a:t>
            </a:r>
            <a:r>
              <a:rPr lang="en-US" altLang="zh-CN" sz="3100" dirty="0" err="1"/>
              <a:t>str</a:t>
            </a:r>
            <a:r>
              <a:rPr lang="en-US" altLang="zh-CN" sz="3100" dirty="0"/>
              <a:t>[4] = '\0';</a:t>
            </a:r>
          </a:p>
          <a:p>
            <a:pPr marL="0" indent="0">
              <a:buNone/>
            </a:pPr>
            <a:r>
              <a:rPr lang="en-US" altLang="zh-CN" sz="3100" dirty="0" err="1" smtClean="0"/>
              <a:t>strncpy</a:t>
            </a:r>
            <a:r>
              <a:rPr lang="en-US" altLang="zh-CN" sz="3100" dirty="0" smtClean="0"/>
              <a:t>(str,"12345",5); //</a:t>
            </a:r>
            <a:r>
              <a:rPr lang="zh-CN" altLang="en-US" sz="3100" dirty="0">
                <a:solidFill>
                  <a:srgbClr val="FFC000"/>
                </a:solidFill>
              </a:rPr>
              <a:t>不会在</a:t>
            </a:r>
            <a:r>
              <a:rPr lang="en-US" altLang="zh-CN" sz="3100" dirty="0" err="1">
                <a:solidFill>
                  <a:srgbClr val="FFC000"/>
                </a:solidFill>
              </a:rPr>
              <a:t>str</a:t>
            </a:r>
            <a:r>
              <a:rPr lang="en-US" altLang="zh-CN" sz="3100" dirty="0">
                <a:solidFill>
                  <a:srgbClr val="FFC000"/>
                </a:solidFill>
              </a:rPr>
              <a:t>[5]</a:t>
            </a:r>
            <a:r>
              <a:rPr lang="zh-CN" altLang="en-US" sz="3100" dirty="0">
                <a:solidFill>
                  <a:srgbClr val="FFC000"/>
                </a:solidFill>
              </a:rPr>
              <a:t>放上</a:t>
            </a:r>
            <a:r>
              <a:rPr lang="en-US" altLang="zh-CN" sz="3100" dirty="0">
                <a:solidFill>
                  <a:srgbClr val="FFC000"/>
                </a:solidFill>
              </a:rPr>
              <a:t>'\0'</a:t>
            </a:r>
            <a:r>
              <a:rPr lang="zh-CN" altLang="en-US" sz="3100" dirty="0">
                <a:solidFill>
                  <a:srgbClr val="FFC000"/>
                </a:solidFill>
              </a:rPr>
              <a:t>！</a:t>
            </a:r>
            <a:endParaRPr lang="en-US" altLang="zh-CN" sz="3100" dirty="0" smtClean="0">
              <a:solidFill>
                <a:srgbClr val="FFC000"/>
              </a:solidFill>
            </a:endParaRPr>
          </a:p>
          <a:p>
            <a:pPr marL="0" indent="0">
              <a:buNone/>
            </a:pPr>
            <a:endParaRPr lang="en-US" altLang="zh-CN" sz="3100" dirty="0" smtClean="0"/>
          </a:p>
          <a:p>
            <a:pPr marL="0" indent="0">
              <a:buNone/>
            </a:pPr>
            <a:r>
              <a:rPr lang="en-US" altLang="zh-CN" sz="3100" dirty="0" err="1" smtClean="0"/>
              <a:t>strcpy</a:t>
            </a:r>
            <a:r>
              <a:rPr lang="en-US" altLang="zh-CN" sz="3100" dirty="0" smtClean="0"/>
              <a:t>(str,"12"); //</a:t>
            </a:r>
            <a:r>
              <a:rPr lang="zh-CN" altLang="en-US" sz="3100" dirty="0" smtClean="0"/>
              <a:t>使得</a:t>
            </a:r>
            <a:r>
              <a:rPr lang="en-US" altLang="zh-CN" sz="3100" dirty="0" err="1" smtClean="0"/>
              <a:t>str</a:t>
            </a:r>
            <a:r>
              <a:rPr lang="zh-CN" altLang="en-US" sz="3100" dirty="0" smtClean="0"/>
              <a:t>有</a:t>
            </a:r>
            <a:r>
              <a:rPr lang="en-US" altLang="zh-CN" sz="3100" dirty="0" smtClean="0"/>
              <a:t>2</a:t>
            </a:r>
            <a:r>
              <a:rPr lang="zh-CN" altLang="en-US" sz="3100" dirty="0" smtClean="0"/>
              <a:t>个字符</a:t>
            </a:r>
            <a:endParaRPr lang="en-US" altLang="zh-CN" sz="3100" dirty="0" smtClean="0"/>
          </a:p>
          <a:p>
            <a:pPr marL="0" indent="0">
              <a:buNone/>
            </a:pPr>
            <a:r>
              <a:rPr lang="en-US" altLang="zh-CN" sz="3100" dirty="0" err="1" smtClean="0"/>
              <a:t>cout</a:t>
            </a:r>
            <a:r>
              <a:rPr lang="en-US" altLang="zh-CN" sz="3100" dirty="0" smtClean="0"/>
              <a:t> &lt;&lt; </a:t>
            </a:r>
            <a:r>
              <a:rPr lang="en-US" altLang="zh-CN" sz="3100" dirty="0" err="1" smtClean="0"/>
              <a:t>str</a:t>
            </a:r>
            <a:r>
              <a:rPr lang="en-US" altLang="zh-CN" sz="3100" dirty="0" smtClean="0"/>
              <a:t>; //12</a:t>
            </a:r>
          </a:p>
          <a:p>
            <a:pPr marL="0" indent="0">
              <a:buNone/>
            </a:pPr>
            <a:r>
              <a:rPr lang="en-US" altLang="zh-CN" sz="3100" dirty="0" err="1" smtClean="0"/>
              <a:t>strcat</a:t>
            </a:r>
            <a:r>
              <a:rPr lang="en-US" altLang="zh-CN" sz="3100" dirty="0" smtClean="0"/>
              <a:t>(</a:t>
            </a:r>
            <a:r>
              <a:rPr lang="en-US" altLang="zh-CN" sz="3100" dirty="0" err="1" smtClean="0"/>
              <a:t>str</a:t>
            </a:r>
            <a:r>
              <a:rPr lang="en-US" altLang="zh-CN" sz="3100" dirty="0" smtClean="0"/>
              <a:t>,"ab"); //</a:t>
            </a:r>
            <a:r>
              <a:rPr lang="zh-CN" altLang="en-US" sz="3100" dirty="0" smtClean="0"/>
              <a:t>把</a:t>
            </a:r>
            <a:r>
              <a:rPr lang="en-US" altLang="zh-CN" sz="3100" dirty="0" smtClean="0"/>
              <a:t>ab</a:t>
            </a:r>
            <a:r>
              <a:rPr lang="zh-CN" altLang="en-US" sz="3100" dirty="0" smtClean="0"/>
              <a:t>拼接到</a:t>
            </a:r>
            <a:r>
              <a:rPr lang="en-US" altLang="zh-CN" sz="3100" dirty="0" err="1" smtClean="0"/>
              <a:t>str</a:t>
            </a:r>
            <a:r>
              <a:rPr lang="zh-CN" altLang="en-US" sz="3100" dirty="0" smtClean="0"/>
              <a:t>中</a:t>
            </a:r>
            <a:r>
              <a:rPr lang="en-US" altLang="zh-CN" sz="3100" dirty="0" smtClean="0"/>
              <a:t>12</a:t>
            </a:r>
            <a:r>
              <a:rPr lang="zh-CN" altLang="en-US" sz="3100" dirty="0" smtClean="0"/>
              <a:t>的后面，</a:t>
            </a:r>
            <a:r>
              <a:rPr lang="en-US" altLang="zh-CN" sz="3100" dirty="0" err="1" smtClean="0"/>
              <a:t>str</a:t>
            </a:r>
            <a:r>
              <a:rPr lang="en-US" altLang="zh-CN" sz="3100" dirty="0" smtClean="0"/>
              <a:t>[4]='\0'</a:t>
            </a:r>
          </a:p>
          <a:p>
            <a:pPr marL="0" indent="0">
              <a:buNone/>
            </a:pPr>
            <a:r>
              <a:rPr lang="en-US" altLang="zh-CN" sz="3100" dirty="0" err="1" smtClean="0"/>
              <a:t>cout</a:t>
            </a:r>
            <a:r>
              <a:rPr lang="en-US" altLang="zh-CN" sz="3100" dirty="0" smtClean="0"/>
              <a:t> &lt;&lt; </a:t>
            </a:r>
            <a:r>
              <a:rPr lang="en-US" altLang="zh-CN" sz="3100" dirty="0" err="1" smtClean="0"/>
              <a:t>str</a:t>
            </a:r>
            <a:r>
              <a:rPr lang="en-US" altLang="zh-CN" sz="3100" dirty="0" smtClean="0"/>
              <a:t>; //12ab</a:t>
            </a:r>
          </a:p>
          <a:p>
            <a:pPr marL="0" indent="0">
              <a:buNone/>
            </a:pPr>
            <a:r>
              <a:rPr lang="en-US" altLang="zh-CN" sz="3100" dirty="0" err="1" smtClean="0"/>
              <a:t>strcpy</a:t>
            </a:r>
            <a:r>
              <a:rPr lang="en-US" altLang="zh-CN" sz="3100" dirty="0" smtClean="0"/>
              <a:t>(str</a:t>
            </a:r>
            <a:r>
              <a:rPr lang="en-US" altLang="zh-CN" sz="3100" dirty="0"/>
              <a:t>,"12");</a:t>
            </a:r>
          </a:p>
          <a:p>
            <a:pPr marL="0" indent="0">
              <a:buNone/>
            </a:pPr>
            <a:r>
              <a:rPr lang="en-US" altLang="zh-CN" sz="3100" dirty="0" err="1" smtClean="0"/>
              <a:t>strcat</a:t>
            </a:r>
            <a:r>
              <a:rPr lang="en-US" altLang="zh-CN" sz="3100" dirty="0" smtClean="0"/>
              <a:t>(</a:t>
            </a:r>
            <a:r>
              <a:rPr lang="en-US" altLang="zh-CN" sz="3100" dirty="0" err="1" smtClean="0"/>
              <a:t>str</a:t>
            </a:r>
            <a:r>
              <a:rPr lang="en-US" altLang="zh-CN" sz="3100" dirty="0"/>
              <a:t>,"</a:t>
            </a:r>
            <a:r>
              <a:rPr lang="en-US" altLang="zh-CN" sz="3100" dirty="0" err="1"/>
              <a:t>abc</a:t>
            </a:r>
            <a:r>
              <a:rPr lang="en-US" altLang="zh-CN" sz="3100" dirty="0" smtClean="0"/>
              <a:t>"); //</a:t>
            </a:r>
            <a:r>
              <a:rPr lang="zh-CN" altLang="en-US" sz="3100" dirty="0" smtClean="0">
                <a:solidFill>
                  <a:srgbClr val="FFC000"/>
                </a:solidFill>
              </a:rPr>
              <a:t>越界</a:t>
            </a:r>
            <a:r>
              <a:rPr lang="zh-CN" altLang="en-US" sz="3100" dirty="0">
                <a:solidFill>
                  <a:srgbClr val="FFC000"/>
                </a:solidFill>
              </a:rPr>
              <a:t>：会在</a:t>
            </a:r>
            <a:r>
              <a:rPr lang="en-US" altLang="zh-CN" sz="3100" dirty="0" err="1">
                <a:solidFill>
                  <a:srgbClr val="FFC000"/>
                </a:solidFill>
              </a:rPr>
              <a:t>str</a:t>
            </a:r>
            <a:r>
              <a:rPr lang="en-US" altLang="zh-CN" sz="3100" dirty="0">
                <a:solidFill>
                  <a:srgbClr val="FFC000"/>
                </a:solidFill>
              </a:rPr>
              <a:t>[5]</a:t>
            </a:r>
            <a:r>
              <a:rPr lang="zh-CN" altLang="en-US" sz="3100" dirty="0">
                <a:solidFill>
                  <a:srgbClr val="FFC000"/>
                </a:solidFill>
              </a:rPr>
              <a:t>放上</a:t>
            </a:r>
            <a:r>
              <a:rPr lang="en-US" altLang="zh-CN" sz="3100" dirty="0">
                <a:solidFill>
                  <a:srgbClr val="FFC000"/>
                </a:solidFill>
              </a:rPr>
              <a:t>'\0'</a:t>
            </a:r>
            <a:r>
              <a:rPr lang="zh-CN" altLang="en-US" sz="3100" dirty="0">
                <a:solidFill>
                  <a:srgbClr val="FFC000"/>
                </a:solidFill>
              </a:rPr>
              <a:t>！</a:t>
            </a:r>
            <a:endParaRPr lang="en-US" altLang="zh-CN" sz="3100" dirty="0" smtClean="0">
              <a:solidFill>
                <a:srgbClr val="FFC000"/>
              </a:solidFill>
            </a:endParaRPr>
          </a:p>
          <a:p>
            <a:pPr marL="0" indent="0">
              <a:buNone/>
            </a:pPr>
            <a:r>
              <a:rPr lang="en-US" altLang="zh-CN" sz="3100" dirty="0" err="1"/>
              <a:t>strcpy</a:t>
            </a:r>
            <a:r>
              <a:rPr lang="en-US" altLang="zh-CN" sz="3100" dirty="0"/>
              <a:t>(str,"12");</a:t>
            </a:r>
          </a:p>
          <a:p>
            <a:pPr marL="0" indent="0">
              <a:buNone/>
            </a:pPr>
            <a:r>
              <a:rPr lang="en-US" altLang="zh-CN" sz="3100" dirty="0" err="1"/>
              <a:t>strncat</a:t>
            </a:r>
            <a:r>
              <a:rPr lang="en-US" altLang="zh-CN" sz="3100" dirty="0"/>
              <a:t>(str,"</a:t>
            </a:r>
            <a:r>
              <a:rPr lang="en-US" altLang="zh-CN" sz="3100" dirty="0" smtClean="0"/>
              <a:t>ab",</a:t>
            </a:r>
            <a:r>
              <a:rPr lang="en-US" altLang="zh-CN" sz="3100" dirty="0"/>
              <a:t>3); //</a:t>
            </a:r>
            <a:r>
              <a:rPr lang="en-US" altLang="zh-CN" sz="3100" dirty="0" err="1"/>
              <a:t>str</a:t>
            </a:r>
            <a:r>
              <a:rPr lang="en-US" altLang="zh-CN" sz="3100" dirty="0"/>
              <a:t>[4] = '\0';</a:t>
            </a:r>
          </a:p>
          <a:p>
            <a:pPr marL="0" indent="0">
              <a:buNone/>
            </a:pPr>
            <a:r>
              <a:rPr lang="en-US" altLang="zh-CN" sz="3100" dirty="0" err="1" smtClean="0"/>
              <a:t>strcpy</a:t>
            </a:r>
            <a:r>
              <a:rPr lang="en-US" altLang="zh-CN" sz="3100" dirty="0" smtClean="0"/>
              <a:t>(str</a:t>
            </a:r>
            <a:r>
              <a:rPr lang="en-US" altLang="zh-CN" sz="3100" dirty="0"/>
              <a:t>,"12");</a:t>
            </a:r>
          </a:p>
          <a:p>
            <a:pPr marL="0" indent="0">
              <a:buNone/>
            </a:pPr>
            <a:r>
              <a:rPr lang="en-US" altLang="zh-CN" sz="3100" dirty="0" err="1" smtClean="0"/>
              <a:t>strncat</a:t>
            </a:r>
            <a:r>
              <a:rPr lang="en-US" altLang="zh-CN" sz="3100" dirty="0" smtClean="0"/>
              <a:t>(str</a:t>
            </a:r>
            <a:r>
              <a:rPr lang="en-US" altLang="zh-CN" sz="3100" dirty="0"/>
              <a:t>,"abc",</a:t>
            </a:r>
            <a:r>
              <a:rPr lang="en-US" altLang="zh-CN" sz="3100" dirty="0" smtClean="0"/>
              <a:t>3); //</a:t>
            </a:r>
            <a:r>
              <a:rPr lang="zh-CN" altLang="en-US" sz="3100" dirty="0" smtClean="0">
                <a:solidFill>
                  <a:srgbClr val="FFC000"/>
                </a:solidFill>
              </a:rPr>
              <a:t>不会在</a:t>
            </a:r>
            <a:r>
              <a:rPr lang="en-US" altLang="zh-CN" sz="3100" dirty="0" err="1" smtClean="0">
                <a:solidFill>
                  <a:srgbClr val="FFC000"/>
                </a:solidFill>
              </a:rPr>
              <a:t>str</a:t>
            </a:r>
            <a:r>
              <a:rPr lang="en-US" altLang="zh-CN" sz="3100" dirty="0" smtClean="0">
                <a:solidFill>
                  <a:srgbClr val="FFC000"/>
                </a:solidFill>
              </a:rPr>
              <a:t>[5]</a:t>
            </a:r>
            <a:r>
              <a:rPr lang="zh-CN" altLang="en-US" sz="3100" dirty="0" smtClean="0">
                <a:solidFill>
                  <a:srgbClr val="FFC000"/>
                </a:solidFill>
              </a:rPr>
              <a:t>放上</a:t>
            </a:r>
            <a:r>
              <a:rPr lang="en-US" altLang="zh-CN" sz="3100" dirty="0" smtClean="0">
                <a:solidFill>
                  <a:srgbClr val="FFC000"/>
                </a:solidFill>
              </a:rPr>
              <a:t>'\0'</a:t>
            </a:r>
            <a:r>
              <a:rPr lang="zh-CN" altLang="en-US" sz="3100" dirty="0" smtClean="0">
                <a:solidFill>
                  <a:srgbClr val="FFC000"/>
                </a:solidFill>
              </a:rPr>
              <a:t>！</a:t>
            </a:r>
            <a:endParaRPr lang="en-US" altLang="zh-CN" sz="3100" dirty="0" smtClean="0"/>
          </a:p>
          <a:p>
            <a:endParaRPr lang="zh-CN" altLang="en-US" dirty="0"/>
          </a:p>
        </p:txBody>
      </p:sp>
    </p:spTree>
    <p:extLst>
      <p:ext uri="{BB962C8B-B14F-4D97-AF65-F5344CB8AC3E}">
        <p14:creationId xmlns:p14="http://schemas.microsoft.com/office/powerpoint/2010/main" val="20644626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39825"/>
          </a:xfrm>
        </p:spPr>
        <p:txBody>
          <a:bodyPr/>
          <a:lstStyle/>
          <a:p>
            <a:r>
              <a:rPr lang="zh-CN" altLang="en-US" dirty="0"/>
              <a:t>标准库中的</a:t>
            </a:r>
            <a:r>
              <a:rPr lang="zh-CN" altLang="en-US" dirty="0" smtClean="0"/>
              <a:t>字符串类型</a:t>
            </a:r>
            <a:r>
              <a:rPr lang="en-US" altLang="zh-CN" dirty="0" smtClean="0"/>
              <a:t>string</a:t>
            </a:r>
            <a:endParaRPr lang="zh-CN" altLang="en-US" dirty="0"/>
          </a:p>
        </p:txBody>
      </p:sp>
      <p:sp>
        <p:nvSpPr>
          <p:cNvPr id="3" name="内容占位符 2"/>
          <p:cNvSpPr>
            <a:spLocks noGrp="1"/>
          </p:cNvSpPr>
          <p:nvPr>
            <p:ph idx="1"/>
          </p:nvPr>
        </p:nvSpPr>
        <p:spPr>
          <a:xfrm>
            <a:off x="179512" y="1184449"/>
            <a:ext cx="8856984" cy="5412903"/>
          </a:xfrm>
        </p:spPr>
        <p:txBody>
          <a:bodyPr>
            <a:normAutofit fontScale="77500" lnSpcReduction="20000"/>
          </a:bodyPr>
          <a:lstStyle/>
          <a:p>
            <a:pPr eaLnBrk="1" hangingPunct="1">
              <a:lnSpc>
                <a:spcPct val="120000"/>
              </a:lnSpc>
            </a:pPr>
            <a:r>
              <a:rPr lang="zh-CN" altLang="en-US" dirty="0" smtClean="0"/>
              <a:t>在</a:t>
            </a:r>
            <a:r>
              <a:rPr lang="en-US" altLang="zh-CN" dirty="0" smtClean="0"/>
              <a:t>C++</a:t>
            </a:r>
            <a:r>
              <a:rPr lang="zh-CN" altLang="en-US" dirty="0" smtClean="0"/>
              <a:t>标准库中还提供了一个基于字符数组实现的字符串类型</a:t>
            </a:r>
            <a:r>
              <a:rPr lang="en-US" altLang="zh-CN" dirty="0" smtClean="0"/>
              <a:t>string</a:t>
            </a:r>
            <a:r>
              <a:rPr lang="zh-CN" altLang="en-US" dirty="0" smtClean="0"/>
              <a:t>，需包含的头文件：</a:t>
            </a:r>
            <a:endParaRPr lang="en-US" altLang="zh-CN" dirty="0" smtClean="0"/>
          </a:p>
          <a:p>
            <a:pPr lvl="1">
              <a:lnSpc>
                <a:spcPct val="120000"/>
              </a:lnSpc>
            </a:pPr>
            <a:r>
              <a:rPr lang="en-US" altLang="zh-CN" dirty="0" smtClean="0"/>
              <a:t>#include &lt;string&gt;</a:t>
            </a:r>
          </a:p>
          <a:p>
            <a:pPr eaLnBrk="1" hangingPunct="1">
              <a:lnSpc>
                <a:spcPct val="120000"/>
              </a:lnSpc>
            </a:pPr>
            <a:r>
              <a:rPr lang="en-US" altLang="zh-CN" dirty="0" smtClean="0"/>
              <a:t>string</a:t>
            </a:r>
            <a:r>
              <a:rPr lang="zh-CN" altLang="en-US" dirty="0" smtClean="0"/>
              <a:t>会自动管理字符串的</a:t>
            </a:r>
            <a:r>
              <a:rPr lang="zh-CN" altLang="en-US" dirty="0"/>
              <a:t>内存</a:t>
            </a:r>
            <a:r>
              <a:rPr lang="zh-CN" altLang="en-US" dirty="0" smtClean="0"/>
              <a:t>空间，并</a:t>
            </a:r>
            <a:r>
              <a:rPr lang="zh-CN" altLang="en-US" dirty="0"/>
              <a:t>提供</a:t>
            </a:r>
            <a:r>
              <a:rPr lang="zh-CN" altLang="en-US" dirty="0" smtClean="0"/>
              <a:t>了字符串的基本操作：</a:t>
            </a:r>
            <a:endParaRPr lang="en-US" altLang="zh-CN" dirty="0" smtClean="0"/>
          </a:p>
          <a:p>
            <a:pPr lvl="1">
              <a:lnSpc>
                <a:spcPct val="120000"/>
              </a:lnSpc>
            </a:pPr>
            <a:r>
              <a:rPr lang="zh-CN" altLang="en-US" dirty="0" smtClean="0"/>
              <a:t>变量的定义和初始化</a:t>
            </a:r>
            <a:endParaRPr lang="en-US" altLang="zh-CN" dirty="0" smtClean="0"/>
          </a:p>
          <a:p>
            <a:pPr lvl="2">
              <a:lnSpc>
                <a:spcPct val="120000"/>
              </a:lnSpc>
            </a:pPr>
            <a:r>
              <a:rPr lang="en-US" altLang="zh-CN" dirty="0" smtClean="0"/>
              <a:t>string s1("1234"),s2(s1),s3; </a:t>
            </a:r>
            <a:endParaRPr lang="en-US" altLang="zh-CN" dirty="0"/>
          </a:p>
          <a:p>
            <a:pPr lvl="1"/>
            <a:r>
              <a:rPr lang="zh-CN" altLang="en-US" dirty="0"/>
              <a:t>取元素</a:t>
            </a:r>
            <a:endParaRPr lang="en-US" altLang="zh-CN" dirty="0"/>
          </a:p>
          <a:p>
            <a:pPr lvl="2"/>
            <a:r>
              <a:rPr lang="en-US" altLang="zh-CN" dirty="0"/>
              <a:t>s1[</a:t>
            </a:r>
            <a:r>
              <a:rPr lang="en-US" altLang="zh-CN" dirty="0" err="1"/>
              <a:t>i</a:t>
            </a:r>
            <a:r>
              <a:rPr lang="en-US" altLang="zh-CN" dirty="0"/>
              <a:t>]</a:t>
            </a:r>
          </a:p>
          <a:p>
            <a:pPr lvl="1"/>
            <a:r>
              <a:rPr lang="zh-CN" altLang="en-US" dirty="0" smtClean="0"/>
              <a:t>取</a:t>
            </a:r>
            <a:r>
              <a:rPr lang="zh-CN" altLang="en-US" dirty="0"/>
              <a:t>长度</a:t>
            </a:r>
            <a:endParaRPr lang="en-US" altLang="zh-CN" dirty="0"/>
          </a:p>
          <a:p>
            <a:pPr lvl="2"/>
            <a:r>
              <a:rPr lang="en-US" altLang="zh-CN" dirty="0"/>
              <a:t>s1.length()</a:t>
            </a:r>
          </a:p>
          <a:p>
            <a:pPr lvl="2"/>
            <a:r>
              <a:rPr lang="en-US" altLang="zh-CN" dirty="0"/>
              <a:t>s1.size()</a:t>
            </a:r>
            <a:endParaRPr lang="zh-CN" altLang="en-US" dirty="0"/>
          </a:p>
          <a:p>
            <a:pPr lvl="1"/>
            <a:r>
              <a:rPr lang="zh-CN" altLang="en-US" dirty="0" smtClean="0"/>
              <a:t>输入</a:t>
            </a:r>
            <a:r>
              <a:rPr lang="en-US" altLang="zh-CN" dirty="0"/>
              <a:t>/</a:t>
            </a:r>
            <a:r>
              <a:rPr lang="zh-CN" altLang="en-US" dirty="0"/>
              <a:t>输出</a:t>
            </a:r>
            <a:endParaRPr lang="en-US" altLang="zh-CN" dirty="0"/>
          </a:p>
          <a:p>
            <a:pPr lvl="2"/>
            <a:r>
              <a:rPr lang="en-US" altLang="zh-CN" dirty="0" err="1"/>
              <a:t>cin</a:t>
            </a:r>
            <a:r>
              <a:rPr lang="en-US" altLang="zh-CN" dirty="0"/>
              <a:t> &gt;&gt; s1;</a:t>
            </a:r>
          </a:p>
          <a:p>
            <a:pPr lvl="2"/>
            <a:r>
              <a:rPr lang="en-US" altLang="zh-CN" dirty="0" err="1"/>
              <a:t>cout</a:t>
            </a:r>
            <a:r>
              <a:rPr lang="en-US" altLang="zh-CN" dirty="0"/>
              <a:t> &lt;&lt; s2</a:t>
            </a:r>
            <a:r>
              <a:rPr lang="en-US" altLang="zh-CN" dirty="0" smtClean="0"/>
              <a:t>;</a:t>
            </a:r>
            <a:endParaRPr lang="zh-CN" altLang="en-US" dirty="0"/>
          </a:p>
        </p:txBody>
      </p:sp>
    </p:spTree>
    <p:extLst>
      <p:ext uri="{BB962C8B-B14F-4D97-AF65-F5344CB8AC3E}">
        <p14:creationId xmlns:p14="http://schemas.microsoft.com/office/powerpoint/2010/main" val="33688002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76673"/>
            <a:ext cx="8712968" cy="5904656"/>
          </a:xfrm>
        </p:spPr>
        <p:txBody>
          <a:bodyPr>
            <a:normAutofit fontScale="85000" lnSpcReduction="20000"/>
          </a:bodyPr>
          <a:lstStyle/>
          <a:p>
            <a:pPr lvl="1">
              <a:lnSpc>
                <a:spcPct val="120000"/>
              </a:lnSpc>
            </a:pPr>
            <a:r>
              <a:rPr lang="zh-CN" altLang="en-US" dirty="0"/>
              <a:t>拷贝</a:t>
            </a:r>
            <a:endParaRPr lang="en-US" altLang="zh-CN" dirty="0"/>
          </a:p>
          <a:p>
            <a:pPr lvl="2">
              <a:lnSpc>
                <a:spcPct val="120000"/>
              </a:lnSpc>
            </a:pPr>
            <a:r>
              <a:rPr lang="en-US" altLang="zh-CN" dirty="0"/>
              <a:t>s3 = "</a:t>
            </a:r>
            <a:r>
              <a:rPr lang="en-US" altLang="zh-CN" dirty="0" err="1"/>
              <a:t>abcd</a:t>
            </a:r>
            <a:r>
              <a:rPr lang="en-US" altLang="zh-CN" dirty="0"/>
              <a:t>"; //</a:t>
            </a:r>
            <a:r>
              <a:rPr lang="zh-CN" altLang="en-US" dirty="0"/>
              <a:t>把</a:t>
            </a:r>
            <a:r>
              <a:rPr lang="en-US" altLang="zh-CN" dirty="0"/>
              <a:t>"</a:t>
            </a:r>
            <a:r>
              <a:rPr lang="en-US" altLang="zh-CN" dirty="0" err="1"/>
              <a:t>abcd</a:t>
            </a:r>
            <a:r>
              <a:rPr lang="en-US" altLang="zh-CN" dirty="0"/>
              <a:t>"</a:t>
            </a:r>
            <a:r>
              <a:rPr lang="zh-CN" altLang="en-US" dirty="0"/>
              <a:t>复制到</a:t>
            </a:r>
            <a:r>
              <a:rPr lang="en-US" altLang="zh-CN" dirty="0"/>
              <a:t>s3</a:t>
            </a:r>
            <a:r>
              <a:rPr lang="zh-CN" altLang="en-US" dirty="0"/>
              <a:t>中</a:t>
            </a:r>
            <a:endParaRPr lang="en-US" altLang="zh-CN" dirty="0"/>
          </a:p>
          <a:p>
            <a:pPr lvl="1">
              <a:lnSpc>
                <a:spcPct val="120000"/>
              </a:lnSpc>
            </a:pPr>
            <a:r>
              <a:rPr lang="zh-CN" altLang="en-US" dirty="0"/>
              <a:t>拼接</a:t>
            </a:r>
            <a:endParaRPr lang="en-US" altLang="zh-CN" dirty="0"/>
          </a:p>
          <a:p>
            <a:pPr lvl="2">
              <a:lnSpc>
                <a:spcPct val="120000"/>
              </a:lnSpc>
            </a:pPr>
            <a:r>
              <a:rPr lang="en-US" altLang="zh-CN" dirty="0"/>
              <a:t>s1 += s3; //</a:t>
            </a:r>
            <a:r>
              <a:rPr lang="zh-CN" altLang="en-US" dirty="0"/>
              <a:t>把</a:t>
            </a:r>
            <a:r>
              <a:rPr lang="en-US" altLang="zh-CN" dirty="0"/>
              <a:t>s3</a:t>
            </a:r>
            <a:r>
              <a:rPr lang="zh-CN" altLang="en-US" dirty="0"/>
              <a:t>拼接到</a:t>
            </a:r>
            <a:r>
              <a:rPr lang="en-US" altLang="zh-CN" dirty="0"/>
              <a:t>s1</a:t>
            </a:r>
            <a:r>
              <a:rPr lang="zh-CN" altLang="en-US" dirty="0"/>
              <a:t>上</a:t>
            </a:r>
            <a:endParaRPr lang="en-US" altLang="zh-CN" dirty="0"/>
          </a:p>
          <a:p>
            <a:pPr lvl="2">
              <a:lnSpc>
                <a:spcPct val="120000"/>
              </a:lnSpc>
            </a:pPr>
            <a:r>
              <a:rPr lang="en-US" altLang="zh-CN" dirty="0"/>
              <a:t>s3 = s1 + s2; //</a:t>
            </a:r>
            <a:r>
              <a:rPr lang="zh-CN" altLang="en-US" dirty="0"/>
              <a:t>把</a:t>
            </a:r>
            <a:r>
              <a:rPr lang="en-US" altLang="zh-CN" dirty="0"/>
              <a:t>s1</a:t>
            </a:r>
            <a:r>
              <a:rPr lang="zh-CN" altLang="en-US" dirty="0"/>
              <a:t>和</a:t>
            </a:r>
            <a:r>
              <a:rPr lang="en-US" altLang="zh-CN" dirty="0"/>
              <a:t>s2</a:t>
            </a:r>
            <a:r>
              <a:rPr lang="zh-CN" altLang="en-US" dirty="0"/>
              <a:t>拼接起来给</a:t>
            </a:r>
            <a:r>
              <a:rPr lang="en-US" altLang="zh-CN" dirty="0"/>
              <a:t>s3</a:t>
            </a:r>
          </a:p>
          <a:p>
            <a:pPr lvl="1">
              <a:lnSpc>
                <a:spcPct val="120000"/>
              </a:lnSpc>
            </a:pPr>
            <a:r>
              <a:rPr lang="zh-CN" altLang="en-US" dirty="0"/>
              <a:t>比较</a:t>
            </a:r>
            <a:endParaRPr lang="en-US" altLang="zh-CN" dirty="0"/>
          </a:p>
          <a:p>
            <a:pPr lvl="2">
              <a:lnSpc>
                <a:spcPct val="120000"/>
              </a:lnSpc>
            </a:pPr>
            <a:r>
              <a:rPr lang="en-US" altLang="zh-CN" dirty="0"/>
              <a:t>... s1 &lt; s2 ...</a:t>
            </a:r>
          </a:p>
          <a:p>
            <a:pPr lvl="1"/>
            <a:r>
              <a:rPr lang="zh-CN" altLang="en-US" dirty="0" smtClean="0"/>
              <a:t>子串查找</a:t>
            </a:r>
            <a:endParaRPr lang="en-US" altLang="zh-CN" dirty="0" smtClean="0"/>
          </a:p>
          <a:p>
            <a:pPr lvl="2"/>
            <a:r>
              <a:rPr lang="en-US" altLang="zh-CN" dirty="0" smtClean="0"/>
              <a:t>s1.find(s2)     //</a:t>
            </a:r>
            <a:r>
              <a:rPr lang="zh-CN" altLang="en-US" dirty="0" smtClean="0"/>
              <a:t>从</a:t>
            </a:r>
            <a:r>
              <a:rPr lang="en-US" altLang="zh-CN" dirty="0" smtClean="0"/>
              <a:t>s1</a:t>
            </a:r>
            <a:r>
              <a:rPr lang="zh-CN" altLang="en-US" dirty="0" smtClean="0"/>
              <a:t>的头开始查找</a:t>
            </a:r>
            <a:r>
              <a:rPr lang="en-US" altLang="zh-CN" dirty="0" smtClean="0"/>
              <a:t>s2</a:t>
            </a:r>
            <a:r>
              <a:rPr lang="zh-CN" altLang="en-US" dirty="0" smtClean="0"/>
              <a:t>，返回</a:t>
            </a:r>
            <a:r>
              <a:rPr lang="zh-CN" altLang="en-US" dirty="0"/>
              <a:t>找的</a:t>
            </a:r>
            <a:r>
              <a:rPr lang="zh-CN" altLang="en-US" dirty="0" smtClean="0"/>
              <a:t>位置</a:t>
            </a:r>
            <a:endParaRPr lang="en-US" altLang="zh-CN" dirty="0" smtClean="0"/>
          </a:p>
          <a:p>
            <a:pPr marL="914400" lvl="2" indent="0">
              <a:buNone/>
            </a:pPr>
            <a:r>
              <a:rPr lang="en-US" altLang="zh-CN" dirty="0"/>
              <a:t>	</a:t>
            </a:r>
            <a:r>
              <a:rPr lang="en-US" altLang="zh-CN" dirty="0" smtClean="0"/>
              <a:t>	  //</a:t>
            </a:r>
            <a:r>
              <a:rPr lang="zh-CN" altLang="en-US" dirty="0" smtClean="0"/>
              <a:t>或</a:t>
            </a:r>
            <a:r>
              <a:rPr lang="en-US" altLang="zh-CN" dirty="0" smtClean="0"/>
              <a:t>string::</a:t>
            </a:r>
            <a:r>
              <a:rPr lang="en-US" altLang="zh-CN" dirty="0" err="1" smtClean="0"/>
              <a:t>npos</a:t>
            </a:r>
            <a:r>
              <a:rPr lang="zh-CN" altLang="en-US" dirty="0" smtClean="0"/>
              <a:t>（未找到）</a:t>
            </a:r>
            <a:endParaRPr lang="en-US" altLang="zh-CN" dirty="0" smtClean="0"/>
          </a:p>
          <a:p>
            <a:pPr lvl="2"/>
            <a:r>
              <a:rPr lang="en-US" altLang="zh-CN" dirty="0" smtClean="0"/>
              <a:t>s1.find(s2,i)   //</a:t>
            </a:r>
            <a:r>
              <a:rPr lang="zh-CN" altLang="en-US" dirty="0"/>
              <a:t>从</a:t>
            </a:r>
            <a:r>
              <a:rPr lang="en-US" altLang="zh-CN" dirty="0"/>
              <a:t>s1</a:t>
            </a:r>
            <a:r>
              <a:rPr lang="zh-CN" altLang="en-US" dirty="0" smtClean="0"/>
              <a:t>的位置</a:t>
            </a:r>
            <a:r>
              <a:rPr lang="en-US" altLang="zh-CN" dirty="0" err="1" smtClean="0"/>
              <a:t>i</a:t>
            </a:r>
            <a:r>
              <a:rPr lang="zh-CN" altLang="en-US" dirty="0" smtClean="0"/>
              <a:t>开始查找</a:t>
            </a:r>
            <a:r>
              <a:rPr lang="en-US" altLang="zh-CN" dirty="0" smtClean="0"/>
              <a:t>s2</a:t>
            </a:r>
            <a:r>
              <a:rPr lang="zh-CN" altLang="en-US" dirty="0" smtClean="0"/>
              <a:t>，返回</a:t>
            </a:r>
            <a:r>
              <a:rPr lang="zh-CN" altLang="en-US" dirty="0"/>
              <a:t>找到的</a:t>
            </a:r>
            <a:r>
              <a:rPr lang="zh-CN" altLang="en-US" dirty="0" smtClean="0"/>
              <a:t>位置</a:t>
            </a:r>
            <a:endParaRPr lang="en-US" altLang="zh-CN" dirty="0" smtClean="0"/>
          </a:p>
          <a:p>
            <a:pPr marL="914400" lvl="2" indent="0">
              <a:buNone/>
            </a:pPr>
            <a:r>
              <a:rPr lang="en-US" altLang="zh-CN" dirty="0"/>
              <a:t>	</a:t>
            </a:r>
            <a:r>
              <a:rPr lang="en-US" altLang="zh-CN" dirty="0" smtClean="0"/>
              <a:t>	  //</a:t>
            </a:r>
            <a:r>
              <a:rPr lang="zh-CN" altLang="en-US" dirty="0" smtClean="0"/>
              <a:t>或</a:t>
            </a:r>
            <a:r>
              <a:rPr lang="en-US" altLang="zh-CN" dirty="0"/>
              <a:t>string::</a:t>
            </a:r>
            <a:r>
              <a:rPr lang="en-US" altLang="zh-CN" dirty="0" err="1"/>
              <a:t>npos</a:t>
            </a:r>
            <a:r>
              <a:rPr lang="zh-CN" altLang="en-US" dirty="0"/>
              <a:t>（未找到）</a:t>
            </a:r>
            <a:endParaRPr lang="en-US" altLang="zh-CN" dirty="0"/>
          </a:p>
          <a:p>
            <a:pPr lvl="1"/>
            <a:r>
              <a:rPr lang="zh-CN" altLang="en-US" dirty="0"/>
              <a:t>子串替换</a:t>
            </a:r>
            <a:endParaRPr lang="en-US" altLang="zh-CN" dirty="0"/>
          </a:p>
          <a:p>
            <a:pPr lvl="2"/>
            <a:r>
              <a:rPr lang="en-US" altLang="zh-CN" dirty="0"/>
              <a:t>s1.replace(i,count,s2) //</a:t>
            </a:r>
            <a:r>
              <a:rPr lang="zh-CN" altLang="en-US" dirty="0"/>
              <a:t>把</a:t>
            </a:r>
            <a:r>
              <a:rPr lang="en-US" altLang="zh-CN" dirty="0"/>
              <a:t>s1</a:t>
            </a:r>
            <a:r>
              <a:rPr lang="zh-CN" altLang="en-US" dirty="0"/>
              <a:t>中从位置</a:t>
            </a:r>
            <a:r>
              <a:rPr lang="en-US" altLang="zh-CN" dirty="0" err="1"/>
              <a:t>i</a:t>
            </a:r>
            <a:r>
              <a:rPr lang="zh-CN" altLang="en-US" dirty="0"/>
              <a:t>开始的</a:t>
            </a:r>
            <a:r>
              <a:rPr lang="en-US" altLang="zh-CN" dirty="0"/>
              <a:t>count</a:t>
            </a:r>
            <a:r>
              <a:rPr lang="zh-CN" altLang="en-US" dirty="0"/>
              <a:t>个字符</a:t>
            </a:r>
            <a:endParaRPr lang="en-US" altLang="zh-CN" dirty="0"/>
          </a:p>
          <a:p>
            <a:pPr marL="914400" lvl="2" indent="0">
              <a:buNone/>
            </a:pPr>
            <a:r>
              <a:rPr lang="en-US" altLang="zh-CN" dirty="0"/>
              <a:t>			    //</a:t>
            </a:r>
            <a:r>
              <a:rPr lang="zh-CN" altLang="en-US" dirty="0"/>
              <a:t>替换成</a:t>
            </a:r>
            <a:r>
              <a:rPr lang="en-US" altLang="zh-CN" dirty="0"/>
              <a:t>s2</a:t>
            </a:r>
          </a:p>
          <a:p>
            <a:pPr lvl="1"/>
            <a:r>
              <a:rPr lang="en-US" altLang="zh-CN" dirty="0" smtClean="0"/>
              <a:t>......</a:t>
            </a:r>
          </a:p>
          <a:p>
            <a:endParaRPr lang="zh-CN" altLang="en-US" dirty="0"/>
          </a:p>
        </p:txBody>
      </p:sp>
    </p:spTree>
    <p:extLst>
      <p:ext uri="{BB962C8B-B14F-4D97-AF65-F5344CB8AC3E}">
        <p14:creationId xmlns:p14="http://schemas.microsoft.com/office/powerpoint/2010/main" val="22863297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实数的精确表示</a:t>
            </a:r>
            <a:endParaRPr lang="zh-CN" altLang="en-US" dirty="0"/>
          </a:p>
        </p:txBody>
      </p:sp>
      <p:sp>
        <p:nvSpPr>
          <p:cNvPr id="3" name="内容占位符 2"/>
          <p:cNvSpPr>
            <a:spLocks noGrp="1"/>
          </p:cNvSpPr>
          <p:nvPr>
            <p:ph idx="1"/>
          </p:nvPr>
        </p:nvSpPr>
        <p:spPr/>
        <p:txBody>
          <a:bodyPr/>
          <a:lstStyle/>
          <a:p>
            <a:pPr eaLnBrk="1" hangingPunct="1"/>
            <a:r>
              <a:rPr lang="en-US" altLang="zh-CN" dirty="0" smtClean="0"/>
              <a:t>C++</a:t>
            </a:r>
            <a:r>
              <a:rPr lang="zh-CN" altLang="en-US" dirty="0" smtClean="0"/>
              <a:t>中的</a:t>
            </a:r>
            <a:r>
              <a:rPr lang="en-US" altLang="zh-CN" dirty="0" smtClean="0"/>
              <a:t>float</a:t>
            </a:r>
            <a:r>
              <a:rPr lang="zh-CN" altLang="en-US" dirty="0" smtClean="0"/>
              <a:t>、</a:t>
            </a:r>
            <a:r>
              <a:rPr lang="en-US" altLang="zh-CN" dirty="0" smtClean="0"/>
              <a:t>double</a:t>
            </a:r>
            <a:r>
              <a:rPr lang="zh-CN" altLang="en-US" dirty="0" smtClean="0"/>
              <a:t>、</a:t>
            </a:r>
            <a:r>
              <a:rPr lang="en-US" altLang="zh-CN" dirty="0" smtClean="0"/>
              <a:t>long double</a:t>
            </a:r>
            <a:r>
              <a:rPr lang="zh-CN" altLang="en-US" dirty="0" smtClean="0"/>
              <a:t>类型不能精确表示一些十进制实数，如</a:t>
            </a:r>
            <a:r>
              <a:rPr lang="en-US" altLang="zh-CN" dirty="0" smtClean="0"/>
              <a:t>0.1</a:t>
            </a:r>
            <a:r>
              <a:rPr lang="zh-CN" altLang="en-US" dirty="0" smtClean="0"/>
              <a:t>！</a:t>
            </a:r>
            <a:endParaRPr lang="en-US" altLang="zh-CN" dirty="0" smtClean="0"/>
          </a:p>
          <a:p>
            <a:r>
              <a:rPr lang="zh-CN" altLang="en-US" dirty="0" smtClean="0"/>
              <a:t>如何在</a:t>
            </a:r>
            <a:r>
              <a:rPr lang="en-US" altLang="zh-CN" dirty="0" smtClean="0"/>
              <a:t>C++</a:t>
            </a:r>
            <a:r>
              <a:rPr lang="zh-CN" altLang="en-US" dirty="0" smtClean="0"/>
              <a:t>中精确表示十进制实数？</a:t>
            </a:r>
            <a:endParaRPr lang="en-US" altLang="zh-CN" dirty="0" smtClean="0"/>
          </a:p>
        </p:txBody>
      </p:sp>
    </p:spTree>
    <p:extLst>
      <p:ext uri="{BB962C8B-B14F-4D97-AF65-F5344CB8AC3E}">
        <p14:creationId xmlns:p14="http://schemas.microsoft.com/office/powerpoint/2010/main" val="14554226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一维数组类型定义</a:t>
            </a:r>
            <a:endParaRPr lang="zh-CN" altLang="en-US" dirty="0"/>
          </a:p>
        </p:txBody>
      </p:sp>
      <p:sp>
        <p:nvSpPr>
          <p:cNvPr id="3" name="内容占位符 2"/>
          <p:cNvSpPr>
            <a:spLocks noGrp="1"/>
          </p:cNvSpPr>
          <p:nvPr>
            <p:ph idx="1"/>
          </p:nvPr>
        </p:nvSpPr>
        <p:spPr>
          <a:xfrm>
            <a:off x="205680" y="1600200"/>
            <a:ext cx="8686800" cy="4530725"/>
          </a:xfrm>
        </p:spPr>
        <p:txBody>
          <a:bodyPr/>
          <a:lstStyle/>
          <a:p>
            <a:pPr eaLnBrk="1" hangingPunct="1">
              <a:lnSpc>
                <a:spcPct val="130000"/>
              </a:lnSpc>
              <a:defRPr/>
            </a:pPr>
            <a:r>
              <a:rPr lang="zh-CN" altLang="en-US" dirty="0" smtClean="0"/>
              <a:t>一维数</a:t>
            </a:r>
            <a:r>
              <a:rPr lang="zh-CN" altLang="en-US" dirty="0"/>
              <a:t>组类型定义格式为：</a:t>
            </a:r>
            <a:endParaRPr lang="zh-CN" altLang="en-US" dirty="0">
              <a:cs typeface="Times New Roman" pitchFamily="18" charset="0"/>
            </a:endParaRPr>
          </a:p>
          <a:p>
            <a:pPr lvl="1" eaLnBrk="1" hangingPunct="1">
              <a:buFontTx/>
              <a:buNone/>
              <a:defRPr/>
            </a:pPr>
            <a:r>
              <a:rPr lang="en-US" altLang="zh-CN" sz="2400" dirty="0" err="1">
                <a:solidFill>
                  <a:srgbClr val="FFC000"/>
                </a:solidFill>
                <a:cs typeface="Courier New" pitchFamily="49" charset="0"/>
              </a:rPr>
              <a:t>typedef</a:t>
            </a:r>
            <a:r>
              <a:rPr lang="en-US" altLang="zh-CN" sz="2400" dirty="0">
                <a:cs typeface="Courier New" pitchFamily="49" charset="0"/>
              </a:rPr>
              <a:t> &lt;</a:t>
            </a:r>
            <a:r>
              <a:rPr lang="zh-CN" altLang="en-US" sz="2400" dirty="0"/>
              <a:t>元素类型</a:t>
            </a:r>
            <a:r>
              <a:rPr lang="en-US" altLang="zh-CN" sz="2400" dirty="0">
                <a:cs typeface="Courier New" pitchFamily="49" charset="0"/>
              </a:rPr>
              <a:t>&gt; </a:t>
            </a:r>
            <a:r>
              <a:rPr lang="en-US" altLang="zh-CN" sz="2400" u="sng" dirty="0">
                <a:cs typeface="Courier New" pitchFamily="49" charset="0"/>
              </a:rPr>
              <a:t>&lt;</a:t>
            </a:r>
            <a:r>
              <a:rPr lang="zh-CN" altLang="en-US" sz="2400" u="sng" dirty="0"/>
              <a:t>一维数组类型名</a:t>
            </a:r>
            <a:r>
              <a:rPr lang="en-US" altLang="zh-CN" sz="2400" u="sng" dirty="0">
                <a:cs typeface="Courier New" pitchFamily="49" charset="0"/>
              </a:rPr>
              <a:t>&gt;</a:t>
            </a:r>
            <a:r>
              <a:rPr lang="en-US" altLang="zh-CN" sz="2400" dirty="0">
                <a:solidFill>
                  <a:srgbClr val="FFC000"/>
                </a:solidFill>
                <a:cs typeface="Courier New" pitchFamily="49" charset="0"/>
              </a:rPr>
              <a:t>[</a:t>
            </a:r>
            <a:r>
              <a:rPr lang="en-US" altLang="zh-CN" sz="2400" dirty="0">
                <a:cs typeface="Courier New" pitchFamily="49" charset="0"/>
              </a:rPr>
              <a:t>&lt;</a:t>
            </a:r>
            <a:r>
              <a:rPr lang="zh-CN" altLang="en-US" sz="2400" dirty="0"/>
              <a:t>元素个数</a:t>
            </a:r>
            <a:r>
              <a:rPr lang="en-US" altLang="zh-CN" sz="2400" dirty="0">
                <a:cs typeface="Courier New" pitchFamily="49" charset="0"/>
              </a:rPr>
              <a:t>&gt;</a:t>
            </a:r>
            <a:r>
              <a:rPr lang="en-US" altLang="zh-CN" sz="2400" dirty="0">
                <a:solidFill>
                  <a:srgbClr val="FFC000"/>
                </a:solidFill>
                <a:cs typeface="Courier New" pitchFamily="49" charset="0"/>
              </a:rPr>
              <a:t>];</a:t>
            </a:r>
            <a:r>
              <a:rPr lang="en-US" altLang="zh-CN" dirty="0">
                <a:cs typeface="Courier New" pitchFamily="49" charset="0"/>
              </a:rPr>
              <a:t> </a:t>
            </a:r>
          </a:p>
          <a:p>
            <a:pPr lvl="1" eaLnBrk="1" hangingPunct="1">
              <a:defRPr/>
            </a:pPr>
            <a:r>
              <a:rPr lang="en-US" altLang="zh-CN" dirty="0">
                <a:cs typeface="Courier New" pitchFamily="49" charset="0"/>
              </a:rPr>
              <a:t>&lt;</a:t>
            </a:r>
            <a:r>
              <a:rPr lang="zh-CN" altLang="en-US" dirty="0"/>
              <a:t>一维数组类型名</a:t>
            </a:r>
            <a:r>
              <a:rPr lang="en-US" altLang="zh-CN" dirty="0" smtClean="0">
                <a:cs typeface="Courier New" pitchFamily="49" charset="0"/>
              </a:rPr>
              <a:t>&gt;</a:t>
            </a:r>
            <a:r>
              <a:rPr lang="zh-CN" altLang="en-US" dirty="0" smtClean="0">
                <a:cs typeface="Courier New" pitchFamily="49" charset="0"/>
              </a:rPr>
              <a:t>为一维数组类型的名字</a:t>
            </a:r>
            <a:endParaRPr lang="en-US" altLang="zh-CN" dirty="0" smtClean="0">
              <a:cs typeface="Courier New" pitchFamily="49" charset="0"/>
            </a:endParaRPr>
          </a:p>
          <a:p>
            <a:pPr lvl="1" eaLnBrk="1" hangingPunct="1">
              <a:defRPr/>
            </a:pPr>
            <a:r>
              <a:rPr lang="en-US" altLang="zh-CN" dirty="0" smtClean="0">
                <a:cs typeface="Courier New" pitchFamily="49" charset="0"/>
              </a:rPr>
              <a:t>&lt;</a:t>
            </a:r>
            <a:r>
              <a:rPr lang="zh-CN" altLang="en-US" dirty="0"/>
              <a:t>元素类型</a:t>
            </a:r>
            <a:r>
              <a:rPr lang="en-US" altLang="zh-CN" dirty="0">
                <a:cs typeface="Courier New" pitchFamily="49" charset="0"/>
              </a:rPr>
              <a:t>&gt;</a:t>
            </a:r>
            <a:r>
              <a:rPr lang="zh-CN" altLang="en-US" dirty="0">
                <a:cs typeface="Courier New" pitchFamily="49" charset="0"/>
              </a:rPr>
              <a:t>为任意</a:t>
            </a:r>
            <a:r>
              <a:rPr lang="en-US" altLang="zh-CN" dirty="0">
                <a:cs typeface="Courier New" pitchFamily="49" charset="0"/>
              </a:rPr>
              <a:t>C++</a:t>
            </a:r>
            <a:r>
              <a:rPr lang="zh-CN" altLang="en-US" dirty="0">
                <a:cs typeface="Courier New" pitchFamily="49" charset="0"/>
              </a:rPr>
              <a:t>类型（</a:t>
            </a:r>
            <a:r>
              <a:rPr lang="en-US" altLang="zh-CN" dirty="0">
                <a:cs typeface="Courier New" pitchFamily="49" charset="0"/>
              </a:rPr>
              <a:t>void</a:t>
            </a:r>
            <a:r>
              <a:rPr lang="zh-CN" altLang="en-US" dirty="0">
                <a:cs typeface="Courier New" pitchFamily="49" charset="0"/>
              </a:rPr>
              <a:t>除外）</a:t>
            </a:r>
          </a:p>
          <a:p>
            <a:pPr lvl="1" eaLnBrk="1" hangingPunct="1">
              <a:defRPr/>
            </a:pPr>
            <a:r>
              <a:rPr lang="en-US" altLang="zh-CN" dirty="0">
                <a:cs typeface="Courier New" pitchFamily="49" charset="0"/>
              </a:rPr>
              <a:t>&lt;</a:t>
            </a:r>
            <a:r>
              <a:rPr lang="zh-CN" altLang="en-US" dirty="0">
                <a:cs typeface="Courier New" pitchFamily="49" charset="0"/>
              </a:rPr>
              <a:t>元素个数</a:t>
            </a:r>
            <a:r>
              <a:rPr lang="en-US" altLang="zh-CN" dirty="0">
                <a:cs typeface="Courier New" pitchFamily="49" charset="0"/>
              </a:rPr>
              <a:t>&gt;</a:t>
            </a:r>
            <a:r>
              <a:rPr lang="zh-CN" altLang="en-US" dirty="0">
                <a:cs typeface="Courier New" pitchFamily="49" charset="0"/>
              </a:rPr>
              <a:t>为</a:t>
            </a:r>
            <a:r>
              <a:rPr lang="zh-CN" altLang="en-US" dirty="0">
                <a:solidFill>
                  <a:schemeClr val="folHlink"/>
                </a:solidFill>
                <a:cs typeface="Courier New" pitchFamily="49" charset="0"/>
              </a:rPr>
              <a:t>整型常量表达式</a:t>
            </a:r>
          </a:p>
          <a:p>
            <a:pPr eaLnBrk="1" hangingPunct="1">
              <a:defRPr/>
            </a:pPr>
            <a:r>
              <a:rPr lang="zh-CN" altLang="en-US" dirty="0">
                <a:cs typeface="Courier New" pitchFamily="49" charset="0"/>
              </a:rPr>
              <a:t>例如：</a:t>
            </a:r>
          </a:p>
          <a:p>
            <a:pPr marL="457200" lvl="1" indent="0" eaLnBrk="1" hangingPunct="1">
              <a:buNone/>
              <a:defRPr/>
            </a:pPr>
            <a:r>
              <a:rPr lang="en-US" altLang="zh-CN" dirty="0" err="1">
                <a:cs typeface="Courier New" pitchFamily="49" charset="0"/>
              </a:rPr>
              <a:t>typedef</a:t>
            </a:r>
            <a:r>
              <a:rPr lang="en-US" altLang="zh-CN" dirty="0">
                <a:cs typeface="Courier New" pitchFamily="49" charset="0"/>
              </a:rPr>
              <a:t> </a:t>
            </a:r>
            <a:r>
              <a:rPr lang="en-US" altLang="zh-CN" dirty="0" err="1">
                <a:cs typeface="Courier New" pitchFamily="49" charset="0"/>
              </a:rPr>
              <a:t>int</a:t>
            </a:r>
            <a:r>
              <a:rPr lang="en-US" altLang="zh-CN" dirty="0">
                <a:cs typeface="Courier New" pitchFamily="49" charset="0"/>
              </a:rPr>
              <a:t> </a:t>
            </a:r>
            <a:r>
              <a:rPr lang="en-US" altLang="zh-CN" dirty="0">
                <a:solidFill>
                  <a:srgbClr val="FFC000"/>
                </a:solidFill>
                <a:cs typeface="Courier New" pitchFamily="49" charset="0"/>
              </a:rPr>
              <a:t>A</a:t>
            </a:r>
            <a:r>
              <a:rPr lang="en-US" altLang="zh-CN" dirty="0">
                <a:cs typeface="Courier New" pitchFamily="49" charset="0"/>
              </a:rPr>
              <a:t>[10]; </a:t>
            </a:r>
            <a:r>
              <a:rPr lang="en-US" altLang="zh-CN" dirty="0" smtClean="0">
                <a:cs typeface="Courier New" pitchFamily="49" charset="0"/>
              </a:rPr>
              <a:t>//A</a:t>
            </a:r>
            <a:r>
              <a:rPr lang="zh-CN" altLang="en-US" dirty="0" smtClean="0">
                <a:cs typeface="Courier New" pitchFamily="49" charset="0"/>
              </a:rPr>
              <a:t>是由</a:t>
            </a:r>
            <a:r>
              <a:rPr lang="en-US" altLang="zh-CN" dirty="0">
                <a:cs typeface="Courier New" pitchFamily="49" charset="0"/>
              </a:rPr>
              <a:t>10</a:t>
            </a:r>
            <a:r>
              <a:rPr lang="zh-CN" altLang="en-US" dirty="0">
                <a:cs typeface="Courier New" pitchFamily="49" charset="0"/>
              </a:rPr>
              <a:t>个</a:t>
            </a:r>
            <a:r>
              <a:rPr lang="en-US" altLang="zh-CN" dirty="0" err="1">
                <a:cs typeface="Courier New" pitchFamily="49" charset="0"/>
              </a:rPr>
              <a:t>int</a:t>
            </a:r>
            <a:r>
              <a:rPr lang="zh-CN" altLang="en-US" dirty="0">
                <a:cs typeface="Courier New" pitchFamily="49" charset="0"/>
              </a:rPr>
              <a:t>型</a:t>
            </a:r>
            <a:r>
              <a:rPr lang="zh-CN" altLang="en-US" dirty="0" smtClean="0">
                <a:cs typeface="Courier New" pitchFamily="49" charset="0"/>
              </a:rPr>
              <a:t>元素构成</a:t>
            </a:r>
            <a:r>
              <a:rPr lang="zh-CN" altLang="en-US" dirty="0">
                <a:cs typeface="Courier New" pitchFamily="49" charset="0"/>
              </a:rPr>
              <a:t>的</a:t>
            </a:r>
          </a:p>
          <a:p>
            <a:pPr lvl="2" eaLnBrk="1" hangingPunct="1">
              <a:buNone/>
              <a:defRPr/>
            </a:pPr>
            <a:r>
              <a:rPr lang="zh-CN" altLang="en-US" dirty="0">
                <a:cs typeface="Courier New" pitchFamily="49" charset="0"/>
              </a:rPr>
              <a:t>				 </a:t>
            </a:r>
            <a:r>
              <a:rPr lang="en-US" altLang="zh-CN" sz="2800" dirty="0" smtClean="0">
                <a:cs typeface="Courier New" pitchFamily="49" charset="0"/>
              </a:rPr>
              <a:t>//</a:t>
            </a:r>
            <a:r>
              <a:rPr lang="zh-CN" altLang="en-US" sz="2800" dirty="0">
                <a:cs typeface="Courier New" pitchFamily="49" charset="0"/>
              </a:rPr>
              <a:t>一维数组</a:t>
            </a:r>
            <a:r>
              <a:rPr lang="zh-CN" altLang="en-US" sz="2800" dirty="0" smtClean="0">
                <a:cs typeface="Courier New" pitchFamily="49" charset="0"/>
              </a:rPr>
              <a:t>类型</a:t>
            </a:r>
            <a:endParaRPr lang="zh-CN" altLang="en-US" sz="2800" dirty="0">
              <a:cs typeface="Courier New" pitchFamily="49" charset="0"/>
            </a:endParaRPr>
          </a:p>
          <a:p>
            <a:endParaRPr lang="zh-CN" altLang="en-US" dirty="0"/>
          </a:p>
        </p:txBody>
      </p:sp>
    </p:spTree>
    <p:extLst>
      <p:ext uri="{BB962C8B-B14F-4D97-AF65-F5344CB8AC3E}">
        <p14:creationId xmlns:p14="http://schemas.microsoft.com/office/powerpoint/2010/main" val="3397402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680" y="1274539"/>
            <a:ext cx="8686800" cy="4530725"/>
          </a:xfrm>
        </p:spPr>
        <p:txBody>
          <a:bodyPr>
            <a:normAutofit fontScale="85000" lnSpcReduction="10000"/>
          </a:bodyPr>
          <a:lstStyle/>
          <a:p>
            <a:pPr defTabSz="939800" eaLnBrk="1" hangingPunct="1">
              <a:lnSpc>
                <a:spcPct val="110000"/>
              </a:lnSpc>
              <a:tabLst>
                <a:tab pos="2159000" algn="ctr"/>
                <a:tab pos="2959100" algn="ctr"/>
                <a:tab pos="3683000" algn="ctr"/>
              </a:tabLst>
              <a:defRPr/>
            </a:pPr>
            <a:r>
              <a:rPr lang="zh-CN" altLang="en-US" dirty="0" smtClean="0"/>
              <a:t>可以</a:t>
            </a:r>
            <a:r>
              <a:rPr lang="zh-CN" altLang="en-US" dirty="0"/>
              <a:t>用一维字符数组（字符串）来表示</a:t>
            </a:r>
            <a:r>
              <a:rPr lang="zh-CN" altLang="en-US" dirty="0" smtClean="0"/>
              <a:t>十进制数，其中的字符只能是下面的字符：</a:t>
            </a:r>
            <a:endParaRPr lang="en-US" altLang="zh-CN" dirty="0" smtClean="0"/>
          </a:p>
          <a:p>
            <a:pPr lvl="1" defTabSz="939800" eaLnBrk="1" hangingPunct="1">
              <a:lnSpc>
                <a:spcPct val="110000"/>
              </a:lnSpc>
              <a:tabLst>
                <a:tab pos="2159000" algn="ctr"/>
                <a:tab pos="2959100" algn="ctr"/>
                <a:tab pos="3683000" algn="ctr"/>
              </a:tabLst>
              <a:defRPr/>
            </a:pPr>
            <a:r>
              <a:rPr lang="en-US" altLang="zh-CN" dirty="0" smtClean="0"/>
              <a:t>'0'~'9'</a:t>
            </a:r>
            <a:r>
              <a:rPr lang="zh-CN" altLang="en-US" dirty="0" smtClean="0"/>
              <a:t>、</a:t>
            </a:r>
            <a:r>
              <a:rPr lang="en-US" altLang="zh-CN" dirty="0" smtClean="0"/>
              <a:t>'.'</a:t>
            </a:r>
            <a:r>
              <a:rPr lang="zh-CN" altLang="en-US" dirty="0" smtClean="0"/>
              <a:t>、</a:t>
            </a:r>
            <a:r>
              <a:rPr lang="en-US" altLang="zh-CN" dirty="0" smtClean="0"/>
              <a:t>'+'</a:t>
            </a:r>
            <a:r>
              <a:rPr lang="zh-CN" altLang="en-US" dirty="0" smtClean="0"/>
              <a:t>、</a:t>
            </a:r>
            <a:r>
              <a:rPr lang="en-US" altLang="zh-CN" dirty="0" smtClean="0"/>
              <a:t>'-'</a:t>
            </a:r>
            <a:r>
              <a:rPr lang="zh-CN" altLang="en-US" dirty="0" smtClean="0"/>
              <a:t>。例如：</a:t>
            </a:r>
            <a:r>
              <a:rPr lang="en-US" altLang="zh-CN" dirty="0" smtClean="0"/>
              <a:t>"-123.4"</a:t>
            </a:r>
          </a:p>
          <a:p>
            <a:pPr defTabSz="939800" eaLnBrk="1" hangingPunct="1">
              <a:lnSpc>
                <a:spcPct val="110000"/>
              </a:lnSpc>
              <a:tabLst>
                <a:tab pos="2159000" algn="ctr"/>
                <a:tab pos="2959100" algn="ctr"/>
                <a:tab pos="3683000" algn="ctr"/>
              </a:tabLst>
              <a:defRPr/>
            </a:pPr>
            <a:r>
              <a:rPr lang="zh-CN" altLang="en-US" dirty="0" smtClean="0"/>
              <a:t>对于基于一维字符数组表示的十进制数，其算术运算需要自己实现（</a:t>
            </a:r>
            <a:r>
              <a:rPr lang="en-US" altLang="zh-CN" dirty="0" smtClean="0"/>
              <a:t>CPU</a:t>
            </a:r>
            <a:r>
              <a:rPr lang="zh-CN" altLang="en-US" dirty="0" smtClean="0"/>
              <a:t>没有指令对它们直接进行操作）：</a:t>
            </a:r>
            <a:endParaRPr lang="en-US" altLang="zh-CN" dirty="0" smtClean="0"/>
          </a:p>
          <a:p>
            <a:pPr lvl="1" defTabSz="939800" eaLnBrk="1" hangingPunct="1">
              <a:lnSpc>
                <a:spcPct val="110000"/>
              </a:lnSpc>
              <a:tabLst>
                <a:tab pos="2159000" algn="ctr"/>
                <a:tab pos="2959100" algn="ctr"/>
                <a:tab pos="3683000" algn="ctr"/>
              </a:tabLst>
              <a:defRPr/>
            </a:pPr>
            <a:r>
              <a:rPr lang="en-US" altLang="zh-CN" dirty="0" smtClean="0">
                <a:solidFill>
                  <a:srgbClr val="FFC000"/>
                </a:solidFill>
              </a:rPr>
              <a:t>add</a:t>
            </a:r>
            <a:r>
              <a:rPr lang="en-US" altLang="zh-CN" dirty="0" smtClean="0"/>
              <a:t>(</a:t>
            </a:r>
            <a:r>
              <a:rPr lang="en-US" altLang="zh-CN" dirty="0" err="1" smtClean="0"/>
              <a:t>const</a:t>
            </a:r>
            <a:r>
              <a:rPr lang="en-US" altLang="zh-CN" dirty="0" smtClean="0"/>
              <a:t> char n1[],</a:t>
            </a:r>
            <a:r>
              <a:rPr lang="en-US" altLang="zh-CN" dirty="0" err="1" smtClean="0"/>
              <a:t>const</a:t>
            </a:r>
            <a:r>
              <a:rPr lang="en-US" altLang="zh-CN" dirty="0" smtClean="0"/>
              <a:t> char n2[],char n[]);</a:t>
            </a:r>
          </a:p>
          <a:p>
            <a:pPr lvl="1" defTabSz="939800" eaLnBrk="1" hangingPunct="1">
              <a:lnSpc>
                <a:spcPct val="110000"/>
              </a:lnSpc>
              <a:tabLst>
                <a:tab pos="2159000" algn="ctr"/>
                <a:tab pos="2959100" algn="ctr"/>
                <a:tab pos="3683000" algn="ctr"/>
              </a:tabLst>
              <a:defRPr/>
            </a:pPr>
            <a:r>
              <a:rPr lang="en-US" altLang="zh-CN" dirty="0" smtClean="0">
                <a:solidFill>
                  <a:srgbClr val="FFC000"/>
                </a:solidFill>
              </a:rPr>
              <a:t>subtract</a:t>
            </a:r>
            <a:r>
              <a:rPr lang="en-US" altLang="zh-CN" dirty="0" smtClean="0"/>
              <a:t>(</a:t>
            </a:r>
            <a:r>
              <a:rPr lang="en-US" altLang="zh-CN" dirty="0" err="1" smtClean="0"/>
              <a:t>const</a:t>
            </a:r>
            <a:r>
              <a:rPr lang="en-US" altLang="zh-CN" dirty="0" smtClean="0"/>
              <a:t> char </a:t>
            </a:r>
            <a:r>
              <a:rPr lang="en-US" altLang="zh-CN" dirty="0"/>
              <a:t>n1</a:t>
            </a:r>
            <a:r>
              <a:rPr lang="en-US" altLang="zh-CN" dirty="0" smtClean="0"/>
              <a:t>[],</a:t>
            </a:r>
            <a:r>
              <a:rPr lang="en-US" altLang="zh-CN" dirty="0" err="1" smtClean="0"/>
              <a:t>const</a:t>
            </a:r>
            <a:r>
              <a:rPr lang="en-US" altLang="zh-CN" dirty="0" smtClean="0"/>
              <a:t> char </a:t>
            </a:r>
            <a:r>
              <a:rPr lang="en-US" altLang="zh-CN" dirty="0"/>
              <a:t>n2[],char n</a:t>
            </a:r>
            <a:r>
              <a:rPr lang="en-US" altLang="zh-CN" dirty="0" smtClean="0"/>
              <a:t>[]);</a:t>
            </a:r>
          </a:p>
          <a:p>
            <a:pPr lvl="1" defTabSz="939800" eaLnBrk="1" hangingPunct="1">
              <a:lnSpc>
                <a:spcPct val="110000"/>
              </a:lnSpc>
              <a:tabLst>
                <a:tab pos="2159000" algn="ctr"/>
                <a:tab pos="2959100" algn="ctr"/>
                <a:tab pos="3683000" algn="ctr"/>
              </a:tabLst>
              <a:defRPr/>
            </a:pPr>
            <a:r>
              <a:rPr lang="en-US" altLang="zh-CN" dirty="0" smtClean="0"/>
              <a:t>......</a:t>
            </a:r>
            <a:endParaRPr lang="en-US" altLang="zh-CN" dirty="0"/>
          </a:p>
          <a:p>
            <a:pPr defTabSz="939800" eaLnBrk="1" hangingPunct="1">
              <a:lnSpc>
                <a:spcPct val="110000"/>
              </a:lnSpc>
              <a:tabLst>
                <a:tab pos="2159000" algn="ctr"/>
                <a:tab pos="2959100" algn="ctr"/>
                <a:tab pos="3683000" algn="ctr"/>
              </a:tabLst>
              <a:defRPr/>
            </a:pPr>
            <a:r>
              <a:rPr lang="zh-CN" altLang="en-US" dirty="0" smtClean="0"/>
              <a:t>为了节省空间，可采用压缩形式存贮：</a:t>
            </a:r>
            <a:endParaRPr lang="en-US" altLang="zh-CN" dirty="0" smtClean="0"/>
          </a:p>
          <a:p>
            <a:pPr lvl="1" defTabSz="939800" eaLnBrk="1" hangingPunct="1">
              <a:lnSpc>
                <a:spcPct val="110000"/>
              </a:lnSpc>
              <a:tabLst>
                <a:tab pos="2159000" algn="ctr"/>
                <a:tab pos="2959100" algn="ctr"/>
                <a:tab pos="3683000" algn="ctr"/>
              </a:tabLst>
              <a:defRPr/>
            </a:pPr>
            <a:r>
              <a:rPr lang="zh-CN" altLang="en-US" smtClean="0"/>
              <a:t>可用</a:t>
            </a:r>
            <a:r>
              <a:rPr lang="zh-CN" altLang="en-US" dirty="0" smtClean="0"/>
              <a:t>一个字符（字节）存储二个十进制数字（</a:t>
            </a:r>
            <a:r>
              <a:rPr lang="en-US" altLang="zh-CN" dirty="0" smtClean="0"/>
              <a:t>BCD</a:t>
            </a:r>
            <a:r>
              <a:rPr lang="zh-CN" altLang="en-US" dirty="0" smtClean="0"/>
              <a:t>码）。</a:t>
            </a:r>
            <a:endParaRPr lang="en-US" altLang="zh-CN" sz="2000" dirty="0" smtClean="0">
              <a:latin typeface="Times New Roman" pitchFamily="18" charset="0"/>
            </a:endParaRPr>
          </a:p>
          <a:p>
            <a:pPr marL="0" indent="0">
              <a:buNone/>
            </a:pPr>
            <a:endParaRPr lang="zh-CN" altLang="en-US" dirty="0"/>
          </a:p>
        </p:txBody>
      </p:sp>
    </p:spTree>
    <p:extLst>
      <p:ext uri="{BB962C8B-B14F-4D97-AF65-F5344CB8AC3E}">
        <p14:creationId xmlns:p14="http://schemas.microsoft.com/office/powerpoint/2010/main" val="24472794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304800"/>
            <a:ext cx="7772400" cy="685800"/>
          </a:xfrm>
        </p:spPr>
        <p:txBody>
          <a:bodyPr/>
          <a:lstStyle/>
          <a:p>
            <a:pPr eaLnBrk="1" hangingPunct="1">
              <a:defRPr/>
            </a:pPr>
            <a:r>
              <a:rPr lang="zh-CN" altLang="en-US" smtClean="0"/>
              <a:t>二维数组 </a:t>
            </a:r>
          </a:p>
        </p:txBody>
      </p:sp>
      <p:sp>
        <p:nvSpPr>
          <p:cNvPr id="17411" name="Rectangle 3"/>
          <p:cNvSpPr>
            <a:spLocks noGrp="1" noChangeArrowheads="1"/>
          </p:cNvSpPr>
          <p:nvPr>
            <p:ph type="body" idx="1"/>
          </p:nvPr>
        </p:nvSpPr>
        <p:spPr>
          <a:xfrm>
            <a:off x="304800" y="1363216"/>
            <a:ext cx="8659813" cy="4874096"/>
          </a:xfrm>
        </p:spPr>
        <p:txBody>
          <a:bodyPr>
            <a:normAutofit fontScale="92500" lnSpcReduction="10000"/>
          </a:bodyPr>
          <a:lstStyle/>
          <a:p>
            <a:pPr eaLnBrk="1" hangingPunct="1">
              <a:lnSpc>
                <a:spcPct val="110000"/>
              </a:lnSpc>
              <a:defRPr/>
            </a:pPr>
            <a:r>
              <a:rPr lang="zh-CN" altLang="en-US" dirty="0" smtClean="0"/>
              <a:t>二维数组通常用于表示由</a:t>
            </a:r>
            <a:r>
              <a:rPr lang="zh-CN" altLang="en-US" dirty="0" smtClean="0">
                <a:solidFill>
                  <a:schemeClr val="folHlink"/>
                </a:solidFill>
              </a:rPr>
              <a:t>固定</a:t>
            </a:r>
            <a:r>
              <a:rPr lang="zh-CN" altLang="en-US" dirty="0" smtClean="0"/>
              <a:t>多个</a:t>
            </a:r>
            <a:r>
              <a:rPr lang="zh-CN" altLang="en-US" dirty="0" smtClean="0">
                <a:solidFill>
                  <a:srgbClr val="FFC000"/>
                </a:solidFill>
              </a:rPr>
              <a:t>同类型</a:t>
            </a:r>
            <a:r>
              <a:rPr lang="zh-CN" altLang="en-US" dirty="0" smtClean="0"/>
              <a:t>的具有</a:t>
            </a:r>
            <a:r>
              <a:rPr lang="zh-CN" altLang="en-US" dirty="0" smtClean="0">
                <a:solidFill>
                  <a:srgbClr val="FFC000"/>
                </a:solidFill>
              </a:rPr>
              <a:t>行、列结构</a:t>
            </a:r>
            <a:r>
              <a:rPr lang="zh-CN" altLang="en-US" dirty="0" smtClean="0"/>
              <a:t>的数据所构成的复合数据，如：</a:t>
            </a:r>
            <a:endParaRPr lang="en-US" altLang="zh-CN" dirty="0" smtClean="0"/>
          </a:p>
          <a:p>
            <a:pPr lvl="1" eaLnBrk="1" hangingPunct="1">
              <a:lnSpc>
                <a:spcPct val="110000"/>
              </a:lnSpc>
              <a:defRPr/>
            </a:pPr>
            <a:r>
              <a:rPr lang="zh-CN" altLang="en-US" dirty="0" smtClean="0"/>
              <a:t>矩阵</a:t>
            </a:r>
            <a:endParaRPr lang="en-US" altLang="zh-CN" dirty="0" smtClean="0"/>
          </a:p>
          <a:p>
            <a:pPr lvl="1" eaLnBrk="1" hangingPunct="1">
              <a:lnSpc>
                <a:spcPct val="110000"/>
              </a:lnSpc>
              <a:defRPr/>
            </a:pPr>
            <a:r>
              <a:rPr lang="zh-CN" altLang="en-US" dirty="0" smtClean="0"/>
              <a:t>棋盘</a:t>
            </a:r>
            <a:endParaRPr lang="en-US" altLang="zh-CN" dirty="0" smtClean="0"/>
          </a:p>
          <a:p>
            <a:pPr lvl="1" eaLnBrk="1" hangingPunct="1">
              <a:lnSpc>
                <a:spcPct val="110000"/>
              </a:lnSpc>
              <a:defRPr/>
            </a:pPr>
            <a:r>
              <a:rPr lang="zh-CN" altLang="en-US" dirty="0" smtClean="0"/>
              <a:t>迷宫</a:t>
            </a:r>
            <a:endParaRPr lang="en-US" altLang="zh-CN" dirty="0" smtClean="0"/>
          </a:p>
          <a:p>
            <a:pPr lvl="1" eaLnBrk="1" hangingPunct="1">
              <a:lnSpc>
                <a:spcPct val="110000"/>
              </a:lnSpc>
              <a:defRPr/>
            </a:pPr>
            <a:r>
              <a:rPr lang="en-US" altLang="zh-CN" dirty="0" smtClean="0"/>
              <a:t>......</a:t>
            </a:r>
            <a:endParaRPr lang="zh-CN" altLang="en-US" dirty="0" smtClean="0"/>
          </a:p>
          <a:p>
            <a:pPr eaLnBrk="1" hangingPunct="1">
              <a:lnSpc>
                <a:spcPct val="110000"/>
              </a:lnSpc>
              <a:defRPr/>
            </a:pPr>
            <a:r>
              <a:rPr lang="zh-CN" altLang="en-US" dirty="0" smtClean="0"/>
              <a:t>二维数组所表示的是一种具有两维结构的数据，第一维称为二维数组的行，第二维称为二维数组的列。</a:t>
            </a:r>
          </a:p>
          <a:p>
            <a:pPr lvl="1" eaLnBrk="1" hangingPunct="1">
              <a:lnSpc>
                <a:spcPct val="110000"/>
              </a:lnSpc>
              <a:defRPr/>
            </a:pPr>
            <a:r>
              <a:rPr lang="zh-CN" altLang="en-US" dirty="0" smtClean="0"/>
              <a:t>二维数组的每个元素由其所在的行和列唯一确定。</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eaLnBrk="1" hangingPunct="1">
              <a:defRPr/>
            </a:pPr>
            <a:r>
              <a:rPr lang="zh-CN" altLang="en-US" dirty="0"/>
              <a:t>二维数组类型定义</a:t>
            </a:r>
            <a:endParaRPr lang="zh-CN" altLang="zh-CN" dirty="0" smtClean="0"/>
          </a:p>
        </p:txBody>
      </p:sp>
      <p:sp>
        <p:nvSpPr>
          <p:cNvPr id="187395" name="Rectangle 3"/>
          <p:cNvSpPr>
            <a:spLocks noGrp="1" noChangeArrowheads="1"/>
          </p:cNvSpPr>
          <p:nvPr>
            <p:ph type="body" idx="1"/>
          </p:nvPr>
        </p:nvSpPr>
        <p:spPr>
          <a:xfrm>
            <a:off x="251520" y="1600200"/>
            <a:ext cx="8712968" cy="4530725"/>
          </a:xfrm>
        </p:spPr>
        <p:txBody>
          <a:bodyPr/>
          <a:lstStyle/>
          <a:p>
            <a:pPr eaLnBrk="1" hangingPunct="1">
              <a:defRPr/>
            </a:pPr>
            <a:r>
              <a:rPr lang="zh-CN" altLang="en-US" dirty="0" smtClean="0"/>
              <a:t>二维数组类型定义格式：</a:t>
            </a:r>
            <a:endParaRPr lang="en-US" altLang="zh-CN" dirty="0" smtClean="0"/>
          </a:p>
          <a:p>
            <a:pPr marL="0" indent="0" eaLnBrk="1" hangingPunct="1">
              <a:buNone/>
              <a:defRPr/>
            </a:pPr>
            <a:r>
              <a:rPr lang="en-US" altLang="zh-CN" sz="2200" dirty="0" smtClean="0">
                <a:cs typeface="Courier New" pitchFamily="49" charset="0"/>
              </a:rPr>
              <a:t>  </a:t>
            </a:r>
            <a:r>
              <a:rPr lang="en-US" altLang="zh-CN" sz="2200" dirty="0" err="1" smtClean="0">
                <a:solidFill>
                  <a:srgbClr val="FFC000"/>
                </a:solidFill>
                <a:cs typeface="Courier New" pitchFamily="49" charset="0"/>
              </a:rPr>
              <a:t>typedef</a:t>
            </a:r>
            <a:r>
              <a:rPr lang="en-US" altLang="zh-CN" sz="2200" dirty="0" smtClean="0">
                <a:cs typeface="Courier New" pitchFamily="49" charset="0"/>
              </a:rPr>
              <a:t> &lt;</a:t>
            </a:r>
            <a:r>
              <a:rPr lang="zh-CN" altLang="en-US" sz="2200" dirty="0" smtClean="0"/>
              <a:t>元素类型</a:t>
            </a:r>
            <a:r>
              <a:rPr lang="en-US" altLang="zh-CN" sz="2200" dirty="0" smtClean="0">
                <a:cs typeface="Courier New" pitchFamily="49" charset="0"/>
              </a:rPr>
              <a:t>&gt; </a:t>
            </a:r>
            <a:r>
              <a:rPr lang="en-US" altLang="zh-CN" sz="2200" u="sng" dirty="0"/>
              <a:t>&lt;</a:t>
            </a:r>
            <a:r>
              <a:rPr lang="zh-CN" altLang="en-US" sz="2200" u="sng" dirty="0"/>
              <a:t>二维数组类型名</a:t>
            </a:r>
            <a:r>
              <a:rPr lang="en-US" altLang="zh-CN" sz="2200" u="sng" dirty="0"/>
              <a:t>&gt;</a:t>
            </a:r>
            <a:r>
              <a:rPr lang="en-US" altLang="zh-CN" sz="2200" dirty="0" smtClean="0">
                <a:solidFill>
                  <a:srgbClr val="FFC000"/>
                </a:solidFill>
                <a:cs typeface="Courier New" pitchFamily="49" charset="0"/>
              </a:rPr>
              <a:t>[</a:t>
            </a:r>
            <a:r>
              <a:rPr lang="en-US" altLang="zh-CN" sz="2200" dirty="0" smtClean="0">
                <a:cs typeface="Courier New" pitchFamily="49" charset="0"/>
              </a:rPr>
              <a:t>&lt;</a:t>
            </a:r>
            <a:r>
              <a:rPr lang="zh-CN" altLang="en-US" sz="2200" dirty="0" smtClean="0"/>
              <a:t>行数</a:t>
            </a:r>
            <a:r>
              <a:rPr lang="en-US" altLang="zh-CN" sz="2200" dirty="0" smtClean="0">
                <a:cs typeface="Courier New" pitchFamily="49" charset="0"/>
              </a:rPr>
              <a:t>&gt;</a:t>
            </a:r>
            <a:r>
              <a:rPr lang="en-US" altLang="zh-CN" sz="2200" dirty="0" smtClean="0">
                <a:solidFill>
                  <a:srgbClr val="FFC000"/>
                </a:solidFill>
                <a:cs typeface="Courier New" pitchFamily="49" charset="0"/>
              </a:rPr>
              <a:t>][</a:t>
            </a:r>
            <a:r>
              <a:rPr lang="en-US" altLang="zh-CN" sz="2200" dirty="0" smtClean="0">
                <a:cs typeface="Courier New" pitchFamily="49" charset="0"/>
              </a:rPr>
              <a:t>&lt;</a:t>
            </a:r>
            <a:r>
              <a:rPr lang="zh-CN" altLang="en-US" sz="2200" dirty="0" smtClean="0"/>
              <a:t>列数</a:t>
            </a:r>
            <a:r>
              <a:rPr lang="en-US" altLang="zh-CN" sz="2200" dirty="0" smtClean="0">
                <a:cs typeface="Courier New" pitchFamily="49" charset="0"/>
              </a:rPr>
              <a:t>&gt;</a:t>
            </a:r>
            <a:r>
              <a:rPr lang="en-US" altLang="zh-CN" sz="2200" dirty="0" smtClean="0">
                <a:solidFill>
                  <a:srgbClr val="FFC000"/>
                </a:solidFill>
                <a:cs typeface="Courier New" pitchFamily="49" charset="0"/>
              </a:rPr>
              <a:t>];</a:t>
            </a:r>
          </a:p>
          <a:p>
            <a:pPr lvl="1" eaLnBrk="1" hangingPunct="1">
              <a:lnSpc>
                <a:spcPct val="130000"/>
              </a:lnSpc>
              <a:defRPr/>
            </a:pPr>
            <a:r>
              <a:rPr lang="en-US" altLang="zh-CN" sz="2400" dirty="0"/>
              <a:t>&lt;</a:t>
            </a:r>
            <a:r>
              <a:rPr lang="zh-CN" altLang="en-US" sz="2400" dirty="0"/>
              <a:t>二维数组类型名</a:t>
            </a:r>
            <a:r>
              <a:rPr lang="en-US" altLang="zh-CN" sz="2400" dirty="0" smtClean="0"/>
              <a:t>&gt;</a:t>
            </a:r>
            <a:r>
              <a:rPr lang="zh-CN" altLang="en-US" sz="2400" dirty="0" smtClean="0"/>
              <a:t>为二维数组类型的名字</a:t>
            </a:r>
            <a:endParaRPr lang="en-US" altLang="zh-CN" sz="2400" dirty="0" smtClean="0">
              <a:cs typeface="Courier New" pitchFamily="49" charset="0"/>
            </a:endParaRPr>
          </a:p>
          <a:p>
            <a:pPr lvl="1" eaLnBrk="1" hangingPunct="1">
              <a:lnSpc>
                <a:spcPct val="130000"/>
              </a:lnSpc>
              <a:defRPr/>
            </a:pPr>
            <a:r>
              <a:rPr lang="en-US" altLang="zh-CN" sz="2400" dirty="0" smtClean="0">
                <a:cs typeface="Courier New" pitchFamily="49" charset="0"/>
              </a:rPr>
              <a:t>&lt;</a:t>
            </a:r>
            <a:r>
              <a:rPr lang="zh-CN" altLang="en-US" sz="2400" dirty="0" smtClean="0">
                <a:cs typeface="Courier New" pitchFamily="49" charset="0"/>
              </a:rPr>
              <a:t>元素类型</a:t>
            </a:r>
            <a:r>
              <a:rPr lang="en-US" altLang="zh-CN" sz="2400" dirty="0" smtClean="0">
                <a:cs typeface="Courier New" pitchFamily="49" charset="0"/>
              </a:rPr>
              <a:t>&gt;</a:t>
            </a:r>
            <a:r>
              <a:rPr lang="zh-CN" altLang="en-US" sz="2400" dirty="0" smtClean="0">
                <a:cs typeface="Courier New" pitchFamily="49" charset="0"/>
              </a:rPr>
              <a:t>为任意</a:t>
            </a:r>
            <a:r>
              <a:rPr lang="en-US" altLang="zh-CN" sz="2400" dirty="0" smtClean="0">
                <a:cs typeface="Courier New" pitchFamily="49" charset="0"/>
              </a:rPr>
              <a:t>C++</a:t>
            </a:r>
            <a:r>
              <a:rPr lang="zh-CN" altLang="en-US" sz="2400" dirty="0" smtClean="0">
                <a:cs typeface="Courier New" pitchFamily="49" charset="0"/>
              </a:rPr>
              <a:t>类型（</a:t>
            </a:r>
            <a:r>
              <a:rPr lang="en-US" altLang="zh-CN" sz="2400" dirty="0" smtClean="0">
                <a:cs typeface="Courier New" pitchFamily="49" charset="0"/>
              </a:rPr>
              <a:t>void</a:t>
            </a:r>
            <a:r>
              <a:rPr lang="zh-CN" altLang="en-US" sz="2400" dirty="0" smtClean="0">
                <a:cs typeface="Courier New" pitchFamily="49" charset="0"/>
              </a:rPr>
              <a:t>除外）</a:t>
            </a:r>
          </a:p>
          <a:p>
            <a:pPr lvl="1" eaLnBrk="1" hangingPunct="1">
              <a:lnSpc>
                <a:spcPct val="130000"/>
              </a:lnSpc>
              <a:defRPr/>
            </a:pPr>
            <a:r>
              <a:rPr lang="en-US" altLang="zh-CN" sz="2400" dirty="0" smtClean="0">
                <a:cs typeface="Courier New" pitchFamily="49" charset="0"/>
              </a:rPr>
              <a:t>&lt;</a:t>
            </a:r>
            <a:r>
              <a:rPr lang="zh-CN" altLang="en-US" sz="2400" dirty="0" smtClean="0"/>
              <a:t>行数</a:t>
            </a:r>
            <a:r>
              <a:rPr lang="en-US" altLang="zh-CN" sz="2400" dirty="0" smtClean="0">
                <a:cs typeface="Courier New" pitchFamily="49" charset="0"/>
              </a:rPr>
              <a:t>&gt;</a:t>
            </a:r>
            <a:r>
              <a:rPr lang="zh-CN" altLang="en-US" sz="2400" dirty="0" smtClean="0">
                <a:cs typeface="Courier New" pitchFamily="49" charset="0"/>
              </a:rPr>
              <a:t>和</a:t>
            </a:r>
            <a:r>
              <a:rPr lang="en-US" altLang="zh-CN" sz="2400" dirty="0" smtClean="0">
                <a:cs typeface="Courier New" pitchFamily="49" charset="0"/>
              </a:rPr>
              <a:t>&lt;</a:t>
            </a:r>
            <a:r>
              <a:rPr lang="zh-CN" altLang="en-US" sz="2400" dirty="0" smtClean="0"/>
              <a:t>列数</a:t>
            </a:r>
            <a:r>
              <a:rPr lang="en-US" altLang="zh-CN" sz="2400" dirty="0" smtClean="0">
                <a:cs typeface="Courier New" pitchFamily="49" charset="0"/>
              </a:rPr>
              <a:t>&gt;</a:t>
            </a:r>
            <a:r>
              <a:rPr lang="zh-CN" altLang="en-US" sz="2400" dirty="0" smtClean="0">
                <a:cs typeface="Courier New" pitchFamily="49" charset="0"/>
              </a:rPr>
              <a:t>为</a:t>
            </a:r>
            <a:r>
              <a:rPr lang="zh-CN" altLang="en-US" sz="2400" dirty="0" smtClean="0">
                <a:solidFill>
                  <a:schemeClr val="folHlink"/>
                </a:solidFill>
                <a:cs typeface="Courier New" pitchFamily="49" charset="0"/>
              </a:rPr>
              <a:t>整型常量表达式</a:t>
            </a:r>
          </a:p>
          <a:p>
            <a:pPr eaLnBrk="1" hangingPunct="1">
              <a:lnSpc>
                <a:spcPct val="70000"/>
              </a:lnSpc>
              <a:defRPr/>
            </a:pPr>
            <a:r>
              <a:rPr lang="zh-CN" altLang="en-US" dirty="0"/>
              <a:t>例如：</a:t>
            </a:r>
          </a:p>
          <a:p>
            <a:pPr marL="457200" lvl="1" indent="0" eaLnBrk="1" hangingPunct="1">
              <a:lnSpc>
                <a:spcPct val="90000"/>
              </a:lnSpc>
              <a:buNone/>
              <a:defRPr/>
            </a:pPr>
            <a:r>
              <a:rPr lang="en-US" altLang="zh-CN" dirty="0" err="1" smtClean="0"/>
              <a:t>typedef</a:t>
            </a:r>
            <a:r>
              <a:rPr lang="en-US" altLang="zh-CN" dirty="0" smtClean="0"/>
              <a:t> </a:t>
            </a:r>
            <a:r>
              <a:rPr lang="en-US" altLang="zh-CN" dirty="0" err="1" smtClean="0"/>
              <a:t>int</a:t>
            </a:r>
            <a:r>
              <a:rPr lang="en-US" altLang="zh-CN" dirty="0" smtClean="0"/>
              <a:t> </a:t>
            </a:r>
            <a:r>
              <a:rPr lang="en-US" altLang="zh-CN" dirty="0" smtClean="0">
                <a:solidFill>
                  <a:srgbClr val="FFC000"/>
                </a:solidFill>
              </a:rPr>
              <a:t>A</a:t>
            </a:r>
            <a:r>
              <a:rPr lang="en-US" altLang="zh-CN" dirty="0" smtClean="0"/>
              <a:t>[10][5]; //</a:t>
            </a:r>
            <a:r>
              <a:rPr lang="zh-CN" altLang="en-US" dirty="0" smtClean="0"/>
              <a:t>由</a:t>
            </a:r>
            <a:r>
              <a:rPr lang="en-US" altLang="zh-CN" dirty="0" smtClean="0"/>
              <a:t>10</a:t>
            </a:r>
            <a:r>
              <a:rPr lang="zh-CN" altLang="en-US" dirty="0" smtClean="0"/>
              <a:t>行、</a:t>
            </a:r>
            <a:r>
              <a:rPr lang="en-US" altLang="zh-CN" dirty="0" smtClean="0"/>
              <a:t>5</a:t>
            </a:r>
            <a:r>
              <a:rPr lang="zh-CN" altLang="en-US" dirty="0" smtClean="0"/>
              <a:t>列</a:t>
            </a:r>
            <a:r>
              <a:rPr lang="en-US" altLang="zh-CN" dirty="0" err="1" smtClean="0"/>
              <a:t>int</a:t>
            </a:r>
            <a:r>
              <a:rPr lang="zh-CN" altLang="en-US" dirty="0" smtClean="0"/>
              <a:t>型元素</a:t>
            </a:r>
          </a:p>
          <a:p>
            <a:pPr marL="457200" lvl="1" indent="0" eaLnBrk="1" hangingPunct="1">
              <a:lnSpc>
                <a:spcPct val="90000"/>
              </a:lnSpc>
              <a:buNone/>
              <a:defRPr/>
            </a:pPr>
            <a:r>
              <a:rPr lang="zh-CN" altLang="en-US" dirty="0" smtClean="0"/>
              <a:t> 			             </a:t>
            </a:r>
            <a:r>
              <a:rPr lang="en-US" altLang="zh-CN" dirty="0" smtClean="0"/>
              <a:t>//</a:t>
            </a:r>
            <a:r>
              <a:rPr lang="zh-CN" altLang="en-US" dirty="0" smtClean="0"/>
              <a:t>所构成的二维数组类型</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eaLnBrk="1" hangingPunct="1">
              <a:defRPr/>
            </a:pPr>
            <a:r>
              <a:rPr lang="zh-CN" altLang="en-US" dirty="0"/>
              <a:t>二维数组类型变量的定义</a:t>
            </a:r>
            <a:endParaRPr lang="zh-CN" altLang="zh-CN" dirty="0" smtClean="0"/>
          </a:p>
        </p:txBody>
      </p:sp>
      <p:sp>
        <p:nvSpPr>
          <p:cNvPr id="136195" name="Rectangle 3"/>
          <p:cNvSpPr>
            <a:spLocks noGrp="1" noChangeArrowheads="1"/>
          </p:cNvSpPr>
          <p:nvPr>
            <p:ph type="body" idx="1"/>
          </p:nvPr>
        </p:nvSpPr>
        <p:spPr>
          <a:xfrm>
            <a:off x="395288" y="1600200"/>
            <a:ext cx="8425184" cy="4924425"/>
          </a:xfrm>
        </p:spPr>
        <p:txBody>
          <a:bodyPr/>
          <a:lstStyle/>
          <a:p>
            <a:pPr eaLnBrk="1" hangingPunct="1">
              <a:defRPr/>
            </a:pPr>
            <a:r>
              <a:rPr lang="zh-CN" altLang="en-US" dirty="0" smtClean="0"/>
              <a:t>二维数组类型变量的定义格式：</a:t>
            </a:r>
          </a:p>
          <a:p>
            <a:pPr marL="457200" lvl="1" indent="0" eaLnBrk="1" hangingPunct="1">
              <a:lnSpc>
                <a:spcPct val="150000"/>
              </a:lnSpc>
              <a:buNone/>
              <a:defRPr/>
            </a:pPr>
            <a:r>
              <a:rPr lang="en-US" altLang="zh-CN" sz="2400" dirty="0" smtClean="0">
                <a:cs typeface="Courier New" pitchFamily="49" charset="0"/>
              </a:rPr>
              <a:t>&lt;</a:t>
            </a:r>
            <a:r>
              <a:rPr lang="zh-CN" altLang="en-US" sz="2400" dirty="0" smtClean="0"/>
              <a:t>二维数组类型名</a:t>
            </a:r>
            <a:r>
              <a:rPr lang="en-US" altLang="zh-CN" sz="2400" dirty="0" smtClean="0">
                <a:cs typeface="Courier New" pitchFamily="49" charset="0"/>
              </a:rPr>
              <a:t>&gt; </a:t>
            </a:r>
            <a:r>
              <a:rPr lang="en-US" altLang="zh-CN" sz="2400" u="sng" dirty="0"/>
              <a:t>&lt;</a:t>
            </a:r>
            <a:r>
              <a:rPr lang="zh-CN" altLang="en-US" sz="2400" u="sng" dirty="0"/>
              <a:t>二维数组变量名</a:t>
            </a:r>
            <a:r>
              <a:rPr lang="en-US" altLang="zh-CN" sz="2400" u="sng" dirty="0"/>
              <a:t>&gt;</a:t>
            </a:r>
            <a:r>
              <a:rPr lang="en-US" altLang="zh-CN" sz="2400" dirty="0" smtClean="0">
                <a:solidFill>
                  <a:srgbClr val="FFC000"/>
                </a:solidFill>
                <a:cs typeface="Courier New" pitchFamily="49" charset="0"/>
              </a:rPr>
              <a:t>;</a:t>
            </a:r>
          </a:p>
          <a:p>
            <a:pPr lvl="1" eaLnBrk="1" hangingPunct="1">
              <a:lnSpc>
                <a:spcPct val="110000"/>
              </a:lnSpc>
              <a:buFontTx/>
              <a:buNone/>
              <a:defRPr/>
            </a:pPr>
            <a:r>
              <a:rPr lang="zh-CN" altLang="en-US" sz="2400" dirty="0" smtClean="0">
                <a:cs typeface="Courier New" pitchFamily="49" charset="0"/>
              </a:rPr>
              <a:t>或</a:t>
            </a:r>
          </a:p>
          <a:p>
            <a:pPr marL="457200" lvl="1" indent="0" eaLnBrk="1" hangingPunct="1">
              <a:lnSpc>
                <a:spcPct val="120000"/>
              </a:lnSpc>
              <a:buNone/>
              <a:defRPr/>
            </a:pPr>
            <a:r>
              <a:rPr lang="en-US" altLang="zh-CN" sz="2400" dirty="0" smtClean="0">
                <a:cs typeface="Courier New" pitchFamily="49" charset="0"/>
              </a:rPr>
              <a:t>&lt;</a:t>
            </a:r>
            <a:r>
              <a:rPr lang="zh-CN" altLang="en-US" sz="2400" dirty="0" smtClean="0"/>
              <a:t>元素类型</a:t>
            </a:r>
            <a:r>
              <a:rPr lang="en-US" altLang="zh-CN" sz="2400" dirty="0" smtClean="0">
                <a:cs typeface="Courier New" pitchFamily="49" charset="0"/>
              </a:rPr>
              <a:t>&gt; </a:t>
            </a:r>
            <a:r>
              <a:rPr lang="en-US" altLang="zh-CN" sz="2400" u="sng" dirty="0"/>
              <a:t>&lt;</a:t>
            </a:r>
            <a:r>
              <a:rPr lang="zh-CN" altLang="en-US" sz="2400" u="sng" dirty="0"/>
              <a:t>二维数组变量名</a:t>
            </a:r>
            <a:r>
              <a:rPr lang="en-US" altLang="zh-CN" sz="2400" u="sng" dirty="0"/>
              <a:t>&gt;</a:t>
            </a:r>
            <a:r>
              <a:rPr lang="en-US" altLang="zh-CN" sz="2400" dirty="0" smtClean="0">
                <a:solidFill>
                  <a:srgbClr val="FFC000"/>
                </a:solidFill>
                <a:cs typeface="Courier New" pitchFamily="49" charset="0"/>
              </a:rPr>
              <a:t>[</a:t>
            </a:r>
            <a:r>
              <a:rPr lang="en-US" altLang="zh-CN" sz="2400" dirty="0" smtClean="0">
                <a:cs typeface="Courier New" pitchFamily="49" charset="0"/>
              </a:rPr>
              <a:t>&lt;</a:t>
            </a:r>
            <a:r>
              <a:rPr lang="zh-CN" altLang="en-US" sz="2400" dirty="0" smtClean="0"/>
              <a:t>行数</a:t>
            </a:r>
            <a:r>
              <a:rPr lang="en-US" altLang="zh-CN" sz="2400" dirty="0" smtClean="0">
                <a:cs typeface="Courier New" pitchFamily="49" charset="0"/>
              </a:rPr>
              <a:t>&gt;</a:t>
            </a:r>
            <a:r>
              <a:rPr lang="en-US" altLang="zh-CN" sz="2400" dirty="0" smtClean="0">
                <a:solidFill>
                  <a:srgbClr val="FFC000"/>
                </a:solidFill>
                <a:cs typeface="Courier New" pitchFamily="49" charset="0"/>
              </a:rPr>
              <a:t>][</a:t>
            </a:r>
            <a:r>
              <a:rPr lang="en-US" altLang="zh-CN" sz="2400" dirty="0" smtClean="0">
                <a:cs typeface="Courier New" pitchFamily="49" charset="0"/>
              </a:rPr>
              <a:t>&lt;</a:t>
            </a:r>
            <a:r>
              <a:rPr lang="zh-CN" altLang="en-US" sz="2400" dirty="0" smtClean="0"/>
              <a:t>列数</a:t>
            </a:r>
            <a:r>
              <a:rPr lang="en-US" altLang="zh-CN" sz="2400" dirty="0" smtClean="0">
                <a:cs typeface="Courier New" pitchFamily="49" charset="0"/>
              </a:rPr>
              <a:t>&gt;</a:t>
            </a:r>
            <a:r>
              <a:rPr lang="en-US" altLang="zh-CN" sz="2400" dirty="0" smtClean="0">
                <a:solidFill>
                  <a:srgbClr val="FFC000"/>
                </a:solidFill>
                <a:cs typeface="Courier New" pitchFamily="49" charset="0"/>
              </a:rPr>
              <a:t>];</a:t>
            </a:r>
          </a:p>
          <a:p>
            <a:pPr lvl="1" eaLnBrk="1" hangingPunct="1">
              <a:lnSpc>
                <a:spcPct val="120000"/>
              </a:lnSpc>
              <a:buFontTx/>
              <a:buNone/>
              <a:defRPr/>
            </a:pPr>
            <a:r>
              <a:rPr lang="zh-CN" altLang="en-US" sz="2400" dirty="0" smtClean="0">
                <a:cs typeface="Courier New" pitchFamily="49" charset="0"/>
              </a:rPr>
              <a:t>或</a:t>
            </a:r>
          </a:p>
          <a:p>
            <a:pPr marL="457200" lvl="1" indent="0" eaLnBrk="1" hangingPunct="1">
              <a:lnSpc>
                <a:spcPct val="130000"/>
              </a:lnSpc>
              <a:buNone/>
              <a:defRPr/>
            </a:pPr>
            <a:r>
              <a:rPr lang="en-US" altLang="zh-CN" sz="2400" dirty="0" smtClean="0">
                <a:cs typeface="Courier New" pitchFamily="49" charset="0"/>
              </a:rPr>
              <a:t>&lt;</a:t>
            </a:r>
            <a:r>
              <a:rPr lang="zh-CN" altLang="en-US" sz="2400" dirty="0" smtClean="0">
                <a:cs typeface="Courier New" pitchFamily="49" charset="0"/>
              </a:rPr>
              <a:t>一维数组类型名</a:t>
            </a:r>
            <a:r>
              <a:rPr lang="en-US" altLang="zh-CN" sz="2400" dirty="0" smtClean="0">
                <a:cs typeface="Courier New" pitchFamily="49" charset="0"/>
              </a:rPr>
              <a:t>&gt; </a:t>
            </a:r>
            <a:r>
              <a:rPr lang="en-US" altLang="zh-CN" sz="2400" u="sng" dirty="0" smtClean="0">
                <a:cs typeface="Courier New" pitchFamily="49" charset="0"/>
              </a:rPr>
              <a:t>&lt;</a:t>
            </a:r>
            <a:r>
              <a:rPr lang="zh-CN" altLang="en-US" sz="2400" u="sng" dirty="0" smtClean="0">
                <a:cs typeface="Courier New" pitchFamily="49" charset="0"/>
              </a:rPr>
              <a:t>二</a:t>
            </a:r>
            <a:r>
              <a:rPr lang="zh-CN" altLang="en-US" sz="2400" u="sng" dirty="0" smtClean="0"/>
              <a:t>维数组变量名</a:t>
            </a:r>
            <a:r>
              <a:rPr lang="en-US" altLang="zh-CN" sz="2400" u="sng" dirty="0" smtClean="0">
                <a:cs typeface="Courier New" pitchFamily="49" charset="0"/>
              </a:rPr>
              <a:t>&gt;</a:t>
            </a:r>
            <a:r>
              <a:rPr lang="en-US" altLang="zh-CN" sz="2400" dirty="0" smtClean="0">
                <a:solidFill>
                  <a:srgbClr val="FFC000"/>
                </a:solidFill>
                <a:cs typeface="Courier New" pitchFamily="49" charset="0"/>
              </a:rPr>
              <a:t>[</a:t>
            </a:r>
            <a:r>
              <a:rPr lang="en-US" altLang="zh-CN" sz="2400" dirty="0" smtClean="0">
                <a:cs typeface="Courier New" pitchFamily="49" charset="0"/>
              </a:rPr>
              <a:t>&lt;</a:t>
            </a:r>
            <a:r>
              <a:rPr lang="zh-CN" altLang="en-US" sz="2400" dirty="0" smtClean="0"/>
              <a:t>元素个数</a:t>
            </a:r>
            <a:r>
              <a:rPr lang="en-US" altLang="zh-CN" sz="2400" dirty="0" smtClean="0">
                <a:cs typeface="Courier New" pitchFamily="49" charset="0"/>
              </a:rPr>
              <a:t>&gt;</a:t>
            </a:r>
            <a:r>
              <a:rPr lang="en-US" altLang="zh-CN" sz="2400" dirty="0" smtClean="0">
                <a:solidFill>
                  <a:srgbClr val="FFC000"/>
                </a:solidFill>
                <a:cs typeface="Courier New" pitchFamily="49" charset="0"/>
              </a:rPr>
              <a:t>];</a:t>
            </a:r>
          </a:p>
          <a:p>
            <a:pPr lvl="1" eaLnBrk="1" hangingPunct="1">
              <a:lnSpc>
                <a:spcPct val="130000"/>
              </a:lnSpc>
              <a:defRPr/>
            </a:pPr>
            <a:r>
              <a:rPr lang="en-US" altLang="zh-CN" sz="2400" dirty="0"/>
              <a:t>&lt;</a:t>
            </a:r>
            <a:r>
              <a:rPr lang="zh-CN" altLang="en-US" sz="2400" dirty="0"/>
              <a:t>二维数组变量名</a:t>
            </a:r>
            <a:r>
              <a:rPr lang="en-US" altLang="zh-CN" sz="2400" dirty="0" smtClean="0"/>
              <a:t>&gt;</a:t>
            </a:r>
            <a:r>
              <a:rPr lang="zh-CN" altLang="en-US" sz="2400" dirty="0" smtClean="0"/>
              <a:t>为二维数组变量的名字</a:t>
            </a:r>
            <a:endParaRPr lang="en-US" altLang="zh-CN" sz="2400" dirty="0" smtClean="0">
              <a:cs typeface="Courier New" pitchFamily="49" charset="0"/>
            </a:endParaRPr>
          </a:p>
          <a:p>
            <a:pPr lvl="1" eaLnBrk="1" hangingPunct="1">
              <a:lnSpc>
                <a:spcPct val="130000"/>
              </a:lnSpc>
              <a:defRPr/>
            </a:pPr>
            <a:r>
              <a:rPr lang="en-US" altLang="zh-CN" sz="2400" dirty="0" smtClean="0">
                <a:cs typeface="Courier New" pitchFamily="49" charset="0"/>
              </a:rPr>
              <a:t>&lt;</a:t>
            </a:r>
            <a:r>
              <a:rPr lang="zh-CN" altLang="en-US" sz="2400" dirty="0" smtClean="0"/>
              <a:t>元素类型</a:t>
            </a:r>
            <a:r>
              <a:rPr lang="en-US" altLang="zh-CN" sz="2400" dirty="0" smtClean="0">
                <a:cs typeface="Courier New" pitchFamily="49" charset="0"/>
              </a:rPr>
              <a:t>&gt;</a:t>
            </a:r>
            <a:r>
              <a:rPr lang="zh-CN" altLang="en-US" sz="2400" dirty="0" smtClean="0">
                <a:cs typeface="Courier New" pitchFamily="49" charset="0"/>
              </a:rPr>
              <a:t>为任意</a:t>
            </a:r>
            <a:r>
              <a:rPr lang="en-US" altLang="zh-CN" sz="2400" dirty="0" smtClean="0">
                <a:cs typeface="Courier New" pitchFamily="49" charset="0"/>
              </a:rPr>
              <a:t>C++</a:t>
            </a:r>
            <a:r>
              <a:rPr lang="zh-CN" altLang="en-US" sz="2400" dirty="0" smtClean="0">
                <a:cs typeface="Courier New" pitchFamily="49" charset="0"/>
              </a:rPr>
              <a:t>类型（</a:t>
            </a:r>
            <a:r>
              <a:rPr lang="en-US" altLang="zh-CN" sz="2400" dirty="0" smtClean="0">
                <a:cs typeface="Courier New" pitchFamily="49" charset="0"/>
              </a:rPr>
              <a:t>void</a:t>
            </a:r>
            <a:r>
              <a:rPr lang="zh-CN" altLang="en-US" sz="2400" dirty="0" smtClean="0">
                <a:cs typeface="Courier New" pitchFamily="49" charset="0"/>
              </a:rPr>
              <a:t>除外）</a:t>
            </a:r>
          </a:p>
          <a:p>
            <a:pPr lvl="1" eaLnBrk="1" hangingPunct="1">
              <a:lnSpc>
                <a:spcPct val="130000"/>
              </a:lnSpc>
              <a:defRPr/>
            </a:pPr>
            <a:r>
              <a:rPr lang="en-US" altLang="zh-CN" sz="2400" dirty="0" smtClean="0">
                <a:cs typeface="Courier New" pitchFamily="49" charset="0"/>
              </a:rPr>
              <a:t>&lt;</a:t>
            </a:r>
            <a:r>
              <a:rPr lang="zh-CN" altLang="en-US" sz="2400" dirty="0" smtClean="0"/>
              <a:t>行数</a:t>
            </a:r>
            <a:r>
              <a:rPr lang="en-US" altLang="zh-CN" sz="2400" dirty="0" smtClean="0">
                <a:cs typeface="Courier New" pitchFamily="49" charset="0"/>
              </a:rPr>
              <a:t>&gt;</a:t>
            </a:r>
            <a:r>
              <a:rPr lang="zh-CN" altLang="en-US" sz="2400" dirty="0" smtClean="0">
                <a:cs typeface="Courier New" pitchFamily="49" charset="0"/>
              </a:rPr>
              <a:t>、</a:t>
            </a:r>
            <a:r>
              <a:rPr lang="en-US" altLang="zh-CN" sz="2400" dirty="0" smtClean="0">
                <a:cs typeface="Courier New" pitchFamily="49" charset="0"/>
              </a:rPr>
              <a:t>&lt;</a:t>
            </a:r>
            <a:r>
              <a:rPr lang="zh-CN" altLang="en-US" sz="2400" dirty="0" smtClean="0"/>
              <a:t>列数</a:t>
            </a:r>
            <a:r>
              <a:rPr lang="en-US" altLang="zh-CN" sz="2400" dirty="0" smtClean="0">
                <a:cs typeface="Courier New" pitchFamily="49" charset="0"/>
              </a:rPr>
              <a:t>&gt;</a:t>
            </a:r>
            <a:r>
              <a:rPr lang="zh-CN" altLang="en-US" sz="2400" dirty="0" smtClean="0">
                <a:cs typeface="Courier New" pitchFamily="49" charset="0"/>
              </a:rPr>
              <a:t>和</a:t>
            </a:r>
            <a:r>
              <a:rPr lang="en-US" altLang="zh-CN" sz="2400" dirty="0" smtClean="0">
                <a:cs typeface="Courier New" pitchFamily="49" charset="0"/>
              </a:rPr>
              <a:t>&lt;</a:t>
            </a:r>
            <a:r>
              <a:rPr lang="zh-CN" altLang="en-US" sz="2400" dirty="0" smtClean="0"/>
              <a:t>元素个数</a:t>
            </a:r>
            <a:r>
              <a:rPr lang="en-US" altLang="zh-CN" sz="2400" dirty="0" smtClean="0">
                <a:cs typeface="Courier New" pitchFamily="49" charset="0"/>
              </a:rPr>
              <a:t>&gt;</a:t>
            </a:r>
            <a:r>
              <a:rPr lang="zh-CN" altLang="en-US" sz="2400" dirty="0" smtClean="0">
                <a:cs typeface="Courier New" pitchFamily="49" charset="0"/>
              </a:rPr>
              <a:t>为</a:t>
            </a:r>
            <a:r>
              <a:rPr lang="zh-CN" altLang="en-US" sz="2400" dirty="0" smtClean="0">
                <a:solidFill>
                  <a:schemeClr val="folHlink"/>
                </a:solidFill>
                <a:cs typeface="Courier New" pitchFamily="49" charset="0"/>
              </a:rPr>
              <a:t>整型常量表达式</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pPr eaLnBrk="1" hangingPunct="1">
              <a:defRPr/>
            </a:pPr>
            <a:endParaRPr lang="zh-CN" altLang="zh-CN" smtClean="0"/>
          </a:p>
        </p:txBody>
      </p:sp>
      <p:sp>
        <p:nvSpPr>
          <p:cNvPr id="177155" name="Rectangle 3"/>
          <p:cNvSpPr>
            <a:spLocks noGrp="1" noChangeArrowheads="1"/>
          </p:cNvSpPr>
          <p:nvPr>
            <p:ph type="body" idx="1"/>
          </p:nvPr>
        </p:nvSpPr>
        <p:spPr>
          <a:xfrm>
            <a:off x="457200" y="1456184"/>
            <a:ext cx="8229600" cy="5069160"/>
          </a:xfrm>
        </p:spPr>
        <p:txBody>
          <a:bodyPr>
            <a:normAutofit fontScale="77500" lnSpcReduction="20000"/>
          </a:bodyPr>
          <a:lstStyle/>
          <a:p>
            <a:pPr eaLnBrk="1" hangingPunct="1">
              <a:lnSpc>
                <a:spcPct val="120000"/>
              </a:lnSpc>
              <a:defRPr/>
            </a:pPr>
            <a:r>
              <a:rPr lang="zh-CN" altLang="en-US" dirty="0" smtClean="0"/>
              <a:t>例如，下面定义了一个</a:t>
            </a:r>
            <a:r>
              <a:rPr lang="en-US" altLang="zh-CN" dirty="0" smtClean="0"/>
              <a:t>10</a:t>
            </a:r>
            <a:r>
              <a:rPr lang="zh-CN" altLang="en-US" dirty="0" smtClean="0"/>
              <a:t>行</a:t>
            </a:r>
            <a:r>
              <a:rPr lang="en-US" altLang="zh-CN" dirty="0" smtClean="0"/>
              <a:t>5</a:t>
            </a:r>
            <a:r>
              <a:rPr lang="zh-CN" altLang="en-US" dirty="0" smtClean="0"/>
              <a:t>列的二维数组变量</a:t>
            </a:r>
            <a:r>
              <a:rPr lang="en-US" altLang="zh-CN" dirty="0" smtClean="0"/>
              <a:t>a</a:t>
            </a:r>
            <a:r>
              <a:rPr lang="zh-CN" altLang="en-US" dirty="0" smtClean="0"/>
              <a:t>：</a:t>
            </a:r>
          </a:p>
          <a:p>
            <a:pPr lvl="1" eaLnBrk="1" hangingPunct="1">
              <a:lnSpc>
                <a:spcPct val="120000"/>
              </a:lnSpc>
              <a:defRPr/>
            </a:pPr>
            <a:r>
              <a:rPr lang="en-US" altLang="zh-CN" sz="3200" dirty="0" err="1" smtClean="0"/>
              <a:t>typedef</a:t>
            </a:r>
            <a:r>
              <a:rPr lang="en-US" altLang="zh-CN" sz="3200" dirty="0" smtClean="0"/>
              <a:t> </a:t>
            </a:r>
            <a:r>
              <a:rPr lang="en-US" altLang="zh-CN" sz="3200" dirty="0" err="1" smtClean="0"/>
              <a:t>int</a:t>
            </a:r>
            <a:r>
              <a:rPr lang="en-US" altLang="zh-CN" sz="3200" dirty="0" smtClean="0"/>
              <a:t> A[10][5]; </a:t>
            </a:r>
          </a:p>
          <a:p>
            <a:pPr lvl="1" eaLnBrk="1" hangingPunct="1">
              <a:lnSpc>
                <a:spcPct val="120000"/>
              </a:lnSpc>
              <a:defRPr/>
            </a:pPr>
            <a:r>
              <a:rPr lang="en-US" altLang="zh-CN" sz="3200" dirty="0" smtClean="0"/>
              <a:t>A </a:t>
            </a:r>
            <a:r>
              <a:rPr lang="en-US" altLang="zh-CN" sz="3200" dirty="0" err="1" smtClean="0">
                <a:solidFill>
                  <a:srgbClr val="FFC000"/>
                </a:solidFill>
              </a:rPr>
              <a:t>a</a:t>
            </a:r>
            <a:r>
              <a:rPr lang="en-US" altLang="zh-CN" sz="3200" dirty="0" smtClean="0"/>
              <a:t>;</a:t>
            </a:r>
          </a:p>
          <a:p>
            <a:pPr lvl="1" eaLnBrk="1" hangingPunct="1">
              <a:lnSpc>
                <a:spcPct val="120000"/>
              </a:lnSpc>
              <a:buFontTx/>
              <a:buNone/>
              <a:defRPr/>
            </a:pPr>
            <a:r>
              <a:rPr lang="zh-CN" altLang="en-US" sz="3200" dirty="0" smtClean="0"/>
              <a:t>或</a:t>
            </a:r>
          </a:p>
          <a:p>
            <a:pPr lvl="1" eaLnBrk="1" hangingPunct="1">
              <a:lnSpc>
                <a:spcPct val="120000"/>
              </a:lnSpc>
              <a:defRPr/>
            </a:pPr>
            <a:r>
              <a:rPr lang="en-US" altLang="zh-CN" sz="3200" dirty="0" err="1" smtClean="0"/>
              <a:t>int</a:t>
            </a:r>
            <a:r>
              <a:rPr lang="en-US" altLang="zh-CN" sz="3200" dirty="0" smtClean="0"/>
              <a:t> </a:t>
            </a:r>
            <a:r>
              <a:rPr lang="en-US" altLang="zh-CN" sz="3200" dirty="0" smtClean="0">
                <a:solidFill>
                  <a:srgbClr val="FFC000"/>
                </a:solidFill>
              </a:rPr>
              <a:t>a</a:t>
            </a:r>
            <a:r>
              <a:rPr lang="en-US" altLang="zh-CN" sz="3200" dirty="0" smtClean="0"/>
              <a:t>[10][5]; //</a:t>
            </a:r>
            <a:r>
              <a:rPr lang="zh-CN" altLang="en-US" sz="3200" dirty="0" smtClean="0"/>
              <a:t>常用的形式</a:t>
            </a:r>
            <a:endParaRPr lang="en-US" altLang="zh-CN" sz="3200" dirty="0" smtClean="0"/>
          </a:p>
          <a:p>
            <a:pPr lvl="1" eaLnBrk="1" hangingPunct="1">
              <a:lnSpc>
                <a:spcPct val="120000"/>
              </a:lnSpc>
              <a:buFontTx/>
              <a:buNone/>
              <a:defRPr/>
            </a:pPr>
            <a:r>
              <a:rPr lang="zh-CN" altLang="en-US" sz="3200" dirty="0" smtClean="0"/>
              <a:t>或</a:t>
            </a:r>
          </a:p>
          <a:p>
            <a:pPr lvl="1" eaLnBrk="1" hangingPunct="1">
              <a:lnSpc>
                <a:spcPct val="120000"/>
              </a:lnSpc>
              <a:defRPr/>
            </a:pPr>
            <a:r>
              <a:rPr lang="en-US" altLang="zh-CN" sz="3200" dirty="0" err="1" smtClean="0"/>
              <a:t>typedef</a:t>
            </a:r>
            <a:r>
              <a:rPr lang="en-US" altLang="zh-CN" sz="3200" dirty="0" smtClean="0"/>
              <a:t> </a:t>
            </a:r>
            <a:r>
              <a:rPr lang="en-US" altLang="zh-CN" sz="3200" dirty="0" err="1" smtClean="0"/>
              <a:t>int</a:t>
            </a:r>
            <a:r>
              <a:rPr lang="en-US" altLang="zh-CN" sz="3200" dirty="0" smtClean="0"/>
              <a:t> B[5];</a:t>
            </a:r>
          </a:p>
          <a:p>
            <a:pPr lvl="1" eaLnBrk="1" hangingPunct="1">
              <a:lnSpc>
                <a:spcPct val="120000"/>
              </a:lnSpc>
              <a:defRPr/>
            </a:pPr>
            <a:r>
              <a:rPr lang="en-US" altLang="zh-CN" sz="3200" dirty="0" smtClean="0"/>
              <a:t>B</a:t>
            </a:r>
            <a:r>
              <a:rPr lang="en-US" altLang="zh-CN" sz="3200" dirty="0" smtClean="0">
                <a:solidFill>
                  <a:schemeClr val="folHlink"/>
                </a:solidFill>
              </a:rPr>
              <a:t> a</a:t>
            </a:r>
            <a:r>
              <a:rPr lang="en-US" altLang="zh-CN" sz="3200" dirty="0" smtClean="0"/>
              <a:t>[10]; //a</a:t>
            </a:r>
            <a:r>
              <a:rPr lang="zh-CN" altLang="en-US" sz="3200" dirty="0" smtClean="0"/>
              <a:t>是</a:t>
            </a:r>
            <a:r>
              <a:rPr lang="en-US" altLang="zh-CN" sz="3200" dirty="0" smtClean="0"/>
              <a:t>10</a:t>
            </a:r>
            <a:r>
              <a:rPr lang="zh-CN" altLang="en-US" sz="3200" dirty="0" smtClean="0"/>
              <a:t>个元素构成的一维数组，</a:t>
            </a:r>
            <a:endParaRPr lang="en-US" altLang="zh-CN" sz="3200" dirty="0" smtClean="0"/>
          </a:p>
          <a:p>
            <a:pPr marL="457200" lvl="1" indent="0" eaLnBrk="1" hangingPunct="1">
              <a:lnSpc>
                <a:spcPct val="120000"/>
              </a:lnSpc>
              <a:buNone/>
              <a:defRPr/>
            </a:pPr>
            <a:r>
              <a:rPr lang="en-US" altLang="zh-CN" sz="3200" dirty="0"/>
              <a:t>	</a:t>
            </a:r>
            <a:r>
              <a:rPr lang="en-US" altLang="zh-CN" sz="3200" dirty="0" smtClean="0"/>
              <a:t>	   //</a:t>
            </a:r>
            <a:r>
              <a:rPr lang="zh-CN" altLang="en-US" sz="3200" dirty="0" smtClean="0"/>
              <a:t>但每个元素又是一个一维数组</a:t>
            </a:r>
            <a:r>
              <a:rPr lang="zh-CN" altLang="en-US" sz="3200" dirty="0"/>
              <a:t>。</a:t>
            </a:r>
            <a:endParaRPr lang="en-US" altLang="zh-CN" sz="3200" dirty="0" smtClean="0"/>
          </a:p>
          <a:p>
            <a:pPr marL="457200" lvl="1" indent="0" eaLnBrk="1" hangingPunct="1">
              <a:lnSpc>
                <a:spcPct val="120000"/>
              </a:lnSpc>
              <a:buNone/>
              <a:defRPr/>
            </a:pPr>
            <a:r>
              <a:rPr lang="en-US" altLang="zh-CN" sz="3200" dirty="0" smtClean="0"/>
              <a:t>		   //</a:t>
            </a:r>
            <a:r>
              <a:rPr lang="zh-CN" altLang="en-US" sz="3200" dirty="0" smtClean="0"/>
              <a:t>这里，</a:t>
            </a:r>
            <a:r>
              <a:rPr lang="en-US" altLang="zh-CN" sz="3200" dirty="0" smtClean="0"/>
              <a:t>a</a:t>
            </a:r>
            <a:r>
              <a:rPr lang="zh-CN" altLang="en-US" sz="3200" dirty="0" smtClean="0"/>
              <a:t>语法上是一维数组，</a:t>
            </a:r>
            <a:endParaRPr lang="en-US" altLang="zh-CN" sz="3200" dirty="0" smtClean="0"/>
          </a:p>
          <a:p>
            <a:pPr marL="457200" lvl="1" indent="0" eaLnBrk="1" hangingPunct="1">
              <a:lnSpc>
                <a:spcPct val="120000"/>
              </a:lnSpc>
              <a:buNone/>
              <a:defRPr/>
            </a:pPr>
            <a:r>
              <a:rPr lang="en-US" altLang="zh-CN" sz="3200" dirty="0"/>
              <a:t>	</a:t>
            </a:r>
            <a:r>
              <a:rPr lang="en-US" altLang="zh-CN" sz="3200" dirty="0" smtClean="0"/>
              <a:t>	   //</a:t>
            </a:r>
            <a:r>
              <a:rPr lang="zh-CN" altLang="en-US" sz="3200" dirty="0" smtClean="0"/>
              <a:t>实际</a:t>
            </a:r>
            <a:r>
              <a:rPr lang="zh-CN" altLang="en-US" sz="3200" dirty="0"/>
              <a:t>上</a:t>
            </a:r>
            <a:r>
              <a:rPr lang="zh-CN" altLang="en-US" sz="3200" dirty="0" smtClean="0"/>
              <a:t>是一个二维数组</a:t>
            </a:r>
            <a:endParaRPr lang="en-US" altLang="zh-CN"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eaLnBrk="1" hangingPunct="1">
              <a:defRPr/>
            </a:pPr>
            <a:r>
              <a:rPr lang="zh-CN" altLang="en-US" smtClean="0"/>
              <a:t>二维数组的初始化 </a:t>
            </a:r>
          </a:p>
        </p:txBody>
      </p:sp>
      <p:sp>
        <p:nvSpPr>
          <p:cNvPr id="180227" name="Rectangle 3"/>
          <p:cNvSpPr>
            <a:spLocks noGrp="1" noChangeArrowheads="1"/>
          </p:cNvSpPr>
          <p:nvPr>
            <p:ph type="body" idx="1"/>
          </p:nvPr>
        </p:nvSpPr>
        <p:spPr>
          <a:xfrm>
            <a:off x="457200" y="1600200"/>
            <a:ext cx="8229600" cy="5068888"/>
          </a:xfrm>
        </p:spPr>
        <p:txBody>
          <a:bodyPr/>
          <a:lstStyle/>
          <a:p>
            <a:pPr eaLnBrk="1" hangingPunct="1">
              <a:lnSpc>
                <a:spcPct val="90000"/>
              </a:lnSpc>
              <a:buFont typeface="Wingdings" pitchFamily="2" charset="2"/>
              <a:buNone/>
              <a:defRPr/>
            </a:pPr>
            <a:r>
              <a:rPr lang="en-US" altLang="zh-CN" sz="2800" dirty="0" err="1" smtClean="0"/>
              <a:t>int</a:t>
            </a:r>
            <a:r>
              <a:rPr lang="en-US" altLang="zh-CN" sz="2800" dirty="0" smtClean="0"/>
              <a:t> a[2][3]={{1,2,3},{4,5,6}};</a:t>
            </a:r>
          </a:p>
          <a:p>
            <a:pPr eaLnBrk="1" hangingPunct="1">
              <a:lnSpc>
                <a:spcPct val="90000"/>
              </a:lnSpc>
              <a:buFont typeface="Wingdings" pitchFamily="2" charset="2"/>
              <a:buNone/>
              <a:defRPr/>
            </a:pPr>
            <a:r>
              <a:rPr lang="en-US" altLang="zh-CN" sz="2800" dirty="0" err="1" smtClean="0"/>
              <a:t>int</a:t>
            </a:r>
            <a:r>
              <a:rPr lang="en-US" altLang="zh-CN" sz="2800" dirty="0" smtClean="0"/>
              <a:t> a[2][3]={1,2,3,4,5,6};</a:t>
            </a:r>
          </a:p>
          <a:p>
            <a:pPr marL="457200" lvl="1" indent="0" eaLnBrk="1" hangingPunct="1">
              <a:lnSpc>
                <a:spcPct val="90000"/>
              </a:lnSpc>
              <a:buNone/>
              <a:defRPr/>
            </a:pPr>
            <a:r>
              <a:rPr lang="en-US" altLang="zh-CN" sz="2400" dirty="0" smtClean="0"/>
              <a:t>//</a:t>
            </a:r>
            <a:r>
              <a:rPr lang="zh-CN" altLang="en-US" sz="2400" dirty="0" smtClean="0"/>
              <a:t>以上初始化按照数组的行依次来进行 </a:t>
            </a:r>
          </a:p>
          <a:p>
            <a:pPr eaLnBrk="1" hangingPunct="1">
              <a:lnSpc>
                <a:spcPct val="90000"/>
              </a:lnSpc>
              <a:buNone/>
              <a:defRPr/>
            </a:pPr>
            <a:r>
              <a:rPr lang="en-US" altLang="zh-CN" sz="2800" dirty="0" err="1"/>
              <a:t>int</a:t>
            </a:r>
            <a:r>
              <a:rPr lang="en-US" altLang="zh-CN" sz="2800" dirty="0"/>
              <a:t> a[2][3]={1,2,3,4};</a:t>
            </a:r>
          </a:p>
          <a:p>
            <a:pPr marL="457200" lvl="1" indent="0" eaLnBrk="1" hangingPunct="1">
              <a:lnSpc>
                <a:spcPct val="90000"/>
              </a:lnSpc>
              <a:buNone/>
              <a:defRPr/>
            </a:pPr>
            <a:r>
              <a:rPr lang="en-US" altLang="zh-CN" sz="2400" dirty="0" smtClean="0"/>
              <a:t>//</a:t>
            </a:r>
            <a:r>
              <a:rPr lang="zh-CN" altLang="en-US" sz="2400" dirty="0" smtClean="0"/>
              <a:t>第</a:t>
            </a:r>
            <a:r>
              <a:rPr lang="zh-CN" altLang="en-US" sz="2400" dirty="0"/>
              <a:t>一行初始化为</a:t>
            </a:r>
            <a:r>
              <a:rPr lang="en-US" altLang="zh-CN" sz="2400" dirty="0"/>
              <a:t>1</a:t>
            </a:r>
            <a:r>
              <a:rPr lang="zh-CN" altLang="en-US" sz="2400" dirty="0"/>
              <a:t>、</a:t>
            </a:r>
            <a:r>
              <a:rPr lang="en-US" altLang="zh-CN" sz="2400" dirty="0"/>
              <a:t>2</a:t>
            </a:r>
            <a:r>
              <a:rPr lang="zh-CN" altLang="en-US" sz="2400" dirty="0"/>
              <a:t>、</a:t>
            </a:r>
            <a:r>
              <a:rPr lang="en-US" altLang="zh-CN" sz="2400" dirty="0"/>
              <a:t>3</a:t>
            </a:r>
            <a:r>
              <a:rPr lang="zh-CN" altLang="en-US" sz="2400" dirty="0"/>
              <a:t>，第二行初始化为</a:t>
            </a:r>
            <a:r>
              <a:rPr lang="en-US" altLang="zh-CN" sz="2400" dirty="0"/>
              <a:t>4</a:t>
            </a:r>
            <a:r>
              <a:rPr lang="zh-CN" altLang="en-US" sz="2400" dirty="0"/>
              <a:t>、</a:t>
            </a:r>
            <a:r>
              <a:rPr lang="en-US" altLang="zh-CN" sz="2400" dirty="0"/>
              <a:t>0</a:t>
            </a:r>
            <a:r>
              <a:rPr lang="zh-CN" altLang="en-US" sz="2400" dirty="0"/>
              <a:t>、</a:t>
            </a:r>
            <a:r>
              <a:rPr lang="en-US" altLang="zh-CN" sz="2400" dirty="0"/>
              <a:t>0</a:t>
            </a:r>
            <a:r>
              <a:rPr lang="zh-CN" altLang="en-US" sz="2400" dirty="0" smtClean="0"/>
              <a:t> </a:t>
            </a:r>
            <a:endParaRPr lang="zh-CN" altLang="en-US" sz="2400" dirty="0"/>
          </a:p>
          <a:p>
            <a:pPr eaLnBrk="1" hangingPunct="1">
              <a:lnSpc>
                <a:spcPct val="90000"/>
              </a:lnSpc>
              <a:buFont typeface="Wingdings" pitchFamily="2" charset="2"/>
              <a:buNone/>
              <a:defRPr/>
            </a:pPr>
            <a:endParaRPr lang="zh-CN" altLang="en-US" sz="2800" dirty="0" smtClean="0"/>
          </a:p>
          <a:p>
            <a:pPr eaLnBrk="1" hangingPunct="1">
              <a:lnSpc>
                <a:spcPct val="90000"/>
              </a:lnSpc>
              <a:buFont typeface="Wingdings" pitchFamily="2" charset="2"/>
              <a:buNone/>
              <a:defRPr/>
            </a:pPr>
            <a:r>
              <a:rPr lang="en-US" altLang="zh-CN" sz="2800" dirty="0" err="1" smtClean="0"/>
              <a:t>int</a:t>
            </a:r>
            <a:r>
              <a:rPr lang="en-US" altLang="zh-CN" sz="2800" dirty="0" smtClean="0"/>
              <a:t> a[2][3]={{1,2},{3,4}};</a:t>
            </a:r>
          </a:p>
          <a:p>
            <a:pPr marL="457200" lvl="1" indent="0" eaLnBrk="1" hangingPunct="1">
              <a:lnSpc>
                <a:spcPct val="90000"/>
              </a:lnSpc>
              <a:buNone/>
              <a:defRPr/>
            </a:pPr>
            <a:r>
              <a:rPr lang="en-US" altLang="zh-CN" sz="2400" dirty="0" smtClean="0"/>
              <a:t>//</a:t>
            </a:r>
            <a:r>
              <a:rPr lang="zh-CN" altLang="en-US" sz="2400" dirty="0" smtClean="0"/>
              <a:t>第一行初始化为</a:t>
            </a:r>
            <a:r>
              <a:rPr lang="en-US" altLang="zh-CN" sz="2400" dirty="0" smtClean="0"/>
              <a:t>1</a:t>
            </a:r>
            <a:r>
              <a:rPr lang="zh-CN" altLang="en-US" sz="2400" dirty="0" smtClean="0"/>
              <a:t>、</a:t>
            </a:r>
            <a:r>
              <a:rPr lang="en-US" altLang="zh-CN" sz="2400" dirty="0" smtClean="0"/>
              <a:t>2</a:t>
            </a:r>
            <a:r>
              <a:rPr lang="zh-CN" altLang="en-US" sz="2400" dirty="0" smtClean="0"/>
              <a:t>、</a:t>
            </a:r>
            <a:r>
              <a:rPr lang="en-US" altLang="zh-CN" sz="2400" dirty="0" smtClean="0"/>
              <a:t>0</a:t>
            </a:r>
            <a:r>
              <a:rPr lang="zh-CN" altLang="en-US" sz="2400" dirty="0" smtClean="0"/>
              <a:t>，第二行初始化为</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0</a:t>
            </a:r>
          </a:p>
          <a:p>
            <a:pPr eaLnBrk="1" hangingPunct="1">
              <a:lnSpc>
                <a:spcPct val="90000"/>
              </a:lnSpc>
              <a:buFont typeface="Wingdings" pitchFamily="2" charset="2"/>
              <a:buNone/>
              <a:defRPr/>
            </a:pPr>
            <a:endParaRPr lang="en-US" altLang="zh-CN" sz="2800" dirty="0" smtClean="0"/>
          </a:p>
          <a:p>
            <a:pPr eaLnBrk="1" hangingPunct="1">
              <a:lnSpc>
                <a:spcPct val="90000"/>
              </a:lnSpc>
              <a:buFont typeface="Wingdings" pitchFamily="2" charset="2"/>
              <a:buNone/>
              <a:defRPr/>
            </a:pPr>
            <a:r>
              <a:rPr lang="en-US" altLang="zh-CN" sz="2800" dirty="0" err="1" smtClean="0"/>
              <a:t>int</a:t>
            </a:r>
            <a:r>
              <a:rPr lang="en-US" altLang="zh-CN" sz="2800" dirty="0" smtClean="0"/>
              <a:t> a[][3]={{1,2,3},{4,5,6},{7,8,9}};</a:t>
            </a:r>
          </a:p>
          <a:p>
            <a:pPr marL="457200" lvl="1" indent="0" eaLnBrk="1" hangingPunct="1">
              <a:lnSpc>
                <a:spcPct val="90000"/>
              </a:lnSpc>
              <a:buNone/>
              <a:defRPr/>
            </a:pPr>
            <a:r>
              <a:rPr lang="en-US" altLang="zh-CN" sz="2400" dirty="0" smtClean="0"/>
              <a:t>//</a:t>
            </a:r>
            <a:r>
              <a:rPr lang="zh-CN" altLang="en-US" sz="2400" dirty="0" smtClean="0"/>
              <a:t>行数为</a:t>
            </a:r>
            <a:r>
              <a:rPr lang="en-US" altLang="zh-CN" sz="2400" dirty="0" smtClean="0"/>
              <a:t>3</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295275"/>
            <a:ext cx="7772400" cy="685800"/>
          </a:xfrm>
        </p:spPr>
        <p:txBody>
          <a:bodyPr/>
          <a:lstStyle/>
          <a:p>
            <a:pPr eaLnBrk="1" hangingPunct="1">
              <a:defRPr/>
            </a:pPr>
            <a:r>
              <a:rPr lang="zh-CN" altLang="en-US" sz="4000" smtClean="0"/>
              <a:t>二维数组的操作</a:t>
            </a:r>
          </a:p>
        </p:txBody>
      </p:sp>
      <p:sp>
        <p:nvSpPr>
          <p:cNvPr id="18435" name="Rectangle 3"/>
          <p:cNvSpPr>
            <a:spLocks noGrp="1" noChangeArrowheads="1"/>
          </p:cNvSpPr>
          <p:nvPr>
            <p:ph type="body" idx="1"/>
          </p:nvPr>
        </p:nvSpPr>
        <p:spPr>
          <a:xfrm>
            <a:off x="381000" y="1484313"/>
            <a:ext cx="8458200" cy="5373687"/>
          </a:xfrm>
        </p:spPr>
        <p:txBody>
          <a:bodyPr/>
          <a:lstStyle/>
          <a:p>
            <a:pPr eaLnBrk="1" hangingPunct="1">
              <a:defRPr/>
            </a:pPr>
            <a:r>
              <a:rPr lang="zh-CN" altLang="en-US" sz="2800" dirty="0" smtClean="0"/>
              <a:t>访问二维数组元素，格式是：</a:t>
            </a:r>
            <a:endParaRPr lang="zh-CN" altLang="en-US" sz="2800" dirty="0" smtClean="0">
              <a:latin typeface="宋体" charset="-122"/>
              <a:cs typeface="Times New Roman" pitchFamily="18" charset="0"/>
            </a:endParaRPr>
          </a:p>
          <a:p>
            <a:pPr lvl="1" eaLnBrk="1" hangingPunct="1">
              <a:lnSpc>
                <a:spcPct val="120000"/>
              </a:lnSpc>
              <a:buFontTx/>
              <a:buNone/>
              <a:defRPr/>
            </a:pPr>
            <a:r>
              <a:rPr lang="en-US" altLang="zh-CN" sz="2400" dirty="0" smtClean="0"/>
              <a:t>&lt;</a:t>
            </a:r>
            <a:r>
              <a:rPr lang="zh-CN" altLang="en-US" sz="2400" dirty="0" smtClean="0">
                <a:latin typeface="宋体" charset="-122"/>
              </a:rPr>
              <a:t>二维数组变量名</a:t>
            </a:r>
            <a:r>
              <a:rPr lang="en-US" altLang="zh-CN" sz="2400" dirty="0" smtClean="0"/>
              <a:t>&gt;</a:t>
            </a:r>
            <a:r>
              <a:rPr lang="en-US" altLang="zh-CN" sz="2400" dirty="0" smtClean="0">
                <a:solidFill>
                  <a:srgbClr val="FFC000"/>
                </a:solidFill>
              </a:rPr>
              <a:t>[</a:t>
            </a:r>
            <a:r>
              <a:rPr lang="en-US" altLang="zh-CN" sz="2400" dirty="0" smtClean="0"/>
              <a:t>&lt;</a:t>
            </a:r>
            <a:r>
              <a:rPr lang="zh-CN" altLang="en-US" sz="2400" dirty="0" smtClean="0">
                <a:latin typeface="宋体" charset="-122"/>
              </a:rPr>
              <a:t>下标</a:t>
            </a:r>
            <a:r>
              <a:rPr lang="en-US" altLang="zh-CN" sz="2400" dirty="0" smtClean="0"/>
              <a:t>1&gt;</a:t>
            </a:r>
            <a:r>
              <a:rPr lang="en-US" altLang="zh-CN" sz="2400" dirty="0" smtClean="0">
                <a:solidFill>
                  <a:srgbClr val="FFC000"/>
                </a:solidFill>
              </a:rPr>
              <a:t>][</a:t>
            </a:r>
            <a:r>
              <a:rPr lang="en-US" altLang="zh-CN" sz="2400" dirty="0" smtClean="0"/>
              <a:t>&lt;</a:t>
            </a:r>
            <a:r>
              <a:rPr lang="zh-CN" altLang="en-US" sz="2400" dirty="0" smtClean="0">
                <a:latin typeface="宋体" charset="-122"/>
              </a:rPr>
              <a:t>下标</a:t>
            </a:r>
            <a:r>
              <a:rPr lang="en-US" altLang="zh-CN" sz="2400" dirty="0" smtClean="0"/>
              <a:t>2&gt;</a:t>
            </a:r>
            <a:r>
              <a:rPr lang="en-US" altLang="zh-CN" sz="2400" dirty="0" smtClean="0">
                <a:solidFill>
                  <a:srgbClr val="FFC000"/>
                </a:solidFill>
              </a:rPr>
              <a:t>]</a:t>
            </a:r>
            <a:r>
              <a:rPr lang="en-US" altLang="zh-CN" sz="2400" dirty="0" smtClean="0"/>
              <a:t> </a:t>
            </a:r>
          </a:p>
          <a:p>
            <a:pPr lvl="1" eaLnBrk="1" hangingPunct="1">
              <a:lnSpc>
                <a:spcPct val="110000"/>
              </a:lnSpc>
              <a:defRPr/>
            </a:pPr>
            <a:r>
              <a:rPr lang="en-US" altLang="zh-CN" sz="2400" dirty="0" smtClean="0"/>
              <a:t>&lt;</a:t>
            </a:r>
            <a:r>
              <a:rPr lang="zh-CN" altLang="en-US" sz="2400" dirty="0" smtClean="0">
                <a:latin typeface="宋体" charset="-122"/>
              </a:rPr>
              <a:t>下标</a:t>
            </a:r>
            <a:r>
              <a:rPr lang="en-US" altLang="zh-CN" sz="2400" dirty="0" smtClean="0"/>
              <a:t>1&gt;</a:t>
            </a:r>
            <a:r>
              <a:rPr lang="zh-CN" altLang="en-US" sz="2400" dirty="0" smtClean="0"/>
              <a:t>和</a:t>
            </a:r>
            <a:r>
              <a:rPr lang="en-US" altLang="zh-CN" sz="2400" dirty="0" smtClean="0"/>
              <a:t>&lt;</a:t>
            </a:r>
            <a:r>
              <a:rPr lang="zh-CN" altLang="en-US" sz="2400" dirty="0" smtClean="0">
                <a:latin typeface="宋体" charset="-122"/>
              </a:rPr>
              <a:t>下标</a:t>
            </a:r>
            <a:r>
              <a:rPr lang="en-US" altLang="zh-CN" sz="2400" dirty="0" smtClean="0"/>
              <a:t>2&gt;</a:t>
            </a:r>
            <a:r>
              <a:rPr lang="zh-CN" altLang="en-US" sz="2400" dirty="0" smtClean="0"/>
              <a:t>为</a:t>
            </a:r>
            <a:r>
              <a:rPr lang="zh-CN" altLang="en-US" sz="2400" dirty="0" smtClean="0">
                <a:solidFill>
                  <a:srgbClr val="FFC000"/>
                </a:solidFill>
              </a:rPr>
              <a:t>整型表达式</a:t>
            </a:r>
            <a:r>
              <a:rPr lang="zh-CN" altLang="en-US" sz="2400" dirty="0" smtClean="0"/>
              <a:t>，均从</a:t>
            </a:r>
            <a:r>
              <a:rPr lang="en-US" altLang="zh-CN" sz="2400" dirty="0" smtClean="0">
                <a:solidFill>
                  <a:srgbClr val="FFC000"/>
                </a:solidFill>
              </a:rPr>
              <a:t>0</a:t>
            </a:r>
            <a:r>
              <a:rPr lang="zh-CN" altLang="en-US" sz="2400" dirty="0" smtClean="0"/>
              <a:t>开始。</a:t>
            </a:r>
          </a:p>
          <a:p>
            <a:pPr marL="457200" lvl="1" indent="0" eaLnBrk="1" hangingPunct="1">
              <a:lnSpc>
                <a:spcPct val="110000"/>
              </a:lnSpc>
              <a:buNone/>
              <a:defRPr/>
            </a:pPr>
            <a:r>
              <a:rPr lang="zh-CN" altLang="en-US" sz="2400" dirty="0" smtClean="0"/>
              <a:t>例如：</a:t>
            </a:r>
          </a:p>
          <a:p>
            <a:pPr lvl="1" eaLnBrk="1" hangingPunct="1">
              <a:lnSpc>
                <a:spcPct val="110000"/>
              </a:lnSpc>
              <a:defRPr/>
            </a:pPr>
            <a:r>
              <a:rPr lang="en-US" altLang="zh-CN" sz="2400" dirty="0" err="1" smtClean="0"/>
              <a:t>int</a:t>
            </a:r>
            <a:r>
              <a:rPr lang="en-US" altLang="zh-CN" sz="2400" dirty="0" smtClean="0"/>
              <a:t> a[10][5];</a:t>
            </a:r>
          </a:p>
          <a:p>
            <a:pPr lvl="1" eaLnBrk="1" hangingPunct="1">
              <a:lnSpc>
                <a:spcPct val="110000"/>
              </a:lnSpc>
              <a:defRPr/>
            </a:pPr>
            <a:r>
              <a:rPr lang="en-US" altLang="zh-CN" sz="2400" dirty="0" smtClean="0"/>
              <a:t>a[0][0]</a:t>
            </a:r>
            <a:r>
              <a:rPr lang="zh-CN" altLang="en-US" sz="2400" dirty="0" smtClean="0"/>
              <a:t>、</a:t>
            </a:r>
            <a:r>
              <a:rPr lang="en-US" altLang="zh-CN" sz="2400" dirty="0"/>
              <a:t>...</a:t>
            </a:r>
            <a:r>
              <a:rPr lang="zh-CN" altLang="en-US" sz="2400" dirty="0"/>
              <a:t>、</a:t>
            </a:r>
            <a:r>
              <a:rPr lang="en-US" altLang="zh-CN" sz="2400" dirty="0" smtClean="0"/>
              <a:t>a[0][4]</a:t>
            </a:r>
            <a:r>
              <a:rPr lang="zh-CN" altLang="en-US" sz="2400" dirty="0" smtClean="0"/>
              <a:t>、</a:t>
            </a:r>
            <a:r>
              <a:rPr lang="en-US" altLang="zh-CN" sz="2400" dirty="0" smtClean="0"/>
              <a:t>...</a:t>
            </a:r>
            <a:r>
              <a:rPr lang="zh-CN" altLang="en-US" sz="2400" dirty="0" smtClean="0"/>
              <a:t>、</a:t>
            </a:r>
            <a:r>
              <a:rPr lang="en-US" altLang="zh-CN" sz="2400" dirty="0" smtClean="0"/>
              <a:t>a[9][0]</a:t>
            </a:r>
            <a:r>
              <a:rPr lang="zh-CN" altLang="en-US" sz="2400" dirty="0" smtClean="0"/>
              <a:t>、</a:t>
            </a:r>
            <a:r>
              <a:rPr lang="en-US" altLang="zh-CN" sz="2400" dirty="0" smtClean="0"/>
              <a:t>...</a:t>
            </a:r>
            <a:r>
              <a:rPr lang="zh-CN" altLang="en-US" sz="2400" dirty="0" smtClean="0"/>
              <a:t>、</a:t>
            </a:r>
            <a:r>
              <a:rPr lang="en-US" altLang="zh-CN" sz="2400" dirty="0" smtClean="0"/>
              <a:t>a[9][4]</a:t>
            </a:r>
          </a:p>
          <a:p>
            <a:pPr eaLnBrk="1" hangingPunct="1">
              <a:lnSpc>
                <a:spcPct val="130000"/>
              </a:lnSpc>
              <a:defRPr/>
            </a:pPr>
            <a:r>
              <a:rPr lang="zh-CN" altLang="en-US" sz="2800" dirty="0" smtClean="0"/>
              <a:t>访问二维数组的行（只要一个下标）。例如：</a:t>
            </a:r>
          </a:p>
          <a:p>
            <a:pPr lvl="1" eaLnBrk="1" hangingPunct="1">
              <a:lnSpc>
                <a:spcPct val="110000"/>
              </a:lnSpc>
              <a:defRPr/>
            </a:pPr>
            <a:r>
              <a:rPr lang="en-US" altLang="zh-CN" sz="2400" dirty="0" err="1" smtClean="0"/>
              <a:t>int</a:t>
            </a:r>
            <a:r>
              <a:rPr lang="en-US" altLang="zh-CN" sz="2400" dirty="0" smtClean="0"/>
              <a:t> a[10][5];</a:t>
            </a:r>
          </a:p>
          <a:p>
            <a:pPr lvl="1" eaLnBrk="1" hangingPunct="1">
              <a:lnSpc>
                <a:spcPct val="110000"/>
              </a:lnSpc>
              <a:defRPr/>
            </a:pPr>
            <a:r>
              <a:rPr lang="en-US" altLang="zh-CN" sz="2400" dirty="0" smtClean="0"/>
              <a:t>a[0]</a:t>
            </a:r>
            <a:r>
              <a:rPr lang="zh-CN" altLang="en-US" sz="2400" dirty="0" smtClean="0"/>
              <a:t>、</a:t>
            </a:r>
            <a:r>
              <a:rPr lang="en-US" altLang="zh-CN" sz="2400" dirty="0" smtClean="0"/>
              <a:t>a[1]</a:t>
            </a:r>
            <a:r>
              <a:rPr lang="zh-CN" altLang="en-US" sz="2400" dirty="0" smtClean="0"/>
              <a:t>、</a:t>
            </a:r>
            <a:r>
              <a:rPr lang="en-US" altLang="zh-CN" sz="2400" dirty="0" smtClean="0"/>
              <a:t>...</a:t>
            </a:r>
            <a:r>
              <a:rPr lang="zh-CN" altLang="en-US" sz="2400" dirty="0" smtClean="0"/>
              <a:t>、</a:t>
            </a:r>
            <a:r>
              <a:rPr lang="en-US" altLang="zh-CN" sz="2400" dirty="0" smtClean="0"/>
              <a:t>a[9]</a:t>
            </a:r>
          </a:p>
          <a:p>
            <a:pPr lvl="1" eaLnBrk="1" hangingPunct="1">
              <a:lnSpc>
                <a:spcPct val="110000"/>
              </a:lnSpc>
              <a:defRPr/>
            </a:pPr>
            <a:r>
              <a:rPr lang="zh-CN" altLang="en-US" sz="2400" dirty="0" smtClean="0"/>
              <a:t>上面每一个都为一个一维数组，代表二维数组中的一行</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body" idx="1"/>
          </p:nvPr>
        </p:nvSpPr>
        <p:spPr>
          <a:xfrm>
            <a:off x="457200" y="333375"/>
            <a:ext cx="8229600" cy="5797550"/>
          </a:xfrm>
        </p:spPr>
        <p:txBody>
          <a:bodyPr/>
          <a:lstStyle/>
          <a:p>
            <a:pPr eaLnBrk="1" hangingPunct="1">
              <a:defRPr/>
            </a:pPr>
            <a:r>
              <a:rPr lang="zh-CN" altLang="en-US" dirty="0" smtClean="0"/>
              <a:t>对二维数组的操作通常是通过其元素来进行。例如：</a:t>
            </a:r>
          </a:p>
          <a:p>
            <a:pPr eaLnBrk="1" hangingPunct="1">
              <a:lnSpc>
                <a:spcPct val="150000"/>
              </a:lnSpc>
              <a:buFont typeface="Wingdings" pitchFamily="2" charset="2"/>
              <a:buNone/>
              <a:defRPr/>
            </a:pPr>
            <a:r>
              <a:rPr lang="en-US" altLang="zh-CN" dirty="0" err="1" smtClean="0"/>
              <a:t>int</a:t>
            </a:r>
            <a:r>
              <a:rPr lang="en-US" altLang="zh-CN" dirty="0" smtClean="0"/>
              <a:t> a[10][5],sum=0;</a:t>
            </a:r>
          </a:p>
          <a:p>
            <a:pPr eaLnBrk="1" hangingPunct="1">
              <a:buFont typeface="Wingdings" pitchFamily="2" charset="2"/>
              <a:buNone/>
              <a:defRPr/>
            </a:pPr>
            <a:r>
              <a:rPr lang="en-US" altLang="zh-CN" dirty="0" smtClean="0"/>
              <a:t>...... //</a:t>
            </a:r>
            <a:r>
              <a:rPr lang="zh-CN" altLang="en-US" dirty="0" smtClean="0"/>
              <a:t>二维数组获得了值</a:t>
            </a:r>
            <a:endParaRPr lang="en-US" altLang="zh-CN" dirty="0" smtClean="0"/>
          </a:p>
          <a:p>
            <a:pPr eaLnBrk="1" hangingPunct="1">
              <a:buFont typeface="Wingdings" pitchFamily="2" charset="2"/>
              <a:buNone/>
              <a:defRPr/>
            </a:pPr>
            <a:r>
              <a:rPr lang="en-US" altLang="zh-CN" dirty="0" smtClean="0"/>
              <a:t>//</a:t>
            </a:r>
            <a:r>
              <a:rPr lang="zh-CN" altLang="en-US" dirty="0" smtClean="0"/>
              <a:t>计算所有元素的和</a:t>
            </a:r>
          </a:p>
          <a:p>
            <a:pPr eaLnBrk="1" hangingPunct="1">
              <a:buFont typeface="Wingdings" pitchFamily="2" charset="2"/>
              <a:buNone/>
              <a:defRPr/>
            </a:pPr>
            <a:r>
              <a:rPr lang="en-US" altLang="zh-CN" dirty="0" smtClean="0"/>
              <a:t>for (</a:t>
            </a:r>
            <a:r>
              <a:rPr lang="en-US" altLang="zh-CN" dirty="0" err="1" smtClean="0"/>
              <a:t>int</a:t>
            </a:r>
            <a:r>
              <a:rPr lang="en-US" altLang="zh-CN" dirty="0" smtClean="0"/>
              <a:t> </a:t>
            </a:r>
            <a:r>
              <a:rPr lang="en-US" altLang="zh-CN" dirty="0" err="1" smtClean="0"/>
              <a:t>i</a:t>
            </a:r>
            <a:r>
              <a:rPr lang="en-US" altLang="zh-CN" dirty="0" smtClean="0"/>
              <a:t>=0; </a:t>
            </a:r>
            <a:r>
              <a:rPr lang="en-US" altLang="zh-CN" dirty="0" err="1" smtClean="0"/>
              <a:t>i</a:t>
            </a:r>
            <a:r>
              <a:rPr lang="en-US" altLang="zh-CN" dirty="0" smtClean="0"/>
              <a:t>&lt;10; </a:t>
            </a:r>
            <a:r>
              <a:rPr lang="en-US" altLang="zh-CN" dirty="0" err="1" smtClean="0"/>
              <a:t>i</a:t>
            </a:r>
            <a:r>
              <a:rPr lang="en-US" altLang="zh-CN" dirty="0" smtClean="0"/>
              <a:t>++) </a:t>
            </a:r>
          </a:p>
          <a:p>
            <a:pPr eaLnBrk="1" hangingPunct="1">
              <a:buFont typeface="Wingdings" pitchFamily="2" charset="2"/>
              <a:buNone/>
              <a:defRPr/>
            </a:pPr>
            <a:r>
              <a:rPr lang="en-US" altLang="zh-CN" dirty="0" smtClean="0"/>
              <a:t>	for (</a:t>
            </a:r>
            <a:r>
              <a:rPr lang="en-US" altLang="zh-CN" dirty="0" err="1" smtClean="0"/>
              <a:t>int</a:t>
            </a:r>
            <a:r>
              <a:rPr lang="en-US" altLang="zh-CN" dirty="0" smtClean="0"/>
              <a:t> j=0; j&lt;5; </a:t>
            </a:r>
            <a:r>
              <a:rPr lang="en-US" altLang="zh-CN" dirty="0" err="1" smtClean="0"/>
              <a:t>j++</a:t>
            </a:r>
            <a:r>
              <a:rPr lang="en-US" altLang="zh-CN" dirty="0" smtClean="0"/>
              <a:t>)</a:t>
            </a:r>
          </a:p>
          <a:p>
            <a:pPr eaLnBrk="1" hangingPunct="1">
              <a:buFont typeface="Wingdings" pitchFamily="2" charset="2"/>
              <a:buNone/>
              <a:defRPr/>
            </a:pPr>
            <a:r>
              <a:rPr lang="en-US" altLang="zh-CN" dirty="0" smtClean="0"/>
              <a:t>		sum += a[</a:t>
            </a:r>
            <a:r>
              <a:rPr lang="en-US" altLang="zh-CN" dirty="0" err="1" smtClean="0"/>
              <a:t>i</a:t>
            </a:r>
            <a:r>
              <a:rPr lang="en-US" altLang="zh-CN" dirty="0" smtClean="0"/>
              <a:t>][j];</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eaLnBrk="1" hangingPunct="1">
              <a:defRPr/>
            </a:pPr>
            <a:r>
              <a:rPr lang="zh-CN" altLang="en-US" sz="4000" smtClean="0"/>
              <a:t>例：从键盘输入一个</a:t>
            </a:r>
            <a:r>
              <a:rPr lang="en-US" altLang="zh-CN" sz="4000" smtClean="0"/>
              <a:t>N×N</a:t>
            </a:r>
            <a:r>
              <a:rPr lang="zh-CN" altLang="en-US" sz="4000" smtClean="0"/>
              <a:t>的矩阵，把它转置后输出 </a:t>
            </a:r>
          </a:p>
        </p:txBody>
      </p:sp>
      <p:sp>
        <p:nvSpPr>
          <p:cNvPr id="4" name="Text Box 4"/>
          <p:cNvSpPr txBox="1">
            <a:spLocks noChangeArrowheads="1"/>
          </p:cNvSpPr>
          <p:nvPr/>
        </p:nvSpPr>
        <p:spPr bwMode="auto">
          <a:xfrm>
            <a:off x="1544418" y="2395527"/>
            <a:ext cx="2163486" cy="2041585"/>
          </a:xfrm>
          <a:prstGeom prst="rect">
            <a:avLst/>
          </a:prstGeom>
          <a:solidFill>
            <a:schemeClr val="bg2">
              <a:lumMod val="75000"/>
            </a:schemeClr>
          </a:solidFill>
          <a:ln>
            <a:noFill/>
          </a:ln>
          <a:effectLst/>
          <a:extLst/>
        </p:spPr>
        <p:txBody>
          <a:bodyPr wrap="square" anchor="b" anchorCtr="0">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1  1  1  1  1</a:t>
            </a: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2  2  2  2  2</a:t>
            </a: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3  3  3  3  3</a:t>
            </a:r>
            <a:endParaRPr lang="en-US" altLang="zh-CN" sz="2400" b="0" dirty="0">
              <a:effectLst>
                <a:outerShdw blurRad="38100" dist="38100" dir="2700000" algn="tl">
                  <a:srgbClr val="000000">
                    <a:alpha val="43137"/>
                  </a:srgbClr>
                </a:outerShdw>
              </a:effectLst>
            </a:endParaRP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4  4  4  4  4</a:t>
            </a:r>
            <a:endParaRPr lang="en-US" altLang="zh-CN" sz="2400" b="0" dirty="0">
              <a:effectLst>
                <a:outerShdw blurRad="38100" dist="38100" dir="2700000" algn="tl">
                  <a:srgbClr val="000000">
                    <a:alpha val="43137"/>
                  </a:srgbClr>
                </a:outerShdw>
              </a:effectLst>
            </a:endParaRP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5  5  5  5  5</a:t>
            </a:r>
            <a:endParaRPr lang="en-US" altLang="zh-CN" sz="2400" b="0" dirty="0">
              <a:effectLst>
                <a:outerShdw blurRad="38100" dist="38100" dir="2700000" algn="tl">
                  <a:srgbClr val="000000">
                    <a:alpha val="43137"/>
                  </a:srgbClr>
                </a:outerShdw>
              </a:effectLst>
            </a:endParaRPr>
          </a:p>
        </p:txBody>
      </p:sp>
      <p:sp>
        <p:nvSpPr>
          <p:cNvPr id="6" name="Text Box 4"/>
          <p:cNvSpPr txBox="1">
            <a:spLocks noChangeArrowheads="1"/>
          </p:cNvSpPr>
          <p:nvPr/>
        </p:nvSpPr>
        <p:spPr bwMode="auto">
          <a:xfrm>
            <a:off x="5000802" y="2395527"/>
            <a:ext cx="2163486" cy="2041585"/>
          </a:xfrm>
          <a:prstGeom prst="rect">
            <a:avLst/>
          </a:prstGeom>
          <a:solidFill>
            <a:schemeClr val="bg2">
              <a:lumMod val="75000"/>
            </a:schemeClr>
          </a:solidFill>
          <a:ln>
            <a:noFill/>
          </a:ln>
          <a:effectLst/>
          <a:extLst/>
        </p:spPr>
        <p:txBody>
          <a:bodyPr wrap="square" anchor="b" anchorCtr="0">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1  2  3  4  5</a:t>
            </a: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1  2  3  4  5</a:t>
            </a: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1  2  3  4  5</a:t>
            </a:r>
            <a:endParaRPr lang="en-US" altLang="zh-CN" sz="2400" b="0" dirty="0">
              <a:effectLst>
                <a:outerShdw blurRad="38100" dist="38100" dir="2700000" algn="tl">
                  <a:srgbClr val="000000">
                    <a:alpha val="43137"/>
                  </a:srgbClr>
                </a:outerShdw>
              </a:effectLst>
            </a:endParaRP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1  2  3  4  5</a:t>
            </a:r>
            <a:endParaRPr lang="en-US" altLang="zh-CN" sz="2400" b="0" dirty="0">
              <a:effectLst>
                <a:outerShdw blurRad="38100" dist="38100" dir="2700000" algn="tl">
                  <a:srgbClr val="000000">
                    <a:alpha val="43137"/>
                  </a:srgbClr>
                </a:outerShdw>
              </a:effectLst>
            </a:endParaRP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1  2  3  4  5</a:t>
            </a:r>
            <a:endParaRPr lang="en-US" altLang="zh-CN" sz="2400" b="0" dirty="0">
              <a:effectLst>
                <a:outerShdw blurRad="38100" dist="38100" dir="2700000" algn="tl">
                  <a:srgbClr val="000000">
                    <a:alpha val="43137"/>
                  </a:srgbClr>
                </a:outerShdw>
              </a:effectLst>
            </a:endParaRPr>
          </a:p>
        </p:txBody>
      </p:sp>
      <p:cxnSp>
        <p:nvCxnSpPr>
          <p:cNvPr id="3" name="直接箭头连接符 2"/>
          <p:cNvCxnSpPr/>
          <p:nvPr/>
        </p:nvCxnSpPr>
        <p:spPr bwMode="auto">
          <a:xfrm>
            <a:off x="3995936" y="3284984"/>
            <a:ext cx="792088"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 name="Text Box 4"/>
          <p:cNvSpPr txBox="1">
            <a:spLocks noChangeArrowheads="1"/>
          </p:cNvSpPr>
          <p:nvPr/>
        </p:nvSpPr>
        <p:spPr bwMode="auto">
          <a:xfrm>
            <a:off x="3200602" y="4581128"/>
            <a:ext cx="2163486" cy="2041585"/>
          </a:xfrm>
          <a:prstGeom prst="rect">
            <a:avLst/>
          </a:prstGeom>
          <a:solidFill>
            <a:schemeClr val="bg2">
              <a:lumMod val="75000"/>
            </a:schemeClr>
          </a:solidFill>
          <a:ln>
            <a:noFill/>
          </a:ln>
          <a:effectLst/>
          <a:extLst/>
        </p:spPr>
        <p:txBody>
          <a:bodyPr wrap="square" anchor="b" anchorCtr="0">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x  1  1  1  1</a:t>
            </a: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2  x  2  2  2</a:t>
            </a: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3  3  x  3  3</a:t>
            </a:r>
            <a:endParaRPr lang="en-US" altLang="zh-CN" sz="2400" b="0" dirty="0">
              <a:effectLst>
                <a:outerShdw blurRad="38100" dist="38100" dir="2700000" algn="tl">
                  <a:srgbClr val="000000">
                    <a:alpha val="43137"/>
                  </a:srgbClr>
                </a:outerShdw>
              </a:effectLst>
            </a:endParaRP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4  4  4  x  4</a:t>
            </a:r>
            <a:endParaRPr lang="en-US" altLang="zh-CN" sz="2400" b="0" dirty="0">
              <a:effectLst>
                <a:outerShdw blurRad="38100" dist="38100" dir="2700000" algn="tl">
                  <a:srgbClr val="000000">
                    <a:alpha val="43137"/>
                  </a:srgbClr>
                </a:outerShdw>
              </a:effectLst>
            </a:endParaRPr>
          </a:p>
          <a:p>
            <a:pPr eaLnBrk="1" hangingPunct="1">
              <a:spcBef>
                <a:spcPts val="200"/>
              </a:spcBef>
              <a:buClrTx/>
              <a:buSzTx/>
              <a:buFontTx/>
              <a:buNone/>
            </a:pPr>
            <a:r>
              <a:rPr lang="en-US" altLang="zh-CN" sz="2400" b="0" dirty="0" smtClean="0">
                <a:effectLst>
                  <a:outerShdw blurRad="38100" dist="38100" dir="2700000" algn="tl">
                    <a:srgbClr val="000000">
                      <a:alpha val="43137"/>
                    </a:srgbClr>
                  </a:outerShdw>
                </a:effectLst>
              </a:rPr>
              <a:t>5  5  5  5  x</a:t>
            </a:r>
            <a:endParaRPr lang="en-US" altLang="zh-CN" sz="2400" b="0" dirty="0">
              <a:effectLst>
                <a:outerShdw blurRad="38100" dist="38100" dir="2700000" algn="tl">
                  <a:srgbClr val="000000">
                    <a:alpha val="43137"/>
                  </a:srgbClr>
                </a:outerShdw>
              </a:effectLst>
            </a:endParaRPr>
          </a:p>
        </p:txBody>
      </p:sp>
      <p:cxnSp>
        <p:nvCxnSpPr>
          <p:cNvPr id="8" name="直接箭头连接符 7"/>
          <p:cNvCxnSpPr/>
          <p:nvPr/>
        </p:nvCxnSpPr>
        <p:spPr bwMode="auto">
          <a:xfrm flipH="1">
            <a:off x="3419872" y="4941168"/>
            <a:ext cx="288032" cy="216024"/>
          </a:xfrm>
          <a:prstGeom prst="straightConnector1">
            <a:avLst/>
          </a:prstGeom>
          <a:noFill/>
          <a:ln w="9525" cap="flat" cmpd="sng" algn="ctr">
            <a:solidFill>
              <a:srgbClr val="FFC000"/>
            </a:solidFill>
            <a:prstDash val="solid"/>
            <a:round/>
            <a:headEnd type="arrow"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 name="直接箭头连接符 11"/>
          <p:cNvCxnSpPr/>
          <p:nvPr/>
        </p:nvCxnSpPr>
        <p:spPr bwMode="auto">
          <a:xfrm flipH="1">
            <a:off x="3419872" y="4941168"/>
            <a:ext cx="720080" cy="660752"/>
          </a:xfrm>
          <a:prstGeom prst="straightConnector1">
            <a:avLst/>
          </a:prstGeom>
          <a:noFill/>
          <a:ln w="9525" cap="flat" cmpd="sng" algn="ctr">
            <a:solidFill>
              <a:srgbClr val="FFC000"/>
            </a:solidFill>
            <a:prstDash val="solid"/>
            <a:round/>
            <a:headEnd type="arrow"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 name="直接箭头连接符 14"/>
          <p:cNvCxnSpPr/>
          <p:nvPr/>
        </p:nvCxnSpPr>
        <p:spPr bwMode="auto">
          <a:xfrm flipH="1">
            <a:off x="3851920" y="5301208"/>
            <a:ext cx="288032" cy="216024"/>
          </a:xfrm>
          <a:prstGeom prst="straightConnector1">
            <a:avLst/>
          </a:prstGeom>
          <a:noFill/>
          <a:ln w="9525" cap="flat" cmpd="sng" algn="ctr">
            <a:solidFill>
              <a:srgbClr val="FFC000"/>
            </a:solidFill>
            <a:prstDash val="solid"/>
            <a:round/>
            <a:headEnd type="arrow"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 name="TextBox 13"/>
          <p:cNvSpPr txBox="1"/>
          <p:nvPr/>
        </p:nvSpPr>
        <p:spPr>
          <a:xfrm>
            <a:off x="110113" y="5085184"/>
            <a:ext cx="3005951" cy="1323439"/>
          </a:xfrm>
          <a:prstGeom prst="rect">
            <a:avLst/>
          </a:prstGeom>
          <a:noFill/>
        </p:spPr>
        <p:txBody>
          <a:bodyPr wrap="none" rtlCol="0">
            <a:spAutoFit/>
          </a:bodyPr>
          <a:lstStyle/>
          <a:p>
            <a:pPr algn="just"/>
            <a:r>
              <a:rPr lang="zh-CN" altLang="en-US" sz="2000" b="0" dirty="0" smtClean="0">
                <a:effectLst>
                  <a:outerShdw blurRad="38100" dist="38100" dir="2700000" algn="tl">
                    <a:srgbClr val="000000">
                      <a:alpha val="43137"/>
                    </a:srgbClr>
                  </a:outerShdw>
                </a:effectLst>
              </a:rPr>
              <a:t>以主对角线为对称轴</a:t>
            </a:r>
            <a:endParaRPr lang="en-US" altLang="zh-CN" sz="2000" b="0" dirty="0" smtClean="0">
              <a:effectLst>
                <a:outerShdw blurRad="38100" dist="38100" dir="2700000" algn="tl">
                  <a:srgbClr val="000000">
                    <a:alpha val="43137"/>
                  </a:srgbClr>
                </a:outerShdw>
              </a:effectLst>
            </a:endParaRPr>
          </a:p>
          <a:p>
            <a:pPr algn="just"/>
            <a:r>
              <a:rPr lang="zh-CN" altLang="en-US" sz="2000" b="0" dirty="0" smtClean="0">
                <a:effectLst>
                  <a:outerShdw blurRad="38100" dist="38100" dir="2700000" algn="tl">
                    <a:srgbClr val="000000">
                      <a:alpha val="43137"/>
                    </a:srgbClr>
                  </a:outerShdw>
                </a:effectLst>
              </a:rPr>
              <a:t>交换对称位置上的元素：</a:t>
            </a:r>
            <a:endParaRPr lang="en-US" altLang="zh-CN" sz="2000" b="0" dirty="0" smtClean="0">
              <a:effectLst>
                <a:outerShdw blurRad="38100" dist="38100" dir="2700000" algn="tl">
                  <a:srgbClr val="000000">
                    <a:alpha val="43137"/>
                  </a:srgbClr>
                </a:outerShdw>
              </a:effectLst>
            </a:endParaRPr>
          </a:p>
          <a:p>
            <a:pPr algn="just"/>
            <a:r>
              <a:rPr lang="en-US" altLang="zh-CN" sz="2000" b="0" dirty="0" smtClean="0">
                <a:effectLst>
                  <a:outerShdw blurRad="38100" dist="38100" dir="2700000" algn="tl">
                    <a:srgbClr val="000000">
                      <a:alpha val="43137"/>
                    </a:srgbClr>
                  </a:outerShdw>
                </a:effectLst>
              </a:rPr>
              <a:t>(</a:t>
            </a:r>
            <a:r>
              <a:rPr lang="en-US" altLang="zh-CN" sz="2000" b="0" dirty="0" err="1" smtClean="0">
                <a:effectLst>
                  <a:outerShdw blurRad="38100" dist="38100" dir="2700000" algn="tl">
                    <a:srgbClr val="000000">
                      <a:alpha val="43137"/>
                    </a:srgbClr>
                  </a:outerShdw>
                </a:effectLst>
              </a:rPr>
              <a:t>i,j</a:t>
            </a:r>
            <a:r>
              <a:rPr lang="en-US" altLang="zh-CN" sz="2000" b="0" dirty="0" smtClean="0">
                <a:effectLst>
                  <a:outerShdw blurRad="38100" dist="38100" dir="2700000" algn="tl">
                    <a:srgbClr val="000000">
                      <a:alpha val="43137"/>
                    </a:srgbClr>
                  </a:outerShdw>
                </a:effectLst>
              </a:rPr>
              <a:t>) &lt;--&gt; (</a:t>
            </a:r>
            <a:r>
              <a:rPr lang="en-US" altLang="zh-CN" sz="2000" b="0" dirty="0" err="1" smtClean="0">
                <a:effectLst>
                  <a:outerShdw blurRad="38100" dist="38100" dir="2700000" algn="tl">
                    <a:srgbClr val="000000">
                      <a:alpha val="43137"/>
                    </a:srgbClr>
                  </a:outerShdw>
                </a:effectLst>
              </a:rPr>
              <a:t>j,i</a:t>
            </a:r>
            <a:r>
              <a:rPr lang="en-US" altLang="zh-CN" sz="2000" b="0" dirty="0" smtClean="0">
                <a:effectLst>
                  <a:outerShdw blurRad="38100" dist="38100" dir="2700000" algn="tl">
                    <a:srgbClr val="000000">
                      <a:alpha val="43137"/>
                    </a:srgbClr>
                  </a:outerShdw>
                </a:effectLst>
              </a:rPr>
              <a:t>)</a:t>
            </a:r>
            <a:endParaRPr lang="zh-CN" altLang="en-US" sz="2000" b="0" dirty="0">
              <a:effectLst>
                <a:outerShdw blurRad="38100" dist="38100" dir="2700000" algn="tl">
                  <a:srgbClr val="000000">
                    <a:alpha val="43137"/>
                  </a:srgbClr>
                </a:outerShdw>
              </a:effectLst>
            </a:endParaRPr>
          </a:p>
        </p:txBody>
      </p:sp>
      <p:sp>
        <p:nvSpPr>
          <p:cNvPr id="11" name="TextBox 13"/>
          <p:cNvSpPr txBox="1"/>
          <p:nvPr/>
        </p:nvSpPr>
        <p:spPr>
          <a:xfrm>
            <a:off x="451492" y="1780300"/>
            <a:ext cx="1612942" cy="480131"/>
          </a:xfrm>
          <a:prstGeom prst="rect">
            <a:avLst/>
          </a:prstGeom>
          <a:noFill/>
        </p:spPr>
        <p:txBody>
          <a:bodyPr wrap="none" rtlCol="0">
            <a:spAutoFit/>
          </a:bodyPr>
          <a:lstStyle/>
          <a:p>
            <a:pPr marL="342900" indent="-342900" algn="l">
              <a:lnSpc>
                <a:spcPct val="90000"/>
              </a:lnSpc>
              <a:spcBef>
                <a:spcPct val="20000"/>
              </a:spcBef>
              <a:buClr>
                <a:schemeClr val="hlink"/>
              </a:buClr>
              <a:buSzPct val="60000"/>
              <a:buFont typeface="Wingdings" pitchFamily="2" charset="2"/>
              <a:buChar char="n"/>
              <a:defRPr/>
            </a:pPr>
            <a:r>
              <a:rPr lang="zh-CN" altLang="en-US" sz="2800" dirty="0">
                <a:effectLst>
                  <a:outerShdw blurRad="38100" dist="38100" dir="2700000" algn="tl">
                    <a:srgbClr val="000000"/>
                  </a:outerShdw>
                </a:effectLst>
                <a:latin typeface="+mn-lt"/>
                <a:ea typeface="+mn-ea"/>
              </a:rPr>
              <a:t>算法：</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9" name="Rectangle 3"/>
          <p:cNvSpPr>
            <a:spLocks noGrp="1" noChangeArrowheads="1"/>
          </p:cNvSpPr>
          <p:nvPr>
            <p:ph type="body" idx="1"/>
          </p:nvPr>
        </p:nvSpPr>
        <p:spPr>
          <a:xfrm>
            <a:off x="250825" y="1124744"/>
            <a:ext cx="8686800" cy="5006181"/>
          </a:xfrm>
        </p:spPr>
        <p:txBody>
          <a:bodyPr>
            <a:normAutofit/>
          </a:bodyPr>
          <a:lstStyle/>
          <a:p>
            <a:pPr eaLnBrk="1" hangingPunct="1">
              <a:lnSpc>
                <a:spcPct val="90000"/>
              </a:lnSpc>
              <a:defRPr/>
            </a:pPr>
            <a:r>
              <a:rPr lang="zh-CN" altLang="en-US" sz="2800" dirty="0" smtClean="0"/>
              <a:t>程序如下：</a:t>
            </a:r>
            <a:endParaRPr lang="en-US" altLang="zh-CN" sz="2800" dirty="0" smtClean="0"/>
          </a:p>
          <a:p>
            <a:pPr eaLnBrk="1" hangingPunct="1">
              <a:lnSpc>
                <a:spcPct val="9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p>
          <a:p>
            <a:pPr eaLnBrk="1" hangingPunct="1">
              <a:lnSpc>
                <a:spcPct val="9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p>
          <a:p>
            <a:pPr eaLnBrk="1" hangingPunct="1">
              <a:lnSpc>
                <a:spcPct val="90000"/>
              </a:lnSpc>
              <a:buFont typeface="Wingdings" pitchFamily="2" charset="2"/>
              <a:buNone/>
              <a:defRPr/>
            </a:pPr>
            <a:r>
              <a:rPr lang="en-US" altLang="zh-CN" sz="2400" dirty="0" err="1" smtClean="0"/>
              <a:t>int</a:t>
            </a:r>
            <a:r>
              <a:rPr lang="en-US" altLang="zh-CN" sz="2400" dirty="0" smtClean="0"/>
              <a:t> main()</a:t>
            </a:r>
          </a:p>
          <a:p>
            <a:pPr eaLnBrk="1" hangingPunct="1">
              <a:lnSpc>
                <a:spcPct val="90000"/>
              </a:lnSpc>
              <a:buFont typeface="Wingdings" pitchFamily="2" charset="2"/>
              <a:buNone/>
              <a:defRPr/>
            </a:pPr>
            <a:r>
              <a:rPr lang="en-US" altLang="zh-CN" sz="2400" dirty="0" smtClean="0"/>
              <a:t>{	</a:t>
            </a:r>
            <a:r>
              <a:rPr lang="en-US" altLang="zh-CN" sz="2400" dirty="0" err="1" smtClean="0"/>
              <a:t>const</a:t>
            </a:r>
            <a:r>
              <a:rPr lang="en-US" altLang="zh-CN" sz="2400" dirty="0" smtClean="0"/>
              <a:t> </a:t>
            </a:r>
            <a:r>
              <a:rPr lang="en-US" altLang="zh-CN" sz="2400" dirty="0" err="1" smtClean="0"/>
              <a:t>int</a:t>
            </a:r>
            <a:r>
              <a:rPr lang="en-US" altLang="zh-CN" sz="2400" dirty="0" smtClean="0"/>
              <a:t> N=3;</a:t>
            </a:r>
          </a:p>
          <a:p>
            <a:pPr eaLnBrk="1" hangingPunct="1">
              <a:lnSpc>
                <a:spcPct val="90000"/>
              </a:lnSpc>
              <a:buFont typeface="Wingdings" pitchFamily="2" charset="2"/>
              <a:buNone/>
              <a:defRPr/>
            </a:pPr>
            <a:r>
              <a:rPr lang="en-US" altLang="zh-CN" sz="2400" dirty="0" smtClean="0"/>
              <a:t>	</a:t>
            </a:r>
            <a:r>
              <a:rPr lang="en-US" altLang="zh-CN" sz="2400" dirty="0" err="1" smtClean="0"/>
              <a:t>int</a:t>
            </a:r>
            <a:r>
              <a:rPr lang="en-US" altLang="zh-CN" sz="2400" dirty="0" smtClean="0"/>
              <a:t> a[N][N]; </a:t>
            </a:r>
          </a:p>
          <a:p>
            <a:pPr eaLnBrk="1" hangingPunct="1">
              <a:lnSpc>
                <a:spcPct val="90000"/>
              </a:lnSpc>
              <a:buFont typeface="Wingdings" pitchFamily="2" charset="2"/>
              <a:buNone/>
              <a:defRPr/>
            </a:pPr>
            <a:r>
              <a:rPr lang="en-US" altLang="zh-CN" sz="2400" dirty="0" smtClean="0"/>
              <a:t>	</a:t>
            </a:r>
            <a:r>
              <a:rPr lang="en-US" altLang="zh-CN" sz="2400" dirty="0" err="1" smtClean="0"/>
              <a:t>int</a:t>
            </a:r>
            <a:r>
              <a:rPr lang="en-US" altLang="zh-CN" sz="2400" dirty="0" smtClean="0"/>
              <a:t> </a:t>
            </a:r>
            <a:r>
              <a:rPr lang="en-US" altLang="zh-CN" sz="2400" dirty="0" err="1" smtClean="0"/>
              <a:t>i,j</a:t>
            </a:r>
            <a:r>
              <a:rPr lang="en-US" altLang="zh-CN" sz="2400" dirty="0" smtClean="0"/>
              <a:t>; //</a:t>
            </a:r>
            <a:r>
              <a:rPr lang="zh-CN" altLang="en-US" sz="2400" dirty="0" smtClean="0"/>
              <a:t>用于表示行、列的下标</a:t>
            </a:r>
            <a:endParaRPr lang="en-US" altLang="zh-CN" sz="2400" dirty="0" smtClean="0"/>
          </a:p>
          <a:p>
            <a:pPr eaLnBrk="1" hangingPunct="1">
              <a:lnSpc>
                <a:spcPct val="90000"/>
              </a:lnSpc>
              <a:buFont typeface="Wingdings" pitchFamily="2" charset="2"/>
              <a:buNone/>
              <a:defRPr/>
            </a:pPr>
            <a:r>
              <a:rPr lang="en-US" altLang="zh-CN" sz="2400" dirty="0" smtClean="0"/>
              <a:t>	//</a:t>
            </a:r>
            <a:r>
              <a:rPr lang="zh-CN" altLang="en-US" sz="2400" dirty="0" smtClean="0"/>
              <a:t>输入矩阵数据</a:t>
            </a:r>
          </a:p>
          <a:p>
            <a:pPr eaLnBrk="1" hangingPunct="1">
              <a:lnSpc>
                <a:spcPct val="90000"/>
              </a:lnSpc>
              <a:buFont typeface="Wingdings" pitchFamily="2" charset="2"/>
              <a:buNone/>
              <a:defRPr/>
            </a:pPr>
            <a:r>
              <a:rPr lang="zh-CN" altLang="en-US" sz="2400" dirty="0" smtClean="0"/>
              <a:t>	</a:t>
            </a:r>
            <a:r>
              <a:rPr lang="en-US" altLang="zh-CN" sz="2400" dirty="0" err="1" smtClean="0"/>
              <a:t>cout</a:t>
            </a:r>
            <a:r>
              <a:rPr lang="en-US" altLang="zh-CN" sz="2400" dirty="0" smtClean="0"/>
              <a:t> &lt;&lt; "</a:t>
            </a:r>
            <a:r>
              <a:rPr lang="zh-CN" altLang="en-US" sz="2400" dirty="0" smtClean="0"/>
              <a:t>请输入</a:t>
            </a:r>
            <a:r>
              <a:rPr lang="en-US" altLang="zh-CN" sz="2400" dirty="0" smtClean="0"/>
              <a:t>" &lt;&lt; N &lt;&lt; "×" &lt;&lt; N &lt;&lt; "</a:t>
            </a:r>
            <a:r>
              <a:rPr lang="zh-CN" altLang="en-US" sz="2400" dirty="0" smtClean="0"/>
              <a:t>矩阵：</a:t>
            </a:r>
            <a:r>
              <a:rPr lang="en-US" altLang="zh-CN" sz="2400" dirty="0" smtClean="0"/>
              <a:t>\n";</a:t>
            </a:r>
          </a:p>
          <a:p>
            <a:pPr eaLnBrk="1" hangingPunct="1">
              <a:lnSpc>
                <a:spcPct val="90000"/>
              </a:lnSpc>
              <a:buFont typeface="Wingdings" pitchFamily="2" charset="2"/>
              <a:buNone/>
              <a:defRPr/>
            </a:pPr>
            <a:r>
              <a:rPr lang="en-US" altLang="zh-CN" sz="2400" dirty="0" smtClean="0"/>
              <a:t>	for (</a:t>
            </a:r>
            <a:r>
              <a:rPr lang="en-US" altLang="zh-CN" sz="2400" dirty="0" err="1" smtClean="0"/>
              <a:t>i</a:t>
            </a:r>
            <a:r>
              <a:rPr lang="en-US" altLang="zh-CN" sz="2400" dirty="0" smtClean="0"/>
              <a:t>=0; </a:t>
            </a:r>
            <a:r>
              <a:rPr lang="en-US" altLang="zh-CN" sz="2400" dirty="0" err="1" smtClean="0"/>
              <a:t>i</a:t>
            </a:r>
            <a:r>
              <a:rPr lang="en-US" altLang="zh-CN" sz="2400" dirty="0" smtClean="0"/>
              <a:t>&lt;N;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for (j=0; j&lt;N; j++)</a:t>
            </a:r>
          </a:p>
          <a:p>
            <a:pPr eaLnBrk="1" hangingPunct="1">
              <a:lnSpc>
                <a:spcPct val="90000"/>
              </a:lnSpc>
              <a:buFont typeface="Wingdings" pitchFamily="2" charset="2"/>
              <a:buNone/>
              <a:defRPr/>
            </a:pPr>
            <a:r>
              <a:rPr lang="en-US" altLang="zh-CN" sz="2400" dirty="0" smtClean="0"/>
              <a:t>		    </a:t>
            </a:r>
            <a:r>
              <a:rPr lang="en-US" altLang="zh-CN" sz="2400" dirty="0" err="1" smtClean="0"/>
              <a:t>cin</a:t>
            </a:r>
            <a:r>
              <a:rPr lang="en-US" altLang="zh-CN" sz="2400" dirty="0" smtClean="0"/>
              <a:t> &gt;&gt; a[</a:t>
            </a:r>
            <a:r>
              <a:rPr lang="en-US" altLang="zh-CN" sz="2400" dirty="0" err="1" smtClean="0"/>
              <a:t>i</a:t>
            </a:r>
            <a:r>
              <a:rPr lang="en-US" altLang="zh-CN" sz="2400" dirty="0" smtClean="0"/>
              <a:t>][j];</a:t>
            </a:r>
          </a:p>
        </p:txBody>
      </p:sp>
    </p:spTree>
    <p:extLst>
      <p:ext uri="{BB962C8B-B14F-4D97-AF65-F5344CB8AC3E}">
        <p14:creationId xmlns:p14="http://schemas.microsoft.com/office/powerpoint/2010/main" val="29127134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3"/>
          <p:cNvSpPr>
            <a:spLocks noGrp="1" noChangeArrowheads="1"/>
          </p:cNvSpPr>
          <p:nvPr>
            <p:ph type="body" idx="1"/>
          </p:nvPr>
        </p:nvSpPr>
        <p:spPr>
          <a:xfrm>
            <a:off x="179512" y="1556792"/>
            <a:ext cx="8784654" cy="4968552"/>
          </a:xfrm>
        </p:spPr>
        <p:txBody>
          <a:bodyPr>
            <a:normAutofit fontScale="85000" lnSpcReduction="20000"/>
          </a:bodyPr>
          <a:lstStyle/>
          <a:p>
            <a:pPr eaLnBrk="1" hangingPunct="1">
              <a:lnSpc>
                <a:spcPct val="110000"/>
              </a:lnSpc>
              <a:defRPr/>
            </a:pPr>
            <a:r>
              <a:rPr lang="zh-CN" altLang="en-US" dirty="0" smtClean="0">
                <a:cs typeface="Courier New" pitchFamily="49" charset="0"/>
              </a:rPr>
              <a:t>一维数组类型变量定义格式为：</a:t>
            </a:r>
          </a:p>
          <a:p>
            <a:pPr marL="457200" lvl="1" indent="0" eaLnBrk="1" hangingPunct="1">
              <a:lnSpc>
                <a:spcPct val="110000"/>
              </a:lnSpc>
              <a:buNone/>
              <a:defRPr/>
            </a:pPr>
            <a:r>
              <a:rPr lang="en-US" altLang="zh-CN" dirty="0" smtClean="0">
                <a:cs typeface="Courier New" pitchFamily="49" charset="0"/>
              </a:rPr>
              <a:t>	&lt;</a:t>
            </a:r>
            <a:r>
              <a:rPr lang="zh-CN" altLang="en-US" dirty="0" smtClean="0"/>
              <a:t>一维数组类型名</a:t>
            </a:r>
            <a:r>
              <a:rPr lang="en-US" altLang="zh-CN" dirty="0" smtClean="0">
                <a:cs typeface="Courier New" pitchFamily="49" charset="0"/>
              </a:rPr>
              <a:t>&gt; </a:t>
            </a:r>
            <a:r>
              <a:rPr lang="en-US" altLang="zh-CN" u="sng" dirty="0" smtClean="0">
                <a:cs typeface="Courier New" pitchFamily="49" charset="0"/>
              </a:rPr>
              <a:t>&lt;</a:t>
            </a:r>
            <a:r>
              <a:rPr lang="zh-CN" altLang="en-US" u="sng" dirty="0" smtClean="0"/>
              <a:t>一维数组变量名</a:t>
            </a:r>
            <a:r>
              <a:rPr lang="en-US" altLang="zh-CN" u="sng" dirty="0" smtClean="0">
                <a:cs typeface="Courier New" pitchFamily="49" charset="0"/>
              </a:rPr>
              <a:t>&gt;</a:t>
            </a:r>
            <a:r>
              <a:rPr lang="en-US" altLang="zh-CN" dirty="0" smtClean="0">
                <a:solidFill>
                  <a:srgbClr val="FFC000"/>
                </a:solidFill>
                <a:cs typeface="Courier New" pitchFamily="49" charset="0"/>
              </a:rPr>
              <a:t>;</a:t>
            </a:r>
            <a:endParaRPr lang="zh-CN" altLang="en-US" dirty="0" smtClean="0">
              <a:solidFill>
                <a:srgbClr val="FFC000"/>
              </a:solidFill>
              <a:cs typeface="Courier New" pitchFamily="49" charset="0"/>
            </a:endParaRPr>
          </a:p>
          <a:p>
            <a:pPr lvl="1" eaLnBrk="1" hangingPunct="1">
              <a:lnSpc>
                <a:spcPct val="110000"/>
              </a:lnSpc>
              <a:buFontTx/>
              <a:buNone/>
              <a:defRPr/>
            </a:pPr>
            <a:r>
              <a:rPr lang="zh-CN" altLang="en-US" dirty="0" smtClean="0">
                <a:cs typeface="Courier New" pitchFamily="49" charset="0"/>
              </a:rPr>
              <a:t>或（变量和类型定义合一）</a:t>
            </a:r>
          </a:p>
          <a:p>
            <a:pPr marL="457200" lvl="1" indent="0" eaLnBrk="1" hangingPunct="1">
              <a:lnSpc>
                <a:spcPct val="110000"/>
              </a:lnSpc>
              <a:buNone/>
              <a:defRPr/>
            </a:pPr>
            <a:r>
              <a:rPr lang="en-US" altLang="zh-CN" dirty="0" smtClean="0">
                <a:cs typeface="Courier New" pitchFamily="49" charset="0"/>
              </a:rPr>
              <a:t>	&lt;</a:t>
            </a:r>
            <a:r>
              <a:rPr lang="zh-CN" altLang="en-US" dirty="0" smtClean="0"/>
              <a:t>元素类型</a:t>
            </a:r>
            <a:r>
              <a:rPr lang="en-US" altLang="zh-CN" dirty="0" smtClean="0">
                <a:cs typeface="Courier New" pitchFamily="49" charset="0"/>
              </a:rPr>
              <a:t>&gt; </a:t>
            </a:r>
            <a:r>
              <a:rPr lang="en-US" altLang="zh-CN" u="sng" dirty="0" smtClean="0">
                <a:cs typeface="Courier New" pitchFamily="49" charset="0"/>
              </a:rPr>
              <a:t>&lt;</a:t>
            </a:r>
            <a:r>
              <a:rPr lang="zh-CN" altLang="en-US" u="sng" dirty="0" smtClean="0"/>
              <a:t>一维数组变量名</a:t>
            </a:r>
            <a:r>
              <a:rPr lang="en-US" altLang="zh-CN" u="sng" dirty="0" smtClean="0">
                <a:cs typeface="Courier New" pitchFamily="49" charset="0"/>
              </a:rPr>
              <a:t>&gt;</a:t>
            </a:r>
            <a:r>
              <a:rPr lang="en-US" altLang="zh-CN" dirty="0" smtClean="0">
                <a:solidFill>
                  <a:srgbClr val="FFC000"/>
                </a:solidFill>
                <a:cs typeface="Courier New" pitchFamily="49" charset="0"/>
              </a:rPr>
              <a:t>[</a:t>
            </a:r>
            <a:r>
              <a:rPr lang="en-US" altLang="zh-CN" dirty="0" smtClean="0">
                <a:cs typeface="Courier New" pitchFamily="49" charset="0"/>
              </a:rPr>
              <a:t>&lt;</a:t>
            </a:r>
            <a:r>
              <a:rPr lang="zh-CN" altLang="en-US" dirty="0" smtClean="0"/>
              <a:t>元素个数</a:t>
            </a:r>
            <a:r>
              <a:rPr lang="en-US" altLang="zh-CN" dirty="0" smtClean="0">
                <a:cs typeface="Courier New" pitchFamily="49" charset="0"/>
              </a:rPr>
              <a:t>&gt;</a:t>
            </a:r>
            <a:r>
              <a:rPr lang="en-US" altLang="zh-CN" dirty="0" smtClean="0">
                <a:solidFill>
                  <a:srgbClr val="FFC000"/>
                </a:solidFill>
                <a:cs typeface="Courier New" pitchFamily="49" charset="0"/>
              </a:rPr>
              <a:t>];</a:t>
            </a:r>
          </a:p>
          <a:p>
            <a:pPr lvl="1" eaLnBrk="1" hangingPunct="1">
              <a:lnSpc>
                <a:spcPct val="110000"/>
              </a:lnSpc>
              <a:defRPr/>
            </a:pPr>
            <a:r>
              <a:rPr lang="en-US" altLang="zh-CN" dirty="0">
                <a:cs typeface="Courier New" pitchFamily="49" charset="0"/>
              </a:rPr>
              <a:t>&lt;</a:t>
            </a:r>
            <a:r>
              <a:rPr lang="zh-CN" altLang="en-US" dirty="0"/>
              <a:t>一维数</a:t>
            </a:r>
            <a:r>
              <a:rPr lang="zh-CN" altLang="en-US" dirty="0" smtClean="0"/>
              <a:t>组变量名</a:t>
            </a:r>
            <a:r>
              <a:rPr lang="en-US" altLang="zh-CN" dirty="0" smtClean="0">
                <a:cs typeface="Courier New" pitchFamily="49" charset="0"/>
              </a:rPr>
              <a:t>&gt;</a:t>
            </a:r>
            <a:r>
              <a:rPr lang="zh-CN" altLang="en-US" dirty="0" smtClean="0">
                <a:cs typeface="Courier New" pitchFamily="49" charset="0"/>
              </a:rPr>
              <a:t>为一维数组变量的名字</a:t>
            </a:r>
            <a:endParaRPr lang="en-US" altLang="zh-CN" dirty="0" smtClean="0"/>
          </a:p>
          <a:p>
            <a:pPr lvl="1" eaLnBrk="1" hangingPunct="1">
              <a:lnSpc>
                <a:spcPct val="110000"/>
              </a:lnSpc>
              <a:defRPr/>
            </a:pPr>
            <a:r>
              <a:rPr lang="en-US" altLang="zh-CN" dirty="0" smtClean="0"/>
              <a:t>&lt;</a:t>
            </a:r>
            <a:r>
              <a:rPr lang="zh-CN" altLang="en-US" dirty="0" smtClean="0"/>
              <a:t>元素类型</a:t>
            </a:r>
            <a:r>
              <a:rPr lang="en-US" altLang="zh-CN" dirty="0" smtClean="0"/>
              <a:t>&gt;</a:t>
            </a:r>
            <a:r>
              <a:rPr lang="zh-CN" altLang="en-US" dirty="0" smtClean="0"/>
              <a:t>为任意</a:t>
            </a:r>
            <a:r>
              <a:rPr lang="en-US" altLang="zh-CN" dirty="0" smtClean="0"/>
              <a:t>C++</a:t>
            </a:r>
            <a:r>
              <a:rPr lang="zh-CN" altLang="en-US" dirty="0" smtClean="0"/>
              <a:t>类型（</a:t>
            </a:r>
            <a:r>
              <a:rPr lang="en-US" altLang="zh-CN" dirty="0" smtClean="0"/>
              <a:t>void</a:t>
            </a:r>
            <a:r>
              <a:rPr lang="zh-CN" altLang="en-US" dirty="0" smtClean="0"/>
              <a:t>除外）</a:t>
            </a:r>
            <a:endParaRPr lang="zh-CN" altLang="en-US" dirty="0" smtClean="0">
              <a:cs typeface="Courier New" pitchFamily="49" charset="0"/>
            </a:endParaRPr>
          </a:p>
          <a:p>
            <a:pPr lvl="1" eaLnBrk="1" hangingPunct="1">
              <a:lnSpc>
                <a:spcPct val="110000"/>
              </a:lnSpc>
              <a:defRPr/>
            </a:pPr>
            <a:r>
              <a:rPr lang="en-US" altLang="zh-CN" dirty="0" smtClean="0">
                <a:cs typeface="Courier New" pitchFamily="49" charset="0"/>
              </a:rPr>
              <a:t>&lt;</a:t>
            </a:r>
            <a:r>
              <a:rPr lang="zh-CN" altLang="en-US" dirty="0" smtClean="0">
                <a:cs typeface="Courier New" pitchFamily="49" charset="0"/>
              </a:rPr>
              <a:t>元素个数</a:t>
            </a:r>
            <a:r>
              <a:rPr lang="en-US" altLang="zh-CN" dirty="0" smtClean="0">
                <a:cs typeface="Courier New" pitchFamily="49" charset="0"/>
              </a:rPr>
              <a:t>&gt;</a:t>
            </a:r>
            <a:r>
              <a:rPr lang="zh-CN" altLang="en-US" dirty="0" smtClean="0">
                <a:cs typeface="Courier New" pitchFamily="49" charset="0"/>
              </a:rPr>
              <a:t>为</a:t>
            </a:r>
            <a:r>
              <a:rPr lang="zh-CN" altLang="en-US" dirty="0" smtClean="0">
                <a:solidFill>
                  <a:schemeClr val="folHlink"/>
                </a:solidFill>
                <a:cs typeface="Courier New" pitchFamily="49" charset="0"/>
              </a:rPr>
              <a:t>整型常量表达式</a:t>
            </a:r>
          </a:p>
          <a:p>
            <a:pPr eaLnBrk="1" hangingPunct="1">
              <a:lnSpc>
                <a:spcPct val="110000"/>
              </a:lnSpc>
              <a:defRPr/>
            </a:pPr>
            <a:r>
              <a:rPr lang="zh-CN" altLang="en-US" dirty="0" smtClean="0">
                <a:cs typeface="Courier New" pitchFamily="49" charset="0"/>
              </a:rPr>
              <a:t>例如：（下面两个</a:t>
            </a:r>
            <a:r>
              <a:rPr lang="en-US" altLang="zh-CN" dirty="0" smtClean="0">
                <a:cs typeface="Courier New" pitchFamily="49" charset="0"/>
              </a:rPr>
              <a:t>a</a:t>
            </a:r>
            <a:r>
              <a:rPr lang="zh-CN" altLang="en-US" dirty="0" smtClean="0">
                <a:cs typeface="Courier New" pitchFamily="49" charset="0"/>
              </a:rPr>
              <a:t>等价）</a:t>
            </a:r>
          </a:p>
          <a:p>
            <a:pPr lvl="1" eaLnBrk="1" hangingPunct="1">
              <a:lnSpc>
                <a:spcPct val="110000"/>
              </a:lnSpc>
              <a:defRPr/>
            </a:pPr>
            <a:r>
              <a:rPr lang="en-US" altLang="zh-CN" dirty="0" err="1" smtClean="0">
                <a:cs typeface="Courier New" pitchFamily="49" charset="0"/>
              </a:rPr>
              <a:t>typedef</a:t>
            </a:r>
            <a:r>
              <a:rPr lang="en-US" altLang="zh-CN" dirty="0" smtClean="0">
                <a:cs typeface="Courier New" pitchFamily="49" charset="0"/>
              </a:rPr>
              <a:t> </a:t>
            </a:r>
            <a:r>
              <a:rPr lang="en-US" altLang="zh-CN" dirty="0" err="1" smtClean="0">
                <a:cs typeface="Courier New" pitchFamily="49" charset="0"/>
              </a:rPr>
              <a:t>int</a:t>
            </a:r>
            <a:r>
              <a:rPr lang="en-US" altLang="zh-CN" dirty="0" smtClean="0">
                <a:cs typeface="Courier New" pitchFamily="49" charset="0"/>
              </a:rPr>
              <a:t> A[10];</a:t>
            </a:r>
          </a:p>
          <a:p>
            <a:pPr lvl="1" eaLnBrk="1" hangingPunct="1">
              <a:lnSpc>
                <a:spcPct val="110000"/>
              </a:lnSpc>
              <a:defRPr/>
            </a:pPr>
            <a:r>
              <a:rPr lang="en-US" altLang="zh-CN" dirty="0" smtClean="0">
                <a:cs typeface="Courier New" pitchFamily="49" charset="0"/>
              </a:rPr>
              <a:t>A </a:t>
            </a:r>
            <a:r>
              <a:rPr lang="en-US" altLang="zh-CN" dirty="0" err="1" smtClean="0">
                <a:solidFill>
                  <a:schemeClr val="folHlink"/>
                </a:solidFill>
                <a:cs typeface="Courier New" pitchFamily="49" charset="0"/>
              </a:rPr>
              <a:t>a</a:t>
            </a:r>
            <a:r>
              <a:rPr lang="en-US" altLang="zh-CN" dirty="0" smtClean="0">
                <a:cs typeface="Courier New" pitchFamily="49" charset="0"/>
              </a:rPr>
              <a:t>; //a</a:t>
            </a:r>
            <a:r>
              <a:rPr lang="zh-CN" altLang="en-US" dirty="0" smtClean="0">
                <a:cs typeface="Courier New" pitchFamily="49" charset="0"/>
              </a:rPr>
              <a:t>是由</a:t>
            </a:r>
            <a:r>
              <a:rPr lang="en-US" altLang="zh-CN" dirty="0" smtClean="0">
                <a:cs typeface="Courier New" pitchFamily="49" charset="0"/>
              </a:rPr>
              <a:t>10</a:t>
            </a:r>
            <a:r>
              <a:rPr lang="zh-CN" altLang="en-US" dirty="0" smtClean="0">
                <a:cs typeface="Courier New" pitchFamily="49" charset="0"/>
              </a:rPr>
              <a:t>个</a:t>
            </a:r>
            <a:r>
              <a:rPr lang="en-US" altLang="zh-CN" dirty="0" err="1" smtClean="0">
                <a:cs typeface="Courier New" pitchFamily="49" charset="0"/>
              </a:rPr>
              <a:t>int</a:t>
            </a:r>
            <a:r>
              <a:rPr lang="zh-CN" altLang="en-US" dirty="0" smtClean="0">
                <a:cs typeface="Courier New" pitchFamily="49" charset="0"/>
              </a:rPr>
              <a:t>型元素所构成的数组</a:t>
            </a:r>
            <a:r>
              <a:rPr lang="zh-CN" altLang="en-US" dirty="0">
                <a:cs typeface="Courier New" pitchFamily="49" charset="0"/>
              </a:rPr>
              <a:t>变量</a:t>
            </a:r>
            <a:r>
              <a:rPr lang="zh-CN" altLang="en-US" dirty="0" smtClean="0">
                <a:cs typeface="Courier New" pitchFamily="49" charset="0"/>
              </a:rPr>
              <a:t>。</a:t>
            </a:r>
            <a:endParaRPr lang="en-US" altLang="zh-CN" dirty="0" smtClean="0">
              <a:cs typeface="Courier New" pitchFamily="49" charset="0"/>
            </a:endParaRPr>
          </a:p>
          <a:p>
            <a:pPr marL="457200" lvl="1" indent="0" eaLnBrk="1" hangingPunct="1">
              <a:lnSpc>
                <a:spcPct val="110000"/>
              </a:lnSpc>
              <a:buNone/>
              <a:defRPr/>
            </a:pPr>
            <a:r>
              <a:rPr lang="zh-CN" altLang="en-US" dirty="0" smtClean="0">
                <a:cs typeface="Courier New" pitchFamily="49" charset="0"/>
              </a:rPr>
              <a:t>或</a:t>
            </a:r>
          </a:p>
          <a:p>
            <a:pPr lvl="1" eaLnBrk="1" hangingPunct="1">
              <a:lnSpc>
                <a:spcPct val="110000"/>
              </a:lnSpc>
              <a:defRPr/>
            </a:pPr>
            <a:r>
              <a:rPr lang="en-US" altLang="zh-CN" dirty="0" err="1" smtClean="0">
                <a:cs typeface="Courier New" pitchFamily="49" charset="0"/>
              </a:rPr>
              <a:t>int</a:t>
            </a:r>
            <a:r>
              <a:rPr lang="en-US" altLang="zh-CN" dirty="0" smtClean="0">
                <a:cs typeface="Courier New" pitchFamily="49" charset="0"/>
              </a:rPr>
              <a:t> </a:t>
            </a:r>
            <a:r>
              <a:rPr lang="en-US" altLang="zh-CN" dirty="0" smtClean="0">
                <a:solidFill>
                  <a:schemeClr val="folHlink"/>
                </a:solidFill>
                <a:cs typeface="Courier New" pitchFamily="49" charset="0"/>
              </a:rPr>
              <a:t>a</a:t>
            </a:r>
            <a:r>
              <a:rPr lang="en-US" altLang="zh-CN" dirty="0" smtClean="0">
                <a:cs typeface="Courier New" pitchFamily="49" charset="0"/>
              </a:rPr>
              <a:t>[10]; //a</a:t>
            </a:r>
            <a:r>
              <a:rPr lang="zh-CN" altLang="en-US" dirty="0" smtClean="0">
                <a:cs typeface="Courier New" pitchFamily="49" charset="0"/>
              </a:rPr>
              <a:t>是由</a:t>
            </a:r>
            <a:r>
              <a:rPr lang="en-US" altLang="zh-CN" dirty="0" smtClean="0">
                <a:cs typeface="Courier New" pitchFamily="49" charset="0"/>
              </a:rPr>
              <a:t>10</a:t>
            </a:r>
            <a:r>
              <a:rPr lang="zh-CN" altLang="en-US" dirty="0" smtClean="0">
                <a:cs typeface="Courier New" pitchFamily="49" charset="0"/>
              </a:rPr>
              <a:t>个</a:t>
            </a:r>
            <a:r>
              <a:rPr lang="en-US" altLang="zh-CN" dirty="0" err="1" smtClean="0">
                <a:cs typeface="Courier New" pitchFamily="49" charset="0"/>
              </a:rPr>
              <a:t>int</a:t>
            </a:r>
            <a:r>
              <a:rPr lang="zh-CN" altLang="en-US" dirty="0" smtClean="0">
                <a:cs typeface="Courier New" pitchFamily="49" charset="0"/>
              </a:rPr>
              <a:t>型元素所构成的数组变量。</a:t>
            </a:r>
          </a:p>
        </p:txBody>
      </p:sp>
      <p:sp>
        <p:nvSpPr>
          <p:cNvPr id="3" name="标题 1"/>
          <p:cNvSpPr>
            <a:spLocks noGrp="1"/>
          </p:cNvSpPr>
          <p:nvPr>
            <p:ph type="title"/>
          </p:nvPr>
        </p:nvSpPr>
        <p:spPr>
          <a:xfrm>
            <a:off x="457200" y="277813"/>
            <a:ext cx="8229600" cy="1139825"/>
          </a:xfrm>
        </p:spPr>
        <p:txBody>
          <a:bodyPr/>
          <a:lstStyle/>
          <a:p>
            <a:r>
              <a:rPr lang="zh-CN" altLang="en-US" dirty="0" smtClean="0"/>
              <a:t>一维数组类型变量定义</a:t>
            </a:r>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Rectangle 3"/>
          <p:cNvSpPr>
            <a:spLocks noGrp="1" noChangeArrowheads="1"/>
          </p:cNvSpPr>
          <p:nvPr>
            <p:ph type="body" idx="1"/>
          </p:nvPr>
        </p:nvSpPr>
        <p:spPr>
          <a:xfrm>
            <a:off x="179388" y="288032"/>
            <a:ext cx="8964612" cy="6309320"/>
          </a:xfrm>
        </p:spPr>
        <p:txBody>
          <a:bodyPr>
            <a:normAutofit lnSpcReduction="10000"/>
          </a:bodyPr>
          <a:lstStyle/>
          <a:p>
            <a:pPr eaLnBrk="1" hangingPunct="1">
              <a:lnSpc>
                <a:spcPct val="90000"/>
              </a:lnSpc>
              <a:buFont typeface="Wingdings" pitchFamily="2" charset="2"/>
              <a:buNone/>
              <a:defRPr/>
            </a:pPr>
            <a:r>
              <a:rPr lang="en-US" altLang="zh-CN" sz="2400" dirty="0" smtClean="0"/>
              <a:t>	//</a:t>
            </a:r>
            <a:r>
              <a:rPr lang="zh-CN" altLang="en-US" sz="2400" dirty="0" smtClean="0"/>
              <a:t>矩阵转置：</a:t>
            </a:r>
            <a:r>
              <a:rPr lang="zh-CN" altLang="en-US" sz="2000" dirty="0" smtClean="0"/>
              <a:t>交换</a:t>
            </a:r>
            <a:r>
              <a:rPr lang="en-US" altLang="zh-CN" sz="2000" dirty="0" smtClean="0"/>
              <a:t>a[</a:t>
            </a:r>
            <a:r>
              <a:rPr lang="en-US" altLang="zh-CN" sz="2000" dirty="0" err="1" smtClean="0"/>
              <a:t>i</a:t>
            </a:r>
            <a:r>
              <a:rPr lang="en-US" altLang="zh-CN" sz="2000" dirty="0" smtClean="0"/>
              <a:t>][j]</a:t>
            </a:r>
            <a:r>
              <a:rPr lang="zh-CN" altLang="en-US" sz="2000" dirty="0" smtClean="0"/>
              <a:t>和</a:t>
            </a:r>
            <a:r>
              <a:rPr lang="en-US" altLang="zh-CN" sz="2000" dirty="0" smtClean="0"/>
              <a:t>a[j][</a:t>
            </a:r>
            <a:r>
              <a:rPr lang="en-US" altLang="zh-CN" sz="2000" dirty="0" err="1" smtClean="0"/>
              <a:t>i</a:t>
            </a:r>
            <a:r>
              <a:rPr lang="en-US" altLang="zh-CN" sz="2000" dirty="0" smtClean="0"/>
              <a:t>]</a:t>
            </a:r>
            <a:r>
              <a:rPr lang="zh-CN" altLang="en-US" sz="2000" dirty="0" smtClean="0"/>
              <a:t>的值，</a:t>
            </a:r>
            <a:r>
              <a:rPr lang="en-US" altLang="zh-CN" sz="2000" dirty="0" err="1" smtClean="0"/>
              <a:t>i</a:t>
            </a:r>
            <a:r>
              <a:rPr lang="en-US" altLang="zh-CN" sz="2000" dirty="0" smtClean="0"/>
              <a:t>=0~N-1</a:t>
            </a:r>
            <a:r>
              <a:rPr lang="zh-CN" altLang="en-US" sz="2000" dirty="0" smtClean="0"/>
              <a:t>，</a:t>
            </a:r>
            <a:r>
              <a:rPr lang="en-US" altLang="zh-CN" sz="2000" dirty="0" smtClean="0"/>
              <a:t>j=i+1~N-1</a:t>
            </a:r>
          </a:p>
          <a:p>
            <a:pPr eaLnBrk="1" hangingPunct="1">
              <a:lnSpc>
                <a:spcPct val="90000"/>
              </a:lnSpc>
              <a:buFont typeface="Wingdings" pitchFamily="2" charset="2"/>
              <a:buNone/>
              <a:defRPr/>
            </a:pPr>
            <a:r>
              <a:rPr lang="en-US" altLang="zh-CN" sz="2400" dirty="0" smtClean="0"/>
              <a:t>	for (</a:t>
            </a:r>
            <a:r>
              <a:rPr lang="en-US" altLang="zh-CN" sz="2400" dirty="0" err="1" smtClean="0"/>
              <a:t>i</a:t>
            </a:r>
            <a:r>
              <a:rPr lang="en-US" altLang="zh-CN" sz="2400" dirty="0" smtClean="0"/>
              <a:t>=0; </a:t>
            </a:r>
            <a:r>
              <a:rPr lang="en-US" altLang="zh-CN" sz="2400" dirty="0" err="1" smtClean="0"/>
              <a:t>i</a:t>
            </a:r>
            <a:r>
              <a:rPr lang="en-US" altLang="zh-CN" sz="2400" dirty="0" smtClean="0"/>
              <a:t>&lt;N;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for (j=i+1; j&lt;N; j++)</a:t>
            </a:r>
          </a:p>
          <a:p>
            <a:pPr eaLnBrk="1" hangingPunct="1">
              <a:lnSpc>
                <a:spcPct val="90000"/>
              </a:lnSpc>
              <a:buFont typeface="Wingdings" pitchFamily="2" charset="2"/>
              <a:buNone/>
              <a:defRPr/>
            </a:pPr>
            <a:r>
              <a:rPr lang="en-US" altLang="zh-CN" sz="2400" dirty="0" smtClean="0"/>
              <a:t>		{	//</a:t>
            </a:r>
            <a:r>
              <a:rPr lang="zh-CN" altLang="en-US" sz="2400" dirty="0" smtClean="0"/>
              <a:t>交换</a:t>
            </a:r>
            <a:r>
              <a:rPr lang="en-US" altLang="zh-CN" sz="2400" dirty="0" smtClean="0">
                <a:solidFill>
                  <a:srgbClr val="FFC000"/>
                </a:solidFill>
              </a:rPr>
              <a:t>a[</a:t>
            </a:r>
            <a:r>
              <a:rPr lang="en-US" altLang="zh-CN" sz="2400" dirty="0" err="1" smtClean="0">
                <a:solidFill>
                  <a:srgbClr val="FFC000"/>
                </a:solidFill>
              </a:rPr>
              <a:t>i</a:t>
            </a:r>
            <a:r>
              <a:rPr lang="en-US" altLang="zh-CN" sz="2400" dirty="0" smtClean="0">
                <a:solidFill>
                  <a:srgbClr val="FFC000"/>
                </a:solidFill>
              </a:rPr>
              <a:t>][j]</a:t>
            </a:r>
            <a:r>
              <a:rPr lang="zh-CN" altLang="en-US" sz="2400" dirty="0" smtClean="0"/>
              <a:t>与</a:t>
            </a:r>
            <a:r>
              <a:rPr lang="en-US" altLang="zh-CN" sz="2400" dirty="0" smtClean="0"/>
              <a:t>a[j][</a:t>
            </a:r>
            <a:r>
              <a:rPr lang="en-US" altLang="zh-CN" sz="2400" dirty="0" err="1" smtClean="0"/>
              <a:t>i</a:t>
            </a:r>
            <a:r>
              <a:rPr lang="en-US" altLang="zh-CN" sz="2400" dirty="0" smtClean="0"/>
              <a:t>]</a:t>
            </a:r>
            <a:r>
              <a:rPr lang="zh-CN" altLang="en-US" sz="2400" dirty="0" smtClean="0"/>
              <a:t>的值</a:t>
            </a:r>
          </a:p>
          <a:p>
            <a:pPr eaLnBrk="1" hangingPunct="1">
              <a:lnSpc>
                <a:spcPct val="90000"/>
              </a:lnSpc>
              <a:buFont typeface="Wingdings" pitchFamily="2" charset="2"/>
              <a:buNone/>
              <a:defRPr/>
            </a:pPr>
            <a:r>
              <a:rPr lang="zh-CN" altLang="en-US" sz="2400" dirty="0" smtClean="0"/>
              <a:t>			</a:t>
            </a:r>
            <a:r>
              <a:rPr lang="it-IT" altLang="zh-CN" sz="2400" dirty="0" smtClean="0"/>
              <a:t>int temp=a[i][j];</a:t>
            </a:r>
          </a:p>
          <a:p>
            <a:pPr eaLnBrk="1" hangingPunct="1">
              <a:lnSpc>
                <a:spcPct val="90000"/>
              </a:lnSpc>
              <a:buFont typeface="Wingdings" pitchFamily="2" charset="2"/>
              <a:buNone/>
              <a:defRPr/>
            </a:pPr>
            <a:r>
              <a:rPr lang="it-IT" altLang="zh-CN" sz="2400" dirty="0" smtClean="0"/>
              <a:t>			a[i][j] = a[j][i];</a:t>
            </a:r>
          </a:p>
          <a:p>
            <a:pPr eaLnBrk="1" hangingPunct="1">
              <a:lnSpc>
                <a:spcPct val="90000"/>
              </a:lnSpc>
              <a:buFont typeface="Wingdings" pitchFamily="2" charset="2"/>
              <a:buNone/>
              <a:defRPr/>
            </a:pPr>
            <a:r>
              <a:rPr lang="it-IT" altLang="zh-CN" sz="2400" dirty="0" smtClean="0"/>
              <a:t>			a[j][i] = temp;</a:t>
            </a:r>
          </a:p>
          <a:p>
            <a:pPr eaLnBrk="1" hangingPunct="1">
              <a:lnSpc>
                <a:spcPct val="90000"/>
              </a:lnSpc>
              <a:buFont typeface="Wingdings" pitchFamily="2" charset="2"/>
              <a:buNone/>
              <a:defRPr/>
            </a:pPr>
            <a:r>
              <a:rPr lang="it-IT" altLang="zh-CN" sz="2400" dirty="0" smtClean="0"/>
              <a:t>		</a:t>
            </a:r>
            <a:r>
              <a:rPr lang="en-US" altLang="zh-CN" sz="2400" dirty="0" smtClean="0"/>
              <a:t>}</a:t>
            </a:r>
          </a:p>
          <a:p>
            <a:pPr eaLnBrk="1" hangingPunct="1">
              <a:lnSpc>
                <a:spcPct val="90000"/>
              </a:lnSpc>
              <a:buFont typeface="Wingdings" pitchFamily="2" charset="2"/>
              <a:buNone/>
              <a:defRPr/>
            </a:pPr>
            <a:r>
              <a:rPr lang="en-US" altLang="zh-CN" sz="2400" dirty="0" smtClean="0"/>
              <a:t>	//</a:t>
            </a:r>
            <a:r>
              <a:rPr lang="zh-CN" altLang="en-US" sz="2400" dirty="0" smtClean="0"/>
              <a:t>输出转置后的矩阵</a:t>
            </a:r>
          </a:p>
          <a:p>
            <a:pPr eaLnBrk="1" hangingPunct="1">
              <a:lnSpc>
                <a:spcPct val="90000"/>
              </a:lnSpc>
              <a:buFont typeface="Wingdings" pitchFamily="2" charset="2"/>
              <a:buNone/>
              <a:defRPr/>
            </a:pPr>
            <a:r>
              <a:rPr lang="zh-CN" altLang="en-US" sz="2400" dirty="0" smtClean="0"/>
              <a:t>	</a:t>
            </a:r>
            <a:r>
              <a:rPr lang="en-US" altLang="zh-CN" sz="2400" dirty="0" err="1" smtClean="0"/>
              <a:t>cout</a:t>
            </a:r>
            <a:r>
              <a:rPr lang="en-US" altLang="zh-CN" sz="2400" dirty="0" smtClean="0"/>
              <a:t> &lt;&lt;	"</a:t>
            </a:r>
            <a:r>
              <a:rPr lang="zh-CN" altLang="en-US" sz="2400" dirty="0" smtClean="0"/>
              <a:t>转置后为：</a:t>
            </a:r>
            <a:r>
              <a:rPr lang="en-US" altLang="zh-CN" sz="2400" dirty="0" smtClean="0"/>
              <a:t>\n";</a:t>
            </a:r>
          </a:p>
          <a:p>
            <a:pPr eaLnBrk="1" hangingPunct="1">
              <a:lnSpc>
                <a:spcPct val="90000"/>
              </a:lnSpc>
              <a:buFont typeface="Wingdings" pitchFamily="2" charset="2"/>
              <a:buNone/>
              <a:defRPr/>
            </a:pPr>
            <a:r>
              <a:rPr lang="en-US" altLang="zh-CN" sz="2400" dirty="0" smtClean="0"/>
              <a:t>	for (</a:t>
            </a:r>
            <a:r>
              <a:rPr lang="en-US" altLang="zh-CN" sz="2400" dirty="0" err="1" smtClean="0"/>
              <a:t>i</a:t>
            </a:r>
            <a:r>
              <a:rPr lang="en-US" altLang="zh-CN" sz="2400" dirty="0" smtClean="0"/>
              <a:t>=0; </a:t>
            </a:r>
            <a:r>
              <a:rPr lang="en-US" altLang="zh-CN" sz="2400" dirty="0" err="1" smtClean="0"/>
              <a:t>i</a:t>
            </a:r>
            <a:r>
              <a:rPr lang="en-US" altLang="zh-CN" sz="2400" dirty="0" smtClean="0"/>
              <a:t>&lt;N;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	for (j=0; j&lt;N; </a:t>
            </a:r>
            <a:r>
              <a:rPr lang="en-US" altLang="zh-CN" sz="2400" dirty="0" err="1" smtClean="0"/>
              <a:t>j++</a:t>
            </a:r>
            <a:r>
              <a:rPr lang="en-US" altLang="zh-CN" sz="2400" dirty="0" smtClean="0"/>
              <a:t>) //</a:t>
            </a:r>
            <a:r>
              <a:rPr lang="zh-CN" altLang="en-US" sz="2400" dirty="0" smtClean="0"/>
              <a:t>输出第</a:t>
            </a:r>
            <a:r>
              <a:rPr lang="en-US" altLang="zh-CN" sz="2400" dirty="0" err="1" smtClean="0"/>
              <a:t>i</a:t>
            </a:r>
            <a:r>
              <a:rPr lang="zh-CN" altLang="en-US" sz="2400" dirty="0" smtClean="0"/>
              <a:t>行</a:t>
            </a:r>
            <a:endParaRPr lang="en-US" altLang="zh-CN" sz="2400" dirty="0" smtClean="0"/>
          </a:p>
          <a:p>
            <a:pPr eaLnBrk="1" hangingPunct="1">
              <a:lnSpc>
                <a:spcPct val="90000"/>
              </a:lnSpc>
              <a:buFont typeface="Wingdings" pitchFamily="2" charset="2"/>
              <a:buNone/>
              <a:defRPr/>
            </a:pPr>
            <a:r>
              <a:rPr lang="en-US" altLang="zh-CN" sz="2400" dirty="0" smtClean="0"/>
              <a:t>		  </a:t>
            </a:r>
            <a:r>
              <a:rPr lang="en-US" altLang="zh-CN" sz="2400" dirty="0" err="1" smtClean="0"/>
              <a:t>cout</a:t>
            </a:r>
            <a:r>
              <a:rPr lang="en-US" altLang="zh-CN" sz="2400" dirty="0" smtClean="0"/>
              <a:t> &lt;&lt; a[</a:t>
            </a:r>
            <a:r>
              <a:rPr lang="en-US" altLang="zh-CN" sz="2400" dirty="0" err="1" smtClean="0"/>
              <a:t>i</a:t>
            </a:r>
            <a:r>
              <a:rPr lang="en-US" altLang="zh-CN" sz="2400" dirty="0" smtClean="0"/>
              <a:t>][j] &lt;&lt; '\t';</a:t>
            </a:r>
          </a:p>
          <a:p>
            <a:pPr eaLnBrk="1" hangingPunct="1">
              <a:lnSpc>
                <a:spcPct val="9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en-US" altLang="zh-CN" sz="2400" dirty="0" err="1" smtClean="0"/>
              <a:t>endl</a:t>
            </a:r>
            <a:r>
              <a:rPr lang="en-US" altLang="zh-CN" sz="2400" dirty="0" smtClean="0"/>
              <a:t>;</a:t>
            </a:r>
          </a:p>
          <a:p>
            <a:pPr eaLnBrk="1" hangingPunct="1">
              <a:lnSpc>
                <a:spcPct val="90000"/>
              </a:lnSpc>
              <a:buFont typeface="Wingdings" pitchFamily="2" charset="2"/>
              <a:buNone/>
              <a:defRPr/>
            </a:pPr>
            <a:r>
              <a:rPr lang="en-US" altLang="zh-CN" sz="2400" dirty="0" smtClean="0"/>
              <a:t>	}</a:t>
            </a:r>
          </a:p>
          <a:p>
            <a:pPr eaLnBrk="1" hangingPunct="1">
              <a:lnSpc>
                <a:spcPct val="90000"/>
              </a:lnSpc>
              <a:buFont typeface="Wingdings" pitchFamily="2" charset="2"/>
              <a:buNone/>
              <a:defRPr/>
            </a:pPr>
            <a:r>
              <a:rPr lang="en-US" altLang="zh-CN" sz="2400" dirty="0" smtClean="0"/>
              <a:t>	return 0;</a:t>
            </a:r>
          </a:p>
          <a:p>
            <a:pPr eaLnBrk="1" hangingPunct="1">
              <a:lnSpc>
                <a:spcPct val="90000"/>
              </a:lnSpc>
              <a:buFont typeface="Wingdings" pitchFamily="2" charset="2"/>
              <a:buNone/>
              <a:defRPr/>
            </a:pPr>
            <a:r>
              <a:rPr lang="en-US" altLang="zh-CN" sz="2400" dirty="0" smtClean="0"/>
              <a:t>}</a:t>
            </a:r>
          </a:p>
        </p:txBody>
      </p:sp>
      <p:sp>
        <p:nvSpPr>
          <p:cNvPr id="44035" name="Text Box 4"/>
          <p:cNvSpPr txBox="1">
            <a:spLocks noChangeArrowheads="1"/>
          </p:cNvSpPr>
          <p:nvPr/>
        </p:nvSpPr>
        <p:spPr bwMode="auto">
          <a:xfrm>
            <a:off x="6888163" y="1338263"/>
            <a:ext cx="1644650" cy="1370012"/>
          </a:xfrm>
          <a:prstGeom prst="rect">
            <a:avLst/>
          </a:prstGeom>
          <a:solidFill>
            <a:schemeClr val="bg1"/>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30000"/>
              </a:lnSpc>
              <a:spcBef>
                <a:spcPct val="50000"/>
              </a:spcBef>
              <a:buClrTx/>
              <a:buSzTx/>
              <a:buFontTx/>
              <a:buNone/>
            </a:pPr>
            <a:r>
              <a:rPr lang="en-US" altLang="zh-CN" sz="2400" dirty="0" smtClean="0"/>
              <a:t>x </a:t>
            </a:r>
            <a:r>
              <a:rPr lang="en-US" altLang="zh-CN" sz="2400" dirty="0" err="1" smtClean="0">
                <a:solidFill>
                  <a:schemeClr val="folHlink"/>
                </a:solidFill>
              </a:rPr>
              <a:t>x</a:t>
            </a:r>
            <a:r>
              <a:rPr lang="en-US" altLang="zh-CN" sz="2400" dirty="0" smtClean="0">
                <a:solidFill>
                  <a:schemeClr val="folHlink"/>
                </a:solidFill>
              </a:rPr>
              <a:t> </a:t>
            </a:r>
            <a:r>
              <a:rPr lang="en-US" altLang="zh-CN" sz="2400" dirty="0" err="1" smtClean="0">
                <a:solidFill>
                  <a:schemeClr val="folHlink"/>
                </a:solidFill>
              </a:rPr>
              <a:t>x</a:t>
            </a:r>
            <a:r>
              <a:rPr lang="en-US" altLang="zh-CN" sz="2400" dirty="0" smtClean="0">
                <a:solidFill>
                  <a:schemeClr val="folHlink"/>
                </a:solidFill>
              </a:rPr>
              <a:t> </a:t>
            </a:r>
            <a:r>
              <a:rPr lang="en-US" altLang="zh-CN" sz="2400" dirty="0" err="1" smtClean="0">
                <a:solidFill>
                  <a:schemeClr val="folHlink"/>
                </a:solidFill>
              </a:rPr>
              <a:t>x</a:t>
            </a:r>
            <a:r>
              <a:rPr lang="en-US" altLang="zh-CN" sz="2400" dirty="0" smtClean="0">
                <a:solidFill>
                  <a:schemeClr val="folHlink"/>
                </a:solidFill>
              </a:rPr>
              <a:t> </a:t>
            </a:r>
            <a:r>
              <a:rPr lang="en-US" altLang="zh-CN" sz="2400" dirty="0" err="1" smtClean="0">
                <a:solidFill>
                  <a:schemeClr val="folHlink"/>
                </a:solidFill>
              </a:rPr>
              <a:t>x</a:t>
            </a:r>
            <a:endParaRPr lang="en-US" altLang="zh-CN" sz="2400" dirty="0">
              <a:solidFill>
                <a:schemeClr val="folHlink"/>
              </a:solidFill>
            </a:endParaRPr>
          </a:p>
          <a:p>
            <a:pPr eaLnBrk="1" hangingPunct="1">
              <a:lnSpc>
                <a:spcPct val="30000"/>
              </a:lnSpc>
              <a:spcBef>
                <a:spcPct val="50000"/>
              </a:spcBef>
              <a:buClrTx/>
              <a:buSzTx/>
              <a:buFontTx/>
              <a:buNone/>
            </a:pPr>
            <a:r>
              <a:rPr lang="en-US" altLang="zh-CN" sz="2400" dirty="0"/>
              <a:t>   </a:t>
            </a:r>
            <a:r>
              <a:rPr lang="en-US" altLang="zh-CN" sz="2400" dirty="0" smtClean="0"/>
              <a:t>x </a:t>
            </a:r>
            <a:r>
              <a:rPr lang="en-US" altLang="zh-CN" sz="2400" dirty="0" err="1" smtClean="0">
                <a:solidFill>
                  <a:schemeClr val="folHlink"/>
                </a:solidFill>
              </a:rPr>
              <a:t>x</a:t>
            </a:r>
            <a:r>
              <a:rPr lang="en-US" altLang="zh-CN" sz="2400" dirty="0" smtClean="0">
                <a:solidFill>
                  <a:schemeClr val="folHlink"/>
                </a:solidFill>
              </a:rPr>
              <a:t> </a:t>
            </a:r>
            <a:r>
              <a:rPr lang="en-US" altLang="zh-CN" sz="2400" dirty="0" err="1" smtClean="0">
                <a:solidFill>
                  <a:schemeClr val="folHlink"/>
                </a:solidFill>
              </a:rPr>
              <a:t>x</a:t>
            </a:r>
            <a:r>
              <a:rPr lang="en-US" altLang="zh-CN" sz="2400" dirty="0" smtClean="0">
                <a:solidFill>
                  <a:schemeClr val="folHlink"/>
                </a:solidFill>
              </a:rPr>
              <a:t> </a:t>
            </a:r>
            <a:r>
              <a:rPr lang="en-US" altLang="zh-CN" sz="2400" dirty="0" err="1" smtClean="0">
                <a:solidFill>
                  <a:schemeClr val="folHlink"/>
                </a:solidFill>
              </a:rPr>
              <a:t>x</a:t>
            </a:r>
            <a:endParaRPr lang="en-US" altLang="zh-CN" sz="2400" dirty="0">
              <a:solidFill>
                <a:schemeClr val="folHlink"/>
              </a:solidFill>
            </a:endParaRPr>
          </a:p>
          <a:p>
            <a:pPr eaLnBrk="1" hangingPunct="1">
              <a:lnSpc>
                <a:spcPct val="30000"/>
              </a:lnSpc>
              <a:spcBef>
                <a:spcPct val="50000"/>
              </a:spcBef>
              <a:buClrTx/>
              <a:buSzTx/>
              <a:buFontTx/>
              <a:buNone/>
            </a:pPr>
            <a:r>
              <a:rPr lang="en-US" altLang="zh-CN" sz="2400" dirty="0"/>
              <a:t>      </a:t>
            </a:r>
            <a:r>
              <a:rPr lang="en-US" altLang="zh-CN" sz="2400" dirty="0" smtClean="0"/>
              <a:t>x </a:t>
            </a:r>
            <a:r>
              <a:rPr lang="en-US" altLang="zh-CN" sz="2400" dirty="0" err="1" smtClean="0">
                <a:solidFill>
                  <a:schemeClr val="folHlink"/>
                </a:solidFill>
              </a:rPr>
              <a:t>x</a:t>
            </a:r>
            <a:r>
              <a:rPr lang="en-US" altLang="zh-CN" sz="2400" dirty="0" smtClean="0">
                <a:solidFill>
                  <a:schemeClr val="folHlink"/>
                </a:solidFill>
              </a:rPr>
              <a:t> </a:t>
            </a:r>
            <a:r>
              <a:rPr lang="en-US" altLang="zh-CN" sz="2400" dirty="0" err="1" smtClean="0">
                <a:solidFill>
                  <a:schemeClr val="folHlink"/>
                </a:solidFill>
              </a:rPr>
              <a:t>x</a:t>
            </a:r>
            <a:endParaRPr lang="en-US" altLang="zh-CN" sz="2400" dirty="0">
              <a:solidFill>
                <a:schemeClr val="folHlink"/>
              </a:solidFill>
            </a:endParaRPr>
          </a:p>
          <a:p>
            <a:pPr eaLnBrk="1" hangingPunct="1">
              <a:lnSpc>
                <a:spcPct val="30000"/>
              </a:lnSpc>
              <a:spcBef>
                <a:spcPct val="50000"/>
              </a:spcBef>
              <a:buClrTx/>
              <a:buSzTx/>
              <a:buFontTx/>
              <a:buNone/>
            </a:pPr>
            <a:r>
              <a:rPr lang="en-US" altLang="zh-CN" sz="2400" dirty="0"/>
              <a:t>         </a:t>
            </a:r>
            <a:r>
              <a:rPr lang="en-US" altLang="zh-CN" sz="2400" dirty="0" smtClean="0"/>
              <a:t>x </a:t>
            </a:r>
            <a:r>
              <a:rPr lang="en-US" altLang="zh-CN" sz="2400" dirty="0" err="1" smtClean="0">
                <a:solidFill>
                  <a:schemeClr val="folHlink"/>
                </a:solidFill>
              </a:rPr>
              <a:t>x</a:t>
            </a:r>
            <a:endParaRPr lang="en-US" altLang="zh-CN" sz="2400" dirty="0">
              <a:solidFill>
                <a:schemeClr val="folHlink"/>
              </a:solidFill>
            </a:endParaRPr>
          </a:p>
          <a:p>
            <a:pPr eaLnBrk="1" hangingPunct="1">
              <a:lnSpc>
                <a:spcPct val="30000"/>
              </a:lnSpc>
              <a:spcBef>
                <a:spcPct val="50000"/>
              </a:spcBef>
              <a:buClrTx/>
              <a:buSzTx/>
              <a:buFontTx/>
              <a:buNone/>
            </a:pPr>
            <a:r>
              <a:rPr lang="en-US" altLang="zh-CN" sz="2400" dirty="0"/>
              <a:t>            </a:t>
            </a:r>
            <a:r>
              <a:rPr lang="en-US" altLang="zh-CN" sz="2400" dirty="0" smtClean="0"/>
              <a:t>x</a:t>
            </a:r>
            <a:endParaRPr lang="en-US" altLang="zh-CN" sz="24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例：矩阵与向量相乘</a:t>
            </a:r>
            <a:endParaRPr lang="zh-CN" altLang="en-US" dirty="0"/>
          </a:p>
        </p:txBody>
      </p:sp>
      <p:sp>
        <p:nvSpPr>
          <p:cNvPr id="3" name="内容占位符 2"/>
          <p:cNvSpPr>
            <a:spLocks noGrp="1"/>
          </p:cNvSpPr>
          <p:nvPr>
            <p:ph idx="1"/>
          </p:nvPr>
        </p:nvSpPr>
        <p:spPr>
          <a:xfrm>
            <a:off x="457200" y="1600200"/>
            <a:ext cx="8229600" cy="5069160"/>
          </a:xfrm>
        </p:spPr>
        <p:txBody>
          <a:bodyPr>
            <a:normAutofit fontScale="92500"/>
          </a:bodyPr>
          <a:lstStyle/>
          <a:p>
            <a:r>
              <a:rPr lang="zh-CN" altLang="en-US" dirty="0" smtClean="0"/>
              <a:t>矩阵用二维数组表示，向量用一维数组表示；</a:t>
            </a:r>
            <a:endParaRPr lang="en-US" altLang="zh-CN" dirty="0" smtClean="0"/>
          </a:p>
          <a:p>
            <a:r>
              <a:rPr lang="zh-CN" altLang="en-US" dirty="0" smtClean="0"/>
              <a:t>矩阵</a:t>
            </a:r>
            <a:r>
              <a:rPr lang="en-US" altLang="zh-CN" dirty="0" smtClean="0"/>
              <a:t>a</a:t>
            </a:r>
            <a:r>
              <a:rPr lang="zh-CN" altLang="en-US" dirty="0" smtClean="0"/>
              <a:t>与向量</a:t>
            </a:r>
            <a:r>
              <a:rPr lang="en-US" altLang="zh-CN" dirty="0" smtClean="0"/>
              <a:t>b</a:t>
            </a:r>
            <a:r>
              <a:rPr lang="zh-CN" altLang="en-US" dirty="0" smtClean="0"/>
              <a:t>相乘时，</a:t>
            </a:r>
            <a:endParaRPr lang="en-US" altLang="zh-CN" dirty="0" smtClean="0"/>
          </a:p>
          <a:p>
            <a:pPr lvl="1" eaLnBrk="1" hangingPunct="1"/>
            <a:r>
              <a:rPr lang="zh-CN" altLang="en-US" dirty="0" smtClean="0"/>
              <a:t>矩阵</a:t>
            </a:r>
            <a:r>
              <a:rPr lang="en-US" altLang="zh-CN" dirty="0" smtClean="0"/>
              <a:t>a</a:t>
            </a:r>
            <a:r>
              <a:rPr lang="zh-CN" altLang="en-US" dirty="0" smtClean="0"/>
              <a:t>的列数应与向量</a:t>
            </a:r>
            <a:r>
              <a:rPr lang="en-US" altLang="zh-CN" dirty="0" smtClean="0"/>
              <a:t>b</a:t>
            </a:r>
            <a:r>
              <a:rPr lang="zh-CN" altLang="en-US" dirty="0" smtClean="0"/>
              <a:t>的分量个数相同</a:t>
            </a:r>
            <a:endParaRPr lang="en-US" altLang="zh-CN" dirty="0" smtClean="0"/>
          </a:p>
          <a:p>
            <a:pPr lvl="1" eaLnBrk="1" hangingPunct="1"/>
            <a:r>
              <a:rPr lang="zh-CN" altLang="en-US" dirty="0" smtClean="0"/>
              <a:t>相乘的结果为一个向量</a:t>
            </a:r>
            <a:r>
              <a:rPr lang="en-US" altLang="zh-CN" dirty="0" smtClean="0"/>
              <a:t>c</a:t>
            </a:r>
            <a:r>
              <a:rPr lang="zh-CN" altLang="en-US" dirty="0" smtClean="0"/>
              <a:t>，</a:t>
            </a:r>
            <a:r>
              <a:rPr lang="zh-CN" altLang="en-US" dirty="0"/>
              <a:t>其</a:t>
            </a:r>
            <a:r>
              <a:rPr lang="zh-CN" altLang="en-US" dirty="0" smtClean="0"/>
              <a:t>分量个数与矩阵</a:t>
            </a:r>
            <a:r>
              <a:rPr lang="en-US" altLang="zh-CN" dirty="0" smtClean="0"/>
              <a:t>a</a:t>
            </a:r>
            <a:r>
              <a:rPr lang="zh-CN" altLang="en-US" dirty="0" smtClean="0"/>
              <a:t>的行数相同</a:t>
            </a:r>
            <a:endParaRPr lang="en-US" altLang="zh-CN" dirty="0" smtClean="0"/>
          </a:p>
          <a:p>
            <a:pPr lvl="1" eaLnBrk="1" hangingPunct="1"/>
            <a:r>
              <a:rPr lang="zh-CN" altLang="en-US" dirty="0" smtClean="0"/>
              <a:t>设矩阵</a:t>
            </a:r>
            <a:r>
              <a:rPr lang="en-US" altLang="zh-CN" dirty="0" smtClean="0"/>
              <a:t>a</a:t>
            </a:r>
            <a:r>
              <a:rPr lang="zh-CN" altLang="en-US" dirty="0" smtClean="0"/>
              <a:t>的列数为</a:t>
            </a:r>
            <a:r>
              <a:rPr lang="en-US" altLang="zh-CN" dirty="0" smtClean="0"/>
              <a:t>N</a:t>
            </a:r>
            <a:r>
              <a:rPr lang="zh-CN" altLang="en-US" dirty="0" smtClean="0"/>
              <a:t>，则结果向量</a:t>
            </a:r>
            <a:r>
              <a:rPr lang="en-US" altLang="zh-CN" dirty="0" smtClean="0"/>
              <a:t>c</a:t>
            </a:r>
            <a:r>
              <a:rPr lang="zh-CN" altLang="en-US" dirty="0" smtClean="0"/>
              <a:t>的第</a:t>
            </a:r>
            <a:r>
              <a:rPr lang="en-US" altLang="zh-CN" dirty="0" err="1" smtClean="0"/>
              <a:t>i</a:t>
            </a:r>
            <a:r>
              <a:rPr lang="zh-CN" altLang="en-US" dirty="0" smtClean="0"/>
              <a:t>个分量</a:t>
            </a:r>
            <a:r>
              <a:rPr lang="en-US" altLang="zh-CN" dirty="0" smtClean="0"/>
              <a:t>c</a:t>
            </a:r>
            <a:r>
              <a:rPr lang="en-US" altLang="zh-CN" baseline="-25000" dirty="0" smtClean="0"/>
              <a:t>i</a:t>
            </a:r>
            <a:r>
              <a:rPr lang="zh-CN" altLang="en-US" dirty="0" smtClean="0"/>
              <a:t>为：</a:t>
            </a:r>
            <a:endParaRPr lang="en-US" altLang="zh-CN" dirty="0" smtClean="0"/>
          </a:p>
          <a:p>
            <a:pPr lvl="2" eaLnBrk="1" hangingPunct="1"/>
            <a:r>
              <a:rPr lang="zh-CN" altLang="en-US" dirty="0" smtClean="0"/>
              <a:t>矩阵</a:t>
            </a:r>
            <a:r>
              <a:rPr lang="en-US" altLang="zh-CN" dirty="0" smtClean="0"/>
              <a:t>a</a:t>
            </a:r>
            <a:r>
              <a:rPr lang="zh-CN" altLang="en-US" dirty="0" smtClean="0"/>
              <a:t>第</a:t>
            </a:r>
            <a:r>
              <a:rPr lang="en-US" altLang="zh-CN" dirty="0" err="1" smtClean="0"/>
              <a:t>i</a:t>
            </a:r>
            <a:r>
              <a:rPr lang="zh-CN" altLang="en-US" dirty="0" smtClean="0"/>
              <a:t>行的每个元素分别与向量</a:t>
            </a:r>
            <a:r>
              <a:rPr lang="en-US" altLang="zh-CN" dirty="0" smtClean="0"/>
              <a:t>b</a:t>
            </a:r>
            <a:r>
              <a:rPr lang="zh-CN" altLang="en-US" dirty="0" smtClean="0"/>
              <a:t>的每个元素乘积的和</a:t>
            </a:r>
            <a:endParaRPr lang="en-US" altLang="zh-CN" dirty="0" smtClean="0"/>
          </a:p>
          <a:p>
            <a:pPr marL="914400" lvl="2" indent="0">
              <a:buNone/>
            </a:pPr>
            <a:r>
              <a:rPr lang="en-US" altLang="zh-CN" dirty="0" smtClean="0"/>
              <a:t>c</a:t>
            </a:r>
            <a:r>
              <a:rPr lang="en-US" altLang="zh-CN" baseline="-25000" dirty="0" smtClean="0"/>
              <a:t>i</a:t>
            </a:r>
            <a:r>
              <a:rPr lang="en-US" altLang="zh-CN" dirty="0" smtClean="0"/>
              <a:t> = 0;</a:t>
            </a:r>
          </a:p>
          <a:p>
            <a:pPr marL="914400" lvl="2" indent="0">
              <a:buNone/>
            </a:pPr>
            <a:r>
              <a:rPr lang="en-US" altLang="zh-CN" dirty="0" smtClean="0"/>
              <a:t>for (</a:t>
            </a:r>
            <a:r>
              <a:rPr lang="en-US" altLang="zh-CN" dirty="0" err="1" smtClean="0"/>
              <a:t>int</a:t>
            </a:r>
            <a:r>
              <a:rPr lang="en-US" altLang="zh-CN" dirty="0" smtClean="0"/>
              <a:t> k=0; k&lt;N; k++)</a:t>
            </a:r>
          </a:p>
          <a:p>
            <a:pPr marL="914400" lvl="2" indent="0">
              <a:buNone/>
            </a:pPr>
            <a:r>
              <a:rPr lang="en-US" altLang="zh-CN" dirty="0" smtClean="0"/>
              <a:t>  c</a:t>
            </a:r>
            <a:r>
              <a:rPr lang="en-US" altLang="zh-CN" baseline="-25000" dirty="0"/>
              <a:t>i</a:t>
            </a:r>
            <a:r>
              <a:rPr lang="en-US" altLang="zh-CN" dirty="0" smtClean="0"/>
              <a:t> += </a:t>
            </a:r>
            <a:r>
              <a:rPr lang="en-US" altLang="zh-CN" dirty="0" err="1" smtClean="0"/>
              <a:t>a</a:t>
            </a:r>
            <a:r>
              <a:rPr lang="en-US" altLang="zh-CN" baseline="-25000" dirty="0" err="1" smtClean="0"/>
              <a:t>ik</a:t>
            </a:r>
            <a:r>
              <a:rPr lang="en-US" altLang="zh-CN" dirty="0" smtClean="0"/>
              <a:t>*</a:t>
            </a:r>
            <a:r>
              <a:rPr lang="en-US" altLang="zh-CN" dirty="0" err="1" smtClean="0"/>
              <a:t>b</a:t>
            </a:r>
            <a:r>
              <a:rPr lang="en-US" altLang="zh-CN" baseline="-25000" dirty="0" err="1" smtClean="0"/>
              <a:t>k</a:t>
            </a:r>
            <a:r>
              <a:rPr lang="en-US" altLang="zh-CN" dirty="0" smtClean="0"/>
              <a:t>;</a:t>
            </a:r>
          </a:p>
          <a:p>
            <a:endParaRPr lang="zh-CN" altLang="en-US" dirty="0"/>
          </a:p>
        </p:txBody>
      </p:sp>
    </p:spTree>
    <p:extLst>
      <p:ext uri="{BB962C8B-B14F-4D97-AF65-F5344CB8AC3E}">
        <p14:creationId xmlns:p14="http://schemas.microsoft.com/office/powerpoint/2010/main" val="112304404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3184" y="188640"/>
            <a:ext cx="8579296" cy="6552728"/>
          </a:xfrm>
        </p:spPr>
        <p:txBody>
          <a:bodyPr>
            <a:normAutofit fontScale="62500" lnSpcReduction="20000"/>
          </a:bodyPr>
          <a:lstStyle/>
          <a:p>
            <a:pPr eaLnBrk="1" hangingPunct="1">
              <a:lnSpc>
                <a:spcPct val="90000"/>
              </a:lnSpc>
              <a:defRPr/>
            </a:pPr>
            <a:r>
              <a:rPr lang="zh-CN" altLang="en-US" dirty="0" smtClean="0"/>
              <a:t>程序</a:t>
            </a:r>
            <a:endParaRPr lang="en-US" altLang="zh-CN" dirty="0" smtClean="0"/>
          </a:p>
          <a:p>
            <a:pPr eaLnBrk="1" hangingPunct="1">
              <a:lnSpc>
                <a:spcPct val="90000"/>
              </a:lnSpc>
              <a:buNone/>
              <a:defRPr/>
            </a:pPr>
            <a:r>
              <a:rPr lang="en-US" altLang="zh-CN" dirty="0" smtClean="0"/>
              <a:t>#</a:t>
            </a:r>
            <a:r>
              <a:rPr lang="en-US" altLang="zh-CN" dirty="0"/>
              <a:t>include &lt;</a:t>
            </a:r>
            <a:r>
              <a:rPr lang="en-US" altLang="zh-CN" dirty="0" err="1"/>
              <a:t>iostream</a:t>
            </a:r>
            <a:r>
              <a:rPr lang="en-US" altLang="zh-CN" dirty="0"/>
              <a:t>&gt;</a:t>
            </a:r>
          </a:p>
          <a:p>
            <a:pPr eaLnBrk="1" hangingPunct="1">
              <a:lnSpc>
                <a:spcPct val="90000"/>
              </a:lnSpc>
              <a:buNone/>
              <a:defRPr/>
            </a:pPr>
            <a:r>
              <a:rPr lang="en-US" altLang="zh-CN" dirty="0"/>
              <a:t>using namespace </a:t>
            </a:r>
            <a:r>
              <a:rPr lang="en-US" altLang="zh-CN" dirty="0" err="1"/>
              <a:t>std</a:t>
            </a:r>
            <a:r>
              <a:rPr lang="en-US" altLang="zh-CN" dirty="0"/>
              <a:t>;</a:t>
            </a:r>
          </a:p>
          <a:p>
            <a:pPr eaLnBrk="1" hangingPunct="1">
              <a:lnSpc>
                <a:spcPct val="90000"/>
              </a:lnSpc>
              <a:buNone/>
              <a:defRPr/>
            </a:pPr>
            <a:r>
              <a:rPr lang="en-US" altLang="zh-CN" dirty="0" err="1"/>
              <a:t>const</a:t>
            </a:r>
            <a:r>
              <a:rPr lang="en-US" altLang="zh-CN" dirty="0"/>
              <a:t> </a:t>
            </a:r>
            <a:r>
              <a:rPr lang="en-US" altLang="zh-CN" dirty="0" err="1"/>
              <a:t>int</a:t>
            </a:r>
            <a:r>
              <a:rPr lang="en-US" altLang="zh-CN" dirty="0"/>
              <a:t> </a:t>
            </a:r>
            <a:r>
              <a:rPr lang="en-US" altLang="zh-CN" dirty="0" smtClean="0"/>
              <a:t>M=4,N=3;</a:t>
            </a:r>
            <a:endParaRPr lang="en-US" altLang="zh-CN" dirty="0"/>
          </a:p>
          <a:p>
            <a:pPr eaLnBrk="1" hangingPunct="1">
              <a:lnSpc>
                <a:spcPct val="90000"/>
              </a:lnSpc>
              <a:buNone/>
              <a:defRPr/>
            </a:pPr>
            <a:r>
              <a:rPr lang="en-US" altLang="zh-CN" dirty="0" err="1" smtClean="0"/>
              <a:t>int</a:t>
            </a:r>
            <a:r>
              <a:rPr lang="en-US" altLang="zh-CN" dirty="0" smtClean="0"/>
              <a:t> </a:t>
            </a:r>
            <a:r>
              <a:rPr lang="en-US" altLang="zh-CN" dirty="0"/>
              <a:t>a[M][N],b[N],c[M]; </a:t>
            </a:r>
            <a:endParaRPr lang="en-US" altLang="zh-CN" dirty="0" smtClean="0"/>
          </a:p>
          <a:p>
            <a:pPr eaLnBrk="1" hangingPunct="1">
              <a:lnSpc>
                <a:spcPct val="90000"/>
              </a:lnSpc>
              <a:buNone/>
              <a:defRPr/>
            </a:pPr>
            <a:r>
              <a:rPr lang="en-US" altLang="zh-CN" dirty="0" err="1" smtClean="0"/>
              <a:t>int</a:t>
            </a:r>
            <a:r>
              <a:rPr lang="en-US" altLang="zh-CN" dirty="0" smtClean="0"/>
              <a:t> </a:t>
            </a:r>
            <a:r>
              <a:rPr lang="en-US" altLang="zh-CN" dirty="0"/>
              <a:t>main()</a:t>
            </a:r>
          </a:p>
          <a:p>
            <a:pPr eaLnBrk="1" hangingPunct="1">
              <a:lnSpc>
                <a:spcPct val="90000"/>
              </a:lnSpc>
              <a:buNone/>
              <a:defRPr/>
            </a:pPr>
            <a:r>
              <a:rPr lang="en-US" altLang="zh-CN" dirty="0"/>
              <a:t>{	</a:t>
            </a:r>
            <a:r>
              <a:rPr lang="en-US" altLang="zh-CN" dirty="0" err="1" smtClean="0"/>
              <a:t>cout</a:t>
            </a:r>
            <a:r>
              <a:rPr lang="en-US" altLang="zh-CN" dirty="0" smtClean="0"/>
              <a:t> </a:t>
            </a:r>
            <a:r>
              <a:rPr lang="en-US" altLang="zh-CN" dirty="0"/>
              <a:t>&lt;&lt; "</a:t>
            </a:r>
            <a:r>
              <a:rPr lang="zh-CN" altLang="en-US" dirty="0"/>
              <a:t>请</a:t>
            </a:r>
            <a:r>
              <a:rPr lang="zh-CN" altLang="en-US" dirty="0" smtClean="0"/>
              <a:t>输入矩阵</a:t>
            </a:r>
            <a:r>
              <a:rPr lang="en-US" altLang="zh-CN" dirty="0" smtClean="0"/>
              <a:t>(" </a:t>
            </a:r>
            <a:r>
              <a:rPr lang="en-US" altLang="zh-CN" dirty="0"/>
              <a:t>&lt;&lt; </a:t>
            </a:r>
            <a:r>
              <a:rPr lang="en-US" altLang="zh-CN" dirty="0" smtClean="0"/>
              <a:t>M </a:t>
            </a:r>
            <a:r>
              <a:rPr lang="en-US" altLang="zh-CN" dirty="0"/>
              <a:t>&lt;&lt; "×" &lt;&lt; N &lt;&lt; </a:t>
            </a:r>
            <a:r>
              <a:rPr lang="en-US" altLang="zh-CN" dirty="0" smtClean="0"/>
              <a:t>")</a:t>
            </a:r>
            <a:r>
              <a:rPr lang="zh-CN" altLang="en-US" dirty="0" smtClean="0"/>
              <a:t>：</a:t>
            </a:r>
            <a:r>
              <a:rPr lang="en-US" altLang="zh-CN" dirty="0"/>
              <a:t>\n";</a:t>
            </a:r>
          </a:p>
          <a:p>
            <a:pPr eaLnBrk="1" hangingPunct="1">
              <a:lnSpc>
                <a:spcPct val="90000"/>
              </a:lnSpc>
              <a:buNone/>
              <a:defRPr/>
            </a:pPr>
            <a:r>
              <a:rPr lang="en-US" altLang="zh-CN" dirty="0"/>
              <a:t>	for </a:t>
            </a:r>
            <a:r>
              <a:rPr lang="en-US" altLang="zh-CN" dirty="0" smtClean="0"/>
              <a:t>(</a:t>
            </a:r>
            <a:r>
              <a:rPr lang="en-US" altLang="zh-CN" dirty="0" err="1" smtClean="0"/>
              <a:t>int</a:t>
            </a:r>
            <a:r>
              <a:rPr lang="en-US" altLang="zh-CN" dirty="0" smtClean="0"/>
              <a:t> </a:t>
            </a:r>
            <a:r>
              <a:rPr lang="en-US" altLang="zh-CN" dirty="0" err="1" smtClean="0"/>
              <a:t>i</a:t>
            </a:r>
            <a:r>
              <a:rPr lang="en-US" altLang="zh-CN" dirty="0" smtClean="0"/>
              <a:t>=0</a:t>
            </a:r>
            <a:r>
              <a:rPr lang="en-US" altLang="zh-CN" dirty="0"/>
              <a:t>; </a:t>
            </a:r>
            <a:r>
              <a:rPr lang="en-US" altLang="zh-CN" dirty="0" err="1" smtClean="0"/>
              <a:t>i</a:t>
            </a:r>
            <a:r>
              <a:rPr lang="en-US" altLang="zh-CN" dirty="0" smtClean="0"/>
              <a:t>&lt;M; </a:t>
            </a:r>
            <a:r>
              <a:rPr lang="en-US" altLang="zh-CN" dirty="0" err="1"/>
              <a:t>i</a:t>
            </a:r>
            <a:r>
              <a:rPr lang="en-US" altLang="zh-CN" dirty="0" smtClean="0"/>
              <a:t>++)</a:t>
            </a:r>
            <a:r>
              <a:rPr lang="en-US" altLang="zh-CN" dirty="0"/>
              <a:t> //</a:t>
            </a:r>
            <a:r>
              <a:rPr lang="zh-CN" altLang="en-US" dirty="0"/>
              <a:t>输入矩阵数据</a:t>
            </a:r>
            <a:endParaRPr lang="en-US" altLang="zh-CN" dirty="0"/>
          </a:p>
          <a:p>
            <a:pPr eaLnBrk="1" hangingPunct="1">
              <a:lnSpc>
                <a:spcPct val="90000"/>
              </a:lnSpc>
              <a:buNone/>
              <a:defRPr/>
            </a:pPr>
            <a:r>
              <a:rPr lang="en-US" altLang="zh-CN" dirty="0"/>
              <a:t>		for </a:t>
            </a:r>
            <a:r>
              <a:rPr lang="en-US" altLang="zh-CN" dirty="0" smtClean="0"/>
              <a:t>(</a:t>
            </a:r>
            <a:r>
              <a:rPr lang="en-US" altLang="zh-CN" dirty="0" err="1" smtClean="0"/>
              <a:t>int</a:t>
            </a:r>
            <a:r>
              <a:rPr lang="en-US" altLang="zh-CN" dirty="0" smtClean="0"/>
              <a:t> j=0</a:t>
            </a:r>
            <a:r>
              <a:rPr lang="en-US" altLang="zh-CN" dirty="0"/>
              <a:t>; j&lt;N; </a:t>
            </a:r>
            <a:r>
              <a:rPr lang="en-US" altLang="zh-CN" dirty="0" err="1"/>
              <a:t>j++</a:t>
            </a:r>
            <a:r>
              <a:rPr lang="en-US" altLang="zh-CN" dirty="0"/>
              <a:t>)</a:t>
            </a:r>
          </a:p>
          <a:p>
            <a:pPr eaLnBrk="1" hangingPunct="1">
              <a:lnSpc>
                <a:spcPct val="90000"/>
              </a:lnSpc>
              <a:buNone/>
              <a:defRPr/>
            </a:pPr>
            <a:r>
              <a:rPr lang="en-US" altLang="zh-CN" dirty="0"/>
              <a:t>		    </a:t>
            </a:r>
            <a:r>
              <a:rPr lang="en-US" altLang="zh-CN" dirty="0" err="1"/>
              <a:t>cin</a:t>
            </a:r>
            <a:r>
              <a:rPr lang="en-US" altLang="zh-CN" dirty="0"/>
              <a:t> &gt;&gt; a[</a:t>
            </a:r>
            <a:r>
              <a:rPr lang="en-US" altLang="zh-CN" dirty="0" err="1"/>
              <a:t>i</a:t>
            </a:r>
            <a:r>
              <a:rPr lang="en-US" altLang="zh-CN" dirty="0"/>
              <a:t>][j</a:t>
            </a:r>
            <a:r>
              <a:rPr lang="en-US" altLang="zh-CN" dirty="0" smtClean="0"/>
              <a:t>];</a:t>
            </a:r>
          </a:p>
          <a:p>
            <a:pPr eaLnBrk="1" hangingPunct="1">
              <a:lnSpc>
                <a:spcPct val="90000"/>
              </a:lnSpc>
              <a:buNone/>
              <a:defRPr/>
            </a:pPr>
            <a:r>
              <a:rPr lang="en-US" altLang="zh-CN" dirty="0" smtClean="0"/>
              <a:t>    </a:t>
            </a:r>
            <a:r>
              <a:rPr lang="en-US" altLang="zh-CN" dirty="0" err="1" smtClean="0"/>
              <a:t>cout</a:t>
            </a:r>
            <a:r>
              <a:rPr lang="en-US" altLang="zh-CN" dirty="0" smtClean="0"/>
              <a:t> </a:t>
            </a:r>
            <a:r>
              <a:rPr lang="en-US" altLang="zh-CN" dirty="0"/>
              <a:t>&lt;&lt; "</a:t>
            </a:r>
            <a:r>
              <a:rPr lang="zh-CN" altLang="en-US" dirty="0"/>
              <a:t>请</a:t>
            </a:r>
            <a:r>
              <a:rPr lang="zh-CN" altLang="en-US" dirty="0" smtClean="0"/>
              <a:t>输入向量</a:t>
            </a:r>
            <a:r>
              <a:rPr lang="en-US" altLang="zh-CN" dirty="0" smtClean="0"/>
              <a:t>(" </a:t>
            </a:r>
            <a:r>
              <a:rPr lang="en-US" altLang="zh-CN" dirty="0"/>
              <a:t>&lt;&lt; </a:t>
            </a:r>
            <a:r>
              <a:rPr lang="en-US" altLang="zh-CN" dirty="0" smtClean="0"/>
              <a:t>N </a:t>
            </a:r>
            <a:r>
              <a:rPr lang="en-US" altLang="zh-CN" dirty="0"/>
              <a:t>&lt;&lt; </a:t>
            </a:r>
            <a:r>
              <a:rPr lang="en-US" altLang="zh-CN" dirty="0" smtClean="0"/>
              <a:t>")</a:t>
            </a:r>
            <a:r>
              <a:rPr lang="zh-CN" altLang="en-US" dirty="0" smtClean="0"/>
              <a:t>：</a:t>
            </a:r>
            <a:r>
              <a:rPr lang="en-US" altLang="zh-CN" dirty="0"/>
              <a:t>\n";</a:t>
            </a:r>
          </a:p>
          <a:p>
            <a:pPr eaLnBrk="1" hangingPunct="1">
              <a:lnSpc>
                <a:spcPct val="90000"/>
              </a:lnSpc>
              <a:buNone/>
              <a:defRPr/>
            </a:pPr>
            <a:r>
              <a:rPr lang="en-US" altLang="zh-CN" dirty="0"/>
              <a:t>	for </a:t>
            </a:r>
            <a:r>
              <a:rPr lang="en-US" altLang="zh-CN" dirty="0" smtClean="0"/>
              <a:t>(</a:t>
            </a:r>
            <a:r>
              <a:rPr lang="en-US" altLang="zh-CN" dirty="0" err="1" smtClean="0"/>
              <a:t>int</a:t>
            </a:r>
            <a:r>
              <a:rPr lang="en-US" altLang="zh-CN" dirty="0" smtClean="0"/>
              <a:t> j=0</a:t>
            </a:r>
            <a:r>
              <a:rPr lang="en-US" altLang="zh-CN" dirty="0"/>
              <a:t>; </a:t>
            </a:r>
            <a:r>
              <a:rPr lang="en-US" altLang="zh-CN" dirty="0" smtClean="0"/>
              <a:t>j&lt;N; </a:t>
            </a:r>
            <a:r>
              <a:rPr lang="en-US" altLang="zh-CN" dirty="0" err="1" smtClean="0"/>
              <a:t>j++</a:t>
            </a:r>
            <a:r>
              <a:rPr lang="en-US" altLang="zh-CN" dirty="0" smtClean="0"/>
              <a:t>)</a:t>
            </a:r>
            <a:r>
              <a:rPr lang="en-US" altLang="zh-CN" dirty="0"/>
              <a:t> //</a:t>
            </a:r>
            <a:r>
              <a:rPr lang="zh-CN" altLang="en-US" dirty="0"/>
              <a:t>输入向量数据</a:t>
            </a:r>
            <a:endParaRPr lang="en-US" altLang="zh-CN" dirty="0"/>
          </a:p>
          <a:p>
            <a:pPr eaLnBrk="1" hangingPunct="1">
              <a:lnSpc>
                <a:spcPct val="90000"/>
              </a:lnSpc>
              <a:buNone/>
              <a:defRPr/>
            </a:pPr>
            <a:r>
              <a:rPr lang="en-US" altLang="zh-CN" dirty="0"/>
              <a:t>		</a:t>
            </a:r>
            <a:r>
              <a:rPr lang="en-US" altLang="zh-CN" dirty="0" err="1" smtClean="0"/>
              <a:t>cin</a:t>
            </a:r>
            <a:r>
              <a:rPr lang="en-US" altLang="zh-CN" dirty="0" smtClean="0"/>
              <a:t> </a:t>
            </a:r>
            <a:r>
              <a:rPr lang="en-US" altLang="zh-CN" dirty="0"/>
              <a:t>&gt;&gt; </a:t>
            </a:r>
            <a:r>
              <a:rPr lang="en-US" altLang="zh-CN" dirty="0" smtClean="0"/>
              <a:t>b[j];</a:t>
            </a:r>
          </a:p>
          <a:p>
            <a:pPr eaLnBrk="1" hangingPunct="1">
              <a:lnSpc>
                <a:spcPct val="90000"/>
              </a:lnSpc>
              <a:buNone/>
              <a:defRPr/>
            </a:pPr>
            <a:r>
              <a:rPr lang="en-US" altLang="zh-CN" dirty="0" smtClean="0"/>
              <a:t> 	for (</a:t>
            </a:r>
            <a:r>
              <a:rPr lang="en-US" altLang="zh-CN" dirty="0" err="1" smtClean="0"/>
              <a:t>int</a:t>
            </a:r>
            <a:r>
              <a:rPr lang="en-US" altLang="zh-CN" dirty="0" smtClean="0"/>
              <a:t> </a:t>
            </a:r>
            <a:r>
              <a:rPr lang="en-US" altLang="zh-CN" dirty="0" err="1" smtClean="0"/>
              <a:t>i</a:t>
            </a:r>
            <a:r>
              <a:rPr lang="en-US" altLang="zh-CN" dirty="0" smtClean="0"/>
              <a:t>=0; </a:t>
            </a:r>
            <a:r>
              <a:rPr lang="en-US" altLang="zh-CN" dirty="0" err="1" smtClean="0"/>
              <a:t>i</a:t>
            </a:r>
            <a:r>
              <a:rPr lang="en-US" altLang="zh-CN" dirty="0" smtClean="0"/>
              <a:t>&lt;M; </a:t>
            </a:r>
            <a:r>
              <a:rPr lang="en-US" altLang="zh-CN" dirty="0" err="1" smtClean="0"/>
              <a:t>i</a:t>
            </a:r>
            <a:r>
              <a:rPr lang="en-US" altLang="zh-CN" dirty="0" smtClean="0"/>
              <a:t>++)</a:t>
            </a:r>
            <a:r>
              <a:rPr lang="en-US" altLang="zh-CN" dirty="0"/>
              <a:t> //</a:t>
            </a:r>
            <a:r>
              <a:rPr lang="zh-CN" altLang="en-US" dirty="0"/>
              <a:t>计算向量</a:t>
            </a:r>
            <a:r>
              <a:rPr lang="en-US" altLang="zh-CN" dirty="0"/>
              <a:t>c</a:t>
            </a:r>
            <a:r>
              <a:rPr lang="zh-CN" altLang="en-US" dirty="0"/>
              <a:t>的值</a:t>
            </a:r>
            <a:endParaRPr lang="en-US" altLang="zh-CN" dirty="0" smtClean="0"/>
          </a:p>
          <a:p>
            <a:pPr eaLnBrk="1" hangingPunct="1">
              <a:lnSpc>
                <a:spcPct val="90000"/>
              </a:lnSpc>
              <a:buNone/>
              <a:defRPr/>
            </a:pPr>
            <a:r>
              <a:rPr lang="en-US" altLang="zh-CN" dirty="0"/>
              <a:t>	</a:t>
            </a:r>
            <a:r>
              <a:rPr lang="en-US" altLang="zh-CN" dirty="0" smtClean="0"/>
              <a:t>{ c[</a:t>
            </a:r>
            <a:r>
              <a:rPr lang="en-US" altLang="zh-CN" dirty="0" err="1" smtClean="0"/>
              <a:t>i</a:t>
            </a:r>
            <a:r>
              <a:rPr lang="en-US" altLang="zh-CN" dirty="0" smtClean="0"/>
              <a:t>] = 0;</a:t>
            </a:r>
          </a:p>
          <a:p>
            <a:pPr eaLnBrk="1" hangingPunct="1">
              <a:lnSpc>
                <a:spcPct val="90000"/>
              </a:lnSpc>
              <a:buNone/>
              <a:defRPr/>
            </a:pPr>
            <a:r>
              <a:rPr lang="en-US" altLang="zh-CN" dirty="0"/>
              <a:t> </a:t>
            </a:r>
            <a:r>
              <a:rPr lang="en-US" altLang="zh-CN" dirty="0" smtClean="0"/>
              <a:t> 	   for (</a:t>
            </a:r>
            <a:r>
              <a:rPr lang="en-US" altLang="zh-CN" dirty="0" err="1" smtClean="0"/>
              <a:t>int</a:t>
            </a:r>
            <a:r>
              <a:rPr lang="en-US" altLang="zh-CN" dirty="0" smtClean="0"/>
              <a:t> j=0; j&lt;N; </a:t>
            </a:r>
            <a:r>
              <a:rPr lang="en-US" altLang="zh-CN" dirty="0" err="1" smtClean="0"/>
              <a:t>j++</a:t>
            </a:r>
            <a:r>
              <a:rPr lang="en-US" altLang="zh-CN" dirty="0"/>
              <a:t>) //</a:t>
            </a:r>
            <a:r>
              <a:rPr lang="zh-CN" altLang="en-US" dirty="0"/>
              <a:t>计算</a:t>
            </a:r>
            <a:r>
              <a:rPr lang="zh-CN" altLang="en-US" dirty="0" smtClean="0"/>
              <a:t>向量</a:t>
            </a:r>
            <a:r>
              <a:rPr lang="zh-CN" altLang="en-US" dirty="0"/>
              <a:t>分量</a:t>
            </a:r>
            <a:r>
              <a:rPr lang="en-US" altLang="zh-CN" dirty="0" smtClean="0"/>
              <a:t>c</a:t>
            </a:r>
            <a:r>
              <a:rPr lang="en-US" altLang="zh-CN" baseline="-25000" dirty="0" smtClean="0"/>
              <a:t>i</a:t>
            </a:r>
            <a:r>
              <a:rPr lang="zh-CN" altLang="en-US" dirty="0" smtClean="0"/>
              <a:t>的</a:t>
            </a:r>
            <a:r>
              <a:rPr lang="zh-CN" altLang="en-US" dirty="0"/>
              <a:t>值</a:t>
            </a:r>
            <a:endParaRPr lang="en-US" altLang="zh-CN" dirty="0" smtClean="0"/>
          </a:p>
          <a:p>
            <a:pPr eaLnBrk="1" hangingPunct="1">
              <a:lnSpc>
                <a:spcPct val="90000"/>
              </a:lnSpc>
              <a:buNone/>
              <a:defRPr/>
            </a:pPr>
            <a:r>
              <a:rPr lang="en-US" altLang="zh-CN" dirty="0"/>
              <a:t> </a:t>
            </a:r>
            <a:r>
              <a:rPr lang="en-US" altLang="zh-CN" dirty="0" smtClean="0"/>
              <a:t>         c[</a:t>
            </a:r>
            <a:r>
              <a:rPr lang="en-US" altLang="zh-CN" dirty="0" err="1" smtClean="0"/>
              <a:t>i</a:t>
            </a:r>
            <a:r>
              <a:rPr lang="en-US" altLang="zh-CN" dirty="0" smtClean="0"/>
              <a:t>] += a[</a:t>
            </a:r>
            <a:r>
              <a:rPr lang="en-US" altLang="zh-CN" dirty="0" err="1" smtClean="0"/>
              <a:t>i</a:t>
            </a:r>
            <a:r>
              <a:rPr lang="en-US" altLang="zh-CN" dirty="0" smtClean="0"/>
              <a:t>][j]*b[j];</a:t>
            </a:r>
          </a:p>
          <a:p>
            <a:pPr eaLnBrk="1" hangingPunct="1">
              <a:lnSpc>
                <a:spcPct val="90000"/>
              </a:lnSpc>
              <a:buNone/>
              <a:defRPr/>
            </a:pPr>
            <a:r>
              <a:rPr lang="en-US" altLang="zh-CN" dirty="0"/>
              <a:t>	</a:t>
            </a:r>
            <a:r>
              <a:rPr lang="en-US" altLang="zh-CN" dirty="0" smtClean="0"/>
              <a:t>}</a:t>
            </a:r>
            <a:endParaRPr lang="en-US" altLang="zh-CN" dirty="0"/>
          </a:p>
          <a:p>
            <a:pPr eaLnBrk="1" hangingPunct="1">
              <a:lnSpc>
                <a:spcPct val="90000"/>
              </a:lnSpc>
              <a:buNone/>
              <a:defRPr/>
            </a:pPr>
            <a:r>
              <a:rPr lang="en-US" altLang="zh-CN" dirty="0" smtClean="0"/>
              <a:t>	</a:t>
            </a:r>
            <a:r>
              <a:rPr lang="en-US" altLang="zh-CN" dirty="0" err="1" smtClean="0"/>
              <a:t>cout</a:t>
            </a:r>
            <a:r>
              <a:rPr lang="en-US" altLang="zh-CN" dirty="0" smtClean="0"/>
              <a:t> </a:t>
            </a:r>
            <a:r>
              <a:rPr lang="en-US" altLang="zh-CN" dirty="0"/>
              <a:t>&lt;&lt; </a:t>
            </a:r>
            <a:r>
              <a:rPr lang="en-US" altLang="zh-CN" dirty="0" smtClean="0"/>
              <a:t>"</a:t>
            </a:r>
            <a:r>
              <a:rPr lang="zh-CN" altLang="en-US" dirty="0" smtClean="0"/>
              <a:t>结果向量为：</a:t>
            </a:r>
            <a:r>
              <a:rPr lang="en-US" altLang="zh-CN" dirty="0" smtClean="0"/>
              <a:t>\n";</a:t>
            </a:r>
          </a:p>
          <a:p>
            <a:pPr eaLnBrk="1" hangingPunct="1">
              <a:lnSpc>
                <a:spcPct val="90000"/>
              </a:lnSpc>
              <a:buNone/>
              <a:defRPr/>
            </a:pPr>
            <a:r>
              <a:rPr lang="en-US" altLang="zh-CN" dirty="0" smtClean="0"/>
              <a:t>	for (</a:t>
            </a:r>
            <a:r>
              <a:rPr lang="en-US" altLang="zh-CN" dirty="0" err="1" smtClean="0"/>
              <a:t>int</a:t>
            </a:r>
            <a:r>
              <a:rPr lang="en-US" altLang="zh-CN" dirty="0" smtClean="0"/>
              <a:t> </a:t>
            </a:r>
            <a:r>
              <a:rPr lang="en-US" altLang="zh-CN" dirty="0" err="1" smtClean="0"/>
              <a:t>i</a:t>
            </a:r>
            <a:r>
              <a:rPr lang="en-US" altLang="zh-CN" dirty="0" smtClean="0"/>
              <a:t>=0; </a:t>
            </a:r>
            <a:r>
              <a:rPr lang="en-US" altLang="zh-CN" dirty="0" err="1" smtClean="0"/>
              <a:t>i</a:t>
            </a:r>
            <a:r>
              <a:rPr lang="en-US" altLang="zh-CN" dirty="0" smtClean="0"/>
              <a:t>&lt;M; </a:t>
            </a:r>
            <a:r>
              <a:rPr lang="en-US" altLang="zh-CN" dirty="0" err="1" smtClean="0"/>
              <a:t>i</a:t>
            </a:r>
            <a:r>
              <a:rPr lang="en-US" altLang="zh-CN" dirty="0" smtClean="0"/>
              <a:t>++) </a:t>
            </a:r>
            <a:r>
              <a:rPr lang="en-US" altLang="zh-CN" dirty="0"/>
              <a:t>//</a:t>
            </a:r>
            <a:r>
              <a:rPr lang="zh-CN" altLang="en-US" dirty="0"/>
              <a:t>输出向量</a:t>
            </a:r>
            <a:r>
              <a:rPr lang="en-US" altLang="zh-CN" dirty="0"/>
              <a:t>c</a:t>
            </a:r>
            <a:endParaRPr lang="en-US" altLang="zh-CN" dirty="0" smtClean="0"/>
          </a:p>
          <a:p>
            <a:pPr eaLnBrk="1" hangingPunct="1">
              <a:lnSpc>
                <a:spcPct val="90000"/>
              </a:lnSpc>
              <a:buNone/>
              <a:defRPr/>
            </a:pPr>
            <a:r>
              <a:rPr lang="en-US" altLang="zh-CN" dirty="0"/>
              <a:t>	</a:t>
            </a:r>
            <a:r>
              <a:rPr lang="en-US" altLang="zh-CN" dirty="0" smtClean="0"/>
              <a:t>	</a:t>
            </a:r>
            <a:r>
              <a:rPr lang="en-US" altLang="zh-CN" dirty="0" err="1" smtClean="0"/>
              <a:t>cout</a:t>
            </a:r>
            <a:r>
              <a:rPr lang="en-US" altLang="zh-CN" dirty="0" smtClean="0"/>
              <a:t> &lt;&lt; c[</a:t>
            </a:r>
            <a:r>
              <a:rPr lang="en-US" altLang="zh-CN" dirty="0" err="1" smtClean="0"/>
              <a:t>i</a:t>
            </a:r>
            <a:r>
              <a:rPr lang="en-US" altLang="zh-CN" dirty="0" smtClean="0"/>
              <a:t>] &lt;&lt; ' ';</a:t>
            </a:r>
          </a:p>
          <a:p>
            <a:pPr eaLnBrk="1" hangingPunct="1">
              <a:lnSpc>
                <a:spcPct val="90000"/>
              </a:lnSpc>
              <a:buNone/>
              <a:defRPr/>
            </a:pPr>
            <a:r>
              <a:rPr lang="en-US" altLang="zh-CN" dirty="0" smtClean="0"/>
              <a:t>	</a:t>
            </a:r>
            <a:r>
              <a:rPr lang="en-US" altLang="zh-CN" dirty="0" err="1" smtClean="0"/>
              <a:t>cout</a:t>
            </a:r>
            <a:r>
              <a:rPr lang="en-US" altLang="zh-CN" dirty="0" smtClean="0"/>
              <a:t> &lt;&lt; </a:t>
            </a:r>
            <a:r>
              <a:rPr lang="en-US" altLang="zh-CN" dirty="0" err="1" smtClean="0"/>
              <a:t>endl</a:t>
            </a:r>
            <a:r>
              <a:rPr lang="en-US" altLang="zh-CN" dirty="0" smtClean="0"/>
              <a:t>;</a:t>
            </a:r>
            <a:endParaRPr lang="en-US" altLang="zh-CN" dirty="0"/>
          </a:p>
          <a:p>
            <a:pPr marL="0" indent="0">
              <a:buNone/>
            </a:pPr>
            <a:r>
              <a:rPr lang="en-US" altLang="zh-CN" dirty="0"/>
              <a:t>}</a:t>
            </a:r>
            <a:endParaRPr lang="zh-CN" altLang="en-US" dirty="0"/>
          </a:p>
        </p:txBody>
      </p:sp>
    </p:spTree>
    <p:extLst>
      <p:ext uri="{BB962C8B-B14F-4D97-AF65-F5344CB8AC3E}">
        <p14:creationId xmlns:p14="http://schemas.microsoft.com/office/powerpoint/2010/main" val="84613356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457200" y="44624"/>
            <a:ext cx="8229600" cy="1139825"/>
          </a:xfrm>
        </p:spPr>
        <p:txBody>
          <a:bodyPr/>
          <a:lstStyle/>
          <a:p>
            <a:pPr eaLnBrk="1" hangingPunct="1">
              <a:defRPr/>
            </a:pPr>
            <a:r>
              <a:rPr lang="zh-CN" altLang="en-US" dirty="0" smtClean="0"/>
              <a:t>二维数组的存贮</a:t>
            </a:r>
          </a:p>
        </p:txBody>
      </p:sp>
      <p:sp>
        <p:nvSpPr>
          <p:cNvPr id="160771" name="Rectangle 3"/>
          <p:cNvSpPr>
            <a:spLocks noGrp="1" noChangeArrowheads="1"/>
          </p:cNvSpPr>
          <p:nvPr>
            <p:ph type="body" idx="1"/>
          </p:nvPr>
        </p:nvSpPr>
        <p:spPr>
          <a:xfrm>
            <a:off x="241300" y="1124744"/>
            <a:ext cx="8723188" cy="5616624"/>
          </a:xfrm>
        </p:spPr>
        <p:txBody>
          <a:bodyPr>
            <a:normAutofit fontScale="85000" lnSpcReduction="20000"/>
          </a:bodyPr>
          <a:lstStyle/>
          <a:p>
            <a:pPr eaLnBrk="1" hangingPunct="1">
              <a:lnSpc>
                <a:spcPct val="110000"/>
              </a:lnSpc>
              <a:defRPr/>
            </a:pPr>
            <a:r>
              <a:rPr lang="zh-CN" altLang="en-US" dirty="0" smtClean="0"/>
              <a:t>在</a:t>
            </a:r>
            <a:r>
              <a:rPr lang="en-US" altLang="zh-CN" dirty="0" smtClean="0"/>
              <a:t>C++</a:t>
            </a:r>
            <a:r>
              <a:rPr lang="zh-CN" altLang="en-US" dirty="0" smtClean="0"/>
              <a:t>中，二维数组占用一块连续的空间，元素是按照行的次序存储在这块空间中，即先是第一行的元素；再是第二行的元素；</a:t>
            </a:r>
            <a:r>
              <a:rPr lang="en-US" altLang="zh-CN" dirty="0" smtClean="0"/>
              <a:t>... </a:t>
            </a:r>
            <a:r>
              <a:rPr lang="zh-CN" altLang="en-US" dirty="0" smtClean="0"/>
              <a:t>。例如，对于下面的数组</a:t>
            </a:r>
            <a:r>
              <a:rPr lang="en-US" altLang="zh-CN" dirty="0" smtClean="0"/>
              <a:t>a</a:t>
            </a:r>
            <a:r>
              <a:rPr lang="zh-CN" altLang="en-US" dirty="0" smtClean="0"/>
              <a:t>：</a:t>
            </a:r>
          </a:p>
          <a:p>
            <a:pPr marL="457200" lvl="1" indent="0" eaLnBrk="1" hangingPunct="1">
              <a:lnSpc>
                <a:spcPct val="110000"/>
              </a:lnSpc>
              <a:buNone/>
              <a:defRPr/>
            </a:pPr>
            <a:r>
              <a:rPr lang="en-US" altLang="zh-CN" dirty="0" smtClean="0"/>
              <a:t>   </a:t>
            </a:r>
            <a:r>
              <a:rPr lang="en-US" altLang="zh-CN" dirty="0" err="1" smtClean="0"/>
              <a:t>int</a:t>
            </a:r>
            <a:r>
              <a:rPr lang="en-US" altLang="zh-CN" dirty="0" smtClean="0"/>
              <a:t> a[10][5];</a:t>
            </a:r>
          </a:p>
          <a:p>
            <a:pPr lvl="1" eaLnBrk="1" hangingPunct="1">
              <a:lnSpc>
                <a:spcPct val="110000"/>
              </a:lnSpc>
              <a:defRPr/>
            </a:pPr>
            <a:r>
              <a:rPr lang="zh-CN" altLang="en-US" dirty="0" smtClean="0"/>
              <a:t>其内存空间分配如下：</a:t>
            </a:r>
            <a:endParaRPr lang="en-US" altLang="zh-CN" dirty="0" smtClean="0"/>
          </a:p>
          <a:p>
            <a:pPr>
              <a:lnSpc>
                <a:spcPct val="110000"/>
              </a:lnSpc>
              <a:defRPr/>
            </a:pPr>
            <a:endParaRPr lang="en-US" altLang="zh-CN" sz="2800" dirty="0" smtClean="0"/>
          </a:p>
          <a:p>
            <a:pPr>
              <a:lnSpc>
                <a:spcPct val="110000"/>
              </a:lnSpc>
              <a:defRPr/>
            </a:pPr>
            <a:endParaRPr lang="en-US" altLang="zh-CN" sz="2800" dirty="0"/>
          </a:p>
          <a:p>
            <a:pPr>
              <a:lnSpc>
                <a:spcPct val="110000"/>
              </a:lnSpc>
              <a:defRPr/>
            </a:pPr>
            <a:endParaRPr lang="en-US" altLang="zh-CN" sz="2800" dirty="0" smtClean="0"/>
          </a:p>
          <a:p>
            <a:pPr eaLnBrk="1" hangingPunct="1">
              <a:lnSpc>
                <a:spcPct val="110000"/>
              </a:lnSpc>
              <a:defRPr/>
            </a:pPr>
            <a:r>
              <a:rPr lang="zh-CN" altLang="en-US" dirty="0"/>
              <a:t>二维数组所占的内存空间大小可以用</a:t>
            </a:r>
            <a:r>
              <a:rPr lang="en-US" altLang="zh-CN" dirty="0" err="1"/>
              <a:t>sizeof</a:t>
            </a:r>
            <a:r>
              <a:rPr lang="zh-CN" altLang="en-US" dirty="0"/>
              <a:t>操作符来计算。例如：</a:t>
            </a:r>
          </a:p>
          <a:p>
            <a:pPr lvl="1">
              <a:lnSpc>
                <a:spcPct val="110000"/>
              </a:lnSpc>
              <a:defRPr/>
            </a:pPr>
            <a:r>
              <a:rPr lang="en-US" altLang="zh-CN" dirty="0" err="1"/>
              <a:t>cout</a:t>
            </a:r>
            <a:r>
              <a:rPr lang="en-US" altLang="zh-CN" dirty="0"/>
              <a:t> &lt;&lt; </a:t>
            </a:r>
            <a:r>
              <a:rPr lang="en-US" altLang="zh-CN" dirty="0" err="1"/>
              <a:t>sizeof</a:t>
            </a:r>
            <a:r>
              <a:rPr lang="en-US" altLang="zh-CN" dirty="0"/>
              <a:t>(a); //</a:t>
            </a:r>
            <a:r>
              <a:rPr lang="zh-CN" altLang="en-US" dirty="0"/>
              <a:t>输出数组</a:t>
            </a:r>
            <a:r>
              <a:rPr lang="en-US" altLang="zh-CN" dirty="0"/>
              <a:t>a</a:t>
            </a:r>
            <a:r>
              <a:rPr lang="zh-CN" altLang="en-US" dirty="0"/>
              <a:t>所占的内存字节数</a:t>
            </a:r>
            <a:r>
              <a:rPr lang="zh-CN" altLang="en-US" dirty="0" smtClean="0"/>
              <a:t>。</a:t>
            </a:r>
            <a:endParaRPr lang="en-US" altLang="zh-CN" dirty="0" smtClean="0"/>
          </a:p>
          <a:p>
            <a:pPr>
              <a:lnSpc>
                <a:spcPct val="110000"/>
              </a:lnSpc>
              <a:defRPr/>
            </a:pPr>
            <a:r>
              <a:rPr lang="en-US" altLang="zh-CN" dirty="0" smtClean="0"/>
              <a:t>a[</a:t>
            </a:r>
            <a:r>
              <a:rPr lang="en-US" altLang="zh-CN" dirty="0" err="1" smtClean="0"/>
              <a:t>i</a:t>
            </a:r>
            <a:r>
              <a:rPr lang="en-US" altLang="zh-CN" dirty="0" smtClean="0"/>
              <a:t>][j]</a:t>
            </a:r>
            <a:r>
              <a:rPr lang="zh-CN" altLang="en-US" dirty="0" smtClean="0"/>
              <a:t>的内存地址可以按下面的公式计算：</a:t>
            </a:r>
            <a:endParaRPr lang="en-US" altLang="zh-CN" dirty="0" smtClean="0"/>
          </a:p>
          <a:p>
            <a:pPr lvl="1">
              <a:lnSpc>
                <a:spcPct val="110000"/>
              </a:lnSpc>
              <a:defRPr/>
            </a:pPr>
            <a:r>
              <a:rPr lang="en-US" altLang="zh-CN" dirty="0" smtClean="0"/>
              <a:t>a</a:t>
            </a:r>
            <a:r>
              <a:rPr lang="zh-CN" altLang="en-US" dirty="0" smtClean="0"/>
              <a:t>的首地址</a:t>
            </a:r>
            <a:r>
              <a:rPr lang="en-US" altLang="zh-CN" dirty="0" smtClean="0"/>
              <a:t>+(</a:t>
            </a:r>
            <a:r>
              <a:rPr lang="en-US" altLang="zh-CN" dirty="0" err="1" smtClean="0"/>
              <a:t>i</a:t>
            </a:r>
            <a:r>
              <a:rPr lang="en-US" altLang="zh-CN" dirty="0" smtClean="0"/>
              <a:t>*</a:t>
            </a:r>
            <a:r>
              <a:rPr lang="en-US" altLang="zh-CN" dirty="0" smtClean="0">
                <a:solidFill>
                  <a:srgbClr val="FFC000"/>
                </a:solidFill>
              </a:rPr>
              <a:t>5</a:t>
            </a:r>
            <a:r>
              <a:rPr lang="en-US" altLang="zh-CN" dirty="0" smtClean="0"/>
              <a:t>+j)*</a:t>
            </a:r>
            <a:r>
              <a:rPr lang="en-US" altLang="zh-CN" dirty="0" err="1" smtClean="0"/>
              <a:t>sizeof</a:t>
            </a:r>
            <a:r>
              <a:rPr lang="en-US" altLang="zh-CN" dirty="0" smtClean="0"/>
              <a:t>(</a:t>
            </a:r>
            <a:r>
              <a:rPr lang="en-US" altLang="zh-CN" dirty="0" err="1" smtClean="0"/>
              <a:t>int</a:t>
            </a:r>
            <a:r>
              <a:rPr lang="en-US" altLang="zh-CN" dirty="0" smtClean="0"/>
              <a:t>)</a:t>
            </a:r>
            <a:endParaRPr lang="zh-CN" altLang="en-US" dirty="0"/>
          </a:p>
          <a:p>
            <a:pPr eaLnBrk="1" hangingPunct="1">
              <a:defRPr/>
            </a:pPr>
            <a:endParaRPr lang="zh-CN" altLang="en-US" dirty="0" smtClean="0"/>
          </a:p>
        </p:txBody>
      </p:sp>
      <p:grpSp>
        <p:nvGrpSpPr>
          <p:cNvPr id="45060" name="Group 15"/>
          <p:cNvGrpSpPr>
            <a:grpSpLocks/>
          </p:cNvGrpSpPr>
          <p:nvPr/>
        </p:nvGrpSpPr>
        <p:grpSpPr bwMode="auto">
          <a:xfrm>
            <a:off x="395288" y="3284984"/>
            <a:ext cx="8459787" cy="901700"/>
            <a:chOff x="1097" y="2953"/>
            <a:chExt cx="2736" cy="250"/>
          </a:xfrm>
        </p:grpSpPr>
        <p:sp>
          <p:nvSpPr>
            <p:cNvPr id="45062" name="Rectangle 5"/>
            <p:cNvSpPr>
              <a:spLocks noChangeArrowheads="1"/>
            </p:cNvSpPr>
            <p:nvPr/>
          </p:nvSpPr>
          <p:spPr bwMode="auto">
            <a:xfrm>
              <a:off x="1097" y="3078"/>
              <a:ext cx="2736" cy="1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45063" name="Line 6"/>
            <p:cNvSpPr>
              <a:spLocks noChangeShapeType="1"/>
            </p:cNvSpPr>
            <p:nvPr/>
          </p:nvSpPr>
          <p:spPr bwMode="auto">
            <a:xfrm>
              <a:off x="1385"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4" name="Line 7"/>
            <p:cNvSpPr>
              <a:spLocks noChangeShapeType="1"/>
            </p:cNvSpPr>
            <p:nvPr/>
          </p:nvSpPr>
          <p:spPr bwMode="auto">
            <a:xfrm>
              <a:off x="1673"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5" name="Line 8"/>
            <p:cNvSpPr>
              <a:spLocks noChangeShapeType="1"/>
            </p:cNvSpPr>
            <p:nvPr/>
          </p:nvSpPr>
          <p:spPr bwMode="auto">
            <a:xfrm>
              <a:off x="2249"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6" name="Line 9"/>
            <p:cNvSpPr>
              <a:spLocks noChangeShapeType="1"/>
            </p:cNvSpPr>
            <p:nvPr/>
          </p:nvSpPr>
          <p:spPr bwMode="auto">
            <a:xfrm>
              <a:off x="1961" y="2953"/>
              <a:ext cx="0" cy="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7" name="Line 10"/>
            <p:cNvSpPr>
              <a:spLocks noChangeShapeType="1"/>
            </p:cNvSpPr>
            <p:nvPr/>
          </p:nvSpPr>
          <p:spPr bwMode="auto">
            <a:xfrm>
              <a:off x="2465"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8" name="Line 11"/>
            <p:cNvSpPr>
              <a:spLocks noChangeShapeType="1"/>
            </p:cNvSpPr>
            <p:nvPr/>
          </p:nvSpPr>
          <p:spPr bwMode="auto">
            <a:xfrm>
              <a:off x="2753" y="2953"/>
              <a:ext cx="0" cy="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9" name="Line 12"/>
            <p:cNvSpPr>
              <a:spLocks noChangeShapeType="1"/>
            </p:cNvSpPr>
            <p:nvPr/>
          </p:nvSpPr>
          <p:spPr bwMode="auto">
            <a:xfrm>
              <a:off x="3041" y="2953"/>
              <a:ext cx="0" cy="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0" name="Line 13"/>
            <p:cNvSpPr>
              <a:spLocks noChangeShapeType="1"/>
            </p:cNvSpPr>
            <p:nvPr/>
          </p:nvSpPr>
          <p:spPr bwMode="auto">
            <a:xfrm>
              <a:off x="3329"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1" name="Line 14"/>
            <p:cNvSpPr>
              <a:spLocks noChangeShapeType="1"/>
            </p:cNvSpPr>
            <p:nvPr/>
          </p:nvSpPr>
          <p:spPr bwMode="auto">
            <a:xfrm>
              <a:off x="3545"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60784" name="Text Box 16"/>
          <p:cNvSpPr txBox="1">
            <a:spLocks noChangeArrowheads="1"/>
          </p:cNvSpPr>
          <p:nvPr/>
        </p:nvSpPr>
        <p:spPr bwMode="auto">
          <a:xfrm>
            <a:off x="66675" y="3299271"/>
            <a:ext cx="8836025"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a:spcBef>
                <a:spcPct val="0"/>
              </a:spcBef>
              <a:defRPr kumimoji="1" sz="2400">
                <a:solidFill>
                  <a:schemeClr val="tx1"/>
                </a:solidFill>
                <a:latin typeface="Times New Roman" pitchFamily="18" charset="0"/>
                <a:ea typeface="宋体" charset="-122"/>
              </a:defRPr>
            </a:lvl1pPr>
            <a:lvl2pPr marL="179388" algn="l">
              <a:spcBef>
                <a:spcPct val="0"/>
              </a:spcBef>
              <a:defRPr kumimoji="1" sz="2400">
                <a:solidFill>
                  <a:schemeClr val="tx1"/>
                </a:solidFill>
                <a:latin typeface="Times New Roman" pitchFamily="18" charset="0"/>
                <a:ea typeface="宋体" charset="-122"/>
              </a:defRPr>
            </a:lvl2pPr>
            <a:lvl3pPr algn="l">
              <a:spcBef>
                <a:spcPct val="0"/>
              </a:spcBef>
              <a:defRPr kumimoji="1" sz="2400">
                <a:solidFill>
                  <a:schemeClr val="tx1"/>
                </a:solidFill>
                <a:latin typeface="Times New Roman" pitchFamily="18" charset="0"/>
                <a:ea typeface="宋体" charset="-122"/>
              </a:defRPr>
            </a:lvl3pPr>
            <a:lvl4pPr algn="l">
              <a:spcBef>
                <a:spcPct val="0"/>
              </a:spcBef>
              <a:defRPr kumimoji="1" sz="2400">
                <a:solidFill>
                  <a:schemeClr val="tx1"/>
                </a:solidFill>
                <a:latin typeface="Times New Roman" pitchFamily="18" charset="0"/>
                <a:ea typeface="宋体" charset="-122"/>
              </a:defRPr>
            </a:lvl4pPr>
            <a:lvl5pPr algn="l">
              <a:spcBef>
                <a:spcPct val="0"/>
              </a:spcBef>
              <a:defRPr kumimoji="1" sz="2400">
                <a:solidFill>
                  <a:schemeClr val="tx1"/>
                </a:solidFill>
                <a:latin typeface="Times New Roman" pitchFamily="18" charset="0"/>
                <a:ea typeface="宋体" charset="-122"/>
              </a:defRPr>
            </a:lvl5pPr>
            <a:lvl6pPr fontAlgn="base">
              <a:spcBef>
                <a:spcPct val="0"/>
              </a:spcBef>
              <a:spcAft>
                <a:spcPct val="0"/>
              </a:spcAft>
              <a:defRPr kumimoji="1" sz="2400">
                <a:solidFill>
                  <a:schemeClr val="tx1"/>
                </a:solidFill>
                <a:latin typeface="Times New Roman" pitchFamily="18" charset="0"/>
                <a:ea typeface="宋体" charset="-122"/>
              </a:defRPr>
            </a:lvl6pPr>
            <a:lvl7pPr fontAlgn="base">
              <a:spcBef>
                <a:spcPct val="0"/>
              </a:spcBef>
              <a:spcAft>
                <a:spcPct val="0"/>
              </a:spcAft>
              <a:defRPr kumimoji="1" sz="2400">
                <a:solidFill>
                  <a:schemeClr val="tx1"/>
                </a:solidFill>
                <a:latin typeface="Times New Roman" pitchFamily="18" charset="0"/>
                <a:ea typeface="宋体" charset="-122"/>
              </a:defRPr>
            </a:lvl7pPr>
            <a:lvl8pPr fontAlgn="base">
              <a:spcBef>
                <a:spcPct val="0"/>
              </a:spcBef>
              <a:spcAft>
                <a:spcPct val="0"/>
              </a:spcAft>
              <a:defRPr kumimoji="1" sz="2400">
                <a:solidFill>
                  <a:schemeClr val="tx1"/>
                </a:solidFill>
                <a:latin typeface="Times New Roman" pitchFamily="18" charset="0"/>
                <a:ea typeface="宋体" charset="-122"/>
              </a:defRPr>
            </a:lvl8pPr>
            <a:lvl9pPr fontAlgn="base">
              <a:spcBef>
                <a:spcPct val="0"/>
              </a:spcBef>
              <a:spcAft>
                <a:spcPct val="0"/>
              </a:spcAft>
              <a:defRPr kumimoji="1" sz="2400">
                <a:solidFill>
                  <a:schemeClr val="tx1"/>
                </a:solidFill>
                <a:latin typeface="Times New Roman" pitchFamily="18" charset="0"/>
                <a:ea typeface="宋体" charset="-122"/>
              </a:defRPr>
            </a:lvl9pPr>
          </a:lstStyle>
          <a:p>
            <a:pPr lvl="1">
              <a:lnSpc>
                <a:spcPct val="80000"/>
              </a:lnSpc>
              <a:spcBef>
                <a:spcPct val="20000"/>
              </a:spcBef>
              <a:buClr>
                <a:schemeClr val="tx1"/>
              </a:buClr>
              <a:defRPr/>
            </a:pPr>
            <a:r>
              <a:rPr kumimoji="0" lang="en-US" altLang="zh-CN" sz="1800" b="0" dirty="0" smtClean="0">
                <a:effectLst>
                  <a:outerShdw blurRad="38100" dist="38100" dir="2700000" algn="tl">
                    <a:srgbClr val="000000"/>
                  </a:outerShdw>
                </a:effectLst>
                <a:latin typeface="Verdana" pitchFamily="34" charset="0"/>
              </a:rPr>
              <a:t> a[0][0]    ...    a[0][4]  a[1][0]  ...  a[1][4]   ......    a[9][0]  ...   a[9][4]</a:t>
            </a:r>
            <a:endParaRPr kumimoji="0" lang="en-US" altLang="zh-CN" sz="1800" b="0" dirty="0" smtClean="0">
              <a:latin typeface="Verdana"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680" y="404664"/>
            <a:ext cx="8686800" cy="6264424"/>
          </a:xfrm>
        </p:spPr>
        <p:txBody>
          <a:bodyPr>
            <a:normAutofit fontScale="85000" lnSpcReduction="10000"/>
          </a:bodyPr>
          <a:lstStyle/>
          <a:p>
            <a:pPr eaLnBrk="1" hangingPunct="1">
              <a:lnSpc>
                <a:spcPct val="120000"/>
              </a:lnSpc>
              <a:defRPr/>
            </a:pPr>
            <a:r>
              <a:rPr lang="zh-CN" altLang="zh-CN" sz="3500" dirty="0" smtClean="0"/>
              <a:t>了解二维数组的存储方式，在某些情况下有利于设计出高效的程序。例如，对于一个</a:t>
            </a:r>
            <a:r>
              <a:rPr lang="zh-CN" altLang="zh-CN" sz="3500" dirty="0" smtClean="0">
                <a:solidFill>
                  <a:srgbClr val="FFC000"/>
                </a:solidFill>
              </a:rPr>
              <a:t>很大的</a:t>
            </a:r>
            <a:r>
              <a:rPr lang="zh-CN" altLang="zh-CN" sz="3500" dirty="0">
                <a:solidFill>
                  <a:srgbClr val="FFC000"/>
                </a:solidFill>
              </a:rPr>
              <a:t>按行存储</a:t>
            </a:r>
            <a:r>
              <a:rPr lang="zh-CN" altLang="zh-CN" sz="3500" dirty="0"/>
              <a:t>的二</a:t>
            </a:r>
            <a:r>
              <a:rPr lang="zh-CN" altLang="zh-CN" sz="3500" dirty="0" smtClean="0"/>
              <a:t>维数组</a:t>
            </a:r>
            <a:r>
              <a:rPr lang="en-US" altLang="zh-CN" sz="3500" dirty="0" smtClean="0"/>
              <a:t>a</a:t>
            </a:r>
            <a:r>
              <a:rPr lang="zh-CN" altLang="en-US" sz="3500" dirty="0" smtClean="0"/>
              <a:t>（</a:t>
            </a:r>
            <a:r>
              <a:rPr lang="en-US" altLang="zh-CN" sz="3500" dirty="0" smtClean="0"/>
              <a:t>M</a:t>
            </a:r>
            <a:r>
              <a:rPr lang="zh-CN" altLang="en-US" sz="3500" dirty="0" smtClean="0"/>
              <a:t>行、</a:t>
            </a:r>
            <a:r>
              <a:rPr lang="en-US" altLang="zh-CN" sz="3500" dirty="0" smtClean="0"/>
              <a:t>N</a:t>
            </a:r>
            <a:r>
              <a:rPr lang="zh-CN" altLang="en-US" sz="3500" dirty="0" smtClean="0"/>
              <a:t>列）</a:t>
            </a:r>
            <a:r>
              <a:rPr lang="zh-CN" altLang="zh-CN" sz="3500" dirty="0" smtClean="0"/>
              <a:t>，下面</a:t>
            </a:r>
            <a:r>
              <a:rPr lang="zh-CN" altLang="zh-CN" sz="3500" dirty="0" smtClean="0">
                <a:solidFill>
                  <a:srgbClr val="FFC000"/>
                </a:solidFill>
              </a:rPr>
              <a:t>按列来访问</a:t>
            </a:r>
            <a:r>
              <a:rPr lang="zh-CN" altLang="zh-CN" sz="3500" dirty="0" smtClean="0"/>
              <a:t>数组元素的程序效率可能会不高：</a:t>
            </a:r>
            <a:r>
              <a:rPr lang="zh-CN" altLang="en-US" dirty="0" smtClean="0">
                <a:effectLst>
                  <a:outerShdw blurRad="38100" dist="38100" dir="2700000" algn="tl">
                    <a:srgbClr val="000000">
                      <a:alpha val="43137"/>
                    </a:srgbClr>
                  </a:outerShdw>
                </a:effectLst>
              </a:rPr>
              <a:t>（</a:t>
            </a:r>
            <a:r>
              <a:rPr lang="zh-CN" altLang="en-US" dirty="0" smtClean="0">
                <a:solidFill>
                  <a:srgbClr val="FFC000"/>
                </a:solidFill>
                <a:effectLst>
                  <a:outerShdw blurRad="38100" dist="38100" dir="2700000" algn="tl">
                    <a:srgbClr val="000000">
                      <a:alpha val="43137"/>
                    </a:srgbClr>
                  </a:outerShdw>
                </a:effectLst>
              </a:rPr>
              <a:t>为什么？</a:t>
            </a:r>
            <a:r>
              <a:rPr lang="zh-CN" altLang="en-US" dirty="0" smtClean="0">
                <a:effectLst>
                  <a:outerShdw blurRad="38100" dist="38100" dir="2700000" algn="tl">
                    <a:srgbClr val="000000">
                      <a:alpha val="43137"/>
                    </a:srgbClr>
                  </a:outerShdw>
                </a:effectLst>
              </a:rPr>
              <a:t>）</a:t>
            </a:r>
            <a:endParaRPr lang="en-US" altLang="zh-CN" dirty="0" smtClean="0">
              <a:effectLst>
                <a:outerShdw blurRad="38100" dist="38100" dir="2700000" algn="tl">
                  <a:srgbClr val="000000">
                    <a:alpha val="43137"/>
                  </a:srgbClr>
                </a:outerShdw>
              </a:effectLst>
            </a:endParaRPr>
          </a:p>
          <a:p>
            <a:pPr lvl="1" eaLnBrk="1" hangingPunct="1">
              <a:lnSpc>
                <a:spcPct val="120000"/>
              </a:lnSpc>
              <a:defRPr/>
            </a:pPr>
            <a:r>
              <a:rPr lang="zh-CN" altLang="en-US" dirty="0" smtClean="0">
                <a:effectLst>
                  <a:outerShdw blurRad="38100" dist="38100" dir="2700000" algn="tl">
                    <a:srgbClr val="000000">
                      <a:alpha val="43137"/>
                    </a:srgbClr>
                  </a:outerShdw>
                </a:effectLst>
              </a:rPr>
              <a:t>按行访问</a:t>
            </a:r>
            <a:endParaRPr lang="zh-CN" altLang="zh-CN" dirty="0">
              <a:effectLst>
                <a:outerShdw blurRad="38100" dist="38100" dir="2700000" algn="tl">
                  <a:srgbClr val="000000">
                    <a:alpha val="43137"/>
                  </a:srgbClr>
                </a:outerShdw>
              </a:effectLst>
            </a:endParaRPr>
          </a:p>
          <a:p>
            <a:pPr marL="457200" lvl="1" indent="0" eaLnBrk="1" hangingPunct="1">
              <a:lnSpc>
                <a:spcPct val="120000"/>
              </a:lnSpc>
              <a:buFontTx/>
              <a:buNone/>
              <a:defRPr/>
            </a:pPr>
            <a:r>
              <a:rPr lang="en-US" altLang="zh-CN" dirty="0"/>
              <a:t>  for (</a:t>
            </a:r>
            <a:r>
              <a:rPr lang="en-US" altLang="zh-CN" dirty="0" err="1"/>
              <a:t>int</a:t>
            </a:r>
            <a:r>
              <a:rPr lang="en-US" altLang="zh-CN" dirty="0"/>
              <a:t> </a:t>
            </a:r>
            <a:r>
              <a:rPr lang="en-US" altLang="zh-CN" dirty="0" err="1" smtClean="0"/>
              <a:t>lin</a:t>
            </a:r>
            <a:r>
              <a:rPr lang="en-US" altLang="zh-CN" dirty="0" smtClean="0"/>
              <a:t>=0</a:t>
            </a:r>
            <a:r>
              <a:rPr lang="en-US" altLang="zh-CN" dirty="0"/>
              <a:t>; </a:t>
            </a:r>
            <a:r>
              <a:rPr lang="en-US" altLang="zh-CN" dirty="0" err="1" smtClean="0"/>
              <a:t>lin</a:t>
            </a:r>
            <a:r>
              <a:rPr lang="en-US" altLang="zh-CN" dirty="0" smtClean="0"/>
              <a:t>&lt;M; </a:t>
            </a:r>
            <a:r>
              <a:rPr lang="en-US" altLang="zh-CN" dirty="0" err="1" smtClean="0"/>
              <a:t>lin</a:t>
            </a:r>
            <a:r>
              <a:rPr lang="en-US" altLang="zh-CN" dirty="0" smtClean="0"/>
              <a:t>++)</a:t>
            </a:r>
            <a:endParaRPr lang="zh-CN" altLang="zh-CN" dirty="0"/>
          </a:p>
          <a:p>
            <a:pPr marL="457200" lvl="1" indent="0" eaLnBrk="1" hangingPunct="1">
              <a:lnSpc>
                <a:spcPct val="120000"/>
              </a:lnSpc>
              <a:buFontTx/>
              <a:buNone/>
              <a:defRPr/>
            </a:pPr>
            <a:r>
              <a:rPr lang="en-US" altLang="zh-CN" dirty="0"/>
              <a:t>	 for (</a:t>
            </a:r>
            <a:r>
              <a:rPr lang="en-US" altLang="zh-CN" dirty="0" err="1"/>
              <a:t>int</a:t>
            </a:r>
            <a:r>
              <a:rPr lang="en-US" altLang="zh-CN" dirty="0"/>
              <a:t> </a:t>
            </a:r>
            <a:r>
              <a:rPr lang="en-US" altLang="zh-CN" dirty="0" smtClean="0"/>
              <a:t>col=0</a:t>
            </a:r>
            <a:r>
              <a:rPr lang="en-US" altLang="zh-CN" dirty="0"/>
              <a:t>; </a:t>
            </a:r>
            <a:r>
              <a:rPr lang="en-US" altLang="zh-CN" dirty="0" smtClean="0"/>
              <a:t>col&lt;N; col++)</a:t>
            </a:r>
            <a:endParaRPr lang="zh-CN" altLang="zh-CN" dirty="0"/>
          </a:p>
          <a:p>
            <a:pPr marL="457200" lvl="1" indent="0" eaLnBrk="1" hangingPunct="1">
              <a:lnSpc>
                <a:spcPct val="120000"/>
              </a:lnSpc>
              <a:buFontTx/>
              <a:buNone/>
              <a:defRPr/>
            </a:pPr>
            <a:r>
              <a:rPr lang="en-US" altLang="zh-CN" dirty="0"/>
              <a:t>		...a[</a:t>
            </a:r>
            <a:r>
              <a:rPr lang="en-US" altLang="zh-CN" dirty="0" err="1"/>
              <a:t>lin</a:t>
            </a:r>
            <a:r>
              <a:rPr lang="en-US" altLang="zh-CN" dirty="0"/>
              <a:t>][col]...</a:t>
            </a:r>
            <a:endParaRPr lang="zh-CN" altLang="zh-CN" dirty="0"/>
          </a:p>
          <a:p>
            <a:pPr lvl="1" eaLnBrk="1" hangingPunct="1">
              <a:lnSpc>
                <a:spcPct val="120000"/>
              </a:lnSpc>
              <a:defRPr/>
            </a:pPr>
            <a:r>
              <a:rPr lang="zh-CN" altLang="en-US" dirty="0">
                <a:solidFill>
                  <a:srgbClr val="FFC000"/>
                </a:solidFill>
                <a:effectLst>
                  <a:outerShdw blurRad="38100" dist="38100" dir="2700000" algn="tl">
                    <a:srgbClr val="000000">
                      <a:alpha val="43137"/>
                    </a:srgbClr>
                  </a:outerShdw>
                </a:effectLst>
              </a:rPr>
              <a:t>按列访问</a:t>
            </a:r>
            <a:endParaRPr lang="zh-CN" altLang="zh-CN" dirty="0">
              <a:solidFill>
                <a:srgbClr val="FFC000"/>
              </a:solidFill>
              <a:effectLst>
                <a:outerShdw blurRad="38100" dist="38100" dir="2700000" algn="tl">
                  <a:srgbClr val="000000">
                    <a:alpha val="43137"/>
                  </a:srgbClr>
                </a:outerShdw>
              </a:effectLst>
            </a:endParaRPr>
          </a:p>
          <a:p>
            <a:pPr marL="457200" lvl="1" indent="0" eaLnBrk="1" hangingPunct="1">
              <a:lnSpc>
                <a:spcPct val="120000"/>
              </a:lnSpc>
              <a:buFontTx/>
              <a:buNone/>
              <a:defRPr/>
            </a:pPr>
            <a:r>
              <a:rPr lang="en-US" altLang="zh-CN" dirty="0"/>
              <a:t>  for (</a:t>
            </a:r>
            <a:r>
              <a:rPr lang="en-US" altLang="zh-CN" dirty="0" err="1"/>
              <a:t>int</a:t>
            </a:r>
            <a:r>
              <a:rPr lang="en-US" altLang="zh-CN" dirty="0"/>
              <a:t> col=0; </a:t>
            </a:r>
            <a:r>
              <a:rPr lang="en-US" altLang="zh-CN" dirty="0" smtClean="0"/>
              <a:t>col&lt;N</a:t>
            </a:r>
            <a:r>
              <a:rPr lang="en-US" altLang="zh-CN" dirty="0"/>
              <a:t>; </a:t>
            </a:r>
            <a:r>
              <a:rPr lang="en-US" altLang="zh-CN" dirty="0" smtClean="0"/>
              <a:t>col++)</a:t>
            </a:r>
            <a:endParaRPr lang="zh-CN" altLang="zh-CN" dirty="0"/>
          </a:p>
          <a:p>
            <a:pPr marL="457200" lvl="1" indent="0" eaLnBrk="1" hangingPunct="1">
              <a:lnSpc>
                <a:spcPct val="120000"/>
              </a:lnSpc>
              <a:buFontTx/>
              <a:buNone/>
              <a:defRPr/>
            </a:pPr>
            <a:r>
              <a:rPr lang="en-US" altLang="zh-CN" dirty="0"/>
              <a:t>	 for (</a:t>
            </a:r>
            <a:r>
              <a:rPr lang="en-US" altLang="zh-CN" dirty="0" err="1"/>
              <a:t>int</a:t>
            </a:r>
            <a:r>
              <a:rPr lang="en-US" altLang="zh-CN" dirty="0"/>
              <a:t> </a:t>
            </a:r>
            <a:r>
              <a:rPr lang="en-US" altLang="zh-CN" dirty="0" err="1"/>
              <a:t>lin</a:t>
            </a:r>
            <a:r>
              <a:rPr lang="en-US" altLang="zh-CN" dirty="0"/>
              <a:t>=0; </a:t>
            </a:r>
            <a:r>
              <a:rPr lang="en-US" altLang="zh-CN" dirty="0" err="1" smtClean="0"/>
              <a:t>lin</a:t>
            </a:r>
            <a:r>
              <a:rPr lang="en-US" altLang="zh-CN" dirty="0" smtClean="0"/>
              <a:t>&lt;M</a:t>
            </a:r>
            <a:r>
              <a:rPr lang="en-US" altLang="zh-CN" dirty="0"/>
              <a:t>; </a:t>
            </a:r>
            <a:r>
              <a:rPr lang="en-US" altLang="zh-CN" dirty="0" err="1" smtClean="0"/>
              <a:t>lin</a:t>
            </a:r>
            <a:r>
              <a:rPr lang="en-US" altLang="zh-CN" dirty="0" smtClean="0"/>
              <a:t>++)</a:t>
            </a:r>
            <a:endParaRPr lang="zh-CN" altLang="zh-CN" dirty="0"/>
          </a:p>
          <a:p>
            <a:pPr marL="457200" lvl="1" indent="0" eaLnBrk="1" hangingPunct="1">
              <a:lnSpc>
                <a:spcPct val="120000"/>
              </a:lnSpc>
              <a:buFontTx/>
              <a:buNone/>
              <a:defRPr/>
            </a:pPr>
            <a:r>
              <a:rPr lang="en-US" altLang="zh-CN" dirty="0"/>
              <a:t>		...a[</a:t>
            </a:r>
            <a:r>
              <a:rPr lang="en-US" altLang="zh-CN" dirty="0" err="1"/>
              <a:t>lin</a:t>
            </a:r>
            <a:r>
              <a:rPr lang="en-US" altLang="zh-CN" dirty="0"/>
              <a:t>][col</a:t>
            </a:r>
            <a:r>
              <a:rPr lang="en-US" altLang="zh-CN" dirty="0" smtClean="0"/>
              <a:t>]...</a:t>
            </a:r>
            <a:endParaRPr lang="zh-CN" altLang="zh-CN" dirty="0"/>
          </a:p>
        </p:txBody>
      </p:sp>
      <p:sp>
        <p:nvSpPr>
          <p:cNvPr id="4" name="Text Box 4"/>
          <p:cNvSpPr txBox="1">
            <a:spLocks noChangeArrowheads="1"/>
          </p:cNvSpPr>
          <p:nvPr/>
        </p:nvSpPr>
        <p:spPr bwMode="auto">
          <a:xfrm>
            <a:off x="7007026" y="3124125"/>
            <a:ext cx="1659429" cy="1384995"/>
          </a:xfrm>
          <a:prstGeom prst="rect">
            <a:avLst/>
          </a:prstGeom>
          <a:solidFill>
            <a:schemeClr val="bg1"/>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30000"/>
              </a:lnSpc>
              <a:spcBef>
                <a:spcPct val="50000"/>
              </a:spcBef>
              <a:buClrTx/>
              <a:buSzTx/>
              <a:buFontTx/>
              <a:buNone/>
            </a:pPr>
            <a:r>
              <a:rPr lang="en-US" altLang="zh-CN" sz="2400" dirty="0" smtClean="0">
                <a:solidFill>
                  <a:srgbClr val="FFC000"/>
                </a:solidFill>
              </a:rPr>
              <a:t>x </a:t>
            </a:r>
            <a:r>
              <a:rPr lang="en-US" altLang="zh-CN" sz="2400" dirty="0" err="1" smtClean="0">
                <a:solidFill>
                  <a:srgbClr val="FFC000"/>
                </a:solidFill>
              </a:rPr>
              <a:t>x</a:t>
            </a:r>
            <a:r>
              <a:rPr lang="en-US" altLang="zh-CN" sz="2400" dirty="0" smtClean="0">
                <a:solidFill>
                  <a:srgbClr val="FFC000"/>
                </a:solidFill>
              </a:rPr>
              <a:t> </a:t>
            </a:r>
            <a:r>
              <a:rPr lang="en-US" altLang="zh-CN" sz="2400" dirty="0" err="1" smtClean="0">
                <a:solidFill>
                  <a:srgbClr val="FFC000"/>
                </a:solidFill>
              </a:rPr>
              <a:t>x</a:t>
            </a:r>
            <a:r>
              <a:rPr lang="en-US" altLang="zh-CN" sz="2400" dirty="0" smtClean="0">
                <a:solidFill>
                  <a:srgbClr val="FFC000"/>
                </a:solidFill>
              </a:rPr>
              <a:t> </a:t>
            </a:r>
            <a:r>
              <a:rPr lang="en-US" altLang="zh-CN" sz="2400" dirty="0" err="1" smtClean="0">
                <a:solidFill>
                  <a:srgbClr val="FFC000"/>
                </a:solidFill>
              </a:rPr>
              <a:t>x</a:t>
            </a:r>
            <a:r>
              <a:rPr lang="en-US" altLang="zh-CN" sz="2400" dirty="0" smtClean="0">
                <a:solidFill>
                  <a:srgbClr val="FFC000"/>
                </a:solidFill>
              </a:rPr>
              <a:t> </a:t>
            </a:r>
            <a:r>
              <a:rPr lang="en-US" altLang="zh-CN" sz="2400" dirty="0" err="1" smtClean="0">
                <a:solidFill>
                  <a:srgbClr val="FFC000"/>
                </a:solidFill>
              </a:rPr>
              <a:t>x</a:t>
            </a:r>
            <a:endParaRPr lang="en-US" altLang="zh-CN" sz="2400" dirty="0">
              <a:solidFill>
                <a:srgbClr val="FFC000"/>
              </a:solidFill>
            </a:endParaRPr>
          </a:p>
          <a:p>
            <a:pPr eaLnBrk="1" hangingPunct="1">
              <a:lnSpc>
                <a:spcPct val="30000"/>
              </a:lnSpc>
              <a:spcBef>
                <a:spcPct val="50000"/>
              </a:spcBef>
              <a:buClrTx/>
              <a:buSzTx/>
              <a:buFontTx/>
              <a:buNone/>
            </a:pPr>
            <a:r>
              <a:rPr lang="en-US" altLang="zh-CN" sz="2400" dirty="0" smtClean="0">
                <a:solidFill>
                  <a:srgbClr val="FFC000"/>
                </a:solidFill>
              </a:rPr>
              <a:t>x </a:t>
            </a:r>
            <a:r>
              <a:rPr lang="en-US" altLang="zh-CN" sz="2400" dirty="0" err="1" smtClean="0">
                <a:solidFill>
                  <a:srgbClr val="FFC000"/>
                </a:solidFill>
              </a:rPr>
              <a:t>x</a:t>
            </a:r>
            <a:r>
              <a:rPr lang="en-US" altLang="zh-CN" sz="2400" dirty="0" smtClean="0">
                <a:solidFill>
                  <a:srgbClr val="FFC000"/>
                </a:solidFill>
              </a:rPr>
              <a:t> </a:t>
            </a:r>
            <a:r>
              <a:rPr lang="en-US" altLang="zh-CN" sz="2400" dirty="0" err="1" smtClean="0">
                <a:solidFill>
                  <a:srgbClr val="FFC000"/>
                </a:solidFill>
              </a:rPr>
              <a:t>x</a:t>
            </a:r>
            <a:r>
              <a:rPr lang="en-US" altLang="zh-CN" sz="2400" dirty="0" smtClean="0">
                <a:solidFill>
                  <a:srgbClr val="FFC000"/>
                </a:solidFill>
              </a:rPr>
              <a:t> </a:t>
            </a:r>
            <a:r>
              <a:rPr lang="en-US" altLang="zh-CN" sz="2400" dirty="0" err="1" smtClean="0">
                <a:solidFill>
                  <a:srgbClr val="FFC000"/>
                </a:solidFill>
              </a:rPr>
              <a:t>x</a:t>
            </a:r>
            <a:r>
              <a:rPr lang="en-US" altLang="zh-CN" sz="2400" dirty="0" smtClean="0">
                <a:solidFill>
                  <a:srgbClr val="FFC000"/>
                </a:solidFill>
              </a:rPr>
              <a:t> </a:t>
            </a:r>
            <a:r>
              <a:rPr lang="en-US" altLang="zh-CN" sz="2400" dirty="0" err="1" smtClean="0">
                <a:solidFill>
                  <a:srgbClr val="FFC000"/>
                </a:solidFill>
              </a:rPr>
              <a:t>x</a:t>
            </a:r>
            <a:endParaRPr lang="en-US" altLang="zh-CN" sz="2400" dirty="0">
              <a:solidFill>
                <a:srgbClr val="FFC000"/>
              </a:solidFill>
            </a:endParaRPr>
          </a:p>
          <a:p>
            <a:pPr eaLnBrk="1" hangingPunct="1">
              <a:lnSpc>
                <a:spcPct val="30000"/>
              </a:lnSpc>
              <a:spcBef>
                <a:spcPct val="50000"/>
              </a:spcBef>
              <a:buClrTx/>
              <a:buSzTx/>
              <a:buFontTx/>
              <a:buNone/>
            </a:pPr>
            <a:r>
              <a:rPr lang="en-US" altLang="zh-CN" sz="2400" dirty="0" smtClean="0"/>
              <a:t>x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a:p>
            <a:pPr eaLnBrk="1" hangingPunct="1">
              <a:lnSpc>
                <a:spcPct val="30000"/>
              </a:lnSpc>
              <a:spcBef>
                <a:spcPct val="50000"/>
              </a:spcBef>
              <a:buClrTx/>
              <a:buSzTx/>
              <a:buFontTx/>
              <a:buNone/>
            </a:pPr>
            <a:r>
              <a:rPr lang="en-US" altLang="zh-CN" sz="2400" dirty="0" smtClean="0"/>
              <a:t>x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a:p>
            <a:pPr eaLnBrk="1" hangingPunct="1">
              <a:lnSpc>
                <a:spcPct val="30000"/>
              </a:lnSpc>
              <a:spcBef>
                <a:spcPct val="50000"/>
              </a:spcBef>
              <a:buClrTx/>
              <a:buSzTx/>
              <a:buFontTx/>
              <a:buNone/>
            </a:pPr>
            <a:r>
              <a:rPr lang="en-US" altLang="zh-CN" sz="2400" dirty="0" smtClean="0"/>
              <a:t>x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p:txBody>
      </p:sp>
      <p:sp>
        <p:nvSpPr>
          <p:cNvPr id="6" name="Text Box 4"/>
          <p:cNvSpPr txBox="1">
            <a:spLocks noChangeArrowheads="1"/>
          </p:cNvSpPr>
          <p:nvPr/>
        </p:nvSpPr>
        <p:spPr bwMode="auto">
          <a:xfrm>
            <a:off x="7020272" y="5068341"/>
            <a:ext cx="1633781" cy="1421095"/>
          </a:xfrm>
          <a:prstGeom prst="rect">
            <a:avLst/>
          </a:prstGeom>
          <a:solidFill>
            <a:schemeClr val="bg1"/>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30000"/>
              </a:lnSpc>
              <a:spcBef>
                <a:spcPct val="50000"/>
              </a:spcBef>
              <a:buClrTx/>
              <a:buSzTx/>
              <a:buFontTx/>
              <a:buNone/>
            </a:pPr>
            <a:r>
              <a:rPr lang="en-US" altLang="zh-CN" sz="2400" dirty="0" smtClean="0">
                <a:solidFill>
                  <a:srgbClr val="FFC000"/>
                </a:solidFill>
              </a:rPr>
              <a:t>x</a:t>
            </a:r>
            <a:r>
              <a:rPr lang="en-US" altLang="zh-CN" sz="2400" dirty="0" smtClean="0"/>
              <a:t> </a:t>
            </a:r>
            <a:r>
              <a:rPr lang="en-US" altLang="zh-CN" sz="2400" dirty="0" err="1" smtClean="0">
                <a:solidFill>
                  <a:srgbClr val="FFC000"/>
                </a:solidFill>
              </a:rPr>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a:p>
            <a:pPr eaLnBrk="1" hangingPunct="1">
              <a:lnSpc>
                <a:spcPct val="30000"/>
              </a:lnSpc>
              <a:spcBef>
                <a:spcPct val="50000"/>
              </a:spcBef>
              <a:buClrTx/>
              <a:buSzTx/>
              <a:buFontTx/>
              <a:buNone/>
            </a:pPr>
            <a:r>
              <a:rPr lang="en-US" altLang="zh-CN" sz="2400" dirty="0" smtClean="0">
                <a:solidFill>
                  <a:srgbClr val="FFC000"/>
                </a:solidFill>
              </a:rPr>
              <a:t>x</a:t>
            </a:r>
            <a:r>
              <a:rPr lang="en-US" altLang="zh-CN" sz="2400" dirty="0" smtClean="0"/>
              <a:t> </a:t>
            </a:r>
            <a:r>
              <a:rPr lang="en-US" altLang="zh-CN" sz="2400" dirty="0" err="1" smtClean="0">
                <a:solidFill>
                  <a:srgbClr val="FFC000"/>
                </a:solidFill>
              </a:rPr>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a:p>
            <a:pPr eaLnBrk="1" hangingPunct="1">
              <a:lnSpc>
                <a:spcPct val="30000"/>
              </a:lnSpc>
              <a:spcBef>
                <a:spcPct val="50000"/>
              </a:spcBef>
              <a:buClrTx/>
              <a:buSzTx/>
              <a:buFontTx/>
              <a:buNone/>
            </a:pPr>
            <a:r>
              <a:rPr lang="en-US" altLang="zh-CN" sz="2400" dirty="0" smtClean="0">
                <a:solidFill>
                  <a:srgbClr val="FFC000"/>
                </a:solidFill>
              </a:rPr>
              <a:t>x</a:t>
            </a:r>
            <a:r>
              <a:rPr lang="en-US" altLang="zh-CN" sz="2400" dirty="0" smtClean="0"/>
              <a:t> </a:t>
            </a:r>
            <a:r>
              <a:rPr lang="en-US" altLang="zh-CN" sz="2400" dirty="0" err="1" smtClean="0">
                <a:solidFill>
                  <a:srgbClr val="FFC000"/>
                </a:solidFill>
              </a:rPr>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a:p>
            <a:pPr eaLnBrk="1" hangingPunct="1">
              <a:lnSpc>
                <a:spcPct val="30000"/>
              </a:lnSpc>
              <a:spcBef>
                <a:spcPct val="50000"/>
              </a:spcBef>
              <a:buClrTx/>
              <a:buSzTx/>
              <a:buFontTx/>
              <a:buNone/>
            </a:pPr>
            <a:r>
              <a:rPr lang="en-US" altLang="zh-CN" sz="2400" dirty="0" smtClean="0">
                <a:solidFill>
                  <a:srgbClr val="FFC000"/>
                </a:solidFill>
              </a:rPr>
              <a:t>x</a:t>
            </a:r>
            <a:r>
              <a:rPr lang="en-US" altLang="zh-CN" sz="2400" dirty="0" smtClean="0"/>
              <a:t> </a:t>
            </a:r>
            <a:r>
              <a:rPr lang="en-US" altLang="zh-CN" sz="2400" dirty="0" err="1" smtClean="0">
                <a:solidFill>
                  <a:srgbClr val="FFC000"/>
                </a:solidFill>
              </a:rPr>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a:p>
            <a:pPr eaLnBrk="1" hangingPunct="1">
              <a:lnSpc>
                <a:spcPct val="30000"/>
              </a:lnSpc>
              <a:spcBef>
                <a:spcPct val="50000"/>
              </a:spcBef>
              <a:buClrTx/>
              <a:buSzTx/>
              <a:buFontTx/>
              <a:buNone/>
            </a:pPr>
            <a:r>
              <a:rPr lang="en-US" altLang="zh-CN" sz="2400" dirty="0" smtClean="0">
                <a:solidFill>
                  <a:srgbClr val="FFC000"/>
                </a:solidFill>
              </a:rPr>
              <a:t>x</a:t>
            </a:r>
            <a:r>
              <a:rPr lang="en-US" altLang="zh-CN" sz="2400" dirty="0" smtClean="0"/>
              <a:t> </a:t>
            </a:r>
            <a:r>
              <a:rPr lang="en-US" altLang="zh-CN" sz="2400" dirty="0" err="1" smtClean="0">
                <a:solidFill>
                  <a:srgbClr val="FFC000"/>
                </a:solidFill>
              </a:rPr>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r>
              <a:rPr lang="zh-CN" altLang="en-US" dirty="0"/>
              <a:t>另外，</a:t>
            </a:r>
            <a:r>
              <a:rPr lang="zh-CN" altLang="zh-CN" dirty="0"/>
              <a:t>有些语言（如</a:t>
            </a:r>
            <a:r>
              <a:rPr lang="en-US" altLang="zh-CN" dirty="0"/>
              <a:t>FORTRAN</a:t>
            </a:r>
            <a:r>
              <a:rPr lang="zh-CN" altLang="zh-CN" dirty="0"/>
              <a:t>）中的二维数组是按列来存储的</a:t>
            </a:r>
            <a:r>
              <a:rPr lang="zh-CN" altLang="en-US" dirty="0" smtClean="0"/>
              <a:t>。</a:t>
            </a:r>
            <a:endParaRPr lang="en-US" altLang="zh-CN" dirty="0" smtClean="0"/>
          </a:p>
          <a:p>
            <a:pPr lvl="1" eaLnBrk="1" hangingPunct="1"/>
            <a:r>
              <a:rPr lang="zh-CN" altLang="zh-CN" dirty="0" smtClean="0"/>
              <a:t>在</a:t>
            </a:r>
            <a:r>
              <a:rPr lang="zh-CN" altLang="zh-CN" dirty="0">
                <a:solidFill>
                  <a:srgbClr val="FFC000"/>
                </a:solidFill>
              </a:rPr>
              <a:t>混合语言编程</a:t>
            </a:r>
            <a:r>
              <a:rPr lang="zh-CN" altLang="zh-CN" dirty="0"/>
              <a:t>中，如果一个二维数组被各种语言的</a:t>
            </a:r>
            <a:r>
              <a:rPr lang="zh-CN" altLang="zh-CN" dirty="0" smtClean="0"/>
              <a:t>程序</a:t>
            </a:r>
            <a:r>
              <a:rPr lang="zh-CN" altLang="en-US" dirty="0" smtClean="0"/>
              <a:t>代码</a:t>
            </a:r>
            <a:r>
              <a:rPr lang="zh-CN" altLang="zh-CN" dirty="0" smtClean="0"/>
              <a:t>所</a:t>
            </a:r>
            <a:r>
              <a:rPr lang="zh-CN" altLang="zh-CN" dirty="0"/>
              <a:t>共享，那么就必须给出专门的处理，否则会产生错误的结果。</a:t>
            </a:r>
            <a:endParaRPr lang="en-US" altLang="zh-CN" dirty="0"/>
          </a:p>
          <a:p>
            <a:endParaRPr lang="zh-CN" altLang="en-US" dirty="0"/>
          </a:p>
        </p:txBody>
      </p:sp>
    </p:spTree>
    <p:extLst>
      <p:ext uri="{BB962C8B-B14F-4D97-AF65-F5344CB8AC3E}">
        <p14:creationId xmlns:p14="http://schemas.microsoft.com/office/powerpoint/2010/main" val="12239386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57200" y="116632"/>
            <a:ext cx="8229600" cy="1139825"/>
          </a:xfrm>
        </p:spPr>
        <p:txBody>
          <a:bodyPr/>
          <a:lstStyle/>
          <a:p>
            <a:pPr eaLnBrk="1" hangingPunct="1">
              <a:defRPr/>
            </a:pPr>
            <a:r>
              <a:rPr lang="zh-CN" altLang="en-US" dirty="0" smtClean="0"/>
              <a:t>向函数传递二维数组 </a:t>
            </a:r>
          </a:p>
        </p:txBody>
      </p:sp>
      <p:sp>
        <p:nvSpPr>
          <p:cNvPr id="74755" name="Rectangle 3"/>
          <p:cNvSpPr>
            <a:spLocks noGrp="1" noChangeArrowheads="1"/>
          </p:cNvSpPr>
          <p:nvPr>
            <p:ph type="body" idx="1"/>
          </p:nvPr>
        </p:nvSpPr>
        <p:spPr>
          <a:xfrm>
            <a:off x="179512" y="1412776"/>
            <a:ext cx="8785101" cy="5068888"/>
          </a:xfrm>
        </p:spPr>
        <p:txBody>
          <a:bodyPr/>
          <a:lstStyle/>
          <a:p>
            <a:pPr eaLnBrk="1" hangingPunct="1">
              <a:lnSpc>
                <a:spcPct val="90000"/>
              </a:lnSpc>
              <a:defRPr/>
            </a:pPr>
            <a:r>
              <a:rPr lang="zh-CN" altLang="en-US" sz="2800" dirty="0" smtClean="0"/>
              <a:t>被调用函数的形参应为</a:t>
            </a:r>
            <a:r>
              <a:rPr lang="zh-CN" altLang="en-US" sz="2800" dirty="0" smtClean="0">
                <a:solidFill>
                  <a:srgbClr val="FFC000"/>
                </a:solidFill>
              </a:rPr>
              <a:t>不带行数</a:t>
            </a:r>
            <a:r>
              <a:rPr lang="zh-CN" altLang="en-US" sz="2800" dirty="0" smtClean="0"/>
              <a:t>的二维数组定义（</a:t>
            </a:r>
            <a:r>
              <a:rPr lang="zh-CN" altLang="en-US" sz="2800" smtClean="0">
                <a:solidFill>
                  <a:srgbClr val="FFC000"/>
                </a:solidFill>
              </a:rPr>
              <a:t>列数必须要有，并且为</a:t>
            </a:r>
            <a:r>
              <a:rPr lang="zh-CN" altLang="en-US" sz="2800" dirty="0" smtClean="0">
                <a:solidFill>
                  <a:srgbClr val="FFC000"/>
                </a:solidFill>
              </a:rPr>
              <a:t>常量</a:t>
            </a:r>
            <a:r>
              <a:rPr lang="zh-CN" altLang="en-US" sz="2800" dirty="0" smtClean="0"/>
              <a:t>）及其行数。例如：</a:t>
            </a:r>
          </a:p>
          <a:p>
            <a:pPr lvl="1" eaLnBrk="1" hangingPunct="1">
              <a:lnSpc>
                <a:spcPct val="120000"/>
              </a:lnSpc>
              <a:buFontTx/>
              <a:buNone/>
              <a:defRPr/>
            </a:pPr>
            <a:r>
              <a:rPr lang="en-US" altLang="zh-CN" sz="2000" dirty="0" err="1" smtClean="0"/>
              <a:t>int</a:t>
            </a:r>
            <a:r>
              <a:rPr lang="en-US" altLang="zh-CN" sz="2000" dirty="0" smtClean="0"/>
              <a:t> sum(</a:t>
            </a:r>
            <a:r>
              <a:rPr lang="en-US" altLang="zh-CN" sz="2000" dirty="0" err="1" smtClean="0"/>
              <a:t>int</a:t>
            </a:r>
            <a:r>
              <a:rPr lang="en-US" altLang="zh-CN" sz="2000" dirty="0" smtClean="0"/>
              <a:t> x[][</a:t>
            </a:r>
            <a:r>
              <a:rPr lang="en-US" altLang="zh-CN" sz="2000" dirty="0" smtClean="0">
                <a:solidFill>
                  <a:schemeClr val="folHlink"/>
                </a:solidFill>
              </a:rPr>
              <a:t>5</a:t>
            </a:r>
            <a:r>
              <a:rPr lang="en-US" altLang="zh-CN" sz="2000" dirty="0" smtClean="0"/>
              <a:t>], </a:t>
            </a:r>
            <a:r>
              <a:rPr lang="en-US" altLang="zh-CN" sz="2000" dirty="0" err="1" smtClean="0"/>
              <a:t>int</a:t>
            </a:r>
            <a:r>
              <a:rPr lang="en-US" altLang="zh-CN" sz="2000" dirty="0" smtClean="0"/>
              <a:t> </a:t>
            </a:r>
            <a:r>
              <a:rPr lang="en-US" altLang="zh-CN" sz="2000" dirty="0" err="1" smtClean="0">
                <a:solidFill>
                  <a:srgbClr val="FFC000"/>
                </a:solidFill>
              </a:rPr>
              <a:t>lin</a:t>
            </a:r>
            <a:r>
              <a:rPr lang="en-US" altLang="zh-CN" sz="2000" dirty="0" smtClean="0"/>
              <a:t>) //</a:t>
            </a:r>
            <a:r>
              <a:rPr lang="zh-CN" altLang="en-US" sz="2000" dirty="0" smtClean="0"/>
              <a:t>对</a:t>
            </a:r>
            <a:r>
              <a:rPr lang="en-US" altLang="zh-CN" sz="2000" dirty="0" err="1" smtClean="0"/>
              <a:t>lin</a:t>
            </a:r>
            <a:r>
              <a:rPr lang="zh-CN" altLang="en-US" sz="2000" dirty="0" smtClean="0"/>
              <a:t>行、</a:t>
            </a:r>
            <a:r>
              <a:rPr lang="en-US" altLang="zh-CN" sz="2000" dirty="0" smtClean="0"/>
              <a:t>5</a:t>
            </a:r>
            <a:r>
              <a:rPr lang="zh-CN" altLang="en-US" sz="2000" dirty="0" smtClean="0"/>
              <a:t>列的二维数组求和</a:t>
            </a:r>
          </a:p>
          <a:p>
            <a:pPr lvl="1" eaLnBrk="1" hangingPunct="1">
              <a:lnSpc>
                <a:spcPct val="90000"/>
              </a:lnSpc>
              <a:buFontTx/>
              <a:buNone/>
              <a:defRPr/>
            </a:pPr>
            <a:r>
              <a:rPr lang="en-US" altLang="zh-CN" sz="2000" dirty="0" smtClean="0"/>
              <a:t>{	</a:t>
            </a:r>
            <a:r>
              <a:rPr lang="en-US" altLang="zh-CN" sz="2000" dirty="0" err="1" smtClean="0"/>
              <a:t>int</a:t>
            </a:r>
            <a:r>
              <a:rPr lang="en-US" altLang="zh-CN" sz="2000" dirty="0" smtClean="0"/>
              <a:t> s=0;</a:t>
            </a:r>
          </a:p>
          <a:p>
            <a:pPr lvl="1" eaLnBrk="1" hangingPunct="1">
              <a:lnSpc>
                <a:spcPct val="90000"/>
              </a:lnSpc>
              <a:buFontTx/>
              <a:buNone/>
              <a:defRPr/>
            </a:pPr>
            <a:r>
              <a:rPr lang="en-US" altLang="zh-CN" sz="2000" dirty="0" smtClean="0"/>
              <a:t>	for (</a:t>
            </a:r>
            <a:r>
              <a:rPr lang="en-US" altLang="zh-CN" sz="2000" dirty="0" err="1" smtClean="0"/>
              <a:t>int</a:t>
            </a:r>
            <a:r>
              <a:rPr lang="en-US" altLang="zh-CN" sz="2000" dirty="0" smtClean="0"/>
              <a:t> i=0; i&lt;</a:t>
            </a:r>
            <a:r>
              <a:rPr lang="en-US" altLang="zh-CN" sz="2000" dirty="0" err="1" smtClean="0"/>
              <a:t>lin</a:t>
            </a:r>
            <a:r>
              <a:rPr lang="en-US" altLang="zh-CN" sz="2000" dirty="0" smtClean="0"/>
              <a:t>; i++) </a:t>
            </a:r>
          </a:p>
          <a:p>
            <a:pPr lvl="1" eaLnBrk="1" hangingPunct="1">
              <a:lnSpc>
                <a:spcPct val="90000"/>
              </a:lnSpc>
              <a:buFontTx/>
              <a:buNone/>
              <a:defRPr/>
            </a:pPr>
            <a:r>
              <a:rPr lang="en-US" altLang="zh-CN" sz="2000" dirty="0" smtClean="0"/>
              <a:t>		for (</a:t>
            </a:r>
            <a:r>
              <a:rPr lang="en-US" altLang="zh-CN" sz="2000" dirty="0" err="1" smtClean="0"/>
              <a:t>int</a:t>
            </a:r>
            <a:r>
              <a:rPr lang="en-US" altLang="zh-CN" sz="2000" dirty="0" smtClean="0"/>
              <a:t> j=0; j&lt;5; j++)</a:t>
            </a:r>
          </a:p>
          <a:p>
            <a:pPr lvl="1" eaLnBrk="1" hangingPunct="1">
              <a:lnSpc>
                <a:spcPct val="90000"/>
              </a:lnSpc>
              <a:buFontTx/>
              <a:buNone/>
              <a:defRPr/>
            </a:pPr>
            <a:r>
              <a:rPr lang="en-US" altLang="zh-CN" sz="2000" dirty="0" smtClean="0"/>
              <a:t>		   s += x[</a:t>
            </a:r>
            <a:r>
              <a:rPr lang="en-US" altLang="zh-CN" sz="2000" dirty="0" err="1" smtClean="0"/>
              <a:t>i</a:t>
            </a:r>
            <a:r>
              <a:rPr lang="en-US" altLang="zh-CN" sz="2000" dirty="0" smtClean="0"/>
              <a:t>][j];</a:t>
            </a:r>
          </a:p>
          <a:p>
            <a:pPr lvl="1" eaLnBrk="1" hangingPunct="1">
              <a:lnSpc>
                <a:spcPct val="90000"/>
              </a:lnSpc>
              <a:buFontTx/>
              <a:buNone/>
              <a:defRPr/>
            </a:pPr>
            <a:r>
              <a:rPr lang="en-US" altLang="zh-CN" sz="2000" dirty="0" smtClean="0"/>
              <a:t>	return s;</a:t>
            </a:r>
          </a:p>
          <a:p>
            <a:pPr lvl="1" eaLnBrk="1" hangingPunct="1">
              <a:lnSpc>
                <a:spcPct val="90000"/>
              </a:lnSpc>
              <a:buFontTx/>
              <a:buNone/>
              <a:defRPr/>
            </a:pPr>
            <a:r>
              <a:rPr lang="en-US" altLang="zh-CN" sz="2000" dirty="0" smtClean="0"/>
              <a:t>}</a:t>
            </a:r>
          </a:p>
          <a:p>
            <a:pPr eaLnBrk="1" hangingPunct="1">
              <a:lnSpc>
                <a:spcPct val="110000"/>
              </a:lnSpc>
              <a:defRPr/>
            </a:pPr>
            <a:r>
              <a:rPr lang="zh-CN" altLang="en-US" sz="2400" dirty="0" smtClean="0">
                <a:solidFill>
                  <a:srgbClr val="FFC000"/>
                </a:solidFill>
              </a:rPr>
              <a:t>注意</a:t>
            </a:r>
            <a:r>
              <a:rPr lang="zh-CN" altLang="en-US" sz="2400" dirty="0" smtClean="0"/>
              <a:t>：作为形参的二</a:t>
            </a:r>
            <a:r>
              <a:rPr lang="zh-CN" altLang="en-US" sz="2400" dirty="0"/>
              <a:t>维数</a:t>
            </a:r>
            <a:r>
              <a:rPr lang="zh-CN" altLang="en-US" sz="2400" dirty="0" smtClean="0"/>
              <a:t>组，</a:t>
            </a:r>
            <a:r>
              <a:rPr lang="zh-CN" altLang="en-US" sz="2400" dirty="0" smtClean="0">
                <a:solidFill>
                  <a:schemeClr val="folHlink"/>
                </a:solidFill>
              </a:rPr>
              <a:t>列</a:t>
            </a:r>
            <a:r>
              <a:rPr lang="zh-CN" altLang="en-US" sz="2400" dirty="0">
                <a:solidFill>
                  <a:schemeClr val="folHlink"/>
                </a:solidFill>
              </a:rPr>
              <a:t>数</a:t>
            </a:r>
            <a:r>
              <a:rPr lang="zh-CN" altLang="en-US" sz="2400" dirty="0"/>
              <a:t>必须要</a:t>
            </a:r>
            <a:r>
              <a:rPr lang="zh-CN" altLang="en-US" sz="2400" dirty="0" smtClean="0"/>
              <a:t>写！因为，二维数组作为函数参数传递时实际传递的是数组的</a:t>
            </a:r>
            <a:r>
              <a:rPr lang="zh-CN" altLang="en-US" sz="2400" dirty="0" smtClean="0">
                <a:solidFill>
                  <a:schemeClr val="folHlink"/>
                </a:solidFill>
              </a:rPr>
              <a:t>首地址</a:t>
            </a:r>
            <a:r>
              <a:rPr lang="zh-CN" altLang="en-US" sz="2400" dirty="0" smtClean="0"/>
              <a:t>，函数中</a:t>
            </a:r>
            <a:r>
              <a:rPr lang="en-US" altLang="zh-CN" sz="2400" dirty="0" smtClean="0"/>
              <a:t>x[</a:t>
            </a:r>
            <a:r>
              <a:rPr lang="en-US" altLang="zh-CN" sz="2400" dirty="0" err="1" smtClean="0"/>
              <a:t>i</a:t>
            </a:r>
            <a:r>
              <a:rPr lang="en-US" altLang="zh-CN" sz="2400" dirty="0" smtClean="0"/>
              <a:t>][j]</a:t>
            </a:r>
            <a:r>
              <a:rPr lang="zh-CN" altLang="en-US" sz="2400" dirty="0" smtClean="0"/>
              <a:t>的地址则是按下</a:t>
            </a:r>
            <a:r>
              <a:rPr lang="zh-CN" altLang="en-US" sz="2400" dirty="0"/>
              <a:t>面公式</a:t>
            </a:r>
            <a:r>
              <a:rPr lang="zh-CN" altLang="en-US" sz="2400" dirty="0" smtClean="0"/>
              <a:t>计算的：</a:t>
            </a:r>
          </a:p>
          <a:p>
            <a:pPr lvl="1" eaLnBrk="1" hangingPunct="1">
              <a:lnSpc>
                <a:spcPct val="120000"/>
              </a:lnSpc>
              <a:defRPr/>
            </a:pPr>
            <a:r>
              <a:rPr lang="en-US" altLang="zh-CN" sz="2000" dirty="0" smtClean="0"/>
              <a:t>x</a:t>
            </a:r>
            <a:r>
              <a:rPr lang="zh-CN" altLang="en-US" sz="2000" dirty="0" smtClean="0"/>
              <a:t>的首地址 </a:t>
            </a:r>
            <a:r>
              <a:rPr lang="en-US" altLang="zh-CN" sz="2000" dirty="0" smtClean="0"/>
              <a:t>+ (</a:t>
            </a:r>
            <a:r>
              <a:rPr lang="en-US" altLang="zh-CN" sz="2000" dirty="0" err="1" smtClean="0"/>
              <a:t>i</a:t>
            </a:r>
            <a:r>
              <a:rPr lang="en-US" altLang="zh-CN" sz="2000" dirty="0" smtClean="0"/>
              <a:t>*</a:t>
            </a:r>
            <a:r>
              <a:rPr lang="en-US" altLang="zh-CN" sz="2000" b="1" i="1" u="sng" dirty="0">
                <a:solidFill>
                  <a:srgbClr val="FFC000"/>
                </a:solidFill>
              </a:rPr>
              <a:t>5</a:t>
            </a:r>
            <a:r>
              <a:rPr lang="zh-CN" altLang="en-US" sz="2000" dirty="0" smtClean="0"/>
              <a:t> </a:t>
            </a:r>
            <a:r>
              <a:rPr lang="en-US" altLang="zh-CN" sz="2000" dirty="0"/>
              <a:t>+</a:t>
            </a:r>
            <a:r>
              <a:rPr lang="en-US" altLang="zh-CN" sz="2000" dirty="0" smtClean="0"/>
              <a:t> j)*</a:t>
            </a:r>
            <a:r>
              <a:rPr lang="en-US" altLang="zh-CN" sz="2000" dirty="0" err="1" smtClean="0"/>
              <a:t>sizeof</a:t>
            </a:r>
            <a:r>
              <a:rPr lang="en-US" altLang="zh-CN" sz="2000" dirty="0" smtClean="0"/>
              <a:t>(</a:t>
            </a:r>
            <a:r>
              <a:rPr lang="en-US" altLang="zh-CN" sz="2000" dirty="0" err="1" smtClean="0"/>
              <a:t>int</a:t>
            </a:r>
            <a:r>
              <a:rPr lang="en-US" altLang="zh-CN" sz="2000" dirty="0" smtClean="0"/>
              <a:t>)</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type="body" idx="1"/>
          </p:nvPr>
        </p:nvSpPr>
        <p:spPr>
          <a:xfrm>
            <a:off x="323850" y="548680"/>
            <a:ext cx="8640763" cy="5975945"/>
          </a:xfrm>
        </p:spPr>
        <p:txBody>
          <a:bodyPr/>
          <a:lstStyle/>
          <a:p>
            <a:pPr eaLnBrk="1" hangingPunct="1">
              <a:defRPr/>
            </a:pPr>
            <a:r>
              <a:rPr lang="zh-CN" altLang="en-US" sz="2800" dirty="0" smtClean="0"/>
              <a:t>调用者需要提供一个二维数组变量（</a:t>
            </a:r>
            <a:r>
              <a:rPr lang="zh-CN" altLang="en-US" sz="2800" dirty="0" smtClean="0">
                <a:solidFill>
                  <a:schemeClr val="folHlink"/>
                </a:solidFill>
              </a:rPr>
              <a:t>列数要与形参相同</a:t>
            </a:r>
            <a:r>
              <a:rPr lang="zh-CN" altLang="en-US" sz="2800" dirty="0" smtClean="0"/>
              <a:t>）和行数。例如： </a:t>
            </a:r>
          </a:p>
          <a:p>
            <a:pPr lvl="1" eaLnBrk="1" hangingPunct="1">
              <a:buFontTx/>
              <a:buNone/>
              <a:defRPr/>
            </a:pPr>
            <a:r>
              <a:rPr lang="en-US" altLang="zh-CN" sz="2400" dirty="0" err="1"/>
              <a:t>int</a:t>
            </a:r>
            <a:r>
              <a:rPr lang="en-US" altLang="zh-CN" sz="2400" dirty="0"/>
              <a:t> sum(</a:t>
            </a:r>
            <a:r>
              <a:rPr lang="en-US" altLang="zh-CN" sz="2400" dirty="0" err="1"/>
              <a:t>int</a:t>
            </a:r>
            <a:r>
              <a:rPr lang="en-US" altLang="zh-CN" sz="2400" dirty="0"/>
              <a:t> x[][</a:t>
            </a:r>
            <a:r>
              <a:rPr lang="en-US" altLang="zh-CN" sz="2400" dirty="0">
                <a:solidFill>
                  <a:schemeClr val="folHlink"/>
                </a:solidFill>
              </a:rPr>
              <a:t>5</a:t>
            </a:r>
            <a:r>
              <a:rPr lang="en-US" altLang="zh-CN" sz="2400" dirty="0"/>
              <a:t>], </a:t>
            </a:r>
            <a:r>
              <a:rPr lang="en-US" altLang="zh-CN" sz="2400" dirty="0" err="1"/>
              <a:t>int</a:t>
            </a:r>
            <a:r>
              <a:rPr lang="en-US" altLang="zh-CN" sz="2400" dirty="0"/>
              <a:t> </a:t>
            </a:r>
            <a:r>
              <a:rPr lang="en-US" altLang="zh-CN" sz="2400" dirty="0" err="1"/>
              <a:t>lin</a:t>
            </a:r>
            <a:r>
              <a:rPr lang="en-US" altLang="zh-CN" sz="2400" dirty="0" smtClean="0"/>
              <a:t>);</a:t>
            </a:r>
          </a:p>
          <a:p>
            <a:pPr lvl="1" eaLnBrk="1" hangingPunct="1">
              <a:buFontTx/>
              <a:buNone/>
              <a:defRPr/>
            </a:pPr>
            <a:r>
              <a:rPr lang="en-US" altLang="zh-CN" sz="2400" dirty="0" smtClean="0"/>
              <a:t>......</a:t>
            </a:r>
            <a:endParaRPr lang="en-US" altLang="zh-CN" sz="2400" dirty="0"/>
          </a:p>
          <a:p>
            <a:pPr lvl="1" eaLnBrk="1" hangingPunct="1">
              <a:buFontTx/>
              <a:buNone/>
              <a:defRPr/>
            </a:pPr>
            <a:r>
              <a:rPr lang="en-US" altLang="zh-CN" sz="2400" dirty="0" err="1" smtClean="0"/>
              <a:t>int</a:t>
            </a:r>
            <a:r>
              <a:rPr lang="en-US" altLang="zh-CN" sz="2400" dirty="0" smtClean="0"/>
              <a:t> a[10][</a:t>
            </a:r>
            <a:r>
              <a:rPr lang="en-US" altLang="zh-CN" sz="2400" dirty="0" smtClean="0">
                <a:solidFill>
                  <a:schemeClr val="folHlink"/>
                </a:solidFill>
              </a:rPr>
              <a:t>5</a:t>
            </a:r>
            <a:r>
              <a:rPr lang="en-US" altLang="zh-CN" sz="2400" dirty="0" smtClean="0"/>
              <a:t>],b[20][</a:t>
            </a:r>
            <a:r>
              <a:rPr lang="en-US" altLang="zh-CN" sz="2400" dirty="0" smtClean="0">
                <a:solidFill>
                  <a:schemeClr val="folHlink"/>
                </a:solidFill>
              </a:rPr>
              <a:t>5</a:t>
            </a:r>
            <a:r>
              <a:rPr lang="en-US" altLang="zh-CN" sz="2400" dirty="0" smtClean="0"/>
              <a:t>];</a:t>
            </a:r>
          </a:p>
          <a:p>
            <a:pPr lvl="1" eaLnBrk="1" hangingPunct="1">
              <a:buFontTx/>
              <a:buNone/>
              <a:defRPr/>
            </a:pPr>
            <a:r>
              <a:rPr lang="en-US" altLang="zh-CN" sz="2400" dirty="0" smtClean="0"/>
              <a:t>......</a:t>
            </a:r>
          </a:p>
          <a:p>
            <a:pPr lvl="1" eaLnBrk="1" hangingPunct="1">
              <a:buFontTx/>
              <a:buNone/>
              <a:defRPr/>
            </a:pPr>
            <a:r>
              <a:rPr lang="en-US" altLang="zh-CN" sz="2400" dirty="0" err="1" smtClean="0"/>
              <a:t>cout</a:t>
            </a:r>
            <a:r>
              <a:rPr lang="en-US" altLang="zh-CN" sz="2400" dirty="0" smtClean="0"/>
              <a:t> &lt;&lt; "a</a:t>
            </a:r>
            <a:r>
              <a:rPr lang="zh-CN" altLang="en-US" sz="2400" dirty="0" smtClean="0"/>
              <a:t>的元素之和为：</a:t>
            </a:r>
            <a:r>
              <a:rPr lang="en-US" altLang="zh-CN" sz="2400" dirty="0" smtClean="0"/>
              <a:t>" &lt;&lt; sum(</a:t>
            </a:r>
            <a:r>
              <a:rPr lang="en-US" altLang="zh-CN" sz="2400" dirty="0" smtClean="0">
                <a:solidFill>
                  <a:srgbClr val="FFC000"/>
                </a:solidFill>
              </a:rPr>
              <a:t>a</a:t>
            </a:r>
            <a:r>
              <a:rPr lang="en-US" altLang="zh-CN" sz="2400" dirty="0" smtClean="0"/>
              <a:t>,</a:t>
            </a:r>
            <a:r>
              <a:rPr lang="en-US" altLang="zh-CN" sz="2400" dirty="0" smtClean="0">
                <a:solidFill>
                  <a:srgbClr val="FFC000"/>
                </a:solidFill>
              </a:rPr>
              <a:t>10</a:t>
            </a:r>
            <a:r>
              <a:rPr lang="en-US" altLang="zh-CN" sz="2400" dirty="0" smtClean="0"/>
              <a:t>) &lt;&lt; </a:t>
            </a:r>
            <a:r>
              <a:rPr lang="en-US" altLang="zh-CN" sz="2400" dirty="0" err="1" smtClean="0"/>
              <a:t>endl</a:t>
            </a:r>
            <a:r>
              <a:rPr lang="en-US" altLang="zh-CN" sz="2400" dirty="0" smtClean="0"/>
              <a:t>;</a:t>
            </a:r>
          </a:p>
          <a:p>
            <a:pPr lvl="1" eaLnBrk="1" hangingPunct="1">
              <a:buFontTx/>
              <a:buNone/>
              <a:defRPr/>
            </a:pPr>
            <a:r>
              <a:rPr lang="en-US" altLang="zh-CN" sz="2400" dirty="0" err="1" smtClean="0"/>
              <a:t>cout</a:t>
            </a:r>
            <a:r>
              <a:rPr lang="en-US" altLang="zh-CN" sz="2400" dirty="0" smtClean="0"/>
              <a:t> &lt;&lt; "b</a:t>
            </a:r>
            <a:r>
              <a:rPr lang="zh-CN" altLang="en-US" sz="2400" dirty="0" smtClean="0"/>
              <a:t>的元素之和为：</a:t>
            </a:r>
            <a:r>
              <a:rPr lang="en-US" altLang="zh-CN" sz="2400" dirty="0" smtClean="0"/>
              <a:t>" &lt;&lt; sum(</a:t>
            </a:r>
            <a:r>
              <a:rPr lang="en-US" altLang="zh-CN" sz="2400" dirty="0" smtClean="0">
                <a:solidFill>
                  <a:srgbClr val="FFC000"/>
                </a:solidFill>
              </a:rPr>
              <a:t>b</a:t>
            </a:r>
            <a:r>
              <a:rPr lang="en-US" altLang="zh-CN" sz="2400" dirty="0" smtClean="0"/>
              <a:t>,</a:t>
            </a:r>
            <a:r>
              <a:rPr lang="en-US" altLang="zh-CN" sz="2400" dirty="0" smtClean="0">
                <a:solidFill>
                  <a:srgbClr val="FFC000"/>
                </a:solidFill>
              </a:rPr>
              <a:t>20</a:t>
            </a:r>
            <a:r>
              <a:rPr lang="en-US" altLang="zh-CN" sz="2400" dirty="0" smtClean="0"/>
              <a:t>) &lt;&lt; </a:t>
            </a:r>
            <a:r>
              <a:rPr lang="en-US" altLang="zh-CN" sz="2400" dirty="0" err="1" smtClean="0"/>
              <a:t>endl</a:t>
            </a:r>
            <a:r>
              <a:rPr lang="en-US" altLang="zh-CN" sz="2400" dirty="0" smtClean="0"/>
              <a:t>;</a:t>
            </a:r>
          </a:p>
          <a:p>
            <a:pPr eaLnBrk="1" hangingPunct="1">
              <a:lnSpc>
                <a:spcPct val="110000"/>
              </a:lnSpc>
              <a:defRPr/>
            </a:pPr>
            <a:r>
              <a:rPr lang="zh-CN" altLang="en-US" sz="2800" dirty="0" smtClean="0"/>
              <a:t>下面的二维数组</a:t>
            </a:r>
            <a:r>
              <a:rPr lang="en-US" altLang="zh-CN" sz="2800" dirty="0" smtClean="0"/>
              <a:t>c</a:t>
            </a:r>
            <a:r>
              <a:rPr lang="zh-CN" altLang="en-US" sz="2800" dirty="0" smtClean="0"/>
              <a:t>就不能调用函数</a:t>
            </a:r>
            <a:r>
              <a:rPr lang="en-US" altLang="zh-CN" sz="2800" dirty="0" smtClean="0"/>
              <a:t>sum</a:t>
            </a:r>
            <a:r>
              <a:rPr lang="zh-CN" altLang="en-US" sz="2800" dirty="0" smtClean="0"/>
              <a:t>来计算其元素的和，因为</a:t>
            </a:r>
            <a:r>
              <a:rPr lang="en-US" altLang="zh-CN" sz="2800" dirty="0" smtClean="0"/>
              <a:t>c</a:t>
            </a:r>
            <a:r>
              <a:rPr lang="zh-CN" altLang="en-US" sz="2800" dirty="0" smtClean="0"/>
              <a:t>的列数与函数</a:t>
            </a:r>
            <a:r>
              <a:rPr lang="en-US" altLang="zh-CN" sz="2800" dirty="0" smtClean="0"/>
              <a:t>sum</a:t>
            </a:r>
            <a:r>
              <a:rPr lang="zh-CN" altLang="en-US" sz="2800" dirty="0" smtClean="0"/>
              <a:t>要求的列数不符：</a:t>
            </a:r>
          </a:p>
          <a:p>
            <a:pPr lvl="1" eaLnBrk="1" hangingPunct="1">
              <a:buFontTx/>
              <a:buNone/>
              <a:defRPr/>
            </a:pPr>
            <a:r>
              <a:rPr lang="en-US" altLang="zh-CN" sz="2400" dirty="0" err="1" smtClean="0"/>
              <a:t>int</a:t>
            </a:r>
            <a:r>
              <a:rPr lang="en-US" altLang="zh-CN" sz="2400" dirty="0" smtClean="0"/>
              <a:t> c[40][</a:t>
            </a:r>
            <a:r>
              <a:rPr lang="en-US" altLang="zh-CN" sz="2400" dirty="0" smtClean="0">
                <a:solidFill>
                  <a:schemeClr val="folHlink"/>
                </a:solidFill>
              </a:rPr>
              <a:t>20</a:t>
            </a:r>
            <a:r>
              <a:rPr lang="en-US" altLang="zh-CN" sz="2400" dirty="0" smtClean="0"/>
              <a:t>];</a:t>
            </a:r>
          </a:p>
          <a:p>
            <a:pPr lvl="1" eaLnBrk="1" hangingPunct="1">
              <a:buFontTx/>
              <a:buNone/>
              <a:defRPr/>
            </a:pPr>
            <a:r>
              <a:rPr lang="en-US" altLang="zh-CN" sz="2400" dirty="0" smtClean="0"/>
              <a:t>......</a:t>
            </a:r>
          </a:p>
          <a:p>
            <a:pPr lvl="1" eaLnBrk="1" hangingPunct="1">
              <a:buFontTx/>
              <a:buNone/>
              <a:defRPr/>
            </a:pPr>
            <a:r>
              <a:rPr lang="en-US" altLang="zh-CN" sz="2400" dirty="0" smtClean="0"/>
              <a:t>... sum(</a:t>
            </a:r>
            <a:r>
              <a:rPr lang="en-US" altLang="zh-CN" sz="2400" dirty="0" smtClean="0">
                <a:solidFill>
                  <a:srgbClr val="FFC000"/>
                </a:solidFill>
              </a:rPr>
              <a:t>c</a:t>
            </a:r>
            <a:r>
              <a:rPr lang="en-US" altLang="zh-CN" sz="2400" dirty="0" smtClean="0"/>
              <a:t>,40) ... //</a:t>
            </a:r>
            <a:r>
              <a:rPr lang="en-US" altLang="zh-CN" sz="2400" dirty="0" smtClean="0">
                <a:solidFill>
                  <a:schemeClr val="folHlink"/>
                </a:solidFill>
              </a:rPr>
              <a:t>Error</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44624"/>
            <a:ext cx="8229600" cy="1139825"/>
          </a:xfrm>
        </p:spPr>
        <p:txBody>
          <a:bodyPr/>
          <a:lstStyle/>
          <a:p>
            <a:pPr eaLnBrk="1" hangingPunct="1">
              <a:defRPr/>
            </a:pPr>
            <a:r>
              <a:rPr lang="zh-CN" altLang="en-US" dirty="0" smtClean="0"/>
              <a:t>二维数组降为一维数组处理 </a:t>
            </a:r>
          </a:p>
        </p:txBody>
      </p:sp>
      <p:sp>
        <p:nvSpPr>
          <p:cNvPr id="77827" name="Rectangle 3"/>
          <p:cNvSpPr>
            <a:spLocks noGrp="1" noChangeArrowheads="1"/>
          </p:cNvSpPr>
          <p:nvPr>
            <p:ph type="body" idx="1"/>
          </p:nvPr>
        </p:nvSpPr>
        <p:spPr>
          <a:xfrm>
            <a:off x="313184" y="1340768"/>
            <a:ext cx="8507288" cy="5400600"/>
          </a:xfrm>
        </p:spPr>
        <p:txBody>
          <a:bodyPr>
            <a:normAutofit fontScale="92500" lnSpcReduction="20000"/>
          </a:bodyPr>
          <a:lstStyle/>
          <a:p>
            <a:pPr eaLnBrk="1" hangingPunct="1">
              <a:lnSpc>
                <a:spcPct val="110000"/>
              </a:lnSpc>
              <a:defRPr/>
            </a:pPr>
            <a:r>
              <a:rPr lang="zh-CN" altLang="en-US" sz="2600" dirty="0" smtClean="0"/>
              <a:t>要把任意列数的二维数组传给函数，需要把二维数组降为一维数组来处理，该一维数组由原二维数组的各行拼接而成。</a:t>
            </a:r>
            <a:endParaRPr lang="en-US" altLang="zh-CN" sz="2600" dirty="0" smtClean="0"/>
          </a:p>
          <a:p>
            <a:pPr eaLnBrk="1" hangingPunct="1">
              <a:lnSpc>
                <a:spcPct val="110000"/>
              </a:lnSpc>
              <a:defRPr/>
            </a:pPr>
            <a:r>
              <a:rPr lang="zh-CN" altLang="en-US" sz="2600" dirty="0" smtClean="0"/>
              <a:t>例如，下面函数</a:t>
            </a:r>
            <a:r>
              <a:rPr lang="en-US" altLang="zh-CN" sz="2600" dirty="0" smtClean="0"/>
              <a:t>sum</a:t>
            </a:r>
            <a:r>
              <a:rPr lang="zh-CN" altLang="en-US" sz="2600" dirty="0" smtClean="0"/>
              <a:t>的数组参数为一维数组</a:t>
            </a:r>
          </a:p>
          <a:p>
            <a:pPr lvl="1" eaLnBrk="1" hangingPunct="1">
              <a:lnSpc>
                <a:spcPct val="90000"/>
              </a:lnSpc>
              <a:buFontTx/>
              <a:buNone/>
              <a:defRPr/>
            </a:pPr>
            <a:endParaRPr lang="en-US" altLang="zh-CN" sz="2000" dirty="0" smtClean="0"/>
          </a:p>
          <a:p>
            <a:pPr lvl="1" eaLnBrk="1" hangingPunct="1">
              <a:lnSpc>
                <a:spcPct val="90000"/>
              </a:lnSpc>
              <a:buFontTx/>
              <a:buNone/>
              <a:defRPr/>
            </a:pPr>
            <a:r>
              <a:rPr lang="en-US" altLang="zh-CN" sz="2000" dirty="0" err="1" smtClean="0"/>
              <a:t>int</a:t>
            </a:r>
            <a:r>
              <a:rPr lang="en-US" altLang="zh-CN" sz="2000" dirty="0" smtClean="0"/>
              <a:t> </a:t>
            </a:r>
            <a:r>
              <a:rPr lang="en-US" altLang="zh-CN" sz="2000" dirty="0"/>
              <a:t>sum(</a:t>
            </a:r>
            <a:r>
              <a:rPr lang="en-US" altLang="zh-CN" sz="2000" dirty="0" err="1"/>
              <a:t>int</a:t>
            </a:r>
            <a:r>
              <a:rPr lang="en-US" altLang="zh-CN" sz="2000" dirty="0"/>
              <a:t> x[], </a:t>
            </a:r>
            <a:r>
              <a:rPr lang="en-US" altLang="zh-CN" sz="2000" dirty="0" err="1"/>
              <a:t>int</a:t>
            </a:r>
            <a:r>
              <a:rPr lang="en-US" altLang="zh-CN" sz="2000" dirty="0"/>
              <a:t> </a:t>
            </a:r>
            <a:r>
              <a:rPr lang="en-US" altLang="zh-CN" sz="2000" dirty="0" err="1"/>
              <a:t>num</a:t>
            </a:r>
            <a:r>
              <a:rPr lang="en-US" altLang="zh-CN" sz="2000" dirty="0"/>
              <a:t>) //</a:t>
            </a:r>
            <a:r>
              <a:rPr lang="zh-CN" altLang="en-US" sz="2000" dirty="0"/>
              <a:t>一维数组元素求和函数</a:t>
            </a:r>
            <a:endParaRPr lang="en-US" altLang="zh-CN" sz="2000" dirty="0"/>
          </a:p>
          <a:p>
            <a:pPr lvl="1" eaLnBrk="1" hangingPunct="1">
              <a:lnSpc>
                <a:spcPct val="90000"/>
              </a:lnSpc>
              <a:buFont typeface="Wingdings" pitchFamily="2" charset="2"/>
              <a:buNone/>
              <a:defRPr/>
            </a:pPr>
            <a:r>
              <a:rPr lang="en-US" altLang="zh-CN" sz="2000" dirty="0"/>
              <a:t>{	</a:t>
            </a:r>
            <a:r>
              <a:rPr lang="en-US" altLang="zh-CN" sz="2000" dirty="0" err="1"/>
              <a:t>int</a:t>
            </a:r>
            <a:r>
              <a:rPr lang="en-US" altLang="zh-CN" sz="2000" dirty="0"/>
              <a:t> s=0;</a:t>
            </a:r>
          </a:p>
          <a:p>
            <a:pPr lvl="1" eaLnBrk="1" hangingPunct="1">
              <a:lnSpc>
                <a:spcPct val="90000"/>
              </a:lnSpc>
              <a:buFont typeface="Wingdings" pitchFamily="2" charset="2"/>
              <a:buNone/>
              <a:defRPr/>
            </a:pPr>
            <a:r>
              <a:rPr lang="en-US" altLang="zh-CN" sz="2000" dirty="0"/>
              <a:t>	for (</a:t>
            </a:r>
            <a:r>
              <a:rPr lang="en-US" altLang="zh-CN" sz="2000" dirty="0" err="1"/>
              <a:t>int</a:t>
            </a:r>
            <a:r>
              <a:rPr lang="en-US" altLang="zh-CN" sz="2000" dirty="0"/>
              <a:t> </a:t>
            </a:r>
            <a:r>
              <a:rPr lang="en-US" altLang="zh-CN" sz="2000" dirty="0" err="1"/>
              <a:t>i</a:t>
            </a:r>
            <a:r>
              <a:rPr lang="en-US" altLang="zh-CN" sz="2000" dirty="0"/>
              <a:t>=0; </a:t>
            </a:r>
            <a:r>
              <a:rPr lang="en-US" altLang="zh-CN" sz="2000" dirty="0" err="1"/>
              <a:t>i</a:t>
            </a:r>
            <a:r>
              <a:rPr lang="en-US" altLang="zh-CN" sz="2000" dirty="0"/>
              <a:t>&lt;</a:t>
            </a:r>
            <a:r>
              <a:rPr lang="en-US" altLang="zh-CN" sz="2000" dirty="0" err="1"/>
              <a:t>num</a:t>
            </a:r>
            <a:r>
              <a:rPr lang="en-US" altLang="zh-CN" sz="2000" dirty="0"/>
              <a:t>; </a:t>
            </a:r>
            <a:r>
              <a:rPr lang="en-US" altLang="zh-CN" sz="2000" dirty="0" err="1"/>
              <a:t>i</a:t>
            </a:r>
            <a:r>
              <a:rPr lang="en-US" altLang="zh-CN" sz="2000" dirty="0"/>
              <a:t>++) s += x[</a:t>
            </a:r>
            <a:r>
              <a:rPr lang="en-US" altLang="zh-CN" sz="2000" dirty="0" err="1"/>
              <a:t>i</a:t>
            </a:r>
            <a:r>
              <a:rPr lang="en-US" altLang="zh-CN" sz="2000" dirty="0"/>
              <a:t>];</a:t>
            </a:r>
          </a:p>
          <a:p>
            <a:pPr lvl="1" eaLnBrk="1" hangingPunct="1">
              <a:lnSpc>
                <a:spcPct val="90000"/>
              </a:lnSpc>
              <a:buFont typeface="Wingdings" pitchFamily="2" charset="2"/>
              <a:buNone/>
              <a:defRPr/>
            </a:pPr>
            <a:r>
              <a:rPr lang="en-US" altLang="zh-CN" sz="2000" dirty="0"/>
              <a:t>	return s;</a:t>
            </a:r>
          </a:p>
          <a:p>
            <a:pPr lvl="1" eaLnBrk="1" hangingPunct="1">
              <a:lnSpc>
                <a:spcPct val="90000"/>
              </a:lnSpc>
              <a:buFont typeface="Wingdings" pitchFamily="2" charset="2"/>
              <a:buNone/>
              <a:defRPr/>
            </a:pPr>
            <a:r>
              <a:rPr lang="en-US" altLang="zh-CN" sz="2000" dirty="0"/>
              <a:t>}</a:t>
            </a:r>
          </a:p>
          <a:p>
            <a:pPr lvl="1" eaLnBrk="1" hangingPunct="1">
              <a:lnSpc>
                <a:spcPct val="90000"/>
              </a:lnSpc>
              <a:buFont typeface="Wingdings" pitchFamily="2" charset="2"/>
              <a:buNone/>
              <a:defRPr/>
            </a:pPr>
            <a:r>
              <a:rPr lang="en-US" altLang="zh-CN" sz="2000" dirty="0" err="1"/>
              <a:t>int</a:t>
            </a:r>
            <a:r>
              <a:rPr lang="en-US" altLang="zh-CN" sz="2000" dirty="0"/>
              <a:t> main()</a:t>
            </a:r>
          </a:p>
          <a:p>
            <a:pPr lvl="1" eaLnBrk="1" hangingPunct="1">
              <a:lnSpc>
                <a:spcPct val="90000"/>
              </a:lnSpc>
              <a:buFont typeface="Wingdings" pitchFamily="2" charset="2"/>
              <a:buNone/>
              <a:defRPr/>
            </a:pPr>
            <a:r>
              <a:rPr lang="en-US" altLang="zh-CN" sz="2000" dirty="0"/>
              <a:t>{ </a:t>
            </a:r>
            <a:r>
              <a:rPr lang="en-US" altLang="zh-CN" sz="2000" dirty="0" err="1"/>
              <a:t>int</a:t>
            </a:r>
            <a:r>
              <a:rPr lang="en-US" altLang="zh-CN" sz="2000" dirty="0"/>
              <a:t> a[10][5],b[20][5],c[40][20];</a:t>
            </a:r>
          </a:p>
          <a:p>
            <a:pPr lvl="1" eaLnBrk="1" hangingPunct="1">
              <a:lnSpc>
                <a:spcPct val="90000"/>
              </a:lnSpc>
              <a:buFont typeface="Wingdings" pitchFamily="2" charset="2"/>
              <a:buNone/>
              <a:defRPr/>
            </a:pPr>
            <a:r>
              <a:rPr lang="en-US" altLang="zh-CN" sz="2000" dirty="0"/>
              <a:t>   ......</a:t>
            </a:r>
          </a:p>
          <a:p>
            <a:pPr lvl="1" eaLnBrk="1" hangingPunct="1">
              <a:lnSpc>
                <a:spcPct val="120000"/>
              </a:lnSpc>
              <a:buFont typeface="Wingdings" pitchFamily="2" charset="2"/>
              <a:buNone/>
              <a:defRPr/>
            </a:pPr>
            <a:r>
              <a:rPr lang="en-US" altLang="zh-CN" sz="2000" dirty="0"/>
              <a:t>   //</a:t>
            </a:r>
            <a:r>
              <a:rPr lang="zh-CN" altLang="en-US" sz="2000" dirty="0"/>
              <a:t>把二维数组的第一行传给函数</a:t>
            </a:r>
            <a:r>
              <a:rPr lang="en-US" altLang="zh-CN" sz="2000" dirty="0"/>
              <a:t>sum</a:t>
            </a:r>
            <a:r>
              <a:rPr lang="zh-CN" altLang="en-US" sz="2000" dirty="0"/>
              <a:t>（其它的行接在后面</a:t>
            </a:r>
            <a:endParaRPr lang="en-US" altLang="zh-CN" sz="2000" dirty="0"/>
          </a:p>
          <a:p>
            <a:pPr lvl="1" eaLnBrk="1" hangingPunct="1">
              <a:lnSpc>
                <a:spcPct val="120000"/>
              </a:lnSpc>
              <a:buFont typeface="Wingdings" pitchFamily="2" charset="2"/>
              <a:buNone/>
              <a:defRPr/>
            </a:pPr>
            <a:r>
              <a:rPr lang="en-US" altLang="zh-CN" sz="2000" dirty="0"/>
              <a:t>   //</a:t>
            </a:r>
            <a:r>
              <a:rPr lang="zh-CN" altLang="en-US" sz="2000" dirty="0"/>
              <a:t>也传进去了！），元素个数为二维数组的所有元素</a:t>
            </a:r>
            <a:endParaRPr lang="en-US" altLang="zh-CN" sz="2000" dirty="0"/>
          </a:p>
          <a:p>
            <a:pPr lvl="1" eaLnBrk="1" hangingPunct="1">
              <a:lnSpc>
                <a:spcPct val="90000"/>
              </a:lnSpc>
              <a:buFont typeface="Wingdings" pitchFamily="2" charset="2"/>
              <a:buNone/>
              <a:defRPr/>
            </a:pPr>
            <a:r>
              <a:rPr lang="en-US" altLang="zh-CN" sz="2000" dirty="0"/>
              <a:t>   </a:t>
            </a:r>
            <a:r>
              <a:rPr lang="en-US" altLang="zh-CN" sz="2000" dirty="0" err="1"/>
              <a:t>cout</a:t>
            </a:r>
            <a:r>
              <a:rPr lang="en-US" altLang="zh-CN" sz="2000" dirty="0"/>
              <a:t> &lt;&lt; sum(</a:t>
            </a:r>
            <a:r>
              <a:rPr lang="en-US" altLang="zh-CN" sz="2000" dirty="0">
                <a:solidFill>
                  <a:srgbClr val="FFC000"/>
                </a:solidFill>
              </a:rPr>
              <a:t>a[0]</a:t>
            </a:r>
            <a:r>
              <a:rPr lang="en-US" altLang="zh-CN" sz="2000" dirty="0"/>
              <a:t>,</a:t>
            </a:r>
            <a:r>
              <a:rPr lang="en-US" altLang="zh-CN" sz="2000" dirty="0">
                <a:solidFill>
                  <a:schemeClr val="folHlink"/>
                </a:solidFill>
              </a:rPr>
              <a:t>10*5</a:t>
            </a:r>
            <a:r>
              <a:rPr lang="en-US" altLang="zh-CN" sz="2000" dirty="0"/>
              <a:t>) &lt;&lt; </a:t>
            </a:r>
            <a:r>
              <a:rPr lang="en-US" altLang="zh-CN" sz="2000" dirty="0" err="1"/>
              <a:t>endl</a:t>
            </a:r>
            <a:r>
              <a:rPr lang="en-US" altLang="zh-CN" sz="2000" dirty="0"/>
              <a:t>;</a:t>
            </a:r>
          </a:p>
          <a:p>
            <a:pPr lvl="1" eaLnBrk="1" hangingPunct="1">
              <a:lnSpc>
                <a:spcPct val="90000"/>
              </a:lnSpc>
              <a:buFont typeface="Wingdings" pitchFamily="2" charset="2"/>
              <a:buNone/>
              <a:defRPr/>
            </a:pPr>
            <a:r>
              <a:rPr lang="en-US" altLang="zh-CN" sz="2000" dirty="0"/>
              <a:t>   </a:t>
            </a:r>
            <a:r>
              <a:rPr lang="en-US" altLang="zh-CN" sz="2000" dirty="0" err="1"/>
              <a:t>cout</a:t>
            </a:r>
            <a:r>
              <a:rPr lang="en-US" altLang="zh-CN" sz="2000" dirty="0"/>
              <a:t> &lt;&lt; sum(</a:t>
            </a:r>
            <a:r>
              <a:rPr lang="en-US" altLang="zh-CN" sz="2000" dirty="0">
                <a:solidFill>
                  <a:srgbClr val="FFC000"/>
                </a:solidFill>
              </a:rPr>
              <a:t>b[0]</a:t>
            </a:r>
            <a:r>
              <a:rPr lang="en-US" altLang="zh-CN" sz="2000" dirty="0"/>
              <a:t>,</a:t>
            </a:r>
            <a:r>
              <a:rPr lang="en-US" altLang="zh-CN" sz="2000" dirty="0">
                <a:solidFill>
                  <a:schemeClr val="folHlink"/>
                </a:solidFill>
              </a:rPr>
              <a:t>20*5</a:t>
            </a:r>
            <a:r>
              <a:rPr lang="en-US" altLang="zh-CN" sz="2000" dirty="0"/>
              <a:t>) &lt;&lt; </a:t>
            </a:r>
            <a:r>
              <a:rPr lang="en-US" altLang="zh-CN" sz="2000" dirty="0" err="1"/>
              <a:t>endl</a:t>
            </a:r>
            <a:r>
              <a:rPr lang="en-US" altLang="zh-CN" sz="2000" dirty="0"/>
              <a:t>;</a:t>
            </a:r>
          </a:p>
          <a:p>
            <a:pPr lvl="1" eaLnBrk="1" hangingPunct="1">
              <a:lnSpc>
                <a:spcPct val="90000"/>
              </a:lnSpc>
              <a:buFont typeface="Wingdings" pitchFamily="2" charset="2"/>
              <a:buNone/>
              <a:defRPr/>
            </a:pPr>
            <a:r>
              <a:rPr lang="en-US" altLang="zh-CN" sz="2000" dirty="0"/>
              <a:t>   </a:t>
            </a:r>
            <a:r>
              <a:rPr lang="en-US" altLang="zh-CN" sz="2000" dirty="0" err="1"/>
              <a:t>cout</a:t>
            </a:r>
            <a:r>
              <a:rPr lang="en-US" altLang="zh-CN" sz="2000" dirty="0"/>
              <a:t> &lt;&lt; sum(</a:t>
            </a:r>
            <a:r>
              <a:rPr lang="en-US" altLang="zh-CN" sz="2000" dirty="0">
                <a:solidFill>
                  <a:srgbClr val="FFC000"/>
                </a:solidFill>
              </a:rPr>
              <a:t>c[0]</a:t>
            </a:r>
            <a:r>
              <a:rPr lang="en-US" altLang="zh-CN" sz="2000" dirty="0"/>
              <a:t>,</a:t>
            </a:r>
            <a:r>
              <a:rPr lang="en-US" altLang="zh-CN" sz="2000" dirty="0">
                <a:solidFill>
                  <a:schemeClr val="folHlink"/>
                </a:solidFill>
              </a:rPr>
              <a:t>40*20</a:t>
            </a:r>
            <a:r>
              <a:rPr lang="en-US" altLang="zh-CN" sz="2000" dirty="0"/>
              <a:t>) &lt;&lt; </a:t>
            </a:r>
            <a:r>
              <a:rPr lang="en-US" altLang="zh-CN" sz="2000" dirty="0" err="1"/>
              <a:t>endl</a:t>
            </a:r>
            <a:r>
              <a:rPr lang="en-US" altLang="zh-CN" sz="2000" dirty="0"/>
              <a:t>;</a:t>
            </a:r>
          </a:p>
          <a:p>
            <a:pPr marL="457200" lvl="1" indent="0">
              <a:buNone/>
            </a:pPr>
            <a:r>
              <a:rPr lang="en-US" altLang="zh-CN" sz="2000" dirty="0" smtClean="0"/>
              <a:t>}</a:t>
            </a:r>
            <a:endParaRPr lang="zh-CN" altLang="en-US" sz="20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680" y="620688"/>
            <a:ext cx="8686800" cy="6048672"/>
          </a:xfrm>
        </p:spPr>
        <p:txBody>
          <a:bodyPr>
            <a:normAutofit fontScale="70000" lnSpcReduction="20000"/>
          </a:bodyPr>
          <a:lstStyle/>
          <a:p>
            <a:r>
              <a:rPr lang="zh-CN" altLang="en-US" dirty="0" smtClean="0"/>
              <a:t>再例如：</a:t>
            </a:r>
            <a:endParaRPr lang="en-US" altLang="zh-CN" dirty="0" smtClean="0"/>
          </a:p>
          <a:p>
            <a:pPr lvl="1" eaLnBrk="1" hangingPunct="1">
              <a:lnSpc>
                <a:spcPct val="120000"/>
              </a:lnSpc>
              <a:buFontTx/>
              <a:buNone/>
              <a:defRPr/>
            </a:pPr>
            <a:r>
              <a:rPr lang="en-US" altLang="zh-CN" dirty="0" smtClean="0"/>
              <a:t>void</a:t>
            </a:r>
            <a:r>
              <a:rPr lang="en-US" altLang="zh-CN" dirty="0"/>
              <a:t> </a:t>
            </a:r>
            <a:r>
              <a:rPr lang="en-US" altLang="zh-CN" dirty="0" smtClean="0"/>
              <a:t>display(</a:t>
            </a:r>
            <a:r>
              <a:rPr lang="en-US" altLang="zh-CN" dirty="0" err="1" smtClean="0"/>
              <a:t>int</a:t>
            </a:r>
            <a:r>
              <a:rPr lang="en-US" altLang="zh-CN" dirty="0"/>
              <a:t> x[], </a:t>
            </a:r>
            <a:r>
              <a:rPr lang="en-US" altLang="zh-CN" dirty="0" err="1"/>
              <a:t>int</a:t>
            </a:r>
            <a:r>
              <a:rPr lang="en-US" altLang="zh-CN" dirty="0"/>
              <a:t> </a:t>
            </a:r>
            <a:r>
              <a:rPr lang="en-US" altLang="zh-CN" dirty="0" err="1"/>
              <a:t>lin</a:t>
            </a:r>
            <a:r>
              <a:rPr lang="en-US" altLang="zh-CN" dirty="0"/>
              <a:t>, </a:t>
            </a:r>
            <a:r>
              <a:rPr lang="en-US" altLang="zh-CN" dirty="0" err="1"/>
              <a:t>int</a:t>
            </a:r>
            <a:r>
              <a:rPr lang="en-US" altLang="zh-CN" dirty="0"/>
              <a:t> </a:t>
            </a:r>
            <a:r>
              <a:rPr lang="en-US" altLang="zh-CN" dirty="0">
                <a:solidFill>
                  <a:srgbClr val="FFC000"/>
                </a:solidFill>
              </a:rPr>
              <a:t>col</a:t>
            </a:r>
            <a:r>
              <a:rPr lang="en-US" altLang="zh-CN" dirty="0"/>
              <a:t>) </a:t>
            </a:r>
            <a:r>
              <a:rPr lang="en-US" altLang="zh-CN" dirty="0" smtClean="0"/>
              <a:t>//</a:t>
            </a:r>
            <a:r>
              <a:rPr lang="zh-CN" altLang="en-US" dirty="0" smtClean="0"/>
              <a:t>显示</a:t>
            </a:r>
            <a:r>
              <a:rPr lang="en-US" altLang="zh-CN" dirty="0" err="1" smtClean="0"/>
              <a:t>lin</a:t>
            </a:r>
            <a:r>
              <a:rPr lang="zh-CN" altLang="en-US" dirty="0"/>
              <a:t>行、</a:t>
            </a:r>
            <a:r>
              <a:rPr lang="en-US" altLang="zh-CN" dirty="0"/>
              <a:t>col</a:t>
            </a:r>
            <a:r>
              <a:rPr lang="zh-CN" altLang="en-US" dirty="0"/>
              <a:t>列的二维数</a:t>
            </a:r>
            <a:r>
              <a:rPr lang="zh-CN" altLang="en-US" dirty="0" smtClean="0"/>
              <a:t>组</a:t>
            </a:r>
            <a:endParaRPr lang="en-US" altLang="zh-CN" dirty="0"/>
          </a:p>
          <a:p>
            <a:pPr lvl="1" eaLnBrk="1" hangingPunct="1">
              <a:lnSpc>
                <a:spcPct val="120000"/>
              </a:lnSpc>
              <a:buFontTx/>
              <a:buNone/>
              <a:defRPr/>
            </a:pPr>
            <a:r>
              <a:rPr lang="en-US" altLang="zh-CN" dirty="0"/>
              <a:t>{ 	for (</a:t>
            </a:r>
            <a:r>
              <a:rPr lang="en-US" altLang="zh-CN" dirty="0" err="1"/>
              <a:t>int</a:t>
            </a:r>
            <a:r>
              <a:rPr lang="en-US" altLang="zh-CN" dirty="0"/>
              <a:t> </a:t>
            </a:r>
            <a:r>
              <a:rPr lang="en-US" altLang="zh-CN" dirty="0" err="1"/>
              <a:t>i</a:t>
            </a:r>
            <a:r>
              <a:rPr lang="en-US" altLang="zh-CN" dirty="0"/>
              <a:t>=0; </a:t>
            </a:r>
            <a:r>
              <a:rPr lang="en-US" altLang="zh-CN" dirty="0" err="1"/>
              <a:t>i</a:t>
            </a:r>
            <a:r>
              <a:rPr lang="en-US" altLang="zh-CN" dirty="0"/>
              <a:t>&lt;</a:t>
            </a:r>
            <a:r>
              <a:rPr lang="en-US" altLang="zh-CN" dirty="0" err="1"/>
              <a:t>lin</a:t>
            </a:r>
            <a:r>
              <a:rPr lang="en-US" altLang="zh-CN" dirty="0"/>
              <a:t>; </a:t>
            </a:r>
            <a:r>
              <a:rPr lang="en-US" altLang="zh-CN" dirty="0" err="1"/>
              <a:t>i</a:t>
            </a:r>
            <a:r>
              <a:rPr lang="en-US" altLang="zh-CN" dirty="0"/>
              <a:t>++) </a:t>
            </a:r>
          </a:p>
          <a:p>
            <a:pPr lvl="1" eaLnBrk="1" hangingPunct="1">
              <a:lnSpc>
                <a:spcPct val="120000"/>
              </a:lnSpc>
              <a:buFontTx/>
              <a:buNone/>
              <a:defRPr/>
            </a:pPr>
            <a:r>
              <a:rPr lang="en-US" altLang="zh-CN" dirty="0"/>
              <a:t>	</a:t>
            </a:r>
            <a:r>
              <a:rPr lang="en-US" altLang="zh-CN" dirty="0" smtClean="0"/>
              <a:t>{ for </a:t>
            </a:r>
            <a:r>
              <a:rPr lang="en-US" altLang="zh-CN" dirty="0"/>
              <a:t>(</a:t>
            </a:r>
            <a:r>
              <a:rPr lang="en-US" altLang="zh-CN" dirty="0" err="1"/>
              <a:t>int</a:t>
            </a:r>
            <a:r>
              <a:rPr lang="en-US" altLang="zh-CN" dirty="0"/>
              <a:t> j=0; j&lt;col; </a:t>
            </a:r>
            <a:r>
              <a:rPr lang="en-US" altLang="zh-CN" dirty="0" err="1"/>
              <a:t>j++</a:t>
            </a:r>
            <a:r>
              <a:rPr lang="en-US" altLang="zh-CN" dirty="0"/>
              <a:t>)</a:t>
            </a:r>
          </a:p>
          <a:p>
            <a:pPr lvl="1" eaLnBrk="1" hangingPunct="1">
              <a:lnSpc>
                <a:spcPct val="120000"/>
              </a:lnSpc>
              <a:buFontTx/>
              <a:buNone/>
              <a:defRPr/>
            </a:pPr>
            <a:r>
              <a:rPr lang="en-US" altLang="zh-CN" dirty="0"/>
              <a:t>		   </a:t>
            </a:r>
            <a:r>
              <a:rPr lang="en-US" altLang="zh-CN" dirty="0" err="1" smtClean="0"/>
              <a:t>cout</a:t>
            </a:r>
            <a:r>
              <a:rPr lang="en-US" altLang="zh-CN" dirty="0" smtClean="0"/>
              <a:t> </a:t>
            </a:r>
            <a:r>
              <a:rPr lang="en-US" altLang="zh-CN" dirty="0"/>
              <a:t>&lt;&lt; '\t</a:t>
            </a:r>
            <a:r>
              <a:rPr lang="en-US" altLang="zh-CN" dirty="0" smtClean="0"/>
              <a:t>' &lt;&lt; </a:t>
            </a:r>
            <a:r>
              <a:rPr lang="en-US" altLang="zh-CN" dirty="0"/>
              <a:t>x[</a:t>
            </a:r>
            <a:r>
              <a:rPr lang="en-US" altLang="zh-CN" dirty="0" err="1"/>
              <a:t>i</a:t>
            </a:r>
            <a:r>
              <a:rPr lang="en-US" altLang="zh-CN" dirty="0"/>
              <a:t>*</a:t>
            </a:r>
            <a:r>
              <a:rPr lang="en-US" altLang="zh-CN" dirty="0" err="1">
                <a:solidFill>
                  <a:srgbClr val="FFC000"/>
                </a:solidFill>
              </a:rPr>
              <a:t>col</a:t>
            </a:r>
            <a:r>
              <a:rPr lang="en-US" altLang="zh-CN" dirty="0" err="1"/>
              <a:t>+j</a:t>
            </a:r>
            <a:r>
              <a:rPr lang="en-US" altLang="zh-CN" dirty="0" smtClean="0"/>
              <a:t>];</a:t>
            </a:r>
            <a:r>
              <a:rPr lang="en-US" altLang="zh-CN" dirty="0"/>
              <a:t> //</a:t>
            </a:r>
            <a:r>
              <a:rPr lang="zh-CN" altLang="en-US" dirty="0"/>
              <a:t>访问二维数组</a:t>
            </a:r>
            <a:r>
              <a:rPr lang="zh-CN" altLang="en-US" dirty="0">
                <a:solidFill>
                  <a:srgbClr val="FFC000"/>
                </a:solidFill>
              </a:rPr>
              <a:t>第</a:t>
            </a:r>
            <a:r>
              <a:rPr lang="en-US" altLang="zh-CN" dirty="0" err="1">
                <a:solidFill>
                  <a:srgbClr val="FFC000"/>
                </a:solidFill>
              </a:rPr>
              <a:t>i</a:t>
            </a:r>
            <a:r>
              <a:rPr lang="zh-CN" altLang="en-US" dirty="0">
                <a:solidFill>
                  <a:srgbClr val="FFC000"/>
                </a:solidFill>
              </a:rPr>
              <a:t>行</a:t>
            </a:r>
            <a:r>
              <a:rPr lang="zh-CN" altLang="en-US" dirty="0"/>
              <a:t>、</a:t>
            </a:r>
            <a:r>
              <a:rPr lang="zh-CN" altLang="en-US" dirty="0">
                <a:solidFill>
                  <a:srgbClr val="FFC000"/>
                </a:solidFill>
              </a:rPr>
              <a:t>第</a:t>
            </a:r>
            <a:r>
              <a:rPr lang="en-US" altLang="zh-CN" dirty="0">
                <a:solidFill>
                  <a:srgbClr val="FFC000"/>
                </a:solidFill>
              </a:rPr>
              <a:t>j</a:t>
            </a:r>
            <a:r>
              <a:rPr lang="zh-CN" altLang="en-US" dirty="0" smtClean="0">
                <a:solidFill>
                  <a:srgbClr val="FFC000"/>
                </a:solidFill>
              </a:rPr>
              <a:t>列</a:t>
            </a:r>
            <a:endParaRPr lang="en-US" altLang="zh-CN" dirty="0" smtClean="0"/>
          </a:p>
          <a:p>
            <a:pPr lvl="1" eaLnBrk="1" hangingPunct="1">
              <a:lnSpc>
                <a:spcPct val="120000"/>
              </a:lnSpc>
              <a:buFontTx/>
              <a:buNone/>
              <a:defRPr/>
            </a:pPr>
            <a:r>
              <a:rPr lang="en-US" altLang="zh-CN" dirty="0"/>
              <a:t> </a:t>
            </a:r>
            <a:r>
              <a:rPr lang="en-US" altLang="zh-CN" dirty="0" smtClean="0"/>
              <a:t>      </a:t>
            </a:r>
            <a:r>
              <a:rPr lang="en-US" altLang="zh-CN" dirty="0" err="1" smtClean="0"/>
              <a:t>cout</a:t>
            </a:r>
            <a:r>
              <a:rPr lang="en-US" altLang="zh-CN" dirty="0" smtClean="0"/>
              <a:t> &lt;&lt; </a:t>
            </a:r>
            <a:r>
              <a:rPr lang="en-US" altLang="zh-CN" dirty="0" err="1" smtClean="0"/>
              <a:t>endl</a:t>
            </a:r>
            <a:r>
              <a:rPr lang="en-US" altLang="zh-CN" dirty="0" smtClean="0"/>
              <a:t>;</a:t>
            </a:r>
          </a:p>
          <a:p>
            <a:pPr lvl="1" eaLnBrk="1" hangingPunct="1">
              <a:lnSpc>
                <a:spcPct val="120000"/>
              </a:lnSpc>
              <a:buFontTx/>
              <a:buNone/>
              <a:defRPr/>
            </a:pPr>
            <a:r>
              <a:rPr lang="en-US" altLang="zh-CN" dirty="0"/>
              <a:t> </a:t>
            </a:r>
            <a:r>
              <a:rPr lang="en-US" altLang="zh-CN" dirty="0" smtClean="0"/>
              <a:t>   }</a:t>
            </a:r>
            <a:endParaRPr lang="en-US" altLang="zh-CN" dirty="0"/>
          </a:p>
          <a:p>
            <a:pPr lvl="1" eaLnBrk="1" hangingPunct="1">
              <a:lnSpc>
                <a:spcPct val="120000"/>
              </a:lnSpc>
              <a:buFontTx/>
              <a:buNone/>
              <a:defRPr/>
            </a:pPr>
            <a:r>
              <a:rPr lang="en-US" altLang="zh-CN" dirty="0" smtClean="0"/>
              <a:t>}</a:t>
            </a:r>
            <a:endParaRPr lang="en-US" altLang="zh-CN" dirty="0"/>
          </a:p>
          <a:p>
            <a:pPr lvl="1" eaLnBrk="1" hangingPunct="1">
              <a:lnSpc>
                <a:spcPct val="120000"/>
              </a:lnSpc>
              <a:buFontTx/>
              <a:buNone/>
              <a:defRPr/>
            </a:pPr>
            <a:r>
              <a:rPr lang="en-US" altLang="zh-CN" dirty="0" err="1"/>
              <a:t>int</a:t>
            </a:r>
            <a:r>
              <a:rPr lang="en-US" altLang="zh-CN" dirty="0"/>
              <a:t> main()</a:t>
            </a:r>
          </a:p>
          <a:p>
            <a:pPr lvl="1" eaLnBrk="1" hangingPunct="1">
              <a:lnSpc>
                <a:spcPct val="120000"/>
              </a:lnSpc>
              <a:buFontTx/>
              <a:buNone/>
              <a:defRPr/>
            </a:pPr>
            <a:r>
              <a:rPr lang="en-US" altLang="zh-CN" dirty="0"/>
              <a:t>{ </a:t>
            </a:r>
            <a:r>
              <a:rPr lang="en-US" altLang="zh-CN" dirty="0" err="1"/>
              <a:t>int</a:t>
            </a:r>
            <a:r>
              <a:rPr lang="en-US" altLang="zh-CN" dirty="0"/>
              <a:t> a[10][5],b[20][5],c[40][20];</a:t>
            </a:r>
          </a:p>
          <a:p>
            <a:pPr lvl="1" eaLnBrk="1" hangingPunct="1">
              <a:lnSpc>
                <a:spcPct val="120000"/>
              </a:lnSpc>
              <a:buFontTx/>
              <a:buNone/>
              <a:defRPr/>
            </a:pPr>
            <a:r>
              <a:rPr lang="en-US" altLang="zh-CN" dirty="0"/>
              <a:t>   ......</a:t>
            </a:r>
          </a:p>
          <a:p>
            <a:pPr lvl="1" eaLnBrk="1" hangingPunct="1">
              <a:lnSpc>
                <a:spcPct val="120000"/>
              </a:lnSpc>
              <a:buFontTx/>
              <a:buNone/>
              <a:defRPr/>
            </a:pPr>
            <a:r>
              <a:rPr lang="en-US" altLang="zh-CN" dirty="0"/>
              <a:t>   </a:t>
            </a:r>
            <a:r>
              <a:rPr lang="en-US" altLang="zh-CN" dirty="0" smtClean="0"/>
              <a:t>display(a[0</a:t>
            </a:r>
            <a:r>
              <a:rPr lang="en-US" altLang="zh-CN" dirty="0"/>
              <a:t>],10,5</a:t>
            </a:r>
            <a:r>
              <a:rPr lang="en-US" altLang="zh-CN" dirty="0" smtClean="0"/>
              <a:t>);</a:t>
            </a:r>
            <a:r>
              <a:rPr lang="en-US" altLang="zh-CN" dirty="0"/>
              <a:t>  //</a:t>
            </a:r>
            <a:r>
              <a:rPr lang="zh-CN" altLang="en-US" dirty="0"/>
              <a:t>把</a:t>
            </a:r>
            <a:r>
              <a:rPr lang="en-US" altLang="zh-CN" dirty="0"/>
              <a:t>a</a:t>
            </a:r>
            <a:r>
              <a:rPr lang="zh-CN" altLang="en-US" dirty="0"/>
              <a:t>的第一行传进去（其它的行接在后面）</a:t>
            </a:r>
            <a:endParaRPr lang="en-US" altLang="zh-CN" dirty="0"/>
          </a:p>
          <a:p>
            <a:pPr lvl="1" eaLnBrk="1" hangingPunct="1">
              <a:lnSpc>
                <a:spcPct val="120000"/>
              </a:lnSpc>
              <a:buFontTx/>
              <a:buNone/>
              <a:defRPr/>
            </a:pPr>
            <a:r>
              <a:rPr lang="en-US" altLang="zh-CN" dirty="0"/>
              <a:t>   </a:t>
            </a:r>
            <a:r>
              <a:rPr lang="en-US" altLang="zh-CN" dirty="0" smtClean="0"/>
              <a:t>display(b[0</a:t>
            </a:r>
            <a:r>
              <a:rPr lang="en-US" altLang="zh-CN" dirty="0"/>
              <a:t>],20,5</a:t>
            </a:r>
            <a:r>
              <a:rPr lang="en-US" altLang="zh-CN" dirty="0" smtClean="0"/>
              <a:t>);  </a:t>
            </a:r>
            <a:r>
              <a:rPr lang="en-US" altLang="zh-CN" dirty="0"/>
              <a:t>//</a:t>
            </a:r>
            <a:r>
              <a:rPr lang="zh-CN" altLang="en-US" dirty="0"/>
              <a:t>把</a:t>
            </a:r>
            <a:r>
              <a:rPr lang="en-US" altLang="zh-CN" dirty="0"/>
              <a:t>b</a:t>
            </a:r>
            <a:r>
              <a:rPr lang="zh-CN" altLang="en-US" dirty="0"/>
              <a:t>的第一行传进去（其它的行接在后面）</a:t>
            </a:r>
            <a:endParaRPr lang="en-US" altLang="zh-CN" dirty="0"/>
          </a:p>
          <a:p>
            <a:pPr lvl="1" eaLnBrk="1" hangingPunct="1">
              <a:lnSpc>
                <a:spcPct val="120000"/>
              </a:lnSpc>
              <a:buNone/>
              <a:defRPr/>
            </a:pPr>
            <a:r>
              <a:rPr lang="en-US" altLang="zh-CN" dirty="0"/>
              <a:t>   </a:t>
            </a:r>
            <a:r>
              <a:rPr lang="en-US" altLang="zh-CN" dirty="0" smtClean="0"/>
              <a:t>display(c[0</a:t>
            </a:r>
            <a:r>
              <a:rPr lang="en-US" altLang="zh-CN" dirty="0"/>
              <a:t>],40,20</a:t>
            </a:r>
            <a:r>
              <a:rPr lang="en-US" altLang="zh-CN" dirty="0" smtClean="0"/>
              <a:t>); </a:t>
            </a:r>
            <a:r>
              <a:rPr lang="en-US" altLang="zh-CN" dirty="0"/>
              <a:t>//</a:t>
            </a:r>
            <a:r>
              <a:rPr lang="zh-CN" altLang="en-US" dirty="0"/>
              <a:t>把</a:t>
            </a:r>
            <a:r>
              <a:rPr lang="en-US" altLang="zh-CN" dirty="0"/>
              <a:t>c</a:t>
            </a:r>
            <a:r>
              <a:rPr lang="zh-CN" altLang="en-US" dirty="0"/>
              <a:t>的第一行传进去（其它的行接在后面）</a:t>
            </a:r>
            <a:endParaRPr lang="en-US" altLang="zh-CN" dirty="0"/>
          </a:p>
          <a:p>
            <a:pPr marL="400050" lvl="1" indent="0" eaLnBrk="1" hangingPunct="1">
              <a:lnSpc>
                <a:spcPct val="120000"/>
              </a:lnSpc>
              <a:buNone/>
              <a:defRPr/>
            </a:pPr>
            <a:r>
              <a:rPr lang="en-US" altLang="zh-CN" dirty="0"/>
              <a:t>}</a:t>
            </a:r>
            <a:endParaRPr lang="en-US" altLang="zh-CN" dirty="0" smtClean="0"/>
          </a:p>
        </p:txBody>
      </p:sp>
    </p:spTree>
    <p:extLst>
      <p:ext uri="{BB962C8B-B14F-4D97-AF65-F5344CB8AC3E}">
        <p14:creationId xmlns:p14="http://schemas.microsoft.com/office/powerpoint/2010/main" val="22073106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200943"/>
            <a:ext cx="8229600" cy="1139825"/>
          </a:xfrm>
        </p:spPr>
        <p:txBody>
          <a:bodyPr/>
          <a:lstStyle/>
          <a:p>
            <a:pPr eaLnBrk="1" hangingPunct="1">
              <a:defRPr/>
            </a:pPr>
            <a:r>
              <a:rPr lang="zh-CN" altLang="en-US" dirty="0" smtClean="0"/>
              <a:t>一维数组变量的初始化</a:t>
            </a:r>
          </a:p>
        </p:txBody>
      </p:sp>
      <p:sp>
        <p:nvSpPr>
          <p:cNvPr id="70659" name="Rectangle 3"/>
          <p:cNvSpPr>
            <a:spLocks noGrp="1" noChangeArrowheads="1"/>
          </p:cNvSpPr>
          <p:nvPr>
            <p:ph type="body" idx="1"/>
          </p:nvPr>
        </p:nvSpPr>
        <p:spPr>
          <a:xfrm>
            <a:off x="206375" y="1600200"/>
            <a:ext cx="8686800" cy="4421088"/>
          </a:xfrm>
        </p:spPr>
        <p:txBody>
          <a:bodyPr>
            <a:normAutofit fontScale="92500"/>
          </a:bodyPr>
          <a:lstStyle/>
          <a:p>
            <a:pPr algn="just" eaLnBrk="1" hangingPunct="1">
              <a:lnSpc>
                <a:spcPct val="110000"/>
              </a:lnSpc>
              <a:defRPr/>
            </a:pPr>
            <a:r>
              <a:rPr lang="zh-CN" altLang="en-US" dirty="0" smtClean="0"/>
              <a:t>用一对花括号把元素的初始值括起来。例如：</a:t>
            </a:r>
          </a:p>
          <a:p>
            <a:pPr lvl="1" algn="just" eaLnBrk="1" hangingPunct="1">
              <a:lnSpc>
                <a:spcPct val="110000"/>
              </a:lnSpc>
              <a:defRPr/>
            </a:pPr>
            <a:r>
              <a:rPr lang="en-US" altLang="zh-CN" dirty="0" err="1" smtClean="0"/>
              <a:t>int</a:t>
            </a:r>
            <a:r>
              <a:rPr lang="en-US" altLang="zh-CN" dirty="0" smtClean="0"/>
              <a:t> a[10]={1,2,3,4,5,6,7,8,9,10}; //</a:t>
            </a:r>
            <a:r>
              <a:rPr lang="en-US" altLang="zh-CN" dirty="0" smtClean="0">
                <a:solidFill>
                  <a:srgbClr val="FFC000"/>
                </a:solidFill>
              </a:rPr>
              <a:t>=</a:t>
            </a:r>
            <a:r>
              <a:rPr lang="zh-CN" altLang="en-US" dirty="0" smtClean="0">
                <a:solidFill>
                  <a:srgbClr val="FFC000"/>
                </a:solidFill>
              </a:rPr>
              <a:t>可以省略</a:t>
            </a:r>
            <a:endParaRPr lang="en-US" altLang="zh-CN" dirty="0" smtClean="0">
              <a:solidFill>
                <a:srgbClr val="FFC000"/>
              </a:solidFill>
            </a:endParaRPr>
          </a:p>
          <a:p>
            <a:pPr eaLnBrk="1" hangingPunct="1">
              <a:lnSpc>
                <a:spcPct val="110000"/>
              </a:lnSpc>
              <a:defRPr/>
            </a:pPr>
            <a:r>
              <a:rPr lang="zh-CN" altLang="en-US" dirty="0" smtClean="0"/>
              <a:t>初始化表中的值可以少于数组元素个数，不足部分的数组元素初始化成</a:t>
            </a:r>
            <a:r>
              <a:rPr lang="en-US" altLang="zh-CN" dirty="0" smtClean="0"/>
              <a:t>0</a:t>
            </a:r>
            <a:r>
              <a:rPr lang="zh-CN" altLang="en-US" dirty="0" smtClean="0"/>
              <a:t>。例如</a:t>
            </a:r>
            <a:r>
              <a:rPr lang="zh-CN" altLang="en-GB" dirty="0" smtClean="0"/>
              <a:t>：</a:t>
            </a:r>
            <a:endParaRPr lang="zh-CN" altLang="en-US" dirty="0" smtClean="0"/>
          </a:p>
          <a:p>
            <a:pPr lvl="1" eaLnBrk="1" hangingPunct="1">
              <a:lnSpc>
                <a:spcPct val="110000"/>
              </a:lnSpc>
              <a:defRPr/>
            </a:pPr>
            <a:r>
              <a:rPr lang="en-US" altLang="zh-CN" dirty="0" err="1" smtClean="0"/>
              <a:t>int</a:t>
            </a:r>
            <a:r>
              <a:rPr lang="en-US" altLang="zh-CN" dirty="0" smtClean="0"/>
              <a:t> b[10]={1,2,3,4}; //</a:t>
            </a:r>
            <a:r>
              <a:rPr lang="zh-CN" altLang="en-US" dirty="0" smtClean="0"/>
              <a:t>后</a:t>
            </a:r>
            <a:r>
              <a:rPr lang="en-US" altLang="zh-CN" dirty="0" smtClean="0"/>
              <a:t>6</a:t>
            </a:r>
            <a:r>
              <a:rPr lang="zh-CN" altLang="en-US" dirty="0" smtClean="0"/>
              <a:t>个元素初始化为</a:t>
            </a:r>
            <a:r>
              <a:rPr lang="en-US" altLang="zh-CN" dirty="0" smtClean="0"/>
              <a:t>0</a:t>
            </a:r>
          </a:p>
          <a:p>
            <a:pPr algn="just" eaLnBrk="1" hangingPunct="1">
              <a:lnSpc>
                <a:spcPct val="110000"/>
              </a:lnSpc>
              <a:defRPr/>
            </a:pPr>
            <a:r>
              <a:rPr lang="zh-CN" altLang="en-US" dirty="0" smtClean="0"/>
              <a:t>如果每个元素都进行了初始化，则数组元素个数可以省略。例如：</a:t>
            </a:r>
          </a:p>
          <a:p>
            <a:pPr lvl="1" algn="just" eaLnBrk="1" hangingPunct="1">
              <a:lnSpc>
                <a:spcPct val="110000"/>
              </a:lnSpc>
              <a:defRPr/>
            </a:pPr>
            <a:r>
              <a:rPr lang="en-US" altLang="zh-CN" dirty="0" err="1" smtClean="0"/>
              <a:t>int</a:t>
            </a:r>
            <a:r>
              <a:rPr lang="en-US" altLang="zh-CN" dirty="0" smtClean="0"/>
              <a:t> c[]={1,2,3};  //</a:t>
            </a:r>
            <a:r>
              <a:rPr lang="zh-CN" altLang="en-US" dirty="0" smtClean="0"/>
              <a:t>隐含着</a:t>
            </a:r>
            <a:r>
              <a:rPr lang="en-US" altLang="zh-CN" dirty="0" smtClean="0"/>
              <a:t>c</a:t>
            </a:r>
            <a:r>
              <a:rPr lang="zh-CN" altLang="en-US" dirty="0" smtClean="0"/>
              <a:t>由三个元素构成</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一维数组的操作</a:t>
            </a:r>
          </a:p>
        </p:txBody>
      </p:sp>
      <p:sp>
        <p:nvSpPr>
          <p:cNvPr id="62467" name="Rectangle 3"/>
          <p:cNvSpPr>
            <a:spLocks noGrp="1" noChangeArrowheads="1"/>
          </p:cNvSpPr>
          <p:nvPr>
            <p:ph type="body" idx="1"/>
          </p:nvPr>
        </p:nvSpPr>
        <p:spPr>
          <a:xfrm>
            <a:off x="205680" y="1412875"/>
            <a:ext cx="8830816" cy="4824437"/>
          </a:xfrm>
        </p:spPr>
        <p:txBody>
          <a:bodyPr>
            <a:normAutofit fontScale="92500" lnSpcReduction="10000"/>
          </a:bodyPr>
          <a:lstStyle/>
          <a:p>
            <a:pPr eaLnBrk="1" hangingPunct="1">
              <a:lnSpc>
                <a:spcPct val="120000"/>
              </a:lnSpc>
              <a:defRPr/>
            </a:pPr>
            <a:r>
              <a:rPr lang="zh-CN" altLang="en-US" dirty="0" smtClean="0"/>
              <a:t>通常情况下，对数组类型数据的操作要通过其元素来进行。</a:t>
            </a:r>
          </a:p>
          <a:p>
            <a:pPr eaLnBrk="1" hangingPunct="1">
              <a:lnSpc>
                <a:spcPct val="120000"/>
              </a:lnSpc>
              <a:defRPr/>
            </a:pPr>
            <a:r>
              <a:rPr lang="zh-CN" altLang="en-US" dirty="0" smtClean="0"/>
              <a:t>访问一维数组元素：</a:t>
            </a:r>
            <a:endParaRPr lang="zh-CN" altLang="en-US" dirty="0" smtClean="0">
              <a:latin typeface="Courier New" pitchFamily="49" charset="0"/>
              <a:cs typeface="Courier New" pitchFamily="49" charset="0"/>
            </a:endParaRPr>
          </a:p>
          <a:p>
            <a:pPr lvl="2" eaLnBrk="1" hangingPunct="1">
              <a:lnSpc>
                <a:spcPct val="120000"/>
              </a:lnSpc>
              <a:buFont typeface="Wingdings" pitchFamily="2" charset="2"/>
              <a:buNone/>
              <a:defRPr/>
            </a:pPr>
            <a:r>
              <a:rPr lang="en-US" altLang="zh-CN" dirty="0" smtClean="0"/>
              <a:t>&lt;</a:t>
            </a:r>
            <a:r>
              <a:rPr lang="zh-CN" altLang="en-US" dirty="0" smtClean="0"/>
              <a:t>一维数组变量名</a:t>
            </a:r>
            <a:r>
              <a:rPr lang="en-US" altLang="zh-CN" dirty="0" smtClean="0"/>
              <a:t>&gt;</a:t>
            </a:r>
            <a:r>
              <a:rPr lang="en-US" altLang="zh-CN" dirty="0" smtClean="0">
                <a:solidFill>
                  <a:srgbClr val="FFC000"/>
                </a:solidFill>
              </a:rPr>
              <a:t>[</a:t>
            </a:r>
            <a:r>
              <a:rPr lang="en-US" altLang="zh-CN" dirty="0" smtClean="0"/>
              <a:t>&lt;</a:t>
            </a:r>
            <a:r>
              <a:rPr lang="zh-CN" altLang="en-US" dirty="0" smtClean="0"/>
              <a:t>下标</a:t>
            </a:r>
            <a:r>
              <a:rPr lang="en-US" altLang="zh-CN" dirty="0" smtClean="0"/>
              <a:t>&gt;</a:t>
            </a:r>
            <a:r>
              <a:rPr lang="en-US" altLang="zh-CN" dirty="0" smtClean="0">
                <a:solidFill>
                  <a:srgbClr val="FFC000"/>
                </a:solidFill>
              </a:rPr>
              <a:t>]</a:t>
            </a:r>
          </a:p>
          <a:p>
            <a:pPr lvl="1" eaLnBrk="1" hangingPunct="1">
              <a:lnSpc>
                <a:spcPct val="120000"/>
              </a:lnSpc>
              <a:defRPr/>
            </a:pPr>
            <a:r>
              <a:rPr lang="en-US" altLang="zh-CN" dirty="0" smtClean="0"/>
              <a:t>&lt;</a:t>
            </a:r>
            <a:r>
              <a:rPr lang="zh-CN" altLang="en-US" dirty="0" smtClean="0"/>
              <a:t>下标</a:t>
            </a:r>
            <a:r>
              <a:rPr lang="en-US" altLang="zh-CN" dirty="0" smtClean="0"/>
              <a:t>&gt;</a:t>
            </a:r>
            <a:r>
              <a:rPr lang="zh-CN" altLang="en-US" dirty="0" smtClean="0"/>
              <a:t>为</a:t>
            </a:r>
            <a:r>
              <a:rPr lang="zh-CN" altLang="en-US" dirty="0" smtClean="0">
                <a:solidFill>
                  <a:srgbClr val="FFC000"/>
                </a:solidFill>
              </a:rPr>
              <a:t>整型表达式</a:t>
            </a:r>
          </a:p>
          <a:p>
            <a:pPr lvl="1" eaLnBrk="1" hangingPunct="1">
              <a:lnSpc>
                <a:spcPct val="120000"/>
              </a:lnSpc>
              <a:defRPr/>
            </a:pPr>
            <a:r>
              <a:rPr lang="zh-CN" altLang="en-US" dirty="0" smtClean="0"/>
              <a:t>第一个元素的下标为：</a:t>
            </a:r>
            <a:r>
              <a:rPr lang="en-US" altLang="zh-CN" dirty="0" smtClean="0">
                <a:solidFill>
                  <a:schemeClr val="folHlink"/>
                </a:solidFill>
              </a:rPr>
              <a:t>0</a:t>
            </a:r>
          </a:p>
          <a:p>
            <a:pPr marL="457200" lvl="1" indent="0" eaLnBrk="1" hangingPunct="1">
              <a:lnSpc>
                <a:spcPct val="120000"/>
              </a:lnSpc>
              <a:buNone/>
              <a:defRPr/>
            </a:pPr>
            <a:r>
              <a:rPr lang="zh-CN" altLang="en-US" dirty="0" smtClean="0">
                <a:latin typeface="Courier New" pitchFamily="49" charset="0"/>
                <a:cs typeface="Courier New" pitchFamily="49" charset="0"/>
              </a:rPr>
              <a:t>例如：</a:t>
            </a:r>
          </a:p>
          <a:p>
            <a:pPr lvl="1" eaLnBrk="1" hangingPunct="1">
              <a:lnSpc>
                <a:spcPct val="120000"/>
              </a:lnSpc>
              <a:defRPr/>
            </a:pPr>
            <a:r>
              <a:rPr lang="en-US" altLang="zh-CN" dirty="0" err="1" smtClean="0">
                <a:cs typeface="Courier New" pitchFamily="49" charset="0"/>
              </a:rPr>
              <a:t>int</a:t>
            </a:r>
            <a:r>
              <a:rPr lang="en-US" altLang="zh-CN" dirty="0" smtClean="0">
                <a:cs typeface="Courier New" pitchFamily="49" charset="0"/>
              </a:rPr>
              <a:t> a[10]; </a:t>
            </a:r>
            <a:r>
              <a:rPr lang="en-US" altLang="zh-CN" dirty="0">
                <a:cs typeface="Courier New" pitchFamily="49" charset="0"/>
              </a:rPr>
              <a:t>//</a:t>
            </a:r>
            <a:r>
              <a:rPr lang="en-US" altLang="zh-CN" dirty="0" smtClean="0">
                <a:cs typeface="Courier New" pitchFamily="49" charset="0"/>
              </a:rPr>
              <a:t>a</a:t>
            </a:r>
            <a:r>
              <a:rPr lang="zh-CN" altLang="en-US" dirty="0" smtClean="0">
                <a:cs typeface="Courier New" pitchFamily="49" charset="0"/>
              </a:rPr>
              <a:t>是由</a:t>
            </a:r>
            <a:r>
              <a:rPr lang="en-US" altLang="zh-CN" dirty="0" smtClean="0">
                <a:cs typeface="Courier New" pitchFamily="49" charset="0"/>
              </a:rPr>
              <a:t>10</a:t>
            </a:r>
            <a:r>
              <a:rPr lang="zh-CN" altLang="en-US" dirty="0" smtClean="0">
                <a:cs typeface="Courier New" pitchFamily="49" charset="0"/>
              </a:rPr>
              <a:t>个</a:t>
            </a:r>
            <a:r>
              <a:rPr lang="en-US" altLang="zh-CN" dirty="0" err="1" smtClean="0">
                <a:cs typeface="Courier New" pitchFamily="49" charset="0"/>
              </a:rPr>
              <a:t>int</a:t>
            </a:r>
            <a:r>
              <a:rPr lang="zh-CN" altLang="en-US" dirty="0" smtClean="0">
                <a:cs typeface="Courier New" pitchFamily="49" charset="0"/>
              </a:rPr>
              <a:t>型元素构成的数组</a:t>
            </a:r>
            <a:endParaRPr lang="en-US" altLang="zh-CN" dirty="0" smtClean="0">
              <a:cs typeface="Courier New" pitchFamily="49" charset="0"/>
            </a:endParaRPr>
          </a:p>
          <a:p>
            <a:pPr lvl="1" eaLnBrk="1" hangingPunct="1">
              <a:lnSpc>
                <a:spcPct val="120000"/>
              </a:lnSpc>
              <a:defRPr/>
            </a:pPr>
            <a:r>
              <a:rPr lang="en-US" altLang="zh-CN" dirty="0" smtClean="0">
                <a:cs typeface="Courier New" pitchFamily="49" charset="0"/>
              </a:rPr>
              <a:t>a[0]</a:t>
            </a:r>
            <a:r>
              <a:rPr lang="zh-CN" altLang="en-US" dirty="0" smtClean="0">
                <a:cs typeface="Courier New" pitchFamily="49" charset="0"/>
              </a:rPr>
              <a:t>、</a:t>
            </a:r>
            <a:r>
              <a:rPr lang="en-US" altLang="zh-CN" dirty="0" smtClean="0">
                <a:cs typeface="Courier New" pitchFamily="49" charset="0"/>
              </a:rPr>
              <a:t>a[1]</a:t>
            </a:r>
            <a:r>
              <a:rPr lang="zh-CN" altLang="en-US" dirty="0" smtClean="0">
                <a:cs typeface="Courier New" pitchFamily="49" charset="0"/>
              </a:rPr>
              <a:t>、</a:t>
            </a:r>
            <a:r>
              <a:rPr lang="en-US" altLang="zh-CN" dirty="0" smtClean="0">
                <a:cs typeface="Courier New" pitchFamily="49" charset="0"/>
              </a:rPr>
              <a:t>...</a:t>
            </a:r>
            <a:r>
              <a:rPr lang="zh-CN" altLang="en-US" dirty="0" smtClean="0">
                <a:cs typeface="Courier New" pitchFamily="49" charset="0"/>
              </a:rPr>
              <a:t>、</a:t>
            </a:r>
            <a:r>
              <a:rPr lang="en-US" altLang="zh-CN" dirty="0" smtClean="0">
                <a:cs typeface="Courier New" pitchFamily="49" charset="0"/>
              </a:rPr>
              <a:t>a[9]  //</a:t>
            </a:r>
            <a:r>
              <a:rPr lang="zh-CN" altLang="en-US" dirty="0" smtClean="0">
                <a:cs typeface="Courier New" pitchFamily="49" charset="0"/>
              </a:rPr>
              <a:t>访问第</a:t>
            </a:r>
            <a:r>
              <a:rPr lang="en-US" altLang="zh-CN" dirty="0" smtClean="0">
                <a:cs typeface="Courier New" pitchFamily="49" charset="0"/>
              </a:rPr>
              <a:t>1</a:t>
            </a:r>
            <a:r>
              <a:rPr lang="zh-CN" altLang="en-US" dirty="0" smtClean="0">
                <a:cs typeface="Courier New" pitchFamily="49" charset="0"/>
              </a:rPr>
              <a:t>、</a:t>
            </a:r>
            <a:r>
              <a:rPr lang="en-US" altLang="zh-CN" dirty="0" smtClean="0">
                <a:cs typeface="Courier New" pitchFamily="49" charset="0"/>
              </a:rPr>
              <a:t>2</a:t>
            </a:r>
            <a:r>
              <a:rPr lang="zh-CN" altLang="en-US" dirty="0" smtClean="0">
                <a:cs typeface="Courier New" pitchFamily="49" charset="0"/>
              </a:rPr>
              <a:t>、</a:t>
            </a:r>
            <a:r>
              <a:rPr lang="en-US" altLang="zh-CN" dirty="0" smtClean="0">
                <a:cs typeface="Courier New" pitchFamily="49" charset="0"/>
              </a:rPr>
              <a:t>...10</a:t>
            </a:r>
            <a:r>
              <a:rPr lang="zh-CN" altLang="en-US" dirty="0" smtClean="0">
                <a:cs typeface="Courier New" pitchFamily="49" charset="0"/>
              </a:rPr>
              <a:t>个元素</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type="body" idx="1"/>
          </p:nvPr>
        </p:nvSpPr>
        <p:spPr>
          <a:xfrm>
            <a:off x="323850" y="404813"/>
            <a:ext cx="8497888" cy="6264275"/>
          </a:xfrm>
        </p:spPr>
        <p:txBody>
          <a:bodyPr>
            <a:normAutofit/>
          </a:bodyPr>
          <a:lstStyle/>
          <a:p>
            <a:pPr algn="just" eaLnBrk="1" hangingPunct="1">
              <a:defRPr/>
            </a:pPr>
            <a:r>
              <a:rPr lang="zh-CN" altLang="en-US" dirty="0" smtClean="0"/>
              <a:t>可把数组的每个元素看成是独立的变量，分别对它们进行操作。例如：</a:t>
            </a:r>
          </a:p>
          <a:p>
            <a:pPr lvl="1" eaLnBrk="1" hangingPunct="1">
              <a:lnSpc>
                <a:spcPct val="130000"/>
              </a:lnSpc>
              <a:buFontTx/>
              <a:buNone/>
              <a:defRPr/>
            </a:pPr>
            <a:r>
              <a:rPr lang="en-US" altLang="zh-CN" sz="2400" dirty="0" err="1" smtClean="0"/>
              <a:t>int</a:t>
            </a:r>
            <a:r>
              <a:rPr lang="en-US" altLang="zh-CN" sz="2400" dirty="0" smtClean="0"/>
              <a:t> a[10];</a:t>
            </a:r>
          </a:p>
          <a:p>
            <a:pPr lvl="1" eaLnBrk="1" hangingPunct="1">
              <a:buFontTx/>
              <a:buNone/>
              <a:defRPr/>
            </a:pPr>
            <a:r>
              <a:rPr lang="en-US" altLang="zh-CN" sz="2400" dirty="0" err="1" smtClean="0"/>
              <a:t>int</a:t>
            </a:r>
            <a:r>
              <a:rPr lang="en-US" altLang="zh-CN" sz="2400" dirty="0" smtClean="0"/>
              <a:t> sum=0,i;</a:t>
            </a:r>
          </a:p>
          <a:p>
            <a:pPr lvl="1" eaLnBrk="1" hangingPunct="1">
              <a:buFontTx/>
              <a:buNone/>
              <a:defRPr/>
            </a:pPr>
            <a:r>
              <a:rPr lang="en-US" altLang="zh-CN" sz="2400" dirty="0" smtClean="0"/>
              <a:t>for (i=0; i&lt;10; i++) </a:t>
            </a:r>
            <a:r>
              <a:rPr lang="en-US" altLang="zh-CN" sz="2400" dirty="0" err="1" smtClean="0"/>
              <a:t>cin</a:t>
            </a:r>
            <a:r>
              <a:rPr lang="en-US" altLang="zh-CN" sz="2400" dirty="0" smtClean="0"/>
              <a:t> &gt;&gt; </a:t>
            </a:r>
            <a:r>
              <a:rPr lang="en-US" altLang="zh-CN" sz="2400" dirty="0" smtClean="0">
                <a:solidFill>
                  <a:schemeClr val="folHlink"/>
                </a:solidFill>
              </a:rPr>
              <a:t>a[</a:t>
            </a:r>
            <a:r>
              <a:rPr lang="en-US" altLang="zh-CN" sz="2400" dirty="0" err="1" smtClean="0">
                <a:solidFill>
                  <a:schemeClr val="folHlink"/>
                </a:solidFill>
              </a:rPr>
              <a:t>i</a:t>
            </a:r>
            <a:r>
              <a:rPr lang="en-US" altLang="zh-CN" sz="2400" dirty="0" smtClean="0">
                <a:solidFill>
                  <a:schemeClr val="folHlink"/>
                </a:solidFill>
              </a:rPr>
              <a:t>]</a:t>
            </a:r>
            <a:r>
              <a:rPr lang="en-US" altLang="zh-CN" sz="2400" dirty="0" smtClean="0"/>
              <a:t>; //</a:t>
            </a:r>
            <a:r>
              <a:rPr lang="zh-CN" altLang="en-US" sz="2400" dirty="0" smtClean="0"/>
              <a:t>输入数组元素值</a:t>
            </a:r>
            <a:endParaRPr lang="en-US" altLang="zh-CN" sz="2400" dirty="0" smtClean="0"/>
          </a:p>
          <a:p>
            <a:pPr lvl="1" eaLnBrk="1" hangingPunct="1">
              <a:buFontTx/>
              <a:buNone/>
              <a:defRPr/>
            </a:pPr>
            <a:r>
              <a:rPr lang="en-US" altLang="zh-CN" sz="2400" dirty="0" smtClean="0"/>
              <a:t>for (i=0; i&lt;10; i++) sum += </a:t>
            </a:r>
            <a:r>
              <a:rPr lang="en-US" altLang="zh-CN" sz="2400" dirty="0" smtClean="0">
                <a:solidFill>
                  <a:schemeClr val="folHlink"/>
                </a:solidFill>
              </a:rPr>
              <a:t>a[</a:t>
            </a:r>
            <a:r>
              <a:rPr lang="en-US" altLang="zh-CN" sz="2400" dirty="0" err="1" smtClean="0">
                <a:solidFill>
                  <a:schemeClr val="folHlink"/>
                </a:solidFill>
              </a:rPr>
              <a:t>i</a:t>
            </a:r>
            <a:r>
              <a:rPr lang="en-US" altLang="zh-CN" sz="2400" dirty="0" smtClean="0">
                <a:solidFill>
                  <a:schemeClr val="folHlink"/>
                </a:solidFill>
              </a:rPr>
              <a:t>]</a:t>
            </a:r>
            <a:r>
              <a:rPr lang="en-US" altLang="zh-CN" sz="2400" dirty="0" smtClean="0"/>
              <a:t>; //</a:t>
            </a:r>
            <a:r>
              <a:rPr lang="zh-CN" altLang="en-US" sz="2400" dirty="0" smtClean="0"/>
              <a:t>数组元素求和</a:t>
            </a:r>
            <a:endParaRPr lang="en-US" altLang="zh-CN" sz="2400" dirty="0" smtClean="0"/>
          </a:p>
          <a:p>
            <a:pPr eaLnBrk="1" hangingPunct="1">
              <a:defRPr/>
            </a:pPr>
            <a:r>
              <a:rPr lang="zh-CN" altLang="en-US" dirty="0" smtClean="0">
                <a:solidFill>
                  <a:schemeClr val="folHlink"/>
                </a:solidFill>
              </a:rPr>
              <a:t>不能对两个数组进行整体赋值，</a:t>
            </a:r>
            <a:r>
              <a:rPr lang="zh-CN" altLang="en-US" dirty="0" smtClean="0"/>
              <a:t>需要通过元素来进行：</a:t>
            </a:r>
          </a:p>
          <a:p>
            <a:pPr lvl="1" eaLnBrk="1" hangingPunct="1">
              <a:buFontTx/>
              <a:buNone/>
              <a:defRPr/>
            </a:pPr>
            <a:r>
              <a:rPr lang="en-US" altLang="zh-CN" sz="2400" dirty="0" err="1" smtClean="0"/>
              <a:t>int</a:t>
            </a:r>
            <a:r>
              <a:rPr lang="en-US" altLang="zh-CN" sz="2400" dirty="0" smtClean="0"/>
              <a:t> a[10],b[10];</a:t>
            </a:r>
          </a:p>
          <a:p>
            <a:pPr lvl="1" eaLnBrk="1" hangingPunct="1">
              <a:buFontTx/>
              <a:buNone/>
              <a:defRPr/>
            </a:pPr>
            <a:r>
              <a:rPr lang="en-US" altLang="zh-CN" sz="2400" dirty="0" smtClean="0"/>
              <a:t>.....</a:t>
            </a:r>
          </a:p>
          <a:p>
            <a:pPr lvl="1" eaLnBrk="1" hangingPunct="1">
              <a:buFontTx/>
              <a:buNone/>
              <a:defRPr/>
            </a:pPr>
            <a:r>
              <a:rPr lang="en-US" altLang="zh-CN" sz="2400" dirty="0" smtClean="0"/>
              <a:t>a = b; //</a:t>
            </a:r>
            <a:r>
              <a:rPr lang="en-US" altLang="zh-CN" sz="2400" dirty="0" smtClean="0">
                <a:solidFill>
                  <a:schemeClr val="folHlink"/>
                </a:solidFill>
              </a:rPr>
              <a:t>Error</a:t>
            </a:r>
          </a:p>
          <a:p>
            <a:pPr lvl="1" eaLnBrk="1" hangingPunct="1">
              <a:buFontTx/>
              <a:buNone/>
              <a:defRPr/>
            </a:pPr>
            <a:r>
              <a:rPr lang="en-US" altLang="zh-CN" sz="2400" dirty="0" smtClean="0"/>
              <a:t>for (</a:t>
            </a:r>
            <a:r>
              <a:rPr lang="en-US" altLang="zh-CN" sz="2400" dirty="0" err="1" smtClean="0"/>
              <a:t>int</a:t>
            </a:r>
            <a:r>
              <a:rPr lang="en-US" altLang="zh-CN" sz="2400" dirty="0" smtClean="0"/>
              <a:t> i=0; i&lt;10; i++) a[i] = b[i]; //</a:t>
            </a:r>
            <a:r>
              <a:rPr lang="en-US" altLang="zh-CN" sz="2400" dirty="0" smtClean="0">
                <a:solidFill>
                  <a:schemeClr val="folHlink"/>
                </a:solidFill>
              </a:rPr>
              <a:t>OK</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chemeClr val="tx1"/>
            </a:solidFill>
            <a:effectLst/>
            <a:latin typeface="Verdana" pitchFamily="34"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chemeClr val="tx1"/>
            </a:solidFill>
            <a:effectLst/>
            <a:latin typeface="Verdana" pitchFamily="34" charset="0"/>
            <a:ea typeface="宋体" charset="-122"/>
          </a:defRPr>
        </a:defPPr>
      </a:lstStyle>
    </a:lnDef>
    <a:txDef>
      <a:spPr>
        <a:noFill/>
      </a:spPr>
      <a:bodyPr wrap="square" rtlCol="0">
        <a:spAutoFit/>
      </a:bodyPr>
      <a:lstStyle>
        <a:defPPr marL="342900" indent="-342900" algn="just">
          <a:buFont typeface="Arial" panose="020B0604020202020204" pitchFamily="34" charset="0"/>
          <a:buChar char="•"/>
          <a:defRPr dirty="0">
            <a:solidFill>
              <a:srgbClr val="FFC000"/>
            </a:solidFill>
            <a:effectLst>
              <a:outerShdw blurRad="38100" dist="38100" dir="2700000" algn="tl">
                <a:srgbClr val="000000">
                  <a:alpha val="43137"/>
                </a:srgbClr>
              </a:outerShdw>
            </a:effectLst>
          </a:defRPr>
        </a:defPPr>
      </a:lstStyle>
    </a:tx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39375</TotalTime>
  <Words>7759</Words>
  <Application>Microsoft Office PowerPoint</Application>
  <PresentationFormat>全屏显示(4:3)</PresentationFormat>
  <Paragraphs>744</Paragraphs>
  <Slides>69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69</vt:i4>
      </vt:variant>
    </vt:vector>
  </HeadingPairs>
  <TitlesOfParts>
    <vt:vector size="77" baseType="lpstr">
      <vt:lpstr>宋体</vt:lpstr>
      <vt:lpstr>Arial</vt:lpstr>
      <vt:lpstr>Calibri</vt:lpstr>
      <vt:lpstr>Courier New</vt:lpstr>
      <vt:lpstr>Times New Roman</vt:lpstr>
      <vt:lpstr>Verdana</vt:lpstr>
      <vt:lpstr>Wingdings</vt:lpstr>
      <vt:lpstr>Globe</vt:lpstr>
      <vt:lpstr>数组类型</vt:lpstr>
      <vt:lpstr>主要内容</vt:lpstr>
      <vt:lpstr>数组类型概述</vt:lpstr>
      <vt:lpstr>一维数组 </vt:lpstr>
      <vt:lpstr>一维数组类型定义</vt:lpstr>
      <vt:lpstr>一维数组类型变量定义</vt:lpstr>
      <vt:lpstr>一维数组变量的初始化</vt:lpstr>
      <vt:lpstr>一维数组的操作</vt:lpstr>
      <vt:lpstr>PowerPoint 演示文稿</vt:lpstr>
      <vt:lpstr>例：用一维数组实现求前n个费波那契(Fibonacci)数 </vt:lpstr>
      <vt:lpstr>例：从键盘输入n个数，然后按数值从小到大输出它们</vt:lpstr>
      <vt:lpstr>PowerPoint 演示文稿</vt:lpstr>
      <vt:lpstr>PowerPoint 演示文稿</vt:lpstr>
      <vt:lpstr>例：求解约瑟夫（Josephus）问题</vt:lpstr>
      <vt:lpstr>PowerPoint 演示文稿</vt:lpstr>
      <vt:lpstr>PowerPoint 演示文稿</vt:lpstr>
      <vt:lpstr>PowerPoint 演示文稿</vt:lpstr>
      <vt:lpstr>PowerPoint 演示文稿</vt:lpstr>
      <vt:lpstr>一维数组的存储分配</vt:lpstr>
      <vt:lpstr>基于范围的for语句</vt:lpstr>
      <vt:lpstr>向函数传递一维数组 </vt:lpstr>
      <vt:lpstr>PowerPoint 演示文稿</vt:lpstr>
      <vt:lpstr>PowerPoint 演示文稿</vt:lpstr>
      <vt:lpstr>例：用选择排序法编写一个排序函数</vt:lpstr>
      <vt:lpstr>PowerPoint 演示文稿</vt:lpstr>
      <vt:lpstr>PowerPoint 演示文稿</vt:lpstr>
      <vt:lpstr>PowerPoint 演示文稿</vt:lpstr>
      <vt:lpstr>PowerPoint 演示文稿</vt:lpstr>
      <vt:lpstr>字符串类型的实现－－ 一维字符数组</vt:lpstr>
      <vt:lpstr>字符数组的初始化</vt:lpstr>
      <vt:lpstr>字符串的操作</vt:lpstr>
      <vt:lpstr>例：从键盘输入一个字符串，把其中的大写字母转成小写字母，然后输出这个字符串</vt:lpstr>
      <vt:lpstr>PowerPoint 演示文稿</vt:lpstr>
      <vt:lpstr>PowerPoint 演示文稿</vt:lpstr>
      <vt:lpstr>字符串作为函数参数</vt:lpstr>
      <vt:lpstr>例：编写一个函数把一个由数字构成的字符串转换成一个整型数 </vt:lpstr>
      <vt:lpstr>PowerPoint 演示文稿</vt:lpstr>
      <vt:lpstr>PowerPoint 演示文稿</vt:lpstr>
      <vt:lpstr>PowerPoint 演示文稿</vt:lpstr>
      <vt:lpstr>例：编写一个字符串查找函数</vt:lpstr>
      <vt:lpstr>PowerPoint 演示文稿</vt:lpstr>
      <vt:lpstr>PowerPoint 演示文稿</vt:lpstr>
      <vt:lpstr>标准库中的字符串处理函数</vt:lpstr>
      <vt:lpstr>PowerPoint 演示文稿</vt:lpstr>
      <vt:lpstr>PowerPoint 演示文稿</vt:lpstr>
      <vt:lpstr>PowerPoint 演示文稿</vt:lpstr>
      <vt:lpstr>标准库中的字符串类型string</vt:lpstr>
      <vt:lpstr>PowerPoint 演示文稿</vt:lpstr>
      <vt:lpstr>实数的精确表示</vt:lpstr>
      <vt:lpstr>PowerPoint 演示文稿</vt:lpstr>
      <vt:lpstr>二维数组 </vt:lpstr>
      <vt:lpstr>二维数组类型定义</vt:lpstr>
      <vt:lpstr>二维数组类型变量的定义</vt:lpstr>
      <vt:lpstr>PowerPoint 演示文稿</vt:lpstr>
      <vt:lpstr>二维数组的初始化 </vt:lpstr>
      <vt:lpstr>二维数组的操作</vt:lpstr>
      <vt:lpstr>PowerPoint 演示文稿</vt:lpstr>
      <vt:lpstr>例：从键盘输入一个N×N的矩阵，把它转置后输出 </vt:lpstr>
      <vt:lpstr>PowerPoint 演示文稿</vt:lpstr>
      <vt:lpstr>PowerPoint 演示文稿</vt:lpstr>
      <vt:lpstr>例：矩阵与向量相乘</vt:lpstr>
      <vt:lpstr>PowerPoint 演示文稿</vt:lpstr>
      <vt:lpstr>二维数组的存贮</vt:lpstr>
      <vt:lpstr>PowerPoint 演示文稿</vt:lpstr>
      <vt:lpstr>PowerPoint 演示文稿</vt:lpstr>
      <vt:lpstr>向函数传递二维数组 </vt:lpstr>
      <vt:lpstr>PowerPoint 演示文稿</vt:lpstr>
      <vt:lpstr>二维数组降为一维数组处理 </vt:lpstr>
      <vt:lpstr>PowerPoint 演示文稿</vt:lpstr>
    </vt:vector>
  </TitlesOfParts>
  <Company>Nanjing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构造数据类型</dc:title>
  <dc:creator>Chen Jiajun</dc:creator>
  <cp:lastModifiedBy>Chen Jiajun</cp:lastModifiedBy>
  <cp:revision>1090</cp:revision>
  <dcterms:created xsi:type="dcterms:W3CDTF">2004-12-03T07:36:08Z</dcterms:created>
  <dcterms:modified xsi:type="dcterms:W3CDTF">2026-04-16T04:26:40Z</dcterms:modified>
</cp:coreProperties>
</file>