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18"/>
  </p:notesMasterIdLst>
  <p:sldIdLst>
    <p:sldId id="257" r:id="rId2"/>
    <p:sldId id="279" r:id="rId3"/>
    <p:sldId id="541" r:id="rId4"/>
    <p:sldId id="558" r:id="rId5"/>
    <p:sldId id="365" r:id="rId6"/>
    <p:sldId id="316" r:id="rId7"/>
    <p:sldId id="317" r:id="rId8"/>
    <p:sldId id="547" r:id="rId9"/>
    <p:sldId id="580" r:id="rId10"/>
    <p:sldId id="589" r:id="rId11"/>
    <p:sldId id="516" r:id="rId12"/>
    <p:sldId id="561" r:id="rId13"/>
    <p:sldId id="320" r:id="rId14"/>
    <p:sldId id="321" r:id="rId15"/>
    <p:sldId id="322" r:id="rId16"/>
    <p:sldId id="315" r:id="rId17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366C"/>
    <a:srgbClr val="004182"/>
    <a:srgbClr val="00458A"/>
    <a:srgbClr val="006BD6"/>
    <a:srgbClr val="0097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22" autoAdjust="0"/>
    <p:restoredTop sz="94631" autoAdjust="0"/>
  </p:normalViewPr>
  <p:slideViewPr>
    <p:cSldViewPr>
      <p:cViewPr varScale="1">
        <p:scale>
          <a:sx n="104" d="100"/>
          <a:sy n="104" d="100"/>
        </p:scale>
        <p:origin x="1092" y="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556D76-AACF-4107-A0A6-48831FECDFBC}" type="datetimeFigureOut">
              <a:rPr lang="zh-CN" altLang="en-US" smtClean="0"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3478CC-71F1-4B6F-9A62-58CCE68A2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086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6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226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EEBD7-5845-4E60-BBD7-262F4E67B7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7035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BCC80-A883-4A0B-A67B-6333767FF6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4246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3C882-1FCC-4668-B769-60641EA0D4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603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93BE5-25B9-4E46-9719-636B716C80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24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34684-A919-433B-A097-0069872919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53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0531-C77A-4AE2-A46F-8B28207974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22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E0DBF-F0DD-433B-8161-8B7DF6F90F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111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50FA3-EEFA-48A7-B1C9-DBFA2C89C0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122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3E317-59D3-4924-B226-9D29B63871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132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4C726-A5EE-41BD-8271-8AFA102B9F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440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4DF25-4EAA-488A-8FC8-F8EB48AC41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8414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5120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5120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5122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fld id="{FB8E69C5-826F-42B2-8B89-667026A6A0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124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3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74838"/>
            <a:ext cx="7772400" cy="135096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dirty="0" smtClean="0"/>
              <a:t>联合类型</a:t>
            </a:r>
            <a:endParaRPr lang="zh-CN" altLang="en-US" sz="4800" dirty="0" smtClean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548680"/>
            <a:ext cx="8712968" cy="6048672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dirty="0" smtClean="0"/>
              <a:t>在图形数组</a:t>
            </a:r>
            <a:r>
              <a:rPr lang="zh-CN" altLang="en-US" sz="2600" dirty="0"/>
              <a:t>某个</a:t>
            </a:r>
            <a:r>
              <a:rPr lang="zh-CN" altLang="en-US" sz="2600" dirty="0" smtClean="0"/>
              <a:t>元素中存储一个图形数据时，先设置一个图形类别信息，然后再存储图形</a:t>
            </a:r>
            <a:r>
              <a:rPr lang="zh-CN" altLang="en-US" sz="2600" dirty="0"/>
              <a:t>的几何</a:t>
            </a:r>
            <a:r>
              <a:rPr lang="zh-CN" altLang="en-US" sz="2600" dirty="0" smtClean="0"/>
              <a:t>数据。</a:t>
            </a:r>
            <a:endParaRPr lang="en-US" altLang="zh-CN" sz="2600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dirty="0" smtClean="0"/>
              <a:t>例如</a:t>
            </a:r>
            <a:r>
              <a:rPr lang="zh-CN" altLang="en-US" sz="2600" dirty="0"/>
              <a:t>，下面是在第</a:t>
            </a:r>
            <a:r>
              <a:rPr lang="en-US" altLang="zh-CN" sz="2600" dirty="0" err="1"/>
              <a:t>i</a:t>
            </a:r>
            <a:r>
              <a:rPr lang="zh-CN" altLang="en-US" sz="2600" dirty="0"/>
              <a:t>个元素中存储一个线段：</a:t>
            </a:r>
          </a:p>
          <a:p>
            <a:pPr marL="1074738"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figures[</a:t>
            </a:r>
            <a:r>
              <a:rPr lang="en-US" altLang="zh-CN" sz="2000" dirty="0" err="1"/>
              <a:t>i</a:t>
            </a:r>
            <a:r>
              <a:rPr lang="en-US" altLang="zh-CN" sz="2000" dirty="0"/>
              <a:t>].shape = LINE</a:t>
            </a:r>
            <a:r>
              <a:rPr lang="en-US" altLang="zh-CN" sz="2000" dirty="0" smtClean="0"/>
              <a:t>; //</a:t>
            </a:r>
            <a:r>
              <a:rPr lang="zh-CN" altLang="en-US" sz="2000" dirty="0" smtClean="0"/>
              <a:t>存储一个图形类别信息</a:t>
            </a:r>
            <a:endParaRPr lang="en-US" altLang="zh-CN" sz="2000" dirty="0"/>
          </a:p>
          <a:p>
            <a:pPr marL="1074738"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figures[</a:t>
            </a:r>
            <a:r>
              <a:rPr lang="en-US" altLang="zh-CN" sz="2000" dirty="0" err="1"/>
              <a:t>i</a:t>
            </a:r>
            <a:r>
              <a:rPr lang="en-US" altLang="zh-CN" sz="2000" dirty="0"/>
              <a:t>].line.x1 = 10;</a:t>
            </a:r>
          </a:p>
          <a:p>
            <a:pPr marL="1074738"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figures[</a:t>
            </a:r>
            <a:r>
              <a:rPr lang="en-US" altLang="zh-CN" sz="2000" dirty="0" err="1"/>
              <a:t>i</a:t>
            </a:r>
            <a:r>
              <a:rPr lang="en-US" altLang="zh-CN" sz="2000" dirty="0"/>
              <a:t>].line.y1 = 20;</a:t>
            </a:r>
          </a:p>
          <a:p>
            <a:pPr marL="1074738"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figures[</a:t>
            </a:r>
            <a:r>
              <a:rPr lang="en-US" altLang="zh-CN" sz="2000" dirty="0" err="1"/>
              <a:t>i</a:t>
            </a:r>
            <a:r>
              <a:rPr lang="en-US" altLang="zh-CN" sz="2000" dirty="0"/>
              <a:t>].line.x2 = 100;</a:t>
            </a:r>
          </a:p>
          <a:p>
            <a:pPr marL="1074738"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figures[</a:t>
            </a:r>
            <a:r>
              <a:rPr lang="en-US" altLang="zh-CN" sz="2000" dirty="0" err="1"/>
              <a:t>i</a:t>
            </a:r>
            <a:r>
              <a:rPr lang="en-US" altLang="zh-CN" sz="2000" dirty="0"/>
              <a:t>].line.y2 = 200;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dirty="0">
                <a:solidFill>
                  <a:srgbClr val="FFC000"/>
                </a:solidFill>
              </a:rPr>
              <a:t>问题</a:t>
            </a:r>
            <a:r>
              <a:rPr lang="zh-CN" altLang="en-US" sz="2600" dirty="0" smtClean="0">
                <a:solidFill>
                  <a:srgbClr val="FFC000"/>
                </a:solidFill>
              </a:rPr>
              <a:t>：？</a:t>
            </a:r>
            <a:endParaRPr lang="en-US" altLang="zh-CN" sz="2600" dirty="0" smtClean="0">
              <a:solidFill>
                <a:srgbClr val="FFC000"/>
              </a:solidFill>
            </a:endParaRP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sz="2200" dirty="0" smtClean="0"/>
              <a:t>由于</a:t>
            </a:r>
            <a:r>
              <a:rPr lang="en-US" altLang="zh-CN" sz="2200" dirty="0"/>
              <a:t>shape</a:t>
            </a:r>
            <a:r>
              <a:rPr lang="zh-CN" altLang="en-US" sz="2200" dirty="0"/>
              <a:t>与</a:t>
            </a:r>
            <a:r>
              <a:rPr lang="en-US" altLang="zh-CN" sz="2200" dirty="0"/>
              <a:t>line</a:t>
            </a:r>
            <a:r>
              <a:rPr lang="zh-CN" altLang="en-US" sz="2200" dirty="0"/>
              <a:t>、</a:t>
            </a:r>
            <a:r>
              <a:rPr lang="en-US" altLang="zh-CN" sz="2200" dirty="0" err="1"/>
              <a:t>rect</a:t>
            </a:r>
            <a:r>
              <a:rPr lang="zh-CN" altLang="en-US" sz="2200" dirty="0"/>
              <a:t>以及</a:t>
            </a:r>
            <a:r>
              <a:rPr lang="en-US" altLang="zh-CN" sz="2200" dirty="0"/>
              <a:t>circle</a:t>
            </a:r>
            <a:r>
              <a:rPr lang="zh-CN" altLang="en-US" sz="2200" dirty="0"/>
              <a:t>占用相同的内存空间，填写</a:t>
            </a:r>
            <a:r>
              <a:rPr lang="zh-CN" altLang="en-US" sz="2200" dirty="0" smtClean="0"/>
              <a:t>图形的几何数据时</a:t>
            </a:r>
            <a:r>
              <a:rPr lang="zh-CN" altLang="en-US" sz="2200" dirty="0"/>
              <a:t>，将会把</a:t>
            </a:r>
            <a:r>
              <a:rPr lang="en-US" altLang="zh-CN" sz="2200" dirty="0"/>
              <a:t>shape</a:t>
            </a:r>
            <a:r>
              <a:rPr lang="zh-CN" altLang="en-US" sz="2200" dirty="0"/>
              <a:t>的值</a:t>
            </a:r>
            <a:r>
              <a:rPr lang="zh-CN" altLang="en-US" sz="2200" dirty="0">
                <a:solidFill>
                  <a:srgbClr val="FFC000"/>
                </a:solidFill>
              </a:rPr>
              <a:t>覆盖</a:t>
            </a:r>
            <a:r>
              <a:rPr lang="zh-CN" altLang="en-US" sz="2200" dirty="0" smtClean="0"/>
              <a:t>掉，今后通过</a:t>
            </a:r>
            <a:r>
              <a:rPr lang="en-US" altLang="zh-CN" sz="2200" dirty="0"/>
              <a:t>figures[</a:t>
            </a:r>
            <a:r>
              <a:rPr lang="en-US" altLang="zh-CN" sz="2200" dirty="0" err="1"/>
              <a:t>i</a:t>
            </a:r>
            <a:r>
              <a:rPr lang="en-US" altLang="zh-CN" sz="2200" dirty="0"/>
              <a:t>].</a:t>
            </a:r>
            <a:r>
              <a:rPr lang="en-US" altLang="zh-CN" sz="2200" dirty="0" smtClean="0"/>
              <a:t>shape</a:t>
            </a:r>
            <a:r>
              <a:rPr lang="zh-CN" altLang="en-US" sz="2200" dirty="0" smtClean="0"/>
              <a:t>就取不到图形类别信息了！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170028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1176" y="1196752"/>
            <a:ext cx="8651304" cy="5472608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400" dirty="0" smtClean="0"/>
              <a:t>在联合类型</a:t>
            </a:r>
            <a:r>
              <a:rPr lang="en-US" altLang="zh-CN" sz="3400" dirty="0" smtClean="0"/>
              <a:t>Figure</a:t>
            </a:r>
            <a:r>
              <a:rPr lang="zh-CN" altLang="en-US" sz="3400" dirty="0" smtClean="0"/>
              <a:t>的基础上再加一个结构</a:t>
            </a:r>
            <a:r>
              <a:rPr lang="zh-CN" altLang="en-US" sz="3400" dirty="0"/>
              <a:t>，把图形的类别信息包含进来：</a:t>
            </a:r>
            <a:endParaRPr lang="en-US" altLang="zh-CN" sz="3400" dirty="0"/>
          </a:p>
          <a:p>
            <a:pPr marL="40005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union Figure</a:t>
            </a:r>
            <a:endParaRPr lang="en-US" altLang="zh-CN" dirty="0"/>
          </a:p>
          <a:p>
            <a:pPr marL="40005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{	Line </a:t>
            </a:r>
            <a:r>
              <a:rPr lang="en-US" altLang="zh-CN" dirty="0" err="1"/>
              <a:t>line</a:t>
            </a:r>
            <a:r>
              <a:rPr lang="en-US" altLang="zh-CN" dirty="0"/>
              <a:t>;</a:t>
            </a:r>
          </a:p>
          <a:p>
            <a:pPr marL="40005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	Rectangle </a:t>
            </a:r>
            <a:r>
              <a:rPr lang="en-US" altLang="zh-CN" dirty="0" err="1"/>
              <a:t>rect</a:t>
            </a:r>
            <a:r>
              <a:rPr lang="en-US" altLang="zh-CN" dirty="0"/>
              <a:t>;</a:t>
            </a:r>
          </a:p>
          <a:p>
            <a:pPr marL="40005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	Circle </a:t>
            </a:r>
            <a:r>
              <a:rPr lang="en-US" altLang="zh-CN" dirty="0" err="1"/>
              <a:t>circle</a:t>
            </a:r>
            <a:r>
              <a:rPr lang="en-US" altLang="zh-CN" dirty="0"/>
              <a:t>; </a:t>
            </a:r>
          </a:p>
          <a:p>
            <a:pPr marL="40005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};</a:t>
            </a:r>
          </a:p>
          <a:p>
            <a:pPr marL="40005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err="1"/>
              <a:t>enum</a:t>
            </a:r>
            <a:r>
              <a:rPr lang="en-US" altLang="zh-CN" dirty="0"/>
              <a:t> </a:t>
            </a:r>
            <a:r>
              <a:rPr lang="en-US" altLang="zh-CN" dirty="0" err="1"/>
              <a:t>FigureShape</a:t>
            </a:r>
            <a:r>
              <a:rPr lang="en-US" altLang="zh-CN" dirty="0"/>
              <a:t> { LINE, RECTANGLE, CIRCLE };</a:t>
            </a:r>
          </a:p>
          <a:p>
            <a:pPr marL="40005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err="1" smtClean="0">
                <a:solidFill>
                  <a:srgbClr val="FFC000"/>
                </a:solidFill>
              </a:rPr>
              <a:t>struct</a:t>
            </a:r>
            <a:r>
              <a:rPr lang="en-US" altLang="zh-CN" dirty="0" smtClean="0">
                <a:solidFill>
                  <a:srgbClr val="FFC000"/>
                </a:solidFill>
              </a:rPr>
              <a:t> </a:t>
            </a:r>
            <a:r>
              <a:rPr lang="en-US" altLang="zh-CN" dirty="0" err="1" smtClean="0">
                <a:solidFill>
                  <a:srgbClr val="FFC000"/>
                </a:solidFill>
              </a:rPr>
              <a:t>TaggedFigure</a:t>
            </a:r>
            <a:r>
              <a:rPr lang="en-US" altLang="zh-CN" dirty="0" smtClean="0">
                <a:solidFill>
                  <a:srgbClr val="FFC000"/>
                </a:solidFill>
              </a:rPr>
              <a:t> </a:t>
            </a:r>
            <a:r>
              <a:rPr lang="en-US" altLang="zh-CN" dirty="0" smtClean="0"/>
              <a:t>//</a:t>
            </a:r>
            <a:r>
              <a:rPr lang="zh-CN" altLang="en-US" dirty="0" smtClean="0"/>
              <a:t>用一个结构把</a:t>
            </a:r>
            <a:r>
              <a:rPr lang="en-US" altLang="zh-CN" dirty="0" smtClean="0"/>
              <a:t>shape</a:t>
            </a:r>
            <a:r>
              <a:rPr lang="zh-CN" altLang="en-US" dirty="0" smtClean="0"/>
              <a:t>信息包含进来</a:t>
            </a:r>
            <a:endParaRPr lang="en-US" altLang="zh-CN" dirty="0" smtClean="0"/>
          </a:p>
          <a:p>
            <a:pPr marL="40005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{	</a:t>
            </a:r>
            <a:r>
              <a:rPr lang="en-US" altLang="zh-CN" dirty="0" err="1" smtClean="0"/>
              <a:t>FigureShape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shape</a:t>
            </a:r>
            <a:r>
              <a:rPr lang="en-US" altLang="zh-CN" dirty="0" smtClean="0"/>
              <a:t>;</a:t>
            </a:r>
          </a:p>
          <a:p>
            <a:pPr marL="40005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	Figure </a:t>
            </a:r>
            <a:r>
              <a:rPr lang="en-US" altLang="zh-CN" dirty="0" err="1" smtClean="0"/>
              <a:t>figure</a:t>
            </a:r>
            <a:r>
              <a:rPr lang="en-US" altLang="zh-CN" dirty="0" smtClean="0"/>
              <a:t>; </a:t>
            </a:r>
          </a:p>
          <a:p>
            <a:pPr marL="40005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};</a:t>
            </a:r>
          </a:p>
          <a:p>
            <a:pPr marL="40005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err="1" smtClean="0">
                <a:solidFill>
                  <a:srgbClr val="FFC000"/>
                </a:solidFill>
              </a:rPr>
              <a:t>TaggedFigure</a:t>
            </a:r>
            <a:r>
              <a:rPr lang="en-US" altLang="zh-CN" dirty="0" smtClean="0"/>
              <a:t> figures[MAX_NUM_OF_FIGURES];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713788" cy="792832"/>
          </a:xfrm>
        </p:spPr>
        <p:txBody>
          <a:bodyPr/>
          <a:lstStyle/>
          <a:p>
            <a:pPr marL="725488" indent="-725488" algn="l" eaLnBrk="1" hangingPunct="1">
              <a:defRPr/>
            </a:pPr>
            <a:r>
              <a:rPr lang="zh-CN" altLang="en-US" sz="3600" dirty="0" smtClean="0"/>
              <a:t>解决方案三（可行）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60648"/>
            <a:ext cx="8686800" cy="6480720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例如</a:t>
            </a:r>
            <a:r>
              <a:rPr lang="zh-CN" altLang="en-US" sz="2800" dirty="0"/>
              <a:t>，</a:t>
            </a:r>
            <a:r>
              <a:rPr lang="zh-CN" altLang="en-US" sz="2800" dirty="0" smtClean="0"/>
              <a:t>在数组</a:t>
            </a:r>
            <a:r>
              <a:rPr lang="zh-CN" altLang="en-US" sz="2800" dirty="0"/>
              <a:t>元素</a:t>
            </a:r>
            <a:r>
              <a:rPr lang="en-US" altLang="zh-CN" sz="2800" dirty="0"/>
              <a:t>figures[0]</a:t>
            </a:r>
            <a:r>
              <a:rPr lang="zh-CN" altLang="en-US" sz="2800" dirty="0"/>
              <a:t>中存储一个线段：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	figures[0].shape = LINE;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figures[0].figure.line.x1 </a:t>
            </a:r>
            <a:r>
              <a:rPr lang="en-US" altLang="zh-CN" sz="2400" dirty="0"/>
              <a:t>= 10;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figures[0].figure.line.y1 </a:t>
            </a:r>
            <a:r>
              <a:rPr lang="en-US" altLang="zh-CN" sz="2400" dirty="0"/>
              <a:t>= 20;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figures[0].figure.line.x2 </a:t>
            </a:r>
            <a:r>
              <a:rPr lang="en-US" altLang="zh-CN" sz="2400" dirty="0"/>
              <a:t>= 100;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figures[0].figure.line.y2 </a:t>
            </a:r>
            <a:r>
              <a:rPr lang="en-US" altLang="zh-CN" sz="2400" dirty="0"/>
              <a:t>= 200;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/>
              <a:t>再</a:t>
            </a:r>
            <a:r>
              <a:rPr lang="zh-CN" altLang="en-US" sz="2800" dirty="0" smtClean="0"/>
              <a:t>例如</a:t>
            </a:r>
            <a:r>
              <a:rPr lang="zh-CN" altLang="en-US" sz="2800" dirty="0"/>
              <a:t>，</a:t>
            </a:r>
            <a:r>
              <a:rPr lang="zh-CN" altLang="en-US" sz="2800" dirty="0" smtClean="0"/>
              <a:t>在数组</a:t>
            </a:r>
            <a:r>
              <a:rPr lang="zh-CN" altLang="en-US" sz="2800" dirty="0"/>
              <a:t>元素</a:t>
            </a:r>
            <a:r>
              <a:rPr lang="en-US" altLang="zh-CN" sz="2800" dirty="0" smtClean="0"/>
              <a:t>figures[1]</a:t>
            </a:r>
            <a:r>
              <a:rPr lang="zh-CN" altLang="en-US" sz="2800" dirty="0"/>
              <a:t>中存储一</a:t>
            </a:r>
            <a:r>
              <a:rPr lang="zh-CN" altLang="en-US" sz="2800" dirty="0" smtClean="0"/>
              <a:t>个</a:t>
            </a:r>
            <a:r>
              <a:rPr lang="zh-CN" altLang="en-US" sz="2800" dirty="0"/>
              <a:t>矩形</a:t>
            </a:r>
            <a:r>
              <a:rPr lang="zh-CN" altLang="en-US" sz="2800" dirty="0" smtClean="0"/>
              <a:t>：</a:t>
            </a:r>
            <a:endParaRPr lang="zh-CN" altLang="en-US" sz="2800" dirty="0"/>
          </a:p>
          <a:p>
            <a:pPr lvl="1" eaLnBrk="1" hangingPunct="1">
              <a:lnSpc>
                <a:spcPct val="110000"/>
              </a:lnSpc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figures[1].</a:t>
            </a:r>
            <a:r>
              <a:rPr lang="en-US" altLang="zh-CN" sz="2400" dirty="0"/>
              <a:t>shape = RECTANGLE;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figures[1].</a:t>
            </a:r>
            <a:r>
              <a:rPr lang="en-US" altLang="zh-CN" sz="2400" dirty="0" err="1" smtClean="0"/>
              <a:t>figure.rect.left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= </a:t>
            </a:r>
            <a:r>
              <a:rPr lang="en-US" altLang="zh-CN" sz="2400" dirty="0" smtClean="0"/>
              <a:t>100;</a:t>
            </a:r>
            <a:endParaRPr lang="en-US" altLang="zh-CN" sz="2400" dirty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figures[1].</a:t>
            </a:r>
            <a:r>
              <a:rPr lang="en-US" altLang="zh-CN" sz="2400" dirty="0" err="1" smtClean="0"/>
              <a:t>figure.rect.top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= </a:t>
            </a:r>
            <a:r>
              <a:rPr lang="en-US" altLang="zh-CN" sz="2400" dirty="0" smtClean="0"/>
              <a:t>200;</a:t>
            </a:r>
            <a:endParaRPr lang="en-US" altLang="zh-CN" sz="2400" dirty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figures[1].</a:t>
            </a:r>
            <a:r>
              <a:rPr lang="en-US" altLang="zh-CN" sz="2400" dirty="0" err="1" smtClean="0"/>
              <a:t>figure.rect.right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= </a:t>
            </a:r>
            <a:r>
              <a:rPr lang="en-US" altLang="zh-CN" sz="2400" dirty="0" smtClean="0"/>
              <a:t>300</a:t>
            </a:r>
            <a:r>
              <a:rPr lang="en-US" altLang="zh-CN" sz="2400" dirty="0"/>
              <a:t>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figures[1].</a:t>
            </a:r>
            <a:r>
              <a:rPr lang="en-US" altLang="zh-CN" sz="2400" dirty="0" err="1" smtClean="0"/>
              <a:t>figure.rect.bottom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= </a:t>
            </a:r>
            <a:r>
              <a:rPr lang="en-US" altLang="zh-CN" sz="2400" dirty="0" smtClean="0"/>
              <a:t>400;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......</a:t>
            </a:r>
            <a:endParaRPr lang="en-US" altLang="zh-CN" dirty="0"/>
          </a:p>
          <a:p>
            <a:pPr>
              <a:lnSpc>
                <a:spcPct val="110000"/>
              </a:lnSpc>
            </a:pPr>
            <a:r>
              <a:rPr lang="zh-CN" altLang="en-US" sz="2800" dirty="0" smtClean="0"/>
              <a:t>今后对任意的</a:t>
            </a:r>
            <a:r>
              <a:rPr lang="en-US" altLang="zh-CN" sz="2800" dirty="0" err="1" smtClean="0"/>
              <a:t>i</a:t>
            </a:r>
            <a:r>
              <a:rPr lang="zh-CN" altLang="en-US" sz="2800" dirty="0" smtClean="0"/>
              <a:t>，取</a:t>
            </a:r>
            <a:r>
              <a:rPr lang="en-US" altLang="zh-CN" sz="2800" dirty="0" smtClean="0"/>
              <a:t>figures[</a:t>
            </a:r>
            <a:r>
              <a:rPr lang="en-US" altLang="zh-CN" sz="2800" dirty="0" err="1" smtClean="0"/>
              <a:t>i</a:t>
            </a:r>
            <a:r>
              <a:rPr lang="en-US" altLang="zh-CN" sz="2800" dirty="0" smtClean="0"/>
              <a:t>]</a:t>
            </a:r>
            <a:r>
              <a:rPr lang="zh-CN" altLang="en-US" sz="2800" dirty="0" smtClean="0"/>
              <a:t>里的图形时，</a:t>
            </a:r>
            <a:endParaRPr lang="en-US" altLang="zh-CN" sz="2800" dirty="0" smtClean="0"/>
          </a:p>
          <a:p>
            <a:pPr lvl="1">
              <a:lnSpc>
                <a:spcPct val="110000"/>
              </a:lnSpc>
            </a:pPr>
            <a:r>
              <a:rPr lang="zh-CN" altLang="en-US" sz="2400" dirty="0" smtClean="0"/>
              <a:t>先</a:t>
            </a:r>
            <a:r>
              <a:rPr lang="zh-CN" altLang="en-US" sz="2400" dirty="0"/>
              <a:t>通过</a:t>
            </a:r>
            <a:r>
              <a:rPr lang="en-US" altLang="zh-CN" sz="2400" dirty="0" smtClean="0"/>
              <a:t>figures[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].shape</a:t>
            </a:r>
            <a:r>
              <a:rPr lang="zh-CN" altLang="en-US" sz="2400" dirty="0" smtClean="0"/>
              <a:t>知道它存储的是</a:t>
            </a:r>
            <a:r>
              <a:rPr lang="zh-CN" altLang="en-US" sz="2400" dirty="0"/>
              <a:t>什么</a:t>
            </a:r>
            <a:r>
              <a:rPr lang="zh-CN" altLang="en-US" sz="2400" dirty="0" smtClean="0"/>
              <a:t>图形。</a:t>
            </a:r>
            <a:endParaRPr lang="en-US" altLang="zh-CN" sz="2400" dirty="0" smtClean="0"/>
          </a:p>
          <a:p>
            <a:pPr lvl="1">
              <a:lnSpc>
                <a:spcPct val="110000"/>
              </a:lnSpc>
            </a:pPr>
            <a:r>
              <a:rPr lang="zh-CN" altLang="en-US" sz="2400" dirty="0" smtClean="0"/>
              <a:t>然后再通过</a:t>
            </a:r>
            <a:r>
              <a:rPr lang="en-US" altLang="zh-CN" sz="2400" dirty="0"/>
              <a:t>figures[</a:t>
            </a:r>
            <a:r>
              <a:rPr lang="en-US" altLang="zh-CN" sz="2400" dirty="0" err="1"/>
              <a:t>i</a:t>
            </a:r>
            <a:r>
              <a:rPr lang="en-US" altLang="zh-CN" sz="2400" dirty="0" smtClean="0"/>
              <a:t>].figure</a:t>
            </a:r>
            <a:r>
              <a:rPr lang="zh-CN" altLang="en-US" sz="2400" dirty="0" smtClean="0"/>
              <a:t>的相应成员取出存储的图形信息。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56449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9144000" cy="6597650"/>
          </a:xfrm>
        </p:spPr>
        <p:txBody>
          <a:bodyPr/>
          <a:lstStyle/>
          <a:p>
            <a:pPr defTabSz="630238" eaLnBrk="1" hangingPunct="1">
              <a:lnSpc>
                <a:spcPct val="80000"/>
              </a:lnSpc>
              <a:tabLst>
                <a:tab pos="630238" algn="l"/>
                <a:tab pos="993775" algn="l"/>
              </a:tabLst>
              <a:defRPr/>
            </a:pPr>
            <a:r>
              <a:rPr lang="zh-CN" altLang="en-US" sz="2800" dirty="0" smtClean="0"/>
              <a:t>图形数据的输入：</a:t>
            </a:r>
          </a:p>
          <a:p>
            <a:pPr defTabSz="630238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993775" algn="l"/>
              </a:tabLst>
              <a:defRPr/>
            </a:pPr>
            <a:r>
              <a:rPr lang="zh-CN" altLang="en-US" sz="2200" dirty="0" smtClean="0"/>
              <a:t>	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count;</a:t>
            </a:r>
          </a:p>
          <a:p>
            <a:pPr defTabSz="630238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993775" algn="l"/>
              </a:tabLst>
              <a:defRPr/>
            </a:pPr>
            <a:r>
              <a:rPr lang="en-US" altLang="zh-CN" sz="2200" dirty="0" smtClean="0"/>
              <a:t>	for (count=0; count&lt;MAX_NUM_OF_FIGURES; count++)</a:t>
            </a:r>
          </a:p>
          <a:p>
            <a:pPr defTabSz="630238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993775" algn="l"/>
              </a:tabLst>
              <a:defRPr/>
            </a:pPr>
            <a:r>
              <a:rPr lang="en-US" altLang="zh-CN" sz="2200" dirty="0" smtClean="0"/>
              <a:t>	{	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shape;</a:t>
            </a:r>
          </a:p>
          <a:p>
            <a:pPr defTabSz="630238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993775" algn="l"/>
              </a:tabLst>
              <a:defRPr/>
            </a:pPr>
            <a:r>
              <a:rPr lang="en-US" altLang="zh-CN" sz="2200" dirty="0" smtClean="0"/>
              <a:t>		do</a:t>
            </a:r>
          </a:p>
          <a:p>
            <a:pPr defTabSz="630238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993775" algn="l"/>
              </a:tabLst>
              <a:defRPr/>
            </a:pPr>
            <a:r>
              <a:rPr lang="en-US" altLang="zh-CN" sz="2200" dirty="0" smtClean="0"/>
              <a:t>		{	</a:t>
            </a: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 &lt;&lt; "</a:t>
            </a:r>
            <a:r>
              <a:rPr lang="zh-CN" altLang="en-US" sz="2200" dirty="0" smtClean="0"/>
              <a:t>请输入图形的种类</a:t>
            </a:r>
            <a:r>
              <a:rPr lang="en-US" altLang="zh-CN" sz="2200" dirty="0" smtClean="0"/>
              <a:t>(0:</a:t>
            </a:r>
            <a:r>
              <a:rPr lang="zh-CN" altLang="en-US" sz="2200" dirty="0" smtClean="0"/>
              <a:t>线段</a:t>
            </a:r>
            <a:r>
              <a:rPr lang="en-US" altLang="zh-CN" sz="2200" dirty="0" smtClean="0"/>
              <a:t>,1:</a:t>
            </a:r>
            <a:r>
              <a:rPr lang="zh-CN" altLang="en-US" sz="2200" dirty="0" smtClean="0"/>
              <a:t>矩形</a:t>
            </a:r>
            <a:r>
              <a:rPr lang="en-US" altLang="zh-CN" sz="2200" dirty="0" smtClean="0"/>
              <a:t>,2:</a:t>
            </a:r>
            <a:r>
              <a:rPr lang="zh-CN" altLang="en-US" sz="2200" dirty="0" smtClean="0"/>
              <a:t>圆</a:t>
            </a:r>
            <a:r>
              <a:rPr lang="en-US" altLang="zh-CN" sz="2200" dirty="0" smtClean="0"/>
              <a:t>,-1:</a:t>
            </a:r>
            <a:r>
              <a:rPr lang="zh-CN" altLang="en-US" sz="2200" dirty="0" smtClean="0"/>
              <a:t>结束</a:t>
            </a:r>
            <a:r>
              <a:rPr lang="en-US" altLang="zh-CN" sz="2200" dirty="0" smtClean="0"/>
              <a:t>):";</a:t>
            </a:r>
          </a:p>
          <a:p>
            <a:pPr defTabSz="630238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993775" algn="l"/>
              </a:tabLst>
              <a:defRPr/>
            </a:pPr>
            <a:r>
              <a:rPr lang="en-US" altLang="zh-CN" sz="2200" dirty="0" smtClean="0"/>
              <a:t>			</a:t>
            </a:r>
            <a:r>
              <a:rPr lang="en-US" altLang="zh-CN" sz="2200" dirty="0" err="1" smtClean="0"/>
              <a:t>cin</a:t>
            </a:r>
            <a:r>
              <a:rPr lang="en-US" altLang="zh-CN" sz="2200" dirty="0" smtClean="0"/>
              <a:t> &gt;&gt; shape;</a:t>
            </a:r>
          </a:p>
          <a:p>
            <a:pPr defTabSz="630238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993775" algn="l"/>
              </a:tabLst>
              <a:defRPr/>
            </a:pPr>
            <a:r>
              <a:rPr lang="en-US" altLang="zh-CN" sz="2200" dirty="0" smtClean="0"/>
              <a:t>		} while (shape &lt; -1 || shape &gt; 2);</a:t>
            </a:r>
          </a:p>
          <a:p>
            <a:pPr defTabSz="630238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993775" algn="l"/>
              </a:tabLst>
              <a:defRPr/>
            </a:pPr>
            <a:r>
              <a:rPr lang="en-US" altLang="zh-CN" sz="2200" dirty="0" smtClean="0"/>
              <a:t>		if (shape == -1) break;</a:t>
            </a:r>
          </a:p>
          <a:p>
            <a:pPr defTabSz="630238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993775" algn="l"/>
              </a:tabLst>
              <a:defRPr/>
            </a:pPr>
            <a:r>
              <a:rPr lang="en-US" altLang="zh-CN" sz="2200" dirty="0" smtClean="0"/>
              <a:t>		switch (shape)</a:t>
            </a:r>
          </a:p>
          <a:p>
            <a:pPr defTabSz="630238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993775" algn="l"/>
              </a:tabLst>
              <a:defRPr/>
            </a:pPr>
            <a:r>
              <a:rPr lang="en-US" altLang="zh-CN" sz="2200" dirty="0" smtClean="0"/>
              <a:t>		{ 	case 0: //</a:t>
            </a:r>
            <a:r>
              <a:rPr lang="zh-CN" altLang="en-US" sz="2200" dirty="0"/>
              <a:t>线段</a:t>
            </a:r>
            <a:endParaRPr lang="zh-CN" altLang="en-US" sz="2200" dirty="0" smtClean="0"/>
          </a:p>
          <a:p>
            <a:pPr defTabSz="630238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993775" algn="l"/>
              </a:tabLst>
              <a:defRPr/>
            </a:pPr>
            <a:r>
              <a:rPr lang="zh-CN" altLang="en-US" sz="2200" dirty="0" smtClean="0"/>
              <a:t>				 </a:t>
            </a:r>
            <a:r>
              <a:rPr lang="en-US" altLang="zh-CN" sz="2200" dirty="0" smtClean="0"/>
              <a:t>figures[count].shape = </a:t>
            </a:r>
            <a:r>
              <a:rPr lang="en-US" altLang="zh-CN" sz="2200" dirty="0" smtClean="0">
                <a:solidFill>
                  <a:srgbClr val="FFC000"/>
                </a:solidFill>
              </a:rPr>
              <a:t>LINE</a:t>
            </a:r>
            <a:r>
              <a:rPr lang="en-US" altLang="zh-CN" sz="2200" dirty="0" smtClean="0"/>
              <a:t>;</a:t>
            </a:r>
          </a:p>
          <a:p>
            <a:pPr defTabSz="630238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993775" algn="l"/>
              </a:tabLst>
              <a:defRPr/>
            </a:pPr>
            <a:r>
              <a:rPr lang="en-US" altLang="zh-CN" sz="2200" dirty="0" smtClean="0"/>
              <a:t>				 </a:t>
            </a: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 &lt;&lt; "</a:t>
            </a:r>
            <a:r>
              <a:rPr lang="zh-CN" altLang="en-US" sz="2200" dirty="0" smtClean="0"/>
              <a:t>请输入线段的起点和终点坐标 </a:t>
            </a:r>
            <a:r>
              <a:rPr lang="en-US" altLang="zh-CN" sz="2200" dirty="0" smtClean="0"/>
              <a:t>(x1,y1,x2,y2) :";</a:t>
            </a:r>
          </a:p>
          <a:p>
            <a:pPr defTabSz="630238" eaLnBrk="1" hangingPunct="1">
              <a:lnSpc>
                <a:spcPct val="80000"/>
              </a:lnSpc>
              <a:buNone/>
              <a:tabLst>
                <a:tab pos="630238" algn="l"/>
                <a:tab pos="993775" algn="l"/>
              </a:tabLst>
              <a:defRPr/>
            </a:pPr>
            <a:r>
              <a:rPr lang="en-US" altLang="zh-CN" sz="2200" dirty="0" smtClean="0"/>
              <a:t>				 </a:t>
            </a:r>
            <a:r>
              <a:rPr lang="en-US" altLang="zh-CN" sz="2200" dirty="0" err="1" smtClean="0"/>
              <a:t>cin</a:t>
            </a:r>
            <a:r>
              <a:rPr lang="en-US" altLang="zh-CN" sz="2200" dirty="0" smtClean="0"/>
              <a:t> &gt;&gt; figures[count].</a:t>
            </a:r>
            <a:r>
              <a:rPr lang="en-US" altLang="zh-CN" sz="2000" dirty="0" smtClean="0"/>
              <a:t>figure.</a:t>
            </a:r>
            <a:r>
              <a:rPr lang="en-US" altLang="zh-CN" sz="2200" dirty="0" smtClean="0">
                <a:solidFill>
                  <a:srgbClr val="FFC000"/>
                </a:solidFill>
              </a:rPr>
              <a:t>line</a:t>
            </a:r>
            <a:r>
              <a:rPr lang="en-US" altLang="zh-CN" sz="2200" dirty="0" smtClean="0"/>
              <a:t>.x1 </a:t>
            </a:r>
          </a:p>
          <a:p>
            <a:pPr defTabSz="630238" eaLnBrk="1" hangingPunct="1">
              <a:lnSpc>
                <a:spcPct val="80000"/>
              </a:lnSpc>
              <a:buNone/>
              <a:tabLst>
                <a:tab pos="630238" algn="l"/>
                <a:tab pos="993775" algn="l"/>
              </a:tabLst>
              <a:defRPr/>
            </a:pPr>
            <a:r>
              <a:rPr lang="en-US" altLang="zh-CN" sz="2200" dirty="0" smtClean="0"/>
              <a:t>					&gt;&gt; figures[count].</a:t>
            </a:r>
            <a:r>
              <a:rPr lang="en-US" altLang="zh-CN" sz="2000" dirty="0" smtClean="0"/>
              <a:t>figure.</a:t>
            </a:r>
            <a:r>
              <a:rPr lang="en-US" altLang="zh-CN" sz="2200" dirty="0" smtClean="0">
                <a:solidFill>
                  <a:srgbClr val="FFC000"/>
                </a:solidFill>
              </a:rPr>
              <a:t>line</a:t>
            </a:r>
            <a:r>
              <a:rPr lang="en-US" altLang="zh-CN" sz="2200" dirty="0" smtClean="0"/>
              <a:t>.y1 </a:t>
            </a:r>
          </a:p>
          <a:p>
            <a:pPr defTabSz="630238" eaLnBrk="1" hangingPunct="1">
              <a:lnSpc>
                <a:spcPct val="80000"/>
              </a:lnSpc>
              <a:buNone/>
              <a:tabLst>
                <a:tab pos="630238" algn="l"/>
                <a:tab pos="993775" algn="l"/>
              </a:tabLst>
              <a:defRPr/>
            </a:pPr>
            <a:r>
              <a:rPr lang="en-US" altLang="zh-CN" sz="2200" dirty="0" smtClean="0"/>
              <a:t>					&gt;&gt; figures[count].</a:t>
            </a:r>
            <a:r>
              <a:rPr lang="en-US" altLang="zh-CN" sz="2000" dirty="0" smtClean="0"/>
              <a:t>figure.</a:t>
            </a:r>
            <a:r>
              <a:rPr lang="en-US" altLang="zh-CN" sz="2200" dirty="0" smtClean="0">
                <a:solidFill>
                  <a:srgbClr val="FFC000"/>
                </a:solidFill>
              </a:rPr>
              <a:t>line</a:t>
            </a:r>
            <a:r>
              <a:rPr lang="en-US" altLang="zh-CN" sz="2200" dirty="0" smtClean="0"/>
              <a:t>.x2 </a:t>
            </a:r>
          </a:p>
          <a:p>
            <a:pPr defTabSz="630238" eaLnBrk="1" hangingPunct="1">
              <a:lnSpc>
                <a:spcPct val="80000"/>
              </a:lnSpc>
              <a:buNone/>
              <a:tabLst>
                <a:tab pos="630238" algn="l"/>
                <a:tab pos="993775" algn="l"/>
              </a:tabLst>
              <a:defRPr/>
            </a:pPr>
            <a:r>
              <a:rPr lang="en-US" altLang="zh-CN" sz="2200" dirty="0" smtClean="0"/>
              <a:t>					&gt;&gt; figures[count].</a:t>
            </a:r>
            <a:r>
              <a:rPr lang="en-US" altLang="zh-CN" sz="2000" dirty="0" smtClean="0"/>
              <a:t>figure.</a:t>
            </a:r>
            <a:r>
              <a:rPr lang="en-US" altLang="zh-CN" sz="2200" dirty="0" smtClean="0">
                <a:solidFill>
                  <a:srgbClr val="FFC000"/>
                </a:solidFill>
              </a:rPr>
              <a:t>line</a:t>
            </a:r>
            <a:r>
              <a:rPr lang="en-US" altLang="zh-CN" sz="2200" dirty="0" smtClean="0"/>
              <a:t>.y2;</a:t>
            </a:r>
          </a:p>
          <a:p>
            <a:pPr defTabSz="630238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993775" algn="l"/>
              </a:tabLst>
              <a:defRPr/>
            </a:pPr>
            <a:r>
              <a:rPr lang="en-US" altLang="zh-CN" sz="2200" dirty="0" smtClean="0"/>
              <a:t>  	 			  break;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39316"/>
            <a:ext cx="9144000" cy="5942012"/>
          </a:xfrm>
        </p:spPr>
        <p:txBody>
          <a:bodyPr/>
          <a:lstStyle/>
          <a:p>
            <a:pPr defTabSz="188913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1071563" algn="l"/>
              </a:tabLst>
              <a:defRPr/>
            </a:pPr>
            <a:r>
              <a:rPr lang="en-US" altLang="zh-CN" sz="2200" dirty="0" smtClean="0"/>
              <a:t> 		  case 1: //</a:t>
            </a:r>
            <a:r>
              <a:rPr lang="zh-CN" altLang="en-US" sz="2200" dirty="0" smtClean="0"/>
              <a:t>矩形</a:t>
            </a:r>
          </a:p>
          <a:p>
            <a:pPr defTabSz="188913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1071563" algn="l"/>
              </a:tabLst>
              <a:defRPr/>
            </a:pPr>
            <a:r>
              <a:rPr lang="zh-CN" altLang="en-US" sz="2200" dirty="0" smtClean="0"/>
              <a:t>				</a:t>
            </a:r>
            <a:r>
              <a:rPr lang="en-US" altLang="zh-CN" sz="2200" dirty="0" smtClean="0"/>
              <a:t>figures[count].shape = </a:t>
            </a:r>
            <a:r>
              <a:rPr lang="en-US" altLang="zh-CN" sz="2200" dirty="0" smtClean="0">
                <a:solidFill>
                  <a:srgbClr val="FFC000"/>
                </a:solidFill>
              </a:rPr>
              <a:t>RECTANGLE</a:t>
            </a:r>
            <a:r>
              <a:rPr lang="en-US" altLang="zh-CN" sz="2200" dirty="0" smtClean="0"/>
              <a:t>;</a:t>
            </a:r>
          </a:p>
          <a:p>
            <a:pPr defTabSz="188913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1071563" algn="l"/>
              </a:tabLst>
              <a:defRPr/>
            </a:pPr>
            <a:r>
              <a:rPr lang="en-US" altLang="zh-CN" sz="2200" dirty="0" smtClean="0"/>
              <a:t>				</a:t>
            </a: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 &lt;&lt; "</a:t>
            </a:r>
            <a:r>
              <a:rPr lang="zh-CN" altLang="en-US" sz="2200" dirty="0" smtClean="0"/>
              <a:t>请输入矩形的左上角和右下角坐标</a:t>
            </a:r>
            <a:r>
              <a:rPr lang="en-US" altLang="zh-CN" sz="2200" dirty="0" smtClean="0"/>
              <a:t>(x1,y1,x2,y2):";</a:t>
            </a:r>
          </a:p>
          <a:p>
            <a:pPr defTabSz="188913" eaLnBrk="1" hangingPunct="1">
              <a:lnSpc>
                <a:spcPct val="80000"/>
              </a:lnSpc>
              <a:buNone/>
              <a:tabLst>
                <a:tab pos="630238" algn="l"/>
                <a:tab pos="1071563" algn="l"/>
              </a:tabLst>
              <a:defRPr/>
            </a:pPr>
            <a:r>
              <a:rPr lang="en-US" altLang="zh-CN" sz="2200" dirty="0" smtClean="0"/>
              <a:t>				</a:t>
            </a:r>
            <a:r>
              <a:rPr lang="en-US" altLang="zh-CN" sz="2200" dirty="0" err="1" smtClean="0"/>
              <a:t>cin</a:t>
            </a:r>
            <a:r>
              <a:rPr lang="en-US" altLang="zh-CN" sz="2200" dirty="0" smtClean="0"/>
              <a:t> &gt;&gt; figures[count].</a:t>
            </a:r>
            <a:r>
              <a:rPr lang="en-US" altLang="zh-CN" sz="2000" dirty="0" err="1" smtClean="0"/>
              <a:t>figure.</a:t>
            </a:r>
            <a:r>
              <a:rPr lang="en-US" altLang="zh-CN" sz="2200" dirty="0" err="1" smtClean="0">
                <a:solidFill>
                  <a:srgbClr val="FFC000"/>
                </a:solidFill>
              </a:rPr>
              <a:t>rect</a:t>
            </a:r>
            <a:r>
              <a:rPr lang="en-US" altLang="zh-CN" sz="2200" dirty="0" err="1" smtClean="0"/>
              <a:t>.left</a:t>
            </a:r>
            <a:r>
              <a:rPr lang="en-US" altLang="zh-CN" sz="2200" dirty="0" smtClean="0"/>
              <a:t> </a:t>
            </a:r>
          </a:p>
          <a:p>
            <a:pPr defTabSz="188913" eaLnBrk="1" hangingPunct="1">
              <a:lnSpc>
                <a:spcPct val="80000"/>
              </a:lnSpc>
              <a:buNone/>
              <a:tabLst>
                <a:tab pos="630238" algn="l"/>
                <a:tab pos="1071563" algn="l"/>
              </a:tabLst>
              <a:defRPr/>
            </a:pPr>
            <a:r>
              <a:rPr lang="en-US" altLang="zh-CN" sz="2200" dirty="0" smtClean="0"/>
              <a:t>				</a:t>
            </a:r>
            <a:r>
              <a:rPr lang="en-US" altLang="zh-CN" sz="2200" dirty="0"/>
              <a:t> </a:t>
            </a:r>
            <a:r>
              <a:rPr lang="en-US" altLang="zh-CN" sz="2200" dirty="0" smtClean="0"/>
              <a:t>    &gt;&gt; figures[count].</a:t>
            </a:r>
            <a:r>
              <a:rPr lang="en-US" altLang="zh-CN" sz="2000" dirty="0" err="1" smtClean="0"/>
              <a:t>figure.</a:t>
            </a:r>
            <a:r>
              <a:rPr lang="en-US" altLang="zh-CN" sz="2200" dirty="0" err="1" smtClean="0">
                <a:solidFill>
                  <a:srgbClr val="FFC000"/>
                </a:solidFill>
              </a:rPr>
              <a:t>rect</a:t>
            </a:r>
            <a:r>
              <a:rPr lang="en-US" altLang="zh-CN" sz="2200" dirty="0" err="1" smtClean="0"/>
              <a:t>.top</a:t>
            </a:r>
            <a:r>
              <a:rPr lang="en-US" altLang="zh-CN" sz="2200" dirty="0" smtClean="0"/>
              <a:t> </a:t>
            </a:r>
          </a:p>
          <a:p>
            <a:pPr defTabSz="188913" eaLnBrk="1" hangingPunct="1">
              <a:lnSpc>
                <a:spcPct val="80000"/>
              </a:lnSpc>
              <a:buNone/>
              <a:tabLst>
                <a:tab pos="630238" algn="l"/>
                <a:tab pos="1071563" algn="l"/>
              </a:tabLst>
              <a:defRPr/>
            </a:pPr>
            <a:r>
              <a:rPr lang="en-US" altLang="zh-CN" sz="2200" dirty="0" smtClean="0"/>
              <a:t>				     &gt;&gt; figures[count].</a:t>
            </a:r>
            <a:r>
              <a:rPr lang="en-US" altLang="zh-CN" sz="2000" dirty="0" err="1" smtClean="0"/>
              <a:t>figure.</a:t>
            </a:r>
            <a:r>
              <a:rPr lang="en-US" altLang="zh-CN" sz="2200" dirty="0" err="1" smtClean="0">
                <a:solidFill>
                  <a:srgbClr val="FFC000"/>
                </a:solidFill>
              </a:rPr>
              <a:t>rect</a:t>
            </a:r>
            <a:r>
              <a:rPr lang="en-US" altLang="zh-CN" sz="2200" dirty="0" err="1" smtClean="0"/>
              <a:t>.right</a:t>
            </a:r>
            <a:r>
              <a:rPr lang="en-US" altLang="zh-CN" sz="2200" dirty="0" smtClean="0"/>
              <a:t> </a:t>
            </a:r>
          </a:p>
          <a:p>
            <a:pPr defTabSz="188913" eaLnBrk="1" hangingPunct="1">
              <a:lnSpc>
                <a:spcPct val="80000"/>
              </a:lnSpc>
              <a:buNone/>
              <a:tabLst>
                <a:tab pos="630238" algn="l"/>
                <a:tab pos="1071563" algn="l"/>
              </a:tabLst>
              <a:defRPr/>
            </a:pPr>
            <a:r>
              <a:rPr lang="en-US" altLang="zh-CN" sz="2200" dirty="0" smtClean="0"/>
              <a:t>				     &gt;&gt; figures[count].</a:t>
            </a:r>
            <a:r>
              <a:rPr lang="en-US" altLang="zh-CN" sz="2000" dirty="0" err="1" smtClean="0"/>
              <a:t>figure.</a:t>
            </a:r>
            <a:r>
              <a:rPr lang="en-US" altLang="zh-CN" sz="2200" dirty="0" err="1" smtClean="0">
                <a:solidFill>
                  <a:srgbClr val="FFC000"/>
                </a:solidFill>
              </a:rPr>
              <a:t>rect</a:t>
            </a:r>
            <a:r>
              <a:rPr lang="en-US" altLang="zh-CN" sz="2200" dirty="0" err="1" smtClean="0"/>
              <a:t>.bottom</a:t>
            </a:r>
            <a:r>
              <a:rPr lang="en-US" altLang="zh-CN" sz="2200" dirty="0" smtClean="0"/>
              <a:t>;</a:t>
            </a:r>
          </a:p>
          <a:p>
            <a:pPr defTabSz="188913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1071563" algn="l"/>
              </a:tabLst>
              <a:defRPr/>
            </a:pPr>
            <a:r>
              <a:rPr lang="en-US" altLang="zh-CN" sz="2200" dirty="0" smtClean="0"/>
              <a:t>				break;</a:t>
            </a:r>
          </a:p>
          <a:p>
            <a:pPr defTabSz="188913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1071563" algn="l"/>
              </a:tabLst>
              <a:defRPr/>
            </a:pPr>
            <a:r>
              <a:rPr lang="en-US" altLang="zh-CN" sz="2200" dirty="0" smtClean="0"/>
              <a:t> 		  case 2: //</a:t>
            </a:r>
            <a:r>
              <a:rPr lang="zh-CN" altLang="en-US" sz="2200" dirty="0" smtClean="0"/>
              <a:t>圆形</a:t>
            </a:r>
          </a:p>
          <a:p>
            <a:pPr defTabSz="188913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1071563" algn="l"/>
              </a:tabLst>
              <a:defRPr/>
            </a:pPr>
            <a:r>
              <a:rPr lang="zh-CN" altLang="en-US" sz="2200" dirty="0" smtClean="0"/>
              <a:t>				</a:t>
            </a:r>
            <a:r>
              <a:rPr lang="en-US" altLang="zh-CN" sz="2200" dirty="0" smtClean="0"/>
              <a:t>figures[count].shape = </a:t>
            </a:r>
            <a:r>
              <a:rPr lang="en-US" altLang="zh-CN" sz="2200" dirty="0" smtClean="0">
                <a:solidFill>
                  <a:srgbClr val="FFC000"/>
                </a:solidFill>
              </a:rPr>
              <a:t>CIRCLE</a:t>
            </a:r>
            <a:r>
              <a:rPr lang="en-US" altLang="zh-CN" sz="2200" dirty="0" smtClean="0"/>
              <a:t>;</a:t>
            </a:r>
          </a:p>
          <a:p>
            <a:pPr defTabSz="188913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1071563" algn="l"/>
              </a:tabLst>
              <a:defRPr/>
            </a:pPr>
            <a:r>
              <a:rPr lang="en-US" altLang="zh-CN" sz="2200" dirty="0" smtClean="0"/>
              <a:t>				</a:t>
            </a: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 &lt;&lt; "</a:t>
            </a:r>
            <a:r>
              <a:rPr lang="zh-CN" altLang="en-US" sz="2200" dirty="0" smtClean="0"/>
              <a:t>请输入圆的圆心坐标和半径 </a:t>
            </a:r>
            <a:r>
              <a:rPr lang="en-US" altLang="zh-CN" sz="2200" dirty="0" smtClean="0"/>
              <a:t>(</a:t>
            </a:r>
            <a:r>
              <a:rPr lang="en-US" altLang="zh-CN" sz="2200" dirty="0" err="1" smtClean="0"/>
              <a:t>x,y,r</a:t>
            </a:r>
            <a:r>
              <a:rPr lang="en-US" altLang="zh-CN" sz="2200" dirty="0" smtClean="0"/>
              <a:t>) </a:t>
            </a:r>
            <a:r>
              <a:rPr lang="zh-CN" altLang="en-US" sz="2200" dirty="0" smtClean="0"/>
              <a:t>：</a:t>
            </a:r>
            <a:r>
              <a:rPr lang="en-US" altLang="zh-CN" sz="2200" dirty="0" smtClean="0"/>
              <a:t>";</a:t>
            </a:r>
          </a:p>
          <a:p>
            <a:pPr defTabSz="188913" eaLnBrk="1" hangingPunct="1">
              <a:lnSpc>
                <a:spcPct val="80000"/>
              </a:lnSpc>
              <a:buNone/>
              <a:tabLst>
                <a:tab pos="630238" algn="l"/>
                <a:tab pos="1071563" algn="l"/>
              </a:tabLst>
              <a:defRPr/>
            </a:pPr>
            <a:r>
              <a:rPr lang="en-US" altLang="zh-CN" sz="2200" dirty="0" smtClean="0"/>
              <a:t>				</a:t>
            </a:r>
            <a:r>
              <a:rPr lang="en-US" altLang="zh-CN" sz="2200" dirty="0" err="1" smtClean="0"/>
              <a:t>cin</a:t>
            </a:r>
            <a:r>
              <a:rPr lang="en-US" altLang="zh-CN" sz="2200" dirty="0" smtClean="0"/>
              <a:t> &gt;&gt; figures[count].</a:t>
            </a:r>
            <a:r>
              <a:rPr lang="en-US" altLang="zh-CN" sz="2000" dirty="0" err="1" smtClean="0"/>
              <a:t>figure.</a:t>
            </a:r>
            <a:r>
              <a:rPr lang="en-US" altLang="zh-CN" sz="2200" dirty="0" err="1" smtClean="0">
                <a:solidFill>
                  <a:srgbClr val="FFC000"/>
                </a:solidFill>
              </a:rPr>
              <a:t>circle</a:t>
            </a:r>
            <a:r>
              <a:rPr lang="en-US" altLang="zh-CN" sz="2200" dirty="0" err="1" smtClean="0"/>
              <a:t>.x</a:t>
            </a:r>
            <a:r>
              <a:rPr lang="en-US" altLang="zh-CN" sz="2200" dirty="0" smtClean="0"/>
              <a:t> </a:t>
            </a:r>
          </a:p>
          <a:p>
            <a:pPr defTabSz="188913" eaLnBrk="1" hangingPunct="1">
              <a:lnSpc>
                <a:spcPct val="80000"/>
              </a:lnSpc>
              <a:buNone/>
              <a:tabLst>
                <a:tab pos="630238" algn="l"/>
                <a:tab pos="1071563" algn="l"/>
              </a:tabLst>
              <a:defRPr/>
            </a:pPr>
            <a:r>
              <a:rPr lang="en-US" altLang="zh-CN" sz="2200" dirty="0" smtClean="0"/>
              <a:t>				     &gt;&gt; figures[count].</a:t>
            </a:r>
            <a:r>
              <a:rPr lang="en-US" altLang="zh-CN" sz="2000" dirty="0" err="1" smtClean="0"/>
              <a:t>figure.</a:t>
            </a:r>
            <a:r>
              <a:rPr lang="en-US" altLang="zh-CN" sz="2200" dirty="0" err="1" smtClean="0">
                <a:solidFill>
                  <a:srgbClr val="FFC000"/>
                </a:solidFill>
              </a:rPr>
              <a:t>circle</a:t>
            </a:r>
            <a:r>
              <a:rPr lang="en-US" altLang="zh-CN" sz="2200" dirty="0" err="1" smtClean="0"/>
              <a:t>.y</a:t>
            </a:r>
            <a:r>
              <a:rPr lang="en-US" altLang="zh-CN" sz="2200" dirty="0" smtClean="0"/>
              <a:t> </a:t>
            </a:r>
          </a:p>
          <a:p>
            <a:pPr defTabSz="188913" eaLnBrk="1" hangingPunct="1">
              <a:lnSpc>
                <a:spcPct val="80000"/>
              </a:lnSpc>
              <a:buNone/>
              <a:tabLst>
                <a:tab pos="630238" algn="l"/>
                <a:tab pos="1071563" algn="l"/>
              </a:tabLst>
              <a:defRPr/>
            </a:pPr>
            <a:r>
              <a:rPr lang="en-US" altLang="zh-CN" sz="2200" dirty="0" smtClean="0"/>
              <a:t>				     &gt;&gt; figures[count].</a:t>
            </a:r>
            <a:r>
              <a:rPr lang="en-US" altLang="zh-CN" sz="2000" dirty="0" err="1" smtClean="0"/>
              <a:t>figure.</a:t>
            </a:r>
            <a:r>
              <a:rPr lang="en-US" altLang="zh-CN" sz="2200" dirty="0" err="1" smtClean="0">
                <a:solidFill>
                  <a:srgbClr val="FFC000"/>
                </a:solidFill>
              </a:rPr>
              <a:t>circle</a:t>
            </a:r>
            <a:r>
              <a:rPr lang="en-US" altLang="zh-CN" sz="2200" dirty="0" err="1" smtClean="0"/>
              <a:t>.r</a:t>
            </a:r>
            <a:r>
              <a:rPr lang="en-US" altLang="zh-CN" sz="2200" dirty="0" smtClean="0"/>
              <a:t>;</a:t>
            </a:r>
          </a:p>
          <a:p>
            <a:pPr defTabSz="188913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1071563" algn="l"/>
              </a:tabLst>
              <a:defRPr/>
            </a:pPr>
            <a:r>
              <a:rPr lang="en-US" altLang="zh-CN" sz="2200" dirty="0" smtClean="0"/>
              <a:t>  	 		break;</a:t>
            </a:r>
          </a:p>
          <a:p>
            <a:pPr defTabSz="188913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1071563" algn="l"/>
              </a:tabLst>
              <a:defRPr/>
            </a:pPr>
            <a:r>
              <a:rPr lang="en-US" altLang="zh-CN" sz="2200" dirty="0" smtClean="0"/>
              <a:t>	 	} //end of switch</a:t>
            </a:r>
          </a:p>
          <a:p>
            <a:pPr defTabSz="188913" eaLnBrk="1" hangingPunct="1">
              <a:lnSpc>
                <a:spcPct val="80000"/>
              </a:lnSpc>
              <a:buFont typeface="Wingdings" pitchFamily="2" charset="2"/>
              <a:buNone/>
              <a:tabLst>
                <a:tab pos="630238" algn="l"/>
                <a:tab pos="1071563" algn="l"/>
              </a:tabLst>
              <a:defRPr/>
            </a:pPr>
            <a:r>
              <a:rPr lang="en-US" altLang="zh-CN" sz="2200" dirty="0" smtClean="0"/>
              <a:t>	} //end of for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2929"/>
            <a:ext cx="8229600" cy="6336431"/>
          </a:xfrm>
        </p:spPr>
        <p:txBody>
          <a:bodyPr>
            <a:normAutofit fontScale="92500" lnSpcReduction="10000"/>
          </a:bodyPr>
          <a:lstStyle/>
          <a:p>
            <a:pPr defTabSz="196850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图形的输出：</a:t>
            </a:r>
            <a:endParaRPr lang="en-US" altLang="zh-CN" sz="2800" dirty="0" smtClean="0"/>
          </a:p>
          <a:p>
            <a:pPr marL="400050" lvl="1" indent="0" defTabSz="19685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 err="1" smtClean="0"/>
              <a:t>draw_line</a:t>
            </a:r>
            <a:r>
              <a:rPr lang="en-US" altLang="zh-CN" sz="2400" dirty="0" smtClean="0"/>
              <a:t>(Line line);</a:t>
            </a:r>
          </a:p>
          <a:p>
            <a:pPr marL="400050" lvl="1" indent="0" defTabSz="19685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 err="1" smtClean="0"/>
              <a:t>draw_rectangle</a:t>
            </a:r>
            <a:r>
              <a:rPr lang="en-US" altLang="zh-CN" sz="2400" dirty="0" smtClean="0"/>
              <a:t>(Rectangle </a:t>
            </a:r>
            <a:r>
              <a:rPr lang="en-US" altLang="zh-CN" sz="2400" dirty="0" err="1" smtClean="0"/>
              <a:t>rect</a:t>
            </a:r>
            <a:r>
              <a:rPr lang="en-US" altLang="zh-CN" sz="2400" dirty="0" smtClean="0"/>
              <a:t>);</a:t>
            </a:r>
          </a:p>
          <a:p>
            <a:pPr marL="400050" lvl="1" indent="0" defTabSz="19685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 err="1" smtClean="0"/>
              <a:t>draw_circle</a:t>
            </a:r>
            <a:r>
              <a:rPr lang="en-US" altLang="zh-CN" sz="2400" dirty="0" smtClean="0"/>
              <a:t>(Circle circle);</a:t>
            </a:r>
          </a:p>
          <a:p>
            <a:pPr marL="400050" lvl="1" indent="0" defTabSz="19685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......</a:t>
            </a:r>
            <a:endParaRPr lang="zh-CN" altLang="en-US" sz="2400" dirty="0" smtClean="0"/>
          </a:p>
          <a:p>
            <a:pPr defTabSz="19685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for 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=0;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&lt;count;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++)</a:t>
            </a:r>
          </a:p>
          <a:p>
            <a:pPr defTabSz="19685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{	switch (figures[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].shape)</a:t>
            </a:r>
          </a:p>
          <a:p>
            <a:pPr defTabSz="19685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		{ case LINE:</a:t>
            </a:r>
          </a:p>
          <a:p>
            <a:pPr defTabSz="19685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						</a:t>
            </a:r>
            <a:r>
              <a:rPr lang="en-US" altLang="zh-CN" sz="2400" dirty="0" err="1" smtClean="0"/>
              <a:t>draw_line</a:t>
            </a:r>
            <a:r>
              <a:rPr lang="en-US" altLang="zh-CN" sz="2400" dirty="0" smtClean="0"/>
              <a:t>(figures[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].</a:t>
            </a:r>
            <a:r>
              <a:rPr lang="en-US" altLang="zh-CN" sz="2400" dirty="0" err="1" smtClean="0"/>
              <a:t>figure.line</a:t>
            </a:r>
            <a:r>
              <a:rPr lang="en-US" altLang="zh-CN" sz="2400" dirty="0" smtClean="0"/>
              <a:t>);</a:t>
            </a:r>
          </a:p>
          <a:p>
            <a:pPr defTabSz="19685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					break;</a:t>
            </a:r>
          </a:p>
          <a:p>
            <a:pPr defTabSz="19685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			case RECTANGLE:</a:t>
            </a:r>
          </a:p>
          <a:p>
            <a:pPr defTabSz="19685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 						</a:t>
            </a:r>
            <a:r>
              <a:rPr lang="en-US" altLang="zh-CN" sz="2400" dirty="0" err="1" smtClean="0"/>
              <a:t>draw_rectangle</a:t>
            </a:r>
            <a:r>
              <a:rPr lang="en-US" altLang="zh-CN" sz="2400" dirty="0" smtClean="0"/>
              <a:t>(figures[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].</a:t>
            </a:r>
            <a:r>
              <a:rPr lang="en-US" altLang="zh-CN" sz="2400" dirty="0" err="1" smtClean="0"/>
              <a:t>figure.rect</a:t>
            </a:r>
            <a:r>
              <a:rPr lang="en-US" altLang="zh-CN" sz="2400" dirty="0" smtClean="0"/>
              <a:t>);</a:t>
            </a:r>
          </a:p>
          <a:p>
            <a:pPr defTabSz="19685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					break;</a:t>
            </a:r>
          </a:p>
          <a:p>
            <a:pPr defTabSz="19685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			case CIRCLE:</a:t>
            </a:r>
          </a:p>
          <a:p>
            <a:pPr defTabSz="19685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 						</a:t>
            </a:r>
            <a:r>
              <a:rPr lang="en-US" altLang="zh-CN" sz="2400" dirty="0" err="1" smtClean="0"/>
              <a:t>draw_circle</a:t>
            </a:r>
            <a:r>
              <a:rPr lang="en-US" altLang="zh-CN" sz="2400" dirty="0" smtClean="0"/>
              <a:t>(figures[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].</a:t>
            </a:r>
            <a:r>
              <a:rPr lang="en-US" altLang="zh-CN" sz="2400" dirty="0" err="1" smtClean="0"/>
              <a:t>figure.circle</a:t>
            </a:r>
            <a:r>
              <a:rPr lang="en-US" altLang="zh-CN" sz="2400" dirty="0" smtClean="0"/>
              <a:t>);</a:t>
            </a:r>
          </a:p>
          <a:p>
            <a:pPr defTabSz="19685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 						break;</a:t>
            </a:r>
          </a:p>
          <a:p>
            <a:pPr defTabSz="19685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 			}</a:t>
            </a:r>
          </a:p>
          <a:p>
            <a:pPr defTabSz="19685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908720"/>
            <a:ext cx="8642350" cy="540146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2800" dirty="0" smtClean="0"/>
              <a:t>除了用一种类型来表示多种类型的数据外，也可利用联合类型来实现</a:t>
            </a:r>
            <a:r>
              <a:rPr lang="zh-CN" altLang="en-US" sz="2800" dirty="0" smtClean="0">
                <a:solidFill>
                  <a:srgbClr val="FFC000"/>
                </a:solidFill>
              </a:rPr>
              <a:t>多个数据共享内存空间</a:t>
            </a:r>
            <a:r>
              <a:rPr lang="zh-CN" altLang="en-US" sz="2800" dirty="0" smtClean="0"/>
              <a:t>。例如，下面的数组</a:t>
            </a:r>
            <a:r>
              <a:rPr lang="en-US" altLang="zh-CN" sz="2800" dirty="0" smtClean="0"/>
              <a:t>a</a:t>
            </a:r>
            <a:r>
              <a:rPr lang="zh-CN" altLang="en-US" sz="2800" dirty="0" smtClean="0"/>
              <a:t>和</a:t>
            </a:r>
            <a:r>
              <a:rPr lang="en-US" altLang="zh-CN" sz="2800" dirty="0" smtClean="0"/>
              <a:t>b</a:t>
            </a:r>
            <a:r>
              <a:rPr lang="zh-CN" altLang="en-US" sz="2800" dirty="0" smtClean="0"/>
              <a:t>通过联合类型共享内存空间：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400" dirty="0" smtClean="0"/>
              <a:t>union AB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400" dirty="0" smtClean="0"/>
              <a:t>{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a[100];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400" dirty="0" smtClean="0"/>
              <a:t>   double b[100];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400" dirty="0" smtClean="0"/>
              <a:t>};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400" dirty="0" smtClean="0"/>
              <a:t>AB buffer;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400" dirty="0" smtClean="0"/>
              <a:t>... </a:t>
            </a:r>
            <a:r>
              <a:rPr lang="en-US" altLang="zh-CN" sz="2400" dirty="0" err="1" smtClean="0"/>
              <a:t>buffer.a</a:t>
            </a:r>
            <a:r>
              <a:rPr lang="en-US" altLang="zh-CN" sz="2400" dirty="0" smtClean="0"/>
              <a:t> ... //</a:t>
            </a:r>
            <a:r>
              <a:rPr lang="zh-CN" altLang="en-US" sz="2400" dirty="0" smtClean="0"/>
              <a:t>使用数组</a:t>
            </a:r>
            <a:r>
              <a:rPr lang="en-US" altLang="zh-CN" sz="2400" dirty="0" smtClean="0"/>
              <a:t>a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400" dirty="0" smtClean="0"/>
              <a:t>......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400" dirty="0" smtClean="0"/>
              <a:t>... </a:t>
            </a:r>
            <a:r>
              <a:rPr lang="en-US" altLang="zh-CN" sz="2400" dirty="0" err="1" smtClean="0"/>
              <a:t>buffer.b</a:t>
            </a:r>
            <a:r>
              <a:rPr lang="en-US" altLang="zh-CN" sz="2400" dirty="0" smtClean="0"/>
              <a:t> ... //</a:t>
            </a:r>
            <a:r>
              <a:rPr lang="zh-CN" altLang="en-US" sz="2400" dirty="0" smtClean="0"/>
              <a:t>使用数组</a:t>
            </a:r>
            <a:r>
              <a:rPr lang="en-US" altLang="zh-CN" sz="2400" dirty="0" smtClean="0"/>
              <a:t>b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400" dirty="0" smtClean="0"/>
              <a:t>......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400" dirty="0" smtClean="0"/>
              <a:t>//</a:t>
            </a:r>
            <a:r>
              <a:rPr lang="zh-CN" altLang="en-US" sz="2400" dirty="0" smtClean="0">
                <a:solidFill>
                  <a:srgbClr val="FFC000"/>
                </a:solidFill>
              </a:rPr>
              <a:t>注意：</a:t>
            </a:r>
            <a:r>
              <a:rPr lang="zh-CN" altLang="en-US" sz="2400" dirty="0" smtClean="0"/>
              <a:t>上述数组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b</a:t>
            </a:r>
            <a:r>
              <a:rPr lang="zh-CN" altLang="en-US" sz="2400" dirty="0" smtClean="0"/>
              <a:t>不能同时使用！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87152"/>
            <a:ext cx="8642350" cy="5234136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如何表示一组图形数据？图形可以是：线段、矩形</a:t>
            </a:r>
            <a:r>
              <a:rPr lang="zh-CN" altLang="en-US" sz="2800" dirty="0"/>
              <a:t>、</a:t>
            </a:r>
            <a:r>
              <a:rPr lang="zh-CN" altLang="en-US" sz="2800" dirty="0" smtClean="0"/>
              <a:t>圆等：</a:t>
            </a:r>
            <a:endParaRPr lang="en-US" altLang="zh-CN" sz="2800" dirty="0" smtClean="0"/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err="1"/>
              <a:t>struct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Line //</a:t>
            </a:r>
            <a:r>
              <a:rPr lang="zh-CN" altLang="en-US" sz="2400" dirty="0" smtClean="0"/>
              <a:t>线段</a:t>
            </a:r>
            <a:endParaRPr lang="en-US" altLang="zh-CN" sz="2400" dirty="0"/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{	double </a:t>
            </a:r>
            <a:r>
              <a:rPr lang="en-US" altLang="zh-CN" sz="2400" dirty="0" smtClean="0"/>
              <a:t>x1,y1,x2,y2</a:t>
            </a:r>
            <a:r>
              <a:rPr lang="en-US" altLang="zh-CN" sz="2400" dirty="0"/>
              <a:t>;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};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err="1"/>
              <a:t>struct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Rectangle //</a:t>
            </a:r>
            <a:r>
              <a:rPr lang="zh-CN" altLang="en-US" sz="2400" dirty="0" smtClean="0"/>
              <a:t>矩形</a:t>
            </a:r>
            <a:endParaRPr lang="en-US" altLang="zh-CN" sz="2400" dirty="0"/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{	double </a:t>
            </a:r>
            <a:r>
              <a:rPr lang="en-US" altLang="zh-CN" sz="2400" dirty="0" err="1"/>
              <a:t>left,top,right,bottom</a:t>
            </a:r>
            <a:r>
              <a:rPr lang="en-US" altLang="zh-CN" sz="2400" dirty="0"/>
              <a:t>;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};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err="1"/>
              <a:t>struct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Circle //</a:t>
            </a:r>
            <a:r>
              <a:rPr lang="zh-CN" altLang="en-US" sz="2400" dirty="0" smtClean="0"/>
              <a:t>圆</a:t>
            </a:r>
            <a:endParaRPr lang="en-US" altLang="zh-CN" sz="2400" dirty="0"/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{	double </a:t>
            </a:r>
            <a:r>
              <a:rPr lang="en-US" altLang="zh-CN" sz="2400" dirty="0" err="1" smtClean="0"/>
              <a:t>x,y,r</a:t>
            </a:r>
            <a:r>
              <a:rPr lang="en-US" altLang="zh-CN" sz="2400" dirty="0"/>
              <a:t>;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}; </a:t>
            </a:r>
          </a:p>
          <a:p>
            <a:pPr marL="457200" lvl="1" indent="0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sz="2400" dirty="0" smtClean="0">
                <a:solidFill>
                  <a:srgbClr val="FFC000"/>
                </a:solidFill>
              </a:rPr>
              <a:t>？</a:t>
            </a:r>
            <a:r>
              <a:rPr lang="en-US" altLang="zh-CN" sz="2400" dirty="0" smtClean="0"/>
              <a:t>figures[100]; //</a:t>
            </a:r>
            <a:r>
              <a:rPr lang="en-US" altLang="zh-CN" sz="2400" dirty="0"/>
              <a:t>100</a:t>
            </a:r>
            <a:r>
              <a:rPr lang="zh-CN" altLang="en-US" sz="2400" dirty="0"/>
              <a:t>个图形，</a:t>
            </a:r>
            <a:r>
              <a:rPr lang="zh-CN" altLang="en-US" sz="2400" dirty="0" smtClean="0">
                <a:solidFill>
                  <a:srgbClr val="FFC000"/>
                </a:solidFill>
              </a:rPr>
              <a:t>元素类型</a:t>
            </a:r>
            <a:r>
              <a:rPr lang="zh-CN" altLang="en-US" sz="2400" dirty="0" smtClean="0"/>
              <a:t>怎么定义？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" y="260648"/>
            <a:ext cx="8651304" cy="6192688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可以用</a:t>
            </a:r>
            <a:r>
              <a:rPr lang="zh-CN" altLang="en-US" dirty="0" smtClean="0">
                <a:solidFill>
                  <a:srgbClr val="FFC000"/>
                </a:solidFill>
              </a:rPr>
              <a:t>联合类型</a:t>
            </a:r>
            <a:r>
              <a:rPr lang="zh-CN" altLang="en-US" dirty="0" smtClean="0"/>
              <a:t>解决上面的问题：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联合类型是用</a:t>
            </a:r>
            <a:r>
              <a:rPr lang="zh-CN" altLang="en-US" dirty="0">
                <a:solidFill>
                  <a:srgbClr val="FFC000"/>
                </a:solidFill>
              </a:rPr>
              <a:t>一个类型</a:t>
            </a:r>
            <a:r>
              <a:rPr lang="zh-CN" altLang="en-US" dirty="0"/>
              <a:t>表示</a:t>
            </a:r>
            <a:r>
              <a:rPr lang="zh-CN" altLang="en-US" dirty="0">
                <a:solidFill>
                  <a:srgbClr val="FFC000"/>
                </a:solidFill>
              </a:rPr>
              <a:t>多种类型</a:t>
            </a:r>
            <a:r>
              <a:rPr lang="zh-CN" altLang="en-US" dirty="0"/>
              <a:t>的数据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例如，下面的</a:t>
            </a:r>
            <a:r>
              <a:rPr lang="en-US" altLang="zh-CN" dirty="0"/>
              <a:t>A</a:t>
            </a:r>
            <a:r>
              <a:rPr lang="zh-CN" altLang="en-US" dirty="0"/>
              <a:t>就是联合类型，它既可以表示</a:t>
            </a:r>
            <a:r>
              <a:rPr lang="en-US" altLang="zh-CN" dirty="0" err="1"/>
              <a:t>int</a:t>
            </a:r>
            <a:r>
              <a:rPr lang="zh-CN" altLang="en-US" dirty="0"/>
              <a:t>类型的数据，也可以表示</a:t>
            </a:r>
            <a:r>
              <a:rPr lang="en-US" altLang="zh-CN" dirty="0" smtClean="0"/>
              <a:t>char</a:t>
            </a:r>
            <a:r>
              <a:rPr lang="zh-CN" altLang="en-US" dirty="0" smtClean="0"/>
              <a:t>和</a:t>
            </a:r>
            <a:r>
              <a:rPr lang="en-US" altLang="zh-CN" dirty="0" smtClean="0"/>
              <a:t>double</a:t>
            </a:r>
            <a:r>
              <a:rPr lang="zh-CN" altLang="en-US" dirty="0"/>
              <a:t>类型的数据：</a:t>
            </a:r>
          </a:p>
          <a:p>
            <a:pPr lvl="2" eaLnBrk="1" hangingPunct="1">
              <a:buNone/>
              <a:defRPr/>
            </a:pPr>
            <a:r>
              <a:rPr lang="en-US" altLang="zh-CN" sz="2800" dirty="0">
                <a:solidFill>
                  <a:srgbClr val="FFC000"/>
                </a:solidFill>
              </a:rPr>
              <a:t>union</a:t>
            </a:r>
            <a:r>
              <a:rPr lang="en-US" altLang="zh-CN" sz="2800" dirty="0"/>
              <a:t> A //A</a:t>
            </a:r>
            <a:r>
              <a:rPr lang="zh-CN" altLang="en-US" sz="2800" dirty="0"/>
              <a:t>为联合类型</a:t>
            </a:r>
            <a:endParaRPr lang="en-US" altLang="zh-CN" sz="2800" dirty="0"/>
          </a:p>
          <a:p>
            <a:pPr lvl="2" eaLnBrk="1" hangingPunct="1">
              <a:buNone/>
              <a:defRPr/>
            </a:pPr>
            <a:r>
              <a:rPr lang="en-US" altLang="zh-CN" sz="2800" dirty="0"/>
              <a:t>{ </a:t>
            </a:r>
            <a:r>
              <a:rPr lang="en-US" altLang="zh-CN" sz="2800" dirty="0" err="1"/>
              <a:t>int</a:t>
            </a:r>
            <a:r>
              <a:rPr lang="en-US" altLang="zh-CN" sz="2800" dirty="0"/>
              <a:t> </a:t>
            </a:r>
            <a:r>
              <a:rPr lang="en-US" altLang="zh-CN" sz="2800" dirty="0" err="1"/>
              <a:t>i</a:t>
            </a:r>
            <a:r>
              <a:rPr lang="en-US" altLang="zh-CN" sz="2800" dirty="0"/>
              <a:t>;</a:t>
            </a:r>
          </a:p>
          <a:p>
            <a:pPr lvl="2" eaLnBrk="1" hangingPunct="1">
              <a:buNone/>
              <a:defRPr/>
            </a:pPr>
            <a:r>
              <a:rPr lang="en-US" altLang="zh-CN" sz="2800" dirty="0"/>
              <a:t>   char c;</a:t>
            </a:r>
          </a:p>
          <a:p>
            <a:pPr lvl="2" eaLnBrk="1" hangingPunct="1">
              <a:buNone/>
              <a:defRPr/>
            </a:pPr>
            <a:r>
              <a:rPr lang="en-US" altLang="zh-CN" sz="2800" dirty="0"/>
              <a:t>   double d;</a:t>
            </a:r>
          </a:p>
          <a:p>
            <a:pPr lvl="2" eaLnBrk="1" hangingPunct="1">
              <a:buNone/>
              <a:defRPr/>
            </a:pPr>
            <a:r>
              <a:rPr lang="en-US" altLang="zh-CN" sz="2800" dirty="0" smtClean="0"/>
              <a:t>};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对于</a:t>
            </a:r>
            <a:r>
              <a:rPr lang="zh-CN" altLang="en-US" dirty="0"/>
              <a:t>一个联合类型的变量：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在程序中可把它作为多种类型来使用。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当把它作为某种类型来使用时，需要通过相应的成员来实现</a:t>
            </a:r>
            <a:r>
              <a:rPr lang="zh-CN" altLang="en-US" dirty="0" smtClean="0"/>
              <a:t>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7949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680" y="332656"/>
            <a:ext cx="8686800" cy="6264696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例如：</a:t>
            </a:r>
            <a:endParaRPr lang="zh-CN" altLang="en-US" dirty="0"/>
          </a:p>
          <a:p>
            <a:pPr lvl="1" eaLnBrk="1" hangingPunct="1">
              <a:buFontTx/>
              <a:buNone/>
              <a:defRPr/>
            </a:pPr>
            <a:r>
              <a:rPr lang="en-US" altLang="zh-CN" dirty="0"/>
              <a:t>union A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/>
              <a:t>i</a:t>
            </a:r>
            <a:r>
              <a:rPr lang="en-US" altLang="zh-CN" dirty="0"/>
              <a:t>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dirty="0"/>
              <a:t>   char c;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dirty="0"/>
              <a:t>   double d;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dirty="0"/>
              <a:t>};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dirty="0" smtClean="0"/>
              <a:t>A </a:t>
            </a:r>
            <a:r>
              <a:rPr lang="en-US" altLang="zh-CN" dirty="0" err="1" smtClean="0"/>
              <a:t>a</a:t>
            </a:r>
            <a:r>
              <a:rPr lang="en-US" altLang="zh-CN" dirty="0" smtClean="0"/>
              <a:t>; //a</a:t>
            </a:r>
            <a:r>
              <a:rPr lang="zh-CN" altLang="en-US" dirty="0"/>
              <a:t>是</a:t>
            </a:r>
            <a:r>
              <a:rPr lang="zh-CN" altLang="en-US" dirty="0" smtClean="0"/>
              <a:t>一个联合类型的变量，它可以是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、</a:t>
            </a:r>
            <a:r>
              <a:rPr lang="en-US" altLang="zh-CN" dirty="0" smtClean="0"/>
              <a:t>char</a:t>
            </a:r>
            <a:r>
              <a:rPr lang="zh-CN" altLang="en-US" dirty="0" smtClean="0"/>
              <a:t>或</a:t>
            </a:r>
            <a:r>
              <a:rPr lang="en-US" altLang="zh-CN" dirty="0" smtClean="0"/>
              <a:t>double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当把</a:t>
            </a:r>
            <a:r>
              <a:rPr lang="en-US" altLang="zh-CN" dirty="0" smtClean="0"/>
              <a:t>a</a:t>
            </a:r>
            <a:r>
              <a:rPr lang="zh-CN" altLang="en-US" dirty="0" smtClean="0"/>
              <a:t>当作</a:t>
            </a:r>
            <a:r>
              <a:rPr lang="en-US" altLang="zh-CN" dirty="0" err="1" smtClean="0">
                <a:solidFill>
                  <a:srgbClr val="FFC000"/>
                </a:solidFill>
              </a:rPr>
              <a:t>int</a:t>
            </a:r>
            <a:r>
              <a:rPr lang="zh-CN" altLang="en-US" dirty="0" smtClean="0">
                <a:solidFill>
                  <a:srgbClr val="FFC000"/>
                </a:solidFill>
              </a:rPr>
              <a:t>型</a:t>
            </a:r>
            <a:r>
              <a:rPr lang="zh-CN" altLang="en-US" dirty="0" smtClean="0"/>
              <a:t>来用时</a:t>
            </a:r>
            <a:endParaRPr lang="en-US" altLang="zh-CN" dirty="0" smtClean="0"/>
          </a:p>
          <a:p>
            <a:pPr marL="1074738" lvl="1" defTabSz="1074738" eaLnBrk="1" hangingPunct="1">
              <a:buFontTx/>
              <a:buNone/>
              <a:defRPr/>
            </a:pPr>
            <a:r>
              <a:rPr lang="en-US" altLang="zh-CN" dirty="0" err="1" smtClean="0"/>
              <a:t>a.i</a:t>
            </a:r>
            <a:r>
              <a:rPr lang="en-US" altLang="zh-CN" dirty="0" smtClean="0"/>
              <a:t> </a:t>
            </a:r>
            <a:r>
              <a:rPr lang="en-US" altLang="zh-CN" dirty="0"/>
              <a:t>= 1;  </a:t>
            </a:r>
            <a:r>
              <a:rPr lang="en-US" altLang="zh-CN" dirty="0" smtClean="0"/>
              <a:t>   //</a:t>
            </a:r>
            <a:r>
              <a:rPr lang="zh-CN" altLang="en-US" dirty="0" smtClean="0"/>
              <a:t>要通过成员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来给</a:t>
            </a:r>
            <a:r>
              <a:rPr lang="en-US" altLang="zh-CN" dirty="0" smtClean="0"/>
              <a:t>a</a:t>
            </a:r>
            <a:r>
              <a:rPr lang="zh-CN" altLang="en-US" dirty="0" smtClean="0"/>
              <a:t>赋值</a:t>
            </a:r>
            <a:endParaRPr lang="zh-CN" altLang="en-US" dirty="0"/>
          </a:p>
          <a:p>
            <a:pPr marL="1074738" lvl="1" defTabSz="1074738" eaLnBrk="1" hangingPunct="1">
              <a:buNone/>
              <a:defRPr/>
            </a:pPr>
            <a:r>
              <a:rPr lang="en-US" altLang="zh-CN" dirty="0"/>
              <a:t>... </a:t>
            </a:r>
            <a:r>
              <a:rPr lang="en-US" altLang="zh-CN" dirty="0" err="1"/>
              <a:t>a.i</a:t>
            </a:r>
            <a:r>
              <a:rPr lang="en-US" altLang="zh-CN" dirty="0"/>
              <a:t> ... </a:t>
            </a:r>
            <a:r>
              <a:rPr lang="en-US" altLang="zh-CN" dirty="0" smtClean="0"/>
              <a:t>   //</a:t>
            </a:r>
            <a:r>
              <a:rPr lang="zh-CN" altLang="en-US" dirty="0" smtClean="0"/>
              <a:t>要通过</a:t>
            </a:r>
            <a:r>
              <a:rPr lang="zh-CN" altLang="en-US" dirty="0"/>
              <a:t>成员</a:t>
            </a:r>
            <a:r>
              <a:rPr lang="en-US" altLang="zh-CN" dirty="0" err="1"/>
              <a:t>i</a:t>
            </a:r>
            <a:r>
              <a:rPr lang="zh-CN" altLang="en-US" dirty="0" smtClean="0"/>
              <a:t>取</a:t>
            </a:r>
            <a:r>
              <a:rPr lang="en-US" altLang="zh-CN" dirty="0" smtClean="0"/>
              <a:t>a</a:t>
            </a:r>
            <a:r>
              <a:rPr lang="zh-CN" altLang="en-US" dirty="0" smtClean="0"/>
              <a:t>的值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当把</a:t>
            </a:r>
            <a:r>
              <a:rPr lang="en-US" altLang="zh-CN" dirty="0"/>
              <a:t>a</a:t>
            </a:r>
            <a:r>
              <a:rPr lang="zh-CN" altLang="en-US" dirty="0" smtClean="0"/>
              <a:t>当作</a:t>
            </a:r>
            <a:r>
              <a:rPr lang="en-US" altLang="zh-CN" dirty="0" smtClean="0">
                <a:solidFill>
                  <a:srgbClr val="FFC000"/>
                </a:solidFill>
              </a:rPr>
              <a:t>char</a:t>
            </a:r>
            <a:r>
              <a:rPr lang="zh-CN" altLang="en-US" dirty="0" smtClean="0">
                <a:solidFill>
                  <a:srgbClr val="FFC000"/>
                </a:solidFill>
              </a:rPr>
              <a:t>型</a:t>
            </a:r>
            <a:r>
              <a:rPr lang="zh-CN" altLang="en-US" dirty="0"/>
              <a:t>来</a:t>
            </a:r>
            <a:r>
              <a:rPr lang="zh-CN" altLang="en-US" dirty="0" smtClean="0"/>
              <a:t>用时</a:t>
            </a:r>
            <a:endParaRPr lang="en-US" altLang="zh-CN" dirty="0"/>
          </a:p>
          <a:p>
            <a:pPr marL="1074738" lvl="1" eaLnBrk="1" hangingPunct="1">
              <a:buFontTx/>
              <a:buNone/>
              <a:defRPr/>
            </a:pPr>
            <a:r>
              <a:rPr lang="en-US" altLang="zh-CN" dirty="0" err="1" smtClean="0"/>
              <a:t>a.c</a:t>
            </a:r>
            <a:r>
              <a:rPr lang="en-US" altLang="zh-CN" dirty="0" smtClean="0"/>
              <a:t> </a:t>
            </a:r>
            <a:r>
              <a:rPr lang="en-US" altLang="zh-CN" dirty="0"/>
              <a:t>= 'A';  </a:t>
            </a:r>
            <a:r>
              <a:rPr lang="en-US" altLang="zh-CN" dirty="0" smtClean="0"/>
              <a:t>//</a:t>
            </a:r>
            <a:r>
              <a:rPr lang="zh-CN" altLang="en-US" dirty="0"/>
              <a:t>要</a:t>
            </a:r>
            <a:r>
              <a:rPr lang="zh-CN" altLang="en-US" dirty="0" smtClean="0"/>
              <a:t>通过成员</a:t>
            </a:r>
            <a:r>
              <a:rPr lang="en-US" altLang="zh-CN" dirty="0" smtClean="0"/>
              <a:t>c</a:t>
            </a:r>
            <a:r>
              <a:rPr lang="zh-CN" altLang="en-US" dirty="0" smtClean="0"/>
              <a:t>来给</a:t>
            </a:r>
            <a:r>
              <a:rPr lang="en-US" altLang="zh-CN" dirty="0" smtClean="0"/>
              <a:t>a</a:t>
            </a:r>
            <a:r>
              <a:rPr lang="zh-CN" altLang="en-US" dirty="0" smtClean="0"/>
              <a:t>赋值</a:t>
            </a:r>
            <a:endParaRPr lang="zh-CN" altLang="en-US" dirty="0"/>
          </a:p>
          <a:p>
            <a:pPr marL="1074738" lvl="1" eaLnBrk="1" hangingPunct="1">
              <a:buFontTx/>
              <a:buNone/>
              <a:defRPr/>
            </a:pPr>
            <a:r>
              <a:rPr lang="en-US" altLang="zh-CN" dirty="0"/>
              <a:t>... </a:t>
            </a:r>
            <a:r>
              <a:rPr lang="en-US" altLang="zh-CN" dirty="0" err="1"/>
              <a:t>a.c</a:t>
            </a:r>
            <a:r>
              <a:rPr lang="en-US" altLang="zh-CN" dirty="0"/>
              <a:t> ...  </a:t>
            </a:r>
            <a:r>
              <a:rPr lang="en-US" altLang="zh-CN" dirty="0" smtClean="0"/>
              <a:t> //</a:t>
            </a:r>
            <a:r>
              <a:rPr lang="zh-CN" altLang="en-US" dirty="0" smtClean="0"/>
              <a:t>要通过</a:t>
            </a:r>
            <a:r>
              <a:rPr lang="zh-CN" altLang="en-US" dirty="0"/>
              <a:t>成员</a:t>
            </a:r>
            <a:r>
              <a:rPr lang="en-US" altLang="zh-CN" dirty="0"/>
              <a:t>c</a:t>
            </a:r>
            <a:r>
              <a:rPr lang="zh-CN" altLang="en-US" dirty="0" smtClean="0"/>
              <a:t>取</a:t>
            </a:r>
            <a:r>
              <a:rPr lang="en-US" altLang="zh-CN" dirty="0"/>
              <a:t>a</a:t>
            </a:r>
            <a:r>
              <a:rPr lang="zh-CN" altLang="en-US" dirty="0"/>
              <a:t>的值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当把</a:t>
            </a:r>
            <a:r>
              <a:rPr lang="en-US" altLang="zh-CN" dirty="0"/>
              <a:t>a</a:t>
            </a:r>
            <a:r>
              <a:rPr lang="zh-CN" altLang="en-US" dirty="0" smtClean="0"/>
              <a:t>当作</a:t>
            </a:r>
            <a:r>
              <a:rPr lang="en-US" altLang="zh-CN" dirty="0" smtClean="0">
                <a:solidFill>
                  <a:srgbClr val="FFC000"/>
                </a:solidFill>
              </a:rPr>
              <a:t>double</a:t>
            </a:r>
            <a:r>
              <a:rPr lang="zh-CN" altLang="en-US" dirty="0" smtClean="0">
                <a:solidFill>
                  <a:srgbClr val="FFC000"/>
                </a:solidFill>
              </a:rPr>
              <a:t>型</a:t>
            </a:r>
            <a:r>
              <a:rPr lang="zh-CN" altLang="en-US" dirty="0"/>
              <a:t>来</a:t>
            </a:r>
            <a:r>
              <a:rPr lang="zh-CN" altLang="en-US" dirty="0" smtClean="0"/>
              <a:t>用时</a:t>
            </a:r>
            <a:endParaRPr lang="en-US" altLang="zh-CN" dirty="0"/>
          </a:p>
          <a:p>
            <a:pPr marL="1074738" lvl="1" eaLnBrk="1" hangingPunct="1">
              <a:buFontTx/>
              <a:buNone/>
              <a:defRPr/>
            </a:pPr>
            <a:r>
              <a:rPr lang="en-US" altLang="zh-CN" dirty="0" err="1" smtClean="0"/>
              <a:t>a.d</a:t>
            </a:r>
            <a:r>
              <a:rPr lang="en-US" altLang="zh-CN" dirty="0" smtClean="0"/>
              <a:t> </a:t>
            </a:r>
            <a:r>
              <a:rPr lang="en-US" altLang="zh-CN" dirty="0"/>
              <a:t>= 2.0;  </a:t>
            </a:r>
            <a:r>
              <a:rPr lang="en-US" altLang="zh-CN" dirty="0" smtClean="0"/>
              <a:t>//</a:t>
            </a:r>
            <a:r>
              <a:rPr lang="zh-CN" altLang="en-US" dirty="0" smtClean="0"/>
              <a:t>要通过成员</a:t>
            </a:r>
            <a:r>
              <a:rPr lang="en-US" altLang="zh-CN" dirty="0" smtClean="0"/>
              <a:t>d</a:t>
            </a:r>
            <a:r>
              <a:rPr lang="zh-CN" altLang="en-US" dirty="0" smtClean="0"/>
              <a:t>给</a:t>
            </a:r>
            <a:r>
              <a:rPr lang="en-US" altLang="zh-CN" dirty="0" smtClean="0"/>
              <a:t>a</a:t>
            </a:r>
            <a:r>
              <a:rPr lang="zh-CN" altLang="en-US" dirty="0" smtClean="0"/>
              <a:t>赋值</a:t>
            </a:r>
            <a:endParaRPr lang="zh-CN" altLang="en-US" dirty="0"/>
          </a:p>
          <a:p>
            <a:pPr marL="1074738" lvl="1" eaLnBrk="1" hangingPunct="1">
              <a:buFontTx/>
              <a:buNone/>
              <a:defRPr/>
            </a:pPr>
            <a:r>
              <a:rPr lang="en-US" altLang="zh-CN" dirty="0"/>
              <a:t>... </a:t>
            </a:r>
            <a:r>
              <a:rPr lang="en-US" altLang="zh-CN" dirty="0" err="1"/>
              <a:t>a.d</a:t>
            </a:r>
            <a:r>
              <a:rPr lang="en-US" altLang="zh-CN" dirty="0"/>
              <a:t> ...  </a:t>
            </a:r>
            <a:r>
              <a:rPr lang="en-US" altLang="zh-CN" dirty="0" smtClean="0"/>
              <a:t>  //</a:t>
            </a:r>
            <a:r>
              <a:rPr lang="zh-CN" altLang="en-US" dirty="0" smtClean="0"/>
              <a:t>要通过</a:t>
            </a:r>
            <a:r>
              <a:rPr lang="zh-CN" altLang="en-US" dirty="0"/>
              <a:t>成员</a:t>
            </a:r>
            <a:r>
              <a:rPr lang="en-US" altLang="zh-CN" dirty="0"/>
              <a:t>d</a:t>
            </a:r>
            <a:r>
              <a:rPr lang="zh-CN" altLang="en-US" dirty="0" smtClean="0"/>
              <a:t>取</a:t>
            </a:r>
            <a:r>
              <a:rPr lang="en-US" altLang="zh-CN" dirty="0"/>
              <a:t>a</a:t>
            </a:r>
            <a:r>
              <a:rPr lang="zh-CN" altLang="en-US" dirty="0"/>
              <a:t>的值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5390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680" y="332656"/>
            <a:ext cx="8686800" cy="6264696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注意</a:t>
            </a:r>
            <a:r>
              <a:rPr lang="zh-CN" altLang="en-US" dirty="0" smtClean="0"/>
              <a:t>：当</a:t>
            </a:r>
            <a:r>
              <a:rPr lang="zh-CN" altLang="en-US" dirty="0"/>
              <a:t>给一个联合类型的变量赋了一个某种类型的值之后，如果以另外一种类型来使用这个值，将得不到原来的值。例如：</a:t>
            </a:r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 err="1"/>
              <a:t>a.i</a:t>
            </a:r>
            <a:r>
              <a:rPr lang="en-US" altLang="zh-CN" dirty="0"/>
              <a:t> = 12;</a:t>
            </a:r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 err="1"/>
              <a:t>cout</a:t>
            </a:r>
            <a:r>
              <a:rPr lang="en-US" altLang="zh-CN" dirty="0"/>
              <a:t> &lt;&lt; </a:t>
            </a:r>
            <a:r>
              <a:rPr lang="en-US" altLang="zh-CN" dirty="0" err="1"/>
              <a:t>a.d</a:t>
            </a:r>
            <a:r>
              <a:rPr lang="en-US" altLang="zh-CN" dirty="0"/>
              <a:t>;  //</a:t>
            </a:r>
            <a:r>
              <a:rPr lang="zh-CN" altLang="en-US" dirty="0"/>
              <a:t>输出什么呢？</a:t>
            </a:r>
          </a:p>
          <a:p>
            <a:pPr lvl="0" eaLnBrk="1" hangingPunct="1">
              <a:lnSpc>
                <a:spcPct val="120000"/>
              </a:lnSpc>
              <a:buClr>
                <a:srgbClr val="FFFFCC"/>
              </a:buClr>
              <a:defRPr/>
            </a:pPr>
            <a:r>
              <a:rPr lang="zh-CN" altLang="en-US" sz="3100" dirty="0" smtClean="0">
                <a:solidFill>
                  <a:srgbClr val="FFFFFF"/>
                </a:solidFill>
              </a:rPr>
              <a:t>实际上，联合</a:t>
            </a:r>
            <a:r>
              <a:rPr lang="zh-CN" altLang="en-US" sz="3100" dirty="0">
                <a:solidFill>
                  <a:srgbClr val="FFFFFF"/>
                </a:solidFill>
              </a:rPr>
              <a:t>类型的所有</a:t>
            </a:r>
            <a:r>
              <a:rPr lang="zh-CN" altLang="en-US" sz="3100" dirty="0" smtClean="0">
                <a:solidFill>
                  <a:srgbClr val="FFFFFF"/>
                </a:solidFill>
              </a:rPr>
              <a:t>成员</a:t>
            </a:r>
            <a:r>
              <a:rPr lang="zh-CN" altLang="en-US" sz="3100" dirty="0" smtClean="0"/>
              <a:t>占用</a:t>
            </a:r>
            <a:r>
              <a:rPr lang="zh-CN" altLang="en-US" sz="3100" dirty="0" smtClean="0">
                <a:solidFill>
                  <a:srgbClr val="FFC000"/>
                </a:solidFill>
              </a:rPr>
              <a:t>同</a:t>
            </a:r>
            <a:r>
              <a:rPr lang="zh-CN" altLang="en-US" sz="3100" dirty="0">
                <a:solidFill>
                  <a:srgbClr val="FFC000"/>
                </a:solidFill>
              </a:rPr>
              <a:t>一块内存空间</a:t>
            </a:r>
            <a:r>
              <a:rPr lang="zh-CN" altLang="en-US" sz="3100" dirty="0">
                <a:solidFill>
                  <a:srgbClr val="FFFFFF"/>
                </a:solidFill>
              </a:rPr>
              <a:t>，该内存空间的大小为其最大成员所需要的内存空间的大小</a:t>
            </a:r>
            <a:r>
              <a:rPr lang="zh-CN" altLang="en-US" sz="3100" dirty="0" smtClean="0">
                <a:solidFill>
                  <a:srgbClr val="FFFFFF"/>
                </a:solidFill>
              </a:rPr>
              <a:t>。例如，下面联合类型变量</a:t>
            </a:r>
            <a:r>
              <a:rPr lang="en-US" altLang="zh-CN" sz="3100" dirty="0" smtClean="0">
                <a:solidFill>
                  <a:srgbClr val="FFFFFF"/>
                </a:solidFill>
              </a:rPr>
              <a:t>a</a:t>
            </a:r>
            <a:r>
              <a:rPr lang="zh-CN" altLang="en-US" sz="3100" dirty="0" smtClean="0">
                <a:solidFill>
                  <a:srgbClr val="FFFFFF"/>
                </a:solidFill>
              </a:rPr>
              <a:t>的成员</a:t>
            </a:r>
            <a:r>
              <a:rPr lang="en-US" altLang="zh-CN" sz="3100" dirty="0" err="1" smtClean="0">
                <a:solidFill>
                  <a:srgbClr val="FFFFFF"/>
                </a:solidFill>
              </a:rPr>
              <a:t>i</a:t>
            </a:r>
            <a:r>
              <a:rPr lang="zh-CN" altLang="en-US" sz="3100" dirty="0" smtClean="0">
                <a:solidFill>
                  <a:srgbClr val="FFFFFF"/>
                </a:solidFill>
              </a:rPr>
              <a:t>、</a:t>
            </a:r>
            <a:r>
              <a:rPr lang="en-US" altLang="zh-CN" sz="3100" dirty="0" smtClean="0">
                <a:solidFill>
                  <a:srgbClr val="FFFFFF"/>
                </a:solidFill>
              </a:rPr>
              <a:t>c</a:t>
            </a:r>
            <a:r>
              <a:rPr lang="zh-CN" altLang="en-US" sz="3100" dirty="0" smtClean="0">
                <a:solidFill>
                  <a:srgbClr val="FFFFFF"/>
                </a:solidFill>
              </a:rPr>
              <a:t>和</a:t>
            </a:r>
            <a:r>
              <a:rPr lang="en-US" altLang="zh-CN" sz="3100" dirty="0" smtClean="0">
                <a:solidFill>
                  <a:srgbClr val="FFFFFF"/>
                </a:solidFill>
              </a:rPr>
              <a:t>d</a:t>
            </a:r>
            <a:r>
              <a:rPr lang="zh-CN" altLang="en-US" sz="3100" dirty="0" smtClean="0">
                <a:solidFill>
                  <a:srgbClr val="FFFFFF"/>
                </a:solidFill>
              </a:rPr>
              <a:t>占有同一块内存空间：</a:t>
            </a:r>
            <a:endParaRPr lang="zh-CN" altLang="en-US" sz="3100" dirty="0">
              <a:solidFill>
                <a:srgbClr val="FFFFFF"/>
              </a:solidFill>
            </a:endParaRPr>
          </a:p>
          <a:p>
            <a:pPr marL="457200" lvl="1" indent="0" eaLnBrk="1" hangingPunct="1">
              <a:lnSpc>
                <a:spcPct val="120000"/>
              </a:lnSpc>
              <a:buClr>
                <a:srgbClr val="FFFFFF"/>
              </a:buClr>
              <a:buNone/>
              <a:defRPr/>
            </a:pPr>
            <a:r>
              <a:rPr lang="en-US" altLang="zh-CN" sz="2600" dirty="0">
                <a:solidFill>
                  <a:srgbClr val="FFFFFF"/>
                </a:solidFill>
              </a:rPr>
              <a:t>union A</a:t>
            </a:r>
          </a:p>
          <a:p>
            <a:pPr marL="457200" lvl="1" indent="0" eaLnBrk="1" hangingPunct="1">
              <a:lnSpc>
                <a:spcPct val="120000"/>
              </a:lnSpc>
              <a:buClr>
                <a:srgbClr val="FFFFFF"/>
              </a:buClr>
              <a:buNone/>
              <a:defRPr/>
            </a:pPr>
            <a:r>
              <a:rPr lang="en-US" altLang="zh-CN" sz="2600" dirty="0">
                <a:solidFill>
                  <a:srgbClr val="FFFFFF"/>
                </a:solidFill>
              </a:rPr>
              <a:t>{ </a:t>
            </a:r>
            <a:r>
              <a:rPr lang="en-US" altLang="zh-CN" sz="2600" dirty="0" err="1">
                <a:solidFill>
                  <a:srgbClr val="FFFFFF"/>
                </a:solidFill>
              </a:rPr>
              <a:t>int</a:t>
            </a:r>
            <a:r>
              <a:rPr lang="en-US" altLang="zh-CN" sz="2600" dirty="0">
                <a:solidFill>
                  <a:srgbClr val="FFFFFF"/>
                </a:solidFill>
              </a:rPr>
              <a:t> </a:t>
            </a:r>
            <a:r>
              <a:rPr lang="en-US" altLang="zh-CN" sz="2600" dirty="0" err="1">
                <a:solidFill>
                  <a:srgbClr val="FFFFFF"/>
                </a:solidFill>
              </a:rPr>
              <a:t>i</a:t>
            </a:r>
            <a:r>
              <a:rPr lang="en-US" altLang="zh-CN" sz="2600" dirty="0">
                <a:solidFill>
                  <a:srgbClr val="FFFFFF"/>
                </a:solidFill>
              </a:rPr>
              <a:t>;</a:t>
            </a:r>
          </a:p>
          <a:p>
            <a:pPr marL="457200" lvl="1" indent="0" eaLnBrk="1" hangingPunct="1">
              <a:lnSpc>
                <a:spcPct val="120000"/>
              </a:lnSpc>
              <a:buClr>
                <a:srgbClr val="FFFFFF"/>
              </a:buClr>
              <a:buNone/>
              <a:defRPr/>
            </a:pPr>
            <a:r>
              <a:rPr lang="en-US" altLang="zh-CN" sz="2600" dirty="0">
                <a:solidFill>
                  <a:srgbClr val="FFFFFF"/>
                </a:solidFill>
              </a:rPr>
              <a:t>   char c;</a:t>
            </a:r>
          </a:p>
          <a:p>
            <a:pPr marL="457200" lvl="1" indent="0" eaLnBrk="1" hangingPunct="1">
              <a:lnSpc>
                <a:spcPct val="120000"/>
              </a:lnSpc>
              <a:buClr>
                <a:srgbClr val="FFFFFF"/>
              </a:buClr>
              <a:buNone/>
              <a:defRPr/>
            </a:pPr>
            <a:r>
              <a:rPr lang="en-US" altLang="zh-CN" sz="2600" dirty="0">
                <a:solidFill>
                  <a:srgbClr val="FFFFFF"/>
                </a:solidFill>
              </a:rPr>
              <a:t>   double d;</a:t>
            </a:r>
          </a:p>
          <a:p>
            <a:pPr marL="457200" lvl="1" indent="0" eaLnBrk="1" hangingPunct="1">
              <a:lnSpc>
                <a:spcPct val="120000"/>
              </a:lnSpc>
              <a:buClr>
                <a:srgbClr val="FFFFFF"/>
              </a:buClr>
              <a:buNone/>
              <a:defRPr/>
            </a:pPr>
            <a:r>
              <a:rPr lang="en-US" altLang="zh-CN" sz="2600" dirty="0">
                <a:solidFill>
                  <a:srgbClr val="FFFFFF"/>
                </a:solidFill>
              </a:rPr>
              <a:t>};</a:t>
            </a:r>
          </a:p>
          <a:p>
            <a:pPr marL="457200" lvl="1" indent="0" eaLnBrk="1" hangingPunct="1">
              <a:lnSpc>
                <a:spcPct val="120000"/>
              </a:lnSpc>
              <a:buClr>
                <a:srgbClr val="FFFFFF"/>
              </a:buClr>
              <a:buNone/>
              <a:defRPr/>
            </a:pPr>
            <a:r>
              <a:rPr lang="en-US" altLang="zh-CN" sz="2600" dirty="0">
                <a:solidFill>
                  <a:srgbClr val="FFFFFF"/>
                </a:solidFill>
              </a:rPr>
              <a:t>A </a:t>
            </a:r>
            <a:r>
              <a:rPr lang="en-US" altLang="zh-CN" sz="2600" dirty="0" err="1">
                <a:solidFill>
                  <a:srgbClr val="FFFFFF"/>
                </a:solidFill>
              </a:rPr>
              <a:t>a</a:t>
            </a:r>
            <a:r>
              <a:rPr lang="en-US" altLang="zh-CN" sz="2600" dirty="0">
                <a:solidFill>
                  <a:srgbClr val="FFFFFF"/>
                </a:solidFill>
              </a:rPr>
              <a:t>;</a:t>
            </a:r>
          </a:p>
          <a:p>
            <a:pPr marL="457200" lvl="1" indent="0" eaLnBrk="1" hangingPunct="1">
              <a:lnSpc>
                <a:spcPct val="120000"/>
              </a:lnSpc>
              <a:buClr>
                <a:srgbClr val="FFFFFF"/>
              </a:buClr>
              <a:buNone/>
              <a:defRPr/>
            </a:pPr>
            <a:r>
              <a:rPr lang="en-US" altLang="zh-CN" sz="2600" dirty="0" err="1" smtClean="0">
                <a:solidFill>
                  <a:srgbClr val="FFFFFF"/>
                </a:solidFill>
              </a:rPr>
              <a:t>cout</a:t>
            </a:r>
            <a:r>
              <a:rPr lang="en-US" altLang="zh-CN" sz="2600" dirty="0" smtClean="0">
                <a:solidFill>
                  <a:srgbClr val="FFFFFF"/>
                </a:solidFill>
              </a:rPr>
              <a:t> &lt;&lt; </a:t>
            </a:r>
            <a:r>
              <a:rPr lang="en-US" altLang="zh-CN" sz="2600" dirty="0" err="1" smtClean="0">
                <a:solidFill>
                  <a:srgbClr val="FFFFFF"/>
                </a:solidFill>
              </a:rPr>
              <a:t>sizeof</a:t>
            </a:r>
            <a:r>
              <a:rPr lang="en-US" altLang="zh-CN" sz="2600" dirty="0" smtClean="0">
                <a:solidFill>
                  <a:srgbClr val="FFFFFF"/>
                </a:solidFill>
              </a:rPr>
              <a:t>(a); //</a:t>
            </a:r>
            <a:r>
              <a:rPr lang="zh-CN" altLang="en-US" sz="2600" dirty="0" smtClean="0">
                <a:solidFill>
                  <a:srgbClr val="FFFFFF"/>
                </a:solidFill>
              </a:rPr>
              <a:t>输出：</a:t>
            </a:r>
            <a:r>
              <a:rPr lang="en-US" altLang="zh-CN" sz="2600" dirty="0" smtClean="0">
                <a:solidFill>
                  <a:srgbClr val="FFFFFF"/>
                </a:solidFill>
              </a:rPr>
              <a:t>8</a:t>
            </a:r>
            <a:r>
              <a:rPr lang="zh-CN" altLang="en-US" sz="2600" dirty="0" smtClean="0">
                <a:solidFill>
                  <a:srgbClr val="FFFFFF"/>
                </a:solidFill>
              </a:rPr>
              <a:t>（假设</a:t>
            </a:r>
            <a:r>
              <a:rPr lang="en-US" altLang="zh-CN" sz="2600" dirty="0" smtClean="0">
                <a:solidFill>
                  <a:srgbClr val="FFFFFF"/>
                </a:solidFill>
              </a:rPr>
              <a:t>double</a:t>
            </a:r>
            <a:r>
              <a:rPr lang="zh-CN" altLang="en-US" sz="2600" dirty="0" smtClean="0">
                <a:solidFill>
                  <a:srgbClr val="FFFFFF"/>
                </a:solidFill>
              </a:rPr>
              <a:t>占</a:t>
            </a:r>
            <a:r>
              <a:rPr lang="en-US" altLang="zh-CN" sz="2600" dirty="0" smtClean="0">
                <a:solidFill>
                  <a:srgbClr val="FFFFFF"/>
                </a:solidFill>
              </a:rPr>
              <a:t>8</a:t>
            </a:r>
            <a:r>
              <a:rPr lang="zh-CN" altLang="en-US" sz="2600" dirty="0" smtClean="0">
                <a:solidFill>
                  <a:srgbClr val="FFFFFF"/>
                </a:solidFill>
              </a:rPr>
              <a:t>个字节）</a:t>
            </a:r>
            <a:endParaRPr lang="en-US" altLang="zh-CN" sz="2600" dirty="0" smtClean="0">
              <a:solidFill>
                <a:srgbClr val="FFFFFF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5343" y="4005064"/>
            <a:ext cx="36290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713788" cy="1225550"/>
          </a:xfrm>
        </p:spPr>
        <p:txBody>
          <a:bodyPr/>
          <a:lstStyle/>
          <a:p>
            <a:pPr marL="725488" indent="-725488" algn="l" eaLnBrk="1" hangingPunct="1">
              <a:defRPr/>
            </a:pPr>
            <a:r>
              <a:rPr lang="zh-CN" altLang="en-US" sz="3000" dirty="0" smtClean="0"/>
              <a:t>例：从键盘输入一组图形数据，然后输出相应的图形。其中的图形可以是：线段、矩形和圆。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16832"/>
            <a:ext cx="8229600" cy="30956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图形数据的表示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一组图形数据可用一个一维数组表示：</a:t>
            </a:r>
          </a:p>
          <a:p>
            <a:pPr lvl="2" eaLnBrk="1" hangingPunct="1">
              <a:buFontTx/>
              <a:buNone/>
              <a:defRPr/>
            </a:pPr>
            <a:r>
              <a:rPr lang="en-US" altLang="zh-CN" dirty="0" err="1" smtClean="0"/>
              <a:t>const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MAX_NUM_OF_FIGURES=100;</a:t>
            </a:r>
          </a:p>
          <a:p>
            <a:pPr lvl="2" eaLnBrk="1" hangingPunct="1">
              <a:buFontTx/>
              <a:buNone/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Figure</a:t>
            </a:r>
            <a:r>
              <a:rPr lang="en-US" altLang="zh-CN" dirty="0" smtClean="0"/>
              <a:t> figures[MAX_NUM_OF_FIGURES];</a:t>
            </a:r>
          </a:p>
          <a:p>
            <a:pPr lvl="1" eaLnBrk="1" hangingPunct="1">
              <a:defRPr/>
            </a:pPr>
            <a:r>
              <a:rPr lang="zh-CN" altLang="en-US" dirty="0" smtClean="0"/>
              <a:t>数组元素的类型</a:t>
            </a:r>
            <a:r>
              <a:rPr lang="en-US" altLang="zh-CN" dirty="0" smtClean="0"/>
              <a:t>Figure</a:t>
            </a:r>
            <a:r>
              <a:rPr lang="zh-CN" altLang="en-US" dirty="0" smtClean="0"/>
              <a:t>是什么？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052736"/>
            <a:ext cx="8229600" cy="5661546"/>
          </a:xfrm>
        </p:spPr>
        <p:txBody>
          <a:bodyPr>
            <a:normAutofit fontScale="77500" lnSpcReduction="20000"/>
          </a:bodyPr>
          <a:lstStyle/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 err="1" smtClean="0"/>
              <a:t>struct</a:t>
            </a:r>
            <a:r>
              <a:rPr lang="en-US" altLang="zh-CN" sz="2400" dirty="0" smtClean="0"/>
              <a:t> Line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 smtClean="0"/>
              <a:t>{	double x1,y1,x2,y2;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 smtClean="0"/>
              <a:t>};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 err="1" smtClean="0"/>
              <a:t>struct</a:t>
            </a:r>
            <a:r>
              <a:rPr lang="en-US" altLang="zh-CN" sz="2400" dirty="0" smtClean="0"/>
              <a:t> Rectangle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 smtClean="0"/>
              <a:t>{	double </a:t>
            </a:r>
            <a:r>
              <a:rPr lang="en-US" altLang="zh-CN" sz="2400" dirty="0" err="1" smtClean="0"/>
              <a:t>left,top,right,bottom</a:t>
            </a:r>
            <a:r>
              <a:rPr lang="en-US" altLang="zh-CN" sz="2400" dirty="0" smtClean="0"/>
              <a:t>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 smtClean="0"/>
              <a:t>};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 err="1" smtClean="0"/>
              <a:t>struct</a:t>
            </a:r>
            <a:r>
              <a:rPr lang="en-US" altLang="zh-CN" sz="2400" dirty="0" smtClean="0"/>
              <a:t> Circle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 smtClean="0"/>
              <a:t>{	double </a:t>
            </a:r>
            <a:r>
              <a:rPr lang="en-US" altLang="zh-CN" sz="2400" dirty="0" err="1" smtClean="0"/>
              <a:t>x,y,r</a:t>
            </a:r>
            <a:r>
              <a:rPr lang="en-US" altLang="zh-CN" sz="2400" dirty="0" smtClean="0"/>
              <a:t>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 smtClean="0"/>
              <a:t>}; 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 smtClean="0">
                <a:solidFill>
                  <a:srgbClr val="FFC000"/>
                </a:solidFill>
              </a:rPr>
              <a:t>union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rgbClr val="FFC000"/>
                </a:solidFill>
              </a:rPr>
              <a:t>Figure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可以表示</a:t>
            </a:r>
            <a:r>
              <a:rPr lang="en-US" altLang="zh-CN" sz="2400" dirty="0" smtClean="0"/>
              <a:t>Line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Rectangle</a:t>
            </a:r>
            <a:r>
              <a:rPr lang="zh-CN" altLang="en-US" sz="2400" dirty="0" smtClean="0"/>
              <a:t>或</a:t>
            </a:r>
            <a:r>
              <a:rPr lang="en-US" altLang="zh-CN" sz="2400" dirty="0" smtClean="0"/>
              <a:t>Circle</a:t>
            </a:r>
            <a:r>
              <a:rPr lang="zh-CN" altLang="en-US" sz="2400" dirty="0" smtClean="0"/>
              <a:t>类型的数据</a:t>
            </a:r>
            <a:endParaRPr lang="en-US" altLang="zh-CN" sz="2400" dirty="0" smtClean="0"/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 smtClean="0"/>
              <a:t>{	Line </a:t>
            </a:r>
            <a:r>
              <a:rPr lang="en-US" altLang="zh-CN" sz="2400" dirty="0" err="1" smtClean="0"/>
              <a:t>line</a:t>
            </a:r>
            <a:r>
              <a:rPr lang="en-US" altLang="zh-CN" sz="2400" dirty="0" smtClean="0"/>
              <a:t>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 smtClean="0"/>
              <a:t>	Rectangle </a:t>
            </a:r>
            <a:r>
              <a:rPr lang="en-US" altLang="zh-CN" sz="2400" dirty="0" err="1" smtClean="0"/>
              <a:t>rect</a:t>
            </a:r>
            <a:r>
              <a:rPr lang="en-US" altLang="zh-CN" sz="2400" dirty="0" smtClean="0"/>
              <a:t>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 smtClean="0"/>
              <a:t>	Circle </a:t>
            </a:r>
            <a:r>
              <a:rPr lang="en-US" altLang="zh-CN" sz="2400" dirty="0" err="1" smtClean="0"/>
              <a:t>circle</a:t>
            </a:r>
            <a:r>
              <a:rPr lang="en-US" altLang="zh-CN" sz="2400" dirty="0" smtClean="0"/>
              <a:t>; 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 smtClean="0"/>
              <a:t>};</a:t>
            </a:r>
          </a:p>
          <a:p>
            <a:pPr lvl="1" eaLnBrk="1" hangingPunct="1">
              <a:lnSpc>
                <a:spcPct val="120000"/>
              </a:lnSpc>
              <a:buNone/>
              <a:defRPr/>
            </a:pPr>
            <a:r>
              <a:rPr lang="en-US" altLang="zh-CN" sz="2400" dirty="0" smtClean="0">
                <a:solidFill>
                  <a:srgbClr val="FFC000"/>
                </a:solidFill>
              </a:rPr>
              <a:t>Figure</a:t>
            </a:r>
            <a:r>
              <a:rPr lang="en-US" altLang="zh-CN" sz="2400" dirty="0" smtClean="0"/>
              <a:t> figures[MAX_NUM_OF_FIGURES];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dirty="0" smtClean="0"/>
              <a:t>上面的表示在语法上没有问题，但在使用时会面临问题！</a:t>
            </a:r>
            <a:endParaRPr lang="en-US" altLang="zh-CN" sz="2800" dirty="0">
              <a:solidFill>
                <a:srgbClr val="FFC000"/>
              </a:solidFill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713788" cy="792832"/>
          </a:xfrm>
        </p:spPr>
        <p:txBody>
          <a:bodyPr/>
          <a:lstStyle/>
          <a:p>
            <a:pPr marL="725488" indent="-725488" algn="l" eaLnBrk="1" hangingPunct="1">
              <a:defRPr/>
            </a:pPr>
            <a:r>
              <a:rPr lang="zh-CN" altLang="en-US" sz="3600" dirty="0" smtClean="0"/>
              <a:t>解决方案一（不可行）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680" y="476672"/>
            <a:ext cx="8686800" cy="6264696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在一</a:t>
            </a:r>
            <a:r>
              <a:rPr lang="zh-CN" altLang="en-US" sz="2800" dirty="0"/>
              <a:t>个数组元素</a:t>
            </a:r>
            <a:r>
              <a:rPr lang="en-US" altLang="zh-CN" sz="2800" dirty="0"/>
              <a:t>figures[</a:t>
            </a:r>
            <a:r>
              <a:rPr lang="en-US" altLang="zh-CN" sz="2800" dirty="0" err="1"/>
              <a:t>i</a:t>
            </a:r>
            <a:r>
              <a:rPr lang="en-US" altLang="zh-CN" sz="2800" dirty="0" smtClean="0"/>
              <a:t>]</a:t>
            </a:r>
            <a:r>
              <a:rPr lang="zh-CN" altLang="en-US" sz="2800" dirty="0" smtClean="0"/>
              <a:t>中存储一个图形时，可以通过</a:t>
            </a:r>
            <a:r>
              <a:rPr lang="en-US" altLang="zh-CN" sz="2800" dirty="0"/>
              <a:t>figures[</a:t>
            </a:r>
            <a:r>
              <a:rPr lang="en-US" altLang="zh-CN" sz="2800" dirty="0" err="1"/>
              <a:t>i</a:t>
            </a:r>
            <a:r>
              <a:rPr lang="en-US" altLang="zh-CN" sz="2800" dirty="0" smtClean="0"/>
              <a:t>].line</a:t>
            </a:r>
            <a:r>
              <a:rPr lang="zh-CN" altLang="en-US" sz="2800" dirty="0" smtClean="0"/>
              <a:t>、</a:t>
            </a:r>
            <a:r>
              <a:rPr lang="en-US" altLang="zh-CN" sz="2800" dirty="0"/>
              <a:t> figures[</a:t>
            </a:r>
            <a:r>
              <a:rPr lang="en-US" altLang="zh-CN" sz="2800" dirty="0" err="1"/>
              <a:t>i</a:t>
            </a:r>
            <a:r>
              <a:rPr lang="en-US" altLang="zh-CN" sz="2800" dirty="0" smtClean="0"/>
              <a:t>].</a:t>
            </a:r>
            <a:r>
              <a:rPr lang="en-US" altLang="zh-CN" sz="2800" dirty="0" err="1" smtClean="0"/>
              <a:t>rect</a:t>
            </a:r>
            <a:r>
              <a:rPr lang="zh-CN" altLang="en-US" sz="2800" dirty="0" smtClean="0"/>
              <a:t>或</a:t>
            </a:r>
            <a:r>
              <a:rPr lang="en-US" altLang="zh-CN" sz="2800" dirty="0"/>
              <a:t>figures[</a:t>
            </a:r>
            <a:r>
              <a:rPr lang="en-US" altLang="zh-CN" sz="2800" dirty="0" err="1"/>
              <a:t>i</a:t>
            </a:r>
            <a:r>
              <a:rPr lang="en-US" altLang="zh-CN" sz="2800" dirty="0" smtClean="0"/>
              <a:t>].circle</a:t>
            </a:r>
            <a:r>
              <a:rPr lang="zh-CN" altLang="en-US" sz="2800" dirty="0" smtClean="0"/>
              <a:t>来进行。</a:t>
            </a:r>
            <a:endParaRPr lang="en-US" altLang="zh-CN" sz="2800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/>
              <a:t>例如，</a:t>
            </a:r>
            <a:r>
              <a:rPr lang="zh-CN" altLang="en-US" sz="2800" dirty="0" smtClean="0"/>
              <a:t>在数组</a:t>
            </a:r>
            <a:r>
              <a:rPr lang="zh-CN" altLang="en-US" sz="2800" dirty="0"/>
              <a:t>元素</a:t>
            </a:r>
            <a:r>
              <a:rPr lang="en-US" altLang="zh-CN" sz="2800" dirty="0"/>
              <a:t>figures[0]</a:t>
            </a:r>
            <a:r>
              <a:rPr lang="zh-CN" altLang="en-US" sz="2800" dirty="0"/>
              <a:t>中存储一个线段：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figures[0].</a:t>
            </a:r>
            <a:r>
              <a:rPr lang="en-US" altLang="zh-CN" sz="2400" dirty="0"/>
              <a:t>line.x1 = 10;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figures[0].</a:t>
            </a:r>
            <a:r>
              <a:rPr lang="en-US" altLang="zh-CN" sz="2400" dirty="0"/>
              <a:t>line.y1 = 20;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figures[0].</a:t>
            </a:r>
            <a:r>
              <a:rPr lang="en-US" altLang="zh-CN" sz="2400" dirty="0"/>
              <a:t>line.x2 = 100;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figures[0].</a:t>
            </a:r>
            <a:r>
              <a:rPr lang="en-US" altLang="zh-CN" sz="2400" dirty="0"/>
              <a:t>line.y2 = 200;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/>
              <a:t>再</a:t>
            </a:r>
            <a:r>
              <a:rPr lang="zh-CN" altLang="en-US" sz="2800" dirty="0" smtClean="0"/>
              <a:t>例如</a:t>
            </a:r>
            <a:r>
              <a:rPr lang="zh-CN" altLang="en-US" sz="2800" dirty="0"/>
              <a:t>，</a:t>
            </a:r>
            <a:r>
              <a:rPr lang="zh-CN" altLang="en-US" sz="2800" dirty="0" smtClean="0"/>
              <a:t>在数组</a:t>
            </a:r>
            <a:r>
              <a:rPr lang="zh-CN" altLang="en-US" sz="2800" dirty="0"/>
              <a:t>元素</a:t>
            </a:r>
            <a:r>
              <a:rPr lang="en-US" altLang="zh-CN" sz="2800" dirty="0" smtClean="0"/>
              <a:t>figures[1]</a:t>
            </a:r>
            <a:r>
              <a:rPr lang="zh-CN" altLang="en-US" sz="2800" dirty="0"/>
              <a:t>中存储一</a:t>
            </a:r>
            <a:r>
              <a:rPr lang="zh-CN" altLang="en-US" sz="2800" dirty="0" smtClean="0"/>
              <a:t>个</a:t>
            </a:r>
            <a:r>
              <a:rPr lang="zh-CN" altLang="en-US" sz="2800" dirty="0"/>
              <a:t>矩形</a:t>
            </a:r>
            <a:r>
              <a:rPr lang="zh-CN" altLang="en-US" sz="2800" dirty="0" smtClean="0"/>
              <a:t>：</a:t>
            </a:r>
            <a:endParaRPr lang="zh-CN" altLang="en-US" sz="2800" dirty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figures[1].</a:t>
            </a:r>
            <a:r>
              <a:rPr lang="en-US" altLang="zh-CN" sz="2400" dirty="0" err="1" smtClean="0"/>
              <a:t>rect.left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= </a:t>
            </a:r>
            <a:r>
              <a:rPr lang="en-US" altLang="zh-CN" sz="2400" dirty="0" smtClean="0"/>
              <a:t>100;</a:t>
            </a:r>
            <a:endParaRPr lang="en-US" altLang="zh-CN" sz="2400" dirty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figures[1].</a:t>
            </a:r>
            <a:r>
              <a:rPr lang="en-US" altLang="zh-CN" sz="2400" dirty="0" err="1" smtClean="0"/>
              <a:t>rect.top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= </a:t>
            </a:r>
            <a:r>
              <a:rPr lang="en-US" altLang="zh-CN" sz="2400" dirty="0" smtClean="0"/>
              <a:t>200;</a:t>
            </a:r>
            <a:endParaRPr lang="en-US" altLang="zh-CN" sz="2400" dirty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figures[1].</a:t>
            </a:r>
            <a:r>
              <a:rPr lang="en-US" altLang="zh-CN" sz="2400" dirty="0" err="1" smtClean="0"/>
              <a:t>rect.right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= </a:t>
            </a:r>
            <a:r>
              <a:rPr lang="en-US" altLang="zh-CN" sz="2400" dirty="0" smtClean="0"/>
              <a:t>300</a:t>
            </a:r>
            <a:r>
              <a:rPr lang="en-US" altLang="zh-CN" sz="2400" dirty="0"/>
              <a:t>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figures[1].</a:t>
            </a:r>
            <a:r>
              <a:rPr lang="en-US" altLang="zh-CN" sz="2400" dirty="0" err="1" smtClean="0"/>
              <a:t>rect.bottom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= </a:t>
            </a:r>
            <a:r>
              <a:rPr lang="en-US" altLang="zh-CN" sz="2400" dirty="0" smtClean="0"/>
              <a:t>400;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......</a:t>
            </a:r>
            <a:endParaRPr lang="en-US" altLang="zh-CN" dirty="0"/>
          </a:p>
          <a:p>
            <a:pPr>
              <a:lnSpc>
                <a:spcPct val="110000"/>
              </a:lnSpc>
            </a:pPr>
            <a:r>
              <a:rPr lang="zh-CN" altLang="en-US" sz="2800" dirty="0" smtClean="0">
                <a:solidFill>
                  <a:srgbClr val="FFC000"/>
                </a:solidFill>
              </a:rPr>
              <a:t>问题</a:t>
            </a:r>
            <a:r>
              <a:rPr lang="zh-CN" altLang="en-US" sz="2800" dirty="0" smtClean="0"/>
              <a:t>：今后对任意的</a:t>
            </a:r>
            <a:r>
              <a:rPr lang="en-US" altLang="zh-CN" sz="2800" dirty="0" err="1" smtClean="0"/>
              <a:t>i</a:t>
            </a:r>
            <a:r>
              <a:rPr lang="zh-CN" altLang="en-US" sz="2800" dirty="0" smtClean="0"/>
              <a:t>，取</a:t>
            </a:r>
            <a:r>
              <a:rPr lang="en-US" altLang="zh-CN" sz="2800" dirty="0" smtClean="0"/>
              <a:t>figures[</a:t>
            </a:r>
            <a:r>
              <a:rPr lang="en-US" altLang="zh-CN" sz="2800" dirty="0" err="1" smtClean="0"/>
              <a:t>i</a:t>
            </a:r>
            <a:r>
              <a:rPr lang="en-US" altLang="zh-CN" sz="2800" dirty="0" smtClean="0"/>
              <a:t>]</a:t>
            </a:r>
            <a:r>
              <a:rPr lang="zh-CN" altLang="en-US" sz="2800" dirty="0" smtClean="0"/>
              <a:t>的值时，不知道它里面存储的是</a:t>
            </a:r>
            <a:r>
              <a:rPr lang="zh-CN" altLang="en-US" sz="2800" dirty="0"/>
              <a:t>什么</a:t>
            </a:r>
            <a:r>
              <a:rPr lang="zh-CN" altLang="en-US" sz="2800" dirty="0" smtClean="0"/>
              <a:t>图形，即，不知道该用哪个成员（</a:t>
            </a:r>
            <a:r>
              <a:rPr lang="en-US" altLang="zh-CN" sz="2800" dirty="0" smtClean="0"/>
              <a:t>line</a:t>
            </a:r>
            <a:r>
              <a:rPr lang="zh-CN" altLang="en-US" sz="2800" dirty="0" smtClean="0"/>
              <a:t>、</a:t>
            </a:r>
            <a:r>
              <a:rPr lang="en-US" altLang="zh-CN" sz="2800" dirty="0" err="1" smtClean="0"/>
              <a:t>rect</a:t>
            </a:r>
            <a:r>
              <a:rPr lang="zh-CN" altLang="en-US" sz="2800" dirty="0" smtClean="0"/>
              <a:t>或</a:t>
            </a:r>
            <a:r>
              <a:rPr lang="en-US" altLang="zh-CN" sz="2800" dirty="0" smtClean="0"/>
              <a:t>circle</a:t>
            </a:r>
            <a:r>
              <a:rPr lang="zh-CN" altLang="en-US" sz="2800" dirty="0" smtClean="0"/>
              <a:t>）来获取存储在它里面的数据！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6428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7688" y="1268760"/>
            <a:ext cx="8686800" cy="4464496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dirty="0" smtClean="0"/>
              <a:t>在联合类型中加一个图形类别信息</a:t>
            </a:r>
            <a:r>
              <a:rPr lang="en-US" altLang="zh-CN" sz="2400" dirty="0" smtClean="0"/>
              <a:t>shape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 err="1" smtClean="0"/>
              <a:t>enum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FigureShape</a:t>
            </a:r>
            <a:r>
              <a:rPr lang="en-US" altLang="zh-CN" sz="2000" dirty="0" smtClean="0"/>
              <a:t> { LINE, RECTANGLE, CIRCLE };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>
                <a:solidFill>
                  <a:srgbClr val="FFC000"/>
                </a:solidFill>
              </a:rPr>
              <a:t>union Figure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{	</a:t>
            </a:r>
            <a:r>
              <a:rPr lang="en-US" altLang="zh-CN" sz="2000" dirty="0" err="1"/>
              <a:t>FigureShape</a:t>
            </a:r>
            <a:r>
              <a:rPr lang="en-US" altLang="zh-CN" sz="2000" dirty="0"/>
              <a:t> </a:t>
            </a:r>
            <a:r>
              <a:rPr lang="en-US" altLang="zh-CN" sz="2000" dirty="0">
                <a:solidFill>
                  <a:srgbClr val="FFC000"/>
                </a:solidFill>
              </a:rPr>
              <a:t>shape</a:t>
            </a:r>
            <a:r>
              <a:rPr lang="en-US" altLang="zh-CN" sz="2000" dirty="0"/>
              <a:t>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	Line </a:t>
            </a:r>
            <a:r>
              <a:rPr lang="en-US" altLang="zh-CN" sz="2000" dirty="0" err="1"/>
              <a:t>line</a:t>
            </a:r>
            <a:r>
              <a:rPr lang="en-US" altLang="zh-CN" sz="2000" dirty="0"/>
              <a:t>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	Rectangle </a:t>
            </a:r>
            <a:r>
              <a:rPr lang="en-US" altLang="zh-CN" sz="2000" dirty="0" err="1"/>
              <a:t>rect</a:t>
            </a:r>
            <a:r>
              <a:rPr lang="en-US" altLang="zh-CN" sz="2000" dirty="0"/>
              <a:t>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	Circle </a:t>
            </a:r>
            <a:r>
              <a:rPr lang="en-US" altLang="zh-CN" sz="2000" dirty="0" err="1"/>
              <a:t>circle</a:t>
            </a:r>
            <a:r>
              <a:rPr lang="en-US" altLang="zh-CN" sz="2000" dirty="0"/>
              <a:t>; 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};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 smtClean="0">
                <a:solidFill>
                  <a:srgbClr val="FFC000"/>
                </a:solidFill>
              </a:rPr>
              <a:t>Figure</a:t>
            </a:r>
            <a:r>
              <a:rPr lang="en-US" altLang="zh-CN" sz="2000" dirty="0" smtClean="0"/>
              <a:t> figures[MAX_NUM_OF_FIGURES];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713788" cy="792832"/>
          </a:xfrm>
        </p:spPr>
        <p:txBody>
          <a:bodyPr/>
          <a:lstStyle/>
          <a:p>
            <a:pPr marL="725488" indent="-725488" algn="l" eaLnBrk="1" hangingPunct="1">
              <a:defRPr/>
            </a:pPr>
            <a:r>
              <a:rPr lang="zh-CN" altLang="en-US" sz="3600" dirty="0" smtClean="0"/>
              <a:t>解决方案二（不可行）</a:t>
            </a:r>
          </a:p>
        </p:txBody>
      </p:sp>
    </p:spTree>
    <p:extLst>
      <p:ext uri="{BB962C8B-B14F-4D97-AF65-F5344CB8AC3E}">
        <p14:creationId xmlns:p14="http://schemas.microsoft.com/office/powerpoint/2010/main" val="364457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 algn="just">
          <a:buFont typeface="Arial" panose="020B0604020202020204" pitchFamily="34" charset="0"/>
          <a:buChar char="•"/>
          <a:defRPr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39371</TotalTime>
  <Words>1695</Words>
  <Application>Microsoft Office PowerPoint</Application>
  <PresentationFormat>全屏显示(4:3)</PresentationFormat>
  <Paragraphs>198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宋体</vt:lpstr>
      <vt:lpstr>Arial</vt:lpstr>
      <vt:lpstr>Calibri</vt:lpstr>
      <vt:lpstr>Verdana</vt:lpstr>
      <vt:lpstr>Wingdings</vt:lpstr>
      <vt:lpstr>Globe</vt:lpstr>
      <vt:lpstr>联合类型</vt:lpstr>
      <vt:lpstr>PowerPoint 演示文稿</vt:lpstr>
      <vt:lpstr>PowerPoint 演示文稿</vt:lpstr>
      <vt:lpstr>PowerPoint 演示文稿</vt:lpstr>
      <vt:lpstr>PowerPoint 演示文稿</vt:lpstr>
      <vt:lpstr>例：从键盘输入一组图形数据，然后输出相应的图形。其中的图形可以是：线段、矩形和圆。</vt:lpstr>
      <vt:lpstr>解决方案一（不可行）</vt:lpstr>
      <vt:lpstr>PowerPoint 演示文稿</vt:lpstr>
      <vt:lpstr>解决方案二（不可行）</vt:lpstr>
      <vt:lpstr>PowerPoint 演示文稿</vt:lpstr>
      <vt:lpstr>解决方案三（可行）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 构造数据类型</dc:title>
  <dc:creator>Chen Jiajun</dc:creator>
  <cp:lastModifiedBy>Chen Jiajun</cp:lastModifiedBy>
  <cp:revision>1089</cp:revision>
  <dcterms:created xsi:type="dcterms:W3CDTF">2004-12-03T07:36:08Z</dcterms:created>
  <dcterms:modified xsi:type="dcterms:W3CDTF">2026-01-14T03:59:06Z</dcterms:modified>
</cp:coreProperties>
</file>