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sldIdLst>
    <p:sldId id="257" r:id="rId2"/>
    <p:sldId id="258" r:id="rId3"/>
    <p:sldId id="565" r:id="rId4"/>
    <p:sldId id="571" r:id="rId5"/>
    <p:sldId id="488" r:id="rId6"/>
    <p:sldId id="489" r:id="rId7"/>
    <p:sldId id="570" r:id="rId8"/>
    <p:sldId id="490" r:id="rId9"/>
    <p:sldId id="546" r:id="rId10"/>
    <p:sldId id="547" r:id="rId11"/>
    <p:sldId id="551" r:id="rId12"/>
    <p:sldId id="548" r:id="rId13"/>
    <p:sldId id="556" r:id="rId14"/>
    <p:sldId id="557" r:id="rId15"/>
    <p:sldId id="558" r:id="rId16"/>
    <p:sldId id="559" r:id="rId17"/>
    <p:sldId id="560" r:id="rId18"/>
    <p:sldId id="561" r:id="rId19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66C"/>
    <a:srgbClr val="004182"/>
    <a:srgbClr val="006BD6"/>
    <a:srgbClr val="00458A"/>
    <a:srgbClr val="0097E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 autoAdjust="0"/>
    <p:restoredTop sz="94631" autoAdjust="0"/>
  </p:normalViewPr>
  <p:slideViewPr>
    <p:cSldViewPr>
      <p:cViewPr varScale="1">
        <p:scale>
          <a:sx n="104" d="100"/>
          <a:sy n="104" d="100"/>
        </p:scale>
        <p:origin x="1208" y="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EBD7-5845-4E60-BBD7-262F4E67B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03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BCC80-A883-4A0B-A67B-6333767FF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24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3C882-1FCC-4668-B769-60641EA0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03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93BE5-25B9-4E46-9719-636B716C80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24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4684-A919-433B-A097-006987291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0531-C77A-4AE2-A46F-8B282079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E0DBF-F0DD-433B-8161-8B7DF6F90F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11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0FA3-EEFA-48A7-B1C9-DBFA2C89C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12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E317-59D3-4924-B226-9D29B63871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3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C726-A5EE-41BD-8271-8AFA102B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44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DF25-4EAA-488A-8FC8-F8EB48AC4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4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12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12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FB8E69C5-826F-42B2-8B89-667026A6A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4838"/>
            <a:ext cx="7772400" cy="13509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/>
              <a:t>函数指针</a:t>
            </a:r>
            <a:endParaRPr lang="zh-CN" altLang="en-US" sz="4800" dirty="0" smtClean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139825"/>
          </a:xfrm>
        </p:spPr>
        <p:txBody>
          <a:bodyPr/>
          <a:lstStyle/>
          <a:p>
            <a:r>
              <a:rPr lang="zh-CN" altLang="en-US" sz="3200" dirty="0" smtClean="0"/>
              <a:t>例：编写一个能根据不同要求进行排序的函数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" y="1484784"/>
            <a:ext cx="8651304" cy="5256584"/>
          </a:xfrm>
        </p:spPr>
        <p:txBody>
          <a:bodyPr>
            <a:normAutofit fontScale="55000" lnSpcReduction="20000"/>
          </a:bodyPr>
          <a:lstStyle/>
          <a:p>
            <a:pPr marL="357188" indent="0">
              <a:buNone/>
            </a:pPr>
            <a:r>
              <a:rPr lang="en-US" altLang="zh-CN" dirty="0" err="1" smtClean="0"/>
              <a:t>struct</a:t>
            </a:r>
            <a:r>
              <a:rPr lang="en-US" altLang="zh-CN" dirty="0" smtClean="0"/>
              <a:t> Student</a:t>
            </a:r>
          </a:p>
          <a:p>
            <a:pPr marL="357188" indent="0">
              <a:buNone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no;</a:t>
            </a:r>
          </a:p>
          <a:p>
            <a:pPr marL="357188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char name[20];</a:t>
            </a:r>
          </a:p>
          <a:p>
            <a:pPr marL="357188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......</a:t>
            </a:r>
          </a:p>
          <a:p>
            <a:pPr marL="357188" indent="0">
              <a:buNone/>
            </a:pPr>
            <a:r>
              <a:rPr lang="en-US" altLang="zh-CN" dirty="0" smtClean="0"/>
              <a:t>};</a:t>
            </a:r>
          </a:p>
          <a:p>
            <a:pPr marL="357188" indent="0">
              <a:buNone/>
            </a:pPr>
            <a:r>
              <a:rPr lang="en-US" altLang="zh-CN" dirty="0" smtClean="0"/>
              <a:t>void sort(Student </a:t>
            </a:r>
            <a:r>
              <a:rPr lang="en-US" altLang="zh-CN" dirty="0" err="1" smtClean="0"/>
              <a:t>st</a:t>
            </a:r>
            <a:r>
              <a:rPr lang="en-US" altLang="zh-CN" dirty="0" smtClean="0"/>
              <a:t>[],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num</a:t>
            </a:r>
            <a:r>
              <a:rPr lang="en-US" altLang="zh-CN" dirty="0" smtClean="0"/>
              <a:t>)</a:t>
            </a:r>
          </a:p>
          <a:p>
            <a:pPr marL="357188" indent="0">
              <a:buNone/>
            </a:pPr>
            <a:r>
              <a:rPr lang="en-US" altLang="zh-CN" dirty="0" smtClean="0"/>
              <a:t>{ ......</a:t>
            </a:r>
          </a:p>
          <a:p>
            <a:pPr marL="357188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if (</a:t>
            </a:r>
            <a:r>
              <a:rPr lang="en-US" altLang="zh-CN" dirty="0" err="1" smtClean="0">
                <a:solidFill>
                  <a:srgbClr val="FFC000"/>
                </a:solidFill>
              </a:rPr>
              <a:t>st</a:t>
            </a:r>
            <a:r>
              <a:rPr lang="en-US" altLang="zh-CN" dirty="0" smtClean="0">
                <a:solidFill>
                  <a:srgbClr val="FFC000"/>
                </a:solidFill>
              </a:rPr>
              <a:t>[</a:t>
            </a:r>
            <a:r>
              <a:rPr lang="en-US" altLang="zh-CN" dirty="0" err="1" smtClean="0">
                <a:solidFill>
                  <a:srgbClr val="FFC000"/>
                </a:solidFill>
              </a:rPr>
              <a:t>i</a:t>
            </a:r>
            <a:r>
              <a:rPr lang="en-US" altLang="zh-CN" dirty="0" smtClean="0">
                <a:solidFill>
                  <a:srgbClr val="FFC000"/>
                </a:solidFill>
              </a:rPr>
              <a:t>].no &gt; </a:t>
            </a:r>
            <a:r>
              <a:rPr lang="en-US" altLang="zh-CN" dirty="0" err="1" smtClean="0">
                <a:solidFill>
                  <a:srgbClr val="FFC000"/>
                </a:solidFill>
              </a:rPr>
              <a:t>st</a:t>
            </a:r>
            <a:r>
              <a:rPr lang="en-US" altLang="zh-CN" dirty="0" smtClean="0">
                <a:solidFill>
                  <a:srgbClr val="FFC000"/>
                </a:solidFill>
              </a:rPr>
              <a:t>[j].no</a:t>
            </a:r>
            <a:r>
              <a:rPr lang="en-US" altLang="zh-CN" dirty="0" smtClean="0"/>
              <a:t>) //</a:t>
            </a:r>
            <a:r>
              <a:rPr lang="zh-CN" altLang="en-US" dirty="0" smtClean="0"/>
              <a:t>比较数组元素大小（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&lt;j</a:t>
            </a:r>
            <a:r>
              <a:rPr lang="zh-CN" altLang="en-US" dirty="0"/>
              <a:t>）</a:t>
            </a:r>
            <a:endParaRPr lang="en-US" altLang="zh-CN" dirty="0" smtClean="0"/>
          </a:p>
          <a:p>
            <a:pPr marL="357188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{ ...... //</a:t>
            </a:r>
            <a:r>
              <a:rPr lang="zh-CN" altLang="en-US" dirty="0" smtClean="0"/>
              <a:t>交换</a:t>
            </a:r>
            <a:r>
              <a:rPr lang="en-US" altLang="zh-CN" dirty="0" err="1" smtClean="0"/>
              <a:t>st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</a:t>
            </a:r>
            <a:r>
              <a:rPr lang="zh-CN" altLang="en-US" dirty="0" smtClean="0"/>
              <a:t>与</a:t>
            </a:r>
            <a:r>
              <a:rPr lang="en-US" altLang="zh-CN" dirty="0" err="1" smtClean="0"/>
              <a:t>st</a:t>
            </a:r>
            <a:r>
              <a:rPr lang="en-US" altLang="zh-CN" dirty="0" smtClean="0"/>
              <a:t>[j]</a:t>
            </a:r>
          </a:p>
          <a:p>
            <a:pPr marL="357188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}</a:t>
            </a:r>
          </a:p>
          <a:p>
            <a:pPr marL="357188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......</a:t>
            </a:r>
          </a:p>
          <a:p>
            <a:pPr marL="357188" indent="0">
              <a:buNone/>
            </a:pPr>
            <a:r>
              <a:rPr lang="en-US" altLang="zh-CN" dirty="0" smtClean="0"/>
              <a:t>}</a:t>
            </a:r>
          </a:p>
          <a:p>
            <a:r>
              <a:rPr lang="zh-CN" altLang="en-US" sz="4400" dirty="0" smtClean="0"/>
              <a:t>上述排序函数只能按</a:t>
            </a:r>
            <a:r>
              <a:rPr lang="en-US" altLang="zh-CN" sz="4400" dirty="0" smtClean="0"/>
              <a:t>no</a:t>
            </a:r>
            <a:r>
              <a:rPr lang="zh-CN" altLang="en-US" sz="4400" dirty="0" smtClean="0"/>
              <a:t>排序，并且是由小到大。</a:t>
            </a:r>
            <a:endParaRPr lang="en-US" altLang="zh-CN" sz="4400" dirty="0" smtClean="0"/>
          </a:p>
          <a:p>
            <a:r>
              <a:rPr lang="zh-CN" altLang="en-US" sz="4400" dirty="0" smtClean="0"/>
              <a:t>如果还要按</a:t>
            </a:r>
            <a:r>
              <a:rPr lang="en-US" altLang="zh-CN" sz="4400" dirty="0" smtClean="0"/>
              <a:t>no</a:t>
            </a:r>
            <a:r>
              <a:rPr lang="zh-CN" altLang="en-US" sz="4400" dirty="0" smtClean="0"/>
              <a:t>由大到小排序呢？</a:t>
            </a:r>
            <a:endParaRPr lang="en-US" altLang="zh-CN" sz="4400" dirty="0" smtClean="0"/>
          </a:p>
          <a:p>
            <a:r>
              <a:rPr lang="zh-CN" altLang="en-US" sz="4400" dirty="0" smtClean="0"/>
              <a:t>如果还要按</a:t>
            </a:r>
            <a:r>
              <a:rPr lang="en-US" altLang="zh-CN" sz="4400" dirty="0" smtClean="0"/>
              <a:t>name</a:t>
            </a:r>
            <a:r>
              <a:rPr lang="zh-CN" altLang="en-US" sz="4400" dirty="0" smtClean="0"/>
              <a:t>排序呢？</a:t>
            </a:r>
            <a:endParaRPr lang="en-US" altLang="zh-CN" sz="44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4400" dirty="0" smtClean="0"/>
              <a:t>一般要再写若干个排序函数，这些函数的实现代码基本相同，从而会带来重复性编程工作，并容易造成不一致！</a:t>
            </a:r>
            <a:endParaRPr lang="en-US" altLang="zh-CN" sz="4400" dirty="0" smtClean="0"/>
          </a:p>
        </p:txBody>
      </p:sp>
    </p:spTree>
    <p:extLst>
      <p:ext uri="{BB962C8B-B14F-4D97-AF65-F5344CB8AC3E}">
        <p14:creationId xmlns:p14="http://schemas.microsoft.com/office/powerpoint/2010/main" val="361172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184" y="764704"/>
            <a:ext cx="8579296" cy="561662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/>
              <a:t>如何只写一个函数就能按各种要求进行</a:t>
            </a:r>
            <a:r>
              <a:rPr lang="zh-CN" altLang="en-US" sz="4000" dirty="0" smtClean="0"/>
              <a:t>排序呢？</a:t>
            </a:r>
            <a:endParaRPr lang="en-US" altLang="zh-CN" sz="4000" dirty="0" smtClean="0"/>
          </a:p>
          <a:p>
            <a:pPr>
              <a:lnSpc>
                <a:spcPct val="120000"/>
              </a:lnSpc>
            </a:pPr>
            <a:r>
              <a:rPr lang="zh-CN" altLang="en-US" sz="4000" dirty="0" smtClean="0"/>
              <a:t>可以给排序函数增加一个函数指针参数，由调用者提供一</a:t>
            </a:r>
            <a:r>
              <a:rPr lang="zh-CN" altLang="en-US" sz="4000" dirty="0"/>
              <a:t>个</a:t>
            </a:r>
            <a:r>
              <a:rPr lang="zh-CN" altLang="en-US" sz="4000" dirty="0" smtClean="0"/>
              <a:t>比较函数（回调函数），排序过程中调用该比较函数来决定两个元素的次序（函数返回</a:t>
            </a:r>
            <a:r>
              <a:rPr lang="en-US" altLang="zh-CN" sz="4000" dirty="0" smtClean="0"/>
              <a:t>true</a:t>
            </a:r>
            <a:r>
              <a:rPr lang="zh-CN" altLang="en-US" sz="4000" dirty="0" smtClean="0"/>
              <a:t>为需要的序）：</a:t>
            </a:r>
            <a:endParaRPr lang="en-US" altLang="zh-CN" sz="4000" dirty="0" smtClean="0"/>
          </a:p>
          <a:p>
            <a:pPr marL="177800" indent="0">
              <a:lnSpc>
                <a:spcPct val="120000"/>
              </a:lnSpc>
              <a:buNone/>
            </a:pPr>
            <a:r>
              <a:rPr lang="en-US" altLang="zh-CN" dirty="0" smtClean="0"/>
              <a:t>void </a:t>
            </a:r>
            <a:r>
              <a:rPr lang="en-US" altLang="zh-CN" dirty="0"/>
              <a:t>sort(Student </a:t>
            </a:r>
            <a:r>
              <a:rPr lang="en-US" altLang="zh-CN" dirty="0" err="1"/>
              <a:t>st</a:t>
            </a:r>
            <a:r>
              <a:rPr lang="en-US" altLang="zh-CN" dirty="0"/>
              <a:t>[],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num</a:t>
            </a:r>
            <a:r>
              <a:rPr lang="en-US" altLang="zh-CN" dirty="0"/>
              <a:t>,</a:t>
            </a:r>
          </a:p>
          <a:p>
            <a:pPr marL="177800" indent="0">
              <a:lnSpc>
                <a:spcPct val="120000"/>
              </a:lnSpc>
              <a:buNone/>
            </a:pPr>
            <a:r>
              <a:rPr lang="en-US" altLang="zh-CN" dirty="0"/>
              <a:t>              bool </a:t>
            </a:r>
            <a:r>
              <a:rPr lang="en-US" altLang="zh-CN" dirty="0" smtClean="0"/>
              <a:t>(*</a:t>
            </a:r>
            <a:r>
              <a:rPr lang="en-US" altLang="zh-CN" dirty="0" smtClean="0">
                <a:solidFill>
                  <a:srgbClr val="FFC000"/>
                </a:solidFill>
              </a:rPr>
              <a:t>comp</a:t>
            </a:r>
            <a:r>
              <a:rPr lang="en-US" altLang="zh-CN" dirty="0" smtClean="0"/>
              <a:t>)(</a:t>
            </a:r>
            <a:r>
              <a:rPr lang="en-US" altLang="zh-CN" dirty="0"/>
              <a:t>Student </a:t>
            </a:r>
            <a:r>
              <a:rPr lang="en-US" altLang="zh-CN" dirty="0" smtClean="0"/>
              <a:t>*,</a:t>
            </a:r>
            <a:r>
              <a:rPr lang="en-US" altLang="zh-CN" dirty="0"/>
              <a:t>Student </a:t>
            </a:r>
            <a:r>
              <a:rPr lang="en-US" altLang="zh-CN" dirty="0" smtClean="0"/>
              <a:t>*))</a:t>
            </a:r>
            <a:endParaRPr lang="en-US" altLang="zh-CN" dirty="0"/>
          </a:p>
          <a:p>
            <a:pPr marL="177800" indent="0">
              <a:lnSpc>
                <a:spcPct val="120000"/>
              </a:lnSpc>
              <a:buNone/>
            </a:pPr>
            <a:r>
              <a:rPr lang="en-US" altLang="zh-CN" dirty="0"/>
              <a:t>{ ......</a:t>
            </a:r>
          </a:p>
          <a:p>
            <a:pPr marL="177800" indent="0">
              <a:lnSpc>
                <a:spcPct val="120000"/>
              </a:lnSpc>
              <a:buNone/>
            </a:pPr>
            <a:r>
              <a:rPr lang="en-US" altLang="zh-CN" dirty="0"/>
              <a:t>   if </a:t>
            </a:r>
            <a:r>
              <a:rPr lang="en-US" altLang="zh-CN" dirty="0" smtClean="0"/>
              <a:t>(!</a:t>
            </a:r>
            <a:r>
              <a:rPr lang="en-US" altLang="zh-CN" dirty="0" smtClean="0">
                <a:solidFill>
                  <a:srgbClr val="FFC000"/>
                </a:solidFill>
              </a:rPr>
              <a:t>comp</a:t>
            </a:r>
            <a:r>
              <a:rPr lang="en-US" altLang="zh-CN" dirty="0" smtClean="0"/>
              <a:t>(&amp;</a:t>
            </a:r>
            <a:r>
              <a:rPr lang="en-US" altLang="zh-CN" dirty="0" err="1"/>
              <a:t>st</a:t>
            </a:r>
            <a:r>
              <a:rPr lang="en-US" altLang="zh-CN" dirty="0"/>
              <a:t>[</a:t>
            </a:r>
            <a:r>
              <a:rPr lang="en-US" altLang="zh-CN" dirty="0" err="1"/>
              <a:t>i</a:t>
            </a:r>
            <a:r>
              <a:rPr lang="en-US" altLang="zh-CN" dirty="0"/>
              <a:t>],&amp;</a:t>
            </a:r>
            <a:r>
              <a:rPr lang="en-US" altLang="zh-CN" dirty="0" err="1"/>
              <a:t>st</a:t>
            </a:r>
            <a:r>
              <a:rPr lang="en-US" altLang="zh-CN" dirty="0"/>
              <a:t>[j</a:t>
            </a:r>
            <a:r>
              <a:rPr lang="en-US" altLang="zh-CN" dirty="0" smtClean="0"/>
              <a:t>])</a:t>
            </a:r>
            <a:r>
              <a:rPr lang="en-US" altLang="zh-CN" dirty="0"/>
              <a:t>)</a:t>
            </a:r>
            <a:r>
              <a:rPr lang="en-US" altLang="zh-CN" dirty="0" smtClean="0"/>
              <a:t> //</a:t>
            </a:r>
            <a:r>
              <a:rPr lang="zh-CN" altLang="en-US" dirty="0" smtClean="0"/>
              <a:t>根据</a:t>
            </a:r>
            <a:r>
              <a:rPr lang="en-US" altLang="zh-CN" dirty="0" smtClean="0"/>
              <a:t>comp</a:t>
            </a:r>
            <a:r>
              <a:rPr lang="zh-CN" altLang="en-US" dirty="0" smtClean="0"/>
              <a:t>返回值来决定两个元素的次序</a:t>
            </a:r>
            <a:endParaRPr lang="en-US" altLang="zh-CN" dirty="0"/>
          </a:p>
          <a:p>
            <a:pPr marL="177800" indent="0">
              <a:lnSpc>
                <a:spcPct val="120000"/>
              </a:lnSpc>
              <a:buNone/>
            </a:pPr>
            <a:r>
              <a:rPr lang="en-US" altLang="zh-CN" dirty="0"/>
              <a:t>   { ...... //</a:t>
            </a:r>
            <a:r>
              <a:rPr lang="zh-CN" altLang="en-US" dirty="0"/>
              <a:t>交换</a:t>
            </a:r>
            <a:r>
              <a:rPr lang="en-US" altLang="zh-CN" dirty="0" err="1"/>
              <a:t>st</a:t>
            </a:r>
            <a:r>
              <a:rPr lang="en-US" altLang="zh-CN" dirty="0"/>
              <a:t>[</a:t>
            </a:r>
            <a:r>
              <a:rPr lang="en-US" altLang="zh-CN" dirty="0" err="1"/>
              <a:t>i</a:t>
            </a:r>
            <a:r>
              <a:rPr lang="en-US" altLang="zh-CN" dirty="0"/>
              <a:t>]</a:t>
            </a:r>
            <a:r>
              <a:rPr lang="zh-CN" altLang="en-US" dirty="0"/>
              <a:t>与</a:t>
            </a:r>
            <a:r>
              <a:rPr lang="en-US" altLang="zh-CN" dirty="0" err="1"/>
              <a:t>st</a:t>
            </a:r>
            <a:r>
              <a:rPr lang="en-US" altLang="zh-CN" dirty="0"/>
              <a:t>[j]</a:t>
            </a:r>
          </a:p>
          <a:p>
            <a:pPr marL="177800" indent="0">
              <a:lnSpc>
                <a:spcPct val="120000"/>
              </a:lnSpc>
              <a:buNone/>
            </a:pPr>
            <a:r>
              <a:rPr lang="en-US" altLang="zh-CN" dirty="0"/>
              <a:t>   }</a:t>
            </a:r>
          </a:p>
          <a:p>
            <a:pPr marL="177800" indent="0">
              <a:lnSpc>
                <a:spcPct val="120000"/>
              </a:lnSpc>
              <a:buNone/>
            </a:pPr>
            <a:r>
              <a:rPr lang="en-US" altLang="zh-CN" dirty="0"/>
              <a:t>   ......</a:t>
            </a:r>
          </a:p>
          <a:p>
            <a:pPr marL="177800" indent="0">
              <a:lnSpc>
                <a:spcPct val="120000"/>
              </a:lnSpc>
              <a:buNone/>
            </a:pPr>
            <a:r>
              <a:rPr lang="en-US" altLang="zh-CN" dirty="0" smtClean="0"/>
              <a:t>}</a:t>
            </a:r>
          </a:p>
          <a:p>
            <a:pPr>
              <a:lnSpc>
                <a:spcPct val="120000"/>
              </a:lnSpc>
            </a:pPr>
            <a:r>
              <a:rPr lang="zh-CN" altLang="en-US" sz="4000" dirty="0" smtClean="0"/>
              <a:t>调用</a:t>
            </a:r>
            <a:r>
              <a:rPr lang="en-US" altLang="zh-CN" sz="4000" dirty="0" smtClean="0"/>
              <a:t>sort</a:t>
            </a:r>
            <a:r>
              <a:rPr lang="zh-CN" altLang="en-US" sz="4000" dirty="0" smtClean="0"/>
              <a:t>时，可以</a:t>
            </a:r>
            <a:r>
              <a:rPr lang="zh-CN" altLang="en-US" sz="4000" dirty="0"/>
              <a:t>通过提供不同的比较函数来达到不同的</a:t>
            </a:r>
            <a:r>
              <a:rPr lang="zh-CN" altLang="en-US" sz="4000" dirty="0" smtClean="0"/>
              <a:t>排序要求。</a:t>
            </a:r>
            <a:endParaRPr lang="en-US" altLang="zh-CN" sz="4000" dirty="0"/>
          </a:p>
        </p:txBody>
      </p:sp>
    </p:spTree>
    <p:extLst>
      <p:ext uri="{BB962C8B-B14F-4D97-AF65-F5344CB8AC3E}">
        <p14:creationId xmlns:p14="http://schemas.microsoft.com/office/powerpoint/2010/main" val="190575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184" y="116632"/>
            <a:ext cx="8507288" cy="648072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CN" dirty="0"/>
              <a:t>bool </a:t>
            </a:r>
            <a:r>
              <a:rPr lang="en-US" altLang="zh-CN" dirty="0" err="1" smtClean="0">
                <a:solidFill>
                  <a:srgbClr val="FFC000"/>
                </a:solidFill>
              </a:rPr>
              <a:t>less_than_by_no</a:t>
            </a:r>
            <a:r>
              <a:rPr lang="en-US" altLang="zh-CN" dirty="0" smtClean="0"/>
              <a:t>(Student </a:t>
            </a:r>
            <a:r>
              <a:rPr lang="en-US" altLang="zh-CN" dirty="0"/>
              <a:t>*st1,Student *</a:t>
            </a:r>
            <a:r>
              <a:rPr lang="en-US" altLang="zh-CN" dirty="0" smtClean="0"/>
              <a:t>st2)</a:t>
            </a:r>
          </a:p>
          <a:p>
            <a:pPr marL="0" indent="0">
              <a:buNone/>
            </a:pPr>
            <a:r>
              <a:rPr lang="en-US" altLang="zh-CN" dirty="0" smtClean="0"/>
              <a:t>{ return (st1-&gt;no &lt;= st2-&gt;no);</a:t>
            </a:r>
          </a:p>
          <a:p>
            <a:pPr marL="0" indent="0">
              <a:buNone/>
            </a:pPr>
            <a:r>
              <a:rPr lang="en-US" altLang="zh-CN" dirty="0"/>
              <a:t>}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bool </a:t>
            </a:r>
            <a:r>
              <a:rPr lang="en-US" altLang="zh-CN" dirty="0" err="1" smtClean="0">
                <a:solidFill>
                  <a:srgbClr val="FFC000"/>
                </a:solidFill>
              </a:rPr>
              <a:t>greater_than_by_no</a:t>
            </a:r>
            <a:r>
              <a:rPr lang="en-US" altLang="zh-CN" dirty="0" smtClean="0"/>
              <a:t>(Student </a:t>
            </a:r>
            <a:r>
              <a:rPr lang="en-US" altLang="zh-CN" dirty="0"/>
              <a:t>*st1,Student *st2)</a:t>
            </a:r>
          </a:p>
          <a:p>
            <a:pPr marL="0" indent="0">
              <a:buNone/>
            </a:pPr>
            <a:r>
              <a:rPr lang="en-US" altLang="zh-CN" dirty="0"/>
              <a:t>{ return (st1-&gt;no </a:t>
            </a:r>
            <a:r>
              <a:rPr lang="en-US" altLang="zh-CN" dirty="0" smtClean="0"/>
              <a:t>&gt; </a:t>
            </a:r>
            <a:r>
              <a:rPr lang="en-US" altLang="zh-CN" dirty="0"/>
              <a:t>st2-&gt;no);</a:t>
            </a:r>
          </a:p>
          <a:p>
            <a:pPr marL="0" indent="0">
              <a:buNone/>
            </a:pPr>
            <a:r>
              <a:rPr lang="en-US" altLang="zh-CN" dirty="0"/>
              <a:t>}</a:t>
            </a:r>
          </a:p>
          <a:p>
            <a:pPr marL="0" indent="0">
              <a:buNone/>
            </a:pPr>
            <a:r>
              <a:rPr lang="en-US" altLang="zh-CN" dirty="0" smtClean="0"/>
              <a:t>bool </a:t>
            </a:r>
            <a:r>
              <a:rPr lang="en-US" altLang="zh-CN" dirty="0" err="1" smtClean="0">
                <a:solidFill>
                  <a:srgbClr val="FFC000"/>
                </a:solidFill>
              </a:rPr>
              <a:t>less_than_by_name</a:t>
            </a:r>
            <a:r>
              <a:rPr lang="en-US" altLang="zh-CN" dirty="0" smtClean="0"/>
              <a:t>(Student </a:t>
            </a:r>
            <a:r>
              <a:rPr lang="en-US" altLang="zh-CN" dirty="0"/>
              <a:t>*st1,Student *st2)</a:t>
            </a:r>
          </a:p>
          <a:p>
            <a:pPr marL="0" indent="0">
              <a:buNone/>
            </a:pPr>
            <a:r>
              <a:rPr lang="en-US" altLang="zh-CN" dirty="0"/>
              <a:t>{ return 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strcmp</a:t>
            </a:r>
            <a:r>
              <a:rPr lang="en-US" altLang="zh-CN" dirty="0" smtClean="0"/>
              <a:t>(st1-&gt;name,st2-&gt;name)&lt;=0);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}</a:t>
            </a:r>
          </a:p>
          <a:p>
            <a:pPr marL="0" indent="0">
              <a:buNone/>
            </a:pPr>
            <a:r>
              <a:rPr lang="en-US" altLang="zh-CN" dirty="0"/>
              <a:t>bool </a:t>
            </a:r>
            <a:r>
              <a:rPr lang="en-US" altLang="zh-CN" dirty="0" err="1" smtClean="0">
                <a:solidFill>
                  <a:srgbClr val="FFC000"/>
                </a:solidFill>
              </a:rPr>
              <a:t>greater_than_by_name</a:t>
            </a:r>
            <a:r>
              <a:rPr lang="en-US" altLang="zh-CN" dirty="0" smtClean="0"/>
              <a:t>(Student </a:t>
            </a:r>
            <a:r>
              <a:rPr lang="en-US" altLang="zh-CN" dirty="0"/>
              <a:t>*st1,Student *st2)</a:t>
            </a:r>
          </a:p>
          <a:p>
            <a:pPr marL="0" indent="0">
              <a:buNone/>
            </a:pPr>
            <a:r>
              <a:rPr lang="en-US" altLang="zh-CN" dirty="0"/>
              <a:t>{ return (</a:t>
            </a:r>
            <a:r>
              <a:rPr lang="en-US" altLang="zh-CN" dirty="0" err="1"/>
              <a:t>strcmp</a:t>
            </a:r>
            <a:r>
              <a:rPr lang="en-US" altLang="zh-CN" dirty="0"/>
              <a:t>(st1-&gt;name,st2-&gt;name</a:t>
            </a:r>
            <a:r>
              <a:rPr lang="en-US" altLang="zh-CN" dirty="0" smtClean="0"/>
              <a:t>)&gt;0</a:t>
            </a:r>
            <a:r>
              <a:rPr lang="en-US" altLang="zh-CN" dirty="0"/>
              <a:t>);</a:t>
            </a:r>
          </a:p>
          <a:p>
            <a:pPr marL="0" indent="0">
              <a:buNone/>
            </a:pPr>
            <a:r>
              <a:rPr lang="en-US" altLang="zh-CN" dirty="0"/>
              <a:t>}</a:t>
            </a:r>
          </a:p>
          <a:p>
            <a:pPr marL="0" indent="0">
              <a:buNone/>
            </a:pPr>
            <a:r>
              <a:rPr lang="en-US" altLang="zh-CN" dirty="0" smtClean="0"/>
              <a:t>......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Student </a:t>
            </a:r>
            <a:r>
              <a:rPr lang="en-US" altLang="zh-CN" dirty="0" err="1"/>
              <a:t>st</a:t>
            </a:r>
            <a:r>
              <a:rPr lang="en-US" altLang="zh-CN" dirty="0"/>
              <a:t>[100];</a:t>
            </a:r>
          </a:p>
          <a:p>
            <a:pPr marL="0" indent="0">
              <a:buNone/>
            </a:pPr>
            <a:r>
              <a:rPr lang="en-US" altLang="zh-CN" dirty="0"/>
              <a:t>......</a:t>
            </a:r>
          </a:p>
          <a:p>
            <a:pPr marL="0" indent="0">
              <a:buNone/>
            </a:pPr>
            <a:r>
              <a:rPr lang="en-US" altLang="zh-CN" dirty="0" smtClean="0"/>
              <a:t>sort(st,100, </a:t>
            </a:r>
            <a:r>
              <a:rPr lang="en-US" altLang="zh-CN" dirty="0" err="1" smtClean="0">
                <a:solidFill>
                  <a:srgbClr val="FFC000"/>
                </a:solidFill>
              </a:rPr>
              <a:t>less_than_by_no</a:t>
            </a:r>
            <a:r>
              <a:rPr lang="en-US" altLang="zh-CN" dirty="0" smtClean="0"/>
              <a:t>); //</a:t>
            </a:r>
            <a:r>
              <a:rPr lang="zh-CN" altLang="en-US" dirty="0" smtClean="0"/>
              <a:t>按学号</a:t>
            </a:r>
            <a:r>
              <a:rPr lang="zh-CN" altLang="en-US" dirty="0"/>
              <a:t>由小到大</a:t>
            </a:r>
            <a:r>
              <a:rPr lang="zh-CN" altLang="en-US" dirty="0" smtClean="0"/>
              <a:t>排序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sort(st,100, </a:t>
            </a:r>
            <a:r>
              <a:rPr lang="en-US" altLang="zh-CN" dirty="0" err="1" smtClean="0">
                <a:solidFill>
                  <a:srgbClr val="FFC000"/>
                </a:solidFill>
              </a:rPr>
              <a:t>greater_than_by_no</a:t>
            </a:r>
            <a:r>
              <a:rPr lang="en-US" altLang="zh-CN" dirty="0"/>
              <a:t>); //</a:t>
            </a:r>
            <a:r>
              <a:rPr lang="zh-CN" altLang="en-US" dirty="0"/>
              <a:t>按学号</a:t>
            </a:r>
            <a:r>
              <a:rPr lang="zh-CN" altLang="en-US" dirty="0" smtClean="0"/>
              <a:t>由</a:t>
            </a:r>
            <a:r>
              <a:rPr lang="zh-CN" altLang="en-US" dirty="0"/>
              <a:t>大</a:t>
            </a:r>
            <a:r>
              <a:rPr lang="zh-CN" altLang="en-US" dirty="0" smtClean="0"/>
              <a:t>到小排序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sort(st,100, </a:t>
            </a:r>
            <a:r>
              <a:rPr lang="en-US" altLang="zh-CN" dirty="0" err="1" smtClean="0">
                <a:solidFill>
                  <a:srgbClr val="FFC000"/>
                </a:solidFill>
              </a:rPr>
              <a:t>less_than_by_name</a:t>
            </a:r>
            <a:r>
              <a:rPr lang="en-US" altLang="zh-CN" dirty="0" smtClean="0"/>
              <a:t>); //</a:t>
            </a:r>
            <a:r>
              <a:rPr lang="zh-CN" altLang="en-US" dirty="0" smtClean="0"/>
              <a:t>按</a:t>
            </a:r>
            <a:r>
              <a:rPr lang="zh-CN" altLang="en-US" dirty="0"/>
              <a:t>姓名由小到大排序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sort(st,100, </a:t>
            </a:r>
            <a:r>
              <a:rPr lang="en-US" altLang="zh-CN" dirty="0" err="1" smtClean="0">
                <a:solidFill>
                  <a:srgbClr val="FFC000"/>
                </a:solidFill>
              </a:rPr>
              <a:t>greater_than_by_name</a:t>
            </a:r>
            <a:r>
              <a:rPr lang="en-US" altLang="zh-CN" dirty="0"/>
              <a:t>); //</a:t>
            </a:r>
            <a:r>
              <a:rPr lang="zh-CN" altLang="en-US" dirty="0"/>
              <a:t>按姓名</a:t>
            </a:r>
            <a:r>
              <a:rPr lang="zh-CN" altLang="en-US" dirty="0" smtClean="0"/>
              <a:t>由大到小排序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......</a:t>
            </a:r>
          </a:p>
          <a:p>
            <a:r>
              <a:rPr lang="zh-CN" altLang="en-US" dirty="0" smtClean="0"/>
              <a:t>如果需要再按其它要求进行排序呢？还要再定义更多的比较函数！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sz="40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418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匿名函数</a:t>
            </a:r>
            <a:r>
              <a:rPr lang="en-US" altLang="zh-CN" dirty="0"/>
              <a:t>--</a:t>
            </a:r>
            <a:r>
              <a:rPr lang="en-US" altLang="zh-CN" dirty="0" smtClean="0"/>
              <a:t>λ</a:t>
            </a:r>
            <a:r>
              <a:rPr lang="zh-CN" altLang="en-US" dirty="0" smtClean="0"/>
              <a:t>表达式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1438"/>
            <a:ext cx="8641655" cy="503989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对于一些</a:t>
            </a:r>
            <a:r>
              <a:rPr lang="zh-CN" altLang="en-US" dirty="0">
                <a:solidFill>
                  <a:srgbClr val="FFC000"/>
                </a:solidFill>
              </a:rPr>
              <a:t>临时</a:t>
            </a:r>
            <a:r>
              <a:rPr lang="zh-CN" altLang="en-US" dirty="0"/>
              <a:t>用一下的</a:t>
            </a:r>
            <a:r>
              <a:rPr lang="zh-CN" altLang="en-US" dirty="0">
                <a:solidFill>
                  <a:srgbClr val="FFC000"/>
                </a:solidFill>
              </a:rPr>
              <a:t>简单</a:t>
            </a:r>
            <a:r>
              <a:rPr lang="zh-CN" altLang="en-US" dirty="0" smtClean="0"/>
              <a:t>函数（如前面的比较函数），</a:t>
            </a:r>
            <a:r>
              <a:rPr lang="zh-CN" altLang="en-US" dirty="0"/>
              <a:t>如果也要先给出这个函数的定义并为之取个名字，然后再通过这个函数的名字来使用它们，在有些场合下会给程序编写带来不便。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</a:t>
            </a:r>
            <a:r>
              <a:rPr lang="en-US" altLang="zh-CN" dirty="0"/>
              <a:t>++</a:t>
            </a:r>
            <a:r>
              <a:rPr lang="en-US" altLang="zh-CN" dirty="0" smtClean="0"/>
              <a:t>11</a:t>
            </a:r>
            <a:r>
              <a:rPr lang="zh-CN" altLang="en-US" dirty="0" smtClean="0"/>
              <a:t>之后提供了一种</a:t>
            </a:r>
            <a:r>
              <a:rPr lang="zh-CN" altLang="en-US" dirty="0" smtClean="0">
                <a:solidFill>
                  <a:srgbClr val="FFC000"/>
                </a:solidFill>
              </a:rPr>
              <a:t>匿名函数</a:t>
            </a:r>
            <a:r>
              <a:rPr lang="zh-CN" altLang="en-US" dirty="0" smtClean="0"/>
              <a:t>机制</a:t>
            </a:r>
            <a:r>
              <a:rPr lang="en-US" altLang="zh-CN" dirty="0" smtClean="0"/>
              <a:t>――</a:t>
            </a:r>
            <a:r>
              <a:rPr lang="en-US" altLang="zh-CN" dirty="0" smtClean="0">
                <a:solidFill>
                  <a:srgbClr val="FFC000"/>
                </a:solidFill>
              </a:rPr>
              <a:t>λ</a:t>
            </a:r>
            <a:r>
              <a:rPr lang="zh-CN" altLang="en-US" dirty="0" smtClean="0">
                <a:solidFill>
                  <a:srgbClr val="FFC000"/>
                </a:solidFill>
              </a:rPr>
              <a:t>表达式</a:t>
            </a:r>
            <a:r>
              <a:rPr lang="zh-CN" altLang="en-US" dirty="0" smtClean="0"/>
              <a:t>（</a:t>
            </a:r>
            <a:r>
              <a:rPr lang="en-US" altLang="zh-CN" dirty="0" smtClean="0"/>
              <a:t>lambda expression</a:t>
            </a:r>
            <a:r>
              <a:rPr lang="zh-CN" altLang="en-US" dirty="0" smtClean="0"/>
              <a:t>），利用它可以实现把函数的</a:t>
            </a:r>
            <a:r>
              <a:rPr lang="zh-CN" altLang="en-US" dirty="0" smtClean="0">
                <a:solidFill>
                  <a:srgbClr val="FFC000"/>
                </a:solidFill>
              </a:rPr>
              <a:t>定义和使用合</a:t>
            </a:r>
            <a:r>
              <a:rPr lang="zh-CN" altLang="en-US" dirty="0">
                <a:solidFill>
                  <a:srgbClr val="FFC000"/>
                </a:solidFill>
              </a:rPr>
              <a:t>二</a:t>
            </a:r>
            <a:r>
              <a:rPr lang="zh-CN" altLang="en-US" dirty="0" smtClean="0">
                <a:solidFill>
                  <a:srgbClr val="FFC000"/>
                </a:solidFill>
              </a:rPr>
              <a:t>为一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例如，</a:t>
            </a:r>
            <a:r>
              <a:rPr lang="zh-CN" altLang="en-US" dirty="0"/>
              <a:t>求函数</a:t>
            </a:r>
            <a:r>
              <a:rPr lang="en-US" altLang="zh-CN" dirty="0"/>
              <a:t>x</a:t>
            </a:r>
            <a:r>
              <a:rPr lang="en-US" altLang="zh-CN" baseline="30000" dirty="0"/>
              <a:t>2</a:t>
            </a:r>
            <a:r>
              <a:rPr lang="zh-CN" altLang="en-US" dirty="0"/>
              <a:t>在区间</a:t>
            </a:r>
            <a:r>
              <a:rPr lang="en-US" altLang="zh-CN" dirty="0"/>
              <a:t>[0,1]</a:t>
            </a:r>
            <a:r>
              <a:rPr lang="zh-CN" altLang="en-US" dirty="0"/>
              <a:t>的</a:t>
            </a:r>
            <a:r>
              <a:rPr lang="zh-CN" altLang="en-US" dirty="0" smtClean="0"/>
              <a:t>定积分。可以用</a:t>
            </a:r>
            <a:r>
              <a:rPr lang="el-GR" altLang="zh-CN" dirty="0"/>
              <a:t>λ</a:t>
            </a:r>
            <a:r>
              <a:rPr lang="zh-CN" altLang="en-US" dirty="0" smtClean="0"/>
              <a:t>表达式来表示函数</a:t>
            </a:r>
            <a:r>
              <a:rPr lang="en-US" altLang="zh-CN" dirty="0"/>
              <a:t>x</a:t>
            </a:r>
            <a:r>
              <a:rPr lang="en-US" altLang="zh-CN" baseline="30000" dirty="0"/>
              <a:t>2 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lvl="1" indent="0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      integrate</a:t>
            </a:r>
            <a:r>
              <a:rPr lang="en-US" altLang="zh-CN" dirty="0"/>
              <a:t>(</a:t>
            </a:r>
            <a:r>
              <a:rPr lang="en-US" altLang="zh-CN" dirty="0">
                <a:solidFill>
                  <a:srgbClr val="FFC000"/>
                </a:solidFill>
              </a:rPr>
              <a:t>[](double x)-&gt;double { </a:t>
            </a:r>
            <a:r>
              <a:rPr lang="en-US" altLang="zh-CN" dirty="0" smtClean="0">
                <a:solidFill>
                  <a:srgbClr val="FFC000"/>
                </a:solidFill>
              </a:rPr>
              <a:t>return </a:t>
            </a:r>
            <a:r>
              <a:rPr lang="en-US" altLang="zh-CN" dirty="0">
                <a:solidFill>
                  <a:srgbClr val="FFC000"/>
                </a:solidFill>
              </a:rPr>
              <a:t>x*x; </a:t>
            </a:r>
            <a:r>
              <a:rPr lang="en-US" altLang="zh-CN" dirty="0" smtClean="0">
                <a:solidFill>
                  <a:srgbClr val="FFC000"/>
                </a:solidFill>
              </a:rPr>
              <a:t>}</a:t>
            </a:r>
            <a:r>
              <a:rPr lang="en-US" altLang="zh-CN" dirty="0" smtClean="0"/>
              <a:t>,0,1);</a:t>
            </a:r>
          </a:p>
          <a:p>
            <a:pPr marL="893763" lvl="1" indent="-457200">
              <a:lnSpc>
                <a:spcPct val="120000"/>
              </a:lnSpc>
              <a:defRPr/>
            </a:pPr>
            <a:r>
              <a:rPr lang="zh-CN" altLang="en-US" dirty="0" smtClean="0"/>
              <a:t>上面黄颜色部分就是一个</a:t>
            </a:r>
            <a:r>
              <a:rPr lang="en-US" altLang="zh-CN" dirty="0"/>
              <a:t>λ</a:t>
            </a:r>
            <a:r>
              <a:rPr lang="zh-CN" altLang="en-US" dirty="0" smtClean="0"/>
              <a:t>表达式，它是一个无名函数</a:t>
            </a:r>
            <a:endParaRPr lang="en-US" altLang="zh-CN" dirty="0" smtClean="0"/>
          </a:p>
          <a:p>
            <a:pPr marL="893763" lvl="1" indent="-457200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不需要预先定义一个</a:t>
            </a:r>
            <a:r>
              <a:rPr lang="zh-CN" altLang="en-US" dirty="0"/>
              <a:t>函数</a:t>
            </a:r>
            <a:r>
              <a:rPr lang="en-US" altLang="zh-CN" dirty="0" smtClean="0"/>
              <a:t>square</a:t>
            </a:r>
            <a:r>
              <a:rPr lang="zh-CN" altLang="en-US" dirty="0" smtClean="0"/>
              <a:t>，而是就地</a:t>
            </a:r>
            <a:r>
              <a:rPr lang="zh-CN" altLang="en-US" dirty="0"/>
              <a:t>定义，就地使用。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2800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en-US" altLang="zh-CN" dirty="0" smtClean="0"/>
              <a:t>λ</a:t>
            </a:r>
            <a:r>
              <a:rPr lang="zh-CN" altLang="en-US" dirty="0" smtClean="0"/>
              <a:t>表达式的定义格式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184775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λ</a:t>
            </a:r>
            <a:r>
              <a:rPr lang="zh-CN" altLang="en-US" dirty="0" smtClean="0"/>
              <a:t>表达式的常用格式为：</a:t>
            </a:r>
          </a:p>
          <a:p>
            <a:pPr marL="457200" lvl="1" indent="0" eaLnBrk="1" hangingPunct="1">
              <a:lnSpc>
                <a:spcPct val="220000"/>
              </a:lnSpc>
              <a:buFontTx/>
              <a:buNone/>
              <a:defRPr/>
            </a:pPr>
            <a:r>
              <a:rPr lang="en-US" altLang="zh-CN" sz="2600" dirty="0" smtClean="0">
                <a:solidFill>
                  <a:srgbClr val="FFC000"/>
                </a:solidFill>
              </a:rPr>
              <a:t>[</a:t>
            </a:r>
            <a:r>
              <a:rPr lang="en-US" altLang="zh-CN" sz="2600" dirty="0" smtClean="0"/>
              <a:t>&lt;</a:t>
            </a:r>
            <a:r>
              <a:rPr lang="zh-CN" altLang="en-US" sz="2600" dirty="0" smtClean="0"/>
              <a:t>环境变量使用说明</a:t>
            </a:r>
            <a:r>
              <a:rPr lang="en-US" altLang="zh-CN" sz="2600" dirty="0" smtClean="0"/>
              <a:t>&gt;</a:t>
            </a:r>
            <a:r>
              <a:rPr lang="en-US" altLang="zh-CN" sz="2600" dirty="0" smtClean="0">
                <a:solidFill>
                  <a:srgbClr val="FFC000"/>
                </a:solidFill>
              </a:rPr>
              <a:t>]</a:t>
            </a:r>
            <a:r>
              <a:rPr lang="en-US" altLang="zh-CN" sz="2600" dirty="0" smtClean="0"/>
              <a:t>&lt;</a:t>
            </a:r>
            <a:r>
              <a:rPr lang="zh-CN" altLang="en-US" sz="2600" dirty="0" smtClean="0"/>
              <a:t>形式参数</a:t>
            </a:r>
            <a:r>
              <a:rPr lang="en-US" altLang="zh-CN" sz="2600" dirty="0" smtClean="0"/>
              <a:t>&gt;&lt;</a:t>
            </a:r>
            <a:r>
              <a:rPr lang="zh-CN" altLang="en-US" sz="2600" dirty="0" smtClean="0"/>
              <a:t>返回值类型指定</a:t>
            </a:r>
            <a:r>
              <a:rPr lang="en-US" altLang="zh-CN" sz="2600" dirty="0" smtClean="0"/>
              <a:t>&gt;&lt;</a:t>
            </a:r>
            <a:r>
              <a:rPr lang="zh-CN" altLang="en-US" sz="2600" dirty="0" smtClean="0"/>
              <a:t>函数体</a:t>
            </a:r>
            <a:r>
              <a:rPr lang="en-US" altLang="zh-CN" sz="2600" dirty="0" smtClean="0"/>
              <a:t>&gt;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FFC000"/>
                </a:solidFill>
              </a:rPr>
              <a:t>&lt;</a:t>
            </a:r>
            <a:r>
              <a:rPr lang="zh-CN" altLang="en-US" dirty="0">
                <a:solidFill>
                  <a:srgbClr val="FFC000"/>
                </a:solidFill>
              </a:rPr>
              <a:t>形式参数</a:t>
            </a:r>
            <a:r>
              <a:rPr lang="en-US" altLang="zh-CN" dirty="0">
                <a:solidFill>
                  <a:srgbClr val="FFC000"/>
                </a:solidFill>
              </a:rPr>
              <a:t>&gt;</a:t>
            </a:r>
            <a:r>
              <a:rPr lang="zh-CN" altLang="en-US" dirty="0"/>
              <a:t>：指出函数的参数及类型，其格式为：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FFC000"/>
                </a:solidFill>
              </a:rPr>
              <a:t>(</a:t>
            </a:r>
            <a:r>
              <a:rPr lang="en-US" altLang="zh-CN" dirty="0"/>
              <a:t>&lt;</a:t>
            </a:r>
            <a:r>
              <a:rPr lang="zh-CN" altLang="en-US" dirty="0"/>
              <a:t>形式参数表</a:t>
            </a:r>
            <a:r>
              <a:rPr lang="en-US" altLang="zh-CN" dirty="0"/>
              <a:t>&gt;</a:t>
            </a:r>
            <a:r>
              <a:rPr lang="en-US" altLang="zh-CN" dirty="0">
                <a:solidFill>
                  <a:srgbClr val="FFC000"/>
                </a:solidFill>
              </a:rPr>
              <a:t>)</a:t>
            </a:r>
          </a:p>
          <a:p>
            <a:pPr lvl="1">
              <a:lnSpc>
                <a:spcPct val="120000"/>
              </a:lnSpc>
              <a:defRPr/>
            </a:pPr>
            <a:r>
              <a:rPr lang="zh-CN" altLang="en-US" dirty="0"/>
              <a:t>如果函数没有参数，则这项可以省略。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FFC000"/>
                </a:solidFill>
              </a:rPr>
              <a:t>&lt;</a:t>
            </a:r>
            <a:r>
              <a:rPr lang="zh-CN" altLang="en-US" dirty="0">
                <a:solidFill>
                  <a:srgbClr val="FFC000"/>
                </a:solidFill>
              </a:rPr>
              <a:t>返回值类型指定</a:t>
            </a:r>
            <a:r>
              <a:rPr lang="en-US" altLang="zh-CN" dirty="0">
                <a:solidFill>
                  <a:srgbClr val="FFC000"/>
                </a:solidFill>
              </a:rPr>
              <a:t>&gt;</a:t>
            </a:r>
            <a:r>
              <a:rPr lang="zh-CN" altLang="en-US" dirty="0"/>
              <a:t>：指出函数的返回值类型，其格式为：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FFC000"/>
                </a:solidFill>
              </a:rPr>
              <a:t>-&gt;</a:t>
            </a:r>
            <a:r>
              <a:rPr lang="en-US" altLang="zh-CN" dirty="0"/>
              <a:t> &lt;</a:t>
            </a:r>
            <a:r>
              <a:rPr lang="zh-CN" altLang="en-US" dirty="0"/>
              <a:t>返回值类型</a:t>
            </a:r>
            <a:r>
              <a:rPr lang="en-US" altLang="zh-CN" dirty="0"/>
              <a:t>&gt;</a:t>
            </a:r>
          </a:p>
          <a:p>
            <a:pPr lvl="1">
              <a:lnSpc>
                <a:spcPct val="120000"/>
              </a:lnSpc>
              <a:defRPr/>
            </a:pPr>
            <a:r>
              <a:rPr lang="zh-CN" altLang="en-US" dirty="0"/>
              <a:t>它可以省略，这时根据函数体中</a:t>
            </a:r>
            <a:r>
              <a:rPr lang="en-US" altLang="zh-CN" dirty="0"/>
              <a:t>return</a:t>
            </a:r>
            <a:r>
              <a:rPr lang="zh-CN" altLang="en-US" dirty="0"/>
              <a:t>返回的值隐式确定返回值类型。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FFC000"/>
                </a:solidFill>
              </a:rPr>
              <a:t>&lt;</a:t>
            </a:r>
            <a:r>
              <a:rPr lang="zh-CN" altLang="en-US" dirty="0">
                <a:solidFill>
                  <a:srgbClr val="FFC000"/>
                </a:solidFill>
              </a:rPr>
              <a:t>函数体</a:t>
            </a:r>
            <a:r>
              <a:rPr lang="en-US" altLang="zh-CN" dirty="0">
                <a:solidFill>
                  <a:srgbClr val="FFC000"/>
                </a:solidFill>
              </a:rPr>
              <a:t>&gt;</a:t>
            </a:r>
            <a:r>
              <a:rPr lang="zh-CN" altLang="en-US" dirty="0"/>
              <a:t>为一个复合语句。</a:t>
            </a:r>
          </a:p>
        </p:txBody>
      </p:sp>
    </p:spTree>
    <p:extLst>
      <p:ext uri="{BB962C8B-B14F-4D97-AF65-F5344CB8AC3E}">
        <p14:creationId xmlns:p14="http://schemas.microsoft.com/office/powerpoint/2010/main" val="215924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320828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&lt;</a:t>
            </a:r>
            <a:r>
              <a:rPr lang="zh-CN" altLang="en-US" dirty="0" smtClean="0">
                <a:solidFill>
                  <a:srgbClr val="FFC000"/>
                </a:solidFill>
              </a:rPr>
              <a:t>环境变量使用说明</a:t>
            </a:r>
            <a:r>
              <a:rPr lang="en-US" altLang="zh-CN" dirty="0" smtClean="0">
                <a:solidFill>
                  <a:srgbClr val="FFC000"/>
                </a:solidFill>
              </a:rPr>
              <a:t>&gt;</a:t>
            </a:r>
            <a:r>
              <a:rPr lang="zh-CN" altLang="en-US" dirty="0" smtClean="0"/>
              <a:t>：指出函数体中对外层作用域中的自动变量的使用说明：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空：不能使用外层作用域中的自动变量。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&amp;</a:t>
            </a:r>
            <a:r>
              <a:rPr lang="zh-CN" altLang="en-US" dirty="0" smtClean="0"/>
              <a:t>：按引用方式使用外层作用域中的自动变量（可以改变这些变量的值）。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=</a:t>
            </a:r>
            <a:r>
              <a:rPr lang="zh-CN" altLang="en-US" dirty="0" smtClean="0"/>
              <a:t>：按值方式使用使用外层作用域中的自动变量（不能改变这些变量的值）。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&amp;</a:t>
            </a:r>
            <a:r>
              <a:rPr lang="zh-CN" altLang="en-US" dirty="0" smtClean="0"/>
              <a:t>和</a:t>
            </a:r>
            <a:r>
              <a:rPr lang="en-US" altLang="zh-CN" dirty="0" smtClean="0"/>
              <a:t>=</a:t>
            </a:r>
            <a:r>
              <a:rPr lang="zh-CN" altLang="en-US" dirty="0"/>
              <a:t>可以</a:t>
            </a:r>
            <a:r>
              <a:rPr lang="zh-CN" altLang="en-US" dirty="0" smtClean="0"/>
              <a:t>用</a:t>
            </a:r>
            <a:r>
              <a:rPr lang="zh-CN" altLang="en-US" dirty="0"/>
              <a:t>来</a:t>
            </a:r>
            <a:r>
              <a:rPr lang="zh-CN" altLang="en-US" dirty="0" smtClean="0"/>
              <a:t>统一指定对外层作用域中自动变量的使用方式，也可以用来单独指定可使用的外层自动变量（变量名前可以加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，默认为</a:t>
            </a:r>
            <a:r>
              <a:rPr lang="en-US" altLang="zh-CN" dirty="0" smtClean="0"/>
              <a:t>=</a:t>
            </a:r>
            <a:r>
              <a:rPr lang="zh-CN" altLang="en-US" dirty="0" smtClean="0"/>
              <a:t>）。</a:t>
            </a:r>
          </a:p>
        </p:txBody>
      </p:sp>
    </p:spTree>
    <p:extLst>
      <p:ext uri="{BB962C8B-B14F-4D97-AF65-F5344CB8AC3E}">
        <p14:creationId xmlns:p14="http://schemas.microsoft.com/office/powerpoint/2010/main" val="89848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313" y="188913"/>
            <a:ext cx="8496300" cy="6553200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zh-CN" altLang="en-US" dirty="0" smtClean="0"/>
              <a:t>下面是一些合法的</a:t>
            </a:r>
            <a:r>
              <a:rPr lang="el-GR" altLang="zh-CN" dirty="0" smtClean="0"/>
              <a:t>λ</a:t>
            </a:r>
            <a:r>
              <a:rPr lang="zh-CN" altLang="en-US" dirty="0" smtClean="0"/>
              <a:t>表达式：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k,m,n</a:t>
            </a:r>
            <a:r>
              <a:rPr lang="en-US" altLang="zh-CN" dirty="0" smtClean="0"/>
              <a:t>; //</a:t>
            </a:r>
            <a:r>
              <a:rPr lang="zh-CN" altLang="en-US" dirty="0" smtClean="0"/>
              <a:t>环境变量</a:t>
            </a:r>
            <a:endParaRPr lang="en-US" altLang="zh-CN" dirty="0" smtClean="0"/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   ......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   ...[](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x)-&gt;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{ return x</a:t>
            </a:r>
            <a:r>
              <a:rPr lang="zh-CN" altLang="en-US" dirty="0" smtClean="0"/>
              <a:t>*</a:t>
            </a:r>
            <a:r>
              <a:rPr lang="en-US" altLang="zh-CN" dirty="0" smtClean="0"/>
              <a:t>x; }... //</a:t>
            </a:r>
            <a:r>
              <a:rPr lang="zh-CN" altLang="en-US" dirty="0" smtClean="0"/>
              <a:t>不能使用</a:t>
            </a:r>
            <a:r>
              <a:rPr lang="en-US" altLang="zh-CN" dirty="0" smtClean="0"/>
              <a:t>k</a:t>
            </a:r>
            <a:r>
              <a:rPr lang="zh-CN" altLang="en-US" dirty="0" smtClean="0"/>
              <a:t>、</a:t>
            </a:r>
            <a:r>
              <a:rPr lang="en-US" altLang="zh-CN" dirty="0" smtClean="0"/>
              <a:t>m</a:t>
            </a:r>
            <a:r>
              <a:rPr lang="zh-CN" altLang="en-US" dirty="0" smtClean="0"/>
              <a:t>、</a:t>
            </a:r>
            <a:r>
              <a:rPr lang="en-US" altLang="zh-CN" dirty="0" smtClean="0"/>
              <a:t>n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   ...[&amp;](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x)-&gt;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{ k++; m++; n++; 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          return </a:t>
            </a:r>
            <a:r>
              <a:rPr lang="en-US" altLang="zh-CN" dirty="0" err="1" smtClean="0"/>
              <a:t>x+k+m+n</a:t>
            </a:r>
            <a:r>
              <a:rPr lang="en-US" altLang="zh-CN" dirty="0" smtClean="0"/>
              <a:t>; }... //k</a:t>
            </a:r>
            <a:r>
              <a:rPr lang="zh-CN" altLang="en-US" dirty="0" smtClean="0"/>
              <a:t>、</a:t>
            </a:r>
            <a:r>
              <a:rPr lang="en-US" altLang="zh-CN" dirty="0" smtClean="0"/>
              <a:t>m</a:t>
            </a:r>
            <a:r>
              <a:rPr lang="zh-CN" altLang="en-US" dirty="0" smtClean="0"/>
              <a:t>、</a:t>
            </a:r>
            <a:r>
              <a:rPr lang="en-US" altLang="zh-CN" dirty="0" smtClean="0"/>
              <a:t>n</a:t>
            </a:r>
            <a:r>
              <a:rPr lang="zh-CN" altLang="en-US" dirty="0" smtClean="0"/>
              <a:t>可以被修改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zh-CN" altLang="en-US" dirty="0" smtClean="0"/>
              <a:t>   </a:t>
            </a:r>
            <a:r>
              <a:rPr lang="en-US" altLang="zh-CN" dirty="0" smtClean="0"/>
              <a:t>...[=](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x)-&gt;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{ return </a:t>
            </a:r>
            <a:r>
              <a:rPr lang="en-US" altLang="zh-CN" dirty="0" err="1" smtClean="0"/>
              <a:t>x+k+m+n</a:t>
            </a:r>
            <a:r>
              <a:rPr lang="en-US" altLang="zh-CN" dirty="0" smtClean="0"/>
              <a:t>; }...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					//k</a:t>
            </a:r>
            <a:r>
              <a:rPr lang="zh-CN" altLang="en-US" dirty="0" smtClean="0"/>
              <a:t>、</a:t>
            </a:r>
            <a:r>
              <a:rPr lang="en-US" altLang="zh-CN" dirty="0" smtClean="0"/>
              <a:t>m</a:t>
            </a:r>
            <a:r>
              <a:rPr lang="zh-CN" altLang="en-US" dirty="0" smtClean="0"/>
              <a:t>、</a:t>
            </a:r>
            <a:r>
              <a:rPr lang="en-US" altLang="zh-CN" dirty="0" smtClean="0"/>
              <a:t>n</a:t>
            </a:r>
            <a:r>
              <a:rPr lang="zh-CN" altLang="en-US" dirty="0" smtClean="0"/>
              <a:t>不能被修改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zh-CN" altLang="en-US" dirty="0" smtClean="0"/>
              <a:t>   </a:t>
            </a:r>
            <a:r>
              <a:rPr lang="en-US" altLang="zh-CN" dirty="0" smtClean="0"/>
              <a:t>...[&amp;</a:t>
            </a:r>
            <a:r>
              <a:rPr lang="en-US" altLang="zh-CN" dirty="0" err="1"/>
              <a:t>k,m</a:t>
            </a:r>
            <a:r>
              <a:rPr lang="en-US" altLang="zh-CN" dirty="0"/>
              <a:t>](</a:t>
            </a:r>
            <a:r>
              <a:rPr lang="en-US" altLang="zh-CN" dirty="0" err="1"/>
              <a:t>int</a:t>
            </a:r>
            <a:r>
              <a:rPr lang="en-US" altLang="zh-CN" dirty="0"/>
              <a:t> x)-&gt;</a:t>
            </a:r>
            <a:r>
              <a:rPr lang="en-US" altLang="zh-CN" dirty="0" err="1"/>
              <a:t>int</a:t>
            </a:r>
            <a:r>
              <a:rPr lang="en-US" altLang="zh-CN" dirty="0"/>
              <a:t> { k++; return </a:t>
            </a:r>
            <a:r>
              <a:rPr lang="en-US" altLang="zh-CN" dirty="0" err="1"/>
              <a:t>x+k+m</a:t>
            </a:r>
            <a:r>
              <a:rPr lang="en-US" altLang="zh-CN" dirty="0"/>
              <a:t>; }...   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en-US" altLang="zh-CN" dirty="0"/>
              <a:t>                                    //</a:t>
            </a:r>
            <a:r>
              <a:rPr lang="zh-CN" altLang="en-US" dirty="0"/>
              <a:t>只能使用</a:t>
            </a:r>
            <a:r>
              <a:rPr lang="en-US" altLang="zh-CN" dirty="0"/>
              <a:t>k</a:t>
            </a:r>
            <a:r>
              <a:rPr lang="zh-CN" altLang="en-US" dirty="0"/>
              <a:t>和</a:t>
            </a:r>
            <a:r>
              <a:rPr lang="en-US" altLang="zh-CN" dirty="0"/>
              <a:t>m</a:t>
            </a:r>
            <a:r>
              <a:rPr lang="zh-CN" altLang="en-US" dirty="0"/>
              <a:t>，</a:t>
            </a:r>
            <a:r>
              <a:rPr lang="en-US" altLang="zh-CN" dirty="0"/>
              <a:t>k</a:t>
            </a:r>
            <a:r>
              <a:rPr lang="zh-CN" altLang="en-US" dirty="0"/>
              <a:t>可以被修改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zh-CN" altLang="en-US" dirty="0" smtClean="0"/>
              <a:t>   </a:t>
            </a:r>
            <a:r>
              <a:rPr lang="en-US" altLang="zh-CN" dirty="0" smtClean="0"/>
              <a:t>...[&amp;,n](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x)-&gt;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{ k++; m++; 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return </a:t>
            </a:r>
            <a:r>
              <a:rPr lang="en-US" altLang="zh-CN" dirty="0" err="1" smtClean="0"/>
              <a:t>x+k+m+n</a:t>
            </a:r>
            <a:r>
              <a:rPr lang="en-US" altLang="zh-CN" dirty="0" smtClean="0"/>
              <a:t>; }... //n</a:t>
            </a:r>
            <a:r>
              <a:rPr lang="zh-CN" altLang="en-US" dirty="0" smtClean="0"/>
              <a:t>不能被修改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zh-CN" altLang="en-US" dirty="0" smtClean="0"/>
              <a:t>   </a:t>
            </a:r>
            <a:r>
              <a:rPr lang="en-US" altLang="zh-CN" dirty="0" smtClean="0"/>
              <a:t>...[=,&amp;n](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x)-&gt;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{ n++; return </a:t>
            </a:r>
            <a:r>
              <a:rPr lang="en-US" altLang="zh-CN" dirty="0" err="1" smtClean="0"/>
              <a:t>x+k+m+n</a:t>
            </a:r>
            <a:r>
              <a:rPr lang="en-US" altLang="zh-CN" dirty="0" smtClean="0"/>
              <a:t>; }... 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//n</a:t>
            </a:r>
            <a:r>
              <a:rPr lang="zh-CN" altLang="en-US" dirty="0" smtClean="0"/>
              <a:t>可以被修改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   ...[=] </a:t>
            </a:r>
            <a:r>
              <a:rPr lang="en-US" altLang="zh-CN" dirty="0"/>
              <a:t>{ return </a:t>
            </a:r>
            <a:r>
              <a:rPr lang="en-US" altLang="zh-CN" dirty="0" err="1"/>
              <a:t>k+m+n</a:t>
            </a:r>
            <a:r>
              <a:rPr lang="en-US" altLang="zh-CN" dirty="0"/>
              <a:t>; </a:t>
            </a:r>
            <a:r>
              <a:rPr lang="en-US" altLang="zh-CN" dirty="0" smtClean="0"/>
              <a:t>}... //</a:t>
            </a:r>
            <a:r>
              <a:rPr lang="zh-CN" altLang="en-US" dirty="0"/>
              <a:t>没有参数，返回值类型为</a:t>
            </a:r>
            <a:r>
              <a:rPr lang="en-US" altLang="zh-CN" dirty="0" err="1" smtClean="0"/>
              <a:t>int</a:t>
            </a:r>
            <a:endParaRPr lang="en-US" altLang="zh-CN" dirty="0" smtClean="0"/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en-US" altLang="zh-CN" dirty="0"/>
              <a:t>	</a:t>
            </a:r>
            <a:r>
              <a:rPr lang="en-US" altLang="zh-CN" dirty="0" smtClean="0"/>
              <a:t>			</a:t>
            </a:r>
          </a:p>
          <a:p>
            <a:pPr marL="4763" lvl="1" indent="0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52522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2776"/>
            <a:ext cx="8569647" cy="4824536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zh-CN" altLang="en-US" dirty="0"/>
              <a:t>不使用环境变量的</a:t>
            </a:r>
            <a:r>
              <a:rPr lang="en-US" altLang="zh-CN" dirty="0"/>
              <a:t>λ</a:t>
            </a:r>
            <a:r>
              <a:rPr lang="zh-CN" altLang="en-US" dirty="0"/>
              <a:t>表达式可隐式转换成函数指针。</a:t>
            </a:r>
          </a:p>
          <a:p>
            <a:pPr>
              <a:defRPr/>
            </a:pPr>
            <a:r>
              <a:rPr lang="en-US" altLang="zh-CN" dirty="0" smtClean="0"/>
              <a:t>λ</a:t>
            </a:r>
            <a:r>
              <a:rPr lang="zh-CN" altLang="en-US" dirty="0" smtClean="0"/>
              <a:t>表达式</a:t>
            </a:r>
            <a:r>
              <a:rPr lang="zh-CN" altLang="en-US" smtClean="0"/>
              <a:t>的</a:t>
            </a:r>
            <a:r>
              <a:rPr lang="zh-CN" altLang="en-US" smtClean="0"/>
              <a:t>使用场合：</a:t>
            </a:r>
            <a:endParaRPr lang="en-US" altLang="zh-CN" dirty="0" smtClean="0"/>
          </a:p>
          <a:p>
            <a:pPr lvl="1">
              <a:defRPr/>
            </a:pPr>
            <a:r>
              <a:rPr lang="zh-CN" altLang="en-US" dirty="0" smtClean="0"/>
              <a:t>直接调用它。例如：</a:t>
            </a:r>
            <a:endParaRPr lang="en-US" altLang="zh-CN" dirty="0" smtClean="0"/>
          </a:p>
          <a:p>
            <a:pPr marL="914400" lvl="2" indent="0">
              <a:buNone/>
              <a:defRPr/>
            </a:pPr>
            <a:r>
              <a:rPr lang="en-US" altLang="zh-CN" dirty="0">
                <a:solidFill>
                  <a:srgbClr val="FFC000"/>
                </a:solidFill>
              </a:rPr>
              <a:t>[](</a:t>
            </a:r>
            <a:r>
              <a:rPr lang="en-US" altLang="zh-CN" dirty="0" err="1">
                <a:solidFill>
                  <a:srgbClr val="FFC000"/>
                </a:solidFill>
              </a:rPr>
              <a:t>int</a:t>
            </a:r>
            <a:r>
              <a:rPr lang="en-US" altLang="zh-CN" dirty="0">
                <a:solidFill>
                  <a:srgbClr val="FFC000"/>
                </a:solidFill>
              </a:rPr>
              <a:t> x)-&gt;</a:t>
            </a:r>
            <a:r>
              <a:rPr lang="en-US" altLang="zh-CN" dirty="0" err="1">
                <a:solidFill>
                  <a:srgbClr val="FFC000"/>
                </a:solidFill>
              </a:rPr>
              <a:t>int</a:t>
            </a:r>
            <a:r>
              <a:rPr lang="en-US" altLang="zh-CN" dirty="0">
                <a:solidFill>
                  <a:srgbClr val="FFC000"/>
                </a:solidFill>
              </a:rPr>
              <a:t> { return x</a:t>
            </a:r>
            <a:r>
              <a:rPr lang="zh-CN" altLang="en-US" dirty="0">
                <a:solidFill>
                  <a:srgbClr val="FFC000"/>
                </a:solidFill>
              </a:rPr>
              <a:t>*</a:t>
            </a:r>
            <a:r>
              <a:rPr lang="en-US" altLang="zh-CN" dirty="0">
                <a:solidFill>
                  <a:srgbClr val="FFC000"/>
                </a:solidFill>
              </a:rPr>
              <a:t>x; </a:t>
            </a:r>
            <a:r>
              <a:rPr lang="en-US" altLang="zh-CN" dirty="0" smtClean="0">
                <a:solidFill>
                  <a:srgbClr val="FFC000"/>
                </a:solidFill>
              </a:rPr>
              <a:t>}</a:t>
            </a:r>
            <a:r>
              <a:rPr lang="en-US" altLang="zh-CN" dirty="0" smtClean="0"/>
              <a:t>(10)</a:t>
            </a:r>
          </a:p>
          <a:p>
            <a:pPr lvl="1">
              <a:defRPr/>
            </a:pPr>
            <a:r>
              <a:rPr lang="zh-CN" altLang="en-US" dirty="0" smtClean="0"/>
              <a:t>把</a:t>
            </a:r>
            <a:r>
              <a:rPr lang="zh-CN" altLang="en-US" dirty="0"/>
              <a:t>它</a:t>
            </a:r>
            <a:r>
              <a:rPr lang="zh-CN" altLang="en-US" dirty="0" smtClean="0"/>
              <a:t>作为</a:t>
            </a:r>
            <a:r>
              <a:rPr lang="zh-CN" altLang="en-US" dirty="0"/>
              <a:t>参数传给另一个</a:t>
            </a:r>
            <a:r>
              <a:rPr lang="zh-CN" altLang="en-US" dirty="0" smtClean="0"/>
              <a:t>函数。例如：</a:t>
            </a:r>
            <a:endParaRPr lang="en-US" altLang="zh-CN" dirty="0" smtClean="0"/>
          </a:p>
          <a:p>
            <a:pPr marL="914400" lvl="2" indent="0">
              <a:buNone/>
              <a:defRPr/>
            </a:pPr>
            <a:r>
              <a:rPr lang="en-US" altLang="zh-CN" dirty="0" smtClean="0"/>
              <a:t>void </a:t>
            </a:r>
            <a:r>
              <a:rPr lang="en-US" altLang="zh-CN" dirty="0" err="1" smtClean="0"/>
              <a:t>func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(*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)) { ... 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(x) ... }</a:t>
            </a:r>
          </a:p>
          <a:p>
            <a:pPr marL="914400" lvl="2" indent="0">
              <a:buNone/>
              <a:defRPr/>
            </a:pPr>
            <a:r>
              <a:rPr lang="en-US" altLang="zh-CN" dirty="0" smtClean="0"/>
              <a:t>......</a:t>
            </a:r>
          </a:p>
          <a:p>
            <a:pPr marL="914400" lvl="2" indent="0">
              <a:buNone/>
              <a:defRPr/>
            </a:pPr>
            <a:r>
              <a:rPr lang="en-US" altLang="zh-CN" dirty="0" err="1" smtClean="0"/>
              <a:t>func</a:t>
            </a:r>
            <a:r>
              <a:rPr lang="en-US" altLang="zh-CN" dirty="0" smtClean="0"/>
              <a:t>(</a:t>
            </a:r>
            <a:r>
              <a:rPr lang="en-US" altLang="zh-CN" dirty="0" smtClean="0">
                <a:solidFill>
                  <a:srgbClr val="FFC000"/>
                </a:solidFill>
              </a:rPr>
              <a:t>[](</a:t>
            </a:r>
            <a:r>
              <a:rPr lang="en-US" altLang="zh-CN" dirty="0" err="1">
                <a:solidFill>
                  <a:srgbClr val="FFC000"/>
                </a:solidFill>
              </a:rPr>
              <a:t>int</a:t>
            </a:r>
            <a:r>
              <a:rPr lang="en-US" altLang="zh-CN" dirty="0">
                <a:solidFill>
                  <a:srgbClr val="FFC000"/>
                </a:solidFill>
              </a:rPr>
              <a:t> x)-&gt;</a:t>
            </a:r>
            <a:r>
              <a:rPr lang="en-US" altLang="zh-CN" dirty="0" err="1">
                <a:solidFill>
                  <a:srgbClr val="FFC000"/>
                </a:solidFill>
              </a:rPr>
              <a:t>int</a:t>
            </a:r>
            <a:r>
              <a:rPr lang="en-US" altLang="zh-CN" dirty="0">
                <a:solidFill>
                  <a:srgbClr val="FFC000"/>
                </a:solidFill>
              </a:rPr>
              <a:t> { return x</a:t>
            </a:r>
            <a:r>
              <a:rPr lang="zh-CN" altLang="en-US" dirty="0">
                <a:solidFill>
                  <a:srgbClr val="FFC000"/>
                </a:solidFill>
              </a:rPr>
              <a:t>*</a:t>
            </a:r>
            <a:r>
              <a:rPr lang="en-US" altLang="zh-CN" dirty="0">
                <a:solidFill>
                  <a:srgbClr val="FFC000"/>
                </a:solidFill>
              </a:rPr>
              <a:t>x; </a:t>
            </a:r>
            <a:r>
              <a:rPr lang="en-US" altLang="zh-CN" dirty="0" smtClean="0">
                <a:solidFill>
                  <a:srgbClr val="FFC000"/>
                </a:solidFill>
              </a:rPr>
              <a:t>}</a:t>
            </a:r>
            <a:r>
              <a:rPr lang="en-US" altLang="zh-CN" dirty="0" smtClean="0"/>
              <a:t>)</a:t>
            </a:r>
          </a:p>
          <a:p>
            <a:pPr lvl="1">
              <a:defRPr/>
            </a:pPr>
            <a:r>
              <a:rPr lang="en-US" altLang="zh-CN" dirty="0" smtClean="0"/>
              <a:t>λ</a:t>
            </a:r>
            <a:r>
              <a:rPr lang="zh-CN" altLang="en-US" dirty="0"/>
              <a:t>表达式</a:t>
            </a:r>
            <a:r>
              <a:rPr lang="zh-CN" altLang="en-US" dirty="0" smtClean="0"/>
              <a:t>的主要使用场合是上面的第二种用法，即，作为参数传给函数</a:t>
            </a:r>
            <a:r>
              <a:rPr lang="zh-CN" altLang="en-US" dirty="0" smtClean="0"/>
              <a:t>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354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336704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4400" dirty="0" smtClean="0"/>
              <a:t>用</a:t>
            </a:r>
            <a:r>
              <a:rPr lang="el-GR" altLang="zh-CN" sz="4400" dirty="0" smtClean="0"/>
              <a:t>λ</a:t>
            </a:r>
            <a:r>
              <a:rPr lang="zh-CN" altLang="en-US" sz="4400" dirty="0" smtClean="0"/>
              <a:t>表达式指出排序条件</a:t>
            </a:r>
            <a:endParaRPr lang="en-US" altLang="zh-CN" sz="4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void </a:t>
            </a:r>
            <a:r>
              <a:rPr lang="en-US" altLang="zh-CN" dirty="0"/>
              <a:t>sort(Student </a:t>
            </a:r>
            <a:r>
              <a:rPr lang="en-US" altLang="zh-CN" dirty="0" err="1"/>
              <a:t>st</a:t>
            </a:r>
            <a:r>
              <a:rPr lang="en-US" altLang="zh-CN" dirty="0"/>
              <a:t>[],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num</a:t>
            </a:r>
            <a:r>
              <a:rPr lang="en-US" altLang="zh-CN" dirty="0"/>
              <a:t>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        bool (*</a:t>
            </a:r>
            <a:r>
              <a:rPr lang="en-US" altLang="zh-CN" dirty="0">
                <a:solidFill>
                  <a:srgbClr val="FFC000"/>
                </a:solidFill>
              </a:rPr>
              <a:t>comp</a:t>
            </a:r>
            <a:r>
              <a:rPr lang="en-US" altLang="zh-CN" dirty="0"/>
              <a:t>)(Student *st1,Student *st2</a:t>
            </a:r>
            <a:r>
              <a:rPr lang="en-US" altLang="zh-CN" dirty="0" smtClean="0"/>
              <a:t>))</a:t>
            </a:r>
            <a:r>
              <a:rPr lang="en-US" altLang="zh-CN" dirty="0"/>
              <a:t>;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Student </a:t>
            </a:r>
            <a:r>
              <a:rPr lang="en-US" altLang="zh-CN" dirty="0" err="1"/>
              <a:t>st</a:t>
            </a:r>
            <a:r>
              <a:rPr lang="en-US" altLang="zh-CN" dirty="0"/>
              <a:t>[100];</a:t>
            </a:r>
          </a:p>
          <a:p>
            <a:pPr marL="0" indent="0">
              <a:buNone/>
            </a:pPr>
            <a:r>
              <a:rPr lang="en-US" altLang="zh-CN" dirty="0"/>
              <a:t>......</a:t>
            </a:r>
          </a:p>
          <a:p>
            <a:pPr marL="0" indent="0">
              <a:buNone/>
            </a:pPr>
            <a:r>
              <a:rPr lang="en-US" altLang="zh-CN" dirty="0"/>
              <a:t>//</a:t>
            </a:r>
            <a:r>
              <a:rPr lang="zh-CN" altLang="en-US" dirty="0"/>
              <a:t>按学号由小到大</a:t>
            </a:r>
            <a:r>
              <a:rPr lang="zh-CN" altLang="en-US" dirty="0" smtClean="0"/>
              <a:t>排序</a:t>
            </a: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sort(st,100,</a:t>
            </a:r>
            <a:r>
              <a:rPr lang="en-US" altLang="zh-CN" dirty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[](</a:t>
            </a:r>
            <a:r>
              <a:rPr lang="en-US" altLang="zh-CN" dirty="0">
                <a:solidFill>
                  <a:srgbClr val="FFC000"/>
                </a:solidFill>
              </a:rPr>
              <a:t>Student *st1,Student *st2</a:t>
            </a:r>
            <a:r>
              <a:rPr lang="en-US" altLang="zh-CN" dirty="0" smtClean="0">
                <a:solidFill>
                  <a:srgbClr val="FFC000"/>
                </a:solidFill>
              </a:rPr>
              <a:t>)-&gt;bool { 			</a:t>
            </a:r>
            <a:r>
              <a:rPr lang="en-US" altLang="zh-CN" smtClean="0">
                <a:solidFill>
                  <a:srgbClr val="FFC000"/>
                </a:solidFill>
              </a:rPr>
              <a:t>	           return </a:t>
            </a:r>
            <a:r>
              <a:rPr lang="en-US" altLang="zh-CN" dirty="0">
                <a:solidFill>
                  <a:srgbClr val="FFC000"/>
                </a:solidFill>
              </a:rPr>
              <a:t>(st1-&gt;no </a:t>
            </a:r>
            <a:r>
              <a:rPr lang="en-US" altLang="zh-CN" dirty="0" smtClean="0">
                <a:solidFill>
                  <a:srgbClr val="FFC000"/>
                </a:solidFill>
              </a:rPr>
              <a:t>&lt;= </a:t>
            </a:r>
            <a:r>
              <a:rPr lang="en-US" altLang="zh-CN" dirty="0">
                <a:solidFill>
                  <a:srgbClr val="FFC000"/>
                </a:solidFill>
              </a:rPr>
              <a:t>st2-&gt;no)</a:t>
            </a:r>
            <a:r>
              <a:rPr lang="en-US" altLang="zh-CN" dirty="0" smtClean="0">
                <a:solidFill>
                  <a:srgbClr val="FFC000"/>
                </a:solidFill>
              </a:rPr>
              <a:t>; </a:t>
            </a:r>
            <a:r>
              <a:rPr lang="en-US" altLang="zh-CN" dirty="0">
                <a:solidFill>
                  <a:srgbClr val="FFC000"/>
                </a:solidFill>
              </a:rPr>
              <a:t>}</a:t>
            </a:r>
            <a:r>
              <a:rPr lang="en-US" altLang="zh-CN" dirty="0" smtClean="0"/>
              <a:t>); </a:t>
            </a: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//</a:t>
            </a:r>
            <a:r>
              <a:rPr lang="zh-CN" altLang="en-US" dirty="0"/>
              <a:t>按姓名由小到大</a:t>
            </a:r>
            <a:r>
              <a:rPr lang="zh-CN" altLang="en-US" dirty="0" smtClean="0"/>
              <a:t>排序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sort(st,100</a:t>
            </a:r>
            <a:r>
              <a:rPr lang="en-US" altLang="zh-CN" dirty="0"/>
              <a:t>, </a:t>
            </a:r>
            <a:r>
              <a:rPr lang="en-US" altLang="zh-CN" dirty="0">
                <a:solidFill>
                  <a:srgbClr val="FFC000"/>
                </a:solidFill>
              </a:rPr>
              <a:t>[]</a:t>
            </a:r>
            <a:r>
              <a:rPr lang="en-US" altLang="zh-CN" dirty="0" smtClean="0">
                <a:solidFill>
                  <a:srgbClr val="FFC000"/>
                </a:solidFill>
              </a:rPr>
              <a:t>(</a:t>
            </a:r>
            <a:r>
              <a:rPr lang="en-US" altLang="zh-CN" dirty="0">
                <a:solidFill>
                  <a:srgbClr val="FFC000"/>
                </a:solidFill>
              </a:rPr>
              <a:t>Student *st1,Student *st2</a:t>
            </a:r>
            <a:r>
              <a:rPr lang="en-US" altLang="zh-CN" dirty="0" smtClean="0">
                <a:solidFill>
                  <a:srgbClr val="FFC000"/>
                </a:solidFill>
              </a:rPr>
              <a:t>)-&gt;bool { 	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FFC000"/>
                </a:solidFill>
              </a:rPr>
              <a:t>	</a:t>
            </a:r>
            <a:r>
              <a:rPr lang="en-US" altLang="zh-CN" dirty="0" smtClean="0">
                <a:solidFill>
                  <a:srgbClr val="FFC000"/>
                </a:solidFill>
              </a:rPr>
              <a:t>	return </a:t>
            </a:r>
            <a:r>
              <a:rPr lang="en-US" altLang="zh-CN" dirty="0">
                <a:solidFill>
                  <a:srgbClr val="FFC000"/>
                </a:solidFill>
              </a:rPr>
              <a:t>(</a:t>
            </a:r>
            <a:r>
              <a:rPr lang="en-US" altLang="zh-CN" dirty="0" err="1">
                <a:solidFill>
                  <a:srgbClr val="FFC000"/>
                </a:solidFill>
              </a:rPr>
              <a:t>strcmp</a:t>
            </a:r>
            <a:r>
              <a:rPr lang="en-US" altLang="zh-CN" dirty="0">
                <a:solidFill>
                  <a:srgbClr val="FFC000"/>
                </a:solidFill>
              </a:rPr>
              <a:t>(st1-&gt;name,st2-&gt;name</a:t>
            </a:r>
            <a:r>
              <a:rPr lang="en-US" altLang="zh-CN" dirty="0" smtClean="0">
                <a:solidFill>
                  <a:srgbClr val="FFC000"/>
                </a:solidFill>
              </a:rPr>
              <a:t>)&lt;=0);}</a:t>
            </a:r>
            <a:r>
              <a:rPr lang="en-US" altLang="zh-CN" dirty="0" smtClean="0"/>
              <a:t>); </a:t>
            </a: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//</a:t>
            </a:r>
            <a:r>
              <a:rPr lang="zh-CN" altLang="en-US" dirty="0"/>
              <a:t>按学号</a:t>
            </a:r>
            <a:r>
              <a:rPr lang="zh-CN" altLang="en-US" dirty="0" smtClean="0"/>
              <a:t>由</a:t>
            </a:r>
            <a:r>
              <a:rPr lang="zh-CN" altLang="en-US" dirty="0"/>
              <a:t>大</a:t>
            </a:r>
            <a:r>
              <a:rPr lang="zh-CN" altLang="en-US" dirty="0" smtClean="0"/>
              <a:t>到小排序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sort(st,100, </a:t>
            </a:r>
            <a:r>
              <a:rPr lang="en-US" altLang="zh-CN" dirty="0">
                <a:solidFill>
                  <a:srgbClr val="FFC000"/>
                </a:solidFill>
              </a:rPr>
              <a:t>[](Student *st1,Student *st2)-&gt;bool { </a:t>
            </a:r>
            <a:r>
              <a:rPr lang="en-US" altLang="zh-CN" dirty="0" smtClean="0">
                <a:solidFill>
                  <a:srgbClr val="FFC000"/>
                </a:solidFill>
              </a:rPr>
              <a:t>		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FFC000"/>
                </a:solidFill>
              </a:rPr>
              <a:t>	</a:t>
            </a:r>
            <a:r>
              <a:rPr lang="en-US" altLang="zh-CN" dirty="0" smtClean="0">
                <a:solidFill>
                  <a:srgbClr val="FFC000"/>
                </a:solidFill>
              </a:rPr>
              <a:t>	return </a:t>
            </a:r>
            <a:r>
              <a:rPr lang="en-US" altLang="zh-CN" dirty="0">
                <a:solidFill>
                  <a:srgbClr val="FFC000"/>
                </a:solidFill>
              </a:rPr>
              <a:t>(st1-&gt;no </a:t>
            </a:r>
            <a:r>
              <a:rPr lang="en-US" altLang="zh-CN" dirty="0" smtClean="0">
                <a:solidFill>
                  <a:srgbClr val="FFC000"/>
                </a:solidFill>
              </a:rPr>
              <a:t>&gt; </a:t>
            </a:r>
            <a:r>
              <a:rPr lang="en-US" altLang="zh-CN" dirty="0">
                <a:solidFill>
                  <a:srgbClr val="FFC000"/>
                </a:solidFill>
              </a:rPr>
              <a:t>st2-&gt;no); }</a:t>
            </a:r>
            <a:r>
              <a:rPr lang="en-US" altLang="zh-CN" dirty="0"/>
              <a:t>); 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//</a:t>
            </a:r>
            <a:r>
              <a:rPr lang="zh-CN" altLang="en-US" dirty="0"/>
              <a:t>按姓名</a:t>
            </a:r>
            <a:r>
              <a:rPr lang="zh-CN" altLang="en-US" dirty="0" smtClean="0"/>
              <a:t>由大到小排序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sort(st,100, </a:t>
            </a:r>
            <a:r>
              <a:rPr lang="en-US" altLang="zh-CN" dirty="0">
                <a:solidFill>
                  <a:srgbClr val="FFC000"/>
                </a:solidFill>
              </a:rPr>
              <a:t>[](Student *st1,Student *st2)-&gt;bool { </a:t>
            </a:r>
            <a:r>
              <a:rPr lang="en-US" altLang="zh-CN" dirty="0" smtClean="0">
                <a:solidFill>
                  <a:srgbClr val="FFC000"/>
                </a:solidFill>
              </a:rPr>
              <a:t>	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FFC000"/>
                </a:solidFill>
              </a:rPr>
              <a:t>	</a:t>
            </a:r>
            <a:r>
              <a:rPr lang="en-US" altLang="zh-CN" dirty="0" smtClean="0">
                <a:solidFill>
                  <a:srgbClr val="FFC000"/>
                </a:solidFill>
              </a:rPr>
              <a:t>	return </a:t>
            </a:r>
            <a:r>
              <a:rPr lang="en-US" altLang="zh-CN" dirty="0">
                <a:solidFill>
                  <a:srgbClr val="FFC000"/>
                </a:solidFill>
              </a:rPr>
              <a:t>(</a:t>
            </a:r>
            <a:r>
              <a:rPr lang="en-US" altLang="zh-CN" dirty="0" err="1">
                <a:solidFill>
                  <a:srgbClr val="FFC000"/>
                </a:solidFill>
              </a:rPr>
              <a:t>strcmp</a:t>
            </a:r>
            <a:r>
              <a:rPr lang="en-US" altLang="zh-CN" dirty="0">
                <a:solidFill>
                  <a:srgbClr val="FFC000"/>
                </a:solidFill>
              </a:rPr>
              <a:t>(st1-&gt;name,st2-&gt;</a:t>
            </a:r>
            <a:r>
              <a:rPr lang="en-US" altLang="zh-CN" dirty="0" smtClean="0">
                <a:solidFill>
                  <a:srgbClr val="FFC000"/>
                </a:solidFill>
              </a:rPr>
              <a:t>name)&gt;0</a:t>
            </a:r>
            <a:r>
              <a:rPr lang="en-US" altLang="zh-CN" dirty="0">
                <a:solidFill>
                  <a:srgbClr val="FFC000"/>
                </a:solidFill>
              </a:rPr>
              <a:t>);}</a:t>
            </a:r>
            <a:r>
              <a:rPr lang="en-US" altLang="zh-CN" dirty="0"/>
              <a:t>); </a:t>
            </a:r>
          </a:p>
        </p:txBody>
      </p:sp>
    </p:spTree>
    <p:extLst>
      <p:ext uri="{BB962C8B-B14F-4D97-AF65-F5344CB8AC3E}">
        <p14:creationId xmlns:p14="http://schemas.microsoft.com/office/powerpoint/2010/main" val="321598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  <a:endParaRPr lang="zh-CN" alt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函数指针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与</a:t>
            </a:r>
            <a:r>
              <a:rPr lang="el-GR" altLang="zh-CN" dirty="0" smtClean="0"/>
              <a:t>λ</a:t>
            </a:r>
            <a:r>
              <a:rPr lang="zh-CN" altLang="en-US" dirty="0" smtClean="0"/>
              <a:t>表达式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445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latin typeface="Verdana" pitchFamily="34" charset="0"/>
              </a:rPr>
              <a:t>函数指针 </a:t>
            </a:r>
          </a:p>
        </p:txBody>
      </p:sp>
      <p:sp>
        <p:nvSpPr>
          <p:cNvPr id="457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0768"/>
            <a:ext cx="8569325" cy="5378003"/>
          </a:xfrm>
        </p:spPr>
        <p:txBody>
          <a:bodyPr>
            <a:normAutofit fontScale="85000" lnSpcReduction="10000"/>
          </a:bodyPr>
          <a:lstStyle/>
          <a:p>
            <a:pPr marL="361950" indent="-361950" algn="just" eaLnBrk="1" hangingPunct="1">
              <a:lnSpc>
                <a:spcPct val="110000"/>
              </a:lnSpc>
              <a:defRPr/>
            </a:pPr>
            <a:r>
              <a:rPr lang="en-US" altLang="zh-CN" sz="2800" dirty="0" smtClean="0">
                <a:cs typeface="Times New Roman" pitchFamily="18" charset="0"/>
              </a:rPr>
              <a:t>C++</a:t>
            </a:r>
            <a:r>
              <a:rPr lang="zh-CN" altLang="en-US" sz="2800" dirty="0" smtClean="0"/>
              <a:t>中可以定义一个指针，使其指向一个函数</a:t>
            </a:r>
            <a:r>
              <a:rPr lang="zh-CN" altLang="en-US" sz="2800" dirty="0"/>
              <a:t>，这个</a:t>
            </a:r>
            <a:r>
              <a:rPr lang="zh-CN" altLang="en-US" sz="2800" dirty="0" smtClean="0"/>
              <a:t>指针称为</a:t>
            </a:r>
            <a:r>
              <a:rPr lang="zh-CN" altLang="en-US" sz="2800" dirty="0" smtClean="0">
                <a:solidFill>
                  <a:srgbClr val="FFC000"/>
                </a:solidFill>
              </a:rPr>
              <a:t>函数指针</a:t>
            </a:r>
            <a:r>
              <a:rPr lang="zh-CN" altLang="en-US" sz="2800" dirty="0" smtClean="0"/>
              <a:t>，可以通过函数指针来调用它指向的函数。</a:t>
            </a:r>
            <a:endParaRPr lang="en-US" altLang="zh-CN" sz="2800" dirty="0" smtClean="0"/>
          </a:p>
          <a:p>
            <a:pPr marL="361950" indent="-361950" algn="just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例如，下面定义了函数指针变量</a:t>
            </a:r>
            <a:r>
              <a:rPr lang="en-US" altLang="zh-CN" sz="2800" dirty="0" err="1" smtClean="0"/>
              <a:t>fp</a:t>
            </a:r>
            <a:r>
              <a:rPr lang="zh-CN" altLang="en-US" sz="2800" dirty="0"/>
              <a:t>：</a:t>
            </a:r>
            <a:endParaRPr lang="zh-CN" altLang="en-US" sz="2800" dirty="0" smtClean="0"/>
          </a:p>
          <a:p>
            <a:pPr marL="541338" lvl="1" indent="0" algn="just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err="1" smtClean="0"/>
              <a:t>typedef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double (*</a:t>
            </a:r>
            <a:r>
              <a:rPr lang="en-US" altLang="zh-CN" sz="2400" dirty="0">
                <a:solidFill>
                  <a:schemeClr val="folHlink"/>
                </a:solidFill>
              </a:rPr>
              <a:t>FP</a:t>
            </a:r>
            <a:r>
              <a:rPr lang="en-US" altLang="zh-CN" sz="2400" dirty="0"/>
              <a:t>)(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); </a:t>
            </a:r>
            <a:r>
              <a:rPr lang="en-US" altLang="zh-CN" sz="2400" dirty="0" smtClean="0"/>
              <a:t>//FP</a:t>
            </a:r>
            <a:r>
              <a:rPr lang="zh-CN" altLang="en-US" sz="2400" dirty="0" smtClean="0"/>
              <a:t>是个函数指针类型</a:t>
            </a:r>
            <a:endParaRPr lang="en-US" altLang="zh-CN" sz="2400" dirty="0"/>
          </a:p>
          <a:p>
            <a:pPr marL="541338" lvl="1" indent="0" algn="just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FP </a:t>
            </a:r>
            <a:r>
              <a:rPr lang="en-US" altLang="zh-CN" sz="2400" dirty="0" err="1">
                <a:solidFill>
                  <a:srgbClr val="FFC000"/>
                </a:solidFill>
              </a:rPr>
              <a:t>fp</a:t>
            </a:r>
            <a:r>
              <a:rPr lang="en-US" altLang="zh-CN" sz="2400" dirty="0"/>
              <a:t>; //</a:t>
            </a:r>
            <a:r>
              <a:rPr lang="en-US" altLang="zh-CN" sz="2400" dirty="0" err="1"/>
              <a:t>fp</a:t>
            </a:r>
            <a:r>
              <a:rPr lang="zh-CN" altLang="en-US" sz="2400" dirty="0"/>
              <a:t>是一个指向函数的指针变量</a:t>
            </a:r>
            <a:endParaRPr lang="en-US" altLang="zh-CN" sz="2400" dirty="0"/>
          </a:p>
          <a:p>
            <a:pPr marL="827088" lvl="1" algn="just" eaLnBrk="1" hangingPunct="1">
              <a:lnSpc>
                <a:spcPct val="110000"/>
              </a:lnSpc>
              <a:defRPr/>
            </a:pPr>
            <a:r>
              <a:rPr lang="zh-CN" altLang="en-US" sz="2400" dirty="0"/>
              <a:t>或者</a:t>
            </a:r>
          </a:p>
          <a:p>
            <a:pPr marL="541338" lvl="1" indent="0" algn="just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double (*</a:t>
            </a:r>
            <a:r>
              <a:rPr lang="en-US" altLang="zh-CN" sz="2400" dirty="0" err="1" smtClean="0">
                <a:solidFill>
                  <a:schemeClr val="folHlink"/>
                </a:solidFill>
              </a:rPr>
              <a:t>fp</a:t>
            </a:r>
            <a:r>
              <a:rPr lang="en-US" altLang="zh-CN" sz="2400" dirty="0" smtClean="0"/>
              <a:t>)(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); //</a:t>
            </a:r>
            <a:r>
              <a:rPr lang="en-US" altLang="zh-CN" sz="2400" dirty="0" err="1" smtClean="0"/>
              <a:t>fp</a:t>
            </a:r>
            <a:r>
              <a:rPr lang="zh-CN" altLang="en-US" sz="2400" dirty="0" smtClean="0"/>
              <a:t>是一个指向函数的指针变量</a:t>
            </a:r>
            <a:endParaRPr lang="en-US" altLang="zh-CN" sz="2400" dirty="0" smtClean="0"/>
          </a:p>
          <a:p>
            <a:pPr marL="271463" lvl="1" indent="0" eaLnBrk="1" hangingPunct="1">
              <a:lnSpc>
                <a:spcPct val="110000"/>
              </a:lnSpc>
              <a:buNone/>
              <a:defRPr/>
            </a:pPr>
            <a:r>
              <a:rPr lang="zh-CN" altLang="en-US" sz="2400" dirty="0" smtClean="0"/>
              <a:t>可以让</a:t>
            </a:r>
            <a:r>
              <a:rPr lang="en-US" altLang="zh-CN" sz="2400" dirty="0" err="1" smtClean="0"/>
              <a:t>fp</a:t>
            </a:r>
            <a:r>
              <a:rPr lang="zh-CN" altLang="en-US" sz="2400" dirty="0" smtClean="0"/>
              <a:t>指向一个函数</a:t>
            </a:r>
            <a:r>
              <a:rPr lang="en-US" altLang="zh-CN" sz="2400" dirty="0"/>
              <a:t>f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marL="541338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double </a:t>
            </a:r>
            <a:r>
              <a:rPr lang="en-US" altLang="zh-CN" sz="2400" dirty="0"/>
              <a:t>f(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x) { ...... } //f</a:t>
            </a:r>
            <a:r>
              <a:rPr lang="zh-CN" altLang="en-US" sz="2400" dirty="0"/>
              <a:t>是一个函数</a:t>
            </a:r>
            <a:endParaRPr lang="en-US" altLang="zh-CN" sz="2400" dirty="0"/>
          </a:p>
          <a:p>
            <a:pPr marL="541338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......</a:t>
            </a:r>
          </a:p>
          <a:p>
            <a:pPr marL="541338" lvl="1" indent="0" algn="just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err="1" smtClean="0"/>
              <a:t>fp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= &amp;f; </a:t>
            </a:r>
            <a:r>
              <a:rPr lang="en-US" altLang="zh-CN" sz="2400" dirty="0" smtClean="0"/>
              <a:t>//</a:t>
            </a:r>
            <a:r>
              <a:rPr lang="en-US" altLang="zh-CN" sz="2400" dirty="0" err="1" smtClean="0"/>
              <a:t>fp</a:t>
            </a:r>
            <a:r>
              <a:rPr lang="zh-CN" altLang="en-US" sz="2400" dirty="0" smtClean="0"/>
              <a:t>指向函数</a:t>
            </a:r>
            <a:r>
              <a:rPr lang="en-US" altLang="zh-CN" sz="2400" dirty="0" smtClean="0"/>
              <a:t>f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marL="541338" lvl="1" indent="0" algn="just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            //</a:t>
            </a:r>
            <a:r>
              <a:rPr lang="zh-CN" altLang="en-US" sz="2400" dirty="0" smtClean="0"/>
              <a:t>也可写成：</a:t>
            </a:r>
            <a:r>
              <a:rPr lang="en-US" altLang="zh-CN" sz="2400" dirty="0" err="1" smtClean="0"/>
              <a:t>fp</a:t>
            </a:r>
            <a:r>
              <a:rPr lang="en-US" altLang="zh-CN" sz="2400" dirty="0" smtClean="0"/>
              <a:t> = f; </a:t>
            </a:r>
            <a:r>
              <a:rPr lang="zh-CN" altLang="en-US" sz="2400" dirty="0" smtClean="0"/>
              <a:t>（编译器会做类型转换！）</a:t>
            </a:r>
            <a:endParaRPr lang="en-US" altLang="zh-CN" sz="2400" dirty="0" smtClean="0"/>
          </a:p>
          <a:p>
            <a:pPr marL="541338" lvl="1" indent="0" algn="just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(*</a:t>
            </a:r>
            <a:r>
              <a:rPr lang="en-US" altLang="zh-CN" sz="2400" dirty="0" err="1"/>
              <a:t>fp</a:t>
            </a:r>
            <a:r>
              <a:rPr lang="en-US" altLang="zh-CN" sz="2400" dirty="0"/>
              <a:t>)(10);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调用</a:t>
            </a:r>
            <a:r>
              <a:rPr lang="en-US" altLang="zh-CN" sz="2400" dirty="0" err="1" smtClean="0"/>
              <a:t>fp</a:t>
            </a:r>
            <a:r>
              <a:rPr lang="zh-CN" altLang="en-US" sz="2400" dirty="0" smtClean="0"/>
              <a:t>指向的函数</a:t>
            </a:r>
            <a:r>
              <a:rPr lang="en-US" altLang="zh-CN" sz="2400" dirty="0" smtClean="0"/>
              <a:t>f</a:t>
            </a:r>
            <a:r>
              <a:rPr lang="zh-CN" altLang="en-US" sz="2400" dirty="0" smtClean="0"/>
              <a:t>，参数为</a:t>
            </a:r>
            <a:r>
              <a:rPr lang="en-US" altLang="zh-CN" sz="2400" dirty="0" smtClean="0"/>
              <a:t>10</a:t>
            </a:r>
          </a:p>
          <a:p>
            <a:pPr marL="541338" lvl="1" indent="0" algn="just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     //</a:t>
            </a:r>
            <a:r>
              <a:rPr lang="zh-CN" altLang="en-US" sz="2400" dirty="0" smtClean="0"/>
              <a:t>也</a:t>
            </a:r>
            <a:r>
              <a:rPr lang="zh-CN" altLang="en-US" sz="2400" dirty="0"/>
              <a:t>可写成：</a:t>
            </a:r>
            <a:r>
              <a:rPr lang="en-US" altLang="zh-CN" sz="2400" dirty="0" err="1"/>
              <a:t>fp</a:t>
            </a:r>
            <a:r>
              <a:rPr lang="en-US" altLang="zh-CN" sz="2400" dirty="0"/>
              <a:t>(10);</a:t>
            </a:r>
            <a:r>
              <a:rPr lang="zh-CN" altLang="en-US" sz="2400" dirty="0"/>
              <a:t> （编译器会做类型转换！</a:t>
            </a:r>
            <a:r>
              <a:rPr lang="zh-CN" altLang="en-US" sz="2400" dirty="0" smtClean="0"/>
              <a:t>）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3504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30725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zh-CN" altLang="en-US" dirty="0" smtClean="0">
                <a:solidFill>
                  <a:srgbClr val="FFC000"/>
                </a:solidFill>
              </a:rPr>
              <a:t>注意</a:t>
            </a:r>
            <a:r>
              <a:rPr lang="zh-CN" altLang="en-US" dirty="0" smtClean="0"/>
              <a:t>：一个函数指针只能指向规定类型的函数！</a:t>
            </a:r>
            <a:endParaRPr lang="en-US" altLang="zh-CN" dirty="0" smtClean="0"/>
          </a:p>
          <a:p>
            <a:r>
              <a:rPr lang="zh-CN" altLang="en-US" dirty="0" smtClean="0"/>
              <a:t>例如：</a:t>
            </a:r>
            <a:endParaRPr lang="en-US" altLang="zh-CN" dirty="0" smtClean="0"/>
          </a:p>
          <a:p>
            <a:pPr lvl="1"/>
            <a:r>
              <a:rPr lang="en-US" altLang="zh-CN" dirty="0"/>
              <a:t>double </a:t>
            </a:r>
            <a:r>
              <a:rPr lang="en-US" altLang="zh-CN" dirty="0" smtClean="0"/>
              <a:t>f1(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x) { ...... </a:t>
            </a:r>
            <a:r>
              <a:rPr lang="en-US" altLang="zh-CN" dirty="0" smtClean="0"/>
              <a:t>}</a:t>
            </a:r>
            <a:endParaRPr lang="zh-CN" altLang="en-US" dirty="0"/>
          </a:p>
          <a:p>
            <a:pPr lvl="1"/>
            <a:r>
              <a:rPr lang="en-US" altLang="zh-CN" dirty="0"/>
              <a:t>double </a:t>
            </a:r>
            <a:r>
              <a:rPr lang="en-US" altLang="zh-CN" dirty="0" smtClean="0"/>
              <a:t>f2(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/>
              <a:t>x,int</a:t>
            </a:r>
            <a:r>
              <a:rPr lang="en-US" altLang="zh-CN" dirty="0"/>
              <a:t> y) { ...... }</a:t>
            </a:r>
          </a:p>
          <a:p>
            <a:pPr lvl="1"/>
            <a:r>
              <a:rPr lang="en-US" altLang="zh-CN" dirty="0" err="1" smtClean="0"/>
              <a:t>int</a:t>
            </a:r>
            <a:r>
              <a:rPr lang="en-US" altLang="zh-CN" dirty="0" smtClean="0"/>
              <a:t> f3(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x) { ...... </a:t>
            </a:r>
            <a:r>
              <a:rPr lang="en-US" altLang="zh-CN" dirty="0" smtClean="0"/>
              <a:t>}</a:t>
            </a:r>
          </a:p>
          <a:p>
            <a:pPr lvl="1"/>
            <a:r>
              <a:rPr lang="en-US" altLang="zh-CN" dirty="0" smtClean="0"/>
              <a:t>......</a:t>
            </a:r>
          </a:p>
          <a:p>
            <a:pPr lvl="1"/>
            <a:r>
              <a:rPr lang="en-US" altLang="zh-CN" dirty="0">
                <a:solidFill>
                  <a:srgbClr val="FFC000"/>
                </a:solidFill>
              </a:rPr>
              <a:t>double</a:t>
            </a:r>
            <a:r>
              <a:rPr lang="en-US" altLang="zh-CN" dirty="0"/>
              <a:t> (*</a:t>
            </a:r>
            <a:r>
              <a:rPr lang="en-US" altLang="zh-CN" dirty="0" err="1"/>
              <a:t>fp</a:t>
            </a:r>
            <a:r>
              <a:rPr lang="en-US" altLang="zh-CN" dirty="0"/>
              <a:t>)(</a:t>
            </a:r>
            <a:r>
              <a:rPr lang="en-US" altLang="zh-CN" dirty="0" err="1">
                <a:solidFill>
                  <a:srgbClr val="FFC000"/>
                </a:solidFill>
              </a:rPr>
              <a:t>int</a:t>
            </a:r>
            <a:r>
              <a:rPr lang="en-US" altLang="zh-CN" dirty="0" smtClean="0"/>
              <a:t>); //</a:t>
            </a:r>
            <a:r>
              <a:rPr lang="en-US" altLang="zh-CN" dirty="0" err="1" smtClean="0"/>
              <a:t>fp</a:t>
            </a:r>
            <a:r>
              <a:rPr lang="zh-CN" altLang="en-US" dirty="0" smtClean="0"/>
              <a:t>可以指向一个</a:t>
            </a:r>
            <a:r>
              <a:rPr lang="zh-CN" altLang="en-US" dirty="0"/>
              <a:t>参数</a:t>
            </a:r>
            <a:r>
              <a:rPr lang="zh-CN" altLang="en-US" dirty="0" smtClean="0"/>
              <a:t>类型</a:t>
            </a:r>
            <a:r>
              <a:rPr lang="zh-CN" altLang="en-US" dirty="0"/>
              <a:t>为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                         //</a:t>
            </a:r>
            <a:r>
              <a:rPr lang="zh-CN" altLang="en-US" dirty="0" smtClean="0"/>
              <a:t>返回值类型为</a:t>
            </a:r>
            <a:r>
              <a:rPr lang="en-US" altLang="zh-CN" dirty="0" smtClean="0"/>
              <a:t>double</a:t>
            </a:r>
            <a:r>
              <a:rPr lang="zh-CN" altLang="en-US" dirty="0" smtClean="0"/>
              <a:t>的函数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fp</a:t>
            </a:r>
            <a:r>
              <a:rPr lang="en-US" altLang="zh-CN" dirty="0" smtClean="0"/>
              <a:t> = f1; //OK</a:t>
            </a:r>
          </a:p>
          <a:p>
            <a:pPr lvl="1"/>
            <a:r>
              <a:rPr lang="en-US" altLang="zh-CN" dirty="0" err="1" smtClean="0"/>
              <a:t>fp</a:t>
            </a:r>
            <a:r>
              <a:rPr lang="en-US" altLang="zh-CN" dirty="0" smtClean="0"/>
              <a:t> = f2; //</a:t>
            </a:r>
            <a:r>
              <a:rPr lang="en-US" altLang="zh-CN" dirty="0" smtClean="0">
                <a:solidFill>
                  <a:srgbClr val="FFC000"/>
                </a:solidFill>
              </a:rPr>
              <a:t>Error</a:t>
            </a:r>
            <a:r>
              <a:rPr lang="zh-CN" altLang="en-US" dirty="0" smtClean="0"/>
              <a:t>，类型不一致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fp</a:t>
            </a:r>
            <a:r>
              <a:rPr lang="en-US" altLang="zh-CN" dirty="0" smtClean="0"/>
              <a:t> = f3; //</a:t>
            </a:r>
            <a:r>
              <a:rPr lang="en-US" altLang="zh-CN" dirty="0" smtClean="0">
                <a:solidFill>
                  <a:srgbClr val="FFC000"/>
                </a:solidFill>
              </a:rPr>
              <a:t>Error</a:t>
            </a:r>
            <a:r>
              <a:rPr lang="zh-CN" altLang="en-US" dirty="0" smtClean="0"/>
              <a:t>，类型不一致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6192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05581"/>
            <a:ext cx="8229600" cy="9191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zh-CN" altLang="en-US" sz="3200" dirty="0" smtClean="0"/>
              <a:t>例：编写一个程序，根据输入的要求执行一个函数表中的某个函数。</a:t>
            </a:r>
            <a:r>
              <a:rPr lang="zh-CN" altLang="en-US" sz="4000" dirty="0" smtClean="0"/>
              <a:t> </a:t>
            </a:r>
          </a:p>
        </p:txBody>
      </p:sp>
      <p:sp>
        <p:nvSpPr>
          <p:cNvPr id="458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196752"/>
            <a:ext cx="8579296" cy="561583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#include &lt;</a:t>
            </a:r>
            <a:r>
              <a:rPr lang="en-US" altLang="zh-CN" sz="1900" dirty="0" err="1" smtClean="0"/>
              <a:t>iostream</a:t>
            </a:r>
            <a:r>
              <a:rPr lang="en-US" altLang="zh-CN" sz="1900" dirty="0" smtClean="0"/>
              <a:t>&gt;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#include &lt;</a:t>
            </a:r>
            <a:r>
              <a:rPr lang="en-US" altLang="zh-CN" sz="1900" dirty="0" err="1" smtClean="0"/>
              <a:t>cmath</a:t>
            </a:r>
            <a:r>
              <a:rPr lang="en-US" altLang="zh-CN" sz="1900" dirty="0" smtClean="0"/>
              <a:t>&gt;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using namespace </a:t>
            </a:r>
            <a:r>
              <a:rPr lang="en-US" altLang="zh-CN" sz="1900" dirty="0" err="1" smtClean="0"/>
              <a:t>std</a:t>
            </a:r>
            <a:r>
              <a:rPr lang="en-US" altLang="zh-CN" sz="1900" dirty="0" smtClean="0"/>
              <a:t>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err="1" smtClean="0"/>
              <a:t>const</a:t>
            </a:r>
            <a:r>
              <a:rPr lang="en-US" altLang="zh-CN" sz="1900" dirty="0" smtClean="0"/>
              <a:t> </a:t>
            </a:r>
            <a:r>
              <a:rPr lang="en-US" altLang="zh-CN" sz="1900" dirty="0" err="1" smtClean="0"/>
              <a:t>int</a:t>
            </a:r>
            <a:r>
              <a:rPr lang="en-US" altLang="zh-CN" sz="1900" dirty="0" smtClean="0"/>
              <a:t> MAX_LEN=8;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err="1" smtClean="0"/>
              <a:t>typedef</a:t>
            </a:r>
            <a:r>
              <a:rPr lang="en-US" altLang="zh-CN" sz="1900" dirty="0" smtClean="0"/>
              <a:t> double (*FP)(double); //FP</a:t>
            </a:r>
            <a:r>
              <a:rPr lang="zh-CN" altLang="en-US" sz="1900" dirty="0" smtClean="0"/>
              <a:t>为一个函数指针类型</a:t>
            </a:r>
            <a:endParaRPr lang="en-US" altLang="zh-CN" sz="19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FP </a:t>
            </a:r>
            <a:r>
              <a:rPr lang="en-US" altLang="zh-CN" sz="1900" dirty="0" err="1" smtClean="0">
                <a:solidFill>
                  <a:srgbClr val="FFC000"/>
                </a:solidFill>
              </a:rPr>
              <a:t>func_list</a:t>
            </a:r>
            <a:r>
              <a:rPr lang="en-US" altLang="zh-CN" sz="1900" dirty="0" smtClean="0">
                <a:solidFill>
                  <a:srgbClr val="FFC000"/>
                </a:solidFill>
              </a:rPr>
              <a:t>[MAX_LEN]</a:t>
            </a:r>
            <a:r>
              <a:rPr lang="en-US" altLang="zh-CN" sz="1900" dirty="0" smtClean="0"/>
              <a:t>={sin,cos,tan,asin,acos,atan,log,log10};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err="1" smtClean="0"/>
              <a:t>int</a:t>
            </a:r>
            <a:r>
              <a:rPr lang="en-US" altLang="zh-CN" sz="1900" dirty="0" smtClean="0"/>
              <a:t> main()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{	</a:t>
            </a:r>
            <a:r>
              <a:rPr lang="en-US" altLang="zh-CN" sz="1900" dirty="0" err="1" smtClean="0"/>
              <a:t>int</a:t>
            </a:r>
            <a:r>
              <a:rPr lang="en-US" altLang="zh-CN" sz="1900" dirty="0" smtClean="0"/>
              <a:t> index;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	double x;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	do  //</a:t>
            </a:r>
            <a:r>
              <a:rPr lang="zh-CN" altLang="en-US" sz="1900" dirty="0" smtClean="0"/>
              <a:t>循环以获得正确的输入（函数表的下标）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1900" dirty="0" smtClean="0"/>
              <a:t>	</a:t>
            </a:r>
            <a:r>
              <a:rPr lang="en-US" altLang="zh-CN" sz="1900" dirty="0" smtClean="0"/>
              <a:t>{	</a:t>
            </a:r>
            <a:r>
              <a:rPr lang="en-US" altLang="zh-CN" sz="1900" dirty="0" err="1" smtClean="0"/>
              <a:t>cout</a:t>
            </a:r>
            <a:r>
              <a:rPr lang="en-US" altLang="zh-CN" sz="1900" dirty="0" smtClean="0"/>
              <a:t> &lt;&lt; "</a:t>
            </a:r>
            <a:r>
              <a:rPr lang="zh-CN" altLang="en-US" sz="1900" dirty="0" smtClean="0"/>
              <a:t>请输入要计算的函数</a:t>
            </a:r>
            <a:r>
              <a:rPr lang="en-US" altLang="zh-CN" sz="1900" dirty="0" smtClean="0"/>
              <a:t>(0:sin 1:cos 2:tan 3:asin\n"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		       &lt;&lt; "4:acos 5: </a:t>
            </a:r>
            <a:r>
              <a:rPr lang="en-US" altLang="zh-CN" sz="1900" dirty="0" err="1" smtClean="0"/>
              <a:t>atan</a:t>
            </a:r>
            <a:r>
              <a:rPr lang="en-US" altLang="zh-CN" sz="1900" dirty="0" smtClean="0"/>
              <a:t> 6:log 7:log10):";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		</a:t>
            </a:r>
            <a:r>
              <a:rPr lang="en-US" altLang="zh-CN" sz="1900" dirty="0" err="1" smtClean="0"/>
              <a:t>cin</a:t>
            </a:r>
            <a:r>
              <a:rPr lang="en-US" altLang="zh-CN" sz="1900" dirty="0" smtClean="0"/>
              <a:t> &gt;&gt; index;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	} while (index &lt; 0 || index &gt; 7);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	</a:t>
            </a:r>
            <a:r>
              <a:rPr lang="en-US" altLang="zh-CN" sz="1900" dirty="0" err="1" smtClean="0"/>
              <a:t>cout</a:t>
            </a:r>
            <a:r>
              <a:rPr lang="en-US" altLang="zh-CN" sz="1900" dirty="0" smtClean="0"/>
              <a:t> &lt;&lt; "</a:t>
            </a:r>
            <a:r>
              <a:rPr lang="zh-CN" altLang="en-US" sz="1900" dirty="0" smtClean="0"/>
              <a:t>请输入参数：</a:t>
            </a:r>
            <a:r>
              <a:rPr lang="en-US" altLang="zh-CN" sz="1900" dirty="0" smtClean="0"/>
              <a:t>";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	</a:t>
            </a:r>
            <a:r>
              <a:rPr lang="en-US" altLang="zh-CN" sz="1900" dirty="0" err="1" smtClean="0"/>
              <a:t>cin</a:t>
            </a:r>
            <a:r>
              <a:rPr lang="en-US" altLang="zh-CN" sz="1900" dirty="0" smtClean="0"/>
              <a:t> &gt;&gt; x;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	</a:t>
            </a:r>
            <a:r>
              <a:rPr lang="en-US" altLang="zh-CN" sz="1900" dirty="0" err="1" smtClean="0"/>
              <a:t>cout</a:t>
            </a:r>
            <a:r>
              <a:rPr lang="en-US" altLang="zh-CN" sz="1900" dirty="0" smtClean="0"/>
              <a:t> &lt;&lt; "</a:t>
            </a:r>
            <a:r>
              <a:rPr lang="zh-CN" altLang="en-US" sz="1900" dirty="0" smtClean="0"/>
              <a:t>结果为：</a:t>
            </a:r>
            <a:r>
              <a:rPr lang="en-US" altLang="zh-CN" sz="1900" dirty="0" smtClean="0"/>
              <a:t>" &lt;&lt; </a:t>
            </a:r>
            <a:r>
              <a:rPr lang="en-US" altLang="zh-CN" sz="1900" dirty="0" err="1" smtClean="0">
                <a:solidFill>
                  <a:srgbClr val="FFC000"/>
                </a:solidFill>
              </a:rPr>
              <a:t>func_list</a:t>
            </a:r>
            <a:r>
              <a:rPr lang="en-US" altLang="zh-CN" sz="1900" dirty="0" smtClean="0">
                <a:solidFill>
                  <a:srgbClr val="FFC000"/>
                </a:solidFill>
              </a:rPr>
              <a:t>[index](x)</a:t>
            </a:r>
            <a:r>
              <a:rPr lang="en-US" altLang="zh-CN" sz="1900" dirty="0" smtClean="0"/>
              <a:t> &lt;&lt; </a:t>
            </a:r>
            <a:r>
              <a:rPr lang="en-US" altLang="zh-CN" sz="1900" dirty="0" err="1" smtClean="0"/>
              <a:t>endl</a:t>
            </a:r>
            <a:r>
              <a:rPr lang="en-US" altLang="zh-CN" sz="1900" dirty="0" smtClean="0"/>
              <a:t>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	return 0;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900" dirty="0" smtClean="0"/>
              <a:t>}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51720" y="2924944"/>
            <a:ext cx="4664445" cy="369332"/>
          </a:xfrm>
          <a:prstGeom prst="rect">
            <a:avLst/>
          </a:prstGeom>
          <a:solidFill>
            <a:srgbClr val="00418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8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 (*</a:t>
            </a:r>
            <a:r>
              <a:rPr lang="en-US" altLang="zh-CN" sz="18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func_list</a:t>
            </a:r>
            <a:r>
              <a:rPr lang="en-US" altLang="zh-CN" sz="18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[MAX_LEN])(double</a:t>
            </a:r>
            <a:r>
              <a:rPr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CN" altLang="en-US" sz="1800" b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94138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向函数传递函数</a:t>
            </a:r>
          </a:p>
        </p:txBody>
      </p:sp>
      <p:sp>
        <p:nvSpPr>
          <p:cNvPr id="459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776"/>
            <a:ext cx="8507413" cy="432048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 smtClean="0"/>
              <a:t>函数指针的主要作用是用于把函数传给函数。即，</a:t>
            </a:r>
            <a:endParaRPr lang="en-US" altLang="zh-CN" sz="28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函数的形参</a:t>
            </a:r>
            <a:r>
              <a:rPr lang="zh-CN" altLang="en-US" sz="2400" dirty="0"/>
              <a:t>可以</a:t>
            </a:r>
            <a:r>
              <a:rPr lang="zh-CN" altLang="en-US" sz="2400" dirty="0" smtClean="0"/>
              <a:t>定义为一个函数指针类型，调用时的实参为一个函数的地址。</a:t>
            </a:r>
            <a:endParaRPr lang="en-US" altLang="zh-CN" sz="24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例如，下面的函数</a:t>
            </a:r>
            <a:r>
              <a:rPr lang="en-US" altLang="zh-CN" sz="2400" dirty="0" err="1" smtClean="0"/>
              <a:t>func</a:t>
            </a:r>
            <a:r>
              <a:rPr lang="zh-CN" altLang="en-US" sz="2400" dirty="0" smtClean="0"/>
              <a:t>的参数就是一个函数指针：</a:t>
            </a:r>
          </a:p>
          <a:p>
            <a:pPr marL="627063" lvl="1" eaLnBrk="1" hangingPunct="1">
              <a:buFontTx/>
              <a:buNone/>
              <a:defRPr/>
            </a:pPr>
            <a:endParaRPr lang="en-US" altLang="zh-CN" sz="2000" dirty="0" smtClean="0"/>
          </a:p>
          <a:p>
            <a:pPr marL="804863" lvl="1" eaLnBrk="1" hangingPunct="1">
              <a:buFontTx/>
              <a:buNone/>
              <a:defRPr/>
            </a:pP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/>
              <a:t>func</a:t>
            </a:r>
            <a:r>
              <a:rPr lang="en-US" altLang="zh-CN" sz="2200" dirty="0" smtClean="0"/>
              <a:t>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(*</a:t>
            </a:r>
            <a:r>
              <a:rPr lang="en-US" altLang="zh-CN" sz="2200" dirty="0" err="1" smtClean="0">
                <a:solidFill>
                  <a:srgbClr val="FFC000"/>
                </a:solidFill>
              </a:rPr>
              <a:t>fp</a:t>
            </a:r>
            <a:r>
              <a:rPr lang="en-US" altLang="zh-CN" sz="2200" dirty="0" smtClean="0"/>
              <a:t>)(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)) //</a:t>
            </a:r>
            <a:r>
              <a:rPr lang="zh-CN" altLang="en-US" sz="2200" dirty="0" smtClean="0"/>
              <a:t>形参</a:t>
            </a:r>
            <a:r>
              <a:rPr lang="en-US" altLang="zh-CN" sz="2200" dirty="0" err="1" smtClean="0"/>
              <a:t>fp</a:t>
            </a:r>
            <a:r>
              <a:rPr lang="zh-CN" altLang="en-US" sz="2200" dirty="0" smtClean="0"/>
              <a:t>为一个函数指针类型。</a:t>
            </a:r>
          </a:p>
          <a:p>
            <a:pPr marL="804863"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200" dirty="0" smtClean="0"/>
              <a:t>{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/>
              <a:t>i</a:t>
            </a:r>
            <a:r>
              <a:rPr lang="en-US" altLang="zh-CN" sz="2200" dirty="0" smtClean="0"/>
              <a:t>;</a:t>
            </a:r>
          </a:p>
          <a:p>
            <a:pPr marL="804863"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200" dirty="0" smtClean="0"/>
              <a:t>	......</a:t>
            </a:r>
          </a:p>
          <a:p>
            <a:pPr marL="804863"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200" dirty="0" smtClean="0"/>
              <a:t>	... </a:t>
            </a:r>
            <a:r>
              <a:rPr lang="en-US" altLang="zh-CN" sz="2200" dirty="0" err="1" smtClean="0"/>
              <a:t>fp</a:t>
            </a:r>
            <a:r>
              <a:rPr lang="en-US" altLang="zh-CN" sz="2200" dirty="0" smtClean="0"/>
              <a:t>(</a:t>
            </a:r>
            <a:r>
              <a:rPr lang="en-US" altLang="zh-CN" sz="2200" dirty="0" err="1" smtClean="0"/>
              <a:t>i</a:t>
            </a:r>
            <a:r>
              <a:rPr lang="en-US" altLang="zh-CN" sz="2200" dirty="0" smtClean="0"/>
              <a:t>) ... //</a:t>
            </a:r>
            <a:r>
              <a:rPr lang="zh-CN" altLang="en-US" sz="2200" dirty="0" smtClean="0"/>
              <a:t>调用形参</a:t>
            </a:r>
            <a:r>
              <a:rPr lang="en-US" altLang="zh-CN" sz="2200" dirty="0" err="1" smtClean="0"/>
              <a:t>fp</a:t>
            </a:r>
            <a:r>
              <a:rPr lang="zh-CN" altLang="en-US" sz="2200" dirty="0" smtClean="0"/>
              <a:t>所指向的</a:t>
            </a:r>
            <a:r>
              <a:rPr lang="zh-CN" altLang="en-US" sz="2200" dirty="0"/>
              <a:t>函数（传进来的函数）</a:t>
            </a:r>
            <a:endParaRPr lang="zh-CN" altLang="en-US" sz="2200" dirty="0" smtClean="0"/>
          </a:p>
          <a:p>
            <a:pPr marL="804863" lvl="1"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200" dirty="0" smtClean="0"/>
              <a:t>	</a:t>
            </a:r>
            <a:r>
              <a:rPr lang="en-US" altLang="zh-CN" sz="2200" dirty="0" smtClean="0"/>
              <a:t>......</a:t>
            </a:r>
          </a:p>
          <a:p>
            <a:pPr marL="804863"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20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30725"/>
          </a:xfrm>
        </p:spPr>
        <p:txBody>
          <a:bodyPr/>
          <a:lstStyle/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200" dirty="0" err="1"/>
              <a:t>int</a:t>
            </a:r>
            <a:r>
              <a:rPr lang="en-US" altLang="zh-CN" sz="2200" dirty="0"/>
              <a:t> f(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) { ...... }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200" dirty="0" err="1"/>
              <a:t>int</a:t>
            </a:r>
            <a:r>
              <a:rPr lang="en-US" altLang="zh-CN" sz="2200" dirty="0"/>
              <a:t> g(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) { ...... }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200" dirty="0" err="1"/>
              <a:t>int</a:t>
            </a:r>
            <a:r>
              <a:rPr lang="en-US" altLang="zh-CN" sz="2200" dirty="0"/>
              <a:t> main()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200" dirty="0"/>
              <a:t>{	......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200" dirty="0"/>
              <a:t>  </a:t>
            </a:r>
            <a:r>
              <a:rPr lang="en-US" altLang="zh-CN" sz="2200" dirty="0" smtClean="0"/>
              <a:t> ... </a:t>
            </a:r>
            <a:r>
              <a:rPr lang="en-US" altLang="zh-CN" sz="2200" dirty="0" err="1" smtClean="0"/>
              <a:t>func</a:t>
            </a:r>
            <a:r>
              <a:rPr lang="en-US" altLang="zh-CN" sz="2200" dirty="0" smtClean="0"/>
              <a:t>(</a:t>
            </a:r>
            <a:r>
              <a:rPr lang="en-US" altLang="zh-CN" sz="2200" dirty="0" smtClean="0">
                <a:solidFill>
                  <a:srgbClr val="FFC000"/>
                </a:solidFill>
              </a:rPr>
              <a:t>f</a:t>
            </a:r>
            <a:r>
              <a:rPr lang="en-US" altLang="zh-CN" sz="2200" dirty="0" smtClean="0"/>
              <a:t>) ... //</a:t>
            </a:r>
            <a:r>
              <a:rPr lang="zh-CN" altLang="en-US" sz="2200" dirty="0" smtClean="0"/>
              <a:t>调用</a:t>
            </a:r>
            <a:r>
              <a:rPr lang="zh-CN" altLang="en-US" sz="2200" dirty="0"/>
              <a:t>函数</a:t>
            </a:r>
            <a:r>
              <a:rPr lang="en-US" altLang="zh-CN" sz="2200" dirty="0" err="1"/>
              <a:t>func</a:t>
            </a:r>
            <a:r>
              <a:rPr lang="zh-CN" altLang="en-US" sz="2200" dirty="0"/>
              <a:t>，把</a:t>
            </a:r>
            <a:r>
              <a:rPr lang="en-US" altLang="zh-CN" sz="2200" dirty="0"/>
              <a:t>f</a:t>
            </a:r>
            <a:r>
              <a:rPr lang="zh-CN" altLang="en-US" sz="2200" dirty="0"/>
              <a:t>作为参数传给它。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200" dirty="0"/>
              <a:t>  </a:t>
            </a:r>
            <a:r>
              <a:rPr lang="zh-CN" altLang="en-US" sz="2200" dirty="0" smtClean="0"/>
              <a:t> </a:t>
            </a:r>
            <a:r>
              <a:rPr lang="en-US" altLang="zh-CN" sz="2200" dirty="0" smtClean="0"/>
              <a:t>... </a:t>
            </a:r>
            <a:r>
              <a:rPr lang="en-US" altLang="zh-CN" sz="2200" dirty="0" err="1" smtClean="0"/>
              <a:t>func</a:t>
            </a:r>
            <a:r>
              <a:rPr lang="en-US" altLang="zh-CN" sz="2200" dirty="0" smtClean="0"/>
              <a:t>(</a:t>
            </a:r>
            <a:r>
              <a:rPr lang="en-US" altLang="zh-CN" sz="2200" dirty="0" smtClean="0">
                <a:solidFill>
                  <a:srgbClr val="FFC000"/>
                </a:solidFill>
              </a:rPr>
              <a:t>g</a:t>
            </a:r>
            <a:r>
              <a:rPr lang="en-US" altLang="zh-CN" sz="2200" dirty="0" smtClean="0"/>
              <a:t>) ... //</a:t>
            </a:r>
            <a:r>
              <a:rPr lang="zh-CN" altLang="en-US" sz="2200" dirty="0" smtClean="0"/>
              <a:t>调用</a:t>
            </a:r>
            <a:r>
              <a:rPr lang="zh-CN" altLang="en-US" sz="2200" dirty="0"/>
              <a:t>函数</a:t>
            </a:r>
            <a:r>
              <a:rPr lang="en-US" altLang="zh-CN" sz="2200" dirty="0" err="1"/>
              <a:t>func</a:t>
            </a:r>
            <a:r>
              <a:rPr lang="zh-CN" altLang="en-US" sz="2200" dirty="0"/>
              <a:t>，把</a:t>
            </a:r>
            <a:r>
              <a:rPr lang="en-US" altLang="zh-CN" sz="2200" dirty="0"/>
              <a:t>g</a:t>
            </a:r>
            <a:r>
              <a:rPr lang="zh-CN" altLang="en-US" sz="2200" dirty="0"/>
              <a:t>作为参数传给它。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200" dirty="0"/>
              <a:t>	</a:t>
            </a:r>
            <a:r>
              <a:rPr lang="en-US" altLang="zh-CN" sz="2200" dirty="0"/>
              <a:t>.......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200" dirty="0"/>
              <a:t>}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983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512" y="1412776"/>
            <a:ext cx="8785224" cy="54006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该函数</a:t>
            </a:r>
            <a:r>
              <a:rPr lang="en-US" altLang="zh-CN" dirty="0" smtClean="0"/>
              <a:t>integrate</a:t>
            </a:r>
            <a:r>
              <a:rPr lang="zh-CN" altLang="en-US" dirty="0" smtClean="0"/>
              <a:t>需要一个函数指针类型的参数</a:t>
            </a:r>
            <a:r>
              <a:rPr lang="zh-CN" altLang="en-GB" dirty="0" smtClean="0"/>
              <a:t>：</a:t>
            </a:r>
            <a:endParaRPr lang="zh-CN" altLang="en-US" dirty="0" smtClean="0"/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double integrate(double (*</a:t>
            </a:r>
            <a:r>
              <a:rPr lang="en-US" altLang="zh-CN" dirty="0" smtClean="0">
                <a:solidFill>
                  <a:srgbClr val="FFC000"/>
                </a:solidFill>
              </a:rPr>
              <a:t>f</a:t>
            </a:r>
            <a:r>
              <a:rPr lang="en-US" altLang="zh-CN" dirty="0" smtClean="0"/>
              <a:t>)(double),double a, double b)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{	double x;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......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... </a:t>
            </a:r>
            <a:r>
              <a:rPr lang="en-US" altLang="zh-CN" dirty="0" smtClean="0">
                <a:solidFill>
                  <a:srgbClr val="FFC000"/>
                </a:solidFill>
              </a:rPr>
              <a:t>f(x)</a:t>
            </a:r>
            <a:r>
              <a:rPr lang="en-US" altLang="zh-CN" dirty="0" smtClean="0"/>
              <a:t> ... //</a:t>
            </a:r>
            <a:r>
              <a:rPr lang="zh-CN" altLang="en-US" dirty="0" smtClean="0"/>
              <a:t>调用</a:t>
            </a:r>
            <a:r>
              <a:rPr lang="en-US" altLang="zh-CN" dirty="0" smtClean="0"/>
              <a:t>f</a:t>
            </a:r>
            <a:r>
              <a:rPr lang="zh-CN" altLang="en-US" dirty="0" smtClean="0"/>
              <a:t>指向的函数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......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}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下面的函数调用分别用于计算一元函数</a:t>
            </a:r>
            <a:r>
              <a:rPr lang="en-US" altLang="zh-CN" dirty="0" err="1" smtClean="0"/>
              <a:t>my_func</a:t>
            </a:r>
            <a:r>
              <a:rPr lang="zh-CN" altLang="en-US" dirty="0" smtClean="0"/>
              <a:t>、</a:t>
            </a:r>
            <a:r>
              <a:rPr lang="en-US" altLang="zh-CN" dirty="0" smtClean="0"/>
              <a:t>sin</a:t>
            </a:r>
            <a:r>
              <a:rPr lang="zh-CN" altLang="en-US" dirty="0" smtClean="0"/>
              <a:t>和</a:t>
            </a:r>
            <a:r>
              <a:rPr lang="en-US" altLang="zh-CN" dirty="0" smtClean="0"/>
              <a:t>cos</a:t>
            </a:r>
            <a:r>
              <a:rPr lang="zh-CN" altLang="en-US" dirty="0" smtClean="0"/>
              <a:t>在区间</a:t>
            </a:r>
            <a:r>
              <a:rPr lang="en-US" altLang="zh-CN" dirty="0" smtClean="0"/>
              <a:t>[1,10]</a:t>
            </a:r>
            <a:r>
              <a:rPr lang="zh-CN" altLang="en-US" dirty="0" smtClean="0"/>
              <a:t>、</a:t>
            </a:r>
            <a:r>
              <a:rPr lang="en-US" altLang="zh-CN" dirty="0" smtClean="0"/>
              <a:t>[0,1]</a:t>
            </a:r>
            <a:r>
              <a:rPr lang="zh-CN" altLang="en-US" dirty="0" smtClean="0"/>
              <a:t>和</a:t>
            </a:r>
            <a:r>
              <a:rPr lang="en-US" altLang="zh-CN" dirty="0" smtClean="0"/>
              <a:t>[1,2]</a:t>
            </a:r>
            <a:r>
              <a:rPr lang="zh-CN" altLang="en-US" dirty="0" smtClean="0"/>
              <a:t>上的定积分：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integrate(</a:t>
            </a:r>
            <a:r>
              <a:rPr lang="en-US" altLang="zh-CN" dirty="0" smtClean="0">
                <a:solidFill>
                  <a:srgbClr val="FFC000"/>
                </a:solidFill>
              </a:rPr>
              <a:t>my_func</a:t>
            </a:r>
            <a:r>
              <a:rPr lang="en-US" altLang="zh-CN" dirty="0" smtClean="0"/>
              <a:t>,1,10);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integrate(</a:t>
            </a:r>
            <a:r>
              <a:rPr lang="en-US" altLang="zh-CN" dirty="0" smtClean="0">
                <a:solidFill>
                  <a:srgbClr val="FFC000"/>
                </a:solidFill>
              </a:rPr>
              <a:t>sin</a:t>
            </a:r>
            <a:r>
              <a:rPr lang="en-US" altLang="zh-CN" dirty="0" smtClean="0"/>
              <a:t>,0,1);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integrate(</a:t>
            </a:r>
            <a:r>
              <a:rPr lang="en-US" altLang="zh-CN" dirty="0" smtClean="0">
                <a:solidFill>
                  <a:srgbClr val="FFC000"/>
                </a:solidFill>
              </a:rPr>
              <a:t>cos</a:t>
            </a:r>
            <a:r>
              <a:rPr lang="en-US" altLang="zh-CN" dirty="0" smtClean="0"/>
              <a:t>,1,2);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3357"/>
            <a:ext cx="8229600" cy="94138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dirty="0" smtClean="0"/>
              <a:t>例：编写一个函数，它能</a:t>
            </a:r>
            <a:r>
              <a:rPr lang="zh-CN" altLang="en-GB" sz="3200" dirty="0" smtClean="0"/>
              <a:t>计算</a:t>
            </a:r>
            <a:r>
              <a:rPr lang="zh-CN" altLang="en-GB" sz="3200" dirty="0"/>
              <a:t>任意一个一元可积函数在一个区间上的定积分</a:t>
            </a:r>
            <a:endParaRPr lang="zh-CN" altLang="en-US" sz="3200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5349522" y="2492896"/>
            <a:ext cx="3542958" cy="138499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zh-CN" alt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定积分</a:t>
            </a:r>
            <a:r>
              <a:rPr lang="zh-CN" altLang="en-US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的几何含义</a:t>
            </a:r>
            <a:r>
              <a:rPr lang="zh-CN" alt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endParaRPr lang="en-US" altLang="zh-CN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zh-CN" altLang="en-US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函数</a:t>
            </a:r>
            <a:r>
              <a:rPr lang="zh-CN" altLang="en-US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曲线与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zh-CN" altLang="en-US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轴在区间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en-US" altLang="zh-CN" sz="20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a,b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zh-CN" altLang="en-US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上</a:t>
            </a:r>
            <a:endParaRPr lang="en-US" altLang="zh-CN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zh-CN" altLang="en-US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围</a:t>
            </a:r>
            <a:r>
              <a:rPr lang="zh-CN" altLang="en-US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成的面积</a:t>
            </a:r>
            <a:endParaRPr lang="zh-CN" altLang="en-US" sz="2000" b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3942" y="5119421"/>
            <a:ext cx="2296782" cy="1716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r>
              <a:rPr lang="zh-CN" altLang="en-US" sz="4000" dirty="0" smtClean="0"/>
              <a:t>回调函数（</a:t>
            </a:r>
            <a:r>
              <a:rPr lang="en-US" altLang="zh-CN" sz="4000" dirty="0" smtClean="0"/>
              <a:t>Callback Functions</a:t>
            </a:r>
            <a:r>
              <a:rPr lang="zh-CN" altLang="en-US" sz="4000" dirty="0" smtClean="0"/>
              <a:t>）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1668086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400" dirty="0" smtClean="0"/>
              <a:t>一个函数在执行的过程中，有时需要函数的调用者配合做些事，这可以通过由调用者提供一个函数来实现，该函数称为</a:t>
            </a:r>
            <a:r>
              <a:rPr lang="zh-CN" altLang="en-US" sz="2400" dirty="0" smtClean="0">
                <a:solidFill>
                  <a:srgbClr val="FFC000"/>
                </a:solidFill>
              </a:rPr>
              <a:t>回调函数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eaLnBrk="1" hangingPunct="1"/>
            <a:r>
              <a:rPr lang="zh-CN" altLang="en-US" sz="2400" dirty="0" smtClean="0"/>
              <a:t>回</a:t>
            </a:r>
            <a:r>
              <a:rPr lang="zh-CN" altLang="en-US" sz="2400" dirty="0"/>
              <a:t>调函数通常是作为参数（函数指针）传给被调用者。例如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11560" y="2996952"/>
            <a:ext cx="2835392" cy="3631763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algn="just"/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void</a:t>
            </a:r>
            <a:r>
              <a:rPr lang="en-US" altLang="zh-CN" sz="20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(...) //</a:t>
            </a:r>
            <a:r>
              <a:rPr lang="zh-CN" altLang="en-US" sz="20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回调函数</a:t>
            </a:r>
            <a:endParaRPr lang="en-US" altLang="zh-CN" sz="2000" b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 ......</a:t>
            </a:r>
          </a:p>
          <a:p>
            <a:pPr algn="just"/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 </a:t>
            </a:r>
            <a:endParaRPr lang="zh-CN" altLang="en-US" sz="2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altLang="zh-CN" sz="20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main(...)</a:t>
            </a:r>
          </a:p>
          <a:p>
            <a:pPr algn="just"/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 ......</a:t>
            </a:r>
          </a:p>
          <a:p>
            <a:pPr algn="just"/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g(...,</a:t>
            </a:r>
            <a:r>
              <a:rPr lang="en-US" altLang="zh-CN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);//</a:t>
            </a:r>
            <a:r>
              <a:rPr lang="zh-CN" altLang="en-US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调用者</a:t>
            </a:r>
            <a:endParaRPr lang="en-US" altLang="zh-CN" sz="2000" b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......</a:t>
            </a:r>
          </a:p>
          <a:p>
            <a:pPr algn="just"/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50369" y="2996952"/>
            <a:ext cx="4697183" cy="2246769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algn="just"/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void g(...,void (*</a:t>
            </a:r>
            <a:r>
              <a:rPr lang="en-US" altLang="zh-CN" sz="2000" b="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fp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)(...)) //</a:t>
            </a:r>
            <a:r>
              <a:rPr lang="zh-CN" altLang="en-US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被调用者</a:t>
            </a:r>
            <a:endParaRPr lang="en-US" altLang="zh-CN" sz="2000" b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 ......</a:t>
            </a:r>
          </a:p>
          <a:p>
            <a:pPr algn="just"/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altLang="zh-CN" sz="2000" b="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fp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(...); //</a:t>
            </a:r>
            <a:r>
              <a:rPr lang="zh-CN" altLang="en-US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请求调用者协助</a:t>
            </a:r>
            <a:endParaRPr lang="en-US" altLang="zh-CN" sz="2000" b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......</a:t>
            </a:r>
          </a:p>
          <a:p>
            <a:pPr algn="just"/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zh-CN" altLang="en-US" sz="2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直接箭头连接符 6"/>
          <p:cNvCxnSpPr/>
          <p:nvPr/>
        </p:nvCxnSpPr>
        <p:spPr bwMode="auto">
          <a:xfrm flipV="1">
            <a:off x="1043608" y="3212976"/>
            <a:ext cx="3106761" cy="2162859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" name="直接箭头连接符 8"/>
          <p:cNvCxnSpPr/>
          <p:nvPr/>
        </p:nvCxnSpPr>
        <p:spPr bwMode="auto">
          <a:xfrm flipH="1" flipV="1">
            <a:off x="1475656" y="3356992"/>
            <a:ext cx="2979408" cy="79208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27014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just">
          <a:buFont typeface="Arial" panose="020B0604020202020204" pitchFamily="34" charset="0"/>
          <a:buChar char="•"/>
          <a:defRPr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35266</TotalTime>
  <Words>2080</Words>
  <Application>Microsoft Office PowerPoint</Application>
  <PresentationFormat>全屏显示(4:3)</PresentationFormat>
  <Paragraphs>217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宋体</vt:lpstr>
      <vt:lpstr>Arial</vt:lpstr>
      <vt:lpstr>Times New Roman</vt:lpstr>
      <vt:lpstr>Verdana</vt:lpstr>
      <vt:lpstr>Wingdings</vt:lpstr>
      <vt:lpstr>Globe</vt:lpstr>
      <vt:lpstr>函数指针</vt:lpstr>
      <vt:lpstr>主要内容</vt:lpstr>
      <vt:lpstr>函数指针 </vt:lpstr>
      <vt:lpstr>PowerPoint 演示文稿</vt:lpstr>
      <vt:lpstr>例：编写一个程序，根据输入的要求执行一个函数表中的某个函数。 </vt:lpstr>
      <vt:lpstr>向函数传递函数</vt:lpstr>
      <vt:lpstr>PowerPoint 演示文稿</vt:lpstr>
      <vt:lpstr>例：编写一个函数，它能计算任意一个一元可积函数在一个区间上的定积分</vt:lpstr>
      <vt:lpstr>回调函数（Callback Functions）</vt:lpstr>
      <vt:lpstr>例：编写一个能根据不同要求进行排序的函数</vt:lpstr>
      <vt:lpstr>PowerPoint 演示文稿</vt:lpstr>
      <vt:lpstr>PowerPoint 演示文稿</vt:lpstr>
      <vt:lpstr>匿名函数--λ表达式</vt:lpstr>
      <vt:lpstr>λ表达式的定义格式</vt:lpstr>
      <vt:lpstr>PowerPoint 演示文稿</vt:lpstr>
      <vt:lpstr>PowerPoint 演示文稿</vt:lpstr>
      <vt:lpstr>PowerPoint 演示文稿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构造数据类型</dc:title>
  <dc:creator>Chen Jiajun</dc:creator>
  <cp:lastModifiedBy>Chen Jiajun</cp:lastModifiedBy>
  <cp:revision>846</cp:revision>
  <dcterms:created xsi:type="dcterms:W3CDTF">2004-12-03T07:36:08Z</dcterms:created>
  <dcterms:modified xsi:type="dcterms:W3CDTF">2026-01-24T02:45:08Z</dcterms:modified>
</cp:coreProperties>
</file>