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7" r:id="rId2"/>
    <p:sldId id="258" r:id="rId3"/>
    <p:sldId id="553" r:id="rId4"/>
    <p:sldId id="466" r:id="rId5"/>
    <p:sldId id="574" r:id="rId6"/>
    <p:sldId id="467" r:id="rId7"/>
    <p:sldId id="569" r:id="rId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6C"/>
    <a:srgbClr val="004182"/>
    <a:srgbClr val="00458A"/>
    <a:srgbClr val="006BD6"/>
    <a:srgbClr val="0097E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31" autoAdjust="0"/>
  </p:normalViewPr>
  <p:slideViewPr>
    <p:cSldViewPr>
      <p:cViewPr varScale="1">
        <p:scale>
          <a:sx n="90" d="100"/>
          <a:sy n="90" d="100"/>
        </p:scale>
        <p:origin x="113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动态变量的应用</a:t>
            </a:r>
            <a:endParaRPr lang="zh-CN" altLang="en-US" sz="4800" dirty="0" smtClean="0"/>
          </a:p>
        </p:txBody>
      </p:sp>
      <p:sp>
        <p:nvSpPr>
          <p:cNvPr id="2" name="副标题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zh-CN" altLang="en-US" dirty="0"/>
              <a:t>动态数组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2611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动态数组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可扩充的数组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191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问题</a:t>
            </a:r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86800" cy="54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对于具有线性结构的复合数据，在程序中通常用数组来表示。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由于数组在定义时，元素个数必须是固定大小。当元素个数</a:t>
            </a:r>
            <a:r>
              <a:rPr lang="zh-CN" altLang="en-US" sz="2800" dirty="0"/>
              <a:t>到运行</a:t>
            </a:r>
            <a:r>
              <a:rPr lang="zh-CN" altLang="en-US" sz="2800" dirty="0" smtClean="0"/>
              <a:t>时才能确定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下面的做法可行吗？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</a:t>
            </a:r>
            <a:r>
              <a:rPr lang="zh-CN" altLang="en-US" sz="2400" dirty="0" smtClean="0"/>
              <a:t>；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n; </a:t>
            </a:r>
            <a:r>
              <a:rPr lang="en-US" altLang="zh-CN" sz="2400" dirty="0" smtClean="0"/>
              <a:t>//</a:t>
            </a:r>
            <a:r>
              <a:rPr lang="zh-CN" altLang="en-US" sz="2400" smtClean="0"/>
              <a:t>数组的元素个数</a:t>
            </a:r>
            <a:endParaRPr lang="zh-CN" altLang="en-US" sz="2400" dirty="0" smtClean="0"/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</a:t>
            </a:r>
            <a:r>
              <a:rPr lang="en-US" altLang="zh-CN" sz="2400" dirty="0" smtClean="0">
                <a:solidFill>
                  <a:schemeClr val="folHlink"/>
                </a:solidFill>
              </a:rPr>
              <a:t>n</a:t>
            </a:r>
            <a:r>
              <a:rPr lang="en-US" altLang="zh-CN" sz="2400" dirty="0" smtClean="0"/>
              <a:t>]; //</a:t>
            </a:r>
            <a:r>
              <a:rPr lang="zh-CN" altLang="en-US" sz="2400" dirty="0" smtClean="0">
                <a:solidFill>
                  <a:schemeClr val="folHlink"/>
                </a:solidFill>
              </a:rPr>
              <a:t>？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&lt;n;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 </a:t>
            </a: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];</a:t>
            </a:r>
          </a:p>
          <a:p>
            <a:pPr eaLnBrk="1" hangingPunct="1"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语言的新标准允许在程序运行时指定数组元素个数</a:t>
            </a:r>
            <a:endParaRPr lang="en-US" altLang="zh-CN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一旦指定后不能再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改变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！（上面数组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的大小不会随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变化）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不是每个</a:t>
            </a: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C++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编译器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都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支持！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52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7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7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7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7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7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7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83878"/>
            <a:ext cx="8579296" cy="49974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对输入的若干个数进行排序，如果输入时先输入数的个数，然后再输入各个数。如何表示这些数？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可用下面的动态数组来表示这些数：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n;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p = </a:t>
            </a:r>
            <a:r>
              <a:rPr lang="en-US" altLang="zh-CN" sz="2400" dirty="0" smtClean="0">
                <a:solidFill>
                  <a:srgbClr val="FFC000"/>
                </a:solidFill>
              </a:rPr>
              <a:t>new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400" dirty="0" smtClean="0">
                <a:solidFill>
                  <a:srgbClr val="FFC000"/>
                </a:solidFill>
              </a:rPr>
              <a:t>[n];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&lt;n;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 </a:t>
            </a:r>
            <a:r>
              <a:rPr lang="en-US" altLang="zh-CN" sz="2400" dirty="0" err="1" smtClean="0"/>
              <a:t>cin</a:t>
            </a:r>
            <a:r>
              <a:rPr lang="en-US" altLang="zh-CN" sz="2400" dirty="0" smtClean="0"/>
              <a:t> &gt;&gt; p[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sort(</a:t>
            </a:r>
            <a:r>
              <a:rPr lang="en-US" altLang="zh-CN" sz="2400" dirty="0" err="1" smtClean="0"/>
              <a:t>p,n</a:t>
            </a:r>
            <a:r>
              <a:rPr lang="en-US" altLang="zh-CN" sz="2400" dirty="0" smtClean="0"/>
              <a:t>);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delete []p;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191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/>
              <a:t>动态数组</a:t>
            </a:r>
            <a:endParaRPr lang="zh-CN" alt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6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6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6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6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6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6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6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6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6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6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6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6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6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6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6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6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可扩充的数组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352839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dirty="0"/>
              <a:t>对输入的若干个数进行排序，在输入时，先输入各个数，最后输入一个结束标记（如：</a:t>
            </a:r>
            <a:r>
              <a:rPr lang="en-US" altLang="zh-CN" dirty="0"/>
              <a:t>-1</a:t>
            </a:r>
            <a:r>
              <a:rPr lang="zh-CN" altLang="en-US" dirty="0"/>
              <a:t>），如何表示这些数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dirty="0"/>
              <a:t>先创建一个初始大小的动态数组，空间</a:t>
            </a:r>
            <a:r>
              <a:rPr lang="zh-CN" altLang="en-US" dirty="0" smtClean="0"/>
              <a:t>不够时：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再创建一个更</a:t>
            </a:r>
            <a:r>
              <a:rPr lang="zh-CN" altLang="en-US" dirty="0"/>
              <a:t>大</a:t>
            </a:r>
            <a:r>
              <a:rPr lang="zh-CN" altLang="en-US" dirty="0" smtClean="0"/>
              <a:t>的新动态数组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把原数组中的数据</a:t>
            </a:r>
            <a:r>
              <a:rPr lang="zh-CN" altLang="en-US" dirty="0"/>
              <a:t>转移</a:t>
            </a:r>
            <a:r>
              <a:rPr lang="zh-CN" altLang="en-US" dirty="0" smtClean="0"/>
              <a:t>到新数组中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撤销原数组</a:t>
            </a:r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23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836712"/>
            <a:ext cx="8748464" cy="5919564"/>
          </a:xfrm>
        </p:spPr>
        <p:txBody>
          <a:bodyPr/>
          <a:lstStyle/>
          <a:p>
            <a:pPr marL="447675" lvl="1" defTabSz="1081088" eaLnBrk="1" hangingPunct="1"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err="1" smtClean="0"/>
              <a:t>const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INCREMENT=10;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max_len</a:t>
            </a:r>
            <a:r>
              <a:rPr lang="en-US" altLang="zh-CN" sz="2000" dirty="0" smtClean="0"/>
              <a:t>=20;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*p=</a:t>
            </a:r>
            <a:r>
              <a:rPr lang="en-US" altLang="zh-CN" sz="2000" dirty="0" smtClean="0">
                <a:solidFill>
                  <a:srgbClr val="FFC000"/>
                </a:solidFill>
              </a:rPr>
              <a:t>new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[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max_len</a:t>
            </a:r>
            <a:r>
              <a:rPr lang="en-US" altLang="zh-CN" sz="2000" dirty="0" smtClean="0">
                <a:solidFill>
                  <a:srgbClr val="FFC000"/>
                </a:solidFill>
              </a:rPr>
              <a:t>]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申请</a:t>
            </a:r>
            <a:r>
              <a:rPr lang="zh-CN" altLang="en-US" sz="2000" dirty="0"/>
              <a:t>初始</a:t>
            </a:r>
            <a:r>
              <a:rPr lang="zh-CN" altLang="en-US" sz="2000" dirty="0" smtClean="0"/>
              <a:t>的数组空间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/>
              <a:t> </a:t>
            </a:r>
            <a:r>
              <a:rPr lang="en-US" altLang="zh-CN" sz="2000" dirty="0" err="1"/>
              <a:t>x,n</a:t>
            </a:r>
            <a:r>
              <a:rPr lang="en-US" altLang="zh-CN" sz="2000" dirty="0"/>
              <a:t>=0;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/>
              <a:t>for (</a:t>
            </a:r>
            <a:r>
              <a:rPr lang="en-US" altLang="zh-CN" sz="2000" dirty="0" err="1"/>
              <a:t>cin</a:t>
            </a:r>
            <a:r>
              <a:rPr lang="en-US" altLang="zh-CN" sz="2000" dirty="0"/>
              <a:t> &gt;&gt; x</a:t>
            </a:r>
            <a:r>
              <a:rPr lang="en-US" altLang="zh-CN" sz="2000" dirty="0" smtClean="0"/>
              <a:t>; x != -</a:t>
            </a:r>
            <a:r>
              <a:rPr lang="en-US" altLang="zh-CN" sz="2000" dirty="0"/>
              <a:t>1; </a:t>
            </a:r>
            <a:r>
              <a:rPr lang="en-US" altLang="zh-CN" sz="2000" dirty="0" err="1"/>
              <a:t>cin</a:t>
            </a:r>
            <a:r>
              <a:rPr lang="en-US" altLang="zh-CN" sz="2000" dirty="0"/>
              <a:t> &gt;&gt; x) 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{	if (n == </a:t>
            </a:r>
            <a:r>
              <a:rPr lang="en-US" altLang="zh-CN" sz="2000" dirty="0" err="1" smtClean="0"/>
              <a:t>max_len</a:t>
            </a:r>
            <a:r>
              <a:rPr lang="en-US" altLang="zh-CN" sz="2000" dirty="0" smtClean="0"/>
              <a:t>)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{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max_len</a:t>
            </a:r>
            <a:r>
              <a:rPr lang="en-US" altLang="zh-CN" sz="2000" dirty="0" smtClean="0">
                <a:solidFill>
                  <a:srgbClr val="FFC000"/>
                </a:solidFill>
              </a:rPr>
              <a:t> += INCREMENT;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 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*q=</a:t>
            </a:r>
            <a:r>
              <a:rPr lang="en-US" altLang="zh-CN" sz="2000" dirty="0" smtClean="0">
                <a:solidFill>
                  <a:srgbClr val="FFC000"/>
                </a:solidFill>
              </a:rPr>
              <a:t>new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000" dirty="0" smtClean="0">
                <a:solidFill>
                  <a:srgbClr val="FFC000"/>
                </a:solidFill>
              </a:rPr>
              <a:t>[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max_len</a:t>
            </a:r>
            <a:r>
              <a:rPr lang="en-US" altLang="zh-CN" sz="2000" dirty="0" smtClean="0">
                <a:solidFill>
                  <a:srgbClr val="FFC000"/>
                </a:solidFill>
              </a:rPr>
              <a:t>]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重新申请一块更大的数组空间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   for 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=0;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&lt;n;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 q[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p[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]; //</a:t>
            </a:r>
            <a:r>
              <a:rPr lang="zh-CN" altLang="en-US" sz="2000" dirty="0" smtClean="0"/>
              <a:t>转移数据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   delete []p; //</a:t>
            </a:r>
            <a:r>
              <a:rPr lang="zh-CN" altLang="en-US" sz="2000" dirty="0" smtClean="0"/>
              <a:t>归还原来的数组空间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   p = q; //p</a:t>
            </a:r>
            <a:r>
              <a:rPr lang="zh-CN" altLang="en-US" sz="2000" dirty="0" smtClean="0"/>
              <a:t>指向新的数组空间</a:t>
            </a:r>
            <a:endParaRPr lang="en-US" altLang="zh-CN" sz="2000" dirty="0" smtClean="0"/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}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p[n] = x;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	n++;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sort(</a:t>
            </a:r>
            <a:r>
              <a:rPr lang="en-US" altLang="zh-CN" sz="2000" dirty="0" err="1" smtClean="0"/>
              <a:t>p,n</a:t>
            </a:r>
            <a:r>
              <a:rPr lang="en-US" altLang="zh-CN" sz="2000" dirty="0" smtClean="0"/>
              <a:t>);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......</a:t>
            </a:r>
          </a:p>
          <a:p>
            <a:pPr marL="447675" lvl="1" defTabSz="1081088" eaLnBrk="1" hangingPunct="1">
              <a:lnSpc>
                <a:spcPct val="80000"/>
              </a:lnSpc>
              <a:spcBef>
                <a:spcPts val="520"/>
              </a:spcBef>
              <a:buFontTx/>
              <a:buNone/>
              <a:defRPr/>
            </a:pPr>
            <a:r>
              <a:rPr lang="en-US" altLang="zh-CN" sz="2000" dirty="0" smtClean="0"/>
              <a:t>delete []p;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435280" cy="331236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zh-CN" altLang="en-US" dirty="0"/>
              <a:t>也可以利用库</a:t>
            </a:r>
            <a:r>
              <a:rPr lang="zh-CN" altLang="en-US" dirty="0" smtClean="0"/>
              <a:t>函数</a:t>
            </a:r>
            <a:r>
              <a:rPr lang="en-US" altLang="zh-CN" dirty="0" err="1">
                <a:solidFill>
                  <a:srgbClr val="FFC000"/>
                </a:solidFill>
              </a:rPr>
              <a:t>realloc</a:t>
            </a:r>
            <a:r>
              <a:rPr lang="zh-CN" altLang="en-US" dirty="0" smtClean="0"/>
              <a:t>来</a:t>
            </a:r>
            <a:r>
              <a:rPr lang="zh-CN" altLang="en-US" dirty="0"/>
              <a:t>实现</a:t>
            </a:r>
            <a:r>
              <a:rPr lang="zh-CN" altLang="en-US" dirty="0" smtClean="0"/>
              <a:t>数组空间的扩充，该函数会自动进行数组数据的转移。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p=(</a:t>
            </a:r>
            <a:r>
              <a:rPr lang="en-US" altLang="zh-CN" dirty="0" err="1"/>
              <a:t>int</a:t>
            </a:r>
            <a:r>
              <a:rPr lang="en-US" altLang="zh-CN" dirty="0"/>
              <a:t> *)</a:t>
            </a:r>
            <a:r>
              <a:rPr lang="en-US" altLang="zh-CN" dirty="0" err="1"/>
              <a:t>malloc</a:t>
            </a:r>
            <a:r>
              <a:rPr lang="en-US" altLang="zh-CN" dirty="0"/>
              <a:t>(</a:t>
            </a:r>
            <a:r>
              <a:rPr lang="en-US" altLang="zh-CN" dirty="0" err="1"/>
              <a:t>max_len</a:t>
            </a:r>
            <a:r>
              <a:rPr lang="en-US" altLang="zh-CN" dirty="0"/>
              <a:t>*</a:t>
            </a:r>
            <a:r>
              <a:rPr lang="en-US" altLang="zh-CN" dirty="0" err="1"/>
              <a:t>sizeof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));</a:t>
            </a:r>
          </a:p>
          <a:p>
            <a:pPr marL="457200" lvl="1" indent="0">
              <a:buNone/>
            </a:pPr>
            <a:r>
              <a:rPr lang="en-US" altLang="zh-CN" dirty="0"/>
              <a:t>......</a:t>
            </a:r>
          </a:p>
          <a:p>
            <a:pPr marL="457200" lvl="1" indent="0">
              <a:buNone/>
            </a:pPr>
            <a:r>
              <a:rPr lang="en-US" altLang="zh-CN" dirty="0" err="1"/>
              <a:t>max_len</a:t>
            </a:r>
            <a:r>
              <a:rPr lang="en-US" altLang="zh-CN" dirty="0"/>
              <a:t> += INCREMENT;</a:t>
            </a:r>
          </a:p>
          <a:p>
            <a:pPr marL="457200" lvl="1" indent="0">
              <a:buNone/>
            </a:pPr>
            <a:r>
              <a:rPr lang="en-US" altLang="zh-CN" dirty="0"/>
              <a:t>p=(</a:t>
            </a:r>
            <a:r>
              <a:rPr lang="en-US" altLang="zh-CN" dirty="0" err="1"/>
              <a:t>int</a:t>
            </a:r>
            <a:r>
              <a:rPr lang="en-US" altLang="zh-CN" dirty="0"/>
              <a:t> *)</a:t>
            </a:r>
            <a:r>
              <a:rPr lang="en-US" altLang="zh-CN" dirty="0" err="1">
                <a:solidFill>
                  <a:srgbClr val="FFC000"/>
                </a:solidFill>
              </a:rPr>
              <a:t>realloc</a:t>
            </a:r>
            <a:r>
              <a:rPr lang="en-US" altLang="zh-CN" dirty="0"/>
              <a:t>(</a:t>
            </a:r>
            <a:r>
              <a:rPr lang="en-US" altLang="zh-CN" dirty="0" err="1"/>
              <a:t>p,max_len</a:t>
            </a:r>
            <a:r>
              <a:rPr lang="en-US" altLang="zh-CN" dirty="0"/>
              <a:t>*</a:t>
            </a:r>
            <a:r>
              <a:rPr lang="en-US" altLang="zh-CN" dirty="0" err="1"/>
              <a:t>sizeof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 smtClean="0"/>
              <a:t>));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97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34731</TotalTime>
  <Words>451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Verdana</vt:lpstr>
      <vt:lpstr>Wingdings</vt:lpstr>
      <vt:lpstr>Globe</vt:lpstr>
      <vt:lpstr>动态变量的应用</vt:lpstr>
      <vt:lpstr>主要内容</vt:lpstr>
      <vt:lpstr>问题</vt:lpstr>
      <vt:lpstr>动态数组</vt:lpstr>
      <vt:lpstr>可扩充的数组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796</cp:revision>
  <dcterms:created xsi:type="dcterms:W3CDTF">2004-12-03T07:36:08Z</dcterms:created>
  <dcterms:modified xsi:type="dcterms:W3CDTF">2025-12-04T00:38:54Z</dcterms:modified>
</cp:coreProperties>
</file>