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26"/>
  </p:notesMasterIdLst>
  <p:sldIdLst>
    <p:sldId id="257" r:id="rId2"/>
    <p:sldId id="276" r:id="rId3"/>
    <p:sldId id="526" r:id="rId4"/>
    <p:sldId id="584" r:id="rId5"/>
    <p:sldId id="363" r:id="rId6"/>
    <p:sldId id="423" r:id="rId7"/>
    <p:sldId id="277" r:id="rId8"/>
    <p:sldId id="404" r:id="rId9"/>
    <p:sldId id="422" r:id="rId10"/>
    <p:sldId id="579" r:id="rId11"/>
    <p:sldId id="375" r:id="rId12"/>
    <p:sldId id="539" r:id="rId13"/>
    <p:sldId id="540" r:id="rId14"/>
    <p:sldId id="570" r:id="rId15"/>
    <p:sldId id="376" r:id="rId16"/>
    <p:sldId id="377" r:id="rId17"/>
    <p:sldId id="402" r:id="rId18"/>
    <p:sldId id="378" r:id="rId19"/>
    <p:sldId id="403" r:id="rId20"/>
    <p:sldId id="514" r:id="rId21"/>
    <p:sldId id="576" r:id="rId22"/>
    <p:sldId id="577" r:id="rId23"/>
    <p:sldId id="593" r:id="rId24"/>
    <p:sldId id="578" r:id="rId25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66C"/>
    <a:srgbClr val="004182"/>
    <a:srgbClr val="00458A"/>
    <a:srgbClr val="006BD6"/>
    <a:srgbClr val="009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22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092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56D76-AACF-4107-A0A6-48831FECDFBC}" type="datetimeFigureOut">
              <a:rPr lang="zh-CN" altLang="en-US" smtClean="0"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478CC-71F1-4B6F-9A62-58CCE68A2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08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结构类型</a:t>
            </a:r>
            <a:endParaRPr lang="zh-CN" altLang="en-US" sz="4800" dirty="0" smtClean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30725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sz="2800" dirty="0"/>
              <a:t>结构可以作为函数返回值返回给调用者，例如：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>
                <a:solidFill>
                  <a:srgbClr val="FFC000"/>
                </a:solidFill>
              </a:rPr>
              <a:t>Student</a:t>
            </a:r>
            <a:r>
              <a:rPr lang="en-US" altLang="zh-CN" sz="2400" dirty="0"/>
              <a:t> f() </a:t>
            </a:r>
            <a:endParaRPr lang="en-US" altLang="zh-CN" sz="2400" dirty="0" smtClean="0"/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{ </a:t>
            </a:r>
            <a:r>
              <a:rPr lang="en-US" altLang="zh-CN" sz="2400" dirty="0"/>
              <a:t>Student </a:t>
            </a:r>
            <a:r>
              <a:rPr lang="en-US" altLang="zh-CN" sz="2400" dirty="0" err="1"/>
              <a:t>st</a:t>
            </a:r>
            <a:r>
              <a:rPr lang="en-US" altLang="zh-CN" sz="2400" dirty="0"/>
              <a:t>;  </a:t>
            </a:r>
            <a:endParaRPr lang="en-US" altLang="zh-CN" sz="2400" dirty="0" smtClean="0"/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   ......   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   return </a:t>
            </a:r>
            <a:r>
              <a:rPr lang="en-US" altLang="zh-CN" sz="2400" dirty="0" err="1">
                <a:solidFill>
                  <a:srgbClr val="FFC000"/>
                </a:solidFill>
              </a:rPr>
              <a:t>st</a:t>
            </a:r>
            <a:r>
              <a:rPr lang="en-US" altLang="zh-CN" sz="2400" dirty="0"/>
              <a:t>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生成一个临时变量，把</a:t>
            </a:r>
            <a:r>
              <a:rPr lang="en-US" altLang="zh-CN" sz="2400" dirty="0" err="1" smtClean="0"/>
              <a:t>st</a:t>
            </a:r>
            <a:r>
              <a:rPr lang="zh-CN" altLang="en-US" sz="2400" dirty="0" smtClean="0"/>
              <a:t>复制给它</a:t>
            </a:r>
            <a:endParaRPr lang="en-US" altLang="zh-CN" sz="2400" dirty="0" smtClean="0"/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}</a:t>
            </a:r>
            <a:endParaRPr lang="en-US" altLang="zh-CN" sz="2400" dirty="0"/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/>
              <a:t>......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/>
              <a:t>Student st1=</a:t>
            </a:r>
            <a:r>
              <a:rPr lang="en-US" altLang="zh-CN" sz="2400" dirty="0">
                <a:solidFill>
                  <a:srgbClr val="FFC000"/>
                </a:solidFill>
              </a:rPr>
              <a:t>f</a:t>
            </a:r>
            <a:r>
              <a:rPr lang="en-US" altLang="zh-CN" sz="2400" dirty="0" smtClean="0">
                <a:solidFill>
                  <a:srgbClr val="FFC000"/>
                </a:solidFill>
              </a:rPr>
              <a:t>()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把函数</a:t>
            </a:r>
            <a:r>
              <a:rPr lang="en-US" altLang="zh-CN" sz="2400" dirty="0" smtClean="0"/>
              <a:t>f</a:t>
            </a:r>
            <a:r>
              <a:rPr lang="zh-CN" altLang="en-US" sz="2400" dirty="0" smtClean="0"/>
              <a:t>返回的临时变量复制给</a:t>
            </a:r>
            <a:r>
              <a:rPr lang="en-US" altLang="zh-CN" sz="2400" dirty="0" smtClean="0"/>
              <a:t>st1</a:t>
            </a:r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3185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 smtClean="0"/>
              <a:t>结构的应用：名表（</a:t>
            </a:r>
            <a:r>
              <a:rPr lang="en-US" altLang="zh-CN" sz="3600" dirty="0" smtClean="0"/>
              <a:t>Name-Table</a:t>
            </a:r>
            <a:r>
              <a:rPr lang="zh-CN" altLang="en-US" sz="3600" dirty="0" smtClean="0"/>
              <a:t>）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507288" cy="525658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sz="2600" dirty="0" smtClean="0">
                <a:solidFill>
                  <a:srgbClr val="FFC000"/>
                </a:solidFill>
              </a:rPr>
              <a:t>名表</a:t>
            </a:r>
            <a:r>
              <a:rPr lang="zh-CN" altLang="en-US" sz="2600" dirty="0" smtClean="0"/>
              <a:t>是指一系列由“</a:t>
            </a:r>
            <a:r>
              <a:rPr lang="zh-CN" altLang="en-US" sz="2600" dirty="0" smtClean="0">
                <a:solidFill>
                  <a:srgbClr val="FFC000"/>
                </a:solidFill>
              </a:rPr>
              <a:t>名字</a:t>
            </a:r>
            <a:r>
              <a:rPr lang="zh-CN" altLang="en-US" sz="2600" dirty="0" smtClean="0"/>
              <a:t>”及其相关信息所构成的表格，可以通过某个“名字” 获得相关的信息。这里的“名字”称为</a:t>
            </a:r>
            <a:r>
              <a:rPr lang="zh-CN" altLang="en-US" sz="2600" dirty="0" smtClean="0">
                <a:solidFill>
                  <a:srgbClr val="FFC000"/>
                </a:solidFill>
              </a:rPr>
              <a:t>关键词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pPr eaLnBrk="1" hangingPunct="1">
              <a:defRPr/>
            </a:pPr>
            <a:r>
              <a:rPr lang="zh-CN" altLang="en-US" sz="2600" dirty="0" smtClean="0"/>
              <a:t>例如，下面的学生信息表就是个名表：</a:t>
            </a:r>
            <a:endParaRPr lang="en-US" altLang="zh-CN" sz="2600" dirty="0" smtClean="0"/>
          </a:p>
          <a:p>
            <a:pPr eaLnBrk="1" hangingPunct="1">
              <a:defRPr/>
            </a:pPr>
            <a:endParaRPr lang="en-US" altLang="zh-CN" sz="2600" dirty="0"/>
          </a:p>
          <a:p>
            <a:pPr eaLnBrk="1" hangingPunct="1">
              <a:defRPr/>
            </a:pPr>
            <a:endParaRPr lang="en-US" altLang="zh-CN" sz="2600" dirty="0" smtClean="0"/>
          </a:p>
          <a:p>
            <a:pPr eaLnBrk="1" hangingPunct="1">
              <a:defRPr/>
            </a:pPr>
            <a:endParaRPr lang="en-US" altLang="zh-CN" sz="2600" dirty="0"/>
          </a:p>
          <a:p>
            <a:pPr eaLnBrk="1" hangingPunct="1">
              <a:defRPr/>
            </a:pPr>
            <a:endParaRPr lang="en-US" altLang="zh-CN" sz="2600" dirty="0" smtClean="0"/>
          </a:p>
          <a:p>
            <a:pPr eaLnBrk="1" hangingPunct="1">
              <a:defRPr/>
            </a:pPr>
            <a:endParaRPr lang="en-US" altLang="zh-CN" sz="2600" dirty="0" smtClean="0"/>
          </a:p>
          <a:p>
            <a:pPr lvl="1" eaLnBrk="1" hangingPunct="1">
              <a:defRPr/>
            </a:pPr>
            <a:r>
              <a:rPr lang="zh-CN" altLang="en-US" sz="2200" dirty="0" smtClean="0"/>
              <a:t>可以通过</a:t>
            </a:r>
            <a:r>
              <a:rPr lang="zh-CN" altLang="en-US" sz="2200" dirty="0"/>
              <a:t>关键词</a:t>
            </a:r>
            <a:r>
              <a:rPr lang="zh-CN" altLang="en-US" sz="2200" dirty="0" smtClean="0"/>
              <a:t>姓名“</a:t>
            </a:r>
            <a:r>
              <a:rPr lang="zh-CN" altLang="en-US" sz="2200" dirty="0" smtClean="0">
                <a:solidFill>
                  <a:srgbClr val="FFC000"/>
                </a:solidFill>
              </a:rPr>
              <a:t>李四</a:t>
            </a:r>
            <a:r>
              <a:rPr lang="zh-CN" altLang="en-US" sz="2200" dirty="0" smtClean="0"/>
              <a:t>”或学号</a:t>
            </a:r>
            <a:r>
              <a:rPr lang="en-US" altLang="zh-CN" sz="2200" dirty="0" smtClean="0">
                <a:solidFill>
                  <a:srgbClr val="FFC000"/>
                </a:solidFill>
              </a:rPr>
              <a:t>20160002</a:t>
            </a:r>
            <a:r>
              <a:rPr lang="zh-CN" altLang="en-US" sz="2200" dirty="0" smtClean="0"/>
              <a:t>查到与之相关的信息：</a:t>
            </a:r>
            <a:endParaRPr lang="en-US" altLang="zh-CN" sz="2200" dirty="0" smtClean="0"/>
          </a:p>
          <a:p>
            <a:pPr marL="457200" lvl="1" indent="0" eaLnBrk="1" hangingPunct="1">
              <a:buNone/>
              <a:defRPr/>
            </a:pPr>
            <a:r>
              <a:rPr lang="zh-CN" altLang="en-US" sz="2600" dirty="0" smtClean="0"/>
              <a:t>       </a:t>
            </a:r>
            <a:r>
              <a:rPr lang="zh-CN" altLang="en-US" sz="2400" dirty="0" smtClean="0"/>
              <a:t>李四，</a:t>
            </a:r>
            <a:r>
              <a:rPr lang="en-US" altLang="zh-CN" sz="2400" dirty="0" smtClean="0"/>
              <a:t>20160002</a:t>
            </a:r>
            <a:r>
              <a:rPr lang="zh-CN" altLang="en-US" sz="2400" dirty="0" smtClean="0"/>
              <a:t>，女，</a:t>
            </a:r>
            <a:r>
              <a:rPr lang="en-US" altLang="zh-CN" sz="2400" dirty="0" smtClean="0"/>
              <a:t>......</a:t>
            </a:r>
          </a:p>
          <a:p>
            <a:pPr eaLnBrk="1" hangingPunct="1">
              <a:defRPr/>
            </a:pPr>
            <a:r>
              <a:rPr lang="zh-CN" altLang="en-US" sz="2600" dirty="0" smtClean="0"/>
              <a:t>对名表可以做排序、检索以及各种统计操作，如：男生有多少、物理专业有多少人、</a:t>
            </a:r>
            <a:r>
              <a:rPr lang="en-US" altLang="zh-CN" sz="2600" dirty="0" smtClean="0"/>
              <a:t>......</a:t>
            </a:r>
            <a:endParaRPr lang="en-US" altLang="zh-CN" sz="2600" dirty="0"/>
          </a:p>
          <a:p>
            <a:pPr eaLnBrk="1" hangingPunct="1">
              <a:defRPr/>
            </a:pPr>
            <a:endParaRPr lang="zh-CN" altLang="en-US" sz="28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255051"/>
              </p:ext>
            </p:extLst>
          </p:nvPr>
        </p:nvGraphicFramePr>
        <p:xfrm>
          <a:off x="1115616" y="3068960"/>
          <a:ext cx="6768752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4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24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name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no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sex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 smtClean="0"/>
                        <a:t>birth_date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......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张三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20160001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男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...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李四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20160002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女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...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王五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20160003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男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...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  :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/>
              <a:t>名</a:t>
            </a:r>
            <a:r>
              <a:rPr lang="zh-CN" altLang="en-US" dirty="0" smtClean="0"/>
              <a:t>表的表示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579296" cy="532859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/>
              <a:t>名表可以用一个</a:t>
            </a:r>
            <a:r>
              <a:rPr lang="zh-CN" altLang="en-US" sz="2800" dirty="0">
                <a:solidFill>
                  <a:srgbClr val="FFC000"/>
                </a:solidFill>
              </a:rPr>
              <a:t>一维数组</a:t>
            </a:r>
            <a:r>
              <a:rPr lang="zh-CN" altLang="en-US" sz="2800" dirty="0"/>
              <a:t>来表示</a:t>
            </a:r>
            <a:r>
              <a:rPr lang="zh-CN" altLang="en-US" sz="2800" dirty="0" smtClean="0"/>
              <a:t>，数组的每个</a:t>
            </a:r>
            <a:r>
              <a:rPr lang="zh-CN" altLang="en-US" sz="2800" dirty="0" smtClean="0">
                <a:solidFill>
                  <a:srgbClr val="FFC000"/>
                </a:solidFill>
              </a:rPr>
              <a:t>元素</a:t>
            </a:r>
            <a:r>
              <a:rPr lang="zh-CN" altLang="en-US" sz="2800" dirty="0" smtClean="0"/>
              <a:t>是一</a:t>
            </a:r>
            <a:r>
              <a:rPr lang="zh-CN" altLang="en-US" sz="2800" dirty="0"/>
              <a:t>个</a:t>
            </a:r>
            <a:r>
              <a:rPr lang="zh-CN" altLang="en-US" sz="2800" dirty="0" smtClean="0">
                <a:solidFill>
                  <a:srgbClr val="FFC000"/>
                </a:solidFill>
              </a:rPr>
              <a:t>结构类型</a:t>
            </a:r>
            <a:r>
              <a:rPr lang="zh-CN" altLang="en-US" sz="2800" dirty="0" smtClean="0"/>
              <a:t>，它对应表</a:t>
            </a:r>
            <a:r>
              <a:rPr lang="zh-CN" altLang="en-US" sz="2800" dirty="0"/>
              <a:t>中的</a:t>
            </a:r>
            <a:r>
              <a:rPr lang="zh-CN" altLang="en-US" sz="2800" dirty="0" smtClean="0"/>
              <a:t>一行。例如，下面定义了一个通用的名表</a:t>
            </a:r>
            <a:r>
              <a:rPr lang="en-US" altLang="zh-CN" sz="2800" dirty="0" err="1" smtClean="0"/>
              <a:t>name_table</a:t>
            </a:r>
            <a:r>
              <a:rPr lang="zh-CN" altLang="en-US" sz="2800" dirty="0" smtClean="0"/>
              <a:t>：</a:t>
            </a:r>
            <a:endParaRPr lang="zh-CN" altLang="en-US" sz="2800" dirty="0"/>
          </a:p>
          <a:p>
            <a:pPr lvl="1" eaLnBrk="1" hangingPunct="1">
              <a:buFontTx/>
              <a:buNone/>
              <a:defRPr/>
            </a:pPr>
            <a:r>
              <a:rPr lang="en-US" altLang="zh-CN" sz="2000" dirty="0" err="1" smtClean="0"/>
              <a:t>const</a:t>
            </a:r>
            <a:r>
              <a:rPr lang="en-US" altLang="zh-CN" sz="2000" dirty="0" smtClean="0"/>
              <a:t> 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MAX_NAME_LEN=20</a:t>
            </a:r>
            <a:r>
              <a:rPr lang="en-US" altLang="zh-CN" sz="2000" dirty="0"/>
              <a:t>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000" dirty="0" err="1" smtClean="0"/>
              <a:t>struct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TableItem</a:t>
            </a:r>
            <a:r>
              <a:rPr lang="en-US" altLang="zh-CN" sz="2000" dirty="0" smtClean="0"/>
              <a:t> //</a:t>
            </a:r>
            <a:r>
              <a:rPr lang="zh-CN" altLang="en-US" sz="2000" dirty="0" smtClean="0"/>
              <a:t>表中行</a:t>
            </a:r>
            <a:r>
              <a:rPr lang="zh-CN" altLang="en-US" sz="2000" dirty="0"/>
              <a:t>的数据类型</a:t>
            </a:r>
            <a:endParaRPr lang="en-US" altLang="zh-CN" sz="2000" dirty="0"/>
          </a:p>
          <a:p>
            <a:pPr lvl="1" eaLnBrk="1" hangingPunct="1">
              <a:buFontTx/>
              <a:buNone/>
              <a:defRPr/>
            </a:pPr>
            <a:r>
              <a:rPr lang="en-US" altLang="zh-CN" sz="2000" dirty="0"/>
              <a:t>{ char </a:t>
            </a:r>
            <a:r>
              <a:rPr lang="en-US" altLang="zh-CN" sz="2000" dirty="0" smtClean="0"/>
              <a:t>name[MAX_NAME_LEN];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no;</a:t>
            </a:r>
            <a:endParaRPr lang="en-US" altLang="zh-CN" sz="2000" dirty="0"/>
          </a:p>
          <a:p>
            <a:pPr lvl="1" eaLnBrk="1" hangingPunct="1">
              <a:buFontTx/>
              <a:buNone/>
              <a:defRPr/>
            </a:pPr>
            <a:r>
              <a:rPr lang="en-US" altLang="zh-CN" sz="2000" dirty="0" smtClean="0"/>
              <a:t>   ...... //</a:t>
            </a:r>
            <a:r>
              <a:rPr lang="zh-CN" altLang="en-US" sz="2000" dirty="0" smtClean="0"/>
              <a:t>其它信息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000" dirty="0" smtClean="0"/>
              <a:t>};</a:t>
            </a:r>
            <a:r>
              <a:rPr lang="en-US" altLang="zh-CN" sz="2000" dirty="0"/>
              <a:t>	</a:t>
            </a:r>
          </a:p>
          <a:p>
            <a:pPr lvl="1" eaLnBrk="1" hangingPunct="1">
              <a:buNone/>
              <a:defRPr/>
            </a:pPr>
            <a:r>
              <a:rPr lang="en-US" altLang="zh-CN" sz="2000" dirty="0" err="1"/>
              <a:t>const</a:t>
            </a:r>
            <a:r>
              <a:rPr lang="en-US" altLang="zh-CN" sz="2000" dirty="0"/>
              <a:t> 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MAX_TABLE_LEN=100</a:t>
            </a:r>
            <a:r>
              <a:rPr lang="en-US" altLang="zh-CN" sz="2000" dirty="0"/>
              <a:t>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000" dirty="0" err="1" smtClean="0"/>
              <a:t>TableItem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name_table</a:t>
            </a:r>
            <a:r>
              <a:rPr lang="en-US" altLang="zh-CN" sz="2000" dirty="0"/>
              <a:t>[MAX_TABLE_LEN</a:t>
            </a:r>
            <a:r>
              <a:rPr lang="en-US" altLang="zh-CN" sz="2000" dirty="0" smtClean="0"/>
              <a:t>]; //</a:t>
            </a:r>
            <a:r>
              <a:rPr lang="zh-CN" altLang="en-US" sz="2000" dirty="0" smtClean="0"/>
              <a:t>整个</a:t>
            </a:r>
            <a:r>
              <a:rPr lang="zh-CN" altLang="en-US" sz="2000" dirty="0"/>
              <a:t>名</a:t>
            </a:r>
            <a:r>
              <a:rPr lang="zh-CN" altLang="en-US" sz="2000" dirty="0" smtClean="0"/>
              <a:t>表数据</a:t>
            </a:r>
            <a:endParaRPr lang="en-US" altLang="zh-CN" sz="2000" dirty="0"/>
          </a:p>
          <a:p>
            <a:r>
              <a:rPr lang="zh-CN" altLang="en-US" sz="2800" dirty="0" smtClean="0"/>
              <a:t>把上述的</a:t>
            </a:r>
            <a:r>
              <a:rPr lang="en-US" altLang="zh-CN" sz="2800" dirty="0" err="1" smtClean="0"/>
              <a:t>TableItem</a:t>
            </a:r>
            <a:r>
              <a:rPr lang="zh-CN" altLang="en-US" sz="2800" dirty="0" smtClean="0"/>
              <a:t>换成</a:t>
            </a:r>
            <a:r>
              <a:rPr lang="en-US" altLang="zh-CN" sz="2800" dirty="0" smtClean="0"/>
              <a:t>Student</a:t>
            </a:r>
            <a:r>
              <a:rPr lang="zh-CN" altLang="en-US" sz="2800" dirty="0" smtClean="0"/>
              <a:t>，就是一个学生信息表。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0523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名表数据的输入</a:t>
            </a:r>
            <a:r>
              <a:rPr lang="en-US" altLang="zh-CN" dirty="0" smtClean="0"/>
              <a:t>/</a:t>
            </a:r>
            <a:r>
              <a:rPr lang="zh-CN" altLang="en-US" dirty="0" smtClean="0"/>
              <a:t>输出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340768"/>
            <a:ext cx="8579296" cy="540060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n; //</a:t>
            </a:r>
            <a:r>
              <a:rPr lang="zh-CN" altLang="en-US" dirty="0" smtClean="0"/>
              <a:t>名表的行数</a:t>
            </a:r>
            <a:endParaRPr lang="zh-CN" altLang="en-US" dirty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err="1" smtClean="0"/>
              <a:t>cin</a:t>
            </a:r>
            <a:r>
              <a:rPr lang="en-US" altLang="zh-CN" dirty="0" smtClean="0"/>
              <a:t> </a:t>
            </a:r>
            <a:r>
              <a:rPr lang="en-US" altLang="zh-CN" dirty="0"/>
              <a:t>&gt;&gt; </a:t>
            </a:r>
            <a:r>
              <a:rPr lang="en-US" altLang="zh-CN" dirty="0" smtClean="0"/>
              <a:t>n;  if </a:t>
            </a:r>
            <a:r>
              <a:rPr lang="en-US" altLang="zh-CN" dirty="0"/>
              <a:t>(</a:t>
            </a:r>
            <a:r>
              <a:rPr lang="en-US" altLang="zh-CN" dirty="0" smtClean="0"/>
              <a:t>n&gt;</a:t>
            </a:r>
            <a:r>
              <a:rPr lang="en-US" altLang="zh-CN" dirty="0"/>
              <a:t>MAX_</a:t>
            </a:r>
            <a:r>
              <a:rPr lang="en-US" altLang="zh-CN" dirty="0" smtClean="0"/>
              <a:t>TABLE_LEN) exit(-1);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for 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&lt;n;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 //</a:t>
            </a:r>
            <a:r>
              <a:rPr lang="zh-CN" altLang="en-US" dirty="0" smtClean="0"/>
              <a:t>依次输入名表中的每一行数据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cin</a:t>
            </a:r>
            <a:r>
              <a:rPr lang="en-US" altLang="zh-CN" dirty="0" smtClean="0"/>
              <a:t> </a:t>
            </a:r>
            <a:r>
              <a:rPr lang="en-US" altLang="zh-CN" dirty="0"/>
              <a:t>&gt;&gt; </a:t>
            </a:r>
            <a:r>
              <a:rPr lang="en-US" altLang="zh-CN" dirty="0" err="1" smtClean="0"/>
              <a:t>setw</a:t>
            </a:r>
            <a:r>
              <a:rPr lang="en-US" altLang="zh-CN" dirty="0" smtClean="0"/>
              <a:t>(</a:t>
            </a:r>
            <a:r>
              <a:rPr lang="en-US" altLang="zh-CN" dirty="0"/>
              <a:t>MAX_NAME_LEN</a:t>
            </a:r>
            <a:r>
              <a:rPr lang="en-US" altLang="zh-CN" dirty="0" smtClean="0"/>
              <a:t>) &gt;&gt; </a:t>
            </a:r>
            <a:r>
              <a:rPr lang="en-US" altLang="zh-CN" dirty="0" err="1" smtClean="0"/>
              <a:t>name_table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].name;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cin</a:t>
            </a:r>
            <a:r>
              <a:rPr lang="en-US" altLang="zh-CN" dirty="0" smtClean="0"/>
              <a:t> &gt;&gt; </a:t>
            </a:r>
            <a:r>
              <a:rPr lang="en-US" altLang="zh-CN" dirty="0" err="1"/>
              <a:t>name_table</a:t>
            </a:r>
            <a:r>
              <a:rPr lang="en-US" altLang="zh-CN" dirty="0"/>
              <a:t>[</a:t>
            </a:r>
            <a:r>
              <a:rPr lang="en-US" altLang="zh-CN" dirty="0" err="1"/>
              <a:t>i</a:t>
            </a:r>
            <a:r>
              <a:rPr lang="en-US" altLang="zh-CN" dirty="0" smtClean="0"/>
              <a:t>].no;</a:t>
            </a:r>
            <a:endParaRPr lang="zh-CN" altLang="en-US" dirty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   ......  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}</a:t>
            </a:r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...... //</a:t>
            </a:r>
            <a:r>
              <a:rPr lang="zh-CN" altLang="en-US" dirty="0" smtClean="0"/>
              <a:t>名表数据的处理（包括排序、检索、统计等）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for 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=0; </a:t>
            </a:r>
            <a:r>
              <a:rPr lang="en-US" altLang="zh-CN" dirty="0" err="1"/>
              <a:t>i</a:t>
            </a:r>
            <a:r>
              <a:rPr lang="en-US" altLang="zh-CN" dirty="0"/>
              <a:t>&lt;n; </a:t>
            </a:r>
            <a:r>
              <a:rPr lang="en-US" altLang="zh-CN" dirty="0" err="1"/>
              <a:t>i</a:t>
            </a:r>
            <a:r>
              <a:rPr lang="en-US" altLang="zh-CN" dirty="0" smtClean="0"/>
              <a:t>++) //</a:t>
            </a:r>
            <a:r>
              <a:rPr lang="zh-CN" altLang="en-US" dirty="0" smtClean="0"/>
              <a:t>按行输出名表数据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err="1" smtClean="0">
                <a:solidFill>
                  <a:srgbClr val="FFC000"/>
                </a:solidFill>
              </a:rPr>
              <a:t>setw</a:t>
            </a:r>
            <a:r>
              <a:rPr lang="en-US" altLang="zh-CN" dirty="0" smtClean="0">
                <a:solidFill>
                  <a:srgbClr val="FFC000"/>
                </a:solidFill>
              </a:rPr>
              <a:t>(10)</a:t>
            </a:r>
            <a:r>
              <a:rPr lang="en-US" altLang="zh-CN" dirty="0" smtClean="0"/>
              <a:t> &lt;&lt; </a:t>
            </a:r>
            <a:r>
              <a:rPr lang="en-US" altLang="zh-CN" dirty="0" err="1" smtClean="0"/>
              <a:t>name_table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/>
              <a:t>].</a:t>
            </a:r>
            <a:r>
              <a:rPr lang="en-US" altLang="zh-CN" dirty="0" smtClean="0"/>
              <a:t>name; //</a:t>
            </a:r>
            <a:r>
              <a:rPr lang="zh-CN" altLang="en-US" dirty="0" smtClean="0"/>
              <a:t>宽度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，右对齐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 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err="1" smtClean="0">
                <a:solidFill>
                  <a:srgbClr val="FFC000"/>
                </a:solidFill>
              </a:rPr>
              <a:t>std</a:t>
            </a:r>
            <a:r>
              <a:rPr lang="en-US" altLang="zh-CN" dirty="0" smtClean="0">
                <a:solidFill>
                  <a:srgbClr val="FFC000"/>
                </a:solidFill>
              </a:rPr>
              <a:t>::left</a:t>
            </a:r>
            <a:r>
              <a:rPr lang="en-US" altLang="zh-CN" dirty="0" smtClean="0"/>
              <a:t> &lt;&lt; </a:t>
            </a:r>
            <a:r>
              <a:rPr lang="en-US" altLang="zh-CN" dirty="0" err="1" smtClean="0"/>
              <a:t>setw</a:t>
            </a:r>
            <a:r>
              <a:rPr lang="en-US" altLang="zh-CN" dirty="0" smtClean="0"/>
              <a:t>(9) &lt;&lt; </a:t>
            </a:r>
            <a:r>
              <a:rPr lang="en-US" altLang="zh-CN" dirty="0" err="1" smtClean="0"/>
              <a:t>name_table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/>
              <a:t>].</a:t>
            </a:r>
            <a:r>
              <a:rPr lang="en-US" altLang="zh-CN" dirty="0" smtClean="0"/>
              <a:t>no; //</a:t>
            </a:r>
            <a:r>
              <a:rPr lang="zh-CN" altLang="en-US" dirty="0" smtClean="0"/>
              <a:t>左对齐</a:t>
            </a:r>
            <a:endParaRPr lang="zh-CN" altLang="en-US" dirty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   ...... 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err="1" smtClean="0"/>
              <a:t>endl</a:t>
            </a:r>
            <a:r>
              <a:rPr lang="en-US" altLang="zh-CN" dirty="0" smtClean="0"/>
              <a:t>; 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119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3801"/>
          </a:xfrm>
        </p:spPr>
        <p:txBody>
          <a:bodyPr/>
          <a:lstStyle/>
          <a:p>
            <a:r>
              <a:rPr lang="zh-CN" altLang="en-US" dirty="0"/>
              <a:t>名</a:t>
            </a:r>
            <a:r>
              <a:rPr lang="zh-CN" altLang="en-US" dirty="0" smtClean="0"/>
              <a:t>表数据的统计操作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196752"/>
            <a:ext cx="8723312" cy="5544616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把前面的名表的元素类型</a:t>
            </a:r>
            <a:r>
              <a:rPr lang="en-US" altLang="zh-CN" dirty="0" err="1"/>
              <a:t>TableItem</a:t>
            </a:r>
            <a:r>
              <a:rPr lang="zh-CN" altLang="en-US" dirty="0" smtClean="0"/>
              <a:t>换成</a:t>
            </a:r>
            <a:r>
              <a:rPr lang="en-US" altLang="zh-CN" dirty="0" smtClean="0"/>
              <a:t>Student</a:t>
            </a:r>
            <a:r>
              <a:rPr lang="zh-CN" altLang="en-US" dirty="0" smtClean="0"/>
              <a:t>，它就成了一批学生的信息表，可以对它做一些有意义的操作。</a:t>
            </a:r>
            <a:endParaRPr lang="en-US" altLang="zh-CN" dirty="0" smtClean="0"/>
          </a:p>
          <a:p>
            <a:r>
              <a:rPr lang="zh-CN" altLang="en-US" dirty="0" smtClean="0"/>
              <a:t>统计表中“男生”的人数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count=0</a:t>
            </a:r>
            <a:r>
              <a:rPr lang="en-US" altLang="zh-CN" dirty="0"/>
              <a:t>;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for 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=0; </a:t>
            </a:r>
            <a:r>
              <a:rPr lang="en-US" altLang="zh-CN" dirty="0" err="1"/>
              <a:t>i</a:t>
            </a:r>
            <a:r>
              <a:rPr lang="en-US" altLang="zh-CN" dirty="0"/>
              <a:t>&lt;n; </a:t>
            </a:r>
            <a:r>
              <a:rPr lang="en-US" altLang="zh-CN" dirty="0" err="1"/>
              <a:t>i</a:t>
            </a:r>
            <a:r>
              <a:rPr lang="en-US" altLang="zh-CN" dirty="0" smtClean="0"/>
              <a:t>++)</a:t>
            </a:r>
            <a:endParaRPr lang="zh-CN" altLang="en-US" dirty="0"/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if (</a:t>
            </a:r>
            <a:r>
              <a:rPr lang="en-US" altLang="zh-CN" dirty="0" err="1" smtClean="0"/>
              <a:t>name_table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].sex == MALE) count++;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"</a:t>
            </a:r>
            <a:r>
              <a:rPr lang="zh-CN" altLang="en-US" dirty="0" smtClean="0"/>
              <a:t>男生的人数是：</a:t>
            </a:r>
            <a:r>
              <a:rPr lang="en-US" altLang="zh-CN" dirty="0" smtClean="0"/>
              <a:t>" &lt;&lt; count &lt;&lt;</a:t>
            </a:r>
            <a:r>
              <a:rPr lang="en-US" altLang="zh-CN" dirty="0" err="1" smtClean="0"/>
              <a:t>endl</a:t>
            </a:r>
            <a:r>
              <a:rPr lang="en-US" altLang="zh-CN" dirty="0" smtClean="0"/>
              <a:t>;</a:t>
            </a:r>
            <a:endParaRPr lang="en-US" altLang="zh-CN" dirty="0"/>
          </a:p>
          <a:p>
            <a:r>
              <a:rPr lang="zh-CN" altLang="en-US" dirty="0"/>
              <a:t>统计表中</a:t>
            </a:r>
            <a:r>
              <a:rPr lang="zh-CN" altLang="en-US" dirty="0" smtClean="0"/>
              <a:t>“北京”籍的</a:t>
            </a:r>
            <a:r>
              <a:rPr lang="zh-CN" altLang="en-US" dirty="0"/>
              <a:t>人数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count=0;</a:t>
            </a:r>
          </a:p>
          <a:p>
            <a:pPr marL="457200" lvl="1" indent="0">
              <a:buNone/>
            </a:pPr>
            <a:r>
              <a:rPr lang="en-US" altLang="zh-CN" dirty="0"/>
              <a:t>for 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=0; </a:t>
            </a:r>
            <a:r>
              <a:rPr lang="en-US" altLang="zh-CN" dirty="0" err="1"/>
              <a:t>i</a:t>
            </a:r>
            <a:r>
              <a:rPr lang="en-US" altLang="zh-CN" dirty="0"/>
              <a:t>&lt;n; </a:t>
            </a:r>
            <a:r>
              <a:rPr lang="en-US" altLang="zh-CN" dirty="0" err="1"/>
              <a:t>i</a:t>
            </a:r>
            <a:r>
              <a:rPr lang="en-US" altLang="zh-CN" dirty="0"/>
              <a:t>++)</a:t>
            </a:r>
            <a:endParaRPr lang="zh-CN" altLang="en-US" dirty="0"/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if (</a:t>
            </a:r>
            <a:r>
              <a:rPr lang="en-US" altLang="zh-CN" dirty="0" err="1" smtClean="0"/>
              <a:t>find_substr</a:t>
            </a:r>
            <a:r>
              <a:rPr lang="en-US" altLang="zh-CN" dirty="0"/>
              <a:t>(</a:t>
            </a:r>
            <a:r>
              <a:rPr lang="en-US" altLang="zh-CN" dirty="0" err="1" smtClean="0"/>
              <a:t>name_table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].</a:t>
            </a:r>
            <a:r>
              <a:rPr lang="en-US" altLang="zh-CN" dirty="0" err="1" smtClean="0"/>
              <a:t>birth_place</a:t>
            </a:r>
            <a:r>
              <a:rPr lang="en-US" altLang="zh-CN" dirty="0" smtClean="0"/>
              <a:t>,"</a:t>
            </a:r>
            <a:r>
              <a:rPr lang="zh-CN" altLang="en-US" dirty="0" smtClean="0"/>
              <a:t>北京</a:t>
            </a:r>
            <a:r>
              <a:rPr lang="en-US" altLang="zh-CN" dirty="0" smtClean="0"/>
              <a:t>"</a:t>
            </a:r>
            <a:r>
              <a:rPr lang="en-US" altLang="zh-CN" dirty="0"/>
              <a:t>)</a:t>
            </a:r>
            <a:r>
              <a:rPr lang="en-US" altLang="zh-CN" dirty="0" smtClean="0"/>
              <a:t> != -1) </a:t>
            </a:r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count</a:t>
            </a:r>
            <a:r>
              <a:rPr lang="en-US" altLang="zh-CN" dirty="0"/>
              <a:t>++;</a:t>
            </a:r>
          </a:p>
          <a:p>
            <a:pPr marL="457200" lvl="1" indent="0">
              <a:buNone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</a:t>
            </a:r>
            <a:r>
              <a:rPr lang="en-US" altLang="zh-CN" dirty="0" smtClean="0"/>
              <a:t>"</a:t>
            </a:r>
            <a:r>
              <a:rPr lang="zh-CN" altLang="en-US" dirty="0" smtClean="0"/>
              <a:t>北京籍的</a:t>
            </a:r>
            <a:r>
              <a:rPr lang="zh-CN" altLang="en-US" dirty="0"/>
              <a:t>人数是：</a:t>
            </a:r>
            <a:r>
              <a:rPr lang="en-US" altLang="zh-CN" dirty="0"/>
              <a:t>" &lt;&lt; count &lt;&lt;</a:t>
            </a:r>
            <a:r>
              <a:rPr lang="en-US" altLang="zh-CN" dirty="0" err="1"/>
              <a:t>endl</a:t>
            </a:r>
            <a:r>
              <a:rPr lang="en-US" altLang="zh-CN" dirty="0" smtClean="0"/>
              <a:t>;</a:t>
            </a:r>
          </a:p>
          <a:p>
            <a:r>
              <a:rPr lang="zh-CN" altLang="en-US" dirty="0" smtClean="0"/>
              <a:t>把表中数据按学号排序，并输出排序后的表数据</a:t>
            </a:r>
            <a:endParaRPr lang="en-US" altLang="zh-CN" dirty="0" smtClean="0"/>
          </a:p>
          <a:p>
            <a:r>
              <a:rPr lang="en-US" altLang="zh-CN" dirty="0" smtClean="0"/>
              <a:t>......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6042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名表的查找（检索）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名表查找：根据某个关键词在名表中查找与该关键词相关的信息。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名</a:t>
            </a:r>
            <a:r>
              <a:rPr lang="zh-CN" altLang="en-US" dirty="0" smtClean="0"/>
              <a:t>表查找通常采用下面两种方法：</a:t>
            </a:r>
          </a:p>
          <a:p>
            <a:pPr lvl="1" eaLnBrk="1" hangingPunct="1">
              <a:defRPr/>
            </a:pPr>
            <a:r>
              <a:rPr lang="zh-CN" altLang="en-US" dirty="0" smtClean="0"/>
              <a:t>顺序查找</a:t>
            </a:r>
          </a:p>
          <a:p>
            <a:pPr lvl="1" eaLnBrk="1" hangingPunct="1">
              <a:defRPr/>
            </a:pPr>
            <a:r>
              <a:rPr lang="zh-CN" altLang="en-US" dirty="0" smtClean="0"/>
              <a:t>折半查找（二分法）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名表的顺序查找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47800"/>
            <a:ext cx="8686800" cy="5149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zh-CN" altLang="en-US" dirty="0" smtClean="0"/>
              <a:t>从表的第一行开始逐行比较</a:t>
            </a:r>
            <a:endParaRPr lang="en-US" altLang="zh-CN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altLang="zh-CN" sz="24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 smtClean="0"/>
              <a:t>//</a:t>
            </a:r>
            <a:r>
              <a:rPr lang="zh-CN" altLang="en-US" sz="2400" dirty="0" smtClean="0"/>
              <a:t>下面的函数按“姓名”在表中顺序进行检索</a:t>
            </a:r>
            <a:endParaRPr lang="en-US" altLang="zh-CN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linear_search</a:t>
            </a:r>
            <a:r>
              <a:rPr lang="en-US" altLang="zh-CN" sz="2400" dirty="0" smtClean="0"/>
              <a:t>(char key[], //</a:t>
            </a:r>
            <a:r>
              <a:rPr lang="zh-CN" altLang="en-US" sz="2400" dirty="0" smtClean="0"/>
              <a:t>待搜索的关键词（姓名）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		</a:t>
            </a:r>
            <a:r>
              <a:rPr lang="en-US" altLang="zh-CN" sz="2400" dirty="0" err="1" smtClean="0"/>
              <a:t>TableItem</a:t>
            </a:r>
            <a:r>
              <a:rPr lang="en-US" altLang="zh-CN" sz="2400" dirty="0" smtClean="0"/>
              <a:t> t[], //</a:t>
            </a:r>
            <a:r>
              <a:rPr lang="zh-CN" altLang="en-US" sz="2400" dirty="0" smtClean="0"/>
              <a:t>名表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		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num_of_items</a:t>
            </a:r>
            <a:r>
              <a:rPr lang="en-US" altLang="zh-CN" sz="2400" dirty="0" smtClean="0"/>
              <a:t>) //</a:t>
            </a:r>
            <a:r>
              <a:rPr lang="zh-CN" altLang="en-US" sz="2400" dirty="0" smtClean="0"/>
              <a:t>表的长度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{	for 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index=0; index&lt;</a:t>
            </a:r>
            <a:r>
              <a:rPr lang="en-US" altLang="zh-CN" sz="2400" dirty="0" err="1" smtClean="0"/>
              <a:t>num_of_items</a:t>
            </a:r>
            <a:r>
              <a:rPr lang="en-US" altLang="zh-CN" sz="2400" dirty="0" smtClean="0"/>
              <a:t>; index++)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   if (</a:t>
            </a:r>
            <a:r>
              <a:rPr lang="en-US" altLang="zh-CN" sz="2400" dirty="0" err="1" smtClean="0"/>
              <a:t>strcmp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key,t</a:t>
            </a:r>
            <a:r>
              <a:rPr lang="en-US" altLang="zh-CN" sz="2400" dirty="0" smtClean="0"/>
              <a:t>[index].name) == 0) return </a:t>
            </a:r>
            <a:r>
              <a:rPr lang="en-US" altLang="zh-CN" sz="2400" dirty="0"/>
              <a:t>index; </a:t>
            </a:r>
            <a:endParaRPr lang="en-US" altLang="zh-CN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return -1;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8680"/>
            <a:ext cx="8229600" cy="604867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......</a:t>
            </a:r>
          </a:p>
          <a:p>
            <a:pPr eaLnBrk="1" hangingPunct="1">
              <a:buNone/>
              <a:defRPr/>
            </a:pPr>
            <a:r>
              <a:rPr lang="en-US" altLang="zh-CN" sz="2000" dirty="0" err="1"/>
              <a:t>TableItem</a:t>
            </a:r>
            <a:r>
              <a:rPr lang="en-US" altLang="zh-CN" sz="2000" dirty="0"/>
              <a:t> </a:t>
            </a:r>
            <a:r>
              <a:rPr lang="en-US" altLang="zh-CN" sz="2000" dirty="0" err="1" smtClean="0"/>
              <a:t>name_table</a:t>
            </a:r>
            <a:r>
              <a:rPr lang="en-US" altLang="zh-CN" sz="2000" dirty="0" smtClean="0"/>
              <a:t>[MAX_TABLE_LEN</a:t>
            </a:r>
            <a:r>
              <a:rPr lang="en-US" altLang="zh-CN" sz="2000" dirty="0"/>
              <a:t>];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main()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{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n; //</a:t>
            </a:r>
            <a:r>
              <a:rPr lang="zh-CN" altLang="en-US" sz="2000" dirty="0" smtClean="0"/>
              <a:t>存储名表元素的个数（长度）</a:t>
            </a:r>
          </a:p>
          <a:p>
            <a:pPr eaLnBrk="1" hangingPunct="1"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......  //</a:t>
            </a:r>
            <a:r>
              <a:rPr lang="zh-CN" altLang="en-US" sz="2000" dirty="0"/>
              <a:t>获取名</a:t>
            </a:r>
            <a:r>
              <a:rPr lang="zh-CN" altLang="en-US" sz="2000" dirty="0" smtClean="0"/>
              <a:t>表</a:t>
            </a:r>
            <a:r>
              <a:rPr lang="en-US" altLang="zh-CN" sz="2000" dirty="0" err="1" smtClean="0"/>
              <a:t>name_table</a:t>
            </a:r>
            <a:r>
              <a:rPr lang="zh-CN" altLang="en-US" sz="2000" dirty="0"/>
              <a:t>的数据，</a:t>
            </a:r>
            <a:r>
              <a:rPr lang="zh-CN" altLang="en-US" sz="2000" dirty="0" smtClean="0"/>
              <a:t>包括元素个数</a:t>
            </a:r>
            <a:r>
              <a:rPr lang="en-US" altLang="zh-CN" sz="2000" dirty="0" smtClean="0"/>
              <a:t>n</a:t>
            </a:r>
            <a:endParaRPr lang="zh-CN" altLang="en-US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char name[MAX_NAME_LEN];  //</a:t>
            </a:r>
            <a:r>
              <a:rPr lang="zh-CN" altLang="en-US" sz="2000" dirty="0"/>
              <a:t>存储</a:t>
            </a:r>
            <a:r>
              <a:rPr lang="zh-CN" altLang="en-US" sz="2000" dirty="0" smtClean="0"/>
              <a:t>待查找的姓名</a:t>
            </a:r>
          </a:p>
          <a:p>
            <a:pPr eaLnBrk="1" hangingPunct="1"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err="1" smtClean="0"/>
              <a:t>cin</a:t>
            </a:r>
            <a:r>
              <a:rPr lang="en-US" altLang="zh-CN" sz="2000" dirty="0" smtClean="0"/>
              <a:t> &gt;&gt; </a:t>
            </a:r>
            <a:r>
              <a:rPr lang="en-US" altLang="zh-CN" sz="2000" dirty="0" err="1"/>
              <a:t>setw</a:t>
            </a:r>
            <a:r>
              <a:rPr lang="en-US" altLang="zh-CN" sz="2000" dirty="0"/>
              <a:t>(MAX_NAME_LEN) </a:t>
            </a:r>
            <a:r>
              <a:rPr lang="en-US" altLang="zh-CN" sz="2000" dirty="0" smtClean="0"/>
              <a:t>&gt;&gt; name; //</a:t>
            </a:r>
            <a:r>
              <a:rPr lang="zh-CN" altLang="en-US" sz="2000" dirty="0"/>
              <a:t>获取待查</a:t>
            </a:r>
            <a:r>
              <a:rPr lang="zh-CN" altLang="en-US" sz="2000" dirty="0" smtClean="0"/>
              <a:t>找的姓名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result = 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linear_search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name,name_table,n</a:t>
            </a:r>
            <a:r>
              <a:rPr lang="en-US" altLang="zh-CN" sz="2000" dirty="0" smtClean="0"/>
              <a:t>);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	if (result ==  -1) //</a:t>
            </a:r>
            <a:r>
              <a:rPr lang="zh-CN" altLang="en-US" sz="2000" dirty="0" smtClean="0"/>
              <a:t>未找到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{ </a:t>
            </a:r>
            <a:r>
              <a:rPr lang="en-US" altLang="zh-CN" sz="2000" dirty="0" err="1" smtClean="0"/>
              <a:t>cout</a:t>
            </a:r>
            <a:r>
              <a:rPr lang="en-US" altLang="zh-CN" sz="2000" dirty="0" smtClean="0"/>
              <a:t> &lt;&lt; "Not found</a:t>
            </a:r>
            <a:r>
              <a:rPr lang="zh-CN" altLang="en-US" sz="2000" dirty="0" smtClean="0"/>
              <a:t>！</a:t>
            </a:r>
            <a:r>
              <a:rPr lang="en-US" altLang="zh-CN" sz="2000" dirty="0" smtClean="0"/>
              <a:t>\n";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   return -1;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}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...... //</a:t>
            </a:r>
            <a:r>
              <a:rPr lang="zh-CN" altLang="en-US" sz="2000" dirty="0" smtClean="0"/>
              <a:t>找到，输出</a:t>
            </a:r>
            <a:r>
              <a:rPr lang="en-US" altLang="zh-CN" sz="2000" dirty="0" err="1" smtClean="0"/>
              <a:t>name_table</a:t>
            </a:r>
            <a:r>
              <a:rPr lang="en-US" altLang="zh-CN" sz="2000" dirty="0" smtClean="0"/>
              <a:t>[result]</a:t>
            </a:r>
            <a:r>
              <a:rPr lang="zh-CN" altLang="en-US" sz="2000" dirty="0" smtClean="0"/>
              <a:t> 各成员的信息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 smtClean="0"/>
              <a:t>	</a:t>
            </a:r>
            <a:r>
              <a:rPr lang="en-US" altLang="zh-CN" sz="2000" dirty="0" smtClean="0"/>
              <a:t>return 0;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名表的二分法查找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" y="1341439"/>
            <a:ext cx="8686800" cy="4751858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如果名表的元素（行）已经按某个关键词（如姓名）排了序，则可以采用</a:t>
            </a:r>
            <a:r>
              <a:rPr lang="zh-CN" altLang="en-US" dirty="0" smtClean="0">
                <a:solidFill>
                  <a:schemeClr val="folHlink"/>
                </a:solidFill>
              </a:rPr>
              <a:t>二分法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chemeClr val="folHlink"/>
                </a:solidFill>
              </a:rPr>
              <a:t>折半</a:t>
            </a:r>
            <a:r>
              <a:rPr lang="zh-CN" altLang="en-US" dirty="0" smtClean="0"/>
              <a:t>）查找：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用要查找的值与名表</a:t>
            </a:r>
            <a:r>
              <a:rPr lang="zh-CN" altLang="en-US" dirty="0" smtClean="0">
                <a:solidFill>
                  <a:srgbClr val="FFC000"/>
                </a:solidFill>
              </a:rPr>
              <a:t>中间位置</a:t>
            </a:r>
            <a:r>
              <a:rPr lang="zh-CN" altLang="en-US" dirty="0" smtClean="0"/>
              <a:t>上的元素进行比较</a:t>
            </a:r>
            <a:r>
              <a:rPr lang="zh-CN" altLang="en-US" dirty="0"/>
              <a:t>：</a:t>
            </a:r>
            <a:endParaRPr lang="zh-CN" altLang="en-US" dirty="0" smtClean="0"/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若相等，则找到；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若</a:t>
            </a:r>
            <a:r>
              <a:rPr lang="zh-CN" altLang="en-US" dirty="0" smtClean="0">
                <a:solidFill>
                  <a:srgbClr val="FFC000"/>
                </a:solidFill>
              </a:rPr>
              <a:t>大于</a:t>
            </a:r>
            <a:r>
              <a:rPr lang="zh-CN" altLang="en-US" dirty="0" smtClean="0"/>
              <a:t>中间位置上的元素，则在名表的</a:t>
            </a:r>
            <a:r>
              <a:rPr lang="zh-CN" altLang="en-US" dirty="0" smtClean="0">
                <a:solidFill>
                  <a:srgbClr val="FFC000"/>
                </a:solidFill>
              </a:rPr>
              <a:t>后半部分</a:t>
            </a:r>
            <a:r>
              <a:rPr lang="zh-CN" altLang="en-US" dirty="0" smtClean="0"/>
              <a:t>中继续进行查找；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若</a:t>
            </a:r>
            <a:r>
              <a:rPr lang="zh-CN" altLang="en-US" dirty="0" smtClean="0">
                <a:solidFill>
                  <a:srgbClr val="FFC000"/>
                </a:solidFill>
              </a:rPr>
              <a:t>小于</a:t>
            </a:r>
            <a:r>
              <a:rPr lang="zh-CN" altLang="en-US" dirty="0" smtClean="0"/>
              <a:t>中间位置上的元素，则在名表的</a:t>
            </a:r>
            <a:r>
              <a:rPr lang="zh-CN" altLang="en-US" dirty="0" smtClean="0">
                <a:solidFill>
                  <a:srgbClr val="FFC000"/>
                </a:solidFill>
              </a:rPr>
              <a:t>前半部分</a:t>
            </a:r>
            <a:r>
              <a:rPr lang="zh-CN" altLang="en-US" dirty="0" smtClean="0"/>
              <a:t>中继续进行查找。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在前半部分或后半部分中查找时，仍然采用二分法查找策略，直到找到或表中元素都比较完了为止。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66690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binary_search</a:t>
            </a:r>
            <a:r>
              <a:rPr lang="en-US" altLang="zh-CN" sz="2400" dirty="0" smtClean="0"/>
              <a:t>(char key[], </a:t>
            </a:r>
            <a:r>
              <a:rPr lang="en-US" altLang="zh-CN" sz="2400" dirty="0" err="1" smtClean="0"/>
              <a:t>TableItem</a:t>
            </a:r>
            <a:r>
              <a:rPr lang="en-US" altLang="zh-CN" sz="2400" dirty="0" smtClean="0"/>
              <a:t> t[],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             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num_of_items</a:t>
            </a:r>
            <a:r>
              <a:rPr lang="en-US" altLang="zh-CN" sz="2400" dirty="0" smtClean="0"/>
              <a:t>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first,last</a:t>
            </a:r>
            <a:r>
              <a:rPr lang="en-US" altLang="zh-CN" sz="2400" dirty="0" smtClean="0"/>
              <a:t>; //</a:t>
            </a:r>
            <a:r>
              <a:rPr lang="zh-CN" altLang="en-US" sz="2400" dirty="0" smtClean="0">
                <a:solidFill>
                  <a:srgbClr val="FFC000"/>
                </a:solidFill>
              </a:rPr>
              <a:t>查找范围中的首、尾位置</a:t>
            </a:r>
            <a:endParaRPr lang="en-US" altLang="zh-CN" sz="24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first = 0;	last = num_of_items-1;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while (first &lt;= last)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middle = (</a:t>
            </a:r>
            <a:r>
              <a:rPr lang="en-US" altLang="zh-CN" sz="2400" dirty="0" err="1" smtClean="0"/>
              <a:t>first+last</a:t>
            </a:r>
            <a:r>
              <a:rPr lang="en-US" altLang="zh-CN" sz="2400" dirty="0" smtClean="0"/>
              <a:t>)/2; //</a:t>
            </a:r>
            <a:r>
              <a:rPr lang="zh-CN" altLang="en-US" sz="2400" dirty="0" smtClean="0">
                <a:solidFill>
                  <a:srgbClr val="FFC000"/>
                </a:solidFill>
              </a:rPr>
              <a:t>中间位置</a:t>
            </a:r>
            <a:endParaRPr lang="en-US" altLang="zh-CN" sz="24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r=</a:t>
            </a:r>
            <a:r>
              <a:rPr lang="en-US" altLang="zh-CN" sz="2400" dirty="0" err="1"/>
              <a:t>strcmp</a:t>
            </a:r>
            <a:r>
              <a:rPr lang="en-US" altLang="zh-CN" sz="2400" dirty="0"/>
              <a:t>(</a:t>
            </a:r>
            <a:r>
              <a:rPr lang="en-US" altLang="zh-CN" sz="2400" dirty="0" err="1"/>
              <a:t>key,t</a:t>
            </a:r>
            <a:r>
              <a:rPr lang="en-US" altLang="zh-CN" sz="2400" dirty="0"/>
              <a:t>[middle].</a:t>
            </a:r>
            <a:r>
              <a:rPr lang="en-US" altLang="zh-CN" sz="2400" dirty="0" smtClean="0"/>
              <a:t>name);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if (r == 0)  // </a:t>
            </a:r>
            <a:r>
              <a:rPr lang="en-US" altLang="zh-CN" sz="2400" dirty="0" smtClean="0">
                <a:solidFill>
                  <a:srgbClr val="FFC000"/>
                </a:solidFill>
              </a:rPr>
              <a:t>key</a:t>
            </a:r>
            <a:r>
              <a:rPr lang="zh-CN" altLang="en-US" sz="2400" dirty="0" smtClean="0">
                <a:solidFill>
                  <a:srgbClr val="FFC000"/>
                </a:solidFill>
              </a:rPr>
              <a:t>等于</a:t>
            </a:r>
            <a:r>
              <a:rPr lang="en-US" altLang="zh-CN" sz="2400" dirty="0">
                <a:solidFill>
                  <a:srgbClr val="FFC000"/>
                </a:solidFill>
              </a:rPr>
              <a:t>t[middle].</a:t>
            </a:r>
            <a:r>
              <a:rPr lang="en-US" altLang="zh-CN" sz="2400" dirty="0" smtClean="0">
                <a:solidFill>
                  <a:srgbClr val="FFC000"/>
                </a:solidFill>
              </a:rPr>
              <a:t>name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   return </a:t>
            </a:r>
            <a:r>
              <a:rPr lang="en-US" altLang="zh-CN" sz="2400" dirty="0"/>
              <a:t>middle</a:t>
            </a:r>
            <a:r>
              <a:rPr lang="en-US" altLang="zh-CN" sz="2400" dirty="0" smtClean="0"/>
              <a:t>; //</a:t>
            </a:r>
            <a:r>
              <a:rPr lang="zh-CN" altLang="en-US" sz="2400" dirty="0"/>
              <a:t>找到</a:t>
            </a:r>
            <a:r>
              <a:rPr lang="zh-CN" altLang="en-US" sz="2400" dirty="0" smtClean="0"/>
              <a:t>了，返回位置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else if (r &gt; 0)  // </a:t>
            </a:r>
            <a:r>
              <a:rPr lang="en-US" altLang="zh-CN" sz="2400" dirty="0" smtClean="0">
                <a:solidFill>
                  <a:srgbClr val="FFC000"/>
                </a:solidFill>
              </a:rPr>
              <a:t>key</a:t>
            </a:r>
            <a:r>
              <a:rPr lang="zh-CN" altLang="en-US" sz="2400" dirty="0" smtClean="0">
                <a:solidFill>
                  <a:srgbClr val="FFC000"/>
                </a:solidFill>
              </a:rPr>
              <a:t>大于</a:t>
            </a:r>
            <a:r>
              <a:rPr lang="en-US" altLang="zh-CN" sz="2400" dirty="0">
                <a:solidFill>
                  <a:srgbClr val="FFC000"/>
                </a:solidFill>
              </a:rPr>
              <a:t>t[middle].</a:t>
            </a:r>
            <a:r>
              <a:rPr lang="en-US" altLang="zh-CN" sz="2400" dirty="0" smtClean="0">
                <a:solidFill>
                  <a:srgbClr val="FFC000"/>
                </a:solidFill>
              </a:rPr>
              <a:t>name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   first = </a:t>
            </a:r>
            <a:r>
              <a:rPr lang="en-US" altLang="zh-CN" sz="2400" dirty="0"/>
              <a:t>middle+1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把查找范围修改成后半部分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else  //</a:t>
            </a:r>
            <a:r>
              <a:rPr lang="en-US" altLang="zh-CN" sz="2400" dirty="0" smtClean="0">
                <a:solidFill>
                  <a:srgbClr val="FFC000"/>
                </a:solidFill>
              </a:rPr>
              <a:t>key</a:t>
            </a:r>
            <a:r>
              <a:rPr lang="zh-CN" altLang="en-US" sz="2400" dirty="0" smtClean="0">
                <a:solidFill>
                  <a:srgbClr val="FFC000"/>
                </a:solidFill>
              </a:rPr>
              <a:t>小于</a:t>
            </a:r>
            <a:r>
              <a:rPr lang="en-US" altLang="zh-CN" sz="2400" dirty="0">
                <a:solidFill>
                  <a:srgbClr val="FFC000"/>
                </a:solidFill>
              </a:rPr>
              <a:t>t[middle].</a:t>
            </a:r>
            <a:r>
              <a:rPr lang="en-US" altLang="zh-CN" sz="2400" dirty="0" smtClean="0">
                <a:solidFill>
                  <a:srgbClr val="FFC000"/>
                </a:solidFill>
              </a:rPr>
              <a:t>name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		   last = </a:t>
            </a:r>
            <a:r>
              <a:rPr lang="en-US" altLang="zh-CN" sz="2400" dirty="0"/>
              <a:t>middle-1; //</a:t>
            </a:r>
            <a:r>
              <a:rPr lang="zh-CN" altLang="en-US" sz="2400" dirty="0"/>
              <a:t>把查找范围修改</a:t>
            </a:r>
            <a:r>
              <a:rPr lang="zh-CN" altLang="en-US" sz="2400" dirty="0" smtClean="0"/>
              <a:t>成前半</a:t>
            </a:r>
            <a:r>
              <a:rPr lang="zh-CN" altLang="en-US" sz="2400" dirty="0"/>
              <a:t>部分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}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return -1; //</a:t>
            </a:r>
            <a:r>
              <a:rPr lang="zh-CN" altLang="en-US" sz="2400" dirty="0" smtClean="0"/>
              <a:t>未找到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40769"/>
            <a:ext cx="8534400" cy="4824536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结构类型</a:t>
            </a:r>
            <a:r>
              <a:rPr lang="zh-CN" altLang="en-US" dirty="0" smtClean="0"/>
              <a:t>用于表示由</a:t>
            </a:r>
            <a:r>
              <a:rPr lang="zh-CN" altLang="en-US" dirty="0" smtClean="0">
                <a:solidFill>
                  <a:srgbClr val="FFC000"/>
                </a:solidFill>
              </a:rPr>
              <a:t>固定</a:t>
            </a:r>
            <a:r>
              <a:rPr lang="zh-CN" altLang="en-US" dirty="0" smtClean="0"/>
              <a:t>多个</a:t>
            </a:r>
            <a:r>
              <a:rPr lang="zh-CN" altLang="en-US" dirty="0" smtClean="0">
                <a:solidFill>
                  <a:srgbClr val="FFC000"/>
                </a:solidFill>
              </a:rPr>
              <a:t>类型可以不同</a:t>
            </a:r>
            <a:r>
              <a:rPr lang="zh-CN" altLang="en-US" dirty="0" smtClean="0"/>
              <a:t>的元素（称为</a:t>
            </a:r>
            <a:r>
              <a:rPr lang="zh-CN" altLang="en-US" dirty="0" smtClean="0">
                <a:solidFill>
                  <a:srgbClr val="FFC000"/>
                </a:solidFill>
              </a:rPr>
              <a:t>成员</a:t>
            </a:r>
            <a:r>
              <a:rPr lang="zh-CN" altLang="en-US" dirty="0" smtClean="0"/>
              <a:t>或</a:t>
            </a:r>
            <a:r>
              <a:rPr lang="zh-CN" altLang="en-US" dirty="0" smtClean="0">
                <a:solidFill>
                  <a:srgbClr val="FFC000"/>
                </a:solidFill>
              </a:rPr>
              <a:t>属性</a:t>
            </a:r>
            <a:r>
              <a:rPr lang="zh-CN" altLang="en-US" dirty="0" smtClean="0"/>
              <a:t>）所构成的复合数据，它是一种用户自定义类型。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例如，一个学生</a:t>
            </a:r>
            <a:r>
              <a:rPr lang="zh-CN" altLang="en-US" dirty="0" smtClean="0"/>
              <a:t>数据可用一个结构类型来表示，它由以下成员构成：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学号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姓名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性别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... </a:t>
            </a:r>
          </a:p>
          <a:p>
            <a:pPr marL="342900" lvl="1" indent="-342900" eaLnBrk="1" hangingPunct="1"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zh-CN" altLang="en-US" sz="3200" dirty="0">
                <a:cs typeface="+mn-cs"/>
              </a:rPr>
              <a:t>结构成员之间在逻辑上没有先后次序关系。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算法分析</a:t>
            </a:r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4098886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顺序查找（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个元素）</a:t>
            </a:r>
          </a:p>
          <a:p>
            <a:pPr lvl="1" eaLnBrk="1" hangingPunct="1">
              <a:defRPr/>
            </a:pPr>
            <a:r>
              <a:rPr lang="zh-CN" altLang="en-US" dirty="0" smtClean="0"/>
              <a:t>最好情况：比较</a:t>
            </a:r>
            <a:r>
              <a:rPr lang="en-US" altLang="zh-CN" dirty="0" smtClean="0"/>
              <a:t>1</a:t>
            </a:r>
            <a:r>
              <a:rPr lang="zh-CN" altLang="en-US" dirty="0" smtClean="0"/>
              <a:t>次</a:t>
            </a:r>
          </a:p>
          <a:p>
            <a:pPr lvl="1" eaLnBrk="1" hangingPunct="1">
              <a:defRPr/>
            </a:pPr>
            <a:r>
              <a:rPr lang="zh-CN" altLang="en-US" dirty="0" smtClean="0"/>
              <a:t>最坏情况：比较</a:t>
            </a:r>
            <a:r>
              <a:rPr lang="en-US" altLang="zh-CN" dirty="0" smtClean="0"/>
              <a:t>N</a:t>
            </a:r>
            <a:r>
              <a:rPr lang="zh-CN" altLang="en-US" dirty="0" smtClean="0"/>
              <a:t>次</a:t>
            </a:r>
          </a:p>
          <a:p>
            <a:pPr lvl="1" eaLnBrk="1" hangingPunct="1">
              <a:defRPr/>
            </a:pPr>
            <a:r>
              <a:rPr lang="zh-CN" altLang="en-US" dirty="0" smtClean="0"/>
              <a:t>平均情况：</a:t>
            </a:r>
            <a:r>
              <a:rPr lang="en-US" altLang="zh-CN" dirty="0" smtClean="0"/>
              <a:t>(1+2+...+N)/N = (N+1)/2 </a:t>
            </a:r>
            <a:r>
              <a:rPr lang="zh-CN" altLang="en-US" dirty="0" smtClean="0"/>
              <a:t>次</a:t>
            </a:r>
          </a:p>
          <a:p>
            <a:pPr eaLnBrk="1" hangingPunct="1">
              <a:defRPr/>
            </a:pPr>
            <a:r>
              <a:rPr lang="zh-CN" altLang="en-US" dirty="0" smtClean="0"/>
              <a:t>二分法</a:t>
            </a:r>
            <a:r>
              <a:rPr lang="zh-CN" altLang="en-US" dirty="0"/>
              <a:t>查找（</a:t>
            </a:r>
            <a:r>
              <a:rPr lang="en-US" altLang="zh-CN" dirty="0"/>
              <a:t>N</a:t>
            </a:r>
            <a:r>
              <a:rPr lang="zh-CN" altLang="en-US" dirty="0"/>
              <a:t>个元素</a:t>
            </a:r>
            <a:r>
              <a:rPr lang="zh-CN" altLang="en-US" dirty="0" smtClean="0"/>
              <a:t>）</a:t>
            </a:r>
          </a:p>
          <a:p>
            <a:pPr lvl="1" eaLnBrk="1" hangingPunct="1">
              <a:defRPr/>
            </a:pPr>
            <a:r>
              <a:rPr lang="zh-CN" altLang="en-US" dirty="0" smtClean="0"/>
              <a:t>最好情况：比较</a:t>
            </a:r>
            <a:r>
              <a:rPr lang="en-US" altLang="zh-CN" dirty="0" smtClean="0"/>
              <a:t>1</a:t>
            </a:r>
            <a:r>
              <a:rPr lang="zh-CN" altLang="en-US" dirty="0" smtClean="0"/>
              <a:t>次</a:t>
            </a:r>
          </a:p>
          <a:p>
            <a:pPr lvl="1" eaLnBrk="1" hangingPunct="1">
              <a:defRPr/>
            </a:pPr>
            <a:r>
              <a:rPr lang="zh-CN" altLang="en-US" dirty="0" smtClean="0"/>
              <a:t>最坏情况：比较 </a:t>
            </a:r>
            <a:r>
              <a:rPr lang="en-US" altLang="zh-CN" dirty="0" smtClean="0"/>
              <a:t>log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(N+1) </a:t>
            </a:r>
            <a:r>
              <a:rPr lang="zh-CN" altLang="en-US" dirty="0" smtClean="0"/>
              <a:t>次（</a:t>
            </a:r>
            <a:r>
              <a:rPr lang="zh-CN" altLang="en-US" dirty="0" smtClean="0">
                <a:solidFill>
                  <a:srgbClr val="FFC000"/>
                </a:solidFill>
              </a:rPr>
              <a:t>取上整</a:t>
            </a:r>
            <a:r>
              <a:rPr lang="zh-CN" altLang="en-US" dirty="0" smtClean="0"/>
              <a:t>）</a:t>
            </a:r>
          </a:p>
          <a:p>
            <a:pPr lvl="1" eaLnBrk="1" hangingPunct="1">
              <a:defRPr/>
            </a:pPr>
            <a:r>
              <a:rPr lang="zh-CN" altLang="en-US" dirty="0" smtClean="0"/>
              <a:t>平均情况：</a:t>
            </a:r>
            <a:r>
              <a:rPr lang="en-US" altLang="zh-CN" dirty="0" smtClean="0"/>
              <a:t>log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(N+1) -1 </a:t>
            </a:r>
            <a:r>
              <a:rPr lang="zh-CN" altLang="en-US" dirty="0" smtClean="0"/>
              <a:t>次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51920" y="4675086"/>
            <a:ext cx="144016" cy="144016"/>
            <a:chOff x="179512" y="4725144"/>
            <a:chExt cx="144016" cy="144016"/>
          </a:xfrm>
        </p:grpSpPr>
        <p:cxnSp>
          <p:nvCxnSpPr>
            <p:cNvPr id="3" name="直接连接符 2"/>
            <p:cNvCxnSpPr/>
            <p:nvPr/>
          </p:nvCxnSpPr>
          <p:spPr bwMode="auto">
            <a:xfrm>
              <a:off x="179512" y="4725144"/>
              <a:ext cx="144016" cy="0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179512" y="4725144"/>
              <a:ext cx="0" cy="144016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5634702" y="4653136"/>
            <a:ext cx="144016" cy="165966"/>
            <a:chOff x="350640" y="5139363"/>
            <a:chExt cx="144016" cy="165966"/>
          </a:xfrm>
        </p:grpSpPr>
        <p:cxnSp>
          <p:nvCxnSpPr>
            <p:cNvPr id="10" name="直接连接符 9"/>
            <p:cNvCxnSpPr/>
            <p:nvPr/>
          </p:nvCxnSpPr>
          <p:spPr bwMode="auto">
            <a:xfrm>
              <a:off x="350640" y="5157192"/>
              <a:ext cx="144016" cy="0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476253" y="5139363"/>
              <a:ext cx="0" cy="165966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033705" y="5179142"/>
            <a:ext cx="144016" cy="144016"/>
            <a:chOff x="179512" y="4725144"/>
            <a:chExt cx="144016" cy="144016"/>
          </a:xfrm>
        </p:grpSpPr>
        <p:cxnSp>
          <p:nvCxnSpPr>
            <p:cNvPr id="20" name="直接连接符 19"/>
            <p:cNvCxnSpPr/>
            <p:nvPr/>
          </p:nvCxnSpPr>
          <p:spPr bwMode="auto">
            <a:xfrm>
              <a:off x="179512" y="4725144"/>
              <a:ext cx="144016" cy="0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179512" y="4725144"/>
              <a:ext cx="0" cy="144016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788024" y="5157192"/>
            <a:ext cx="144016" cy="165966"/>
            <a:chOff x="350640" y="5139363"/>
            <a:chExt cx="144016" cy="165966"/>
          </a:xfrm>
        </p:grpSpPr>
        <p:cxnSp>
          <p:nvCxnSpPr>
            <p:cNvPr id="23" name="直接连接符 22"/>
            <p:cNvCxnSpPr/>
            <p:nvPr/>
          </p:nvCxnSpPr>
          <p:spPr bwMode="auto">
            <a:xfrm>
              <a:off x="350640" y="5157192"/>
              <a:ext cx="144016" cy="0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 bwMode="auto">
            <a:xfrm>
              <a:off x="476253" y="5139363"/>
              <a:ext cx="0" cy="165966"/>
            </a:xfrm>
            <a:prstGeom prst="line">
              <a:avLst/>
            </a:prstGeom>
            <a:ln>
              <a:solidFill>
                <a:srgbClr val="FFC000"/>
              </a:solidFill>
              <a:headEnd type="none" w="med" len="med"/>
              <a:tailEnd type="none" w="med" len="med"/>
            </a:ln>
            <a:ex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485390" name="组合 485389"/>
          <p:cNvGrpSpPr/>
          <p:nvPr/>
        </p:nvGrpSpPr>
        <p:grpSpPr>
          <a:xfrm>
            <a:off x="5652120" y="5487035"/>
            <a:ext cx="3319736" cy="1254333"/>
            <a:chOff x="5736122" y="5487035"/>
            <a:chExt cx="3319736" cy="1254333"/>
          </a:xfrm>
        </p:grpSpPr>
        <p:grpSp>
          <p:nvGrpSpPr>
            <p:cNvPr id="485386" name="组合 485385"/>
            <p:cNvGrpSpPr/>
            <p:nvPr/>
          </p:nvGrpSpPr>
          <p:grpSpPr>
            <a:xfrm>
              <a:off x="5940152" y="5722711"/>
              <a:ext cx="2808312" cy="874641"/>
              <a:chOff x="5580112" y="1484784"/>
              <a:chExt cx="2808312" cy="874641"/>
            </a:xfrm>
          </p:grpSpPr>
          <p:sp>
            <p:nvSpPr>
              <p:cNvPr id="4" name="椭圆 3"/>
              <p:cNvSpPr/>
              <p:nvPr/>
            </p:nvSpPr>
            <p:spPr bwMode="auto">
              <a:xfrm>
                <a:off x="6876256" y="1484784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>
                <a:off x="6228184" y="1772816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 bwMode="auto">
              <a:xfrm>
                <a:off x="7644031" y="1767914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 bwMode="auto">
              <a:xfrm>
                <a:off x="5863915" y="2033106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 bwMode="auto">
              <a:xfrm>
                <a:off x="6588224" y="2006258"/>
                <a:ext cx="66815" cy="5767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 bwMode="auto">
              <a:xfrm>
                <a:off x="7299595" y="2014967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 bwMode="auto">
              <a:xfrm>
                <a:off x="7999921" y="1988840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cxnSp>
            <p:nvCxnSpPr>
              <p:cNvPr id="6" name="直接连接符 5"/>
              <p:cNvCxnSpPr>
                <a:stCxn id="4" idx="2"/>
                <a:endCxn id="18" idx="6"/>
              </p:cNvCxnSpPr>
              <p:nvPr/>
            </p:nvCxnSpPr>
            <p:spPr bwMode="auto">
              <a:xfrm flipH="1">
                <a:off x="6300192" y="1520788"/>
                <a:ext cx="576064" cy="288032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" name="直接连接符 29"/>
              <p:cNvCxnSpPr>
                <a:stCxn id="18" idx="3"/>
              </p:cNvCxnSpPr>
              <p:nvPr/>
            </p:nvCxnSpPr>
            <p:spPr bwMode="auto">
              <a:xfrm flipH="1">
                <a:off x="5940152" y="1834279"/>
                <a:ext cx="298577" cy="185663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直接连接符 30"/>
              <p:cNvCxnSpPr/>
              <p:nvPr/>
            </p:nvCxnSpPr>
            <p:spPr bwMode="auto">
              <a:xfrm flipH="1">
                <a:off x="7366545" y="1821920"/>
                <a:ext cx="277486" cy="193047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直接连接符 31"/>
              <p:cNvCxnSpPr>
                <a:endCxn id="25" idx="2"/>
              </p:cNvCxnSpPr>
              <p:nvPr/>
            </p:nvCxnSpPr>
            <p:spPr bwMode="auto">
              <a:xfrm>
                <a:off x="6895771" y="1508230"/>
                <a:ext cx="748260" cy="295688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直接连接符 33"/>
              <p:cNvCxnSpPr>
                <a:endCxn id="27" idx="1"/>
              </p:cNvCxnSpPr>
              <p:nvPr/>
            </p:nvCxnSpPr>
            <p:spPr bwMode="auto">
              <a:xfrm>
                <a:off x="6300192" y="1784029"/>
                <a:ext cx="297817" cy="230675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" name="直接连接符 36"/>
              <p:cNvCxnSpPr>
                <a:endCxn id="29" idx="1"/>
              </p:cNvCxnSpPr>
              <p:nvPr/>
            </p:nvCxnSpPr>
            <p:spPr bwMode="auto">
              <a:xfrm>
                <a:off x="7710981" y="1808820"/>
                <a:ext cx="299485" cy="190565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47" name="椭圆 46"/>
              <p:cNvSpPr/>
              <p:nvPr/>
            </p:nvSpPr>
            <p:spPr bwMode="auto">
              <a:xfrm>
                <a:off x="5580112" y="2276872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 bwMode="auto">
              <a:xfrm>
                <a:off x="6156176" y="2276872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cxnSp>
            <p:nvCxnSpPr>
              <p:cNvPr id="49" name="直接连接符 48"/>
              <p:cNvCxnSpPr>
                <a:endCxn id="47" idx="0"/>
              </p:cNvCxnSpPr>
              <p:nvPr/>
            </p:nvCxnSpPr>
            <p:spPr bwMode="auto">
              <a:xfrm flipH="1">
                <a:off x="5616116" y="2050303"/>
                <a:ext cx="262573" cy="226569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0" name="直接连接符 49"/>
              <p:cNvCxnSpPr>
                <a:endCxn id="48" idx="6"/>
              </p:cNvCxnSpPr>
              <p:nvPr/>
            </p:nvCxnSpPr>
            <p:spPr bwMode="auto">
              <a:xfrm>
                <a:off x="5878689" y="2050303"/>
                <a:ext cx="349495" cy="262573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52" name="椭圆 51"/>
              <p:cNvSpPr/>
              <p:nvPr/>
            </p:nvSpPr>
            <p:spPr bwMode="auto">
              <a:xfrm>
                <a:off x="6300192" y="2287417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 bwMode="auto">
              <a:xfrm>
                <a:off x="6876256" y="2287417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cxnSp>
            <p:nvCxnSpPr>
              <p:cNvPr id="54" name="直接连接符 53"/>
              <p:cNvCxnSpPr>
                <a:endCxn id="52" idx="0"/>
              </p:cNvCxnSpPr>
              <p:nvPr/>
            </p:nvCxnSpPr>
            <p:spPr bwMode="auto">
              <a:xfrm flipH="1">
                <a:off x="6336196" y="2060848"/>
                <a:ext cx="262573" cy="226569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5" name="直接连接符 54"/>
              <p:cNvCxnSpPr>
                <a:stCxn id="27" idx="1"/>
                <a:endCxn id="53" idx="6"/>
              </p:cNvCxnSpPr>
              <p:nvPr/>
            </p:nvCxnSpPr>
            <p:spPr bwMode="auto">
              <a:xfrm>
                <a:off x="6598009" y="2014704"/>
                <a:ext cx="350255" cy="308717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56" name="椭圆 55"/>
              <p:cNvSpPr/>
              <p:nvPr/>
            </p:nvSpPr>
            <p:spPr bwMode="auto">
              <a:xfrm>
                <a:off x="7020272" y="2287417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 bwMode="auto">
              <a:xfrm>
                <a:off x="7596336" y="2287417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cxnSp>
            <p:nvCxnSpPr>
              <p:cNvPr id="58" name="直接连接符 57"/>
              <p:cNvCxnSpPr>
                <a:endCxn id="56" idx="0"/>
              </p:cNvCxnSpPr>
              <p:nvPr/>
            </p:nvCxnSpPr>
            <p:spPr bwMode="auto">
              <a:xfrm flipH="1">
                <a:off x="7056276" y="2060848"/>
                <a:ext cx="262573" cy="226569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9" name="直接连接符 58"/>
              <p:cNvCxnSpPr>
                <a:endCxn id="57" idx="6"/>
              </p:cNvCxnSpPr>
              <p:nvPr/>
            </p:nvCxnSpPr>
            <p:spPr bwMode="auto">
              <a:xfrm>
                <a:off x="7318849" y="2060848"/>
                <a:ext cx="349495" cy="262573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0" name="椭圆 59"/>
              <p:cNvSpPr/>
              <p:nvPr/>
            </p:nvSpPr>
            <p:spPr bwMode="auto">
              <a:xfrm>
                <a:off x="7740352" y="2287417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 bwMode="auto">
              <a:xfrm>
                <a:off x="8316416" y="2287417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ea typeface="宋体" charset="-122"/>
                </a:endParaRPr>
              </a:p>
            </p:txBody>
          </p:sp>
          <p:cxnSp>
            <p:nvCxnSpPr>
              <p:cNvPr id="62" name="直接连接符 61"/>
              <p:cNvCxnSpPr>
                <a:endCxn id="60" idx="0"/>
              </p:cNvCxnSpPr>
              <p:nvPr/>
            </p:nvCxnSpPr>
            <p:spPr bwMode="auto">
              <a:xfrm flipH="1">
                <a:off x="7776356" y="2060848"/>
                <a:ext cx="262573" cy="226569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3" name="直接连接符 62"/>
              <p:cNvCxnSpPr>
                <a:endCxn id="61" idx="6"/>
              </p:cNvCxnSpPr>
              <p:nvPr/>
            </p:nvCxnSpPr>
            <p:spPr bwMode="auto">
              <a:xfrm>
                <a:off x="8038929" y="2060848"/>
                <a:ext cx="349495" cy="262573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485389" name="文本框 485388"/>
            <p:cNvSpPr txBox="1"/>
            <p:nvPr/>
          </p:nvSpPr>
          <p:spPr>
            <a:xfrm>
              <a:off x="7104274" y="5487035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040378" y="5847075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400418" y="6093296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88450" y="6495147"/>
              <a:ext cx="3674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15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312186" y="5877272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952146" y="6165304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736122" y="6495147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672226" y="6165304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392306" y="6165304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6300192" y="6495147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9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652864" y="6495147"/>
              <a:ext cx="3674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10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960258" y="6495147"/>
              <a:ext cx="3674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11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7380312" y="6495147"/>
              <a:ext cx="3674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054707" y="6495147"/>
              <a:ext cx="3674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14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668344" y="6495147"/>
              <a:ext cx="3674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13</a:t>
              </a:r>
              <a:endParaRPr lang="zh-CN" altLang="en-US" sz="1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9500" y="5825346"/>
            <a:ext cx="4990469" cy="772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500"/>
              </a:spcBef>
            </a:pPr>
            <a:r>
              <a:rPr lang="zh-CN" altLang="en-US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当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N=</a:t>
            </a:r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8~15</a:t>
            </a:r>
          </a:p>
          <a:p>
            <a:pPr algn="just">
              <a:spcBef>
                <a:spcPts val="500"/>
              </a:spcBef>
            </a:pPr>
            <a:r>
              <a:rPr lang="zh-CN" altLang="en-US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最坏情况：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</a:t>
            </a:r>
            <a:r>
              <a:rPr lang="en-US" altLang="zh-CN" sz="2000" b="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(N+1)</a:t>
            </a:r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=3.x~4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r>
              <a:rPr lang="zh-CN" altLang="en-US" sz="2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</a:t>
            </a:r>
            <a:r>
              <a:rPr lang="zh-CN" altLang="en-US" sz="2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整</a:t>
            </a:r>
            <a:r>
              <a:rPr lang="zh-CN" altLang="en-US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CN" sz="2000" b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zh-CN" altLang="en-US" sz="2000" b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结构类型的存储 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124745"/>
            <a:ext cx="8964612" cy="5544344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结构类型的变量在内存中占用一块</a:t>
            </a:r>
            <a:r>
              <a:rPr lang="zh-CN" altLang="en-US" dirty="0" smtClean="0">
                <a:solidFill>
                  <a:srgbClr val="FFC000"/>
                </a:solidFill>
              </a:rPr>
              <a:t>连续的存储空间</a:t>
            </a:r>
            <a:r>
              <a:rPr lang="zh-CN" altLang="en-US" dirty="0" smtClean="0"/>
              <a:t>，其各个成员按它们在结构类型中的定义次序存储在这块内存空间中。例如</a:t>
            </a:r>
            <a:r>
              <a:rPr lang="zh-CN" altLang="en-GB" dirty="0" smtClean="0"/>
              <a:t>：</a:t>
            </a:r>
            <a:endParaRPr lang="zh-CN" altLang="en-US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Student </a:t>
            </a:r>
            <a:r>
              <a:rPr lang="en-US" altLang="zh-CN" dirty="0" err="1" smtClean="0"/>
              <a:t>st</a:t>
            </a:r>
            <a:r>
              <a:rPr lang="en-US" altLang="zh-CN" dirty="0" smtClean="0"/>
              <a:t>;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其内存空间安排如下：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 st.no    st.name        </a:t>
            </a:r>
            <a:r>
              <a:rPr lang="en-US" altLang="zh-CN" sz="2000" dirty="0" err="1" smtClean="0"/>
              <a:t>st.sex</a:t>
            </a:r>
            <a:r>
              <a:rPr lang="en-US" altLang="zh-CN" sz="2000" dirty="0" smtClean="0"/>
              <a:t>  </a:t>
            </a:r>
            <a:r>
              <a:rPr lang="en-US" altLang="zh-CN" sz="2000" dirty="0" err="1" smtClean="0"/>
              <a:t>st.birth_date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st.birth_place</a:t>
            </a:r>
            <a:r>
              <a:rPr lang="en-US" altLang="zh-CN" sz="2000" dirty="0" smtClean="0"/>
              <a:t>        </a:t>
            </a:r>
            <a:r>
              <a:rPr lang="en-US" altLang="zh-CN" sz="2000" dirty="0" err="1" smtClean="0"/>
              <a:t>st.major</a:t>
            </a:r>
            <a:endParaRPr lang="en-US" altLang="zh-CN" sz="2000" dirty="0" smtClean="0"/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altLang="zh-CN" sz="2000" dirty="0" smtClean="0"/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altLang="zh-CN" sz="2000" dirty="0" smtClean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可用</a:t>
            </a:r>
            <a:r>
              <a:rPr lang="en-US" altLang="zh-CN" dirty="0" err="1" smtClean="0"/>
              <a:t>sizeof</a:t>
            </a:r>
            <a:r>
              <a:rPr lang="zh-CN" altLang="en-US" dirty="0" smtClean="0"/>
              <a:t>计算结构类型的大小。例如：</a:t>
            </a:r>
            <a:endParaRPr lang="zh-CN" altLang="en-US" sz="2800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err="1" smtClean="0"/>
              <a:t>sizeof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st</a:t>
            </a:r>
            <a:r>
              <a:rPr lang="en-US" altLang="zh-CN" dirty="0" smtClean="0"/>
              <a:t>); </a:t>
            </a:r>
            <a:r>
              <a:rPr lang="en-US" altLang="zh-CN" dirty="0"/>
              <a:t>//</a:t>
            </a:r>
            <a:r>
              <a:rPr lang="zh-CN" altLang="en-US" dirty="0" smtClean="0"/>
              <a:t>输出结构</a:t>
            </a:r>
            <a:r>
              <a:rPr lang="en-US" altLang="zh-CN" dirty="0" err="1" smtClean="0"/>
              <a:t>st</a:t>
            </a:r>
            <a:r>
              <a:rPr lang="zh-CN" altLang="en-US" dirty="0" smtClean="0"/>
              <a:t>所</a:t>
            </a:r>
            <a:r>
              <a:rPr lang="zh-CN" altLang="en-US" dirty="0"/>
              <a:t>占的内存字节数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63492" name="Group 11"/>
          <p:cNvGrpSpPr>
            <a:grpSpLocks/>
          </p:cNvGrpSpPr>
          <p:nvPr/>
        </p:nvGrpSpPr>
        <p:grpSpPr bwMode="auto">
          <a:xfrm>
            <a:off x="215900" y="4302993"/>
            <a:ext cx="8748713" cy="638175"/>
            <a:chOff x="360" y="2302"/>
            <a:chExt cx="2621" cy="131"/>
          </a:xfrm>
        </p:grpSpPr>
        <p:sp>
          <p:nvSpPr>
            <p:cNvPr id="63493" name="Rectangle 5"/>
            <p:cNvSpPr>
              <a:spLocks noChangeArrowheads="1"/>
            </p:cNvSpPr>
            <p:nvPr/>
          </p:nvSpPr>
          <p:spPr bwMode="auto">
            <a:xfrm>
              <a:off x="360" y="2308"/>
              <a:ext cx="2621" cy="1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Verdana" pitchFamily="34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zh-CN" altLang="en-US" sz="2400"/>
            </a:p>
          </p:txBody>
        </p:sp>
        <p:sp>
          <p:nvSpPr>
            <p:cNvPr id="63494" name="Line 6"/>
            <p:cNvSpPr>
              <a:spLocks noChangeShapeType="1"/>
            </p:cNvSpPr>
            <p:nvPr/>
          </p:nvSpPr>
          <p:spPr bwMode="auto">
            <a:xfrm>
              <a:off x="648" y="2308"/>
              <a:ext cx="1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5" name="Line 7"/>
            <p:cNvSpPr>
              <a:spLocks noChangeShapeType="1"/>
            </p:cNvSpPr>
            <p:nvPr/>
          </p:nvSpPr>
          <p:spPr bwMode="auto">
            <a:xfrm>
              <a:off x="1152" y="2308"/>
              <a:ext cx="1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6" name="Line 8"/>
            <p:cNvSpPr>
              <a:spLocks noChangeShapeType="1"/>
            </p:cNvSpPr>
            <p:nvPr/>
          </p:nvSpPr>
          <p:spPr bwMode="auto">
            <a:xfrm>
              <a:off x="1427" y="2308"/>
              <a:ext cx="1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7" name="Line 9"/>
            <p:cNvSpPr>
              <a:spLocks noChangeShapeType="1"/>
            </p:cNvSpPr>
            <p:nvPr/>
          </p:nvSpPr>
          <p:spPr bwMode="auto">
            <a:xfrm>
              <a:off x="1923" y="2308"/>
              <a:ext cx="1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8" name="Line 10"/>
            <p:cNvSpPr>
              <a:spLocks noChangeShapeType="1"/>
            </p:cNvSpPr>
            <p:nvPr/>
          </p:nvSpPr>
          <p:spPr bwMode="auto">
            <a:xfrm>
              <a:off x="2621" y="2302"/>
              <a:ext cx="1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267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579296" cy="5256584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对于下面</a:t>
            </a:r>
            <a:r>
              <a:rPr lang="zh-CN" altLang="en-US" dirty="0"/>
              <a:t>的</a:t>
            </a:r>
            <a:r>
              <a:rPr lang="zh-CN" altLang="en-US" dirty="0" smtClean="0"/>
              <a:t>结构类型变量</a:t>
            </a:r>
            <a:r>
              <a:rPr lang="en-US" altLang="zh-CN" dirty="0" smtClean="0"/>
              <a:t>a</a:t>
            </a:r>
            <a:r>
              <a:rPr lang="zh-CN" altLang="en-US" dirty="0" smtClean="0"/>
              <a:t>：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 err="1"/>
              <a:t>struct</a:t>
            </a:r>
            <a:r>
              <a:rPr lang="en-US" altLang="zh-CN" dirty="0"/>
              <a:t> </a:t>
            </a:r>
            <a:r>
              <a:rPr lang="en-US" altLang="zh-CN" dirty="0" smtClean="0"/>
              <a:t>A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{ char ch1</a:t>
            </a:r>
            <a:r>
              <a:rPr lang="en-US" altLang="zh-CN" dirty="0" smtClean="0"/>
              <a:t>; //1</a:t>
            </a:r>
            <a:r>
              <a:rPr lang="zh-CN" altLang="en-US" dirty="0" smtClean="0"/>
              <a:t>个字节</a:t>
            </a:r>
            <a:endParaRPr lang="en-US" altLang="zh-CN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	  </a:t>
            </a:r>
            <a:r>
              <a:rPr lang="en-US" altLang="zh-CN" dirty="0" err="1"/>
              <a:t>int</a:t>
            </a:r>
            <a:r>
              <a:rPr lang="en-US" altLang="zh-CN" dirty="0"/>
              <a:t> i1; </a:t>
            </a:r>
            <a:r>
              <a:rPr lang="en-US" altLang="zh-CN" dirty="0" smtClean="0"/>
              <a:t>//4</a:t>
            </a:r>
            <a:r>
              <a:rPr lang="zh-CN" altLang="en-US" dirty="0" smtClean="0"/>
              <a:t>个字节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zh-CN" altLang="en-US" dirty="0"/>
              <a:t>	  </a:t>
            </a:r>
            <a:r>
              <a:rPr lang="en-US" altLang="zh-CN" dirty="0"/>
              <a:t>char ch2</a:t>
            </a:r>
            <a:r>
              <a:rPr lang="en-US" altLang="zh-CN" dirty="0" smtClean="0"/>
              <a:t>; //1</a:t>
            </a:r>
            <a:r>
              <a:rPr lang="zh-CN" altLang="en-US" dirty="0" smtClean="0"/>
              <a:t>个字节</a:t>
            </a:r>
            <a:endParaRPr lang="en-US" altLang="zh-CN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   </a:t>
            </a:r>
            <a:r>
              <a:rPr lang="en-US" altLang="zh-CN" dirty="0" err="1"/>
              <a:t>int</a:t>
            </a:r>
            <a:r>
              <a:rPr lang="en-US" altLang="zh-CN" dirty="0"/>
              <a:t> i2; </a:t>
            </a:r>
            <a:r>
              <a:rPr lang="en-US" altLang="zh-CN" dirty="0" smtClean="0"/>
              <a:t>//4</a:t>
            </a:r>
            <a:r>
              <a:rPr lang="zh-CN" altLang="en-US" dirty="0" smtClean="0"/>
              <a:t>个字节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} a; </a:t>
            </a:r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err="1"/>
              <a:t>sizeof</a:t>
            </a:r>
            <a:r>
              <a:rPr lang="en-US" altLang="zh-CN" dirty="0"/>
              <a:t>(a); //</a:t>
            </a:r>
            <a:r>
              <a:rPr lang="zh-CN" altLang="en-US" dirty="0" smtClean="0"/>
              <a:t>输出：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？</a:t>
            </a:r>
            <a:endParaRPr lang="en-US" altLang="zh-CN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结构的内存地址对齐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45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579296" cy="525658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虽然内存是以</a:t>
            </a:r>
            <a:r>
              <a:rPr lang="zh-CN" altLang="en-US" dirty="0" smtClean="0">
                <a:solidFill>
                  <a:srgbClr val="FFC000"/>
                </a:solidFill>
              </a:rPr>
              <a:t>字节</a:t>
            </a:r>
            <a:r>
              <a:rPr lang="zh-CN" altLang="en-US" dirty="0" smtClean="0"/>
              <a:t>为单位进行编址的，但</a:t>
            </a:r>
            <a:r>
              <a:rPr lang="en-US" altLang="zh-CN" dirty="0" err="1" smtClean="0"/>
              <a:t>cpu</a:t>
            </a:r>
            <a:r>
              <a:rPr lang="zh-CN" altLang="en-US" dirty="0" smtClean="0"/>
              <a:t>的</a:t>
            </a:r>
            <a:r>
              <a:rPr lang="zh-CN" altLang="en-US" dirty="0"/>
              <a:t>寄存器存的是一个</a:t>
            </a:r>
            <a:r>
              <a:rPr lang="zh-CN" altLang="en-US" dirty="0" smtClean="0">
                <a:solidFill>
                  <a:srgbClr val="FFC000"/>
                </a:solidFill>
              </a:rPr>
              <a:t>字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cpu</a:t>
            </a:r>
            <a:r>
              <a:rPr lang="zh-CN" altLang="en-US" dirty="0" smtClean="0"/>
              <a:t>往往以“</a:t>
            </a:r>
            <a:r>
              <a:rPr lang="zh-CN" altLang="en-US" dirty="0" smtClean="0">
                <a:solidFill>
                  <a:srgbClr val="FFC000"/>
                </a:solidFill>
              </a:rPr>
              <a:t>字</a:t>
            </a:r>
            <a:r>
              <a:rPr lang="zh-CN" altLang="en-US" dirty="0" smtClean="0"/>
              <a:t>”</a:t>
            </a:r>
            <a:r>
              <a:rPr lang="zh-CN" altLang="en-US" dirty="0"/>
              <a:t>为单位访问</a:t>
            </a:r>
            <a:r>
              <a:rPr lang="zh-CN" altLang="en-US" dirty="0" smtClean="0"/>
              <a:t>内存，并且，</a:t>
            </a:r>
            <a:r>
              <a:rPr lang="en-US" altLang="zh-CN" dirty="0" err="1" smtClean="0"/>
              <a:t>cpu</a:t>
            </a:r>
            <a:r>
              <a:rPr lang="zh-CN" altLang="en-US" dirty="0" smtClean="0"/>
              <a:t>访问内存</a:t>
            </a:r>
            <a:r>
              <a:rPr lang="zh-CN" altLang="en-US" dirty="0"/>
              <a:t>的地址</a:t>
            </a:r>
            <a:r>
              <a:rPr lang="zh-CN" altLang="en-US" dirty="0" smtClean="0"/>
              <a:t>往往是“</a:t>
            </a:r>
            <a:r>
              <a:rPr lang="zh-CN" altLang="en-US" dirty="0" smtClean="0">
                <a:solidFill>
                  <a:srgbClr val="FFC000"/>
                </a:solidFill>
              </a:rPr>
              <a:t>字长</a:t>
            </a:r>
            <a:r>
              <a:rPr lang="zh-CN" altLang="en-US" dirty="0" smtClean="0"/>
              <a:t>”的倍数。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例如，在</a:t>
            </a:r>
            <a:r>
              <a:rPr lang="en-US" altLang="zh-CN" dirty="0" smtClean="0"/>
              <a:t>32</a:t>
            </a:r>
            <a:r>
              <a:rPr lang="zh-CN" altLang="en-US" dirty="0" smtClean="0"/>
              <a:t>位的计算机平台上，“字”为</a:t>
            </a:r>
            <a:r>
              <a:rPr lang="en-US" altLang="zh-CN" dirty="0" smtClean="0"/>
              <a:t>32</a:t>
            </a:r>
            <a:r>
              <a:rPr lang="zh-CN" altLang="en-US" dirty="0" smtClean="0"/>
              <a:t>位（占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个字节）：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en-US" altLang="zh-CN" dirty="0" err="1" smtClean="0"/>
              <a:t>cpu</a:t>
            </a:r>
            <a:r>
              <a:rPr lang="zh-CN" altLang="en-US" dirty="0" smtClean="0"/>
              <a:t>每次到</a:t>
            </a:r>
            <a:r>
              <a:rPr lang="zh-CN" altLang="en-US" dirty="0"/>
              <a:t>内存至少取</a:t>
            </a:r>
            <a:r>
              <a:rPr lang="en-US" altLang="zh-CN" dirty="0" smtClean="0"/>
              <a:t>4</a:t>
            </a:r>
            <a:r>
              <a:rPr lang="zh-CN" altLang="en-US" dirty="0"/>
              <a:t>个</a:t>
            </a:r>
            <a:r>
              <a:rPr lang="zh-CN" altLang="en-US" dirty="0" smtClean="0"/>
              <a:t>字节。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en-US" altLang="zh-CN" dirty="0" err="1" smtClean="0"/>
              <a:t>cpu</a:t>
            </a:r>
            <a:r>
              <a:rPr lang="zh-CN" altLang="en-US" dirty="0" smtClean="0"/>
              <a:t>访问内存的地址往往是</a:t>
            </a:r>
            <a:r>
              <a:rPr lang="en-US" altLang="zh-CN" dirty="0" smtClean="0"/>
              <a:t>4</a:t>
            </a:r>
            <a:r>
              <a:rPr lang="zh-CN" altLang="en-US" dirty="0" smtClean="0"/>
              <a:t>的倍数。如果一个</a:t>
            </a:r>
            <a:r>
              <a:rPr lang="en-US" altLang="zh-CN" dirty="0" smtClean="0"/>
              <a:t>4</a:t>
            </a:r>
            <a:r>
              <a:rPr lang="zh-CN" altLang="en-US" dirty="0" smtClean="0"/>
              <a:t>字节的数据没有存储在</a:t>
            </a:r>
            <a:r>
              <a:rPr lang="en-US" altLang="zh-CN" dirty="0" smtClean="0"/>
              <a:t>4</a:t>
            </a:r>
            <a:r>
              <a:rPr lang="zh-CN" altLang="en-US" dirty="0" smtClean="0"/>
              <a:t>的倍数的地址处，则</a:t>
            </a:r>
            <a:r>
              <a:rPr lang="en-US" altLang="zh-CN" dirty="0" err="1" smtClean="0"/>
              <a:t>cpu</a:t>
            </a:r>
            <a:r>
              <a:rPr lang="zh-CN" altLang="en-US" dirty="0" smtClean="0"/>
              <a:t>要访问内存</a:t>
            </a:r>
            <a:r>
              <a:rPr lang="en-US" altLang="zh-CN" dirty="0" smtClean="0"/>
              <a:t>2</a:t>
            </a:r>
            <a:r>
              <a:rPr lang="zh-CN" altLang="en-US" dirty="0" smtClean="0"/>
              <a:t>次才能得到这个数据。</a:t>
            </a:r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结构的内存地址对齐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8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016" y="332656"/>
            <a:ext cx="8820472" cy="6336704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/>
              <a:t>在</a:t>
            </a:r>
            <a:r>
              <a:rPr lang="en-US" altLang="zh-CN" dirty="0"/>
              <a:t>C++</a:t>
            </a:r>
            <a:r>
              <a:rPr lang="zh-CN" altLang="en-US" dirty="0"/>
              <a:t>实现中，为了提高</a:t>
            </a:r>
            <a:r>
              <a:rPr lang="en-US" altLang="zh-CN" dirty="0" err="1" smtClean="0"/>
              <a:t>cpu</a:t>
            </a:r>
            <a:r>
              <a:rPr lang="zh-CN" altLang="en-US" dirty="0" smtClean="0"/>
              <a:t>对</a:t>
            </a:r>
            <a:r>
              <a:rPr lang="zh-CN" altLang="en-US" dirty="0"/>
              <a:t>整个</a:t>
            </a:r>
            <a:r>
              <a:rPr lang="zh-CN" altLang="en-US" dirty="0" smtClean="0"/>
              <a:t>结构以及</a:t>
            </a:r>
            <a:r>
              <a:rPr lang="zh-CN" altLang="en-US" dirty="0"/>
              <a:t>某些成员的访问效率，在为结构类型的变量</a:t>
            </a:r>
            <a:r>
              <a:rPr lang="zh-CN" altLang="en-US" dirty="0" smtClean="0"/>
              <a:t>分配空间</a:t>
            </a:r>
            <a:r>
              <a:rPr lang="zh-CN" altLang="en-US" dirty="0"/>
              <a:t>时，</a:t>
            </a:r>
            <a:r>
              <a:rPr lang="zh-CN" altLang="en-US" dirty="0" smtClean="0"/>
              <a:t>往往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要</a:t>
            </a:r>
            <a:r>
              <a:rPr lang="zh-CN" altLang="en-US" dirty="0"/>
              <a:t>对</a:t>
            </a:r>
            <a:r>
              <a:rPr lang="zh-CN" altLang="en-US" dirty="0">
                <a:solidFill>
                  <a:srgbClr val="FFC000"/>
                </a:solidFill>
              </a:rPr>
              <a:t>整个结构</a:t>
            </a:r>
            <a:r>
              <a:rPr lang="zh-CN" altLang="en-US" dirty="0"/>
              <a:t>以及</a:t>
            </a:r>
            <a:r>
              <a:rPr lang="zh-CN" altLang="en-US" dirty="0">
                <a:solidFill>
                  <a:srgbClr val="FFC000"/>
                </a:solidFill>
              </a:rPr>
              <a:t>某些结构成员</a:t>
            </a:r>
            <a:r>
              <a:rPr lang="zh-CN" altLang="en-US" dirty="0"/>
              <a:t>所占的空间按</a:t>
            </a:r>
            <a:r>
              <a:rPr lang="zh-CN" altLang="en-US" dirty="0">
                <a:solidFill>
                  <a:srgbClr val="FFC000"/>
                </a:solidFill>
              </a:rPr>
              <a:t>某种</a:t>
            </a:r>
            <a:r>
              <a:rPr lang="zh-CN" altLang="en-US" dirty="0" smtClean="0">
                <a:solidFill>
                  <a:srgbClr val="FFC000"/>
                </a:solidFill>
              </a:rPr>
              <a:t>方式</a:t>
            </a:r>
            <a:r>
              <a:rPr lang="zh-CN" altLang="en-US" dirty="0" smtClean="0"/>
              <a:t>（编译时可以指定）进行</a:t>
            </a:r>
            <a:r>
              <a:rPr lang="zh-CN" altLang="en-US" dirty="0">
                <a:solidFill>
                  <a:srgbClr val="FFC000"/>
                </a:solidFill>
              </a:rPr>
              <a:t>地址对齐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例如，下面的结构往往默认按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个字节进行地址对齐：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 err="1"/>
              <a:t>struct</a:t>
            </a:r>
            <a:r>
              <a:rPr lang="en-US" altLang="zh-CN" dirty="0"/>
              <a:t> A </a:t>
            </a:r>
            <a:r>
              <a:rPr lang="en-US" altLang="zh-CN" dirty="0" smtClean="0"/>
              <a:t>//</a:t>
            </a:r>
            <a:r>
              <a:rPr lang="zh-CN" altLang="en-US" dirty="0" smtClean="0"/>
              <a:t>存储在</a:t>
            </a:r>
            <a:r>
              <a:rPr lang="en-US" altLang="zh-CN" dirty="0" smtClean="0"/>
              <a:t>4</a:t>
            </a:r>
            <a:r>
              <a:rPr lang="zh-CN" altLang="en-US" dirty="0"/>
              <a:t>的倍数的</a:t>
            </a:r>
            <a:r>
              <a:rPr lang="zh-CN" altLang="en-US" dirty="0" smtClean="0"/>
              <a:t>地址上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{ char ch1;</a:t>
            </a:r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	  </a:t>
            </a:r>
            <a:r>
              <a:rPr lang="en-US" altLang="zh-CN" dirty="0" err="1"/>
              <a:t>int</a:t>
            </a:r>
            <a:r>
              <a:rPr lang="en-US" altLang="zh-CN" dirty="0"/>
              <a:t> i1; </a:t>
            </a:r>
            <a:r>
              <a:rPr lang="en-US" altLang="zh-CN" dirty="0" smtClean="0"/>
              <a:t>//</a:t>
            </a:r>
            <a:r>
              <a:rPr lang="zh-CN" altLang="en-US" dirty="0" smtClean="0"/>
              <a:t>存储在</a:t>
            </a:r>
            <a:r>
              <a:rPr lang="en-US" altLang="zh-CN" dirty="0" smtClean="0"/>
              <a:t>4</a:t>
            </a:r>
            <a:r>
              <a:rPr lang="zh-CN" altLang="en-US" dirty="0"/>
              <a:t>的倍数</a:t>
            </a:r>
            <a:r>
              <a:rPr lang="zh-CN" altLang="en-US" dirty="0" smtClean="0"/>
              <a:t>的地址上 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zh-CN" altLang="en-US" dirty="0"/>
              <a:t>	  </a:t>
            </a:r>
            <a:r>
              <a:rPr lang="en-US" altLang="zh-CN" dirty="0"/>
              <a:t>char ch2;</a:t>
            </a:r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   </a:t>
            </a:r>
            <a:r>
              <a:rPr lang="en-US" altLang="zh-CN" dirty="0" err="1"/>
              <a:t>int</a:t>
            </a:r>
            <a:r>
              <a:rPr lang="en-US" altLang="zh-CN" dirty="0"/>
              <a:t> i2; </a:t>
            </a:r>
            <a:r>
              <a:rPr lang="en-US" altLang="zh-CN" dirty="0" smtClean="0"/>
              <a:t>//</a:t>
            </a:r>
            <a:r>
              <a:rPr lang="zh-CN" altLang="en-US" dirty="0" smtClean="0"/>
              <a:t>存储在</a:t>
            </a:r>
            <a:r>
              <a:rPr lang="en-US" altLang="zh-CN" dirty="0" smtClean="0"/>
              <a:t>4</a:t>
            </a:r>
            <a:r>
              <a:rPr lang="zh-CN" altLang="en-US" dirty="0"/>
              <a:t>的倍数</a:t>
            </a:r>
            <a:r>
              <a:rPr lang="zh-CN" altLang="en-US" dirty="0" smtClean="0"/>
              <a:t>的地址上</a:t>
            </a:r>
            <a:endParaRPr lang="zh-CN" altLang="en-US" dirty="0"/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/>
              <a:t>} a; </a:t>
            </a:r>
          </a:p>
          <a:p>
            <a:pPr marL="857250" lvl="2" indent="0">
              <a:lnSpc>
                <a:spcPct val="120000"/>
              </a:lnSpc>
              <a:buNone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err="1"/>
              <a:t>sizeof</a:t>
            </a:r>
            <a:r>
              <a:rPr lang="en-US" altLang="zh-CN" dirty="0"/>
              <a:t>(a); </a:t>
            </a:r>
            <a:r>
              <a:rPr lang="en-US" altLang="zh-CN" dirty="0" smtClean="0"/>
              <a:t>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16</a:t>
            </a:r>
            <a:r>
              <a:rPr lang="zh-CN" altLang="en-US" dirty="0"/>
              <a:t>，假设</a:t>
            </a:r>
            <a:r>
              <a:rPr lang="en-US" altLang="zh-CN" dirty="0"/>
              <a:t>char</a:t>
            </a:r>
            <a:r>
              <a:rPr lang="zh-CN" altLang="en-US" dirty="0" smtClean="0"/>
              <a:t>占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</a:t>
            </a:r>
            <a:r>
              <a:rPr lang="zh-CN" altLang="en-US" dirty="0"/>
              <a:t>字节，</a:t>
            </a:r>
            <a:r>
              <a:rPr lang="en-US" altLang="zh-CN" dirty="0" err="1"/>
              <a:t>int</a:t>
            </a:r>
            <a:r>
              <a:rPr lang="zh-CN" altLang="en-US" dirty="0"/>
              <a:t>占</a:t>
            </a:r>
            <a:r>
              <a:rPr lang="en-US" altLang="zh-CN" dirty="0"/>
              <a:t>4</a:t>
            </a:r>
            <a:r>
              <a:rPr lang="zh-CN" altLang="en-US" dirty="0"/>
              <a:t>个字节</a:t>
            </a:r>
            <a:endParaRPr lang="en-US" altLang="zh-CN" dirty="0"/>
          </a:p>
          <a:p>
            <a:pPr eaLnBrk="1" hangingPunct="1">
              <a:lnSpc>
                <a:spcPct val="120000"/>
              </a:lnSpc>
            </a:pPr>
            <a:r>
              <a:rPr lang="zh-CN" altLang="en-US" dirty="0"/>
              <a:t>因此，结构成员的内存空间之间可能会存在“</a:t>
            </a:r>
            <a:r>
              <a:rPr lang="zh-CN" altLang="en-US" dirty="0">
                <a:solidFill>
                  <a:srgbClr val="FFC000"/>
                </a:solidFill>
              </a:rPr>
              <a:t>空隙</a:t>
            </a:r>
            <a:r>
              <a:rPr lang="zh-CN" altLang="en-US" dirty="0"/>
              <a:t>”，使得整个结构类型数据的内存空间</a:t>
            </a:r>
            <a:r>
              <a:rPr lang="zh-CN" altLang="en-US" dirty="0">
                <a:solidFill>
                  <a:srgbClr val="FFC000"/>
                </a:solidFill>
              </a:rPr>
              <a:t>大于</a:t>
            </a:r>
            <a:r>
              <a:rPr lang="zh-CN" altLang="en-US" dirty="0"/>
              <a:t>各个</a:t>
            </a:r>
            <a:r>
              <a:rPr lang="zh-CN" altLang="en-US" dirty="0" smtClean="0"/>
              <a:t>成员的内存</a:t>
            </a:r>
            <a:r>
              <a:rPr lang="zh-CN" altLang="en-US" dirty="0"/>
              <a:t>空间之和。</a:t>
            </a:r>
            <a:r>
              <a:rPr lang="zh-CN" altLang="en-US" dirty="0">
                <a:solidFill>
                  <a:srgbClr val="FFC000"/>
                </a:solidFill>
              </a:rPr>
              <a:t>怎么处置这个问题</a:t>
            </a:r>
            <a:r>
              <a:rPr lang="zh-CN" altLang="en-US" dirty="0" smtClean="0">
                <a:solidFill>
                  <a:srgbClr val="FFC000"/>
                </a:solidFill>
              </a:rPr>
              <a:t>！</a:t>
            </a:r>
            <a:endParaRPr lang="en-US" altLang="zh-CN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02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结构类型的定义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400473"/>
            <a:ext cx="8723312" cy="354069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zh-CN" altLang="en-US" dirty="0"/>
              <a:t>结构类型定义格式：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3100" dirty="0" err="1">
                <a:solidFill>
                  <a:srgbClr val="FFC000"/>
                </a:solidFill>
              </a:rPr>
              <a:t>struct</a:t>
            </a:r>
            <a:r>
              <a:rPr lang="en-US" altLang="zh-CN" sz="3100" dirty="0"/>
              <a:t> </a:t>
            </a:r>
            <a:r>
              <a:rPr lang="en-US" altLang="zh-CN" sz="3100" u="sng" dirty="0"/>
              <a:t>&lt;</a:t>
            </a:r>
            <a:r>
              <a:rPr lang="zh-CN" altLang="en-US" sz="3100" u="sng" dirty="0">
                <a:latin typeface="宋体" charset="-122"/>
              </a:rPr>
              <a:t>结构类型名</a:t>
            </a:r>
            <a:r>
              <a:rPr lang="en-US" altLang="zh-CN" sz="3100" u="sng" dirty="0"/>
              <a:t>&gt;</a:t>
            </a:r>
            <a:r>
              <a:rPr lang="en-US" altLang="zh-CN" sz="3100" dirty="0"/>
              <a:t> </a:t>
            </a:r>
            <a:r>
              <a:rPr lang="en-US" altLang="zh-CN" sz="3100" dirty="0" smtClean="0">
                <a:solidFill>
                  <a:srgbClr val="FFC000"/>
                </a:solidFill>
              </a:rPr>
              <a:t>{</a:t>
            </a:r>
            <a:r>
              <a:rPr lang="en-US" altLang="zh-CN" sz="3100" dirty="0" smtClean="0"/>
              <a:t>&lt;</a:t>
            </a:r>
            <a:r>
              <a:rPr lang="zh-CN" altLang="en-US" sz="3100" dirty="0">
                <a:latin typeface="宋体" charset="-122"/>
              </a:rPr>
              <a:t>成员表</a:t>
            </a:r>
            <a:r>
              <a:rPr lang="en-US" altLang="zh-CN" sz="3100" dirty="0" smtClean="0"/>
              <a:t>&gt;</a:t>
            </a:r>
            <a:r>
              <a:rPr lang="en-US" altLang="zh-CN" sz="3100" dirty="0" smtClean="0">
                <a:solidFill>
                  <a:srgbClr val="FFC000"/>
                </a:solidFill>
              </a:rPr>
              <a:t>};</a:t>
            </a:r>
            <a:endParaRPr lang="zh-CN" altLang="en-US" sz="3100" dirty="0">
              <a:solidFill>
                <a:srgbClr val="FFC000"/>
              </a:solidFill>
              <a:latin typeface="宋体" charset="-122"/>
            </a:endParaRP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/>
              <a:t>&lt;</a:t>
            </a:r>
            <a:r>
              <a:rPr lang="zh-CN" altLang="en-US" dirty="0"/>
              <a:t>结构类型名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为结构类型的名字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&lt;</a:t>
            </a:r>
            <a:r>
              <a:rPr lang="zh-CN" altLang="en-US" dirty="0">
                <a:latin typeface="宋体" charset="-122"/>
              </a:rPr>
              <a:t>成员表</a:t>
            </a:r>
            <a:r>
              <a:rPr lang="en-US" altLang="zh-CN" dirty="0"/>
              <a:t>&gt;</a:t>
            </a:r>
            <a:r>
              <a:rPr lang="zh-CN" altLang="en-US" dirty="0"/>
              <a:t>列出结构类型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成员</a:t>
            </a:r>
            <a:r>
              <a:rPr lang="zh-CN" altLang="en-US" dirty="0" smtClean="0"/>
              <a:t>及其类型。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成员类型可以是任意的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类型（</a:t>
            </a:r>
            <a:r>
              <a:rPr lang="en-US" altLang="zh-CN" dirty="0" smtClean="0"/>
              <a:t>void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C000"/>
                </a:solidFill>
              </a:rPr>
              <a:t>本结构类型</a:t>
            </a:r>
            <a:r>
              <a:rPr lang="zh-CN" altLang="en-US" dirty="0" smtClean="0"/>
              <a:t>除外）。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成员</a:t>
            </a:r>
            <a:r>
              <a:rPr lang="zh-CN" altLang="en-US" dirty="0"/>
              <a:t>的说明次序会影响成员的存储</a:t>
            </a:r>
            <a:r>
              <a:rPr lang="zh-CN" altLang="en-US" dirty="0" smtClean="0"/>
              <a:t>安排。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9996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744216"/>
            <a:ext cx="8686800" cy="398904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zh-CN" altLang="en-US" dirty="0"/>
              <a:t>例如，下面的</a:t>
            </a:r>
            <a:r>
              <a:rPr lang="en-US" altLang="zh-CN" dirty="0"/>
              <a:t>Student</a:t>
            </a:r>
            <a:r>
              <a:rPr lang="zh-CN" altLang="en-US" dirty="0"/>
              <a:t>和</a:t>
            </a:r>
            <a:r>
              <a:rPr lang="en-US" altLang="zh-CN" dirty="0"/>
              <a:t>Date</a:t>
            </a:r>
            <a:r>
              <a:rPr lang="zh-CN" altLang="en-US" dirty="0"/>
              <a:t>就是结构类型：</a:t>
            </a:r>
            <a:endParaRPr lang="en-US" altLang="zh-CN" dirty="0"/>
          </a:p>
          <a:p>
            <a:pPr marL="457200" lvl="1" indent="0">
              <a:buNone/>
              <a:defRPr/>
            </a:pPr>
            <a:endParaRPr lang="en-US" altLang="zh-CN" dirty="0"/>
          </a:p>
          <a:p>
            <a:pPr marL="457200" lvl="1" indent="0">
              <a:buNone/>
              <a:defRPr/>
            </a:pPr>
            <a:r>
              <a:rPr lang="en-US" altLang="zh-CN" dirty="0" err="1"/>
              <a:t>struct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Student</a:t>
            </a:r>
          </a:p>
          <a:p>
            <a:pPr marL="457200" lvl="1" indent="0">
              <a:buNone/>
              <a:defRPr/>
            </a:pPr>
            <a:r>
              <a:rPr lang="en-US" altLang="zh-CN" dirty="0"/>
              <a:t>{	</a:t>
            </a:r>
            <a:r>
              <a:rPr lang="en-US" altLang="zh-CN" dirty="0" err="1"/>
              <a:t>int</a:t>
            </a:r>
            <a:r>
              <a:rPr lang="en-US" altLang="zh-CN" dirty="0"/>
              <a:t> no;</a:t>
            </a:r>
          </a:p>
          <a:p>
            <a:pPr marL="457200" lvl="1" indent="0">
              <a:buNone/>
              <a:defRPr/>
            </a:pPr>
            <a:r>
              <a:rPr lang="en-US" altLang="zh-CN" dirty="0"/>
              <a:t>	char name[20];</a:t>
            </a:r>
          </a:p>
          <a:p>
            <a:pPr marL="457200" lvl="1" indent="0">
              <a:buNone/>
              <a:defRPr/>
            </a:pPr>
            <a:r>
              <a:rPr lang="en-US" altLang="zh-CN" dirty="0"/>
              <a:t>	Sex </a:t>
            </a:r>
            <a:r>
              <a:rPr lang="en-US" altLang="zh-CN" dirty="0" err="1"/>
              <a:t>sex</a:t>
            </a:r>
            <a:r>
              <a:rPr lang="en-US" altLang="zh-CN" dirty="0"/>
              <a:t>;</a:t>
            </a:r>
          </a:p>
          <a:p>
            <a:pPr marL="457200" lvl="1" indent="0">
              <a:buNone/>
              <a:defRPr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rgbClr val="FFC000"/>
                </a:solidFill>
              </a:rPr>
              <a:t>Date</a:t>
            </a:r>
            <a:r>
              <a:rPr lang="en-US" altLang="zh-CN" dirty="0"/>
              <a:t> </a:t>
            </a:r>
            <a:r>
              <a:rPr lang="en-US" altLang="zh-CN" dirty="0" err="1"/>
              <a:t>birth_date</a:t>
            </a:r>
            <a:r>
              <a:rPr lang="en-US" altLang="zh-CN" dirty="0"/>
              <a:t>;</a:t>
            </a:r>
          </a:p>
          <a:p>
            <a:pPr marL="457200" lvl="1" indent="0">
              <a:buNone/>
              <a:defRPr/>
            </a:pPr>
            <a:r>
              <a:rPr lang="en-US" altLang="zh-CN" dirty="0"/>
              <a:t>	char </a:t>
            </a:r>
            <a:r>
              <a:rPr lang="en-US" altLang="zh-CN" dirty="0" err="1"/>
              <a:t>birth_place</a:t>
            </a:r>
            <a:r>
              <a:rPr lang="en-US" altLang="zh-CN" dirty="0"/>
              <a:t>[40];</a:t>
            </a:r>
          </a:p>
          <a:p>
            <a:pPr marL="457200" lvl="1" indent="0">
              <a:buNone/>
              <a:defRPr/>
            </a:pPr>
            <a:r>
              <a:rPr lang="en-US" altLang="zh-CN" dirty="0"/>
              <a:t>	Major </a:t>
            </a:r>
            <a:r>
              <a:rPr lang="en-US" altLang="zh-CN" dirty="0" err="1"/>
              <a:t>major</a:t>
            </a:r>
            <a:r>
              <a:rPr lang="en-US" altLang="zh-CN" dirty="0"/>
              <a:t>;</a:t>
            </a:r>
          </a:p>
          <a:p>
            <a:pPr marL="457200" lvl="1" indent="0">
              <a:buNone/>
              <a:defRPr/>
            </a:pPr>
            <a:r>
              <a:rPr lang="en-US" altLang="zh-CN" dirty="0"/>
              <a:t>};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860032" y="2492897"/>
            <a:ext cx="4042668" cy="36003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 b="0" kern="0" dirty="0" err="1" smtClean="0"/>
              <a:t>enum</a:t>
            </a:r>
            <a:r>
              <a:rPr lang="en-US" altLang="zh-CN" sz="2000" b="0" kern="0" dirty="0" smtClean="0"/>
              <a:t> Sex { MALE, FEMALE };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err="1"/>
              <a:t>struct</a:t>
            </a:r>
            <a:r>
              <a:rPr lang="en-US" altLang="zh-CN" sz="2000" b="0" kern="0" dirty="0"/>
              <a:t> </a:t>
            </a:r>
            <a:r>
              <a:rPr lang="en-US" altLang="zh-CN" sz="2000" b="0" kern="0" dirty="0">
                <a:solidFill>
                  <a:srgbClr val="FFC000"/>
                </a:solidFill>
              </a:rPr>
              <a:t>Date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 smtClean="0"/>
              <a:t>{  </a:t>
            </a:r>
            <a:r>
              <a:rPr lang="en-US" altLang="zh-CN" sz="2000" b="0" kern="0" dirty="0" err="1" smtClean="0"/>
              <a:t>int</a:t>
            </a:r>
            <a:r>
              <a:rPr lang="en-US" altLang="zh-CN" sz="2000" b="0" kern="0" dirty="0" smtClean="0"/>
              <a:t> </a:t>
            </a:r>
            <a:r>
              <a:rPr lang="en-US" altLang="zh-CN" sz="2000" b="0" kern="0" dirty="0" err="1"/>
              <a:t>year,month,day</a:t>
            </a:r>
            <a:r>
              <a:rPr lang="en-US" altLang="zh-CN" sz="2000" b="0" kern="0" dirty="0"/>
              <a:t>;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altLang="zh-CN" sz="2000" b="0" kern="0" dirty="0"/>
              <a:t>};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 b="0" kern="0" dirty="0" err="1" smtClean="0"/>
              <a:t>enum</a:t>
            </a:r>
            <a:r>
              <a:rPr lang="en-US" altLang="zh-CN" sz="2000" b="0" kern="0" dirty="0" smtClean="0"/>
              <a:t> Major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 b="0" kern="0" dirty="0" smtClean="0"/>
              <a:t>{  MATHEMATICS, PHYSICS, CHEMISTRY,COMPUTER, GEOGRAPHY,  ASTRONOMY,ENGLISH,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 b="0" kern="0" dirty="0" smtClean="0"/>
              <a:t>    CHINESE,PHILOSOPHY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000" b="0" kern="0" dirty="0" smtClean="0"/>
              <a:t>}; </a:t>
            </a:r>
          </a:p>
        </p:txBody>
      </p:sp>
    </p:spTree>
    <p:extLst>
      <p:ext uri="{BB962C8B-B14F-4D97-AF65-F5344CB8AC3E}">
        <p14:creationId xmlns:p14="http://schemas.microsoft.com/office/powerpoint/2010/main" val="2731102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GB" dirty="0"/>
              <a:t>结构类型变量的定义</a:t>
            </a:r>
            <a:endParaRPr lang="zh-CN" altLang="zh-CN" dirty="0" smtClean="0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350" y="1412776"/>
            <a:ext cx="8686800" cy="514116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GB" sz="2800" dirty="0" smtClean="0"/>
              <a:t>结构类型变量的定义格式如下：</a:t>
            </a:r>
            <a:endParaRPr lang="zh-CN" altLang="en-US" sz="2800" dirty="0" smtClean="0">
              <a:latin typeface="宋体" charset="-122"/>
              <a:cs typeface="Times New Roman" pitchFamily="18" charset="0"/>
            </a:endParaRPr>
          </a:p>
          <a:p>
            <a:pPr marL="457200" lvl="1" indent="0" eaLnBrk="1" hangingPunct="1">
              <a:buNone/>
              <a:defRPr/>
            </a:pPr>
            <a:r>
              <a:rPr lang="en-US" altLang="zh-CN" sz="2400" dirty="0" smtClean="0"/>
              <a:t>&lt;</a:t>
            </a:r>
            <a:r>
              <a:rPr lang="zh-CN" altLang="en-US" sz="2400" dirty="0" smtClean="0">
                <a:latin typeface="宋体" charset="-122"/>
              </a:rPr>
              <a:t>结构类型名</a:t>
            </a:r>
            <a:r>
              <a:rPr lang="en-US" altLang="zh-CN" sz="2400" dirty="0" smtClean="0"/>
              <a:t>&gt; </a:t>
            </a:r>
            <a:r>
              <a:rPr lang="en-US" altLang="zh-CN" sz="2400" u="sng" dirty="0" smtClean="0"/>
              <a:t>&lt;</a:t>
            </a:r>
            <a:r>
              <a:rPr lang="zh-CN" altLang="en-US" sz="2400" u="sng" dirty="0" smtClean="0"/>
              <a:t>结构类型</a:t>
            </a:r>
            <a:r>
              <a:rPr lang="zh-CN" altLang="en-US" sz="2400" u="sng" dirty="0" smtClean="0">
                <a:latin typeface="宋体" charset="-122"/>
              </a:rPr>
              <a:t>变量名</a:t>
            </a:r>
            <a:r>
              <a:rPr lang="en-US" altLang="zh-CN" sz="2400" u="sng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  <a:r>
              <a:rPr lang="en-US" altLang="zh-CN" sz="2400" dirty="0" smtClean="0"/>
              <a:t> </a:t>
            </a:r>
            <a:endParaRPr lang="zh-CN" altLang="en-US" sz="2400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 err="1" smtClean="0">
                <a:solidFill>
                  <a:srgbClr val="FFC000"/>
                </a:solidFill>
              </a:rPr>
              <a:t>struct</a:t>
            </a:r>
            <a:r>
              <a:rPr lang="en-US" altLang="zh-CN" sz="2400" dirty="0" smtClean="0"/>
              <a:t> &lt;</a:t>
            </a:r>
            <a:r>
              <a:rPr lang="zh-CN" altLang="en-US" sz="2400" dirty="0" smtClean="0">
                <a:latin typeface="宋体" charset="-122"/>
              </a:rPr>
              <a:t>结构类型名</a:t>
            </a:r>
            <a:r>
              <a:rPr lang="en-US" altLang="zh-CN" sz="2400" dirty="0" smtClean="0"/>
              <a:t>&gt; </a:t>
            </a:r>
            <a:r>
              <a:rPr lang="en-US" altLang="zh-CN" sz="2400" u="sng" dirty="0" smtClean="0"/>
              <a:t>&lt;</a:t>
            </a:r>
            <a:r>
              <a:rPr lang="zh-CN" altLang="en-US" sz="2400" u="sng" dirty="0" smtClean="0"/>
              <a:t>结构类型</a:t>
            </a:r>
            <a:r>
              <a:rPr lang="zh-CN" altLang="en-US" sz="2400" u="sng" dirty="0" smtClean="0">
                <a:latin typeface="宋体" charset="-122"/>
              </a:rPr>
              <a:t>变量名</a:t>
            </a:r>
            <a:r>
              <a:rPr lang="en-US" altLang="zh-CN" sz="2400" u="sng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  <a:r>
              <a:rPr lang="en-US" altLang="zh-CN" sz="2400" dirty="0" smtClean="0"/>
              <a:t> </a:t>
            </a:r>
            <a:endParaRPr lang="zh-CN" altLang="en-US" sz="2400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sz="2400" dirty="0" err="1" smtClean="0">
                <a:solidFill>
                  <a:srgbClr val="FFC000"/>
                </a:solidFill>
              </a:rPr>
              <a:t>struct</a:t>
            </a:r>
            <a:r>
              <a:rPr lang="en-US" altLang="zh-CN" sz="2400" dirty="0" smtClean="0"/>
              <a:t> &lt;</a:t>
            </a:r>
            <a:r>
              <a:rPr lang="zh-CN" altLang="en-US" sz="2400" dirty="0" smtClean="0">
                <a:latin typeface="宋体" charset="-122"/>
              </a:rPr>
              <a:t>结构类型名</a:t>
            </a:r>
            <a:r>
              <a:rPr lang="en-US" altLang="zh-CN" sz="2400" dirty="0" smtClean="0"/>
              <a:t>&gt; </a:t>
            </a:r>
            <a:r>
              <a:rPr lang="en-US" altLang="zh-CN" sz="2400" dirty="0" smtClean="0">
                <a:solidFill>
                  <a:srgbClr val="FFC000"/>
                </a:solidFill>
              </a:rPr>
              <a:t>{</a:t>
            </a:r>
            <a:r>
              <a:rPr lang="en-US" altLang="zh-CN" sz="2400" dirty="0" smtClean="0"/>
              <a:t>&lt;</a:t>
            </a:r>
            <a:r>
              <a:rPr lang="zh-CN" altLang="en-US" sz="2400" dirty="0" smtClean="0">
                <a:latin typeface="宋体" charset="-122"/>
              </a:rPr>
              <a:t>成员表</a:t>
            </a:r>
            <a:r>
              <a:rPr lang="en-US" altLang="zh-CN" sz="2400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}</a:t>
            </a:r>
            <a:r>
              <a:rPr lang="en-US" altLang="zh-CN" sz="2400" dirty="0" smtClean="0"/>
              <a:t> </a:t>
            </a:r>
            <a:r>
              <a:rPr lang="en-US" altLang="zh-CN" sz="2400" u="sng" dirty="0" smtClean="0"/>
              <a:t>&lt;</a:t>
            </a:r>
            <a:r>
              <a:rPr lang="zh-CN" altLang="en-US" sz="2400" u="sng" dirty="0" smtClean="0"/>
              <a:t>结构类型</a:t>
            </a:r>
            <a:r>
              <a:rPr lang="zh-CN" altLang="en-US" sz="2400" u="sng" dirty="0" smtClean="0">
                <a:latin typeface="宋体" charset="-122"/>
              </a:rPr>
              <a:t>变量名</a:t>
            </a:r>
            <a:r>
              <a:rPr lang="en-US" altLang="zh-CN" sz="2400" u="sng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sz="2400" dirty="0" err="1" smtClean="0">
                <a:solidFill>
                  <a:srgbClr val="FFC000"/>
                </a:solidFill>
              </a:rPr>
              <a:t>struct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{</a:t>
            </a:r>
            <a:r>
              <a:rPr lang="en-US" altLang="zh-CN" sz="2400" dirty="0" smtClean="0"/>
              <a:t>&lt;</a:t>
            </a:r>
            <a:r>
              <a:rPr lang="zh-CN" altLang="en-US" sz="2400" dirty="0" smtClean="0">
                <a:latin typeface="宋体" charset="-122"/>
              </a:rPr>
              <a:t>成员表</a:t>
            </a:r>
            <a:r>
              <a:rPr lang="en-US" altLang="zh-CN" sz="2400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}</a:t>
            </a:r>
            <a:r>
              <a:rPr lang="en-US" altLang="zh-CN" sz="2400" dirty="0" smtClean="0"/>
              <a:t> </a:t>
            </a:r>
            <a:r>
              <a:rPr lang="en-US" altLang="zh-CN" sz="2400" u="sng" dirty="0" smtClean="0"/>
              <a:t>&lt;</a:t>
            </a:r>
            <a:r>
              <a:rPr lang="zh-CN" altLang="en-US" sz="2400" u="sng" dirty="0" smtClean="0"/>
              <a:t>结构类型</a:t>
            </a:r>
            <a:r>
              <a:rPr lang="zh-CN" altLang="en-US" sz="2400" u="sng" dirty="0" smtClean="0">
                <a:latin typeface="宋体" charset="-122"/>
              </a:rPr>
              <a:t>变量名</a:t>
            </a:r>
            <a:r>
              <a:rPr lang="en-US" altLang="zh-CN" sz="2400" u="sng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</a:p>
          <a:p>
            <a:pPr lvl="1" eaLnBrk="1" hangingPunct="1">
              <a:defRPr/>
            </a:pPr>
            <a:r>
              <a:rPr lang="zh-CN" altLang="en-US" sz="2400" dirty="0" smtClean="0"/>
              <a:t>上述第三、四种格式是把结构类型和变量同时定义。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例如：</a:t>
            </a:r>
          </a:p>
          <a:p>
            <a:pPr lvl="1" eaLnBrk="1" hangingPunct="1">
              <a:defRPr/>
            </a:pPr>
            <a:r>
              <a:rPr lang="en-US" altLang="zh-CN" sz="2400" dirty="0" smtClean="0"/>
              <a:t>Student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st</a:t>
            </a:r>
            <a:r>
              <a:rPr lang="en-US" altLang="zh-CN" sz="2400" dirty="0" smtClean="0"/>
              <a:t>; //C++</a:t>
            </a:r>
            <a:r>
              <a:rPr lang="zh-CN" altLang="en-US" sz="2400" dirty="0" smtClean="0"/>
              <a:t>的写法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Student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st</a:t>
            </a:r>
            <a:r>
              <a:rPr lang="en-US" altLang="zh-CN" sz="2400" dirty="0" smtClean="0"/>
              <a:t>; //C</a:t>
            </a:r>
            <a:r>
              <a:rPr lang="zh-CN" altLang="en-US" sz="2400" dirty="0" smtClean="0"/>
              <a:t>语言的写法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Student { ...... }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st</a:t>
            </a:r>
            <a:r>
              <a:rPr lang="en-US" altLang="zh-CN" sz="2400" dirty="0" smtClean="0"/>
              <a:t>;</a:t>
            </a:r>
          </a:p>
          <a:p>
            <a:pPr lvl="1" eaLnBrk="1" hangingPunct="1"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{ ...... }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st</a:t>
            </a:r>
            <a:r>
              <a:rPr lang="en-US" altLang="zh-CN" sz="2400" dirty="0" smtClean="0"/>
              <a:t>;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结构类型变量的初始化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340768"/>
            <a:ext cx="8686800" cy="540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在定义结构类型的变量时，</a:t>
            </a:r>
            <a:r>
              <a:rPr lang="zh-CN" altLang="en-US" sz="2800" dirty="0"/>
              <a:t>可</a:t>
            </a:r>
            <a:r>
              <a:rPr lang="zh-CN" altLang="en-US" sz="2800" dirty="0" smtClean="0"/>
              <a:t>依次给出成员的初始化值。例如：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Student </a:t>
            </a:r>
            <a:r>
              <a:rPr lang="en-US" altLang="zh-CN" sz="2400" dirty="0" err="1" smtClean="0"/>
              <a:t>some_student</a:t>
            </a:r>
            <a:r>
              <a:rPr lang="en-US" altLang="zh-CN" sz="2400" dirty="0" smtClean="0"/>
              <a:t>={2,"</a:t>
            </a:r>
            <a:r>
              <a:rPr lang="zh-CN" altLang="en-US" sz="2400" dirty="0" smtClean="0"/>
              <a:t>李四</a:t>
            </a:r>
            <a:r>
              <a:rPr lang="en-US" altLang="zh-CN" sz="2400" dirty="0" smtClean="0"/>
              <a:t>", FEMALE,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{1970,12,20}</a:t>
            </a:r>
            <a:r>
              <a:rPr lang="en-US" altLang="zh-CN" sz="2400" dirty="0" smtClean="0"/>
              <a:t>,"</a:t>
            </a:r>
            <a:r>
              <a:rPr lang="zh-CN" altLang="en-US" sz="2400" dirty="0" smtClean="0"/>
              <a:t>北京</a:t>
            </a:r>
            <a:r>
              <a:rPr lang="en-US" altLang="zh-CN" sz="2400" dirty="0" smtClean="0"/>
              <a:t>", MATHEMATICS};</a:t>
            </a:r>
          </a:p>
          <a:p>
            <a:pPr algn="just" eaLnBrk="1" hangingPunct="1"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</a:t>
            </a:r>
            <a:r>
              <a:rPr lang="zh-CN" altLang="en-US" sz="2800" dirty="0" smtClean="0"/>
              <a:t>：在定义一个结构类型时，</a:t>
            </a:r>
            <a:r>
              <a:rPr lang="en-US" altLang="zh-CN" sz="2800" dirty="0" smtClean="0"/>
              <a:t>C++11</a:t>
            </a:r>
            <a:r>
              <a:rPr lang="zh-CN" altLang="en-US" sz="2800" dirty="0" smtClean="0"/>
              <a:t>之前的版本不允许对其成员进行就地初始化。例如：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A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{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=1; //</a:t>
            </a:r>
            <a:r>
              <a:rPr lang="en-US" altLang="zh-CN" sz="2400" dirty="0" smtClean="0">
                <a:solidFill>
                  <a:schemeClr val="folHlink"/>
                </a:solidFill>
              </a:rPr>
              <a:t>Error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   double d=1.2; //</a:t>
            </a:r>
            <a:r>
              <a:rPr lang="en-US" altLang="zh-CN" sz="2400" dirty="0" smtClean="0">
                <a:solidFill>
                  <a:schemeClr val="folHlink"/>
                </a:solidFill>
              </a:rPr>
              <a:t>Error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};</a:t>
            </a:r>
          </a:p>
          <a:p>
            <a:pPr lvl="1" algn="just" eaLnBrk="1" hangingPunct="1">
              <a:defRPr/>
            </a:pPr>
            <a:r>
              <a:rPr lang="zh-CN" altLang="en-US" sz="2400" dirty="0" smtClean="0"/>
              <a:t>因为类型一般不是运行时刻的实体，运行时它们没有内存空间！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77813"/>
            <a:ext cx="7489825" cy="60801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结构类型的操作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196752"/>
            <a:ext cx="8731696" cy="5400600"/>
          </a:xfrm>
        </p:spPr>
        <p:txBody>
          <a:bodyPr>
            <a:normAutofit fontScale="85000" lnSpcReduction="20000"/>
          </a:bodyPr>
          <a:lstStyle/>
          <a:p>
            <a:pPr marL="360363" indent="-360363" algn="just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访问结构的成员</a:t>
            </a:r>
          </a:p>
          <a:p>
            <a:pPr marL="825500" lvl="1" algn="just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对结构数据的操作主要通过成员来进行。访问结构</a:t>
            </a:r>
            <a:r>
              <a:rPr lang="zh-CN" altLang="en-US" dirty="0"/>
              <a:t>的成员要</a:t>
            </a:r>
            <a:r>
              <a:rPr lang="zh-CN" altLang="en-US" dirty="0" smtClean="0"/>
              <a:t>用结构变量名来“</a:t>
            </a:r>
            <a:r>
              <a:rPr lang="zh-CN" altLang="en-US" dirty="0" smtClean="0">
                <a:solidFill>
                  <a:srgbClr val="FFC000"/>
                </a:solidFill>
              </a:rPr>
              <a:t>受限</a:t>
            </a:r>
            <a:r>
              <a:rPr lang="zh-CN" altLang="en-US" dirty="0" smtClean="0"/>
              <a:t>”</a:t>
            </a:r>
            <a:r>
              <a:rPr lang="zh-CN" altLang="en-US" dirty="0" smtClean="0">
                <a:cs typeface="Courier New" pitchFamily="49" charset="0"/>
              </a:rPr>
              <a:t> （通过操作符“</a:t>
            </a:r>
            <a:r>
              <a:rPr lang="en-US" altLang="zh-CN" dirty="0" smtClean="0">
                <a:solidFill>
                  <a:srgbClr val="FFC000"/>
                </a:solidFill>
                <a:cs typeface="Courier New" pitchFamily="49" charset="0"/>
              </a:rPr>
              <a:t>.</a:t>
            </a:r>
            <a:r>
              <a:rPr lang="zh-CN" altLang="en-US" dirty="0" smtClean="0">
                <a:cs typeface="Courier New" pitchFamily="49" charset="0"/>
              </a:rPr>
              <a:t>”来实现）：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cs typeface="Courier New" pitchFamily="49" charset="0"/>
              </a:rPr>
              <a:t>&lt;</a:t>
            </a:r>
            <a:r>
              <a:rPr lang="zh-CN" altLang="en-US" dirty="0" smtClean="0"/>
              <a:t>结构类型变量</a:t>
            </a:r>
            <a:r>
              <a:rPr lang="en-US" altLang="zh-CN" dirty="0" smtClean="0">
                <a:cs typeface="Courier New" pitchFamily="49" charset="0"/>
              </a:rPr>
              <a:t>&gt;</a:t>
            </a:r>
            <a:r>
              <a:rPr lang="en-US" altLang="zh-CN" sz="3000" dirty="0" smtClean="0">
                <a:solidFill>
                  <a:schemeClr val="folHlink"/>
                </a:solidFill>
                <a:cs typeface="Courier New" pitchFamily="49" charset="0"/>
              </a:rPr>
              <a:t>.</a:t>
            </a:r>
            <a:r>
              <a:rPr lang="en-US" altLang="zh-CN" dirty="0" smtClean="0">
                <a:cs typeface="Courier New" pitchFamily="49" charset="0"/>
              </a:rPr>
              <a:t>&lt;</a:t>
            </a:r>
            <a:r>
              <a:rPr lang="zh-CN" altLang="en-US" dirty="0" smtClean="0"/>
              <a:t>结构成员名</a:t>
            </a:r>
            <a:r>
              <a:rPr lang="en-US" altLang="zh-CN" dirty="0" smtClean="0">
                <a:cs typeface="Courier New" pitchFamily="49" charset="0"/>
              </a:rPr>
              <a:t>&gt;</a:t>
            </a:r>
          </a:p>
          <a:p>
            <a:pPr marL="539750" lvl="1" indent="0" algn="just" eaLnBrk="1" hangingPunct="1">
              <a:lnSpc>
                <a:spcPct val="110000"/>
              </a:lnSpc>
              <a:buNone/>
              <a:defRPr/>
            </a:pPr>
            <a:r>
              <a:rPr lang="zh-CN" altLang="en-US" dirty="0" smtClean="0">
                <a:cs typeface="Courier New" pitchFamily="49" charset="0"/>
              </a:rPr>
              <a:t>   例如：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cs typeface="Courier New" pitchFamily="49" charset="0"/>
              </a:rPr>
              <a:t>Student </a:t>
            </a:r>
            <a:r>
              <a:rPr lang="en-US" altLang="zh-CN" dirty="0" err="1" smtClean="0">
                <a:cs typeface="Courier New" pitchFamily="49" charset="0"/>
              </a:rPr>
              <a:t>st</a:t>
            </a:r>
            <a:r>
              <a:rPr lang="en-US" altLang="zh-CN" dirty="0" smtClean="0">
                <a:cs typeface="Courier New" pitchFamily="49" charset="0"/>
              </a:rPr>
              <a:t>;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cs typeface="Courier New" pitchFamily="49" charset="0"/>
              </a:rPr>
              <a:t>... </a:t>
            </a:r>
            <a:r>
              <a:rPr lang="en-US" altLang="zh-CN" dirty="0" smtClean="0">
                <a:solidFill>
                  <a:srgbClr val="FFC000"/>
                </a:solidFill>
                <a:cs typeface="Courier New" pitchFamily="49" charset="0"/>
              </a:rPr>
              <a:t>st.no</a:t>
            </a:r>
            <a:r>
              <a:rPr lang="zh-CN" altLang="en-US" dirty="0">
                <a:cs typeface="Courier New" pitchFamily="49" charset="0"/>
              </a:rPr>
              <a:t> </a:t>
            </a:r>
            <a:r>
              <a:rPr lang="en-US" altLang="zh-CN" dirty="0" smtClean="0">
                <a:cs typeface="Courier New" pitchFamily="49" charset="0"/>
              </a:rPr>
              <a:t>.... //</a:t>
            </a:r>
            <a:r>
              <a:rPr lang="zh-CN" altLang="en-US" dirty="0" smtClean="0">
                <a:cs typeface="Courier New" pitchFamily="49" charset="0"/>
              </a:rPr>
              <a:t>访问结构类型变量</a:t>
            </a:r>
            <a:r>
              <a:rPr lang="en-US" altLang="zh-CN" dirty="0" err="1" smtClean="0">
                <a:cs typeface="Courier New" pitchFamily="49" charset="0"/>
              </a:rPr>
              <a:t>st</a:t>
            </a:r>
            <a:r>
              <a:rPr lang="zh-CN" altLang="en-US" dirty="0" smtClean="0">
                <a:cs typeface="Courier New" pitchFamily="49" charset="0"/>
              </a:rPr>
              <a:t>的成员</a:t>
            </a:r>
            <a:r>
              <a:rPr lang="en-US" altLang="zh-CN" dirty="0" smtClean="0">
                <a:cs typeface="Courier New" pitchFamily="49" charset="0"/>
              </a:rPr>
              <a:t>no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cs typeface="Courier New" pitchFamily="49" charset="0"/>
              </a:rPr>
              <a:t>... </a:t>
            </a:r>
            <a:r>
              <a:rPr lang="en-US" altLang="zh-CN" dirty="0" smtClean="0">
                <a:solidFill>
                  <a:srgbClr val="FFC000"/>
                </a:solidFill>
                <a:cs typeface="Courier New" pitchFamily="49" charset="0"/>
              </a:rPr>
              <a:t>st.name</a:t>
            </a:r>
            <a:r>
              <a:rPr lang="zh-CN" altLang="en-US" dirty="0" smtClean="0">
                <a:cs typeface="Courier New" pitchFamily="49" charset="0"/>
              </a:rPr>
              <a:t> </a:t>
            </a:r>
            <a:r>
              <a:rPr lang="en-US" altLang="zh-CN" dirty="0" smtClean="0">
                <a:cs typeface="Courier New" pitchFamily="49" charset="0"/>
              </a:rPr>
              <a:t>...</a:t>
            </a:r>
            <a:r>
              <a:rPr lang="en-US" altLang="zh-CN" dirty="0">
                <a:cs typeface="Courier New" pitchFamily="49" charset="0"/>
              </a:rPr>
              <a:t> //</a:t>
            </a:r>
            <a:r>
              <a:rPr lang="zh-CN" altLang="en-US" dirty="0">
                <a:cs typeface="Courier New" pitchFamily="49" charset="0"/>
              </a:rPr>
              <a:t>访问结构类型变量</a:t>
            </a:r>
            <a:r>
              <a:rPr lang="en-US" altLang="zh-CN" dirty="0" err="1">
                <a:cs typeface="Courier New" pitchFamily="49" charset="0"/>
              </a:rPr>
              <a:t>st</a:t>
            </a:r>
            <a:r>
              <a:rPr lang="zh-CN" altLang="en-US" dirty="0">
                <a:cs typeface="Courier New" pitchFamily="49" charset="0"/>
              </a:rPr>
              <a:t>的</a:t>
            </a:r>
            <a:r>
              <a:rPr lang="zh-CN" altLang="en-US" dirty="0" smtClean="0">
                <a:cs typeface="Courier New" pitchFamily="49" charset="0"/>
              </a:rPr>
              <a:t>成员</a:t>
            </a:r>
            <a:r>
              <a:rPr lang="en-US" altLang="zh-CN" dirty="0" smtClean="0">
                <a:cs typeface="Courier New" pitchFamily="49" charset="0"/>
              </a:rPr>
              <a:t>name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cs typeface="Courier New" pitchFamily="49" charset="0"/>
              </a:rPr>
              <a:t>......</a:t>
            </a:r>
          </a:p>
          <a:p>
            <a:pPr marL="825500" lvl="1" algn="just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每个结构成员都可以看作是一个独立的变量，对它们可以实施成员类型所允许的操。例如：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st.no = 1; //</a:t>
            </a:r>
            <a:r>
              <a:rPr lang="zh-CN" altLang="en-US" dirty="0" smtClean="0"/>
              <a:t>把</a:t>
            </a:r>
            <a:r>
              <a:rPr lang="en-US" altLang="zh-CN" dirty="0" err="1" smtClean="0"/>
              <a:t>st</a:t>
            </a:r>
            <a:r>
              <a:rPr lang="zh-CN" altLang="en-US" dirty="0" smtClean="0"/>
              <a:t>的成员</a:t>
            </a:r>
            <a:r>
              <a:rPr lang="en-US" altLang="zh-CN" dirty="0" smtClean="0"/>
              <a:t>no</a:t>
            </a:r>
            <a:r>
              <a:rPr lang="zh-CN" altLang="en-US" dirty="0" smtClean="0"/>
              <a:t>赋值为</a:t>
            </a:r>
            <a:r>
              <a:rPr lang="en-US" altLang="zh-CN" dirty="0" smtClean="0"/>
              <a:t>1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err="1" smtClean="0"/>
              <a:t>strcpy</a:t>
            </a:r>
            <a:r>
              <a:rPr lang="en-US" altLang="zh-CN" dirty="0" smtClean="0"/>
              <a:t>(st.name,"</a:t>
            </a:r>
            <a:r>
              <a:rPr lang="zh-CN" altLang="en-US" dirty="0" smtClean="0"/>
              <a:t>张三</a:t>
            </a:r>
            <a:r>
              <a:rPr lang="en-US" altLang="zh-CN" dirty="0"/>
              <a:t>"); //</a:t>
            </a:r>
            <a:r>
              <a:rPr lang="zh-CN" altLang="en-US" dirty="0"/>
              <a:t>把</a:t>
            </a:r>
            <a:r>
              <a:rPr lang="en-US" altLang="zh-CN" dirty="0" err="1"/>
              <a:t>st</a:t>
            </a:r>
            <a:r>
              <a:rPr lang="zh-CN" altLang="en-US" dirty="0"/>
              <a:t>的</a:t>
            </a:r>
            <a:r>
              <a:rPr lang="zh-CN" altLang="en-US" dirty="0" smtClean="0"/>
              <a:t>成员</a:t>
            </a:r>
            <a:r>
              <a:rPr lang="en-US" altLang="zh-CN" dirty="0" smtClean="0"/>
              <a:t>name</a:t>
            </a:r>
            <a:r>
              <a:rPr lang="zh-CN" altLang="en-US" dirty="0" smtClean="0"/>
              <a:t>赋值为</a:t>
            </a:r>
            <a:r>
              <a:rPr lang="en-US" altLang="zh-CN" dirty="0" smtClean="0"/>
              <a:t>"</a:t>
            </a:r>
            <a:r>
              <a:rPr lang="zh-CN" altLang="en-US" dirty="0" smtClean="0"/>
              <a:t>张三</a:t>
            </a:r>
            <a:r>
              <a:rPr lang="en-US" altLang="zh-CN" dirty="0" smtClean="0"/>
              <a:t>"</a:t>
            </a:r>
          </a:p>
          <a:p>
            <a:pPr marL="1233488" lvl="2" algn="just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192" y="764704"/>
            <a:ext cx="8507288" cy="5904384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dirty="0" smtClean="0"/>
              <a:t>结构赋值</a:t>
            </a:r>
          </a:p>
          <a:p>
            <a:pPr lvl="1" algn="just" eaLnBrk="1" hangingPunct="1">
              <a:defRPr/>
            </a:pPr>
            <a:r>
              <a:rPr lang="zh-CN" altLang="en-US" dirty="0" smtClean="0"/>
              <a:t>可以对相同结构类型的数据进行</a:t>
            </a:r>
            <a:r>
              <a:rPr lang="zh-CN" altLang="en-US" dirty="0" smtClean="0">
                <a:solidFill>
                  <a:schemeClr val="folHlink"/>
                </a:solidFill>
              </a:rPr>
              <a:t>整体赋值</a:t>
            </a:r>
            <a:r>
              <a:rPr lang="zh-CN" altLang="en-US" dirty="0" smtClean="0"/>
              <a:t>，例如：</a:t>
            </a:r>
          </a:p>
          <a:p>
            <a:pPr lvl="2" algn="just" eaLnBrk="1" hangingPunct="1">
              <a:defRPr/>
            </a:pPr>
            <a:r>
              <a:rPr lang="en-US" altLang="zh-CN" dirty="0" smtClean="0"/>
              <a:t>Student st1,st2;</a:t>
            </a:r>
          </a:p>
          <a:p>
            <a:pPr lvl="2" algn="just" eaLnBrk="1" hangingPunct="1">
              <a:defRPr/>
            </a:pPr>
            <a:r>
              <a:rPr lang="en-US" altLang="zh-CN" dirty="0" smtClean="0"/>
              <a:t>st1 = st2; //</a:t>
            </a:r>
            <a:r>
              <a:rPr lang="en-US" altLang="zh-CN" dirty="0" smtClean="0">
                <a:solidFill>
                  <a:schemeClr val="folHlink"/>
                </a:solidFill>
              </a:rPr>
              <a:t>OK</a:t>
            </a:r>
          </a:p>
          <a:p>
            <a:pPr lvl="1" algn="just" eaLnBrk="1" hangingPunct="1">
              <a:defRPr/>
            </a:pPr>
            <a:r>
              <a:rPr lang="zh-CN" altLang="en-US" dirty="0" smtClean="0"/>
              <a:t>不同的结构类型之间不能相互赋值。例如：</a:t>
            </a:r>
          </a:p>
          <a:p>
            <a:pPr lvl="2" algn="just" eaLnBrk="1" hangingPunct="1">
              <a:defRPr/>
            </a:pPr>
            <a:r>
              <a:rPr lang="en-US" altLang="zh-CN" dirty="0" smtClean="0"/>
              <a:t>Student </a:t>
            </a:r>
            <a:r>
              <a:rPr lang="en-US" altLang="zh-CN" dirty="0" err="1" smtClean="0"/>
              <a:t>st</a:t>
            </a:r>
            <a:r>
              <a:rPr lang="en-US" altLang="zh-CN" dirty="0" smtClean="0"/>
              <a:t>;</a:t>
            </a:r>
          </a:p>
          <a:p>
            <a:pPr lvl="2" algn="just" eaLnBrk="1" hangingPunct="1">
              <a:defRPr/>
            </a:pPr>
            <a:r>
              <a:rPr lang="en-US" altLang="zh-CN" dirty="0" smtClean="0"/>
              <a:t>Date today;</a:t>
            </a:r>
          </a:p>
          <a:p>
            <a:pPr lvl="2" algn="just" eaLnBrk="1" hangingPunct="1">
              <a:defRPr/>
            </a:pPr>
            <a:r>
              <a:rPr lang="en-US" altLang="zh-CN" dirty="0" err="1" smtClean="0"/>
              <a:t>st</a:t>
            </a:r>
            <a:r>
              <a:rPr lang="en-US" altLang="zh-CN" dirty="0" smtClean="0"/>
              <a:t> = today; //</a:t>
            </a:r>
            <a:r>
              <a:rPr lang="en-US" altLang="zh-CN" dirty="0" smtClean="0">
                <a:solidFill>
                  <a:schemeClr val="folHlink"/>
                </a:solidFill>
              </a:rPr>
              <a:t>Error</a:t>
            </a:r>
            <a:r>
              <a:rPr lang="en-US" altLang="zh-CN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向函数传递结构数据 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86800" cy="5184576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zh-CN" altLang="en-US" sz="2800" dirty="0" smtClean="0"/>
              <a:t>结构可以作为参数传给函数，默认参数传递方式为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值传递</a:t>
            </a:r>
            <a:r>
              <a:rPr lang="zh-CN" altLang="en-US" sz="2800" dirty="0" smtClean="0"/>
              <a:t>。例如：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void display(Student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st</a:t>
            </a:r>
            <a:r>
              <a:rPr lang="en-US" altLang="zh-CN" sz="2400" dirty="0" smtClean="0"/>
              <a:t>) 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{ 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st.no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st.name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...... 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}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Student st1;</a:t>
            </a:r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...... //</a:t>
            </a:r>
            <a:r>
              <a:rPr lang="zh-CN" altLang="en-US" sz="2400" dirty="0" smtClean="0"/>
              <a:t>获取结构数据到变量</a:t>
            </a:r>
            <a:r>
              <a:rPr lang="en-US" altLang="zh-CN" sz="2400" dirty="0" smtClean="0"/>
              <a:t>st1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 lvl="1" algn="just" eaLnBrk="1" hangingPunct="1">
              <a:buFontTx/>
              <a:buNone/>
              <a:defRPr/>
            </a:pPr>
            <a:r>
              <a:rPr lang="en-US" altLang="zh-CN" sz="2400" dirty="0" smtClean="0"/>
              <a:t>display(</a:t>
            </a:r>
            <a:r>
              <a:rPr lang="en-US" altLang="zh-CN" sz="2400" dirty="0" smtClean="0">
                <a:solidFill>
                  <a:srgbClr val="FFC000"/>
                </a:solidFill>
              </a:rPr>
              <a:t>st1</a:t>
            </a:r>
            <a:r>
              <a:rPr lang="en-US" altLang="zh-CN" sz="2400" dirty="0" smtClean="0"/>
              <a:t>); //</a:t>
            </a:r>
            <a:r>
              <a:rPr lang="zh-CN" altLang="en-US" sz="2400" dirty="0" smtClean="0"/>
              <a:t>调用函数</a:t>
            </a:r>
            <a:r>
              <a:rPr lang="en-US" altLang="zh-CN" sz="2400" dirty="0" smtClean="0"/>
              <a:t>display</a:t>
            </a:r>
            <a:r>
              <a:rPr lang="zh-CN" altLang="en-US" sz="2400" dirty="0" smtClean="0"/>
              <a:t>，把</a:t>
            </a:r>
            <a:r>
              <a:rPr lang="en-US" altLang="zh-CN" sz="2400" dirty="0" smtClean="0"/>
              <a:t>st1</a:t>
            </a:r>
            <a:r>
              <a:rPr lang="zh-CN" altLang="en-US" sz="2400" dirty="0" smtClean="0"/>
              <a:t>复制到</a:t>
            </a:r>
            <a:r>
              <a:rPr lang="en-US" altLang="zh-CN" sz="2400" dirty="0" err="1" smtClean="0"/>
              <a:t>st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39371</TotalTime>
  <Words>2293</Words>
  <Application>Microsoft Office PowerPoint</Application>
  <PresentationFormat>全屏显示(4:3)</PresentationFormat>
  <Paragraphs>278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宋体</vt:lpstr>
      <vt:lpstr>Arial</vt:lpstr>
      <vt:lpstr>Calibri</vt:lpstr>
      <vt:lpstr>Courier New</vt:lpstr>
      <vt:lpstr>Times New Roman</vt:lpstr>
      <vt:lpstr>Verdana</vt:lpstr>
      <vt:lpstr>Wingdings</vt:lpstr>
      <vt:lpstr>Globe</vt:lpstr>
      <vt:lpstr>结构类型</vt:lpstr>
      <vt:lpstr>PowerPoint 演示文稿</vt:lpstr>
      <vt:lpstr>结构类型的定义</vt:lpstr>
      <vt:lpstr>PowerPoint 演示文稿</vt:lpstr>
      <vt:lpstr>结构类型变量的定义</vt:lpstr>
      <vt:lpstr>结构类型变量的初始化</vt:lpstr>
      <vt:lpstr>结构类型的操作 </vt:lpstr>
      <vt:lpstr>PowerPoint 演示文稿</vt:lpstr>
      <vt:lpstr>向函数传递结构数据 </vt:lpstr>
      <vt:lpstr>PowerPoint 演示文稿</vt:lpstr>
      <vt:lpstr>结构的应用：名表（Name-Table）</vt:lpstr>
      <vt:lpstr>名表的表示</vt:lpstr>
      <vt:lpstr>名表数据的输入/输出</vt:lpstr>
      <vt:lpstr>名表数据的统计操作</vt:lpstr>
      <vt:lpstr>名表的查找（检索）</vt:lpstr>
      <vt:lpstr>名表的顺序查找</vt:lpstr>
      <vt:lpstr>PowerPoint 演示文稿</vt:lpstr>
      <vt:lpstr>名表的二分法查找</vt:lpstr>
      <vt:lpstr>PowerPoint 演示文稿</vt:lpstr>
      <vt:lpstr>算法分析</vt:lpstr>
      <vt:lpstr>结构类型的存储 </vt:lpstr>
      <vt:lpstr>结构的内存地址对齐</vt:lpstr>
      <vt:lpstr>结构的内存地址对齐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1089</cp:revision>
  <dcterms:created xsi:type="dcterms:W3CDTF">2004-12-03T07:36:08Z</dcterms:created>
  <dcterms:modified xsi:type="dcterms:W3CDTF">2026-01-14T03:57:35Z</dcterms:modified>
</cp:coreProperties>
</file>