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39"/>
  </p:notesMasterIdLst>
  <p:handoutMasterIdLst>
    <p:handoutMasterId r:id="rId40"/>
  </p:handoutMasterIdLst>
  <p:sldIdLst>
    <p:sldId id="296" r:id="rId2"/>
    <p:sldId id="295" r:id="rId3"/>
    <p:sldId id="343" r:id="rId4"/>
    <p:sldId id="257" r:id="rId5"/>
    <p:sldId id="261" r:id="rId6"/>
    <p:sldId id="260" r:id="rId7"/>
    <p:sldId id="353" r:id="rId8"/>
    <p:sldId id="315" r:id="rId9"/>
    <p:sldId id="377" r:id="rId10"/>
    <p:sldId id="258" r:id="rId11"/>
    <p:sldId id="372" r:id="rId12"/>
    <p:sldId id="324" r:id="rId13"/>
    <p:sldId id="373" r:id="rId14"/>
    <p:sldId id="378" r:id="rId15"/>
    <p:sldId id="314" r:id="rId16"/>
    <p:sldId id="262" r:id="rId17"/>
    <p:sldId id="263" r:id="rId18"/>
    <p:sldId id="323" r:id="rId19"/>
    <p:sldId id="374" r:id="rId20"/>
    <p:sldId id="336" r:id="rId21"/>
    <p:sldId id="308" r:id="rId22"/>
    <p:sldId id="338" r:id="rId23"/>
    <p:sldId id="309" r:id="rId24"/>
    <p:sldId id="375" r:id="rId25"/>
    <p:sldId id="310" r:id="rId26"/>
    <p:sldId id="311" r:id="rId27"/>
    <p:sldId id="347" r:id="rId28"/>
    <p:sldId id="312" r:id="rId29"/>
    <p:sldId id="379" r:id="rId30"/>
    <p:sldId id="365" r:id="rId31"/>
    <p:sldId id="366" r:id="rId32"/>
    <p:sldId id="376" r:id="rId33"/>
    <p:sldId id="367" r:id="rId34"/>
    <p:sldId id="368" r:id="rId35"/>
    <p:sldId id="369" r:id="rId36"/>
    <p:sldId id="370" r:id="rId37"/>
    <p:sldId id="371" r:id="rId38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08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3" d="100"/>
          <a:sy n="43" d="100"/>
        </p:scale>
        <p:origin x="-792" y="-6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BC11A6BC-E67A-44EE-84FC-223B23A29A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8768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25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AFB669E7-BE37-4B96-B4DF-711B375E83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20638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7371A00-80BD-440E-9ADE-0C4839A88013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</a:t>
            </a:fld>
            <a:endParaRPr lang="en-US" altLang="zh-CN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706A1FC-01FC-480C-B48C-411CC4F4B349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16</a:t>
            </a:fld>
            <a:endParaRPr lang="en-US" altLang="zh-CN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92EC528-34E7-4FE6-8C83-A13727DC6830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17</a:t>
            </a:fld>
            <a:endParaRPr lang="en-US" altLang="zh-CN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CE6798D-3B0D-4A21-8074-EF9BBB86CF4F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18</a:t>
            </a:fld>
            <a:endParaRPr lang="en-US" altLang="zh-CN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5D10BF6-B293-4626-AED1-B31DEB165D70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21</a:t>
            </a:fld>
            <a:endParaRPr lang="en-US" altLang="zh-CN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BC3828A-C9FE-4687-A85E-11EC8D517C96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23</a:t>
            </a:fld>
            <a:endParaRPr lang="en-US" altLang="zh-CN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C187B62-2774-4744-9AAD-D5533C62171D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25</a:t>
            </a:fld>
            <a:endParaRPr lang="en-US" altLang="zh-CN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50EFB7E-0486-40DD-AD79-0072DE2A9872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26</a:t>
            </a:fld>
            <a:endParaRPr lang="en-US" altLang="zh-CN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97DDDF2-0A08-4ED7-A390-624C0A7D7EC8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28</a:t>
            </a:fld>
            <a:endParaRPr lang="en-US" altLang="zh-CN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EB8B510-F7D8-444B-B7BE-A5AA77883E62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36</a:t>
            </a:fld>
            <a:endParaRPr lang="en-US" altLang="zh-CN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A5302A5-FD5F-4444-8E93-A889191348CF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2</a:t>
            </a:fld>
            <a:endParaRPr lang="en-US" altLang="zh-CN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9D5D594-6470-4283-AF07-BA396F23E957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4</a:t>
            </a:fld>
            <a:endParaRPr lang="en-US" altLang="zh-CN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AF30FC4-3BFB-4A88-9287-87667CAF2D7C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5</a:t>
            </a:fld>
            <a:endParaRPr lang="en-US" altLang="zh-CN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C68542E-7F3D-484E-B282-D022B21CFA5C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6</a:t>
            </a:fld>
            <a:endParaRPr lang="en-US" altLang="zh-CN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E228F59-5790-4BCA-8788-30DA68A9E5D2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8</a:t>
            </a:fld>
            <a:endParaRPr lang="en-US" altLang="zh-CN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F83AC37-4524-4C73-8E71-89CB70079C0E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10</a:t>
            </a:fld>
            <a:endParaRPr lang="en-US" altLang="zh-CN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4FA8949-CF1C-4F74-B4A1-FF274786242B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12</a:t>
            </a:fld>
            <a:endParaRPr lang="en-US" altLang="zh-CN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7420330-B6B1-408B-81C0-AEEF4CD776C9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15</a:t>
            </a:fld>
            <a:endParaRPr lang="en-US" altLang="zh-CN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75 w 717"/>
                <a:gd name="T1" fmla="*/ 845 h 845"/>
                <a:gd name="T2" fmla="*/ 775 w 717"/>
                <a:gd name="T3" fmla="*/ 821 h 845"/>
                <a:gd name="T4" fmla="*/ 632 w 717"/>
                <a:gd name="T5" fmla="*/ 605 h 845"/>
                <a:gd name="T6" fmla="*/ 435 w 717"/>
                <a:gd name="T7" fmla="*/ 396 h 845"/>
                <a:gd name="T8" fmla="*/ 25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38 w 717"/>
                <a:gd name="T15" fmla="*/ 198 h 845"/>
                <a:gd name="T16" fmla="*/ 429 w 717"/>
                <a:gd name="T17" fmla="*/ 408 h 845"/>
                <a:gd name="T18" fmla="*/ 626 w 717"/>
                <a:gd name="T19" fmla="*/ 623 h 845"/>
                <a:gd name="T20" fmla="*/ 775 w 717"/>
                <a:gd name="T21" fmla="*/ 845 h 845"/>
                <a:gd name="T22" fmla="*/ 77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36 w 407"/>
                <a:gd name="T1" fmla="*/ 414 h 414"/>
                <a:gd name="T2" fmla="*/ 436 w 407"/>
                <a:gd name="T3" fmla="*/ 396 h 414"/>
                <a:gd name="T4" fmla="*/ 25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45 w 407"/>
                <a:gd name="T13" fmla="*/ 204 h 414"/>
                <a:gd name="T14" fmla="*/ 436 w 407"/>
                <a:gd name="T15" fmla="*/ 414 h 414"/>
                <a:gd name="T16" fmla="*/ 43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44 w 586"/>
                <a:gd name="T1" fmla="*/ 0 h 599"/>
                <a:gd name="T2" fmla="*/ 626 w 586"/>
                <a:gd name="T3" fmla="*/ 0 h 599"/>
                <a:gd name="T4" fmla="*/ 436 w 586"/>
                <a:gd name="T5" fmla="*/ 132 h 599"/>
                <a:gd name="T6" fmla="*/ 28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86 w 586"/>
                <a:gd name="T17" fmla="*/ 282 h 599"/>
                <a:gd name="T18" fmla="*/ 444 w 586"/>
                <a:gd name="T19" fmla="*/ 138 h 599"/>
                <a:gd name="T20" fmla="*/ 644 w 586"/>
                <a:gd name="T21" fmla="*/ 0 h 599"/>
                <a:gd name="T22" fmla="*/ 64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98 w 269"/>
                <a:gd name="T1" fmla="*/ 0 h 252"/>
                <a:gd name="T2" fmla="*/ 28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98 w 269"/>
                <a:gd name="T15" fmla="*/ 0 h 252"/>
                <a:gd name="T16" fmla="*/ 29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2311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82312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77A95-F7B2-4ED3-99FF-0D67A16961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725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CEB86-CDF0-4D24-8D89-440C53158E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8797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B6234-A516-440E-9EA5-DA6DCE3BF4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4593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F9D8A-9DC0-4D69-8518-70DAC50E02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1338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3C663-9117-46D0-9789-D5619FE2B8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5935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3B85D-2992-4DFB-83D6-51CB1C834B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766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6E0C-F80F-49F4-8C8C-7F9E6D0ECD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727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330E0-7745-4ED6-8FBB-23F99CC5CA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85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FB96D-3462-4B06-A9CA-C60B793F29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7388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E4DCF-1570-460A-A8CA-8C8649290F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633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6D502-E51D-45FE-B1DA-4830384FD9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9385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8125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5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5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8125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126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6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7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75 w 717"/>
                <a:gd name="T1" fmla="*/ 845 h 845"/>
                <a:gd name="T2" fmla="*/ 775 w 717"/>
                <a:gd name="T3" fmla="*/ 821 h 845"/>
                <a:gd name="T4" fmla="*/ 632 w 717"/>
                <a:gd name="T5" fmla="*/ 605 h 845"/>
                <a:gd name="T6" fmla="*/ 435 w 717"/>
                <a:gd name="T7" fmla="*/ 396 h 845"/>
                <a:gd name="T8" fmla="*/ 25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38 w 717"/>
                <a:gd name="T15" fmla="*/ 198 h 845"/>
                <a:gd name="T16" fmla="*/ 429 w 717"/>
                <a:gd name="T17" fmla="*/ 408 h 845"/>
                <a:gd name="T18" fmla="*/ 626 w 717"/>
                <a:gd name="T19" fmla="*/ 623 h 845"/>
                <a:gd name="T20" fmla="*/ 775 w 717"/>
                <a:gd name="T21" fmla="*/ 845 h 845"/>
                <a:gd name="T22" fmla="*/ 77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36 w 407"/>
                <a:gd name="T1" fmla="*/ 414 h 414"/>
                <a:gd name="T2" fmla="*/ 436 w 407"/>
                <a:gd name="T3" fmla="*/ 396 h 414"/>
                <a:gd name="T4" fmla="*/ 25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45 w 407"/>
                <a:gd name="T13" fmla="*/ 204 h 414"/>
                <a:gd name="T14" fmla="*/ 436 w 407"/>
                <a:gd name="T15" fmla="*/ 414 h 414"/>
                <a:gd name="T16" fmla="*/ 43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27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44 w 586"/>
                <a:gd name="T1" fmla="*/ 0 h 599"/>
                <a:gd name="T2" fmla="*/ 626 w 586"/>
                <a:gd name="T3" fmla="*/ 0 h 599"/>
                <a:gd name="T4" fmla="*/ 436 w 586"/>
                <a:gd name="T5" fmla="*/ 132 h 599"/>
                <a:gd name="T6" fmla="*/ 28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86 w 586"/>
                <a:gd name="T17" fmla="*/ 282 h 599"/>
                <a:gd name="T18" fmla="*/ 444 w 586"/>
                <a:gd name="T19" fmla="*/ 138 h 599"/>
                <a:gd name="T20" fmla="*/ 644 w 586"/>
                <a:gd name="T21" fmla="*/ 0 h 599"/>
                <a:gd name="T22" fmla="*/ 64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98 w 269"/>
                <a:gd name="T1" fmla="*/ 0 h 252"/>
                <a:gd name="T2" fmla="*/ 28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98 w 269"/>
                <a:gd name="T15" fmla="*/ 0 h 252"/>
                <a:gd name="T16" fmla="*/ 29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1287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1288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289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290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fld id="{B43955B6-121D-4605-991E-437CBD3DEA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8129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86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  <p:sldLayoutId id="2147484082" r:id="rId8"/>
    <p:sldLayoutId id="2147484083" r:id="rId9"/>
    <p:sldLayoutId id="2147484084" r:id="rId10"/>
    <p:sldLayoutId id="214748408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计算机</a:t>
            </a:r>
            <a:r>
              <a:rPr lang="zh-CN" altLang="en-US" dirty="0"/>
              <a:t>的</a:t>
            </a:r>
            <a:r>
              <a:rPr lang="zh-CN" altLang="en-US" smtClean="0"/>
              <a:t>工作原理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 smtClean="0"/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7"/>
          <p:cNvSpPr>
            <a:spLocks noChangeArrowheads="1"/>
          </p:cNvSpPr>
          <p:nvPr/>
        </p:nvSpPr>
        <p:spPr bwMode="auto">
          <a:xfrm>
            <a:off x="2051050" y="4914900"/>
            <a:ext cx="1152525" cy="574675"/>
          </a:xfrm>
          <a:prstGeom prst="rect">
            <a:avLst/>
          </a:prstGeom>
          <a:solidFill>
            <a:srgbClr val="FFFFFF">
              <a:alpha val="0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外存</a:t>
            </a:r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067175" y="3571875"/>
            <a:ext cx="1655763" cy="720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zh-CN" altLang="en-US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外设</a:t>
            </a:r>
          </a:p>
          <a:p>
            <a:pPr>
              <a:defRPr/>
            </a:pPr>
            <a:r>
              <a:rPr lang="zh-CN" altLang="en-US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（</a:t>
            </a:r>
            <a:r>
              <a:rPr lang="en-US" altLang="zh-CN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Devices</a:t>
            </a:r>
            <a:r>
              <a:rPr lang="zh-CN" altLang="en-US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）</a:t>
            </a:r>
          </a:p>
        </p:txBody>
      </p:sp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4286250" y="1555750"/>
            <a:ext cx="1654175" cy="8651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zh-CN" altLang="en-US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内存</a:t>
            </a:r>
          </a:p>
          <a:p>
            <a:pPr>
              <a:defRPr/>
            </a:pPr>
            <a:r>
              <a:rPr lang="zh-CN" altLang="en-US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（</a:t>
            </a:r>
            <a:r>
              <a:rPr lang="en-US" altLang="zh-CN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Memory</a:t>
            </a:r>
            <a:r>
              <a:rPr lang="zh-CN" altLang="en-US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）</a:t>
            </a:r>
          </a:p>
        </p:txBody>
      </p:sp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1331913" y="2635250"/>
            <a:ext cx="1871662" cy="79375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zh-CN" altLang="en-US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中央处理器</a:t>
            </a:r>
          </a:p>
          <a:p>
            <a:pPr>
              <a:defRPr/>
            </a:pPr>
            <a:r>
              <a:rPr lang="zh-CN" altLang="en-US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（</a:t>
            </a:r>
            <a:r>
              <a:rPr lang="en-US" altLang="zh-CN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CPU</a:t>
            </a:r>
            <a:r>
              <a:rPr lang="zh-CN" altLang="en-US" sz="24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）</a:t>
            </a:r>
          </a:p>
        </p:txBody>
      </p:sp>
      <p:sp>
        <p:nvSpPr>
          <p:cNvPr id="11270" name="Line 24"/>
          <p:cNvSpPr>
            <a:spLocks noChangeShapeType="1"/>
          </p:cNvSpPr>
          <p:nvPr/>
        </p:nvSpPr>
        <p:spPr bwMode="auto">
          <a:xfrm>
            <a:off x="5148263" y="2420938"/>
            <a:ext cx="0" cy="1150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Line 25"/>
          <p:cNvSpPr>
            <a:spLocks noChangeShapeType="1"/>
          </p:cNvSpPr>
          <p:nvPr/>
        </p:nvSpPr>
        <p:spPr bwMode="auto">
          <a:xfrm flipH="1">
            <a:off x="3203575" y="2997200"/>
            <a:ext cx="19446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Line 26"/>
          <p:cNvSpPr>
            <a:spLocks noChangeShapeType="1"/>
          </p:cNvSpPr>
          <p:nvPr/>
        </p:nvSpPr>
        <p:spPr bwMode="auto">
          <a:xfrm flipH="1">
            <a:off x="2627313" y="4292600"/>
            <a:ext cx="2232025" cy="622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Line 29"/>
          <p:cNvSpPr>
            <a:spLocks noChangeShapeType="1"/>
          </p:cNvSpPr>
          <p:nvPr/>
        </p:nvSpPr>
        <p:spPr bwMode="auto">
          <a:xfrm flipH="1">
            <a:off x="4932363" y="5518150"/>
            <a:ext cx="19446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Line 30"/>
          <p:cNvSpPr>
            <a:spLocks noChangeShapeType="1"/>
          </p:cNvSpPr>
          <p:nvPr/>
        </p:nvSpPr>
        <p:spPr bwMode="auto">
          <a:xfrm>
            <a:off x="6877050" y="5518150"/>
            <a:ext cx="16557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Line 31"/>
          <p:cNvSpPr>
            <a:spLocks noChangeShapeType="1"/>
          </p:cNvSpPr>
          <p:nvPr/>
        </p:nvSpPr>
        <p:spPr bwMode="auto">
          <a:xfrm flipH="1">
            <a:off x="684213" y="5489575"/>
            <a:ext cx="1870075" cy="460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Line 32"/>
          <p:cNvSpPr>
            <a:spLocks noChangeShapeType="1"/>
          </p:cNvSpPr>
          <p:nvPr/>
        </p:nvSpPr>
        <p:spPr bwMode="auto">
          <a:xfrm>
            <a:off x="2554288" y="5489575"/>
            <a:ext cx="1368425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" name="Rectangle 0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 anchorCtr="0"/>
          <a:lstStyle/>
          <a:p>
            <a:pPr eaLnBrk="1" hangingPunct="1">
              <a:defRPr/>
            </a:pPr>
            <a:r>
              <a:rPr lang="zh-CN" altLang="en-US" sz="3600" dirty="0" smtClean="0"/>
              <a:t>冯</a:t>
            </a:r>
            <a:r>
              <a:rPr lang="en-US" altLang="zh-CN" sz="3600" dirty="0" smtClean="0"/>
              <a:t>•</a:t>
            </a:r>
            <a:r>
              <a:rPr lang="zh-CN" altLang="en-US" sz="3600" dirty="0" smtClean="0"/>
              <a:t>诺依曼计算机的硬件组织</a:t>
            </a:r>
          </a:p>
        </p:txBody>
      </p:sp>
      <p:sp>
        <p:nvSpPr>
          <p:cNvPr id="124928" name="Text Box 0"/>
          <p:cNvSpPr txBox="1">
            <a:spLocks noChangeArrowheads="1"/>
          </p:cNvSpPr>
          <p:nvPr/>
        </p:nvSpPr>
        <p:spPr bwMode="auto">
          <a:xfrm>
            <a:off x="3635896" y="2630488"/>
            <a:ext cx="1532792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总线（</a:t>
            </a:r>
            <a:r>
              <a:rPr lang="en-US" altLang="zh-CN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Bus</a:t>
            </a:r>
            <a:r>
              <a:rPr lang="zh-CN" alt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）</a:t>
            </a:r>
            <a:endParaRPr lang="zh-CN" altLang="en-US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124930" name="AutoShape 2"/>
          <p:cNvSpPr>
            <a:spLocks noChangeArrowheads="1"/>
          </p:cNvSpPr>
          <p:nvPr/>
        </p:nvSpPr>
        <p:spPr bwMode="auto">
          <a:xfrm>
            <a:off x="107950" y="1196355"/>
            <a:ext cx="2808288" cy="1152525"/>
          </a:xfrm>
          <a:prstGeom prst="wedgeRoundRectCallout">
            <a:avLst>
              <a:gd name="adj1" fmla="val 19306"/>
              <a:gd name="adj2" fmla="val 72866"/>
              <a:gd name="adj3" fmla="val 16667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folHlink"/>
            </a:solidFill>
            <a:miter lim="800000"/>
            <a:headEnd/>
            <a:tailEnd/>
          </a:ln>
          <a:effectLst/>
          <a:extLst/>
        </p:spPr>
        <p:txBody>
          <a:bodyPr lIns="0" tIns="0" rIns="0" bIns="0"/>
          <a:lstStyle/>
          <a:p>
            <a:pPr algn="l">
              <a:defRPr/>
            </a:pPr>
            <a:r>
              <a:rPr lang="zh-CN" altLang="en-US" sz="2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执行计算机指令。包含</a:t>
            </a:r>
            <a:r>
              <a:rPr lang="zh-CN" altLang="en-US" sz="220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控制器</a:t>
            </a:r>
            <a:r>
              <a:rPr lang="zh-CN" altLang="en-US" sz="2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、</a:t>
            </a:r>
            <a:r>
              <a:rPr lang="zh-CN" altLang="en-US" sz="2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运算器</a:t>
            </a:r>
            <a:r>
              <a:rPr lang="zh-CN" altLang="en-US" sz="2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以及一些</a:t>
            </a:r>
            <a:r>
              <a:rPr lang="zh-CN" altLang="en-US" sz="2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寄存器。</a:t>
            </a:r>
            <a:endParaRPr lang="zh-CN" altLang="en-US" sz="2200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124932" name="AutoShape 4"/>
          <p:cNvSpPr>
            <a:spLocks noChangeArrowheads="1"/>
          </p:cNvSpPr>
          <p:nvPr/>
        </p:nvSpPr>
        <p:spPr bwMode="auto">
          <a:xfrm>
            <a:off x="6300788" y="1196974"/>
            <a:ext cx="2843212" cy="1433513"/>
          </a:xfrm>
          <a:prstGeom prst="wedgeRoundRectCallout">
            <a:avLst>
              <a:gd name="adj1" fmla="val -61435"/>
              <a:gd name="adj2" fmla="val 12208"/>
              <a:gd name="adj3" fmla="val 16667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folHlink"/>
            </a:solidFill>
            <a:miter lim="800000"/>
            <a:headEnd/>
            <a:tailEnd/>
          </a:ln>
          <a:effectLst/>
          <a:extLst/>
        </p:spPr>
        <p:txBody>
          <a:bodyPr lIns="0" tIns="0" rIns="0" bIns="0"/>
          <a:lstStyle/>
          <a:p>
            <a:pPr algn="l">
              <a:defRPr/>
            </a:pPr>
            <a:r>
              <a:rPr lang="zh-CN" altLang="en-US" sz="2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存储运行中</a:t>
            </a:r>
            <a:r>
              <a:rPr lang="zh-CN" altLang="en-US" sz="2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的程序</a:t>
            </a:r>
            <a:r>
              <a:rPr lang="zh-CN" altLang="en-US" sz="2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和正在使用的数据。由一系列存储单元构成，</a:t>
            </a:r>
            <a:r>
              <a:rPr lang="zh-CN" altLang="en-US" sz="2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分为</a:t>
            </a:r>
            <a:r>
              <a:rPr lang="en-US" altLang="zh-CN" sz="2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ROM</a:t>
            </a:r>
            <a:r>
              <a:rPr lang="zh-CN" altLang="en-US" sz="2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和</a:t>
            </a:r>
            <a:r>
              <a:rPr lang="en-US" altLang="zh-CN" sz="2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RAM</a:t>
            </a:r>
            <a:r>
              <a:rPr lang="zh-CN" altLang="en-US" sz="2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。</a:t>
            </a:r>
            <a:endParaRPr lang="zh-CN" altLang="en-US" sz="2200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124934" name="AutoShape 6"/>
          <p:cNvSpPr>
            <a:spLocks noChangeArrowheads="1"/>
          </p:cNvSpPr>
          <p:nvPr/>
        </p:nvSpPr>
        <p:spPr bwMode="auto">
          <a:xfrm>
            <a:off x="6443663" y="3573016"/>
            <a:ext cx="2520950" cy="798563"/>
          </a:xfrm>
          <a:prstGeom prst="wedgeRoundRectCallout">
            <a:avLst>
              <a:gd name="adj1" fmla="val -27465"/>
              <a:gd name="adj2" fmla="val 118374"/>
              <a:gd name="adj3" fmla="val 16667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folHlink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l">
              <a:defRPr/>
            </a:pPr>
            <a:r>
              <a:rPr lang="zh-CN" altLang="en-US" sz="2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实现系统的输入和输出。</a:t>
            </a:r>
            <a:endParaRPr lang="zh-CN" altLang="en-US" sz="2200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124935" name="AutoShape 7"/>
          <p:cNvSpPr>
            <a:spLocks noChangeArrowheads="1"/>
          </p:cNvSpPr>
          <p:nvPr/>
        </p:nvSpPr>
        <p:spPr bwMode="auto">
          <a:xfrm>
            <a:off x="107950" y="3573016"/>
            <a:ext cx="2376488" cy="1127125"/>
          </a:xfrm>
          <a:prstGeom prst="wedgeRoundRectCallout">
            <a:avLst>
              <a:gd name="adj1" fmla="val 49998"/>
              <a:gd name="adj2" fmla="val 69072"/>
              <a:gd name="adj3" fmla="val 16667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folHlink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l">
              <a:defRPr/>
            </a:pPr>
            <a:r>
              <a:rPr lang="zh-CN" altLang="en-US" sz="2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永久性</a:t>
            </a:r>
            <a:r>
              <a:rPr lang="zh-CN" altLang="en-US" sz="2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存储程序</a:t>
            </a:r>
            <a:r>
              <a:rPr lang="zh-CN" altLang="en-US" sz="2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和</a:t>
            </a:r>
            <a:r>
              <a:rPr lang="zh-CN" altLang="en-US" sz="2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数据。以</a:t>
            </a:r>
            <a:r>
              <a:rPr lang="zh-CN" altLang="en-US" sz="2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文件</a:t>
            </a:r>
            <a:r>
              <a:rPr lang="zh-CN" altLang="en-US" sz="2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为单位来组织。</a:t>
            </a:r>
            <a:endParaRPr lang="zh-CN" altLang="en-US" sz="2200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124936" name="Text Box 8"/>
          <p:cNvSpPr txBox="1">
            <a:spLocks noChangeArrowheads="1"/>
          </p:cNvSpPr>
          <p:nvPr/>
        </p:nvSpPr>
        <p:spPr bwMode="auto">
          <a:xfrm>
            <a:off x="4737965" y="5949950"/>
            <a:ext cx="4055919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键盘、显示器、打印机、鼠标器等</a:t>
            </a:r>
          </a:p>
        </p:txBody>
      </p:sp>
      <p:sp>
        <p:nvSpPr>
          <p:cNvPr id="124937" name="Text Box 9"/>
          <p:cNvSpPr txBox="1">
            <a:spLocks noChangeArrowheads="1"/>
          </p:cNvSpPr>
          <p:nvPr/>
        </p:nvSpPr>
        <p:spPr bwMode="auto">
          <a:xfrm>
            <a:off x="134464" y="5949950"/>
            <a:ext cx="4365528" cy="70788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硬盘（固定）</a:t>
            </a:r>
            <a:r>
              <a:rPr lang="zh-CN" altLang="en-US" sz="2000" b="1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、软盘、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磁带、光盘、闪存盘（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U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盘、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SD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卡）等</a:t>
            </a:r>
            <a:endParaRPr lang="zh-CN" altLang="en-US" sz="2000" b="1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11285" name="Rectangle 11"/>
          <p:cNvSpPr>
            <a:spLocks noChangeArrowheads="1"/>
          </p:cNvSpPr>
          <p:nvPr/>
        </p:nvSpPr>
        <p:spPr bwMode="auto">
          <a:xfrm>
            <a:off x="5940425" y="4941888"/>
            <a:ext cx="2017713" cy="574675"/>
          </a:xfrm>
          <a:prstGeom prst="rect">
            <a:avLst/>
          </a:prstGeom>
          <a:solidFill>
            <a:srgbClr val="FFFFFF">
              <a:alpha val="0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/>
              <a:t>输入</a:t>
            </a:r>
            <a:r>
              <a:rPr lang="en-US" altLang="zh-CN" sz="2400" dirty="0"/>
              <a:t>/</a:t>
            </a:r>
            <a:r>
              <a:rPr lang="zh-CN" altLang="en-US" sz="2400" dirty="0" smtClean="0"/>
              <a:t>输出设备</a:t>
            </a:r>
            <a:endParaRPr lang="zh-CN" altLang="en-US" sz="2400" dirty="0"/>
          </a:p>
        </p:txBody>
      </p:sp>
      <p:sp>
        <p:nvSpPr>
          <p:cNvPr id="11286" name="Line 12"/>
          <p:cNvSpPr>
            <a:spLocks noChangeShapeType="1"/>
          </p:cNvSpPr>
          <p:nvPr/>
        </p:nvSpPr>
        <p:spPr bwMode="auto">
          <a:xfrm>
            <a:off x="4787900" y="4292600"/>
            <a:ext cx="2160588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animBg="1"/>
      <p:bldP spid="124932" grpId="0" animBg="1"/>
      <p:bldP spid="124934" grpId="0" animBg="1"/>
      <p:bldP spid="1249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</a:t>
            </a:r>
            <a:r>
              <a:rPr lang="zh-CN" altLang="en-US" dirty="0" smtClean="0"/>
              <a:t>移动的外存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087" y="2812653"/>
            <a:ext cx="5571361" cy="1768475"/>
          </a:xfrm>
          <a:prstGeom prst="rect">
            <a:avLst/>
          </a:prstGeom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44" y="2812653"/>
            <a:ext cx="2611388" cy="1768475"/>
          </a:xfrm>
        </p:spPr>
      </p:pic>
    </p:spTree>
    <p:extLst>
      <p:ext uri="{BB962C8B-B14F-4D97-AF65-F5344CB8AC3E}">
        <p14:creationId xmlns:p14="http://schemas.microsoft.com/office/powerpoint/2010/main" val="49435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冯</a:t>
            </a:r>
            <a:r>
              <a:rPr lang="en-US" altLang="zh-CN" dirty="0" smtClean="0"/>
              <a:t>•</a:t>
            </a:r>
            <a:r>
              <a:rPr lang="zh-CN" altLang="en-US" dirty="0" smtClean="0"/>
              <a:t>诺依曼计算机的瓶颈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680" y="1600200"/>
            <a:ext cx="8686800" cy="49244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连接计算机各部分</a:t>
            </a:r>
            <a:r>
              <a:rPr lang="zh-CN" altLang="en-US" dirty="0" smtClean="0"/>
              <a:t>（</a:t>
            </a:r>
            <a:r>
              <a:rPr lang="en-US" altLang="zh-CN" dirty="0" smtClean="0"/>
              <a:t>CPU</a:t>
            </a:r>
            <a:r>
              <a:rPr lang="zh-CN" altLang="en-US" dirty="0" smtClean="0"/>
              <a:t>、</a:t>
            </a:r>
            <a:r>
              <a:rPr lang="zh-CN" altLang="en-US" dirty="0"/>
              <a:t>内存</a:t>
            </a:r>
            <a:r>
              <a:rPr lang="zh-CN" altLang="en-US" dirty="0" smtClean="0"/>
              <a:t>、外设）的</a:t>
            </a:r>
            <a:r>
              <a:rPr lang="zh-CN" altLang="en-US" dirty="0"/>
              <a:t>总线构成了冯</a:t>
            </a:r>
            <a:r>
              <a:rPr lang="en-US" altLang="zh-CN" dirty="0"/>
              <a:t>•</a:t>
            </a:r>
            <a:r>
              <a:rPr lang="zh-CN" altLang="en-US" dirty="0"/>
              <a:t>诺依曼计算机的</a:t>
            </a:r>
            <a:r>
              <a:rPr lang="zh-CN" altLang="en-US" dirty="0" smtClean="0">
                <a:solidFill>
                  <a:srgbClr val="FFC000"/>
                </a:solidFill>
              </a:rPr>
              <a:t>瓶颈</a:t>
            </a:r>
            <a:r>
              <a:rPr lang="zh-CN" altLang="en-US" dirty="0" smtClean="0"/>
              <a:t>：</a:t>
            </a:r>
            <a:endParaRPr lang="zh-CN" altLang="en-US" dirty="0"/>
          </a:p>
          <a:p>
            <a:pPr lvl="1" eaLnBrk="1" hangingPunct="1">
              <a:defRPr/>
            </a:pPr>
            <a:r>
              <a:rPr lang="en-US" altLang="zh-CN" dirty="0" smtClean="0"/>
              <a:t>CPU</a:t>
            </a:r>
            <a:r>
              <a:rPr lang="zh-CN" altLang="en-US" dirty="0" smtClean="0"/>
              <a:t>负责</a:t>
            </a:r>
            <a:r>
              <a:rPr lang="zh-CN" altLang="en-US" dirty="0" smtClean="0"/>
              <a:t>执行指令</a:t>
            </a:r>
            <a:r>
              <a:rPr lang="zh-CN" altLang="en-US" dirty="0" smtClean="0"/>
              <a:t>，而</a:t>
            </a:r>
            <a:r>
              <a:rPr lang="zh-CN" altLang="en-US" dirty="0" smtClean="0"/>
              <a:t>指令以及指令需要的数据</a:t>
            </a:r>
            <a:r>
              <a:rPr lang="zh-CN" altLang="en-US" dirty="0" smtClean="0"/>
              <a:t>要从</a:t>
            </a:r>
            <a:r>
              <a:rPr lang="zh-CN" altLang="en-US" dirty="0" smtClean="0"/>
              <a:t>内存或外设（如磁盘）中获取。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各部分之间</a:t>
            </a:r>
            <a:r>
              <a:rPr lang="zh-CN" altLang="en-US" dirty="0" smtClean="0"/>
              <a:t>速度不匹配，从低速设备获取数据比从高速设备获取数据要慢：</a:t>
            </a:r>
          </a:p>
          <a:p>
            <a:pPr lvl="2" eaLnBrk="1" hangingPunct="1">
              <a:defRPr/>
            </a:pPr>
            <a:r>
              <a:rPr lang="zh-CN" altLang="en-US" dirty="0" smtClean="0"/>
              <a:t>访问</a:t>
            </a:r>
            <a:r>
              <a:rPr lang="zh-CN" altLang="en-US" dirty="0" smtClean="0"/>
              <a:t>内存比访问寄存器</a:t>
            </a:r>
            <a:r>
              <a:rPr lang="zh-CN" altLang="en-US" dirty="0"/>
              <a:t>慢</a:t>
            </a:r>
            <a:endParaRPr lang="zh-CN" altLang="en-US" dirty="0" smtClean="0"/>
          </a:p>
          <a:p>
            <a:pPr lvl="2" eaLnBrk="1" hangingPunct="1">
              <a:defRPr/>
            </a:pPr>
            <a:r>
              <a:rPr lang="zh-CN" altLang="en-US" dirty="0" smtClean="0"/>
              <a:t>访问</a:t>
            </a:r>
            <a:r>
              <a:rPr lang="zh-CN" altLang="en-US" dirty="0" smtClean="0"/>
              <a:t>外存（磁盘）比访问内存慢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造成</a:t>
            </a:r>
            <a:r>
              <a:rPr lang="en-US" altLang="zh-CN" dirty="0" smtClean="0"/>
              <a:t>CPU</a:t>
            </a:r>
            <a:r>
              <a:rPr lang="zh-CN" altLang="en-US" smtClean="0"/>
              <a:t>长期处于等待状态，</a:t>
            </a:r>
            <a:r>
              <a:rPr lang="zh-CN" altLang="en-US" dirty="0" smtClean="0"/>
              <a:t>整个计算机的效率受到制约！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/>
              <a:t>解决</a:t>
            </a:r>
            <a:r>
              <a:rPr lang="zh-CN" altLang="en-US" dirty="0" smtClean="0"/>
              <a:t>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688" y="1556792"/>
            <a:ext cx="8686800" cy="396044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在高速设备中为低速设备设置一个</a:t>
            </a:r>
            <a:r>
              <a:rPr lang="zh-CN" altLang="en-US" dirty="0">
                <a:solidFill>
                  <a:schemeClr val="folHlink"/>
                </a:solidFill>
              </a:rPr>
              <a:t>高速缓存</a:t>
            </a:r>
            <a:r>
              <a:rPr lang="en-US" altLang="zh-CN" dirty="0"/>
              <a:t>(cache)</a:t>
            </a:r>
            <a:r>
              <a:rPr lang="zh-CN" altLang="en-US" dirty="0"/>
              <a:t>，把</a:t>
            </a:r>
            <a:r>
              <a:rPr lang="zh-CN" altLang="en-US" dirty="0">
                <a:solidFill>
                  <a:srgbClr val="FFC000"/>
                </a:solidFill>
              </a:rPr>
              <a:t>即将</a:t>
            </a:r>
            <a:r>
              <a:rPr lang="zh-CN" altLang="en-US" dirty="0"/>
              <a:t>要访问的内容</a:t>
            </a:r>
            <a:r>
              <a:rPr lang="zh-CN" altLang="en-US" dirty="0">
                <a:solidFill>
                  <a:srgbClr val="FFC000"/>
                </a:solidFill>
              </a:rPr>
              <a:t>预先</a:t>
            </a:r>
            <a:r>
              <a:rPr lang="zh-CN" altLang="en-US" dirty="0"/>
              <a:t>从低速设备取到高速设备中，当需要访问低速设备内容时，就可以直接从高速</a:t>
            </a:r>
            <a:r>
              <a:rPr lang="zh-CN" altLang="en-US" dirty="0" smtClean="0"/>
              <a:t>设备的高速缓存中取得：</a:t>
            </a:r>
            <a:endParaRPr lang="zh-CN" altLang="en-US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在</a:t>
            </a:r>
            <a:r>
              <a:rPr lang="en-US" altLang="zh-CN" dirty="0"/>
              <a:t>CPU</a:t>
            </a:r>
            <a:r>
              <a:rPr lang="zh-CN" altLang="en-US" dirty="0" smtClean="0"/>
              <a:t>中为内存</a:t>
            </a:r>
            <a:r>
              <a:rPr lang="zh-CN" altLang="en-US" dirty="0"/>
              <a:t>设置高速缓存（</a:t>
            </a:r>
            <a:r>
              <a:rPr lang="en-US" altLang="zh-CN" dirty="0"/>
              <a:t>cache memory</a:t>
            </a:r>
            <a:r>
              <a:rPr lang="zh-CN" altLang="en-US" dirty="0"/>
              <a:t>）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在内存</a:t>
            </a:r>
            <a:r>
              <a:rPr lang="zh-CN" altLang="en-US" dirty="0" smtClean="0"/>
              <a:t>中为磁盘</a:t>
            </a:r>
            <a:r>
              <a:rPr lang="zh-CN" altLang="en-US" dirty="0"/>
              <a:t>设置高速缓存（</a:t>
            </a:r>
            <a:r>
              <a:rPr lang="en-US" altLang="zh-CN" dirty="0"/>
              <a:t>disk cache</a:t>
            </a:r>
            <a:r>
              <a:rPr lang="zh-CN" altLang="en-US" dirty="0"/>
              <a:t>）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如何决定“即将”要访问的内容？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86124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程序运行以及程序对数据的访问（存取）往往具有</a:t>
            </a:r>
            <a:r>
              <a:rPr lang="zh-CN" altLang="en-US" dirty="0">
                <a:solidFill>
                  <a:schemeClr val="folHlink"/>
                </a:solidFill>
              </a:rPr>
              <a:t>局部性</a:t>
            </a:r>
            <a:r>
              <a:rPr lang="zh-CN" altLang="en-US" dirty="0"/>
              <a:t>特征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下一条要执行的指令往往是内存中</a:t>
            </a:r>
            <a:r>
              <a:rPr lang="zh-CN" altLang="en-US" dirty="0" smtClean="0"/>
              <a:t>当前位置上的指令</a:t>
            </a:r>
            <a:r>
              <a:rPr lang="zh-CN" altLang="en-US" dirty="0"/>
              <a:t>的下</a:t>
            </a:r>
            <a:r>
              <a:rPr lang="zh-CN" altLang="en-US" dirty="0" smtClean="0"/>
              <a:t>一位置上的指令</a:t>
            </a:r>
            <a:r>
              <a:rPr lang="zh-CN" altLang="en-US" dirty="0"/>
              <a:t>。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指令访问的下一个数据往往是内存中</a:t>
            </a:r>
            <a:r>
              <a:rPr lang="zh-CN" altLang="en-US" dirty="0" smtClean="0"/>
              <a:t>当前位置上的数据</a:t>
            </a:r>
            <a:r>
              <a:rPr lang="zh-CN" altLang="en-US" dirty="0"/>
              <a:t>的下</a:t>
            </a:r>
            <a:r>
              <a:rPr lang="zh-CN" altLang="en-US" dirty="0" smtClean="0"/>
              <a:t>一位置上的数据。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因此，内存</a:t>
            </a:r>
            <a:r>
              <a:rPr lang="zh-CN" altLang="en-US" dirty="0"/>
              <a:t>中</a:t>
            </a:r>
            <a:r>
              <a:rPr lang="zh-CN" altLang="en-US" dirty="0" smtClean="0"/>
              <a:t>接在当前指令或数据后面的内容就是即将访问的内容！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868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软件概述</a:t>
            </a:r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计算机硬件只是提供了执行存储在内存中指令的能力，而执行的指令是需要人来提供的。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计算机</a:t>
            </a:r>
            <a:r>
              <a:rPr lang="zh-CN" altLang="en-US" dirty="0" smtClean="0">
                <a:solidFill>
                  <a:schemeClr val="folHlink"/>
                </a:solidFill>
              </a:rPr>
              <a:t>软件</a:t>
            </a:r>
            <a:r>
              <a:rPr lang="zh-CN" altLang="en-US" dirty="0" smtClean="0"/>
              <a:t>是计算机系统中的程序以及相关的文档。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程序</a:t>
            </a:r>
            <a:r>
              <a:rPr lang="zh-CN" altLang="en-US" dirty="0" smtClean="0"/>
              <a:t>：计算任务的处理对象（</a:t>
            </a:r>
            <a:r>
              <a:rPr lang="zh-CN" altLang="en-US" dirty="0" smtClean="0">
                <a:solidFill>
                  <a:schemeClr val="folHlink"/>
                </a:solidFill>
              </a:rPr>
              <a:t>数据</a:t>
            </a:r>
            <a:r>
              <a:rPr lang="zh-CN" altLang="en-US" dirty="0" smtClean="0"/>
              <a:t>）与处理规则（</a:t>
            </a:r>
            <a:r>
              <a:rPr lang="zh-CN" altLang="en-US" dirty="0" smtClean="0">
                <a:solidFill>
                  <a:schemeClr val="folHlink"/>
                </a:solidFill>
              </a:rPr>
              <a:t>算法</a:t>
            </a:r>
            <a:r>
              <a:rPr lang="zh-CN" altLang="en-US" dirty="0" smtClean="0"/>
              <a:t>）的描述，其中的处理规则体现为指令序列，由计算机执行。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文档</a:t>
            </a:r>
            <a:r>
              <a:rPr lang="zh-CN" altLang="en-US" dirty="0" smtClean="0"/>
              <a:t>：便于人理解程序所需</a:t>
            </a:r>
            <a:r>
              <a:rPr lang="zh-CN" altLang="en-US" dirty="0"/>
              <a:t>的说明资料，</a:t>
            </a:r>
            <a:r>
              <a:rPr lang="zh-CN" altLang="en-US" dirty="0" smtClean="0"/>
              <a:t>供程序开发与维护使用。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软件的分类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8925" y="1296988"/>
            <a:ext cx="8675688" cy="5156348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系统软件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计算机系统中完成最基本功</a:t>
            </a:r>
            <a:r>
              <a:rPr lang="zh-CN" altLang="en-US" dirty="0"/>
              <a:t>能</a:t>
            </a:r>
            <a:r>
              <a:rPr lang="zh-CN" altLang="en-US" dirty="0" smtClean="0"/>
              <a:t>的和直接让硬件发挥作用的软件</a:t>
            </a:r>
            <a:r>
              <a:rPr lang="zh-CN" altLang="en-US" dirty="0"/>
              <a:t>。如：操作系统和设备驱动程序就属于系统软件。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系统软件</a:t>
            </a:r>
            <a:r>
              <a:rPr lang="zh-CN" altLang="en-US" dirty="0" smtClean="0"/>
              <a:t>与具体的应用领域无关，其它软件一般要通过系统软件发挥作用。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应用软件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用于特定领域的专用软件，如：文字处理软件、人口普查软件、财务软件、游戏软件、</a:t>
            </a:r>
            <a:r>
              <a:rPr lang="en-US" altLang="zh-CN" dirty="0" smtClean="0"/>
              <a:t>......</a:t>
            </a:r>
            <a:r>
              <a:rPr lang="zh-CN" altLang="en-US" dirty="0" smtClean="0"/>
              <a:t> 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支撑软件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支持软件开发与维护的软件，一般由软件开发人员使用。如：软件开发环境</a:t>
            </a:r>
            <a:r>
              <a:rPr lang="en-US" altLang="zh-CN" dirty="0" smtClean="0"/>
              <a:t>VC++</a:t>
            </a:r>
            <a:r>
              <a:rPr lang="zh-CN" altLang="en-US" dirty="0" smtClean="0"/>
              <a:t>就是典型的支撑软件。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支撑软件有时也归入系统软件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各类软件与硬件之间的关系</a:t>
            </a:r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1331764" y="1916113"/>
            <a:ext cx="4824412" cy="43211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15364" name="Line 3"/>
          <p:cNvSpPr>
            <a:spLocks noChangeShapeType="1"/>
          </p:cNvSpPr>
          <p:nvPr/>
        </p:nvSpPr>
        <p:spPr bwMode="auto">
          <a:xfrm>
            <a:off x="1331764" y="5300663"/>
            <a:ext cx="48244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1331763" y="4292600"/>
            <a:ext cx="4248696" cy="1008063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15366" name="Line 5"/>
          <p:cNvSpPr>
            <a:spLocks noChangeShapeType="1"/>
          </p:cNvSpPr>
          <p:nvPr/>
        </p:nvSpPr>
        <p:spPr bwMode="auto">
          <a:xfrm flipV="1">
            <a:off x="3779912" y="3141663"/>
            <a:ext cx="0" cy="1150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Line 6"/>
          <p:cNvSpPr>
            <a:spLocks noChangeShapeType="1"/>
          </p:cNvSpPr>
          <p:nvPr/>
        </p:nvSpPr>
        <p:spPr bwMode="auto">
          <a:xfrm>
            <a:off x="3779911" y="3141663"/>
            <a:ext cx="208857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Line 7"/>
          <p:cNvSpPr>
            <a:spLocks noChangeShapeType="1"/>
          </p:cNvSpPr>
          <p:nvPr/>
        </p:nvSpPr>
        <p:spPr bwMode="auto">
          <a:xfrm>
            <a:off x="5868491" y="3141663"/>
            <a:ext cx="0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Text Box 8"/>
          <p:cNvSpPr txBox="1">
            <a:spLocks noChangeArrowheads="1"/>
          </p:cNvSpPr>
          <p:nvPr/>
        </p:nvSpPr>
        <p:spPr bwMode="auto">
          <a:xfrm>
            <a:off x="2247602" y="5492750"/>
            <a:ext cx="30448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dirty="0">
                <a:latin typeface="Arial Black" pitchFamily="34" charset="0"/>
              </a:rPr>
              <a:t>硬   件</a:t>
            </a:r>
          </a:p>
        </p:txBody>
      </p:sp>
      <p:sp>
        <p:nvSpPr>
          <p:cNvPr id="15370" name="Text Box 9"/>
          <p:cNvSpPr txBox="1">
            <a:spLocks noChangeArrowheads="1"/>
          </p:cNvSpPr>
          <p:nvPr/>
        </p:nvSpPr>
        <p:spPr bwMode="auto">
          <a:xfrm>
            <a:off x="1836043" y="4581525"/>
            <a:ext cx="30448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dirty="0">
                <a:latin typeface="Arial Black" pitchFamily="34" charset="0"/>
              </a:rPr>
              <a:t>系统软件</a:t>
            </a:r>
          </a:p>
        </p:txBody>
      </p:sp>
      <p:sp>
        <p:nvSpPr>
          <p:cNvPr id="15371" name="Text Box 10"/>
          <p:cNvSpPr txBox="1">
            <a:spLocks noChangeArrowheads="1"/>
          </p:cNvSpPr>
          <p:nvPr/>
        </p:nvSpPr>
        <p:spPr bwMode="auto">
          <a:xfrm>
            <a:off x="3923581" y="3500438"/>
            <a:ext cx="180054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dirty="0">
                <a:latin typeface="Arial Black" pitchFamily="34" charset="0"/>
              </a:rPr>
              <a:t>支撑软件</a:t>
            </a:r>
          </a:p>
        </p:txBody>
      </p:sp>
      <p:sp>
        <p:nvSpPr>
          <p:cNvPr id="15372" name="Text Box 11"/>
          <p:cNvSpPr txBox="1">
            <a:spLocks noChangeArrowheads="1"/>
          </p:cNvSpPr>
          <p:nvPr/>
        </p:nvSpPr>
        <p:spPr bwMode="auto">
          <a:xfrm>
            <a:off x="2390800" y="2276475"/>
            <a:ext cx="2541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dirty="0">
                <a:latin typeface="Arial Black" pitchFamily="34" charset="0"/>
              </a:rPr>
              <a:t>应用软件</a:t>
            </a:r>
          </a:p>
        </p:txBody>
      </p:sp>
      <p:sp>
        <p:nvSpPr>
          <p:cNvPr id="2" name="TextBox 1"/>
          <p:cNvSpPr txBox="1"/>
          <p:nvPr/>
        </p:nvSpPr>
        <p:spPr bwMode="auto">
          <a:xfrm>
            <a:off x="6372200" y="2924944"/>
            <a:ext cx="2736304" cy="120032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wrap="square" rtlCol="0">
            <a:spAutoFit/>
          </a:bodyPr>
          <a:lstStyle/>
          <a:p>
            <a:pPr marL="342900" indent="-342900" algn="l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为了提高灵活性，这里开了一些小口子，但这些口子越来越小！</a:t>
            </a:r>
          </a:p>
        </p:txBody>
      </p:sp>
      <p:cxnSp>
        <p:nvCxnSpPr>
          <p:cNvPr id="4" name="直接箭头连接符 3"/>
          <p:cNvCxnSpPr/>
          <p:nvPr/>
        </p:nvCxnSpPr>
        <p:spPr bwMode="auto">
          <a:xfrm flipH="1">
            <a:off x="5724128" y="3429000"/>
            <a:ext cx="1080120" cy="167163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直接箭头连接符 15"/>
          <p:cNvCxnSpPr/>
          <p:nvPr/>
        </p:nvCxnSpPr>
        <p:spPr bwMode="auto">
          <a:xfrm flipH="1">
            <a:off x="6012160" y="3429000"/>
            <a:ext cx="792088" cy="1671539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虚拟机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600200"/>
            <a:ext cx="8686800" cy="4997450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由硬件构成的计算机常常被称为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>
                <a:solidFill>
                  <a:schemeClr val="folHlink"/>
                </a:solidFill>
              </a:rPr>
              <a:t>裸机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/>
              <a:t>裸机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之上，每加上一个软件就得到了一个功能更强的计算机－－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>
                <a:solidFill>
                  <a:srgbClr val="FFCC66"/>
                </a:solidFill>
              </a:rPr>
              <a:t>虚拟机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例如，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硬件加上操作系统就构成了最基本的虚拟机。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硬件构成的裸机只能识别用机器语言表示的指令，加上了</a:t>
            </a:r>
            <a:r>
              <a:rPr lang="en-US" altLang="zh-CN" dirty="0" smtClean="0"/>
              <a:t>C/C++</a:t>
            </a:r>
            <a:r>
              <a:rPr lang="zh-CN" altLang="en-US" dirty="0" smtClean="0"/>
              <a:t>的编译程序之后，则这个虚拟机就能执行由</a:t>
            </a:r>
            <a:r>
              <a:rPr lang="en-US" altLang="zh-CN" dirty="0" smtClean="0"/>
              <a:t>C/C++</a:t>
            </a:r>
            <a:r>
              <a:rPr lang="zh-CN" altLang="en-US" dirty="0" smtClean="0"/>
              <a:t>语言所表示的指令（语句）了。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688" y="1600200"/>
            <a:ext cx="8686800" cy="453072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目前，虚拟机又有新的含义：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指通过</a:t>
            </a:r>
            <a:r>
              <a:rPr lang="zh-CN" altLang="en-US" dirty="0">
                <a:solidFill>
                  <a:srgbClr val="FFCC66"/>
                </a:solidFill>
              </a:rPr>
              <a:t>软件模拟</a:t>
            </a:r>
            <a:r>
              <a:rPr lang="zh-CN" altLang="en-US" dirty="0"/>
              <a:t>的具有</a:t>
            </a:r>
            <a:r>
              <a:rPr lang="zh-CN" altLang="en-US" dirty="0">
                <a:solidFill>
                  <a:srgbClr val="FFCC66"/>
                </a:solidFill>
              </a:rPr>
              <a:t>完整硬件功能</a:t>
            </a:r>
            <a:r>
              <a:rPr lang="zh-CN" altLang="en-US" dirty="0"/>
              <a:t>的计算机系统，它运行在一</a:t>
            </a:r>
            <a:r>
              <a:rPr lang="zh-CN" altLang="en-US" dirty="0" smtClean="0"/>
              <a:t>台实际的计算机（称为</a:t>
            </a:r>
            <a:r>
              <a:rPr lang="zh-CN" altLang="en-US" dirty="0">
                <a:solidFill>
                  <a:srgbClr val="FFC000"/>
                </a:solidFill>
              </a:rPr>
              <a:t>宿主机</a:t>
            </a:r>
            <a:r>
              <a:rPr lang="zh-CN" altLang="en-US" dirty="0" smtClean="0"/>
              <a:t>）上。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虚拟机有自己的操作系统和应用软件。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err="1"/>
              <a:t>Vmware</a:t>
            </a:r>
            <a:r>
              <a:rPr lang="zh-CN" altLang="en-US" dirty="0"/>
              <a:t>，</a:t>
            </a:r>
            <a:r>
              <a:rPr lang="en-US" altLang="zh-CN" dirty="0" err="1"/>
              <a:t>VirtualBox</a:t>
            </a:r>
            <a:r>
              <a:rPr lang="zh-CN" altLang="en-US" dirty="0"/>
              <a:t>，</a:t>
            </a:r>
            <a:r>
              <a:rPr lang="en-US" altLang="zh-CN" dirty="0"/>
              <a:t>Virtual pc</a:t>
            </a:r>
            <a:r>
              <a:rPr lang="zh-CN" altLang="en-US" dirty="0"/>
              <a:t>等是构建虚拟机的软件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798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冯诺依曼体系结构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硬件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软件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机</a:t>
            </a:r>
            <a:r>
              <a:rPr lang="zh-CN" altLang="en-US" dirty="0"/>
              <a:t>内信息</a:t>
            </a:r>
            <a:r>
              <a:rPr lang="zh-CN" altLang="en-US" dirty="0" smtClean="0"/>
              <a:t>表示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963" y="-4763"/>
            <a:ext cx="9305926" cy="686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 bwMode="auto">
          <a:xfrm>
            <a:off x="827088" y="1196975"/>
            <a:ext cx="1262062" cy="47942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  <a:ex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宿主机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5399088" y="1941513"/>
            <a:ext cx="1260475" cy="47942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  <a:ex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虚拟机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计算机中的信息表示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9688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/>
              <a:t>在计算机中，任何</a:t>
            </a:r>
            <a:r>
              <a:rPr lang="zh-CN" altLang="en-US" sz="2800" dirty="0"/>
              <a:t>信息（指令、数据、</a:t>
            </a:r>
            <a:r>
              <a:rPr lang="zh-CN" altLang="en-US" sz="2800" dirty="0" smtClean="0"/>
              <a:t>地址）都是用</a:t>
            </a:r>
            <a:r>
              <a:rPr lang="zh-CN" altLang="en-US" sz="2800" dirty="0" smtClean="0">
                <a:latin typeface="Arial"/>
              </a:rPr>
              <a:t> “</a:t>
            </a:r>
            <a:r>
              <a:rPr lang="en-US" altLang="zh-CN" sz="2800" dirty="0" smtClean="0"/>
              <a:t>0</a:t>
            </a:r>
            <a:r>
              <a:rPr lang="zh-CN" altLang="en-US" sz="2800" dirty="0" smtClean="0"/>
              <a:t>”和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”组成的</a:t>
            </a:r>
            <a:r>
              <a:rPr lang="zh-CN" altLang="en-US" sz="2800" dirty="0" smtClean="0">
                <a:latin typeface="Arial"/>
              </a:rPr>
              <a:t>二进制数</a:t>
            </a:r>
            <a:r>
              <a:rPr lang="zh-CN" altLang="en-US" sz="2800" dirty="0">
                <a:latin typeface="Arial"/>
              </a:rPr>
              <a:t>字序列</a:t>
            </a:r>
            <a:r>
              <a:rPr lang="zh-CN" altLang="en-US" sz="2800" dirty="0" smtClean="0"/>
              <a:t>来表示的。</a:t>
            </a:r>
            <a:endParaRPr lang="en-US" altLang="zh-CN" sz="2800" dirty="0" smtClean="0"/>
          </a:p>
          <a:p>
            <a:pPr eaLnBrk="1" hangingPunct="1">
              <a:defRPr/>
            </a:pPr>
            <a:r>
              <a:rPr lang="zh-CN" altLang="en-US" sz="2800" dirty="0" smtClean="0"/>
              <a:t>为什么计算机中的信息要用二进制表示？</a:t>
            </a:r>
            <a:endParaRPr lang="en-US" altLang="zh-CN" sz="2800" dirty="0" smtClean="0"/>
          </a:p>
          <a:p>
            <a:pPr eaLnBrk="1" hangingPunct="1">
              <a:defRPr/>
            </a:pPr>
            <a:r>
              <a:rPr lang="zh-CN" altLang="en-US" sz="2800" dirty="0" smtClean="0">
                <a:latin typeface="Arial"/>
              </a:rPr>
              <a:t> </a:t>
            </a:r>
            <a:r>
              <a:rPr lang="zh-CN" altLang="en-US" sz="2800" dirty="0">
                <a:latin typeface="Arial"/>
              </a:rPr>
              <a:t>“</a:t>
            </a:r>
            <a:r>
              <a:rPr lang="en-US" altLang="zh-CN" sz="2800" dirty="0"/>
              <a:t>0</a:t>
            </a:r>
            <a:r>
              <a:rPr lang="zh-CN" altLang="en-US" sz="2800" dirty="0"/>
              <a:t>”和</a:t>
            </a:r>
            <a:r>
              <a:rPr lang="zh-CN" altLang="en-US" sz="2800" dirty="0">
                <a:latin typeface="Arial"/>
              </a:rPr>
              <a:t>“</a:t>
            </a:r>
            <a:r>
              <a:rPr lang="en-US" altLang="zh-CN" sz="2800" dirty="0"/>
              <a:t>1</a:t>
            </a:r>
            <a:r>
              <a:rPr lang="zh-CN" altLang="en-US" sz="2800" dirty="0" smtClean="0"/>
              <a:t>”对应着电器设备的两个</a:t>
            </a:r>
            <a:r>
              <a:rPr lang="zh-CN" altLang="en-US" sz="2800" dirty="0" smtClean="0">
                <a:solidFill>
                  <a:srgbClr val="FFC000"/>
                </a:solidFill>
              </a:rPr>
              <a:t>稳定状态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开关的关</a:t>
            </a:r>
            <a:r>
              <a:rPr lang="en-US" altLang="zh-CN" sz="2400" dirty="0" smtClean="0"/>
              <a:t>/</a:t>
            </a:r>
            <a:r>
              <a:rPr lang="zh-CN" altLang="en-US" sz="2400" dirty="0"/>
              <a:t>开</a:t>
            </a:r>
            <a:endParaRPr lang="en-US" altLang="zh-CN" sz="24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电压的低</a:t>
            </a:r>
            <a:r>
              <a:rPr lang="en-US" altLang="zh-CN" sz="2400" dirty="0" smtClean="0"/>
              <a:t>/</a:t>
            </a:r>
            <a:r>
              <a:rPr lang="zh-CN" altLang="en-US" sz="2400" dirty="0"/>
              <a:t>高</a:t>
            </a:r>
            <a:endParaRPr lang="en-US" altLang="zh-CN" sz="24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电流的</a:t>
            </a:r>
            <a:r>
              <a:rPr lang="zh-CN" altLang="en-US" sz="2400" dirty="0"/>
              <a:t>小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3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3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3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信息单位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/>
              <a:t>计算机中的信息单位包括：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/>
              <a:t>一个</a:t>
            </a:r>
            <a:r>
              <a:rPr lang="zh-CN" altLang="en-US" sz="2400" dirty="0">
                <a:latin typeface="Arial"/>
              </a:rPr>
              <a:t>“</a:t>
            </a:r>
            <a:r>
              <a:rPr lang="en-US" altLang="zh-CN" sz="2400" dirty="0"/>
              <a:t>0</a:t>
            </a:r>
            <a:r>
              <a:rPr lang="en-US" altLang="zh-CN" sz="2400" dirty="0">
                <a:latin typeface="Arial"/>
              </a:rPr>
              <a:t>”</a:t>
            </a:r>
            <a:r>
              <a:rPr lang="zh-CN" altLang="en-US" sz="2400" dirty="0"/>
              <a:t>或</a:t>
            </a:r>
            <a:r>
              <a:rPr lang="zh-CN" altLang="en-US" sz="2400" dirty="0">
                <a:latin typeface="Arial"/>
              </a:rPr>
              <a:t>“</a:t>
            </a:r>
            <a:r>
              <a:rPr lang="en-US" altLang="zh-CN" sz="2400" dirty="0"/>
              <a:t>1</a:t>
            </a:r>
            <a:r>
              <a:rPr lang="en-US" altLang="zh-CN" sz="2400" dirty="0">
                <a:latin typeface="Arial"/>
              </a:rPr>
              <a:t>”</a:t>
            </a:r>
            <a:r>
              <a:rPr lang="zh-CN" altLang="en-US" sz="2400" dirty="0"/>
              <a:t>称为一个</a:t>
            </a:r>
            <a:r>
              <a:rPr lang="zh-CN" altLang="en-US" sz="2400" b="1" dirty="0">
                <a:solidFill>
                  <a:schemeClr val="folHlink"/>
                </a:solidFill>
              </a:rPr>
              <a:t>二进制位</a:t>
            </a:r>
            <a:r>
              <a:rPr lang="zh-CN" altLang="en-US" sz="2400" dirty="0"/>
              <a:t>（</a:t>
            </a:r>
            <a:r>
              <a:rPr lang="en-US" altLang="zh-CN" sz="2400" dirty="0" smtClean="0"/>
              <a:t>bit</a:t>
            </a:r>
            <a:r>
              <a:rPr lang="zh-CN" altLang="en-US" sz="2400" dirty="0" smtClean="0"/>
              <a:t>，</a:t>
            </a:r>
            <a:r>
              <a:rPr lang="en-US" altLang="zh-CN" sz="2400" dirty="0" smtClean="0">
                <a:solidFill>
                  <a:srgbClr val="FFC000"/>
                </a:solidFill>
              </a:rPr>
              <a:t>b</a:t>
            </a:r>
            <a:r>
              <a:rPr lang="zh-CN" altLang="en-US" sz="2400" dirty="0" smtClean="0"/>
              <a:t>）</a:t>
            </a:r>
            <a:endParaRPr lang="zh-CN" altLang="en-US" sz="24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400" dirty="0"/>
              <a:t>8</a:t>
            </a:r>
            <a:r>
              <a:rPr lang="zh-CN" altLang="en-US" sz="2400" dirty="0"/>
              <a:t>个二进制位称为一个</a:t>
            </a:r>
            <a:r>
              <a:rPr lang="zh-CN" altLang="en-US" sz="2400" b="1" dirty="0">
                <a:solidFill>
                  <a:schemeClr val="folHlink"/>
                </a:solidFill>
              </a:rPr>
              <a:t>字节</a:t>
            </a:r>
            <a:r>
              <a:rPr lang="zh-CN" altLang="en-US" sz="2400" dirty="0"/>
              <a:t>（</a:t>
            </a:r>
            <a:r>
              <a:rPr lang="en-US" altLang="zh-CN" sz="2400" dirty="0" smtClean="0"/>
              <a:t>Byte</a:t>
            </a:r>
            <a:r>
              <a:rPr lang="zh-CN" altLang="en-US" sz="2400" dirty="0" smtClean="0"/>
              <a:t>，</a:t>
            </a:r>
            <a:r>
              <a:rPr lang="en-US" altLang="zh-CN" sz="2400" dirty="0" smtClean="0">
                <a:solidFill>
                  <a:srgbClr val="FFC000"/>
                </a:solidFill>
              </a:rPr>
              <a:t>B</a:t>
            </a:r>
            <a:r>
              <a:rPr lang="zh-CN" altLang="en-US" sz="2400" dirty="0" smtClean="0"/>
              <a:t>）</a:t>
            </a:r>
            <a:endParaRPr lang="zh-CN" altLang="en-US" sz="24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400" dirty="0"/>
              <a:t>1024</a:t>
            </a:r>
            <a:r>
              <a:rPr lang="zh-CN" altLang="en-US" sz="2400" dirty="0" smtClean="0"/>
              <a:t>个字节称为</a:t>
            </a:r>
            <a:r>
              <a:rPr lang="zh-CN" altLang="en-US" sz="2400" dirty="0"/>
              <a:t>一</a:t>
            </a:r>
            <a:r>
              <a:rPr lang="zh-CN" altLang="en-US" sz="2400" b="1" dirty="0">
                <a:solidFill>
                  <a:schemeClr val="folHlink"/>
                </a:solidFill>
              </a:rPr>
              <a:t>千字节</a:t>
            </a:r>
            <a:r>
              <a:rPr lang="zh-CN" altLang="en-US" sz="2400" dirty="0"/>
              <a:t>（</a:t>
            </a:r>
            <a:r>
              <a:rPr lang="en-US" altLang="zh-CN" sz="2400" dirty="0" err="1"/>
              <a:t>KiloByte</a:t>
            </a:r>
            <a:r>
              <a:rPr lang="en-US" altLang="zh-CN" sz="2400" dirty="0"/>
              <a:t> </a:t>
            </a:r>
            <a:r>
              <a:rPr lang="zh-CN" altLang="en-US" sz="2400" dirty="0"/>
              <a:t>，</a:t>
            </a:r>
            <a:r>
              <a:rPr lang="en-US" altLang="zh-CN" sz="2400" i="1" dirty="0">
                <a:solidFill>
                  <a:schemeClr val="folHlink"/>
                </a:solidFill>
              </a:rPr>
              <a:t>KB</a:t>
            </a:r>
            <a:r>
              <a:rPr lang="en-US" altLang="zh-CN" sz="2400" dirty="0"/>
              <a:t> </a:t>
            </a:r>
            <a:r>
              <a:rPr lang="zh-CN" altLang="en-US" sz="2400" dirty="0"/>
              <a:t>）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400" dirty="0"/>
              <a:t>1024</a:t>
            </a:r>
            <a:r>
              <a:rPr lang="zh-CN" altLang="en-US" sz="2400" dirty="0" smtClean="0"/>
              <a:t>个千字节称为</a:t>
            </a:r>
            <a:r>
              <a:rPr lang="zh-CN" altLang="en-US" sz="2400" dirty="0"/>
              <a:t>一</a:t>
            </a:r>
            <a:r>
              <a:rPr lang="zh-CN" altLang="en-US" sz="2400" b="1" dirty="0">
                <a:solidFill>
                  <a:schemeClr val="folHlink"/>
                </a:solidFill>
              </a:rPr>
              <a:t>兆字节</a:t>
            </a:r>
            <a:r>
              <a:rPr lang="zh-CN" altLang="en-US" sz="2400" dirty="0"/>
              <a:t>（</a:t>
            </a:r>
            <a:r>
              <a:rPr lang="en-US" altLang="zh-CN" sz="2400" dirty="0" err="1"/>
              <a:t>MegaByte</a:t>
            </a:r>
            <a:r>
              <a:rPr lang="zh-CN" altLang="en-US" sz="2400" dirty="0"/>
              <a:t>， </a:t>
            </a:r>
            <a:r>
              <a:rPr lang="en-US" altLang="zh-CN" sz="2400" i="1" dirty="0">
                <a:solidFill>
                  <a:schemeClr val="folHlink"/>
                </a:solidFill>
              </a:rPr>
              <a:t>MB</a:t>
            </a:r>
            <a:r>
              <a:rPr lang="zh-CN" altLang="en-US" sz="2400" dirty="0"/>
              <a:t>）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400" dirty="0"/>
              <a:t>1024</a:t>
            </a:r>
            <a:r>
              <a:rPr lang="zh-CN" altLang="en-US" sz="2400" dirty="0" smtClean="0"/>
              <a:t>个兆字节称为</a:t>
            </a:r>
            <a:r>
              <a:rPr lang="zh-CN" altLang="en-US" sz="2400" dirty="0"/>
              <a:t>一</a:t>
            </a:r>
            <a:r>
              <a:rPr lang="zh-CN" altLang="en-US" sz="2400" b="1" dirty="0">
                <a:solidFill>
                  <a:schemeClr val="folHlink"/>
                </a:solidFill>
              </a:rPr>
              <a:t>吉字节</a:t>
            </a:r>
            <a:r>
              <a:rPr lang="zh-CN" altLang="en-US" sz="2400" dirty="0"/>
              <a:t>（</a:t>
            </a:r>
            <a:r>
              <a:rPr lang="en-US" altLang="zh-CN" sz="2400" dirty="0" err="1"/>
              <a:t>GigaByte</a:t>
            </a:r>
            <a:r>
              <a:rPr lang="zh-CN" altLang="en-US" sz="2400" dirty="0"/>
              <a:t>， </a:t>
            </a:r>
            <a:r>
              <a:rPr lang="en-US" altLang="zh-CN" sz="2400" i="1" dirty="0">
                <a:solidFill>
                  <a:schemeClr val="folHlink"/>
                </a:solidFill>
              </a:rPr>
              <a:t>GB</a:t>
            </a:r>
            <a:r>
              <a:rPr lang="zh-CN" altLang="en-US" sz="2400" dirty="0"/>
              <a:t>）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400" dirty="0"/>
              <a:t>1024</a:t>
            </a:r>
            <a:r>
              <a:rPr lang="zh-CN" altLang="en-US" sz="2400" dirty="0" smtClean="0"/>
              <a:t>个吉字节称为</a:t>
            </a:r>
            <a:r>
              <a:rPr lang="zh-CN" altLang="en-US" sz="2400" dirty="0"/>
              <a:t>一</a:t>
            </a:r>
            <a:r>
              <a:rPr lang="zh-CN" altLang="en-US" sz="2400" b="1" dirty="0">
                <a:solidFill>
                  <a:schemeClr val="folHlink"/>
                </a:solidFill>
              </a:rPr>
              <a:t>太字节</a:t>
            </a:r>
            <a:r>
              <a:rPr lang="zh-CN" altLang="en-US" sz="2400" dirty="0"/>
              <a:t>（</a:t>
            </a:r>
            <a:r>
              <a:rPr lang="en-US" altLang="zh-CN" sz="2400" dirty="0" err="1"/>
              <a:t>TeraByte</a:t>
            </a:r>
            <a:r>
              <a:rPr lang="zh-CN" altLang="en-US" sz="2400" dirty="0"/>
              <a:t>， </a:t>
            </a:r>
            <a:r>
              <a:rPr lang="en-US" altLang="zh-CN" sz="2400" i="1" dirty="0">
                <a:solidFill>
                  <a:schemeClr val="folHlink"/>
                </a:solidFill>
              </a:rPr>
              <a:t>TB</a:t>
            </a:r>
            <a:r>
              <a:rPr lang="zh-CN" altLang="en-US" sz="2400" dirty="0"/>
              <a:t>）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/>
              <a:t>在内存与外存中，</a:t>
            </a:r>
            <a:r>
              <a:rPr lang="zh-CN" altLang="en-US" sz="2800" dirty="0" smtClean="0"/>
              <a:t>通常把</a:t>
            </a:r>
            <a:r>
              <a:rPr lang="zh-CN" altLang="en-US" sz="2800" dirty="0" smtClean="0">
                <a:solidFill>
                  <a:schemeClr val="folHlink"/>
                </a:solidFill>
              </a:rPr>
              <a:t>字节</a:t>
            </a:r>
            <a:r>
              <a:rPr lang="zh-CN" altLang="en-US" sz="2800" dirty="0"/>
              <a:t>作为</a:t>
            </a:r>
            <a:r>
              <a:rPr lang="zh-CN" altLang="en-US" sz="2800" dirty="0">
                <a:solidFill>
                  <a:schemeClr val="folHlink"/>
                </a:solidFill>
              </a:rPr>
              <a:t>基本</a:t>
            </a:r>
            <a:r>
              <a:rPr lang="zh-CN" altLang="en-US" sz="2800" dirty="0" smtClean="0"/>
              <a:t>存储单位（每次存取至少为一个</a:t>
            </a:r>
            <a:r>
              <a:rPr lang="zh-CN" altLang="en-US" sz="2800" dirty="0"/>
              <a:t>字节），容量常常也是以字节数来计算的：</a:t>
            </a:r>
            <a:endParaRPr lang="en-US" altLang="zh-CN" sz="28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内存：</a:t>
            </a:r>
            <a:r>
              <a:rPr lang="en-US" altLang="zh-CN" sz="2400" dirty="0" smtClean="0"/>
              <a:t>4GB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8GB</a:t>
            </a:r>
            <a:r>
              <a:rPr lang="zh-CN" altLang="en-US" sz="2400" dirty="0" smtClean="0"/>
              <a:t> 、</a:t>
            </a:r>
            <a:r>
              <a:rPr lang="en-US" altLang="zh-CN" sz="2400" dirty="0" smtClean="0"/>
              <a:t>16GB</a:t>
            </a:r>
            <a:r>
              <a:rPr lang="zh-CN" altLang="en-US" sz="2400" dirty="0" smtClean="0"/>
              <a:t> </a:t>
            </a:r>
            <a:r>
              <a:rPr lang="zh-CN" altLang="en-US" sz="2400" dirty="0"/>
              <a:t>、</a:t>
            </a:r>
            <a:r>
              <a:rPr lang="en-US" altLang="zh-CN" sz="2400" dirty="0" smtClean="0"/>
              <a:t>......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硬盘：</a:t>
            </a:r>
            <a:r>
              <a:rPr lang="en-US" altLang="zh-CN" sz="2400" dirty="0" smtClean="0"/>
              <a:t>500GB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1TB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2TB</a:t>
            </a:r>
            <a:r>
              <a:rPr lang="zh-CN" altLang="en-US" sz="2400" dirty="0" smtClean="0"/>
              <a:t> </a:t>
            </a:r>
            <a:r>
              <a:rPr lang="zh-CN" altLang="en-US" sz="2400" dirty="0"/>
              <a:t>、</a:t>
            </a:r>
            <a:r>
              <a:rPr lang="en-US" altLang="zh-CN" sz="2400" dirty="0" smtClean="0"/>
              <a:t>......</a:t>
            </a:r>
            <a:endParaRPr lang="zh-CN" altLang="en-US" sz="2400" dirty="0"/>
          </a:p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数的</a:t>
            </a:r>
            <a:r>
              <a:rPr lang="zh-CN" altLang="en-US" dirty="0"/>
              <a:t>几种</a:t>
            </a:r>
            <a:r>
              <a:rPr lang="zh-CN" altLang="en-US" dirty="0" smtClean="0"/>
              <a:t>进制表示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268760"/>
            <a:ext cx="8712968" cy="38449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zh-CN" altLang="en-US" sz="2800" dirty="0" smtClean="0"/>
              <a:t>一个数可以用不同的进制来表示。常用的进制有：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zh-CN" sz="2400" dirty="0" smtClean="0"/>
              <a:t>10</a:t>
            </a:r>
            <a:r>
              <a:rPr lang="zh-CN" altLang="en-US" sz="2400" dirty="0" smtClean="0"/>
              <a:t>进制（</a:t>
            </a:r>
            <a:r>
              <a:rPr lang="en-US" altLang="zh-CN" sz="2400" dirty="0" smtClean="0"/>
              <a:t>0</a:t>
            </a:r>
            <a:r>
              <a:rPr lang="zh-CN" altLang="en-US" sz="2400" dirty="0" smtClean="0"/>
              <a:t>～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，逢十进一）（日常生活及编程语言</a:t>
            </a:r>
            <a:r>
              <a:rPr lang="zh-CN" altLang="en-US" sz="2400" dirty="0"/>
              <a:t>中</a:t>
            </a:r>
            <a:r>
              <a:rPr lang="zh-CN" altLang="en-US" sz="2400" dirty="0" smtClean="0"/>
              <a:t>采用）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进制（</a:t>
            </a:r>
            <a:r>
              <a:rPr lang="en-US" altLang="zh-CN" sz="2400" dirty="0" smtClean="0"/>
              <a:t>0</a:t>
            </a:r>
            <a:r>
              <a:rPr lang="zh-CN" altLang="en-US" sz="2400" dirty="0" smtClean="0"/>
              <a:t>～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，逢二进一）（</a:t>
            </a:r>
            <a:r>
              <a:rPr lang="zh-CN" altLang="en-US" sz="2400" dirty="0" smtClean="0">
                <a:solidFill>
                  <a:schemeClr val="folHlink"/>
                </a:solidFill>
              </a:rPr>
              <a:t>计算机内部采用</a:t>
            </a:r>
            <a:r>
              <a:rPr lang="zh-CN" altLang="en-US" sz="2400" dirty="0" smtClean="0"/>
              <a:t>）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zh-CN" sz="2400" dirty="0" smtClean="0"/>
              <a:t>8</a:t>
            </a:r>
            <a:r>
              <a:rPr lang="zh-CN" altLang="en-US" sz="2400" dirty="0" smtClean="0"/>
              <a:t>进制（</a:t>
            </a:r>
            <a:r>
              <a:rPr lang="en-US" altLang="zh-CN" sz="2400" dirty="0" smtClean="0"/>
              <a:t>0</a:t>
            </a:r>
            <a:r>
              <a:rPr lang="zh-CN" altLang="en-US" sz="2400" dirty="0" smtClean="0"/>
              <a:t>～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，逢八进一）（编程语言中采用）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zh-CN" sz="2400" dirty="0" smtClean="0"/>
              <a:t>16</a:t>
            </a:r>
            <a:r>
              <a:rPr lang="zh-CN" altLang="en-US" sz="2400" dirty="0" smtClean="0"/>
              <a:t>进制（ </a:t>
            </a:r>
            <a:r>
              <a:rPr lang="en-US" altLang="zh-CN" sz="2400" dirty="0" smtClean="0"/>
              <a:t>0</a:t>
            </a:r>
            <a:r>
              <a:rPr lang="zh-CN" altLang="en-US" sz="2400" dirty="0" smtClean="0"/>
              <a:t>～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～</a:t>
            </a:r>
            <a:r>
              <a:rPr lang="en-US" altLang="zh-CN" sz="2400" dirty="0" smtClean="0"/>
              <a:t>F</a:t>
            </a:r>
            <a:r>
              <a:rPr lang="zh-CN" altLang="en-US" sz="2400" dirty="0" smtClean="0"/>
              <a:t>，逢十六进一</a:t>
            </a:r>
            <a:r>
              <a:rPr lang="zh-CN" altLang="en-US" sz="2400" dirty="0"/>
              <a:t>）（编程语言中采用）</a:t>
            </a:r>
            <a:endParaRPr lang="zh-CN" altLang="en-US" sz="24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zh-CN" altLang="en-US" sz="2800" dirty="0" smtClean="0"/>
              <a:t>例如，对于十进制数：</a:t>
            </a:r>
            <a:r>
              <a:rPr lang="en-US" altLang="zh-CN" sz="2800" dirty="0" smtClean="0"/>
              <a:t>29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进制表示为：</a:t>
            </a:r>
            <a:r>
              <a:rPr lang="en-US" altLang="zh-CN" sz="2400" dirty="0" smtClean="0"/>
              <a:t>11101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zh-CN" sz="2400" dirty="0" smtClean="0"/>
              <a:t>8</a:t>
            </a:r>
            <a:r>
              <a:rPr lang="zh-CN" altLang="en-US" sz="2400" dirty="0" smtClean="0"/>
              <a:t>进制表示为：</a:t>
            </a:r>
            <a:r>
              <a:rPr lang="en-US" altLang="zh-CN" sz="2400" dirty="0" smtClean="0"/>
              <a:t>35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zh-CN" sz="2400" dirty="0" smtClean="0"/>
              <a:t>16</a:t>
            </a:r>
            <a:r>
              <a:rPr lang="zh-CN" altLang="en-US" sz="2400" dirty="0" smtClean="0"/>
              <a:t>进制表示为：</a:t>
            </a:r>
            <a:r>
              <a:rPr lang="en-US" altLang="zh-CN" sz="2400" dirty="0" smtClean="0"/>
              <a:t>1D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zh-CN" altLang="en-US" sz="2800" dirty="0" smtClean="0"/>
              <a:t>再例如，各种进制数的运算：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373438" y="5312321"/>
            <a:ext cx="29273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/>
              <a:t>     </a:t>
            </a:r>
            <a:r>
              <a:rPr lang="zh-CN" altLang="en-US" sz="2400" dirty="0"/>
              <a:t>（</a:t>
            </a:r>
            <a:r>
              <a:rPr lang="en-US" altLang="zh-CN" sz="2400" dirty="0"/>
              <a:t>3 5</a:t>
            </a:r>
            <a:r>
              <a:rPr lang="zh-CN" altLang="en-US" sz="2400" dirty="0"/>
              <a:t>）</a:t>
            </a:r>
            <a:r>
              <a:rPr lang="en-US" altLang="zh-CN" sz="2400" baseline="-25000" dirty="0"/>
              <a:t>8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/>
              <a:t> </a:t>
            </a:r>
            <a:r>
              <a:rPr lang="zh-CN" altLang="en-US" sz="2400" dirty="0"/>
              <a:t>＋ （</a:t>
            </a:r>
            <a:r>
              <a:rPr lang="en-US" altLang="zh-CN" sz="2400" dirty="0"/>
              <a:t>3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5</a:t>
            </a:r>
            <a:r>
              <a:rPr lang="zh-CN" altLang="en-US" sz="2400" dirty="0"/>
              <a:t>）</a:t>
            </a:r>
            <a:r>
              <a:rPr lang="en-US" altLang="zh-CN" sz="2400" baseline="-25000" dirty="0"/>
              <a:t>8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/>
              <a:t>     </a:t>
            </a:r>
            <a:r>
              <a:rPr lang="zh-CN" altLang="en-US" sz="2400" dirty="0"/>
              <a:t>（</a:t>
            </a:r>
            <a:r>
              <a:rPr lang="en-US" altLang="zh-CN" sz="2400" dirty="0"/>
              <a:t>7 2</a:t>
            </a:r>
            <a:r>
              <a:rPr lang="zh-CN" altLang="en-US" sz="2400" dirty="0"/>
              <a:t>）</a:t>
            </a:r>
            <a:r>
              <a:rPr lang="en-US" altLang="zh-CN" sz="2400" baseline="-25000" dirty="0"/>
              <a:t>8</a:t>
            </a:r>
            <a:r>
              <a:rPr lang="en-US" altLang="zh-CN" sz="2400" dirty="0"/>
              <a:t> 	</a:t>
            </a:r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3490913" y="6139408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6181725" y="5312321"/>
            <a:ext cx="29273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     </a:t>
            </a:r>
            <a:r>
              <a:rPr lang="zh-CN" altLang="en-US" sz="2400"/>
              <a:t>（</a:t>
            </a:r>
            <a:r>
              <a:rPr lang="en-US" altLang="zh-CN" sz="2400"/>
              <a:t>1 D</a:t>
            </a:r>
            <a:r>
              <a:rPr lang="zh-CN" altLang="en-US" sz="2400"/>
              <a:t>）</a:t>
            </a:r>
            <a:r>
              <a:rPr lang="en-US" altLang="zh-CN" sz="2400" baseline="-25000"/>
              <a:t>16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 </a:t>
            </a:r>
            <a:r>
              <a:rPr lang="zh-CN" altLang="en-US" sz="2400"/>
              <a:t>＋ （</a:t>
            </a:r>
            <a:r>
              <a:rPr lang="en-US" altLang="zh-CN" sz="2400"/>
              <a:t>1</a:t>
            </a:r>
            <a:r>
              <a:rPr lang="en-US" altLang="zh-CN" sz="2400" baseline="-25000"/>
              <a:t>1</a:t>
            </a:r>
            <a:r>
              <a:rPr lang="en-US" altLang="zh-CN" sz="2400"/>
              <a:t>D</a:t>
            </a:r>
            <a:r>
              <a:rPr lang="zh-CN" altLang="en-US" sz="2400"/>
              <a:t>）</a:t>
            </a:r>
            <a:r>
              <a:rPr lang="en-US" altLang="zh-CN" sz="2400" baseline="-25000"/>
              <a:t>16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     </a:t>
            </a:r>
            <a:r>
              <a:rPr lang="zh-CN" altLang="en-US" sz="2400"/>
              <a:t>（</a:t>
            </a:r>
            <a:r>
              <a:rPr lang="en-US" altLang="zh-CN" sz="2400"/>
              <a:t>3 A</a:t>
            </a:r>
            <a:r>
              <a:rPr lang="zh-CN" altLang="en-US" sz="2400"/>
              <a:t>）</a:t>
            </a:r>
            <a:r>
              <a:rPr lang="en-US" altLang="zh-CN" sz="2400" baseline="-25000"/>
              <a:t>16</a:t>
            </a:r>
            <a:r>
              <a:rPr lang="en-US" altLang="zh-CN" sz="2400"/>
              <a:t> 	</a:t>
            </a:r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6227763" y="6139408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07950" y="5301208"/>
            <a:ext cx="38779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>
                <a:latin typeface="宋体" charset="-122"/>
              </a:rPr>
              <a:t>    </a:t>
            </a:r>
            <a:r>
              <a:rPr lang="zh-CN" altLang="en-US" sz="2400" dirty="0">
                <a:latin typeface="宋体" charset="-122"/>
              </a:rPr>
              <a:t>（</a:t>
            </a:r>
            <a:r>
              <a:rPr lang="en-US" altLang="zh-CN" sz="2400" dirty="0"/>
              <a:t>1 </a:t>
            </a:r>
            <a:r>
              <a:rPr lang="en-US" altLang="zh-CN" sz="2400" dirty="0" smtClean="0"/>
              <a:t>1</a:t>
            </a:r>
            <a:r>
              <a:rPr lang="en-US" altLang="zh-CN" sz="2400" baseline="-25000" dirty="0" smtClean="0"/>
              <a:t>  </a:t>
            </a:r>
            <a:r>
              <a:rPr lang="en-US" altLang="zh-CN" sz="2400" dirty="0" smtClean="0"/>
              <a:t>1</a:t>
            </a:r>
            <a:r>
              <a:rPr lang="en-US" altLang="zh-CN" sz="2400" baseline="-25000" dirty="0" smtClean="0"/>
              <a:t>  </a:t>
            </a:r>
            <a:r>
              <a:rPr lang="en-US" altLang="zh-CN" sz="2400" dirty="0" smtClean="0"/>
              <a:t>0 </a:t>
            </a:r>
            <a:r>
              <a:rPr lang="en-US" altLang="zh-CN" sz="2400" dirty="0"/>
              <a:t>1</a:t>
            </a:r>
            <a:r>
              <a:rPr lang="zh-CN" altLang="en-US" sz="2400" dirty="0">
                <a:latin typeface="宋体" charset="-122"/>
              </a:rPr>
              <a:t>）</a:t>
            </a:r>
            <a:r>
              <a:rPr lang="en-US" altLang="zh-CN" sz="2400" baseline="-25000" dirty="0"/>
              <a:t>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>
                <a:latin typeface="宋体" charset="-122"/>
              </a:rPr>
              <a:t> </a:t>
            </a:r>
            <a:r>
              <a:rPr lang="zh-CN" altLang="en-US" sz="2400" dirty="0" smtClean="0">
                <a:latin typeface="宋体" charset="-122"/>
              </a:rPr>
              <a:t>＋ （</a:t>
            </a:r>
            <a:r>
              <a:rPr lang="en-US" altLang="zh-CN" sz="2400" dirty="0" smtClean="0"/>
              <a:t>1</a:t>
            </a:r>
            <a:r>
              <a:rPr lang="en-US" altLang="zh-CN" sz="2400" baseline="-25000" dirty="0" smtClean="0"/>
              <a:t>1</a:t>
            </a:r>
            <a:r>
              <a:rPr lang="en-US" altLang="zh-CN" sz="2400" dirty="0" smtClean="0"/>
              <a:t>1</a:t>
            </a:r>
            <a:r>
              <a:rPr lang="en-US" altLang="zh-CN" sz="2400" baseline="-25000" dirty="0" smtClean="0"/>
              <a:t>1</a:t>
            </a:r>
            <a:r>
              <a:rPr lang="en-US" altLang="zh-CN" sz="2400" dirty="0" smtClean="0"/>
              <a:t>1</a:t>
            </a:r>
            <a:r>
              <a:rPr lang="en-US" altLang="zh-CN" sz="2400" baseline="-25000" dirty="0" smtClean="0"/>
              <a:t>  </a:t>
            </a:r>
            <a:r>
              <a:rPr lang="en-US" altLang="zh-CN" sz="2400" dirty="0" smtClean="0"/>
              <a:t>0</a:t>
            </a:r>
            <a:r>
              <a:rPr lang="en-US" altLang="zh-CN" sz="2400" baseline="-25000" dirty="0" smtClean="0"/>
              <a:t>1</a:t>
            </a:r>
            <a:r>
              <a:rPr lang="en-US" altLang="zh-CN" sz="2400" dirty="0" smtClean="0"/>
              <a:t>1</a:t>
            </a:r>
            <a:r>
              <a:rPr lang="zh-CN" altLang="en-US" sz="2400" dirty="0">
                <a:latin typeface="宋体" charset="-122"/>
              </a:rPr>
              <a:t>）</a:t>
            </a:r>
            <a:r>
              <a:rPr lang="en-US" altLang="zh-CN" sz="2400" baseline="-25000" dirty="0"/>
              <a:t>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>
                <a:latin typeface="宋体" charset="-122"/>
              </a:rPr>
              <a:t>  </a:t>
            </a:r>
            <a:r>
              <a:rPr lang="zh-CN" altLang="en-US" sz="2400" dirty="0">
                <a:latin typeface="宋体" charset="-122"/>
              </a:rPr>
              <a:t>（</a:t>
            </a:r>
            <a:r>
              <a:rPr lang="en-US" altLang="zh-CN" sz="2400" dirty="0"/>
              <a:t>1 1</a:t>
            </a:r>
            <a:r>
              <a:rPr lang="en-US" altLang="zh-CN" sz="2400" baseline="-25000" dirty="0"/>
              <a:t> </a:t>
            </a:r>
            <a:r>
              <a:rPr lang="en-US" altLang="zh-CN" sz="2400" baseline="-25000" dirty="0" smtClean="0"/>
              <a:t> </a:t>
            </a:r>
            <a:r>
              <a:rPr lang="en-US" altLang="zh-CN" sz="2400" dirty="0" smtClean="0"/>
              <a:t>1</a:t>
            </a:r>
            <a:r>
              <a:rPr lang="en-US" altLang="zh-CN" sz="2400" baseline="-25000" dirty="0" smtClean="0"/>
              <a:t>  </a:t>
            </a:r>
            <a:r>
              <a:rPr lang="en-US" altLang="zh-CN" sz="2400" dirty="0" smtClean="0"/>
              <a:t>0</a:t>
            </a:r>
            <a:r>
              <a:rPr lang="en-US" altLang="zh-CN" sz="2400" baseline="-25000" dirty="0" smtClean="0"/>
              <a:t>  </a:t>
            </a:r>
            <a:r>
              <a:rPr lang="en-US" altLang="zh-CN" sz="2400" dirty="0" smtClean="0"/>
              <a:t>1 </a:t>
            </a:r>
            <a:r>
              <a:rPr lang="en-US" altLang="zh-CN" sz="2400" dirty="0"/>
              <a:t>0</a:t>
            </a:r>
            <a:r>
              <a:rPr lang="zh-CN" altLang="en-US" sz="2400" dirty="0">
                <a:latin typeface="宋体" charset="-122"/>
              </a:rPr>
              <a:t>）</a:t>
            </a:r>
            <a:r>
              <a:rPr lang="en-US" altLang="zh-CN" sz="2400" baseline="-25000" dirty="0"/>
              <a:t>2</a:t>
            </a:r>
            <a:r>
              <a:rPr lang="en-US" altLang="zh-CN" sz="2400" dirty="0">
                <a:latin typeface="宋体" charset="-122"/>
              </a:rPr>
              <a:t> 	</a:t>
            </a:r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179388" y="6139408"/>
            <a:ext cx="2808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十进制转换成二进制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3072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十进制整数转成二进制</a:t>
            </a:r>
            <a:endParaRPr lang="en-US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algn="just" eaLnBrk="1" hangingPunct="1">
              <a:lnSpc>
                <a:spcPct val="110000"/>
              </a:lnSpc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把它连续除以基数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</a:t>
            </a:r>
            <a:r>
              <a:rPr lang="zh-CN" alt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直到商为</a:t>
            </a:r>
            <a:r>
              <a:rPr lang="en-US" altLang="zh-CN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，所得的各个余数的倒序即为对应的二进制数。</a:t>
            </a:r>
            <a:endParaRPr lang="en-US" altLang="zh-CN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algn="just" eaLnBrk="1" hangingPunct="1">
              <a:lnSpc>
                <a:spcPct val="110000"/>
              </a:lnSpc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例如，十进制整数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的二进制表示为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11101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dirty="0"/>
          </a:p>
        </p:txBody>
      </p:sp>
      <p:grpSp>
        <p:nvGrpSpPr>
          <p:cNvPr id="4" name="组合 2"/>
          <p:cNvGrpSpPr>
            <a:grpSpLocks/>
          </p:cNvGrpSpPr>
          <p:nvPr/>
        </p:nvGrpSpPr>
        <p:grpSpPr bwMode="auto">
          <a:xfrm>
            <a:off x="6324997" y="3935437"/>
            <a:ext cx="1703387" cy="2301875"/>
            <a:chOff x="1187625" y="1988840"/>
            <a:chExt cx="1703332" cy="2302170"/>
          </a:xfrm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1546909" y="1988840"/>
              <a:ext cx="824720" cy="515628"/>
              <a:chOff x="912" y="3216"/>
              <a:chExt cx="384" cy="288"/>
            </a:xfrm>
          </p:grpSpPr>
          <p:sp>
            <p:nvSpPr>
              <p:cNvPr id="35" name="Line 6"/>
              <p:cNvSpPr>
                <a:spLocks noChangeShapeType="1"/>
              </p:cNvSpPr>
              <p:nvPr/>
            </p:nvSpPr>
            <p:spPr bwMode="auto">
              <a:xfrm>
                <a:off x="912" y="3216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endParaRPr>
              </a:p>
            </p:txBody>
          </p:sp>
          <p:sp>
            <p:nvSpPr>
              <p:cNvPr id="36" name="Line 7"/>
              <p:cNvSpPr>
                <a:spLocks noChangeShapeType="1"/>
              </p:cNvSpPr>
              <p:nvPr/>
            </p:nvSpPr>
            <p:spPr bwMode="auto">
              <a:xfrm>
                <a:off x="912" y="3504"/>
                <a:ext cx="38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endParaRPr>
              </a:p>
            </p:txBody>
          </p:sp>
        </p:grp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1187625" y="1988840"/>
              <a:ext cx="314315" cy="462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1733707" y="2419108"/>
              <a:ext cx="638154" cy="460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14</a:t>
              </a:r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2446471" y="2419108"/>
              <a:ext cx="314315" cy="460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1260648" y="2395292"/>
              <a:ext cx="314315" cy="462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2446471" y="2762052"/>
              <a:ext cx="314315" cy="4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1909914" y="2762052"/>
              <a:ext cx="312728" cy="4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7</a:t>
              </a: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1335257" y="2773166"/>
              <a:ext cx="312728" cy="462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2</a:t>
              </a:r>
            </a:p>
          </p:txBody>
        </p:sp>
        <p:grpSp>
          <p:nvGrpSpPr>
            <p:cNvPr id="13" name="Group 15"/>
            <p:cNvGrpSpPr>
              <a:grpSpLocks/>
            </p:cNvGrpSpPr>
            <p:nvPr/>
          </p:nvGrpSpPr>
          <p:grpSpPr bwMode="auto">
            <a:xfrm>
              <a:off x="1625298" y="2504468"/>
              <a:ext cx="746331" cy="343752"/>
              <a:chOff x="912" y="3216"/>
              <a:chExt cx="384" cy="288"/>
            </a:xfrm>
          </p:grpSpPr>
          <p:sp>
            <p:nvSpPr>
              <p:cNvPr id="33" name="Line 16"/>
              <p:cNvSpPr>
                <a:spLocks noChangeShapeType="1"/>
              </p:cNvSpPr>
              <p:nvPr/>
            </p:nvSpPr>
            <p:spPr bwMode="auto">
              <a:xfrm>
                <a:off x="912" y="3216"/>
                <a:ext cx="0" cy="2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endParaRPr>
              </a:p>
            </p:txBody>
          </p:sp>
          <p:sp>
            <p:nvSpPr>
              <p:cNvPr id="34" name="Line 17"/>
              <p:cNvSpPr>
                <a:spLocks noChangeShapeType="1"/>
              </p:cNvSpPr>
              <p:nvPr/>
            </p:nvSpPr>
            <p:spPr bwMode="auto">
              <a:xfrm>
                <a:off x="912" y="3504"/>
                <a:ext cx="38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endParaRPr>
              </a:p>
            </p:txBody>
          </p:sp>
        </p:grpSp>
        <p:grpSp>
          <p:nvGrpSpPr>
            <p:cNvPr id="14" name="Group 18"/>
            <p:cNvGrpSpPr>
              <a:grpSpLocks/>
            </p:cNvGrpSpPr>
            <p:nvPr/>
          </p:nvGrpSpPr>
          <p:grpSpPr bwMode="auto">
            <a:xfrm>
              <a:off x="1703687" y="2848220"/>
              <a:ext cx="667941" cy="343752"/>
              <a:chOff x="912" y="3216"/>
              <a:chExt cx="384" cy="288"/>
            </a:xfrm>
          </p:grpSpPr>
          <p:sp>
            <p:nvSpPr>
              <p:cNvPr id="31" name="Line 19"/>
              <p:cNvSpPr>
                <a:spLocks noChangeShapeType="1"/>
              </p:cNvSpPr>
              <p:nvPr/>
            </p:nvSpPr>
            <p:spPr bwMode="auto">
              <a:xfrm>
                <a:off x="912" y="3216"/>
                <a:ext cx="0" cy="2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endParaRPr>
              </a:p>
            </p:txBody>
          </p:sp>
          <p:sp>
            <p:nvSpPr>
              <p:cNvPr id="32" name="Line 20"/>
              <p:cNvSpPr>
                <a:spLocks noChangeShapeType="1"/>
              </p:cNvSpPr>
              <p:nvPr/>
            </p:nvSpPr>
            <p:spPr bwMode="auto">
              <a:xfrm>
                <a:off x="912" y="3504"/>
                <a:ext cx="38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endParaRPr>
              </a:p>
            </p:txBody>
          </p:sp>
        </p:grpSp>
        <p:grpSp>
          <p:nvGrpSpPr>
            <p:cNvPr id="15" name="Group 21"/>
            <p:cNvGrpSpPr>
              <a:grpSpLocks/>
            </p:cNvGrpSpPr>
            <p:nvPr/>
          </p:nvGrpSpPr>
          <p:grpSpPr bwMode="auto">
            <a:xfrm>
              <a:off x="1782077" y="3191972"/>
              <a:ext cx="589552" cy="343752"/>
              <a:chOff x="912" y="3216"/>
              <a:chExt cx="384" cy="288"/>
            </a:xfrm>
          </p:grpSpPr>
          <p:sp>
            <p:nvSpPr>
              <p:cNvPr id="29" name="Line 22"/>
              <p:cNvSpPr>
                <a:spLocks noChangeShapeType="1"/>
              </p:cNvSpPr>
              <p:nvPr/>
            </p:nvSpPr>
            <p:spPr bwMode="auto">
              <a:xfrm>
                <a:off x="912" y="3216"/>
                <a:ext cx="0" cy="2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endParaRPr>
              </a:p>
            </p:txBody>
          </p:sp>
          <p:sp>
            <p:nvSpPr>
              <p:cNvPr id="30" name="Line 23"/>
              <p:cNvSpPr>
                <a:spLocks noChangeShapeType="1"/>
              </p:cNvSpPr>
              <p:nvPr/>
            </p:nvSpPr>
            <p:spPr bwMode="auto">
              <a:xfrm>
                <a:off x="912" y="3504"/>
                <a:ext cx="40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endParaRPr>
              </a:p>
            </p:txBody>
          </p:sp>
        </p:grpSp>
        <p:sp>
          <p:nvSpPr>
            <p:cNvPr id="16" name="Text Box 24"/>
            <p:cNvSpPr txBox="1">
              <a:spLocks noChangeArrowheads="1"/>
            </p:cNvSpPr>
            <p:nvPr/>
          </p:nvSpPr>
          <p:spPr bwMode="auto">
            <a:xfrm>
              <a:off x="1927376" y="3106583"/>
              <a:ext cx="314315" cy="460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17" name="Text Box 25"/>
            <p:cNvSpPr txBox="1">
              <a:spLocks noChangeArrowheads="1"/>
            </p:cNvSpPr>
            <p:nvPr/>
          </p:nvSpPr>
          <p:spPr bwMode="auto">
            <a:xfrm>
              <a:off x="2446471" y="3106583"/>
              <a:ext cx="314315" cy="460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8" name="Text Box 26"/>
            <p:cNvSpPr txBox="1">
              <a:spLocks noChangeArrowheads="1"/>
            </p:cNvSpPr>
            <p:nvPr/>
          </p:nvSpPr>
          <p:spPr bwMode="auto">
            <a:xfrm>
              <a:off x="1557500" y="3503509"/>
              <a:ext cx="312728" cy="462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9" name="Text Box 27"/>
            <p:cNvSpPr txBox="1">
              <a:spLocks noChangeArrowheads="1"/>
            </p:cNvSpPr>
            <p:nvPr/>
          </p:nvSpPr>
          <p:spPr bwMode="auto">
            <a:xfrm>
              <a:off x="1906739" y="3451115"/>
              <a:ext cx="317490" cy="4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0" name="Text Box 28"/>
            <p:cNvSpPr txBox="1">
              <a:spLocks noChangeArrowheads="1"/>
            </p:cNvSpPr>
            <p:nvPr/>
          </p:nvSpPr>
          <p:spPr bwMode="auto">
            <a:xfrm>
              <a:off x="2446471" y="3451115"/>
              <a:ext cx="314315" cy="4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1" name="Line 29"/>
            <p:cNvSpPr>
              <a:spLocks noChangeShapeType="1"/>
            </p:cNvSpPr>
            <p:nvPr/>
          </p:nvSpPr>
          <p:spPr bwMode="auto">
            <a:xfrm flipH="1" flipV="1">
              <a:off x="2890957" y="2590580"/>
              <a:ext cx="0" cy="1671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endParaRPr>
            </a:p>
          </p:txBody>
        </p:sp>
        <p:sp>
          <p:nvSpPr>
            <p:cNvPr id="22" name="Text Box 30"/>
            <p:cNvSpPr txBox="1">
              <a:spLocks noChangeArrowheads="1"/>
            </p:cNvSpPr>
            <p:nvPr/>
          </p:nvSpPr>
          <p:spPr bwMode="auto">
            <a:xfrm>
              <a:off x="1705133" y="2012656"/>
              <a:ext cx="593706" cy="40010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altLang="zh-CN" sz="2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29</a:t>
              </a:r>
            </a:p>
          </p:txBody>
        </p:sp>
        <p:grpSp>
          <p:nvGrpSpPr>
            <p:cNvPr id="23" name="Group 31"/>
            <p:cNvGrpSpPr>
              <a:grpSpLocks/>
            </p:cNvGrpSpPr>
            <p:nvPr/>
          </p:nvGrpSpPr>
          <p:grpSpPr bwMode="auto">
            <a:xfrm>
              <a:off x="1924157" y="3555418"/>
              <a:ext cx="447472" cy="343752"/>
              <a:chOff x="912" y="3216"/>
              <a:chExt cx="384" cy="288"/>
            </a:xfrm>
          </p:grpSpPr>
          <p:sp>
            <p:nvSpPr>
              <p:cNvPr id="27" name="Line 32"/>
              <p:cNvSpPr>
                <a:spLocks noChangeShapeType="1"/>
              </p:cNvSpPr>
              <p:nvPr/>
            </p:nvSpPr>
            <p:spPr bwMode="auto">
              <a:xfrm>
                <a:off x="912" y="3216"/>
                <a:ext cx="0" cy="2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endParaRPr>
              </a:p>
            </p:txBody>
          </p:sp>
          <p:sp>
            <p:nvSpPr>
              <p:cNvPr id="28" name="Line 33"/>
              <p:cNvSpPr>
                <a:spLocks noChangeShapeType="1"/>
              </p:cNvSpPr>
              <p:nvPr/>
            </p:nvSpPr>
            <p:spPr bwMode="auto">
              <a:xfrm>
                <a:off x="912" y="3504"/>
                <a:ext cx="38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endParaRPr>
              </a:p>
            </p:txBody>
          </p:sp>
        </p:grpSp>
        <p:sp>
          <p:nvSpPr>
            <p:cNvPr id="24" name="Text Box 34"/>
            <p:cNvSpPr txBox="1">
              <a:spLocks noChangeArrowheads="1"/>
            </p:cNvSpPr>
            <p:nvPr/>
          </p:nvSpPr>
          <p:spPr bwMode="auto">
            <a:xfrm>
              <a:off x="1927376" y="3827401"/>
              <a:ext cx="392099" cy="462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25" name="Text Box 35"/>
            <p:cNvSpPr txBox="1">
              <a:spLocks noChangeArrowheads="1"/>
            </p:cNvSpPr>
            <p:nvPr/>
          </p:nvSpPr>
          <p:spPr bwMode="auto">
            <a:xfrm>
              <a:off x="1409868" y="3098645"/>
              <a:ext cx="312727" cy="4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6" name="Text Box 36"/>
            <p:cNvSpPr txBox="1">
              <a:spLocks noChangeArrowheads="1"/>
            </p:cNvSpPr>
            <p:nvPr/>
          </p:nvSpPr>
          <p:spPr bwMode="auto">
            <a:xfrm>
              <a:off x="2462346" y="3828989"/>
              <a:ext cx="314315" cy="4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949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3"/>
          <p:cNvSpPr txBox="1">
            <a:spLocks noChangeArrowheads="1"/>
          </p:cNvSpPr>
          <p:nvPr/>
        </p:nvSpPr>
        <p:spPr bwMode="auto">
          <a:xfrm>
            <a:off x="179512" y="1052736"/>
            <a:ext cx="8712968" cy="309630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defRPr/>
            </a:pPr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十进制小数转成二进制</a:t>
            </a:r>
            <a:endParaRPr lang="en-US" altLang="zh-CN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algn="just" eaLnBrk="1" hangingPunct="1"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把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它连续乘以基数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，每次去掉乘积的整数位，</a:t>
            </a:r>
            <a:r>
              <a:rPr lang="zh-CN" alt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直到乘积只包含整数为止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。最后的转换结果由各个乘积的整数位构成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algn="just" eaLnBrk="1" hangingPunct="1"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例如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，十进制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小数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0.8125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的二进制表示为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0.1101</a:t>
            </a:r>
          </a:p>
        </p:txBody>
      </p:sp>
      <p:grpSp>
        <p:nvGrpSpPr>
          <p:cNvPr id="21510" name="Group 20"/>
          <p:cNvGrpSpPr>
            <a:grpSpLocks/>
          </p:cNvGrpSpPr>
          <p:nvPr/>
        </p:nvGrpSpPr>
        <p:grpSpPr bwMode="auto">
          <a:xfrm>
            <a:off x="6372200" y="3448240"/>
            <a:ext cx="2323892" cy="2068992"/>
            <a:chOff x="657" y="2568"/>
            <a:chExt cx="1619" cy="1406"/>
          </a:xfrm>
        </p:grpSpPr>
        <p:sp>
          <p:nvSpPr>
            <p:cNvPr id="72" name="Text Box 2"/>
            <p:cNvSpPr txBox="1">
              <a:spLocks noChangeArrowheads="1"/>
            </p:cNvSpPr>
            <p:nvPr/>
          </p:nvSpPr>
          <p:spPr bwMode="auto">
            <a:xfrm>
              <a:off x="1690" y="2568"/>
              <a:ext cx="57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×2</a:t>
              </a:r>
            </a:p>
          </p:txBody>
        </p:sp>
        <p:sp>
          <p:nvSpPr>
            <p:cNvPr id="73" name="Line 3"/>
            <p:cNvSpPr>
              <a:spLocks noChangeShapeType="1"/>
            </p:cNvSpPr>
            <p:nvPr/>
          </p:nvSpPr>
          <p:spPr bwMode="auto">
            <a:xfrm flipH="1" flipV="1">
              <a:off x="657" y="2840"/>
              <a:ext cx="0" cy="10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endParaRPr>
            </a:p>
          </p:txBody>
        </p:sp>
        <p:sp>
          <p:nvSpPr>
            <p:cNvPr id="74" name="Line 4"/>
            <p:cNvSpPr>
              <a:spLocks noChangeShapeType="1"/>
            </p:cNvSpPr>
            <p:nvPr/>
          </p:nvSpPr>
          <p:spPr bwMode="auto">
            <a:xfrm>
              <a:off x="826" y="2856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endParaRPr>
            </a:p>
          </p:txBody>
        </p:sp>
        <p:sp>
          <p:nvSpPr>
            <p:cNvPr id="75" name="Rectangle 5"/>
            <p:cNvSpPr>
              <a:spLocks noChangeArrowheads="1"/>
            </p:cNvSpPr>
            <p:nvPr/>
          </p:nvSpPr>
          <p:spPr bwMode="auto">
            <a:xfrm>
              <a:off x="730" y="2856"/>
              <a:ext cx="846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defRPr/>
              </a:pPr>
              <a:r>
                <a:rPr kumimoji="1" lang="en-US" altLang="zh-CN" sz="2400" dirty="0">
                  <a:solidFill>
                    <a:schemeClr val="folHlin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1</a:t>
              </a:r>
              <a:r>
                <a:rPr kumimoji="1" lang="en-US" altLang="zh-CN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.625</a:t>
              </a:r>
            </a:p>
          </p:txBody>
        </p:sp>
        <p:sp>
          <p:nvSpPr>
            <p:cNvPr id="76" name="Rectangle 6"/>
            <p:cNvSpPr>
              <a:spLocks noChangeArrowheads="1"/>
            </p:cNvSpPr>
            <p:nvPr/>
          </p:nvSpPr>
          <p:spPr bwMode="auto">
            <a:xfrm>
              <a:off x="730" y="3144"/>
              <a:ext cx="7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l">
                <a:defRPr/>
              </a:pPr>
              <a:r>
                <a:rPr kumimoji="1" lang="en-US" altLang="zh-CN" sz="2400" dirty="0">
                  <a:solidFill>
                    <a:schemeClr val="folHlin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1</a:t>
              </a:r>
              <a:r>
                <a:rPr kumimoji="1" lang="en-US" altLang="zh-CN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.25</a:t>
              </a:r>
            </a:p>
          </p:txBody>
        </p:sp>
        <p:sp>
          <p:nvSpPr>
            <p:cNvPr id="77" name="Line 7"/>
            <p:cNvSpPr>
              <a:spLocks noChangeShapeType="1"/>
            </p:cNvSpPr>
            <p:nvPr/>
          </p:nvSpPr>
          <p:spPr bwMode="auto">
            <a:xfrm>
              <a:off x="922" y="2568"/>
              <a:ext cx="7" cy="14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endParaRPr>
            </a:p>
          </p:txBody>
        </p:sp>
        <p:sp>
          <p:nvSpPr>
            <p:cNvPr id="78" name="Line 8"/>
            <p:cNvSpPr>
              <a:spLocks noChangeShapeType="1"/>
            </p:cNvSpPr>
            <p:nvPr/>
          </p:nvSpPr>
          <p:spPr bwMode="auto">
            <a:xfrm>
              <a:off x="826" y="3144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endParaRPr>
            </a:p>
          </p:txBody>
        </p:sp>
        <p:sp>
          <p:nvSpPr>
            <p:cNvPr id="79" name="Line 9"/>
            <p:cNvSpPr>
              <a:spLocks noChangeShapeType="1"/>
            </p:cNvSpPr>
            <p:nvPr/>
          </p:nvSpPr>
          <p:spPr bwMode="auto">
            <a:xfrm>
              <a:off x="826" y="3432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endParaRPr>
            </a:p>
          </p:txBody>
        </p:sp>
        <p:sp>
          <p:nvSpPr>
            <p:cNvPr id="80" name="Rectangle 10"/>
            <p:cNvSpPr>
              <a:spLocks noChangeArrowheads="1"/>
            </p:cNvSpPr>
            <p:nvPr/>
          </p:nvSpPr>
          <p:spPr bwMode="auto">
            <a:xfrm>
              <a:off x="730" y="3432"/>
              <a:ext cx="7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l">
                <a:defRPr/>
              </a:pPr>
              <a:r>
                <a:rPr kumimoji="1" lang="en-US" altLang="zh-CN" sz="2400">
                  <a:solidFill>
                    <a:schemeClr val="folHlin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0</a:t>
              </a:r>
              <a:r>
                <a:rPr kumimoji="1" lang="en-US" altLang="zh-CN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.5</a:t>
              </a:r>
            </a:p>
          </p:txBody>
        </p:sp>
        <p:sp>
          <p:nvSpPr>
            <p:cNvPr id="81" name="Text Box 11"/>
            <p:cNvSpPr txBox="1">
              <a:spLocks noChangeArrowheads="1"/>
            </p:cNvSpPr>
            <p:nvPr/>
          </p:nvSpPr>
          <p:spPr bwMode="auto">
            <a:xfrm>
              <a:off x="1690" y="2856"/>
              <a:ext cx="57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×2</a:t>
              </a:r>
            </a:p>
          </p:txBody>
        </p:sp>
        <p:sp>
          <p:nvSpPr>
            <p:cNvPr id="82" name="Text Box 12"/>
            <p:cNvSpPr txBox="1">
              <a:spLocks noChangeArrowheads="1"/>
            </p:cNvSpPr>
            <p:nvPr/>
          </p:nvSpPr>
          <p:spPr bwMode="auto">
            <a:xfrm>
              <a:off x="1690" y="3144"/>
              <a:ext cx="57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×2</a:t>
              </a:r>
            </a:p>
          </p:txBody>
        </p:sp>
        <p:sp>
          <p:nvSpPr>
            <p:cNvPr id="83" name="Rectangle 14"/>
            <p:cNvSpPr>
              <a:spLocks noChangeArrowheads="1"/>
            </p:cNvSpPr>
            <p:nvPr/>
          </p:nvSpPr>
          <p:spPr bwMode="auto">
            <a:xfrm>
              <a:off x="729" y="2579"/>
              <a:ext cx="8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l">
                <a:defRPr/>
              </a:pPr>
              <a:r>
                <a:rPr kumimoji="1" lang="en-US" altLang="zh-CN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0.8125</a:t>
              </a:r>
            </a:p>
          </p:txBody>
        </p:sp>
        <p:sp>
          <p:nvSpPr>
            <p:cNvPr id="84" name="Text Box 15"/>
            <p:cNvSpPr txBox="1">
              <a:spLocks noChangeArrowheads="1"/>
            </p:cNvSpPr>
            <p:nvPr/>
          </p:nvSpPr>
          <p:spPr bwMode="auto">
            <a:xfrm>
              <a:off x="1700" y="3425"/>
              <a:ext cx="57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  <a:defRPr/>
              </a:pPr>
              <a:r>
                <a:rPr kumimoji="1" lang="en-US" altLang="zh-CN" sz="2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×2</a:t>
              </a:r>
            </a:p>
          </p:txBody>
        </p:sp>
        <p:sp>
          <p:nvSpPr>
            <p:cNvPr id="85" name="Line 16"/>
            <p:cNvSpPr>
              <a:spLocks noChangeShapeType="1"/>
            </p:cNvSpPr>
            <p:nvPr/>
          </p:nvSpPr>
          <p:spPr bwMode="auto">
            <a:xfrm>
              <a:off x="815" y="3702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endParaRPr>
            </a:p>
          </p:txBody>
        </p:sp>
        <p:sp>
          <p:nvSpPr>
            <p:cNvPr id="86" name="Rectangle 17"/>
            <p:cNvSpPr>
              <a:spLocks noChangeArrowheads="1"/>
            </p:cNvSpPr>
            <p:nvPr/>
          </p:nvSpPr>
          <p:spPr bwMode="auto">
            <a:xfrm>
              <a:off x="744" y="3686"/>
              <a:ext cx="7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l">
                <a:defRPr/>
              </a:pPr>
              <a:r>
                <a:rPr kumimoji="1" lang="en-US" altLang="zh-CN" sz="2400">
                  <a:solidFill>
                    <a:schemeClr val="folHlin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1</a:t>
              </a:r>
              <a:r>
                <a:rPr kumimoji="1" lang="en-US" altLang="zh-CN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.0</a:t>
              </a:r>
            </a:p>
          </p:txBody>
        </p:sp>
      </p:grpSp>
      <p:sp>
        <p:nvSpPr>
          <p:cNvPr id="87" name="Text Box 19"/>
          <p:cNvSpPr txBox="1">
            <a:spLocks noChangeArrowheads="1"/>
          </p:cNvSpPr>
          <p:nvPr/>
        </p:nvSpPr>
        <p:spPr bwMode="auto">
          <a:xfrm>
            <a:off x="323528" y="4725144"/>
            <a:ext cx="3488455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0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(0.1)</a:t>
            </a:r>
            <a:r>
              <a:rPr lang="en-US" altLang="zh-CN" sz="2000" b="1" baseline="-2500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10</a:t>
            </a:r>
            <a:r>
              <a:rPr lang="zh-CN" altLang="en-US" sz="2000" b="1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转成二进制是多少？</a:t>
            </a:r>
          </a:p>
        </p:txBody>
      </p:sp>
      <p:sp>
        <p:nvSpPr>
          <p:cNvPr id="55" name="Text Box 19"/>
          <p:cNvSpPr txBox="1">
            <a:spLocks noChangeArrowheads="1"/>
          </p:cNvSpPr>
          <p:nvPr/>
        </p:nvSpPr>
        <p:spPr bwMode="auto">
          <a:xfrm>
            <a:off x="331842" y="5157192"/>
            <a:ext cx="5210081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0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(</a:t>
            </a:r>
            <a:r>
              <a:rPr lang="en-US" altLang="zh-CN" sz="20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0.1)</a:t>
            </a:r>
            <a:r>
              <a:rPr lang="en-US" altLang="zh-CN" sz="2000" b="1" baseline="-25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10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=</a:t>
            </a:r>
            <a:r>
              <a:rPr lang="en-US" altLang="zh-CN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(0.0</a:t>
            </a:r>
            <a:r>
              <a:rPr lang="en-US" altLang="zh-CN" sz="20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0011</a:t>
            </a:r>
            <a:r>
              <a:rPr lang="en-US" altLang="zh-CN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...)</a:t>
            </a:r>
            <a:r>
              <a:rPr lang="en-US" altLang="zh-CN" sz="2000" b="1" baseline="-25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 </a:t>
            </a:r>
            <a:r>
              <a:rPr lang="en-US" altLang="zh-CN" sz="2000" b="1" baseline="-25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2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 这意味着什么？</a:t>
            </a:r>
            <a:endParaRPr lang="zh-CN" altLang="en-US" sz="2000" b="1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56" name="Text Box 19"/>
          <p:cNvSpPr txBox="1">
            <a:spLocks noChangeArrowheads="1"/>
          </p:cNvSpPr>
          <p:nvPr/>
        </p:nvSpPr>
        <p:spPr bwMode="auto">
          <a:xfrm>
            <a:off x="323528" y="5621178"/>
            <a:ext cx="5604419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20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一些十进制小数无法精确地用纯二进制来表示！</a:t>
            </a:r>
            <a:endParaRPr lang="zh-CN" altLang="en-US" sz="2000" b="1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55" grpId="0" animBg="1"/>
      <p:bldP spid="5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61" name="Rectangle 13"/>
          <p:cNvSpPr>
            <a:spLocks noChangeArrowheads="1"/>
          </p:cNvSpPr>
          <p:nvPr/>
        </p:nvSpPr>
        <p:spPr bwMode="auto">
          <a:xfrm>
            <a:off x="457200" y="2016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 anchorCtr="1"/>
          <a:lstStyle/>
          <a:p>
            <a:pPr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二进制转换成十进制</a:t>
            </a:r>
          </a:p>
        </p:txBody>
      </p:sp>
      <p:sp>
        <p:nvSpPr>
          <p:cNvPr id="206866" name="Rectangle 18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07413" cy="456565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二进制整数转</a:t>
            </a:r>
            <a:r>
              <a:rPr lang="zh-CN" altLang="en-US" sz="2800" dirty="0"/>
              <a:t>成</a:t>
            </a:r>
            <a:r>
              <a:rPr lang="zh-CN" altLang="en-US" sz="2800" dirty="0" smtClean="0"/>
              <a:t>十进制</a:t>
            </a:r>
            <a:endParaRPr lang="zh-CN" altLang="en-US" sz="28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400" dirty="0"/>
              <a:t>(11101)</a:t>
            </a:r>
            <a:r>
              <a:rPr lang="en-US" altLang="zh-CN" sz="2400" baseline="-25000" dirty="0"/>
              <a:t>2</a:t>
            </a:r>
            <a:r>
              <a:rPr lang="en-US" altLang="zh-CN" sz="2400" dirty="0"/>
              <a:t>=</a:t>
            </a:r>
            <a:r>
              <a:rPr kumimoji="1" lang="en-US" altLang="zh-CN" sz="2400" dirty="0"/>
              <a:t>1×</a:t>
            </a:r>
            <a:r>
              <a:rPr kumimoji="1" lang="en-US" altLang="zh-CN" sz="2400" dirty="0">
                <a:solidFill>
                  <a:schemeClr val="folHlink"/>
                </a:solidFill>
              </a:rPr>
              <a:t>2</a:t>
            </a:r>
            <a:r>
              <a:rPr kumimoji="1" lang="en-US" altLang="zh-CN" sz="2400" baseline="30000" dirty="0">
                <a:solidFill>
                  <a:schemeClr val="folHlink"/>
                </a:solidFill>
              </a:rPr>
              <a:t>4</a:t>
            </a:r>
            <a:r>
              <a:rPr kumimoji="1" lang="en-US" altLang="zh-CN" sz="2400" dirty="0"/>
              <a:t>+1×</a:t>
            </a:r>
            <a:r>
              <a:rPr kumimoji="1" lang="en-US" altLang="zh-CN" sz="2400" dirty="0">
                <a:solidFill>
                  <a:schemeClr val="folHlink"/>
                </a:solidFill>
              </a:rPr>
              <a:t>2</a:t>
            </a:r>
            <a:r>
              <a:rPr kumimoji="1" lang="en-US" altLang="zh-CN" sz="2400" baseline="30000" dirty="0">
                <a:solidFill>
                  <a:schemeClr val="folHlink"/>
                </a:solidFill>
              </a:rPr>
              <a:t>3</a:t>
            </a:r>
            <a:r>
              <a:rPr kumimoji="1" lang="en-US" altLang="zh-CN" sz="2400" dirty="0"/>
              <a:t>+1×</a:t>
            </a:r>
            <a:r>
              <a:rPr kumimoji="1" lang="en-US" altLang="zh-CN" sz="2400" dirty="0">
                <a:solidFill>
                  <a:schemeClr val="folHlink"/>
                </a:solidFill>
              </a:rPr>
              <a:t>2</a:t>
            </a:r>
            <a:r>
              <a:rPr kumimoji="1" lang="en-US" altLang="zh-CN" sz="2400" baseline="30000" dirty="0">
                <a:solidFill>
                  <a:schemeClr val="folHlink"/>
                </a:solidFill>
              </a:rPr>
              <a:t>2</a:t>
            </a:r>
            <a:r>
              <a:rPr kumimoji="1" lang="en-US" altLang="zh-CN" sz="2400" dirty="0"/>
              <a:t>+0×</a:t>
            </a:r>
            <a:r>
              <a:rPr kumimoji="1" lang="en-US" altLang="zh-CN" sz="2400" dirty="0">
                <a:solidFill>
                  <a:schemeClr val="folHlink"/>
                </a:solidFill>
              </a:rPr>
              <a:t>2</a:t>
            </a:r>
            <a:r>
              <a:rPr kumimoji="1" lang="en-US" altLang="zh-CN" sz="2400" baseline="30000" dirty="0">
                <a:solidFill>
                  <a:schemeClr val="folHlink"/>
                </a:solidFill>
              </a:rPr>
              <a:t>1</a:t>
            </a:r>
            <a:r>
              <a:rPr kumimoji="1" lang="en-US" altLang="zh-CN" sz="2400" dirty="0"/>
              <a:t>+1×</a:t>
            </a:r>
            <a:r>
              <a:rPr kumimoji="1" lang="en-US" altLang="zh-CN" sz="2400" dirty="0">
                <a:solidFill>
                  <a:schemeClr val="folHlink"/>
                </a:solidFill>
              </a:rPr>
              <a:t>2</a:t>
            </a:r>
            <a:r>
              <a:rPr kumimoji="1" lang="en-US" altLang="zh-CN" sz="2400" baseline="30000" dirty="0">
                <a:solidFill>
                  <a:schemeClr val="folHlink"/>
                </a:solidFill>
              </a:rPr>
              <a:t>0</a:t>
            </a:r>
            <a:r>
              <a:rPr kumimoji="1" lang="en-US" altLang="zh-CN" sz="2400" dirty="0"/>
              <a:t>=29</a:t>
            </a:r>
            <a:endParaRPr lang="en-US" altLang="zh-CN" sz="2400" dirty="0"/>
          </a:p>
          <a:p>
            <a:pPr eaLnBrk="1" hangingPunct="1">
              <a:lnSpc>
                <a:spcPct val="90000"/>
              </a:lnSpc>
              <a:defRPr/>
            </a:pP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二进制小数转成十进制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(0.1101)</a:t>
            </a:r>
            <a:r>
              <a:rPr lang="en-US" altLang="zh-CN" sz="2400" baseline="-25000" dirty="0" smtClean="0"/>
              <a:t>2</a:t>
            </a:r>
            <a:r>
              <a:rPr lang="en-US" altLang="zh-CN" sz="2400" dirty="0" smtClean="0"/>
              <a:t>=1×</a:t>
            </a:r>
            <a:r>
              <a:rPr lang="en-US" altLang="zh-CN" sz="2400" dirty="0" smtClean="0">
                <a:solidFill>
                  <a:schemeClr val="folHlink"/>
                </a:solidFill>
              </a:rPr>
              <a:t>2</a:t>
            </a:r>
            <a:r>
              <a:rPr lang="en-US" altLang="zh-CN" sz="2400" baseline="30000" dirty="0" smtClean="0">
                <a:solidFill>
                  <a:schemeClr val="folHlink"/>
                </a:solidFill>
              </a:rPr>
              <a:t>-1</a:t>
            </a:r>
            <a:r>
              <a:rPr lang="en-US" altLang="zh-CN" sz="2400" dirty="0" smtClean="0"/>
              <a:t>+1×</a:t>
            </a:r>
            <a:r>
              <a:rPr lang="en-US" altLang="zh-CN" sz="2400" dirty="0" smtClean="0">
                <a:solidFill>
                  <a:schemeClr val="folHlink"/>
                </a:solidFill>
              </a:rPr>
              <a:t>2</a:t>
            </a:r>
            <a:r>
              <a:rPr lang="en-US" altLang="zh-CN" sz="2400" baseline="30000" dirty="0" smtClean="0">
                <a:solidFill>
                  <a:schemeClr val="folHlink"/>
                </a:solidFill>
              </a:rPr>
              <a:t>-2</a:t>
            </a:r>
            <a:r>
              <a:rPr lang="en-US" altLang="zh-CN" sz="2400" dirty="0" smtClean="0"/>
              <a:t>+0×</a:t>
            </a:r>
            <a:r>
              <a:rPr lang="en-US" altLang="zh-CN" sz="2400" dirty="0" smtClean="0">
                <a:solidFill>
                  <a:schemeClr val="folHlink"/>
                </a:solidFill>
              </a:rPr>
              <a:t>2</a:t>
            </a:r>
            <a:r>
              <a:rPr lang="en-US" altLang="zh-CN" sz="2400" baseline="30000" dirty="0" smtClean="0">
                <a:solidFill>
                  <a:schemeClr val="folHlink"/>
                </a:solidFill>
              </a:rPr>
              <a:t>-3</a:t>
            </a:r>
            <a:r>
              <a:rPr lang="en-US" altLang="zh-CN" sz="2400" dirty="0" smtClean="0"/>
              <a:t>+1×</a:t>
            </a:r>
            <a:r>
              <a:rPr lang="en-US" altLang="zh-CN" sz="2400" dirty="0" smtClean="0">
                <a:solidFill>
                  <a:schemeClr val="folHlink"/>
                </a:solidFill>
              </a:rPr>
              <a:t>2</a:t>
            </a:r>
            <a:r>
              <a:rPr lang="en-US" altLang="zh-CN" sz="2400" baseline="30000" dirty="0" smtClean="0">
                <a:solidFill>
                  <a:schemeClr val="folHlink"/>
                </a:solidFill>
              </a:rPr>
              <a:t>-4</a:t>
            </a:r>
            <a:r>
              <a:rPr lang="en-US" altLang="zh-CN" sz="2400" dirty="0" smtClean="0"/>
              <a:t> =0.8125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十进制与八进制和十六进制之间的转换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转换</a:t>
            </a:r>
            <a:r>
              <a:rPr lang="zh-CN" altLang="en-US" dirty="0"/>
              <a:t>过程与上述的十进制与二进制之间的转换类似，只要把上面的基数</a:t>
            </a:r>
            <a:r>
              <a:rPr lang="en-US" altLang="zh-CN" dirty="0"/>
              <a:t>2</a:t>
            </a:r>
            <a:r>
              <a:rPr lang="zh-CN" altLang="en-US" dirty="0"/>
              <a:t>改成</a:t>
            </a:r>
            <a:r>
              <a:rPr lang="en-US" altLang="zh-CN" dirty="0"/>
              <a:t>8</a:t>
            </a:r>
            <a:r>
              <a:rPr lang="zh-CN" altLang="en-US" dirty="0"/>
              <a:t>或</a:t>
            </a:r>
            <a:r>
              <a:rPr lang="en-US" altLang="zh-CN" dirty="0"/>
              <a:t>16</a:t>
            </a:r>
            <a:r>
              <a:rPr lang="zh-CN" altLang="en-US" dirty="0"/>
              <a:t>。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566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二进制与八、十六进制之间的转换</a:t>
            </a:r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二进制</a:t>
            </a:r>
            <a:r>
              <a:rPr lang="zh-CN" altLang="en-US" dirty="0"/>
              <a:t>与八、十六进制之间的转换</a:t>
            </a:r>
            <a:endParaRPr lang="en-US" altLang="zh-CN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(11101.1101)</a:t>
            </a:r>
            <a:r>
              <a:rPr lang="en-US" altLang="zh-CN" baseline="-25000" dirty="0" smtClean="0"/>
              <a:t>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= (</a:t>
            </a:r>
            <a:r>
              <a:rPr lang="en-US" altLang="zh-CN" u="sng" dirty="0" smtClean="0"/>
              <a:t>011</a:t>
            </a:r>
            <a:r>
              <a:rPr lang="en-US" altLang="zh-CN" dirty="0" smtClean="0"/>
              <a:t> </a:t>
            </a:r>
            <a:r>
              <a:rPr lang="en-US" altLang="zh-CN" u="sng" dirty="0" smtClean="0"/>
              <a:t>101</a:t>
            </a:r>
            <a:r>
              <a:rPr lang="en-US" altLang="zh-CN" dirty="0" smtClean="0"/>
              <a:t>.</a:t>
            </a:r>
            <a:r>
              <a:rPr lang="en-US" altLang="zh-CN" u="sng" dirty="0" smtClean="0"/>
              <a:t>110</a:t>
            </a:r>
            <a:r>
              <a:rPr lang="en-US" altLang="zh-CN" dirty="0" smtClean="0"/>
              <a:t> </a:t>
            </a:r>
            <a:r>
              <a:rPr lang="en-US" altLang="zh-CN" u="sng" dirty="0" smtClean="0"/>
              <a:t>100</a:t>
            </a:r>
            <a:r>
              <a:rPr lang="en-US" altLang="zh-CN" dirty="0" smtClean="0"/>
              <a:t>)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 = (35.64)</a:t>
            </a:r>
            <a:r>
              <a:rPr lang="en-US" altLang="zh-CN" baseline="-25000" dirty="0" smtClean="0"/>
              <a:t>8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= (</a:t>
            </a:r>
            <a:r>
              <a:rPr lang="en-US" altLang="zh-CN" u="sng" dirty="0" smtClean="0"/>
              <a:t>0001</a:t>
            </a:r>
            <a:r>
              <a:rPr lang="en-US" altLang="zh-CN" dirty="0" smtClean="0"/>
              <a:t> </a:t>
            </a:r>
            <a:r>
              <a:rPr lang="en-US" altLang="zh-CN" u="sng" dirty="0" smtClean="0"/>
              <a:t>1101</a:t>
            </a:r>
            <a:r>
              <a:rPr lang="en-US" altLang="zh-CN" dirty="0" smtClean="0"/>
              <a:t>.</a:t>
            </a:r>
            <a:r>
              <a:rPr lang="en-US" altLang="zh-CN" u="sng" dirty="0" smtClean="0"/>
              <a:t>1101</a:t>
            </a:r>
            <a:r>
              <a:rPr lang="en-US" altLang="zh-CN" dirty="0" smtClean="0"/>
              <a:t>)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 = (1D.D)</a:t>
            </a:r>
            <a:r>
              <a:rPr lang="en-US" altLang="zh-CN" baseline="-25000" dirty="0" smtClean="0"/>
              <a:t>16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686800" cy="4530725"/>
          </a:xfrm>
        </p:spPr>
        <p:txBody>
          <a:bodyPr/>
          <a:lstStyle/>
          <a:p>
            <a:pPr eaLnBrk="1" hangingPunct="1"/>
            <a:r>
              <a:rPr lang="zh-CN" altLang="en-US" dirty="0"/>
              <a:t>在计算机中，数虽然是以二进制来表示和存储的，但还有</a:t>
            </a:r>
            <a:r>
              <a:rPr lang="zh-CN" altLang="en-US" dirty="0">
                <a:solidFill>
                  <a:srgbClr val="FFC000"/>
                </a:solidFill>
              </a:rPr>
              <a:t>正数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C000"/>
                </a:solidFill>
              </a:rPr>
              <a:t>负数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C000"/>
                </a:solidFill>
              </a:rPr>
              <a:t>小数点</a:t>
            </a:r>
            <a:r>
              <a:rPr lang="zh-CN" altLang="en-US" dirty="0"/>
              <a:t>以及</a:t>
            </a:r>
            <a:r>
              <a:rPr lang="zh-CN" altLang="en-US" dirty="0">
                <a:solidFill>
                  <a:srgbClr val="FFC000"/>
                </a:solidFill>
              </a:rPr>
              <a:t>长度限制</a:t>
            </a:r>
            <a:r>
              <a:rPr lang="zh-CN" altLang="en-US" dirty="0"/>
              <a:t>等问题需要考虑，具体的表示形式和存储方式通常会根据计算机的特点来设计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下面</a:t>
            </a:r>
            <a:r>
              <a:rPr lang="zh-CN" altLang="en-US" dirty="0"/>
              <a:t>分别介绍整数和实数的常见机内表示方法。</a:t>
            </a:r>
          </a:p>
        </p:txBody>
      </p:sp>
    </p:spTree>
    <p:extLst>
      <p:ext uri="{BB962C8B-B14F-4D97-AF65-F5344CB8AC3E}">
        <p14:creationId xmlns:p14="http://schemas.microsoft.com/office/powerpoint/2010/main" val="1885464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计算机能做什么？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184" y="1600200"/>
            <a:ext cx="8579296" cy="506888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科学计算、信息管理</a:t>
            </a:r>
            <a:r>
              <a:rPr lang="zh-CN" altLang="en-US" dirty="0"/>
              <a:t>、文字处理、</a:t>
            </a:r>
            <a:r>
              <a:rPr lang="zh-CN" altLang="en-US" dirty="0" smtClean="0"/>
              <a:t>面向互联网的应用</a:t>
            </a:r>
            <a:r>
              <a:rPr lang="zh-CN" altLang="en-US" dirty="0"/>
              <a:t>（如电子邮件、</a:t>
            </a:r>
            <a:r>
              <a:rPr lang="en-US" altLang="zh-CN" dirty="0" smtClean="0"/>
              <a:t>Web</a:t>
            </a:r>
            <a:r>
              <a:rPr lang="zh-CN" altLang="en-US" dirty="0" smtClean="0"/>
              <a:t>搜索</a:t>
            </a:r>
            <a:r>
              <a:rPr lang="en-US" altLang="zh-CN" dirty="0" smtClean="0"/>
              <a:t>/</a:t>
            </a:r>
            <a:r>
              <a:rPr lang="zh-CN" altLang="en-US" dirty="0" smtClean="0"/>
              <a:t>浏览、电子商务等）、嵌入式</a:t>
            </a:r>
            <a:r>
              <a:rPr lang="zh-CN" altLang="en-US" dirty="0"/>
              <a:t>应用（</a:t>
            </a:r>
            <a:r>
              <a:rPr lang="zh-CN" altLang="en-US" dirty="0" smtClean="0"/>
              <a:t>如智能家居）、</a:t>
            </a:r>
            <a:r>
              <a:rPr lang="zh-CN" altLang="en-US" dirty="0" smtClean="0">
                <a:solidFill>
                  <a:srgbClr val="FFC000"/>
                </a:solidFill>
              </a:rPr>
              <a:t>人工智能领域的应用</a:t>
            </a:r>
            <a:r>
              <a:rPr lang="zh-CN" altLang="en-US" dirty="0" smtClean="0"/>
              <a:t>、</a:t>
            </a:r>
            <a:r>
              <a:rPr lang="en-US" altLang="zh-CN" dirty="0" smtClean="0"/>
              <a:t>……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计算机已经渗透到人类社会活动的各个方面并发挥着巨大的作用。</a:t>
            </a:r>
            <a:endParaRPr lang="en-US" altLang="zh-CN" dirty="0" smtClean="0"/>
          </a:p>
          <a:p>
            <a:pPr>
              <a:lnSpc>
                <a:spcPct val="120000"/>
              </a:lnSpc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1628800"/>
            <a:ext cx="8641208" cy="4896544"/>
          </a:xfrm>
        </p:spPr>
        <p:txBody>
          <a:bodyPr>
            <a:normAutofit fontScale="92500" lnSpcReduction="20000"/>
          </a:bodyPr>
          <a:lstStyle/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在计算机内部，整数通常采用</a:t>
            </a:r>
            <a:r>
              <a:rPr lang="zh-CN" altLang="en-US" dirty="0" smtClean="0">
                <a:solidFill>
                  <a:srgbClr val="FFC000"/>
                </a:solidFill>
              </a:rPr>
              <a:t>固定长度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C000"/>
                </a:solidFill>
              </a:rPr>
              <a:t>某种</a:t>
            </a:r>
            <a:r>
              <a:rPr lang="zh-CN" altLang="en-US" dirty="0" smtClean="0"/>
              <a:t>二进制形式来表示。</a:t>
            </a:r>
            <a:endParaRPr lang="en-US" altLang="zh-CN" dirty="0" smtClean="0"/>
          </a:p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原码</a:t>
            </a:r>
            <a:r>
              <a:rPr lang="zh-CN" altLang="en-US" dirty="0" smtClean="0"/>
              <a:t>表示</a:t>
            </a:r>
            <a:endParaRPr lang="en-US" altLang="zh-CN" dirty="0" smtClean="0"/>
          </a:p>
          <a:p>
            <a:pPr marL="754063" lvl="1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用一个二进制位表示符号（</a:t>
            </a:r>
            <a:r>
              <a:rPr lang="en-US" altLang="zh-CN" dirty="0" smtClean="0"/>
              <a:t>0</a:t>
            </a:r>
            <a:r>
              <a:rPr lang="zh-CN" altLang="en-US" dirty="0" smtClean="0"/>
              <a:t>表示正；</a:t>
            </a:r>
            <a:r>
              <a:rPr lang="en-US" altLang="zh-CN" dirty="0" smtClean="0"/>
              <a:t>1</a:t>
            </a:r>
            <a:r>
              <a:rPr lang="zh-CN" altLang="en-US" dirty="0" smtClean="0"/>
              <a:t>表示负），其它位</a:t>
            </a:r>
            <a:r>
              <a:rPr lang="zh-CN" altLang="en-US" dirty="0"/>
              <a:t>为</a:t>
            </a:r>
            <a:r>
              <a:rPr lang="zh-CN" altLang="en-US" dirty="0" smtClean="0"/>
              <a:t>绝对值</a:t>
            </a:r>
            <a:r>
              <a:rPr lang="zh-CN" altLang="en-US" dirty="0"/>
              <a:t>的</a:t>
            </a:r>
            <a:r>
              <a:rPr lang="zh-CN" altLang="en-US" dirty="0" smtClean="0"/>
              <a:t>二进制表示。</a:t>
            </a:r>
            <a:endParaRPr lang="en-US" altLang="zh-CN" dirty="0" smtClean="0"/>
          </a:p>
          <a:p>
            <a:pPr marL="754063" lvl="1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例如，</a:t>
            </a:r>
            <a:r>
              <a:rPr lang="zh-CN" altLang="en-US" dirty="0"/>
              <a:t>如果用一个字节存储</a:t>
            </a:r>
            <a:r>
              <a:rPr lang="zh-CN" altLang="en-US" dirty="0" smtClean="0"/>
              <a:t>整数的原码，则</a:t>
            </a:r>
            <a:endParaRPr lang="en-US" altLang="zh-CN" dirty="0" smtClean="0"/>
          </a:p>
          <a:p>
            <a:pPr marL="1154113" lvl="2" indent="-354013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12</a:t>
            </a:r>
            <a:r>
              <a:rPr lang="zh-CN" altLang="en-US" dirty="0" smtClean="0"/>
              <a:t>表示为 </a:t>
            </a:r>
            <a:r>
              <a:rPr lang="en-US" altLang="zh-CN" dirty="0" smtClean="0">
                <a:solidFill>
                  <a:srgbClr val="FFC000"/>
                </a:solidFill>
              </a:rPr>
              <a:t>0</a:t>
            </a:r>
            <a:r>
              <a:rPr lang="en-US" altLang="zh-CN" dirty="0" smtClean="0"/>
              <a:t>0001100</a:t>
            </a:r>
            <a:r>
              <a:rPr lang="zh-CN" altLang="en-US" dirty="0" smtClean="0"/>
              <a:t>；</a:t>
            </a:r>
            <a:r>
              <a:rPr lang="en-US" altLang="zh-CN" dirty="0" smtClean="0"/>
              <a:t>-12</a:t>
            </a:r>
            <a:r>
              <a:rPr lang="zh-CN" altLang="en-US" dirty="0" smtClean="0"/>
              <a:t>表示为</a:t>
            </a:r>
            <a:r>
              <a:rPr lang="en-US" altLang="zh-CN" dirty="0" smtClean="0">
                <a:solidFill>
                  <a:srgbClr val="FFC000"/>
                </a:solidFill>
              </a:rPr>
              <a:t>1</a:t>
            </a:r>
            <a:r>
              <a:rPr lang="en-US" altLang="zh-CN" dirty="0" smtClean="0"/>
              <a:t>0001100</a:t>
            </a:r>
          </a:p>
          <a:p>
            <a:pPr marL="754063" lvl="1" indent="-354013" eaLnBrk="1" hangingPunct="1">
              <a:lnSpc>
                <a:spcPct val="120000"/>
              </a:lnSpc>
              <a:defRPr/>
            </a:pPr>
            <a:r>
              <a:rPr lang="zh-CN" altLang="en-US" dirty="0"/>
              <a:t>对于由</a:t>
            </a:r>
            <a:r>
              <a:rPr lang="en-US" altLang="zh-CN" dirty="0"/>
              <a:t>n</a:t>
            </a:r>
            <a:r>
              <a:rPr lang="zh-CN" altLang="en-US" dirty="0"/>
              <a:t>个二进位构成</a:t>
            </a:r>
            <a:r>
              <a:rPr lang="zh-CN" altLang="en-US" dirty="0" smtClean="0"/>
              <a:t>的原码，</a:t>
            </a:r>
            <a:r>
              <a:rPr lang="zh-CN" altLang="en-US" dirty="0"/>
              <a:t>它能表示的整数范围是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1154113" lvl="2" indent="-354013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-(2</a:t>
            </a:r>
            <a:r>
              <a:rPr lang="en-US" altLang="zh-CN" baseline="30000" dirty="0" smtClean="0"/>
              <a:t>n-1</a:t>
            </a:r>
            <a:r>
              <a:rPr lang="en-US" altLang="zh-CN" dirty="0" smtClean="0"/>
              <a:t>-1)</a:t>
            </a:r>
            <a:r>
              <a:rPr lang="zh-CN" altLang="en-US" dirty="0" smtClean="0"/>
              <a:t>～</a:t>
            </a:r>
            <a:r>
              <a:rPr lang="en-US" altLang="zh-CN" dirty="0" smtClean="0"/>
              <a:t>2</a:t>
            </a:r>
            <a:r>
              <a:rPr lang="en-US" altLang="zh-CN" baseline="30000" dirty="0" smtClean="0"/>
              <a:t>n-1</a:t>
            </a:r>
            <a:r>
              <a:rPr lang="en-US" altLang="zh-CN" dirty="0" smtClean="0"/>
              <a:t>-1</a:t>
            </a:r>
            <a:r>
              <a:rPr lang="zh-CN" altLang="en-US" dirty="0" smtClean="0"/>
              <a:t>，其中有两个零：</a:t>
            </a:r>
            <a:r>
              <a:rPr lang="en-US" altLang="zh-CN" dirty="0"/>
              <a:t>0</a:t>
            </a:r>
            <a:r>
              <a:rPr lang="en-US" altLang="zh-CN" dirty="0" smtClean="0"/>
              <a:t>0...0</a:t>
            </a:r>
            <a:r>
              <a:rPr lang="zh-CN" altLang="en-US" dirty="0" smtClean="0"/>
              <a:t>和</a:t>
            </a:r>
            <a:r>
              <a:rPr lang="en-US" altLang="zh-CN" dirty="0" smtClean="0"/>
              <a:t>10...0</a:t>
            </a:r>
            <a:r>
              <a:rPr lang="zh-CN" altLang="en-US" dirty="0" smtClean="0"/>
              <a:t>。 </a:t>
            </a:r>
            <a:endParaRPr lang="en-US" altLang="zh-CN" dirty="0" smtClean="0"/>
          </a:p>
        </p:txBody>
      </p:sp>
      <p:sp>
        <p:nvSpPr>
          <p:cNvPr id="285699" name="Rectangle 3"/>
          <p:cNvSpPr>
            <a:spLocks noGrp="1" noChangeArrowheads="1"/>
          </p:cNvSpPr>
          <p:nvPr>
            <p:ph type="title"/>
          </p:nvPr>
        </p:nvSpPr>
        <p:spPr>
          <a:xfrm>
            <a:off x="684213" y="230188"/>
            <a:ext cx="7772400" cy="895350"/>
          </a:xfrm>
        </p:spPr>
        <p:txBody>
          <a:bodyPr anchorCtr="0"/>
          <a:lstStyle/>
          <a:p>
            <a:pPr eaLnBrk="1" hangingPunct="1">
              <a:defRPr/>
            </a:pPr>
            <a:r>
              <a:rPr lang="zh-CN" altLang="en-US" dirty="0" smtClean="0"/>
              <a:t>整数的机内表示</a:t>
            </a:r>
          </a:p>
        </p:txBody>
      </p:sp>
    </p:spTree>
    <p:extLst>
      <p:ext uri="{BB962C8B-B14F-4D97-AF65-F5344CB8AC3E}">
        <p14:creationId xmlns:p14="http://schemas.microsoft.com/office/powerpoint/2010/main" val="56275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6024" y="332656"/>
            <a:ext cx="8748464" cy="6336704"/>
          </a:xfrm>
        </p:spPr>
        <p:txBody>
          <a:bodyPr>
            <a:normAutofit fontScale="92500"/>
          </a:bodyPr>
          <a:lstStyle/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chemeClr val="folHlink"/>
                </a:solidFill>
              </a:rPr>
              <a:t>2</a:t>
            </a:r>
            <a:r>
              <a:rPr lang="zh-CN" altLang="en-US" dirty="0" smtClean="0">
                <a:solidFill>
                  <a:schemeClr val="folHlink"/>
                </a:solidFill>
              </a:rPr>
              <a:t>的补码</a:t>
            </a:r>
            <a:r>
              <a:rPr lang="zh-CN" altLang="en-US" dirty="0" smtClean="0"/>
              <a:t>表示</a:t>
            </a:r>
            <a:endParaRPr lang="zh-CN" altLang="en-US" dirty="0"/>
          </a:p>
          <a:p>
            <a:pPr marL="754063" lvl="1" indent="-354013" eaLnBrk="1" hangingPunct="1">
              <a:lnSpc>
                <a:spcPct val="120000"/>
              </a:lnSpc>
              <a:defRPr/>
            </a:pPr>
            <a:r>
              <a:rPr lang="zh-CN" altLang="en-US" dirty="0"/>
              <a:t>正整数的补码为它的二进制原码</a:t>
            </a:r>
            <a:r>
              <a:rPr lang="zh-CN" altLang="en-US" dirty="0" smtClean="0"/>
              <a:t>表示</a:t>
            </a:r>
            <a:endParaRPr lang="en-US" altLang="zh-CN" dirty="0" smtClean="0"/>
          </a:p>
          <a:p>
            <a:pPr marL="754063" lvl="1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负整数的补码为</a:t>
            </a:r>
            <a:r>
              <a:rPr lang="en-US" altLang="zh-CN" dirty="0" smtClean="0"/>
              <a:t>2</a:t>
            </a:r>
            <a:r>
              <a:rPr lang="en-US" altLang="zh-CN" baseline="30000" dirty="0" smtClean="0"/>
              <a:t>n</a:t>
            </a:r>
            <a:r>
              <a:rPr lang="zh-CN" altLang="en-US" dirty="0" smtClean="0"/>
              <a:t>（</a:t>
            </a:r>
            <a:r>
              <a:rPr lang="en-US" altLang="zh-CN" dirty="0" smtClean="0"/>
              <a:t>n</a:t>
            </a:r>
            <a:r>
              <a:rPr lang="zh-CN" altLang="en-US" dirty="0" smtClean="0"/>
              <a:t>为整数所占的二进制位</a:t>
            </a:r>
            <a:r>
              <a:rPr lang="zh-CN" altLang="en-US" dirty="0"/>
              <a:t>数</a:t>
            </a:r>
            <a:r>
              <a:rPr lang="zh-CN" altLang="en-US" dirty="0" smtClean="0"/>
              <a:t>）减去对应</a:t>
            </a:r>
            <a:r>
              <a:rPr lang="zh-CN" altLang="en-US" dirty="0"/>
              <a:t>正整数的</a:t>
            </a:r>
            <a:r>
              <a:rPr lang="zh-CN" altLang="en-US" dirty="0" smtClean="0"/>
              <a:t>补码：</a:t>
            </a:r>
            <a:endParaRPr lang="en-US" altLang="zh-CN" dirty="0" smtClean="0"/>
          </a:p>
          <a:p>
            <a:pPr marL="1154113" lvl="2" indent="-354013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x</a:t>
            </a:r>
            <a:r>
              <a:rPr lang="zh-CN" altLang="en-US" dirty="0" smtClean="0"/>
              <a:t>为正整数的补码，</a:t>
            </a:r>
            <a:r>
              <a:rPr lang="en-US" altLang="zh-CN" dirty="0" smtClean="0"/>
              <a:t>y</a:t>
            </a:r>
            <a:r>
              <a:rPr lang="zh-CN" altLang="en-US" dirty="0" smtClean="0"/>
              <a:t>为对应的负整数的补码，则：</a:t>
            </a:r>
            <a:r>
              <a:rPr lang="en-US" altLang="zh-CN" dirty="0" smtClean="0"/>
              <a:t>y=2</a:t>
            </a:r>
            <a:r>
              <a:rPr lang="en-US" altLang="zh-CN" baseline="30000" dirty="0" smtClean="0"/>
              <a:t>n</a:t>
            </a:r>
            <a:r>
              <a:rPr lang="en-US" altLang="zh-CN" dirty="0" smtClean="0"/>
              <a:t>-x</a:t>
            </a:r>
          </a:p>
          <a:p>
            <a:pPr marL="754063" lvl="1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也可以说，把正整数的补码的</a:t>
            </a:r>
            <a:r>
              <a:rPr lang="zh-CN" altLang="en-US" dirty="0"/>
              <a:t>各个二进制位取反后得到的值加</a:t>
            </a:r>
            <a:r>
              <a:rPr lang="en-US" altLang="zh-CN" dirty="0" smtClean="0"/>
              <a:t>1</a:t>
            </a:r>
            <a:r>
              <a:rPr lang="zh-CN" altLang="en-US" dirty="0" smtClean="0"/>
              <a:t>就得到对应负整数</a:t>
            </a:r>
            <a:r>
              <a:rPr lang="zh-CN" altLang="en-US" dirty="0"/>
              <a:t>的</a:t>
            </a:r>
            <a:r>
              <a:rPr lang="zh-CN" altLang="en-US" dirty="0" smtClean="0"/>
              <a:t>补码，反之也然。</a:t>
            </a:r>
            <a:endParaRPr lang="en-US" altLang="zh-CN" dirty="0"/>
          </a:p>
          <a:p>
            <a:pPr marL="754063" lvl="1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</a:t>
            </a:r>
            <a:r>
              <a:rPr lang="zh-CN" altLang="en-US" dirty="0"/>
              <a:t>：如果用一个字节存储</a:t>
            </a:r>
            <a:r>
              <a:rPr lang="zh-CN" altLang="en-US" dirty="0" smtClean="0"/>
              <a:t>整数的补码，</a:t>
            </a:r>
            <a:r>
              <a:rPr lang="zh-CN" altLang="en-US" dirty="0"/>
              <a:t>则</a:t>
            </a:r>
          </a:p>
          <a:p>
            <a:pPr marL="1154113" lvl="2" indent="-354013" eaLnBrk="1" hangingPunct="1">
              <a:lnSpc>
                <a:spcPct val="120000"/>
              </a:lnSpc>
              <a:defRPr/>
            </a:pPr>
            <a:r>
              <a:rPr lang="en-US" altLang="zh-CN" dirty="0"/>
              <a:t>12</a:t>
            </a:r>
            <a:r>
              <a:rPr lang="zh-CN" altLang="en-US" dirty="0"/>
              <a:t>表示为： </a:t>
            </a:r>
            <a:r>
              <a:rPr lang="en-US" altLang="zh-CN" dirty="0" smtClean="0"/>
              <a:t>00001100</a:t>
            </a:r>
          </a:p>
          <a:p>
            <a:pPr marL="1154113" lvl="2" indent="-354013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-</a:t>
            </a:r>
            <a:r>
              <a:rPr lang="en-US" altLang="zh-CN" dirty="0"/>
              <a:t>12</a:t>
            </a:r>
            <a:r>
              <a:rPr lang="zh-CN" altLang="en-US" dirty="0"/>
              <a:t>表示为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11110100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11110011</a:t>
            </a:r>
            <a:r>
              <a:rPr lang="en-US" altLang="zh-CN" dirty="0" smtClean="0">
                <a:solidFill>
                  <a:srgbClr val="FFC000"/>
                </a:solidFill>
              </a:rPr>
              <a:t>+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endParaRPr lang="en-US" altLang="zh-CN" dirty="0"/>
          </a:p>
          <a:p>
            <a:pPr marL="754063" lvl="1" indent="-354013" eaLnBrk="1" hangingPunct="1">
              <a:lnSpc>
                <a:spcPct val="120000"/>
              </a:lnSpc>
              <a:defRPr/>
            </a:pPr>
            <a:r>
              <a:rPr lang="zh-CN" altLang="en-US" dirty="0"/>
              <a:t>对于由</a:t>
            </a:r>
            <a:r>
              <a:rPr lang="en-US" altLang="zh-CN" dirty="0"/>
              <a:t>n</a:t>
            </a:r>
            <a:r>
              <a:rPr lang="zh-CN" altLang="en-US" dirty="0"/>
              <a:t>个二进位构成的补码，它能表示的整数范围是：</a:t>
            </a:r>
            <a:endParaRPr lang="en-US" altLang="zh-CN" dirty="0"/>
          </a:p>
          <a:p>
            <a:pPr marL="1154113" lvl="2" indent="-354013" eaLnBrk="1" hangingPunct="1">
              <a:lnSpc>
                <a:spcPct val="120000"/>
              </a:lnSpc>
              <a:defRPr/>
            </a:pPr>
            <a:r>
              <a:rPr lang="en-US" altLang="zh-CN" dirty="0"/>
              <a:t>-2</a:t>
            </a:r>
            <a:r>
              <a:rPr lang="en-US" altLang="zh-CN" baseline="30000" dirty="0"/>
              <a:t>n-1</a:t>
            </a:r>
            <a:r>
              <a:rPr lang="zh-CN" altLang="en-US" dirty="0"/>
              <a:t>～</a:t>
            </a:r>
            <a:r>
              <a:rPr lang="en-US" altLang="zh-CN" dirty="0"/>
              <a:t>2</a:t>
            </a:r>
            <a:r>
              <a:rPr lang="en-US" altLang="zh-CN" baseline="30000" dirty="0"/>
              <a:t>n-1</a:t>
            </a:r>
            <a:r>
              <a:rPr lang="en-US" altLang="zh-CN" dirty="0"/>
              <a:t>-1</a:t>
            </a:r>
            <a:r>
              <a:rPr lang="zh-CN" altLang="en-US" dirty="0"/>
              <a:t>，其中，</a:t>
            </a:r>
            <a:r>
              <a:rPr lang="en-US" altLang="zh-CN" dirty="0"/>
              <a:t>00...0</a:t>
            </a:r>
            <a:r>
              <a:rPr lang="zh-CN" altLang="en-US" dirty="0"/>
              <a:t>表示零，</a:t>
            </a:r>
            <a:r>
              <a:rPr lang="en-US" altLang="zh-CN" dirty="0"/>
              <a:t>10...0</a:t>
            </a:r>
            <a:r>
              <a:rPr lang="zh-CN" altLang="en-US" dirty="0"/>
              <a:t>表示</a:t>
            </a:r>
            <a:r>
              <a:rPr lang="en-US" altLang="zh-CN" dirty="0"/>
              <a:t>-2</a:t>
            </a:r>
            <a:r>
              <a:rPr lang="en-US" altLang="zh-CN" baseline="30000" dirty="0"/>
              <a:t>n-1 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7577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620688"/>
            <a:ext cx="8686800" cy="5510237"/>
          </a:xfrm>
        </p:spPr>
        <p:txBody>
          <a:bodyPr/>
          <a:lstStyle/>
          <a:p>
            <a:pPr marL="754063" lvl="1" indent="-354013" eaLnBrk="1" hangingPunct="1">
              <a:lnSpc>
                <a:spcPct val="120000"/>
              </a:lnSpc>
              <a:defRPr/>
            </a:pPr>
            <a:endParaRPr lang="en-US" altLang="zh-CN" dirty="0" smtClean="0"/>
          </a:p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</a:t>
            </a:r>
            <a:r>
              <a:rPr lang="zh-CN" altLang="en-US" dirty="0">
                <a:solidFill>
                  <a:srgbClr val="FFC000"/>
                </a:solidFill>
              </a:rPr>
              <a:t>：</a:t>
            </a:r>
            <a:r>
              <a:rPr lang="zh-CN" altLang="en-US" dirty="0"/>
              <a:t>在整数的补码表示中，</a:t>
            </a:r>
            <a:endParaRPr lang="en-US" altLang="zh-CN" dirty="0"/>
          </a:p>
          <a:p>
            <a:pPr marL="754063" lvl="1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负整数</a:t>
            </a:r>
            <a:r>
              <a:rPr lang="zh-CN" altLang="en-US" dirty="0"/>
              <a:t>的补码最高位虽然也是</a:t>
            </a:r>
            <a:r>
              <a:rPr lang="en-US" altLang="zh-CN" dirty="0"/>
              <a:t>1</a:t>
            </a:r>
            <a:r>
              <a:rPr lang="zh-CN" altLang="en-US" dirty="0"/>
              <a:t>，但其余的二进制位不是它的</a:t>
            </a:r>
            <a:r>
              <a:rPr lang="zh-CN" altLang="en-US" dirty="0" smtClean="0"/>
              <a:t>绝对值！</a:t>
            </a:r>
            <a:endParaRPr lang="en-US" altLang="zh-CN" dirty="0"/>
          </a:p>
          <a:p>
            <a:r>
              <a:rPr lang="en-US" altLang="zh-CN" dirty="0"/>
              <a:t>CPU</a:t>
            </a:r>
            <a:r>
              <a:rPr lang="zh-CN" altLang="en-US" dirty="0"/>
              <a:t>的整数运算指令一般是针对补码表示来设计的</a:t>
            </a:r>
            <a:r>
              <a:rPr lang="zh-CN" altLang="en-US" dirty="0" smtClean="0"/>
              <a:t>！</a:t>
            </a:r>
            <a:endParaRPr lang="en-US" altLang="zh-CN" dirty="0" smtClean="0"/>
          </a:p>
          <a:p>
            <a:r>
              <a:rPr lang="zh-CN" altLang="en-US" dirty="0"/>
              <a:t>用补码表示</a:t>
            </a:r>
            <a:r>
              <a:rPr lang="zh-CN" altLang="en-US" dirty="0" smtClean="0"/>
              <a:t>整数的优点在于：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便于</a:t>
            </a:r>
            <a:r>
              <a:rPr lang="zh-CN" altLang="en-US" dirty="0"/>
              <a:t>加、减运算，特别地，</a:t>
            </a:r>
            <a:r>
              <a:rPr lang="zh-CN" altLang="en-US" dirty="0">
                <a:solidFill>
                  <a:schemeClr val="folHlink"/>
                </a:solidFill>
              </a:rPr>
              <a:t>减法可以转换成加法来做</a:t>
            </a:r>
            <a:r>
              <a:rPr lang="zh-CN" altLang="en-US" dirty="0"/>
              <a:t>，即，加、减操作可以都用一个加法器来实现！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6721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5680" y="598622"/>
            <a:ext cx="8686800" cy="726465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例如：</a:t>
            </a:r>
            <a:endParaRPr lang="en-US" altLang="zh-CN" dirty="0"/>
          </a:p>
          <a:p>
            <a:pPr eaLnBrk="1" hangingPunct="1">
              <a:lnSpc>
                <a:spcPct val="110000"/>
              </a:lnSpc>
              <a:defRPr/>
            </a:pPr>
            <a:endParaRPr lang="en-US" altLang="zh-CN" dirty="0" smtClean="0"/>
          </a:p>
        </p:txBody>
      </p:sp>
      <p:grpSp>
        <p:nvGrpSpPr>
          <p:cNvPr id="2" name="组合 1"/>
          <p:cNvGrpSpPr/>
          <p:nvPr/>
        </p:nvGrpSpPr>
        <p:grpSpPr>
          <a:xfrm>
            <a:off x="252313" y="1500466"/>
            <a:ext cx="4564753" cy="2246769"/>
            <a:chOff x="252313" y="1786176"/>
            <a:chExt cx="4564753" cy="2246769"/>
          </a:xfrm>
        </p:grpSpPr>
        <p:sp>
          <p:nvSpPr>
            <p:cNvPr id="286723" name="Text Box 3"/>
            <p:cNvSpPr txBox="1">
              <a:spLocks noChangeArrowheads="1"/>
            </p:cNvSpPr>
            <p:nvPr/>
          </p:nvSpPr>
          <p:spPr bwMode="auto">
            <a:xfrm>
              <a:off x="323528" y="1786176"/>
              <a:ext cx="4493538" cy="224676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补码表示：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5 </a:t>
              </a:r>
              <a:r>
                <a:rPr lang="zh-CN" altLang="en-US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加 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-2</a:t>
              </a:r>
            </a:p>
            <a:p>
              <a:pPr algn="l">
                <a:defRPr/>
              </a:pP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  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00000101  (5</a:t>
              </a:r>
              <a:r>
                <a:rPr lang="zh-CN" altLang="en-US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的补码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)</a:t>
              </a:r>
            </a:p>
            <a:p>
              <a:pPr algn="l">
                <a:defRPr/>
              </a:pPr>
              <a:r>
                <a:rPr lang="en-US" altLang="zh-CN" sz="28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+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 11111110  (-2</a:t>
              </a:r>
              <a:r>
                <a:rPr lang="zh-CN" altLang="en-US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的补码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)</a:t>
              </a:r>
            </a:p>
            <a:p>
              <a:pPr algn="l">
                <a:defRPr/>
              </a:pP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 </a:t>
              </a:r>
              <a:r>
                <a:rPr lang="en-US" altLang="zh-CN" sz="2800" u="sng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1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00000011</a:t>
              </a:r>
              <a:r>
                <a:rPr lang="zh-CN" altLang="en-US" sz="28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√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(3</a:t>
              </a:r>
              <a:r>
                <a:rPr lang="zh-CN" altLang="en-US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的补码）</a:t>
              </a:r>
              <a:endParaRPr lang="en-US" altLang="zh-CN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ea typeface="宋体" pitchFamily="2" charset="-122"/>
              </a:endParaRPr>
            </a:p>
            <a:p>
              <a:pPr algn="l">
                <a:defRPr/>
              </a:pPr>
              <a:r>
                <a:rPr lang="zh-CN" altLang="en-US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zh-CN" altLang="en-US" sz="28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最高</a:t>
              </a:r>
              <a:r>
                <a:rPr lang="zh-CN" altLang="en-US" sz="28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进位舍去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)</a:t>
              </a:r>
              <a:r>
                <a:rPr lang="zh-CN" altLang="en-US" sz="28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         </a:t>
              </a:r>
              <a:endParaRPr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5604" name="Line 4"/>
            <p:cNvSpPr>
              <a:spLocks noChangeShapeType="1"/>
            </p:cNvSpPr>
            <p:nvPr/>
          </p:nvSpPr>
          <p:spPr bwMode="auto">
            <a:xfrm>
              <a:off x="252313" y="3154328"/>
              <a:ext cx="2303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16809" y="1484784"/>
            <a:ext cx="4247679" cy="1815882"/>
            <a:chOff x="4644801" y="1771655"/>
            <a:chExt cx="4247679" cy="1815882"/>
          </a:xfrm>
        </p:grpSpPr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4758015" y="1771655"/>
              <a:ext cx="4134465" cy="181588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原码表示：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5 </a:t>
              </a:r>
              <a:r>
                <a:rPr lang="zh-CN" altLang="en-US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加 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-2</a:t>
              </a:r>
            </a:p>
            <a:p>
              <a:pPr algn="l">
                <a:defRPr/>
              </a:pP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  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00000101  (5</a:t>
              </a:r>
              <a:r>
                <a:rPr lang="zh-CN" altLang="en-US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的原码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)</a:t>
              </a:r>
            </a:p>
            <a:p>
              <a:pPr algn="l">
                <a:defRPr/>
              </a:pPr>
              <a:r>
                <a:rPr lang="en-US" altLang="zh-CN" sz="28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+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 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10000010  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(-2</a:t>
              </a:r>
              <a:r>
                <a:rPr lang="zh-CN" altLang="en-US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的原码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)</a:t>
              </a:r>
            </a:p>
            <a:p>
              <a:pPr algn="l">
                <a:defRPr/>
              </a:pP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 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 10000111</a:t>
              </a:r>
              <a:r>
                <a:rPr lang="zh-CN" altLang="en-US" sz="28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ㄨ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(-7</a:t>
              </a:r>
              <a:r>
                <a:rPr lang="zh-CN" altLang="en-US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的原码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)</a:t>
              </a:r>
              <a:endParaRPr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" name="Line 4"/>
            <p:cNvSpPr>
              <a:spLocks noChangeShapeType="1"/>
            </p:cNvSpPr>
            <p:nvPr/>
          </p:nvSpPr>
          <p:spPr bwMode="auto">
            <a:xfrm>
              <a:off x="4644801" y="3155489"/>
              <a:ext cx="2303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1520" y="4027130"/>
            <a:ext cx="6460079" cy="2369880"/>
            <a:chOff x="1044402" y="2153761"/>
            <a:chExt cx="6460079" cy="2369880"/>
          </a:xfrm>
        </p:grpSpPr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115616" y="2153761"/>
              <a:ext cx="6388865" cy="23698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补码表示：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2 </a:t>
              </a:r>
              <a:r>
                <a:rPr lang="zh-CN" altLang="en-US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减 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8 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= 2 </a:t>
              </a:r>
              <a:r>
                <a:rPr lang="zh-CN" altLang="en-US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加 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-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8</a:t>
              </a:r>
            </a:p>
            <a:p>
              <a:pPr algn="l">
                <a:defRPr/>
              </a:pP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  00000010  (2</a:t>
              </a:r>
              <a:r>
                <a:rPr lang="zh-CN" altLang="en-US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的补码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)</a:t>
              </a:r>
            </a:p>
            <a:p>
              <a:pPr algn="l">
                <a:defRPr/>
              </a:pPr>
              <a:r>
                <a:rPr lang="en-US" altLang="zh-CN" sz="28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+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 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11111000  (-8</a:t>
              </a:r>
              <a:r>
                <a:rPr lang="zh-CN" altLang="en-US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的补码</a:t>
              </a: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)</a:t>
              </a:r>
            </a:p>
            <a:p>
              <a:pPr algn="l">
                <a:defRPr/>
              </a:pPr>
              <a:r>
                <a:rPr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  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11111010</a:t>
              </a:r>
              <a:r>
                <a:rPr lang="zh-CN" altLang="en-US" sz="28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√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(-6</a:t>
              </a:r>
              <a:r>
                <a:rPr lang="zh-CN" altLang="en-US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的补码</a:t>
              </a:r>
              <a:r>
                <a:rPr lang="en-US" altLang="zh-CN" sz="28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  <a:ea typeface="宋体" pitchFamily="2" charset="-122"/>
                </a:rPr>
                <a:t>)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zh-CN" altLang="en-US" sz="24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对于</a:t>
              </a:r>
              <a:r>
                <a:rPr lang="en-US" altLang="zh-CN" sz="24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n</a:t>
              </a:r>
              <a:r>
                <a:rPr lang="zh-CN" altLang="en-US" sz="24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位的补码</a:t>
              </a:r>
              <a:r>
                <a:rPr lang="zh-CN" altLang="en-US" sz="2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：</a:t>
              </a:r>
              <a:r>
                <a:rPr lang="en-US" altLang="zh-CN" sz="24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x-y = x-y</a:t>
              </a:r>
              <a:r>
                <a:rPr lang="en-US" altLang="zh-CN" sz="2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+</a:t>
              </a:r>
              <a:r>
                <a:rPr lang="en-US" altLang="zh-CN" sz="24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2</a:t>
              </a:r>
              <a:r>
                <a:rPr lang="en-US" altLang="zh-CN" sz="2400" baseline="30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n</a:t>
              </a:r>
              <a:r>
                <a:rPr lang="en-US" altLang="zh-CN" sz="24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 = x+(</a:t>
              </a:r>
              <a:r>
                <a:rPr lang="en-US" altLang="zh-CN" sz="24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2</a:t>
              </a:r>
              <a:r>
                <a:rPr lang="en-US" altLang="zh-CN" sz="2400" baseline="30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n</a:t>
              </a:r>
              <a:r>
                <a:rPr lang="en-US" altLang="zh-CN" sz="24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-y</a:t>
              </a:r>
              <a:r>
                <a:rPr lang="en-US" altLang="zh-CN" sz="24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宋体" pitchFamily="2" charset="-122"/>
                </a:rPr>
                <a:t>)</a:t>
              </a:r>
              <a:endParaRPr lang="en-US" altLang="zh-CN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宋体" pitchFamily="2" charset="-122"/>
              </a:endParaRPr>
            </a:p>
          </p:txBody>
        </p:sp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1044402" y="3443521"/>
              <a:ext cx="23034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4761928" y="4590426"/>
            <a:ext cx="3482480" cy="638774"/>
          </a:xfrm>
          <a:prstGeom prst="wedgeRoundRectCallout">
            <a:avLst>
              <a:gd name="adj1" fmla="val -54804"/>
              <a:gd name="adj2" fmla="val 154263"/>
              <a:gd name="adj3" fmla="val 16667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folHlink"/>
            </a:solidFill>
            <a:miter lim="800000"/>
            <a:headEnd/>
            <a:tailEnd/>
          </a:ln>
          <a:effectLst/>
          <a:extLst/>
        </p:spPr>
        <p:txBody>
          <a:bodyPr lIns="0" tIns="0" rIns="0" bIns="0"/>
          <a:lstStyle/>
          <a:p>
            <a:pPr algn="l">
              <a:defRPr/>
            </a:pPr>
            <a:r>
              <a:rPr lang="en-US" altLang="zh-CN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1</a:t>
            </a:r>
            <a:r>
              <a:rPr lang="zh-CN" altLang="en-US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后面跟</a:t>
            </a:r>
            <a:r>
              <a:rPr lang="en-US" altLang="zh-CN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n</a:t>
            </a:r>
            <a:r>
              <a:rPr lang="zh-CN" altLang="en-US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个</a:t>
            </a:r>
            <a:r>
              <a:rPr lang="en-US" altLang="zh-CN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0</a:t>
            </a:r>
            <a:r>
              <a:rPr lang="zh-CN" altLang="en-US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，因为结果中</a:t>
            </a:r>
            <a:r>
              <a:rPr lang="en-US" altLang="zh-CN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1</a:t>
            </a:r>
            <a:r>
              <a:rPr lang="zh-CN" altLang="en-US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将舍去，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2</a:t>
            </a:r>
            <a:r>
              <a:rPr lang="en-US" altLang="zh-CN" sz="2000" baseline="30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n</a:t>
            </a:r>
            <a:r>
              <a:rPr lang="zh-CN" altLang="en-US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相当于加</a:t>
            </a:r>
            <a:r>
              <a:rPr lang="en-US" altLang="zh-CN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0</a:t>
            </a:r>
            <a:endParaRPr lang="zh-CN" altLang="en-US" sz="2000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300192" y="5316890"/>
            <a:ext cx="1368152" cy="360040"/>
          </a:xfrm>
          <a:prstGeom prst="wedgeRoundRectCallout">
            <a:avLst>
              <a:gd name="adj1" fmla="val -55327"/>
              <a:gd name="adj2" fmla="val 122752"/>
              <a:gd name="adj3" fmla="val 16667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folHlink"/>
            </a:solidFill>
            <a:miter lim="800000"/>
            <a:headEnd/>
            <a:tailEnd/>
          </a:ln>
          <a:effectLst/>
          <a:extLst/>
        </p:spPr>
        <p:txBody>
          <a:bodyPr lIns="0" tIns="0" rIns="0" bIns="0"/>
          <a:lstStyle/>
          <a:p>
            <a:pPr algn="l">
              <a:defRPr/>
            </a:pPr>
            <a:r>
              <a:rPr lang="en-US" altLang="zh-CN" sz="2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 -y</a:t>
            </a:r>
            <a:r>
              <a:rPr lang="zh-CN" altLang="en-US" sz="22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的补码</a:t>
            </a:r>
            <a:endParaRPr lang="zh-CN" altLang="en-US" sz="2200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55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实数的机内表示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80729"/>
            <a:ext cx="8820150" cy="5832647"/>
          </a:xfrm>
        </p:spPr>
        <p:txBody>
          <a:bodyPr>
            <a:normAutofit fontScale="85000" lnSpcReduction="20000"/>
          </a:bodyPr>
          <a:lstStyle/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在计算机内部，实数通常采用</a:t>
            </a:r>
            <a:r>
              <a:rPr lang="zh-CN" altLang="en-US" dirty="0" smtClean="0">
                <a:solidFill>
                  <a:srgbClr val="FFC000"/>
                </a:solidFill>
              </a:rPr>
              <a:t>固定长度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C000"/>
                </a:solidFill>
              </a:rPr>
              <a:t>科学记数法</a:t>
            </a:r>
            <a:r>
              <a:rPr lang="zh-CN" altLang="en-US" dirty="0" smtClean="0"/>
              <a:t>来表示：</a:t>
            </a:r>
          </a:p>
          <a:p>
            <a:pPr marL="354013" indent="-354013" eaLnBrk="1" hangingPunct="1">
              <a:buFont typeface="Wingdings" pitchFamily="2" charset="2"/>
              <a:buNone/>
              <a:defRPr/>
            </a:pPr>
            <a:r>
              <a:rPr lang="zh-CN" altLang="en-US" dirty="0" smtClean="0"/>
              <a:t>		</a:t>
            </a:r>
            <a:r>
              <a:rPr lang="en-US" altLang="zh-CN" sz="2300" dirty="0" smtClean="0"/>
              <a:t>±</a:t>
            </a:r>
            <a:r>
              <a:rPr lang="en-US" altLang="zh-CN" dirty="0" smtClean="0"/>
              <a:t>a</a:t>
            </a:r>
            <a:r>
              <a:rPr lang="en-GB" altLang="zh-CN" sz="2300" dirty="0" smtClean="0"/>
              <a:t>×</a:t>
            </a:r>
            <a:r>
              <a:rPr lang="en-US" altLang="zh-CN" dirty="0" smtClean="0"/>
              <a:t>2</a:t>
            </a:r>
            <a:r>
              <a:rPr lang="en-US" altLang="zh-CN" baseline="30000" dirty="0" smtClean="0"/>
              <a:t>b</a:t>
            </a:r>
            <a:endParaRPr lang="en-US" altLang="zh-CN" dirty="0" smtClean="0"/>
          </a:p>
          <a:p>
            <a:pPr marL="904875" lvl="1" indent="-371475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a</a:t>
            </a:r>
            <a:r>
              <a:rPr lang="zh-CN" altLang="en-US" dirty="0"/>
              <a:t>是一个二进制小数</a:t>
            </a:r>
            <a:r>
              <a:rPr lang="zh-CN" altLang="en-US" dirty="0" smtClean="0"/>
              <a:t>，称为</a:t>
            </a:r>
            <a:r>
              <a:rPr lang="zh-CN" altLang="en-US" dirty="0" smtClean="0">
                <a:solidFill>
                  <a:srgbClr val="FFCC66"/>
                </a:solidFill>
              </a:rPr>
              <a:t>尾数</a:t>
            </a:r>
            <a:r>
              <a:rPr lang="en-US" altLang="zh-CN" dirty="0" smtClean="0"/>
              <a:t>(Mantissa)</a:t>
            </a:r>
            <a:r>
              <a:rPr lang="zh-CN" altLang="en-US" dirty="0" smtClean="0"/>
              <a:t>；</a:t>
            </a:r>
            <a:r>
              <a:rPr lang="en-US" altLang="zh-CN" dirty="0" smtClean="0"/>
              <a:t>b</a:t>
            </a:r>
            <a:r>
              <a:rPr lang="zh-CN" altLang="en-US" dirty="0"/>
              <a:t>是一个二进制整数</a:t>
            </a:r>
            <a:r>
              <a:rPr lang="zh-CN" altLang="en-US" dirty="0" smtClean="0"/>
              <a:t>，称为</a:t>
            </a:r>
            <a:r>
              <a:rPr lang="zh-CN" altLang="en-US" dirty="0" smtClean="0">
                <a:solidFill>
                  <a:srgbClr val="FFC000"/>
                </a:solidFill>
              </a:rPr>
              <a:t>阶码</a:t>
            </a:r>
            <a:r>
              <a:rPr lang="zh-CN" altLang="en-US" dirty="0" smtClean="0"/>
              <a:t>或</a:t>
            </a:r>
            <a:r>
              <a:rPr lang="zh-CN" altLang="en-US" dirty="0" smtClean="0">
                <a:solidFill>
                  <a:srgbClr val="FFCC66"/>
                </a:solidFill>
              </a:rPr>
              <a:t>指数</a:t>
            </a:r>
            <a:r>
              <a:rPr lang="en-US" altLang="zh-CN" dirty="0" smtClean="0"/>
              <a:t>(Exponent)</a:t>
            </a:r>
            <a:r>
              <a:rPr lang="zh-CN" altLang="en-US" dirty="0" smtClean="0"/>
              <a:t>；</a:t>
            </a:r>
            <a:r>
              <a:rPr lang="en-US" altLang="zh-CN" dirty="0"/>
              <a:t>+/-</a:t>
            </a:r>
            <a:r>
              <a:rPr lang="zh-CN" altLang="en-US" dirty="0"/>
              <a:t>：</a:t>
            </a:r>
            <a:r>
              <a:rPr lang="en-US" altLang="zh-CN" dirty="0"/>
              <a:t>0/1 </a:t>
            </a:r>
            <a:r>
              <a:rPr lang="zh-CN" altLang="en-US" dirty="0" smtClean="0"/>
              <a:t>。</a:t>
            </a:r>
          </a:p>
          <a:p>
            <a:pPr marL="904875" lvl="1" indent="-371475" eaLnBrk="1" hangingPunct="1">
              <a:lnSpc>
                <a:spcPct val="120000"/>
              </a:lnSpc>
              <a:defRPr/>
            </a:pPr>
            <a:r>
              <a:rPr lang="zh-CN" altLang="en-US" dirty="0"/>
              <a:t>计算机</a:t>
            </a:r>
            <a:r>
              <a:rPr lang="zh-CN" altLang="en-US" dirty="0" smtClean="0"/>
              <a:t>内部只存储</a:t>
            </a:r>
            <a:r>
              <a:rPr lang="zh-CN" altLang="en-US" dirty="0" smtClean="0">
                <a:solidFill>
                  <a:srgbClr val="FFC000"/>
                </a:solidFill>
              </a:rPr>
              <a:t>符号</a:t>
            </a:r>
            <a:r>
              <a:rPr lang="zh-CN" altLang="en-US" dirty="0" smtClean="0"/>
              <a:t>以及</a:t>
            </a:r>
            <a:r>
              <a:rPr lang="en-US" altLang="zh-CN" dirty="0" smtClean="0">
                <a:solidFill>
                  <a:srgbClr val="FFC000"/>
                </a:solidFill>
              </a:rPr>
              <a:t>a</a:t>
            </a:r>
            <a:r>
              <a:rPr lang="zh-CN" altLang="en-US" dirty="0"/>
              <a:t>和</a:t>
            </a:r>
            <a:r>
              <a:rPr lang="en-US" altLang="zh-CN" dirty="0" smtClean="0">
                <a:solidFill>
                  <a:srgbClr val="FFC000"/>
                </a:solidFill>
              </a:rPr>
              <a:t>b</a:t>
            </a:r>
            <a:r>
              <a:rPr lang="zh-CN" altLang="en-US" dirty="0" smtClean="0"/>
              <a:t>，并且</a:t>
            </a:r>
            <a:r>
              <a:rPr lang="en-US" altLang="zh-CN" dirty="0" smtClean="0"/>
              <a:t>a</a:t>
            </a:r>
            <a:r>
              <a:rPr lang="zh-CN" altLang="en-US" dirty="0" smtClean="0"/>
              <a:t>和</a:t>
            </a:r>
            <a:r>
              <a:rPr lang="en-US" altLang="zh-CN" dirty="0" smtClean="0"/>
              <a:t>b</a:t>
            </a:r>
            <a:r>
              <a:rPr lang="zh-CN" altLang="en-US" dirty="0" smtClean="0"/>
              <a:t>具有</a:t>
            </a:r>
            <a:r>
              <a:rPr lang="zh-CN" altLang="en-US" dirty="0" smtClean="0">
                <a:solidFill>
                  <a:srgbClr val="FFC000"/>
                </a:solidFill>
              </a:rPr>
              <a:t>固定长度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904875" lvl="1" indent="-37147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在存储实数前首先需要对其进行</a:t>
            </a:r>
            <a:r>
              <a:rPr lang="zh-CN" altLang="en-US" dirty="0" smtClean="0">
                <a:solidFill>
                  <a:schemeClr val="folHlink"/>
                </a:solidFill>
              </a:rPr>
              <a:t>规格化</a:t>
            </a:r>
            <a:r>
              <a:rPr lang="zh-CN" altLang="en-US" dirty="0" smtClean="0"/>
              <a:t>，即把尾数</a:t>
            </a:r>
            <a:r>
              <a:rPr lang="en-US" altLang="zh-CN" dirty="0" smtClean="0"/>
              <a:t>a</a:t>
            </a:r>
            <a:r>
              <a:rPr lang="zh-CN" altLang="en-US" dirty="0" smtClean="0"/>
              <a:t>调整为</a:t>
            </a:r>
            <a:r>
              <a:rPr lang="en-US" altLang="zh-CN" dirty="0" smtClean="0"/>
              <a:t>1.xxx...</a:t>
            </a:r>
            <a:r>
              <a:rPr lang="zh-CN" altLang="en-US" dirty="0" smtClean="0"/>
              <a:t>形式，其中的整数位“</a:t>
            </a:r>
            <a:r>
              <a:rPr lang="en-US" altLang="zh-CN" dirty="0" smtClean="0"/>
              <a:t>1</a:t>
            </a:r>
            <a:r>
              <a:rPr lang="zh-CN" altLang="en-US" dirty="0" smtClean="0"/>
              <a:t>”和小数点不存储。</a:t>
            </a:r>
            <a:endParaRPr lang="en-US" altLang="zh-CN" dirty="0" smtClean="0"/>
          </a:p>
          <a:p>
            <a:pPr marL="371475" indent="-371475" eaLnBrk="1" hangingPunct="1">
              <a:defRPr/>
            </a:pPr>
            <a:r>
              <a:rPr lang="zh-CN" altLang="en-US" dirty="0" smtClean="0"/>
              <a:t>例如，对于十进制表示的实数</a:t>
            </a:r>
            <a:r>
              <a:rPr lang="en-US" altLang="zh-CN" dirty="0" smtClean="0"/>
              <a:t>12.5</a:t>
            </a:r>
            <a:r>
              <a:rPr lang="zh-CN" altLang="en-US" dirty="0" smtClean="0"/>
              <a:t>，</a:t>
            </a:r>
          </a:p>
          <a:p>
            <a:pPr marL="898525" lvl="1" indent="-358775" eaLnBrk="1" hangingPunct="1">
              <a:defRPr/>
            </a:pPr>
            <a:r>
              <a:rPr lang="zh-CN" altLang="en-US" dirty="0" smtClean="0"/>
              <a:t>规格化：</a:t>
            </a:r>
          </a:p>
          <a:p>
            <a:pPr marL="898525" lvl="2" indent="-358775" eaLnBrk="1" hangingPunct="1">
              <a:buFont typeface="Wingdings" pitchFamily="2" charset="2"/>
              <a:buNone/>
              <a:defRPr/>
            </a:pPr>
            <a:r>
              <a:rPr lang="zh-CN" altLang="en-US" dirty="0" smtClean="0"/>
              <a:t>	</a:t>
            </a:r>
            <a:r>
              <a:rPr lang="en-US" altLang="zh-CN" dirty="0"/>
              <a:t>(</a:t>
            </a:r>
            <a:r>
              <a:rPr lang="en-US" altLang="zh-CN" dirty="0" smtClean="0"/>
              <a:t>12.5)</a:t>
            </a:r>
            <a:r>
              <a:rPr lang="en-US" altLang="zh-CN" baseline="-25000" dirty="0"/>
              <a:t>10</a:t>
            </a:r>
            <a:r>
              <a:rPr lang="en-US" altLang="zh-CN" dirty="0" smtClean="0"/>
              <a:t> = (1100.1)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 = (1.</a:t>
            </a:r>
            <a:r>
              <a:rPr lang="en-US" altLang="zh-CN" dirty="0" smtClean="0">
                <a:solidFill>
                  <a:schemeClr val="folHlink"/>
                </a:solidFill>
              </a:rPr>
              <a:t>1001</a:t>
            </a:r>
            <a:r>
              <a:rPr lang="en-US" altLang="zh-CN" dirty="0" smtClean="0"/>
              <a:t>)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×2</a:t>
            </a:r>
            <a:r>
              <a:rPr lang="en-US" altLang="zh-CN" baseline="30000" dirty="0" smtClean="0">
                <a:solidFill>
                  <a:srgbClr val="FFC000"/>
                </a:solidFill>
              </a:rPr>
              <a:t>3</a:t>
            </a:r>
            <a:r>
              <a:rPr lang="en-US" altLang="zh-CN" dirty="0" smtClean="0"/>
              <a:t> </a:t>
            </a:r>
          </a:p>
          <a:p>
            <a:pPr marL="898525" lvl="1" indent="-35877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存储的是：</a:t>
            </a:r>
            <a:r>
              <a:rPr lang="en-US" altLang="zh-CN" dirty="0" smtClean="0"/>
              <a:t>0</a:t>
            </a:r>
            <a:r>
              <a:rPr lang="zh-CN" altLang="en-US" dirty="0" smtClean="0"/>
              <a:t>（符号）、</a:t>
            </a:r>
            <a:r>
              <a:rPr lang="en-US" altLang="zh-CN" dirty="0" smtClean="0"/>
              <a:t>1001</a:t>
            </a:r>
            <a:r>
              <a:rPr lang="zh-CN" altLang="en-US" dirty="0" smtClean="0"/>
              <a:t>（尾数）和</a:t>
            </a:r>
            <a:r>
              <a:rPr lang="en-US" altLang="zh-CN" dirty="0" smtClean="0"/>
              <a:t>3</a:t>
            </a:r>
            <a:r>
              <a:rPr lang="zh-CN" altLang="en-US" dirty="0" smtClean="0"/>
              <a:t>（指数，存储时将转化成某种二进制形式）三个部分（参见教材附录</a:t>
            </a:r>
            <a:r>
              <a:rPr lang="en-US" altLang="zh-CN" dirty="0" smtClean="0"/>
              <a:t>B</a:t>
            </a:r>
            <a:r>
              <a:rPr lang="zh-CN" altLang="en-US" dirty="0" smtClean="0"/>
              <a:t>）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2225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686800" cy="453072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在实数的这种表示中，小数点的位置并不表示它的实际位置，其真正位置是在“浮动”着的，要由尾数和指数共同来决定，因此，基于这种表示</a:t>
            </a:r>
            <a:r>
              <a:rPr lang="zh-CN" altLang="en-US" dirty="0"/>
              <a:t>的</a:t>
            </a:r>
            <a:r>
              <a:rPr lang="zh-CN" altLang="en-US" dirty="0" smtClean="0"/>
              <a:t>实数又称作为</a:t>
            </a:r>
            <a:r>
              <a:rPr lang="zh-CN" altLang="en-US" dirty="0" smtClean="0">
                <a:solidFill>
                  <a:srgbClr val="FFC000"/>
                </a:solidFill>
              </a:rPr>
              <a:t>浮点数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CPU</a:t>
            </a:r>
            <a:r>
              <a:rPr lang="zh-CN" altLang="en-US" dirty="0" smtClean="0"/>
              <a:t>的实数运算指令一般是针对实数的浮点表示来设计的！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实数的浮点表示的缺点</a:t>
            </a: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 lvl="1">
              <a:defRPr/>
            </a:pPr>
            <a:r>
              <a:rPr lang="zh-CN" altLang="en-US" dirty="0" smtClean="0"/>
              <a:t>一些十进制实数无法用浮点数精确表示！</a:t>
            </a:r>
            <a:endParaRPr lang="zh-CN" altLang="en-US" dirty="0"/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83568" y="5055567"/>
            <a:ext cx="7087197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24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(12.1)</a:t>
            </a:r>
            <a:r>
              <a:rPr lang="en-US" altLang="zh-CN" sz="2400" b="1" baseline="-25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10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=</a:t>
            </a:r>
            <a:r>
              <a:rPr lang="en-US" altLang="zh-CN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(1100.0</a:t>
            </a:r>
            <a:r>
              <a:rPr lang="en-US" altLang="zh-CN" sz="24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0011</a:t>
            </a:r>
            <a:r>
              <a:rPr lang="en-US" altLang="zh-CN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...)</a:t>
            </a:r>
            <a:r>
              <a:rPr lang="en-US" altLang="zh-CN" sz="2400" b="1" baseline="-25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 </a:t>
            </a:r>
            <a:r>
              <a:rPr lang="en-US" altLang="zh-CN" sz="2400" b="1" baseline="-25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2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 这意味着什么？</a:t>
            </a:r>
            <a:endParaRPr lang="zh-CN" altLang="en-US" sz="2400" b="1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62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 smtClean="0"/>
              <a:t>十进制数的另一种二进制表示－－</a:t>
            </a:r>
            <a:r>
              <a:rPr lang="en-US" altLang="zh-CN" sz="3200" dirty="0" smtClean="0"/>
              <a:t>BCD</a:t>
            </a:r>
            <a:r>
              <a:rPr lang="zh-CN" altLang="en-US" sz="3200" dirty="0" smtClean="0"/>
              <a:t>码</a:t>
            </a:r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196752"/>
            <a:ext cx="8424936" cy="5589240"/>
          </a:xfrm>
        </p:spPr>
        <p:txBody>
          <a:bodyPr>
            <a:normAutofit lnSpcReduction="10000"/>
          </a:bodyPr>
          <a:lstStyle/>
          <a:p>
            <a:pPr defTabSz="939800" eaLnBrk="1" hangingPunct="1"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en-US" altLang="zh-CN" sz="2600" dirty="0" smtClean="0">
                <a:solidFill>
                  <a:srgbClr val="FFCC66"/>
                </a:solidFill>
              </a:rPr>
              <a:t>BCD</a:t>
            </a:r>
            <a:r>
              <a:rPr lang="zh-CN" altLang="en-US" sz="2600" dirty="0" smtClean="0"/>
              <a:t>（</a:t>
            </a:r>
            <a:r>
              <a:rPr lang="en-US" altLang="zh-CN" sz="2600" dirty="0" smtClean="0"/>
              <a:t>Binary Coded Decimal</a:t>
            </a:r>
            <a:r>
              <a:rPr lang="zh-CN" altLang="en-US" sz="2600" dirty="0" smtClean="0"/>
              <a:t>）</a:t>
            </a:r>
            <a:r>
              <a:rPr lang="zh-CN" altLang="en-US" sz="2600" dirty="0"/>
              <a:t>码</a:t>
            </a:r>
            <a:r>
              <a:rPr lang="zh-CN" altLang="en-US" sz="2600" dirty="0" smtClean="0"/>
              <a:t>是十进制数的另一种二进制表示形式，它分别对十进制数的</a:t>
            </a:r>
            <a:r>
              <a:rPr lang="zh-CN" altLang="en-US" sz="2600" dirty="0" smtClean="0">
                <a:solidFill>
                  <a:srgbClr val="FFC000"/>
                </a:solidFill>
              </a:rPr>
              <a:t>每一位</a:t>
            </a:r>
            <a:r>
              <a:rPr lang="zh-CN" altLang="en-US" sz="2600" dirty="0" smtClean="0"/>
              <a:t>用二进制来表示，十进制数的长度不固定。</a:t>
            </a:r>
            <a:endParaRPr lang="en-US" altLang="zh-CN" sz="2600" dirty="0" smtClean="0"/>
          </a:p>
          <a:p>
            <a:pPr defTabSz="939800" eaLnBrk="1" hangingPunct="1"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en-US" altLang="zh-CN" sz="2600" dirty="0" smtClean="0"/>
              <a:t>BCD</a:t>
            </a:r>
            <a:r>
              <a:rPr lang="zh-CN" altLang="en-US" sz="2600" dirty="0" smtClean="0"/>
              <a:t>码有多种形式，常用的是</a:t>
            </a:r>
            <a:r>
              <a:rPr lang="en-US" altLang="zh-CN" sz="2600" dirty="0" smtClean="0"/>
              <a:t>8421</a:t>
            </a:r>
            <a:r>
              <a:rPr lang="zh-CN" altLang="en-US" sz="2600" dirty="0" smtClean="0"/>
              <a:t>码：每一位十进数用</a:t>
            </a:r>
            <a:r>
              <a:rPr lang="en-US" altLang="zh-CN" sz="2600" dirty="0" smtClean="0">
                <a:solidFill>
                  <a:srgbClr val="FFC000"/>
                </a:solidFill>
              </a:rPr>
              <a:t>4</a:t>
            </a:r>
            <a:r>
              <a:rPr lang="zh-CN" altLang="en-US" sz="2600" dirty="0" smtClean="0">
                <a:solidFill>
                  <a:srgbClr val="FFC000"/>
                </a:solidFill>
              </a:rPr>
              <a:t>位</a:t>
            </a:r>
            <a:r>
              <a:rPr lang="zh-CN" altLang="en-US" sz="2600" dirty="0" smtClean="0"/>
              <a:t>二进制表示，共有</a:t>
            </a:r>
            <a:r>
              <a:rPr lang="en-US" altLang="zh-CN" sz="2600" dirty="0" smtClean="0"/>
              <a:t>16</a:t>
            </a:r>
            <a:r>
              <a:rPr lang="zh-CN" altLang="en-US" sz="2600" dirty="0" smtClean="0"/>
              <a:t>中组合，其中</a:t>
            </a:r>
            <a:endParaRPr lang="en-US" altLang="zh-CN" sz="2600" dirty="0" smtClean="0"/>
          </a:p>
          <a:p>
            <a:pPr lvl="1" defTabSz="939800" eaLnBrk="1" hangingPunct="1"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en-US" altLang="zh-CN" sz="2200" dirty="0" smtClean="0"/>
              <a:t>10</a:t>
            </a:r>
            <a:r>
              <a:rPr lang="zh-CN" altLang="en-US" sz="2200" dirty="0" smtClean="0"/>
              <a:t>种组合（</a:t>
            </a:r>
            <a:r>
              <a:rPr lang="en-US" altLang="zh-CN" sz="2200" dirty="0" smtClean="0"/>
              <a:t>0000~1001</a:t>
            </a:r>
            <a:r>
              <a:rPr lang="zh-CN" altLang="en-US" sz="2200" dirty="0" smtClean="0"/>
              <a:t>）表示</a:t>
            </a:r>
            <a:r>
              <a:rPr lang="en-US" altLang="zh-CN" sz="2200" dirty="0" smtClean="0"/>
              <a:t>10</a:t>
            </a:r>
            <a:r>
              <a:rPr lang="zh-CN" altLang="en-US" sz="2200" dirty="0" smtClean="0"/>
              <a:t>个十进制数字（</a:t>
            </a:r>
            <a:r>
              <a:rPr lang="en-US" altLang="zh-CN" sz="2200" dirty="0" smtClean="0"/>
              <a:t>0~9</a:t>
            </a:r>
            <a:r>
              <a:rPr lang="zh-CN" altLang="en-US" sz="2200" dirty="0" smtClean="0"/>
              <a:t>）：</a:t>
            </a:r>
          </a:p>
          <a:p>
            <a:pPr lvl="1" defTabSz="939800" eaLnBrk="1" hangingPunct="1">
              <a:buClr>
                <a:srgbClr val="66CCFF"/>
              </a:buClr>
              <a:buFontTx/>
              <a:buNone/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en-US" altLang="zh-CN" sz="2400" dirty="0" smtClean="0">
                <a:latin typeface="Times New Roman" pitchFamily="18" charset="0"/>
              </a:rPr>
              <a:t>0	   0000	4	0100		8           1000 </a:t>
            </a:r>
          </a:p>
          <a:p>
            <a:pPr lvl="1" defTabSz="939800" eaLnBrk="1" hangingPunct="1">
              <a:buClr>
                <a:srgbClr val="66CCFF"/>
              </a:buClr>
              <a:buFontTx/>
              <a:buNone/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en-US" altLang="zh-CN" sz="2400" dirty="0" smtClean="0">
                <a:latin typeface="Times New Roman" pitchFamily="18" charset="0"/>
              </a:rPr>
              <a:t>1	   0001	</a:t>
            </a:r>
            <a:r>
              <a:rPr lang="en-US" altLang="zh-CN" sz="2400" dirty="0">
                <a:latin typeface="Times New Roman" pitchFamily="18" charset="0"/>
              </a:rPr>
              <a:t>5	0101</a:t>
            </a:r>
            <a:r>
              <a:rPr lang="en-US" altLang="zh-CN" sz="2400" dirty="0" smtClean="0">
                <a:latin typeface="Times New Roman" pitchFamily="18" charset="0"/>
              </a:rPr>
              <a:t>		9           1001</a:t>
            </a:r>
          </a:p>
          <a:p>
            <a:pPr lvl="1" defTabSz="939800" eaLnBrk="1" hangingPunct="1">
              <a:buClr>
                <a:srgbClr val="66CCFF"/>
              </a:buClr>
              <a:buFontTx/>
              <a:buNone/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en-US" altLang="zh-CN" sz="2400" dirty="0" smtClean="0">
                <a:latin typeface="Times New Roman" pitchFamily="18" charset="0"/>
              </a:rPr>
              <a:t>2	   0010	</a:t>
            </a:r>
            <a:r>
              <a:rPr lang="en-US" altLang="zh-CN" sz="2400" dirty="0">
                <a:latin typeface="Times New Roman" pitchFamily="18" charset="0"/>
              </a:rPr>
              <a:t>6	0110 </a:t>
            </a:r>
            <a:r>
              <a:rPr lang="en-US" altLang="zh-CN" sz="2400" dirty="0" smtClean="0">
                <a:latin typeface="Times New Roman" pitchFamily="18" charset="0"/>
              </a:rPr>
              <a:t>		</a:t>
            </a:r>
            <a:r>
              <a:rPr lang="en-US" altLang="zh-CN" sz="2400" dirty="0">
                <a:latin typeface="Times New Roman" pitchFamily="18" charset="0"/>
              </a:rPr>
              <a:t>10         0001  0000</a:t>
            </a:r>
            <a:endParaRPr lang="en-US" altLang="zh-CN" sz="2400" dirty="0" smtClean="0">
              <a:latin typeface="Times New Roman" pitchFamily="18" charset="0"/>
            </a:endParaRPr>
          </a:p>
          <a:p>
            <a:pPr lvl="1" defTabSz="939800" eaLnBrk="1" hangingPunct="1">
              <a:buClr>
                <a:srgbClr val="66CCFF"/>
              </a:buClr>
              <a:buFontTx/>
              <a:buNone/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en-US" altLang="zh-CN" sz="2400" dirty="0" smtClean="0">
                <a:latin typeface="Times New Roman" pitchFamily="18" charset="0"/>
              </a:rPr>
              <a:t>3	   0011	</a:t>
            </a:r>
            <a:r>
              <a:rPr lang="en-US" altLang="zh-CN" sz="2400" dirty="0">
                <a:latin typeface="Times New Roman" pitchFamily="18" charset="0"/>
              </a:rPr>
              <a:t>7	0111</a:t>
            </a:r>
            <a:r>
              <a:rPr lang="en-US" altLang="zh-CN" sz="2400" dirty="0" smtClean="0">
                <a:latin typeface="Times New Roman" pitchFamily="18" charset="0"/>
              </a:rPr>
              <a:t>		123       0001  0010  0011</a:t>
            </a:r>
          </a:p>
          <a:p>
            <a:pPr lvl="1" defTabSz="939800" eaLnBrk="1" hangingPunct="1"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zh-CN" altLang="en-US" sz="2200" dirty="0" smtClean="0"/>
              <a:t>另有</a:t>
            </a:r>
            <a:r>
              <a:rPr lang="en-US" altLang="zh-CN" sz="2200" dirty="0" smtClean="0"/>
              <a:t>6</a:t>
            </a:r>
            <a:r>
              <a:rPr lang="zh-CN" altLang="en-US" sz="2200" dirty="0" smtClean="0"/>
              <a:t>种组合（</a:t>
            </a:r>
            <a:r>
              <a:rPr lang="en-US" altLang="zh-CN" sz="2200" dirty="0" smtClean="0"/>
              <a:t>1010</a:t>
            </a:r>
            <a:r>
              <a:rPr lang="zh-CN" altLang="en-US" sz="2200" dirty="0" smtClean="0"/>
              <a:t>～</a:t>
            </a:r>
            <a:r>
              <a:rPr lang="en-US" altLang="zh-CN" sz="2200" dirty="0" smtClean="0"/>
              <a:t>1111</a:t>
            </a:r>
            <a:r>
              <a:rPr lang="zh-CN" altLang="en-US" sz="2200" dirty="0" smtClean="0"/>
              <a:t>）可选其中</a:t>
            </a:r>
            <a:r>
              <a:rPr lang="en-US" altLang="zh-CN" sz="2200" dirty="0" smtClean="0"/>
              <a:t>3</a:t>
            </a:r>
            <a:r>
              <a:rPr lang="zh-CN" altLang="en-US" sz="2200" dirty="0"/>
              <a:t>种</a:t>
            </a:r>
            <a:r>
              <a:rPr lang="zh-CN" altLang="en-US" sz="2200" dirty="0" smtClean="0"/>
              <a:t>用来表示小数点和正负号。</a:t>
            </a:r>
            <a:r>
              <a:rPr lang="zh-CN" altLang="en-US" sz="2200" dirty="0"/>
              <a:t>例如，用</a:t>
            </a:r>
            <a:r>
              <a:rPr lang="en-US" altLang="zh-CN" sz="2200" dirty="0"/>
              <a:t>1010</a:t>
            </a:r>
            <a:r>
              <a:rPr lang="zh-CN" altLang="en-US" sz="2200" dirty="0"/>
              <a:t>表示正号，用</a:t>
            </a:r>
            <a:r>
              <a:rPr lang="en-US" altLang="zh-CN" sz="2200" dirty="0"/>
              <a:t>1011</a:t>
            </a:r>
            <a:r>
              <a:rPr lang="zh-CN" altLang="en-US" sz="2200" dirty="0"/>
              <a:t>表示负号，</a:t>
            </a:r>
            <a:r>
              <a:rPr lang="en-US" altLang="zh-CN" sz="2200" dirty="0"/>
              <a:t>1111</a:t>
            </a:r>
            <a:r>
              <a:rPr lang="zh-CN" altLang="en-US" sz="2200" dirty="0"/>
              <a:t>表示小数点，则</a:t>
            </a:r>
            <a:endParaRPr lang="en-US" altLang="zh-CN" sz="2200" dirty="0" smtClean="0"/>
          </a:p>
          <a:p>
            <a:pPr marL="457200" lvl="1" indent="0" defTabSz="939800" eaLnBrk="1" hangingPunct="1">
              <a:buNone/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en-US" altLang="zh-CN" sz="2200" dirty="0" smtClean="0"/>
              <a:t>-</a:t>
            </a:r>
            <a:r>
              <a:rPr lang="en-US" altLang="zh-CN" sz="2200" dirty="0"/>
              <a:t>123.4</a:t>
            </a:r>
            <a:r>
              <a:rPr lang="zh-CN" altLang="en-US" sz="2200" dirty="0"/>
              <a:t>可表示成：</a:t>
            </a:r>
            <a:r>
              <a:rPr lang="en-US" altLang="zh-CN" sz="2200" dirty="0">
                <a:solidFill>
                  <a:srgbClr val="FFC000"/>
                </a:solidFill>
              </a:rPr>
              <a:t>1011</a:t>
            </a:r>
            <a:r>
              <a:rPr lang="en-US" altLang="zh-CN" sz="2200" dirty="0"/>
              <a:t> 0001 0010 0011 </a:t>
            </a:r>
            <a:r>
              <a:rPr lang="en-US" altLang="zh-CN" sz="2200" dirty="0">
                <a:solidFill>
                  <a:srgbClr val="FFC000"/>
                </a:solidFill>
              </a:rPr>
              <a:t>1111</a:t>
            </a:r>
            <a:r>
              <a:rPr lang="en-US" altLang="zh-CN" sz="2200" dirty="0"/>
              <a:t> </a:t>
            </a:r>
            <a:r>
              <a:rPr lang="en-US" altLang="zh-CN" sz="2200" dirty="0" smtClean="0"/>
              <a:t>0100</a:t>
            </a:r>
            <a:endParaRPr lang="zh-CN" altLang="en-US" sz="2000" dirty="0" smtClean="0"/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2339752" y="3501008"/>
            <a:ext cx="0" cy="158417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  <a:ex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 bwMode="auto">
          <a:xfrm>
            <a:off x="827584" y="3501008"/>
            <a:ext cx="7128792" cy="158417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FFC000"/>
              </a:solidFill>
              <a:effectLst/>
              <a:latin typeface="Verdana" pitchFamily="34" charset="0"/>
              <a:ea typeface="宋体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 bwMode="auto">
          <a:xfrm>
            <a:off x="4067944" y="3501008"/>
            <a:ext cx="0" cy="158417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  <a:ex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892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defTabSz="939800" eaLnBrk="1" hangingPunct="1"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en-US" altLang="zh-CN" dirty="0" smtClean="0"/>
              <a:t>BCD</a:t>
            </a:r>
            <a:r>
              <a:rPr lang="zh-CN" altLang="en-US" dirty="0" smtClean="0"/>
              <a:t>码的优点： </a:t>
            </a:r>
            <a:endParaRPr lang="en-US" altLang="zh-CN" dirty="0" smtClean="0"/>
          </a:p>
          <a:p>
            <a:pPr lvl="1" defTabSz="939800" eaLnBrk="1" hangingPunct="1"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zh-CN" altLang="en-US" dirty="0"/>
              <a:t>能用二进制来</a:t>
            </a:r>
            <a:r>
              <a:rPr lang="zh-CN" altLang="en-US" dirty="0" smtClean="0"/>
              <a:t>精确地表示</a:t>
            </a:r>
            <a:r>
              <a:rPr lang="zh-CN" altLang="en-US" dirty="0"/>
              <a:t>十进制小数。</a:t>
            </a:r>
            <a:endParaRPr lang="en-US" altLang="zh-CN" dirty="0"/>
          </a:p>
          <a:p>
            <a:pPr lvl="1" defTabSz="939800" eaLnBrk="1" hangingPunct="1"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zh-CN" altLang="en-US" dirty="0" smtClean="0"/>
              <a:t>长度不固定，能</a:t>
            </a:r>
            <a:r>
              <a:rPr lang="zh-CN" altLang="en-US" dirty="0"/>
              <a:t>表示较长的</a:t>
            </a:r>
            <a:r>
              <a:rPr lang="zh-CN" altLang="en-US" dirty="0" smtClean="0"/>
              <a:t>十进制数。</a:t>
            </a:r>
            <a:endParaRPr lang="en-US" altLang="zh-CN" dirty="0" smtClean="0"/>
          </a:p>
          <a:p>
            <a:pPr defTabSz="939800" eaLnBrk="1" hangingPunct="1"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en-US" altLang="zh-CN" dirty="0" smtClean="0"/>
              <a:t>BCD</a:t>
            </a:r>
            <a:r>
              <a:rPr lang="zh-CN" altLang="en-US" dirty="0"/>
              <a:t>码的不足之</a:t>
            </a:r>
            <a:r>
              <a:rPr lang="zh-CN" altLang="en-US" dirty="0" smtClean="0"/>
              <a:t>处：</a:t>
            </a:r>
            <a:endParaRPr lang="en-US" altLang="zh-CN" dirty="0" smtClean="0"/>
          </a:p>
          <a:p>
            <a:pPr lvl="1" defTabSz="939800" eaLnBrk="1" hangingPunct="1">
              <a:tabLst>
                <a:tab pos="2159000" algn="ctr"/>
                <a:tab pos="2959100" algn="ctr"/>
                <a:tab pos="3683000" algn="ctr"/>
              </a:tabLst>
              <a:defRPr/>
            </a:pPr>
            <a:r>
              <a:rPr lang="en-US" altLang="zh-CN" dirty="0" smtClean="0"/>
              <a:t>CPU</a:t>
            </a:r>
            <a:r>
              <a:rPr lang="zh-CN" altLang="en-US" dirty="0"/>
              <a:t>指令一般不能对</a:t>
            </a:r>
            <a:r>
              <a:rPr lang="en-US" altLang="zh-CN" dirty="0"/>
              <a:t>BCD</a:t>
            </a:r>
            <a:r>
              <a:rPr lang="zh-CN" altLang="en-US" dirty="0"/>
              <a:t>码表示的数</a:t>
            </a:r>
            <a:r>
              <a:rPr lang="zh-CN" altLang="en-US" dirty="0" smtClean="0"/>
              <a:t>直接进行运算，</a:t>
            </a:r>
            <a:r>
              <a:rPr lang="zh-CN" altLang="en-US" dirty="0"/>
              <a:t>它们需要通过一段程序来完成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75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计算机的组成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196975"/>
            <a:ext cx="8316913" cy="511234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从</a:t>
            </a:r>
            <a:r>
              <a:rPr lang="en-US" altLang="zh-CN" dirty="0" smtClean="0"/>
              <a:t>1946</a:t>
            </a:r>
            <a:r>
              <a:rPr lang="zh-CN" altLang="en-US" dirty="0" smtClean="0"/>
              <a:t>年诞生第一台数字电子计算机（</a:t>
            </a:r>
            <a:r>
              <a:rPr lang="en-US" altLang="zh-CN" dirty="0" smtClean="0"/>
              <a:t>ENIAC</a:t>
            </a:r>
            <a:r>
              <a:rPr lang="zh-CN" altLang="en-US" dirty="0" smtClean="0"/>
              <a:t>）以来，虽然计算机已经有了很大的发展，但目前</a:t>
            </a:r>
            <a:r>
              <a:rPr lang="zh-CN" altLang="en-US" dirty="0"/>
              <a:t>大部分</a:t>
            </a:r>
            <a:r>
              <a:rPr lang="zh-CN" altLang="en-US" dirty="0" smtClean="0"/>
              <a:t>计算机采用</a:t>
            </a:r>
            <a:r>
              <a:rPr lang="zh-CN" altLang="en-US" dirty="0"/>
              <a:t>的还是传统的</a:t>
            </a:r>
            <a:r>
              <a:rPr lang="zh-CN" altLang="en-US" dirty="0">
                <a:solidFill>
                  <a:schemeClr val="folHlink"/>
                </a:solidFill>
              </a:rPr>
              <a:t>冯</a:t>
            </a:r>
            <a:r>
              <a:rPr lang="en-US" altLang="zh-CN" dirty="0">
                <a:solidFill>
                  <a:schemeClr val="folHlink"/>
                </a:solidFill>
                <a:latin typeface="Arial"/>
              </a:rPr>
              <a:t>•</a:t>
            </a:r>
            <a:r>
              <a:rPr lang="zh-CN" altLang="en-US" dirty="0">
                <a:solidFill>
                  <a:schemeClr val="folHlink"/>
                </a:solidFill>
              </a:rPr>
              <a:t>诺依曼</a:t>
            </a:r>
            <a:r>
              <a:rPr lang="zh-CN" altLang="en-US" dirty="0"/>
              <a:t>（</a:t>
            </a:r>
            <a:r>
              <a:rPr lang="en-US" altLang="zh-CN" dirty="0"/>
              <a:t>von Neumann</a:t>
            </a:r>
            <a:r>
              <a:rPr lang="zh-CN" altLang="en-US" dirty="0"/>
              <a:t>）</a:t>
            </a:r>
            <a:r>
              <a:rPr lang="zh-CN" altLang="en-US" dirty="0" smtClean="0"/>
              <a:t>体系结构。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逻辑</a:t>
            </a:r>
            <a:r>
              <a:rPr lang="zh-CN" altLang="en-US" dirty="0"/>
              <a:t>上，冯</a:t>
            </a:r>
            <a:r>
              <a:rPr lang="en-US" altLang="zh-CN" dirty="0"/>
              <a:t>•</a:t>
            </a:r>
            <a:r>
              <a:rPr lang="zh-CN" altLang="en-US" dirty="0"/>
              <a:t>诺依曼计算机由</a:t>
            </a:r>
            <a:r>
              <a:rPr lang="en-US" altLang="zh-CN" dirty="0"/>
              <a:t>5</a:t>
            </a:r>
            <a:r>
              <a:rPr lang="zh-CN" altLang="en-US" dirty="0"/>
              <a:t>个单元构成：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FC000"/>
                </a:solidFill>
              </a:rPr>
              <a:t>存储</a:t>
            </a:r>
            <a:r>
              <a:rPr lang="zh-CN" altLang="en-US" dirty="0"/>
              <a:t>单元：存储程序（</a:t>
            </a:r>
            <a:r>
              <a:rPr lang="zh-CN" altLang="en-US" dirty="0" smtClean="0"/>
              <a:t>指令序列）</a:t>
            </a:r>
            <a:r>
              <a:rPr lang="zh-CN" altLang="en-US" dirty="0"/>
              <a:t>和</a:t>
            </a:r>
            <a:r>
              <a:rPr lang="zh-CN" altLang="en-US" dirty="0" smtClean="0"/>
              <a:t>数据</a:t>
            </a:r>
            <a:endParaRPr lang="zh-CN" altLang="en-US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运算</a:t>
            </a:r>
            <a:r>
              <a:rPr lang="zh-CN" altLang="en-US" dirty="0"/>
              <a:t>单元：</a:t>
            </a:r>
            <a:r>
              <a:rPr lang="zh-CN" altLang="en-US" dirty="0" smtClean="0"/>
              <a:t>进行</a:t>
            </a:r>
            <a:r>
              <a:rPr lang="zh-CN" altLang="en-US" dirty="0"/>
              <a:t>算术</a:t>
            </a:r>
            <a:r>
              <a:rPr lang="en-US" altLang="zh-CN" dirty="0"/>
              <a:t>/</a:t>
            </a:r>
            <a:r>
              <a:rPr lang="zh-CN" altLang="en-US" dirty="0" smtClean="0"/>
              <a:t>逻辑运算</a:t>
            </a:r>
            <a:endParaRPr lang="zh-CN" altLang="en-US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FC000"/>
                </a:solidFill>
              </a:rPr>
              <a:t>控制</a:t>
            </a:r>
            <a:r>
              <a:rPr lang="zh-CN" altLang="en-US" dirty="0"/>
              <a:t>单元：控制程序的</a:t>
            </a:r>
            <a:r>
              <a:rPr lang="zh-CN" altLang="en-US" dirty="0" smtClean="0"/>
              <a:t>执行</a:t>
            </a:r>
            <a:r>
              <a:rPr lang="zh-CN" altLang="en-US" dirty="0"/>
              <a:t>流程</a:t>
            </a:r>
            <a:r>
              <a:rPr lang="zh-CN" altLang="en-US" dirty="0" smtClean="0"/>
              <a:t>和</a:t>
            </a:r>
            <a:endParaRPr lang="en-US" altLang="zh-CN" dirty="0" smtClean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zh-CN" altLang="en-US" dirty="0" smtClean="0"/>
              <a:t>     根据</a:t>
            </a:r>
            <a:r>
              <a:rPr lang="zh-CN" altLang="en-US" dirty="0"/>
              <a:t>指令向其它单元发出控制信号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FC000"/>
                </a:solidFill>
              </a:rPr>
              <a:t>输入</a:t>
            </a:r>
            <a:r>
              <a:rPr lang="zh-CN" altLang="en-US" dirty="0"/>
              <a:t>单元：从外界获得数据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FC000"/>
                </a:solidFill>
              </a:rPr>
              <a:t>输出</a:t>
            </a:r>
            <a:r>
              <a:rPr lang="zh-CN" altLang="en-US" dirty="0"/>
              <a:t>单元：向外界输出</a:t>
            </a:r>
            <a:r>
              <a:rPr lang="zh-CN" altLang="en-US" dirty="0" smtClean="0"/>
              <a:t>结果</a:t>
            </a:r>
            <a:endParaRPr lang="en-US" altLang="zh-CN" dirty="0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401" y="4221088"/>
            <a:ext cx="3095625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冯</a:t>
            </a:r>
            <a:r>
              <a:rPr lang="en-US" altLang="zh-CN" smtClean="0"/>
              <a:t>•</a:t>
            </a:r>
            <a:r>
              <a:rPr lang="zh-CN" altLang="en-US" smtClean="0"/>
              <a:t>诺依曼计算机的工作过程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84784"/>
            <a:ext cx="8639175" cy="5040559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把待执行的程序从输入单元装入到存储单元中；（</a:t>
            </a:r>
            <a:r>
              <a:rPr lang="zh-CN" altLang="en-US" dirty="0" smtClean="0">
                <a:solidFill>
                  <a:srgbClr val="FFC000"/>
                </a:solidFill>
              </a:rPr>
              <a:t>存储程序式计算机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控制单元</a:t>
            </a:r>
            <a:r>
              <a:rPr lang="zh-CN" altLang="en-US" dirty="0"/>
              <a:t>从存储单元中逐条地取程序中的指令执行，把其中的计算指令交给运算单元完成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程序</a:t>
            </a:r>
            <a:r>
              <a:rPr lang="zh-CN" altLang="en-US" dirty="0"/>
              <a:t>执行中从输入单元或存储单元中获得所需要的</a:t>
            </a:r>
            <a:r>
              <a:rPr lang="zh-CN" altLang="en-US" dirty="0" smtClean="0"/>
              <a:t>数据</a:t>
            </a:r>
            <a:r>
              <a:rPr lang="zh-CN" altLang="en-US" dirty="0"/>
              <a:t>；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程序</a:t>
            </a:r>
            <a:r>
              <a:rPr lang="zh-CN" altLang="en-US" dirty="0"/>
              <a:t>执行产生的临时结果保存在存储单元中，程序的最终执行结果通过输出单元输出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计算机能执行的指令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12776"/>
            <a:ext cx="8686800" cy="5256213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计算机的基本指令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算术指令：</a:t>
            </a:r>
            <a:r>
              <a:rPr lang="zh-CN" altLang="en-US" dirty="0" smtClean="0"/>
              <a:t>实现加、减、乘、除等基本运算。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比较指令：</a:t>
            </a:r>
            <a:r>
              <a:rPr lang="zh-CN" altLang="en-US" dirty="0" smtClean="0"/>
              <a:t>比较两个操作数的大小等逻辑运算。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数据传输指令：</a:t>
            </a:r>
            <a:r>
              <a:rPr lang="zh-CN" altLang="en-US" dirty="0" smtClean="0"/>
              <a:t>实现各单元之间的数据传输。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流程控制指令：</a:t>
            </a:r>
            <a:r>
              <a:rPr lang="zh-CN" altLang="en-US" dirty="0" smtClean="0"/>
              <a:t>指出下一条指令在存储单元中的地址。程序流程默认为顺序执行，可以通过转移</a:t>
            </a:r>
            <a:r>
              <a:rPr lang="zh-CN" altLang="en-US" dirty="0"/>
              <a:t>、循环以及子程序调用</a:t>
            </a:r>
            <a:r>
              <a:rPr lang="en-US" altLang="zh-CN" dirty="0"/>
              <a:t>/</a:t>
            </a:r>
            <a:r>
              <a:rPr lang="zh-CN" altLang="en-US" dirty="0"/>
              <a:t>返回等</a:t>
            </a:r>
            <a:r>
              <a:rPr lang="zh-CN" altLang="en-US" dirty="0" smtClean="0"/>
              <a:t>指令来改变程序的默认流程。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FC000"/>
                </a:solidFill>
              </a:rPr>
              <a:t>程序设计者面临挑战</a:t>
            </a:r>
            <a:r>
              <a:rPr lang="zh-CN" altLang="en-US" dirty="0" smtClean="0">
                <a:solidFill>
                  <a:srgbClr val="FFC000"/>
                </a:solidFill>
              </a:rPr>
              <a:t>！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它</a:t>
            </a:r>
            <a:r>
              <a:rPr lang="zh-CN" altLang="en-US" dirty="0"/>
              <a:t>要把各种应用问题落实到用一些简单的指令来解决</a:t>
            </a:r>
            <a:r>
              <a:rPr lang="zh-CN" altLang="en-US" dirty="0" smtClean="0"/>
              <a:t>！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硬件与软件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1"/>
            <a:ext cx="8712968" cy="398904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/>
              <a:t>计算机包含硬件和软件两方面</a:t>
            </a:r>
            <a:endParaRPr lang="en-US" altLang="zh-CN" dirty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FC000"/>
                </a:solidFill>
              </a:rPr>
              <a:t>硬件</a:t>
            </a:r>
            <a:r>
              <a:rPr lang="zh-CN" altLang="en-US" dirty="0"/>
              <a:t>是指计算机的物理构成－－物质基础</a:t>
            </a:r>
            <a:endParaRPr lang="en-US" altLang="zh-CN" dirty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FC000"/>
                </a:solidFill>
              </a:rPr>
              <a:t>软件</a:t>
            </a:r>
            <a:r>
              <a:rPr lang="zh-CN" altLang="en-US" dirty="0"/>
              <a:t>主要是指计算机</a:t>
            </a:r>
            <a:r>
              <a:rPr lang="zh-CN" altLang="en-US" dirty="0">
                <a:solidFill>
                  <a:srgbClr val="FFC000"/>
                </a:solidFill>
              </a:rPr>
              <a:t>程序</a:t>
            </a:r>
            <a:r>
              <a:rPr lang="zh-CN" altLang="en-US" dirty="0"/>
              <a:t>（指令序列）－－灵魂</a:t>
            </a:r>
            <a:endParaRPr lang="en-US" altLang="zh-CN" dirty="0"/>
          </a:p>
          <a:p>
            <a:pPr>
              <a:lnSpc>
                <a:spcPct val="120000"/>
              </a:lnSpc>
              <a:defRPr/>
            </a:pPr>
            <a:r>
              <a:rPr lang="zh-CN" altLang="en-US" dirty="0"/>
              <a:t>一台计算机的</a:t>
            </a:r>
            <a:r>
              <a:rPr lang="zh-CN" altLang="en-US" dirty="0">
                <a:solidFill>
                  <a:schemeClr val="folHlink"/>
                </a:solidFill>
              </a:rPr>
              <a:t>性能</a:t>
            </a:r>
            <a:r>
              <a:rPr lang="zh-CN" altLang="en-US" dirty="0"/>
              <a:t>主要由硬件决定，而它的</a:t>
            </a:r>
            <a:r>
              <a:rPr lang="zh-CN" altLang="en-US" dirty="0">
                <a:solidFill>
                  <a:schemeClr val="folHlink"/>
                </a:solidFill>
              </a:rPr>
              <a:t>功能</a:t>
            </a:r>
            <a:r>
              <a:rPr lang="zh-CN" altLang="en-US" dirty="0"/>
              <a:t>则主要是由软件来提供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设计良好</a:t>
            </a:r>
            <a:r>
              <a:rPr lang="zh-CN" altLang="en-US" dirty="0" smtClean="0"/>
              <a:t>的软件也能提高计算机的性能！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455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硬件概述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600200"/>
            <a:ext cx="8640960" cy="4925144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硬件</a:t>
            </a:r>
            <a:r>
              <a:rPr lang="zh-CN" altLang="en-US" dirty="0" smtClean="0"/>
              <a:t>是指构成计算机的</a:t>
            </a:r>
            <a:r>
              <a:rPr lang="zh-CN" altLang="en-US" dirty="0" smtClean="0">
                <a:solidFill>
                  <a:srgbClr val="FFC000"/>
                </a:solidFill>
              </a:rPr>
              <a:t>元器件</a:t>
            </a:r>
            <a:r>
              <a:rPr lang="zh-CN" altLang="en-US" dirty="0" smtClean="0"/>
              <a:t>和</a:t>
            </a:r>
            <a:r>
              <a:rPr lang="zh-CN" altLang="en-US" dirty="0" smtClean="0">
                <a:solidFill>
                  <a:srgbClr val="FFC000"/>
                </a:solidFill>
              </a:rPr>
              <a:t>设备</a:t>
            </a:r>
            <a:r>
              <a:rPr lang="zh-CN" altLang="en-US" dirty="0" smtClean="0"/>
              <a:t>。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计算机</a:t>
            </a:r>
            <a:r>
              <a:rPr lang="zh-CN" altLang="en-US" dirty="0" smtClean="0">
                <a:solidFill>
                  <a:srgbClr val="FFC000"/>
                </a:solidFill>
              </a:rPr>
              <a:t>元器件</a:t>
            </a:r>
            <a:r>
              <a:rPr lang="zh-CN" altLang="en-US" dirty="0" smtClean="0"/>
              <a:t>的发展经历了</a:t>
            </a:r>
            <a:r>
              <a:rPr lang="zh-CN" altLang="en-US" dirty="0"/>
              <a:t>四</a:t>
            </a:r>
            <a:r>
              <a:rPr lang="zh-CN" altLang="en-US" dirty="0" smtClean="0"/>
              <a:t>个阶段（对应着四代计算机</a:t>
            </a:r>
            <a:r>
              <a:rPr lang="zh-CN" altLang="en-US" dirty="0"/>
              <a:t>）：</a:t>
            </a:r>
            <a:endParaRPr lang="zh-CN" altLang="en-US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电子管</a:t>
            </a:r>
            <a:r>
              <a:rPr lang="zh-CN" altLang="en-US" dirty="0"/>
              <a:t>：体积大，功耗高</a:t>
            </a:r>
            <a:r>
              <a:rPr lang="zh-CN" altLang="en-US" dirty="0" smtClean="0"/>
              <a:t>，速度慢。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晶体管</a:t>
            </a:r>
            <a:r>
              <a:rPr lang="zh-CN" altLang="en-US" dirty="0"/>
              <a:t>：体积缩小，功耗降低，速度提高。</a:t>
            </a:r>
            <a:endParaRPr lang="zh-CN" altLang="en-US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集成电路</a:t>
            </a:r>
            <a:r>
              <a:rPr lang="zh-CN" altLang="en-US" dirty="0" smtClean="0"/>
              <a:t>：</a:t>
            </a:r>
            <a:r>
              <a:rPr lang="zh-CN" altLang="en-US" dirty="0"/>
              <a:t>把晶体管、电阻、电容等电子元件焊接在一块半导体</a:t>
            </a:r>
            <a:r>
              <a:rPr lang="zh-CN" altLang="en-US" dirty="0" smtClean="0"/>
              <a:t>硅片（芯片）上，</a:t>
            </a:r>
            <a:r>
              <a:rPr lang="zh-CN" altLang="en-US" dirty="0"/>
              <a:t>体积、功耗和</a:t>
            </a:r>
            <a:r>
              <a:rPr lang="zh-CN" altLang="en-US" dirty="0" smtClean="0"/>
              <a:t>速度得到</a:t>
            </a:r>
            <a:r>
              <a:rPr lang="zh-CN" altLang="en-US" dirty="0"/>
              <a:t>进一步改进，计算机生产</a:t>
            </a:r>
            <a:r>
              <a:rPr lang="zh-CN" altLang="en-US" dirty="0" smtClean="0"/>
              <a:t>系列化。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（超）大规模集成电路</a:t>
            </a:r>
            <a:r>
              <a:rPr lang="zh-CN" altLang="en-US" dirty="0" smtClean="0"/>
              <a:t>：集成电路的规模和集成度更高。（</a:t>
            </a:r>
            <a:r>
              <a:rPr lang="en-US" altLang="zh-CN" dirty="0" smtClean="0"/>
              <a:t>32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16</a:t>
            </a:r>
            <a:r>
              <a:rPr lang="zh-CN" altLang="en-US" dirty="0" smtClean="0"/>
              <a:t>、</a:t>
            </a:r>
            <a:r>
              <a:rPr lang="en-US" altLang="zh-CN" dirty="0" smtClean="0"/>
              <a:t>7</a:t>
            </a:r>
            <a:r>
              <a:rPr lang="zh-CN" altLang="en-US" dirty="0" smtClean="0"/>
              <a:t>、</a:t>
            </a:r>
            <a:r>
              <a:rPr lang="en-US" altLang="zh-CN" dirty="0" smtClean="0"/>
              <a:t>3</a:t>
            </a:r>
            <a:r>
              <a:rPr lang="zh-CN" altLang="en-US" dirty="0" smtClean="0"/>
              <a:t>纳米、</a:t>
            </a:r>
            <a:r>
              <a:rPr lang="en-US" altLang="zh-CN" dirty="0" smtClean="0"/>
              <a:t>......</a:t>
            </a:r>
            <a:r>
              <a:rPr lang="zh-CN" altLang="en-US" dirty="0" smtClean="0"/>
              <a:t>）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579296" cy="453072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计算机</a:t>
            </a:r>
            <a:r>
              <a:rPr lang="zh-CN" altLang="en-US" dirty="0">
                <a:solidFill>
                  <a:srgbClr val="FFC000"/>
                </a:solidFill>
              </a:rPr>
              <a:t>设备</a:t>
            </a:r>
            <a:r>
              <a:rPr lang="zh-CN" altLang="en-US" dirty="0"/>
              <a:t>主要包括：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中央处理器，简称</a:t>
            </a:r>
            <a:r>
              <a:rPr lang="en-US" altLang="zh-CN" dirty="0">
                <a:solidFill>
                  <a:srgbClr val="FFC000"/>
                </a:solidFill>
              </a:rPr>
              <a:t>CPU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内部存储器，简称</a:t>
            </a:r>
            <a:r>
              <a:rPr lang="zh-CN" altLang="en-US" dirty="0">
                <a:solidFill>
                  <a:srgbClr val="FFC000"/>
                </a:solidFill>
              </a:rPr>
              <a:t>内存</a:t>
            </a:r>
            <a:endParaRPr lang="en-US" altLang="zh-CN" dirty="0">
              <a:solidFill>
                <a:srgbClr val="FFC000"/>
              </a:solidFill>
            </a:endParaRP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外部设备，简称</a:t>
            </a:r>
            <a:r>
              <a:rPr lang="zh-CN" altLang="en-US" dirty="0">
                <a:solidFill>
                  <a:srgbClr val="FFC000"/>
                </a:solidFill>
              </a:rPr>
              <a:t>外设</a:t>
            </a:r>
            <a:r>
              <a:rPr lang="zh-CN" altLang="en-US" dirty="0"/>
              <a:t>，</a:t>
            </a:r>
            <a:r>
              <a:rPr lang="zh-CN" altLang="en-US" dirty="0" smtClean="0"/>
              <a:t>包括：</a:t>
            </a:r>
            <a:endParaRPr lang="en-US" altLang="zh-CN" dirty="0" smtClean="0"/>
          </a:p>
          <a:p>
            <a:pPr lvl="2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外部</a:t>
            </a:r>
            <a:r>
              <a:rPr lang="zh-CN" altLang="en-US" dirty="0"/>
              <a:t>存储器（</a:t>
            </a:r>
            <a:r>
              <a:rPr lang="zh-CN" altLang="en-US" dirty="0">
                <a:solidFill>
                  <a:srgbClr val="FFC000"/>
                </a:solidFill>
              </a:rPr>
              <a:t>外存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2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输入</a:t>
            </a:r>
            <a:r>
              <a:rPr lang="en-US" altLang="zh-CN" dirty="0"/>
              <a:t>/</a:t>
            </a:r>
            <a:r>
              <a:rPr lang="zh-CN" altLang="en-US" dirty="0"/>
              <a:t>输出设备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034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lnDef>
    <a:txDef>
      <a:spPr bwMode="auto">
        <a:noFill/>
        <a:ln>
          <a:noFill/>
        </a:ln>
        <a:effectLst/>
        <a:extLst/>
      </a:spPr>
      <a:bodyPr/>
      <a:lstStyle>
        <a:defPPr eaLnBrk="1" hangingPunct="1">
          <a:lnSpc>
            <a:spcPct val="90000"/>
          </a:lnSpc>
          <a:defRPr sz="280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22329</TotalTime>
  <Words>3004</Words>
  <Application>Microsoft Office PowerPoint</Application>
  <PresentationFormat>全屏显示(4:3)</PresentationFormat>
  <Paragraphs>294</Paragraphs>
  <Slides>37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宋体</vt:lpstr>
      <vt:lpstr>Arial</vt:lpstr>
      <vt:lpstr>Arial Black</vt:lpstr>
      <vt:lpstr>Times New Roman</vt:lpstr>
      <vt:lpstr>Verdana</vt:lpstr>
      <vt:lpstr>Wingdings</vt:lpstr>
      <vt:lpstr>Globe</vt:lpstr>
      <vt:lpstr>计算机的工作原理 </vt:lpstr>
      <vt:lpstr>主要内容</vt:lpstr>
      <vt:lpstr>计算机能做什么？</vt:lpstr>
      <vt:lpstr>计算机的组成</vt:lpstr>
      <vt:lpstr>冯•诺依曼计算机的工作过程</vt:lpstr>
      <vt:lpstr>计算机能执行的指令</vt:lpstr>
      <vt:lpstr>硬件与软件</vt:lpstr>
      <vt:lpstr>硬件概述</vt:lpstr>
      <vt:lpstr>PowerPoint 演示文稿</vt:lpstr>
      <vt:lpstr>冯•诺依曼计算机的硬件组织</vt:lpstr>
      <vt:lpstr>可移动的外存 </vt:lpstr>
      <vt:lpstr>冯•诺依曼计算机的瓶颈</vt:lpstr>
      <vt:lpstr>解决方案</vt:lpstr>
      <vt:lpstr>PowerPoint 演示文稿</vt:lpstr>
      <vt:lpstr>软件概述</vt:lpstr>
      <vt:lpstr>软件的分类</vt:lpstr>
      <vt:lpstr>各类软件与硬件之间的关系</vt:lpstr>
      <vt:lpstr>虚拟机</vt:lpstr>
      <vt:lpstr>PowerPoint 演示文稿</vt:lpstr>
      <vt:lpstr>PowerPoint 演示文稿</vt:lpstr>
      <vt:lpstr>计算机中的信息表示</vt:lpstr>
      <vt:lpstr>信息单位</vt:lpstr>
      <vt:lpstr>数的几种进制表示</vt:lpstr>
      <vt:lpstr>十进制转换成二进制</vt:lpstr>
      <vt:lpstr>PowerPoint 演示文稿</vt:lpstr>
      <vt:lpstr>PowerPoint 演示文稿</vt:lpstr>
      <vt:lpstr>十进制与八进制和十六进制之间的转换</vt:lpstr>
      <vt:lpstr>二进制与八、十六进制之间的转换</vt:lpstr>
      <vt:lpstr>PowerPoint 演示文稿</vt:lpstr>
      <vt:lpstr>整数的机内表示</vt:lpstr>
      <vt:lpstr>PowerPoint 演示文稿</vt:lpstr>
      <vt:lpstr>PowerPoint 演示文稿</vt:lpstr>
      <vt:lpstr>PowerPoint 演示文稿</vt:lpstr>
      <vt:lpstr>实数的机内表示</vt:lpstr>
      <vt:lpstr>PowerPoint 演示文稿</vt:lpstr>
      <vt:lpstr>十进制数的另一种二进制表示－－BCD码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概述</dc:title>
  <dc:creator>Chen Jiajun</dc:creator>
  <cp:lastModifiedBy>Chen Jiajun</cp:lastModifiedBy>
  <cp:revision>560</cp:revision>
  <dcterms:created xsi:type="dcterms:W3CDTF">2004-08-24T14:17:49Z</dcterms:created>
  <dcterms:modified xsi:type="dcterms:W3CDTF">2026-05-06T06:56:41Z</dcterms:modified>
</cp:coreProperties>
</file>