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sldIdLst>
    <p:sldId id="257" r:id="rId2"/>
    <p:sldId id="258" r:id="rId3"/>
    <p:sldId id="574" r:id="rId4"/>
    <p:sldId id="575" r:id="rId5"/>
    <p:sldId id="469" r:id="rId6"/>
    <p:sldId id="470" r:id="rId7"/>
    <p:sldId id="471" r:id="rId8"/>
    <p:sldId id="472" r:id="rId9"/>
    <p:sldId id="534" r:id="rId10"/>
    <p:sldId id="578" r:id="rId11"/>
    <p:sldId id="473" r:id="rId12"/>
    <p:sldId id="474" r:id="rId13"/>
    <p:sldId id="476" r:id="rId14"/>
    <p:sldId id="475" r:id="rId15"/>
    <p:sldId id="477" r:id="rId16"/>
    <p:sldId id="577" r:id="rId17"/>
    <p:sldId id="576" r:id="rId18"/>
    <p:sldId id="479" r:id="rId19"/>
    <p:sldId id="478" r:id="rId20"/>
    <p:sldId id="480" r:id="rId21"/>
    <p:sldId id="565" r:id="rId22"/>
    <p:sldId id="481" r:id="rId23"/>
    <p:sldId id="482" r:id="rId24"/>
    <p:sldId id="483" r:id="rId25"/>
    <p:sldId id="484" r:id="rId26"/>
    <p:sldId id="485" r:id="rId27"/>
    <p:sldId id="486" r:id="rId28"/>
    <p:sldId id="517" r:id="rId29"/>
    <p:sldId id="518" r:id="rId30"/>
    <p:sldId id="519" r:id="rId31"/>
    <p:sldId id="549" r:id="rId32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66C"/>
    <a:srgbClr val="004182"/>
    <a:srgbClr val="00458A"/>
    <a:srgbClr val="006BD6"/>
    <a:srgbClr val="0097E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89" autoAdjust="0"/>
    <p:restoredTop sz="94631" autoAdjust="0"/>
  </p:normalViewPr>
  <p:slideViewPr>
    <p:cSldViewPr>
      <p:cViewPr varScale="1">
        <p:scale>
          <a:sx n="90" d="100"/>
          <a:sy n="90" d="100"/>
        </p:scale>
        <p:origin x="113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/>
              <a:t>动态变量的应用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链表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增加元素可分为：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在表头增加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在表尾增加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在第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个元素的后面增加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334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692696"/>
            <a:ext cx="8604250" cy="217363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zh-CN" altLang="en-US" dirty="0" smtClean="0"/>
              <a:t>如果新结点插在表头，则进行下面的操作： 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p-&gt;next = head;  //</a:t>
            </a:r>
            <a:r>
              <a:rPr lang="zh-CN" altLang="en-US" dirty="0" smtClean="0"/>
              <a:t>把新结点的下一个结点指定为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zh-CN" altLang="en-US" dirty="0" smtClean="0"/>
              <a:t>				</a:t>
            </a:r>
            <a:r>
              <a:rPr lang="en-US" altLang="zh-CN" dirty="0" smtClean="0"/>
              <a:t>//</a:t>
            </a:r>
            <a:r>
              <a:rPr lang="zh-CN" altLang="en-US" dirty="0" smtClean="0"/>
              <a:t>链表原来的第一个结点。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head = p;  //</a:t>
            </a:r>
            <a:r>
              <a:rPr lang="zh-CN" altLang="en-US" dirty="0" smtClean="0"/>
              <a:t>表头指针指向新结点。</a:t>
            </a:r>
          </a:p>
          <a:p>
            <a:pPr eaLnBrk="1" hangingPunct="1">
              <a:defRPr/>
            </a:pPr>
            <a:r>
              <a:rPr lang="zh-CN" altLang="en-US" dirty="0" smtClean="0"/>
              <a:t>操作图示为：</a:t>
            </a:r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2439988" y="5505451"/>
            <a:ext cx="860425" cy="947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8005" name="Rectangle 5"/>
          <p:cNvSpPr>
            <a:spLocks noChangeArrowheads="1"/>
          </p:cNvSpPr>
          <p:nvPr/>
        </p:nvSpPr>
        <p:spPr bwMode="auto">
          <a:xfrm>
            <a:off x="4159250" y="5505451"/>
            <a:ext cx="860425" cy="947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7312025" y="5505451"/>
            <a:ext cx="860425" cy="947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8007" name="Line 7"/>
          <p:cNvSpPr>
            <a:spLocks noChangeShapeType="1"/>
          </p:cNvSpPr>
          <p:nvPr/>
        </p:nvSpPr>
        <p:spPr bwMode="auto">
          <a:xfrm>
            <a:off x="2439988" y="5981701"/>
            <a:ext cx="860425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08" name="Line 8"/>
          <p:cNvSpPr>
            <a:spLocks noChangeShapeType="1"/>
          </p:cNvSpPr>
          <p:nvPr/>
        </p:nvSpPr>
        <p:spPr bwMode="auto">
          <a:xfrm>
            <a:off x="4159250" y="5981701"/>
            <a:ext cx="860425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09" name="Line 9"/>
          <p:cNvSpPr>
            <a:spLocks noChangeShapeType="1"/>
          </p:cNvSpPr>
          <p:nvPr/>
        </p:nvSpPr>
        <p:spPr bwMode="auto">
          <a:xfrm>
            <a:off x="7312025" y="5981701"/>
            <a:ext cx="860425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10" name="Rectangle 10"/>
          <p:cNvSpPr>
            <a:spLocks noChangeArrowheads="1"/>
          </p:cNvSpPr>
          <p:nvPr/>
        </p:nvSpPr>
        <p:spPr bwMode="auto">
          <a:xfrm>
            <a:off x="720725" y="5981701"/>
            <a:ext cx="860425" cy="471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8011" name="Line 11"/>
          <p:cNvSpPr>
            <a:spLocks noChangeShapeType="1"/>
          </p:cNvSpPr>
          <p:nvPr/>
        </p:nvSpPr>
        <p:spPr bwMode="auto">
          <a:xfrm>
            <a:off x="1293813" y="6216651"/>
            <a:ext cx="573088" cy="4763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12" name="Line 12"/>
          <p:cNvSpPr>
            <a:spLocks noChangeShapeType="1"/>
          </p:cNvSpPr>
          <p:nvPr/>
        </p:nvSpPr>
        <p:spPr bwMode="auto">
          <a:xfrm flipV="1">
            <a:off x="1866900" y="4316413"/>
            <a:ext cx="4763" cy="1900238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13" name="Line 13"/>
          <p:cNvSpPr>
            <a:spLocks noChangeShapeType="1"/>
          </p:cNvSpPr>
          <p:nvPr/>
        </p:nvSpPr>
        <p:spPr bwMode="auto">
          <a:xfrm>
            <a:off x="1866900" y="4316413"/>
            <a:ext cx="573088" cy="4763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14" name="Line 14"/>
          <p:cNvSpPr>
            <a:spLocks noChangeShapeType="1"/>
          </p:cNvSpPr>
          <p:nvPr/>
        </p:nvSpPr>
        <p:spPr bwMode="auto">
          <a:xfrm>
            <a:off x="3013075" y="6216651"/>
            <a:ext cx="573088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15" name="Line 15"/>
          <p:cNvSpPr>
            <a:spLocks noChangeShapeType="1"/>
          </p:cNvSpPr>
          <p:nvPr/>
        </p:nvSpPr>
        <p:spPr bwMode="auto">
          <a:xfrm flipV="1">
            <a:off x="3586163" y="5740401"/>
            <a:ext cx="4763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16" name="Line 16"/>
          <p:cNvSpPr>
            <a:spLocks noChangeShapeType="1"/>
          </p:cNvSpPr>
          <p:nvPr/>
        </p:nvSpPr>
        <p:spPr bwMode="auto">
          <a:xfrm>
            <a:off x="3586163" y="5740401"/>
            <a:ext cx="573088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17" name="Line 17"/>
          <p:cNvSpPr>
            <a:spLocks noChangeShapeType="1"/>
          </p:cNvSpPr>
          <p:nvPr/>
        </p:nvSpPr>
        <p:spPr bwMode="auto">
          <a:xfrm>
            <a:off x="4733925" y="6216651"/>
            <a:ext cx="573088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18" name="Line 18"/>
          <p:cNvSpPr>
            <a:spLocks noChangeShapeType="1"/>
          </p:cNvSpPr>
          <p:nvPr/>
        </p:nvSpPr>
        <p:spPr bwMode="auto">
          <a:xfrm flipV="1">
            <a:off x="5307013" y="5740401"/>
            <a:ext cx="3175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19" name="Line 19"/>
          <p:cNvSpPr>
            <a:spLocks noChangeShapeType="1"/>
          </p:cNvSpPr>
          <p:nvPr/>
        </p:nvSpPr>
        <p:spPr bwMode="auto">
          <a:xfrm>
            <a:off x="5307013" y="5740401"/>
            <a:ext cx="573088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20" name="Line 20"/>
          <p:cNvSpPr>
            <a:spLocks noChangeShapeType="1"/>
          </p:cNvSpPr>
          <p:nvPr/>
        </p:nvSpPr>
        <p:spPr bwMode="auto">
          <a:xfrm>
            <a:off x="6165850" y="6216651"/>
            <a:ext cx="573088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21" name="Line 21"/>
          <p:cNvSpPr>
            <a:spLocks noChangeShapeType="1"/>
          </p:cNvSpPr>
          <p:nvPr/>
        </p:nvSpPr>
        <p:spPr bwMode="auto">
          <a:xfrm flipV="1">
            <a:off x="6738938" y="5740401"/>
            <a:ext cx="4763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22" name="Line 22"/>
          <p:cNvSpPr>
            <a:spLocks noChangeShapeType="1"/>
          </p:cNvSpPr>
          <p:nvPr/>
        </p:nvSpPr>
        <p:spPr bwMode="auto">
          <a:xfrm>
            <a:off x="6738938" y="5740401"/>
            <a:ext cx="573088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23" name="Rectangle 23"/>
          <p:cNvSpPr>
            <a:spLocks noChangeArrowheads="1"/>
          </p:cNvSpPr>
          <p:nvPr/>
        </p:nvSpPr>
        <p:spPr bwMode="auto">
          <a:xfrm>
            <a:off x="2439988" y="4076701"/>
            <a:ext cx="860425" cy="952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8024" name="Line 24"/>
          <p:cNvSpPr>
            <a:spLocks noChangeShapeType="1"/>
          </p:cNvSpPr>
          <p:nvPr/>
        </p:nvSpPr>
        <p:spPr bwMode="auto">
          <a:xfrm>
            <a:off x="2439988" y="4552951"/>
            <a:ext cx="860425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25" name="Rectangle 25"/>
          <p:cNvSpPr>
            <a:spLocks noChangeArrowheads="1"/>
          </p:cNvSpPr>
          <p:nvPr/>
        </p:nvSpPr>
        <p:spPr bwMode="auto">
          <a:xfrm>
            <a:off x="2439988" y="3128963"/>
            <a:ext cx="860425" cy="476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8026" name="Line 26"/>
          <p:cNvSpPr>
            <a:spLocks noChangeShapeType="1"/>
          </p:cNvSpPr>
          <p:nvPr/>
        </p:nvSpPr>
        <p:spPr bwMode="auto">
          <a:xfrm>
            <a:off x="2859088" y="3365501"/>
            <a:ext cx="3175" cy="71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27" name="Line 27"/>
          <p:cNvSpPr>
            <a:spLocks noChangeShapeType="1"/>
          </p:cNvSpPr>
          <p:nvPr/>
        </p:nvSpPr>
        <p:spPr bwMode="auto">
          <a:xfrm>
            <a:off x="2878138" y="4792663"/>
            <a:ext cx="4763" cy="712788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029" name="Text Box 29"/>
          <p:cNvSpPr txBox="1">
            <a:spLocks noChangeArrowheads="1"/>
          </p:cNvSpPr>
          <p:nvPr/>
        </p:nvSpPr>
        <p:spPr bwMode="auto">
          <a:xfrm>
            <a:off x="735013" y="5532438"/>
            <a:ext cx="7445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head</a:t>
            </a:r>
          </a:p>
        </p:txBody>
      </p:sp>
      <p:sp>
        <p:nvSpPr>
          <p:cNvPr id="128030" name="Text Box 30"/>
          <p:cNvSpPr txBox="1">
            <a:spLocks noChangeArrowheads="1"/>
          </p:cNvSpPr>
          <p:nvPr/>
        </p:nvSpPr>
        <p:spPr bwMode="auto">
          <a:xfrm>
            <a:off x="1816100" y="3155951"/>
            <a:ext cx="327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p</a:t>
            </a:r>
          </a:p>
        </p:txBody>
      </p:sp>
      <p:sp>
        <p:nvSpPr>
          <p:cNvPr id="128031" name="Text Box 31"/>
          <p:cNvSpPr txBox="1">
            <a:spLocks noChangeArrowheads="1"/>
          </p:cNvSpPr>
          <p:nvPr/>
        </p:nvSpPr>
        <p:spPr bwMode="auto">
          <a:xfrm>
            <a:off x="2608263" y="5532438"/>
            <a:ext cx="4175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1</a:t>
            </a:r>
          </a:p>
        </p:txBody>
      </p:sp>
      <p:sp>
        <p:nvSpPr>
          <p:cNvPr id="128032" name="Text Box 32"/>
          <p:cNvSpPr txBox="1">
            <a:spLocks noChangeArrowheads="1"/>
          </p:cNvSpPr>
          <p:nvPr/>
        </p:nvSpPr>
        <p:spPr bwMode="auto">
          <a:xfrm>
            <a:off x="4335463" y="5532438"/>
            <a:ext cx="4175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2</a:t>
            </a:r>
          </a:p>
        </p:txBody>
      </p:sp>
      <p:sp>
        <p:nvSpPr>
          <p:cNvPr id="128033" name="Text Box 33"/>
          <p:cNvSpPr txBox="1">
            <a:spLocks noChangeArrowheads="1"/>
          </p:cNvSpPr>
          <p:nvPr/>
        </p:nvSpPr>
        <p:spPr bwMode="auto">
          <a:xfrm>
            <a:off x="7504113" y="5532438"/>
            <a:ext cx="4175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n</a:t>
            </a:r>
          </a:p>
        </p:txBody>
      </p:sp>
      <p:sp>
        <p:nvSpPr>
          <p:cNvPr id="128034" name="Text Box 34"/>
          <p:cNvSpPr txBox="1">
            <a:spLocks noChangeArrowheads="1"/>
          </p:cNvSpPr>
          <p:nvPr/>
        </p:nvSpPr>
        <p:spPr bwMode="auto">
          <a:xfrm>
            <a:off x="7359650" y="6035676"/>
            <a:ext cx="7762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/>
              <a:t>NULL</a:t>
            </a:r>
          </a:p>
        </p:txBody>
      </p:sp>
      <p:sp>
        <p:nvSpPr>
          <p:cNvPr id="128035" name="Text Box 35"/>
          <p:cNvSpPr txBox="1">
            <a:spLocks noChangeArrowheads="1"/>
          </p:cNvSpPr>
          <p:nvPr/>
        </p:nvSpPr>
        <p:spPr bwMode="auto">
          <a:xfrm>
            <a:off x="2679700" y="4092576"/>
            <a:ext cx="320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</a:p>
        </p:txBody>
      </p:sp>
      <p:sp>
        <p:nvSpPr>
          <p:cNvPr id="36" name="Line 14"/>
          <p:cNvSpPr>
            <a:spLocks noChangeShapeType="1"/>
          </p:cNvSpPr>
          <p:nvPr/>
        </p:nvSpPr>
        <p:spPr bwMode="auto">
          <a:xfrm>
            <a:off x="1265584" y="6304557"/>
            <a:ext cx="573088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 flipV="1">
            <a:off x="1838672" y="5828307"/>
            <a:ext cx="4763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Line 16"/>
          <p:cNvSpPr>
            <a:spLocks noChangeShapeType="1"/>
          </p:cNvSpPr>
          <p:nvPr/>
        </p:nvSpPr>
        <p:spPr bwMode="auto">
          <a:xfrm>
            <a:off x="1838672" y="5828307"/>
            <a:ext cx="573088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1" grpId="0" animBg="1"/>
      <p:bldP spid="128012" grpId="0" animBg="1"/>
      <p:bldP spid="128013" grpId="0" animBg="1"/>
      <p:bldP spid="128027" grpId="0" animBg="1"/>
      <p:bldP spid="36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619497"/>
            <a:ext cx="8713093" cy="3457575"/>
          </a:xfrm>
        </p:spPr>
        <p:txBody>
          <a:bodyPr/>
          <a:lstStyle/>
          <a:p>
            <a:pPr marL="361950" indent="-36195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如果新结点插在表尾，则要先找到最后一个结点：</a:t>
            </a:r>
          </a:p>
          <a:p>
            <a:pPr marL="1074738" lvl="1" indent="-53340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Node *q=head;  //q</a:t>
            </a:r>
            <a:r>
              <a:rPr lang="zh-CN" altLang="en-US" sz="2400" dirty="0" smtClean="0"/>
              <a:t>指向第一个结点</a:t>
            </a:r>
          </a:p>
          <a:p>
            <a:pPr marL="1074738" lvl="1" indent="-53340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while (q-&gt;next != NULL)  //</a:t>
            </a:r>
            <a:r>
              <a:rPr lang="zh-CN" altLang="en-US" sz="2400" dirty="0" smtClean="0"/>
              <a:t>循环查找最后一个结点</a:t>
            </a:r>
          </a:p>
          <a:p>
            <a:pPr marL="1074738" lvl="1" indent="-533400" eaLnBrk="1" hangingPunct="1">
              <a:lnSpc>
                <a:spcPct val="90000"/>
              </a:lnSpc>
              <a:buNone/>
              <a:defRPr/>
            </a:pPr>
            <a:r>
              <a:rPr lang="zh-CN" altLang="en-US" sz="2400" dirty="0"/>
              <a:t> </a:t>
            </a:r>
            <a:r>
              <a:rPr lang="zh-CN" altLang="en-US" sz="2400" dirty="0" smtClean="0"/>
              <a:t>  </a:t>
            </a:r>
            <a:r>
              <a:rPr lang="en-US" altLang="zh-CN" sz="2400" dirty="0" smtClean="0"/>
              <a:t>q = q-&gt;</a:t>
            </a:r>
            <a:r>
              <a:rPr lang="en-US" altLang="zh-CN" sz="2400" dirty="0"/>
              <a:t>next; //</a:t>
            </a:r>
            <a:r>
              <a:rPr lang="zh-CN" altLang="en-US" sz="2400" dirty="0"/>
              <a:t>循环结束后，</a:t>
            </a:r>
            <a:r>
              <a:rPr lang="en-US" altLang="zh-CN" sz="2400" dirty="0"/>
              <a:t>q</a:t>
            </a:r>
            <a:r>
              <a:rPr lang="zh-CN" altLang="en-US" sz="2400" dirty="0"/>
              <a:t>指向链表最后一个结点</a:t>
            </a:r>
          </a:p>
          <a:p>
            <a:pPr marL="361950" indent="-36195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把新结点作为表尾结点：</a:t>
            </a:r>
            <a:endParaRPr lang="en-US" altLang="zh-CN" sz="2800" dirty="0" smtClean="0"/>
          </a:p>
          <a:p>
            <a:pPr marL="1074738" lvl="1" indent="-53340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q-</a:t>
            </a:r>
            <a:r>
              <a:rPr lang="en-US" altLang="zh-CN" sz="2400" dirty="0"/>
              <a:t>&gt;next = p;  //</a:t>
            </a:r>
            <a:r>
              <a:rPr lang="zh-CN" altLang="en-US" sz="2400" dirty="0"/>
              <a:t>把新结点加到链表的</a:t>
            </a:r>
            <a:r>
              <a:rPr lang="zh-CN" altLang="en-US" sz="2400" dirty="0" smtClean="0"/>
              <a:t>尾部</a:t>
            </a:r>
            <a:endParaRPr lang="zh-CN" altLang="en-US" sz="2400" dirty="0"/>
          </a:p>
          <a:p>
            <a:pPr marL="1074738" lvl="1" indent="-53340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p-&gt;next = NULL; //</a:t>
            </a:r>
            <a:r>
              <a:rPr lang="zh-CN" altLang="en-US" sz="2400" dirty="0"/>
              <a:t>把新结点的</a:t>
            </a:r>
            <a:r>
              <a:rPr lang="en-US" altLang="zh-CN" sz="2400" dirty="0"/>
              <a:t>next</a:t>
            </a:r>
            <a:r>
              <a:rPr lang="zh-CN" altLang="en-US" sz="2400" dirty="0"/>
              <a:t>成员置为</a:t>
            </a:r>
            <a:r>
              <a:rPr lang="en-US" altLang="zh-CN" sz="2400" dirty="0" smtClean="0"/>
              <a:t>NULL</a:t>
            </a:r>
            <a:endParaRPr lang="en-US" altLang="zh-CN" sz="2800" dirty="0" smtClean="0"/>
          </a:p>
          <a:p>
            <a:pPr marL="361950" indent="-36195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操作图示为：</a:t>
            </a:r>
            <a:r>
              <a:rPr lang="zh-CN" altLang="en-US" sz="1800" dirty="0" smtClean="0"/>
              <a:t> </a:t>
            </a:r>
          </a:p>
        </p:txBody>
      </p:sp>
      <p:sp>
        <p:nvSpPr>
          <p:cNvPr id="129037" name="Rectangle 4"/>
          <p:cNvSpPr>
            <a:spLocks noChangeArrowheads="1"/>
          </p:cNvSpPr>
          <p:nvPr/>
        </p:nvSpPr>
        <p:spPr bwMode="auto">
          <a:xfrm>
            <a:off x="2145010" y="5753042"/>
            <a:ext cx="712143" cy="8446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9038" name="Rectangle 5"/>
          <p:cNvSpPr>
            <a:spLocks noChangeArrowheads="1"/>
          </p:cNvSpPr>
          <p:nvPr/>
        </p:nvSpPr>
        <p:spPr bwMode="auto">
          <a:xfrm>
            <a:off x="3569296" y="5753042"/>
            <a:ext cx="712143" cy="8446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9039" name="Rectangle 6"/>
          <p:cNvSpPr>
            <a:spLocks noChangeArrowheads="1"/>
          </p:cNvSpPr>
          <p:nvPr/>
        </p:nvSpPr>
        <p:spPr bwMode="auto">
          <a:xfrm>
            <a:off x="6180485" y="5753042"/>
            <a:ext cx="712143" cy="8446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9040" name="Line 7"/>
          <p:cNvSpPr>
            <a:spLocks noChangeShapeType="1"/>
          </p:cNvSpPr>
          <p:nvPr/>
        </p:nvSpPr>
        <p:spPr bwMode="auto">
          <a:xfrm>
            <a:off x="2145010" y="6175346"/>
            <a:ext cx="71214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41" name="Line 8"/>
          <p:cNvSpPr>
            <a:spLocks noChangeShapeType="1"/>
          </p:cNvSpPr>
          <p:nvPr/>
        </p:nvSpPr>
        <p:spPr bwMode="auto">
          <a:xfrm>
            <a:off x="3569296" y="6175346"/>
            <a:ext cx="71214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42" name="Line 9"/>
          <p:cNvSpPr>
            <a:spLocks noChangeShapeType="1"/>
          </p:cNvSpPr>
          <p:nvPr/>
        </p:nvSpPr>
        <p:spPr bwMode="auto">
          <a:xfrm>
            <a:off x="6180485" y="6175346"/>
            <a:ext cx="71214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43" name="Rectangle 10"/>
          <p:cNvSpPr>
            <a:spLocks noChangeArrowheads="1"/>
          </p:cNvSpPr>
          <p:nvPr/>
        </p:nvSpPr>
        <p:spPr bwMode="auto">
          <a:xfrm>
            <a:off x="720725" y="6175346"/>
            <a:ext cx="712143" cy="4223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9044" name="Line 11"/>
          <p:cNvSpPr>
            <a:spLocks noChangeShapeType="1"/>
          </p:cNvSpPr>
          <p:nvPr/>
        </p:nvSpPr>
        <p:spPr bwMode="auto">
          <a:xfrm>
            <a:off x="1195487" y="6384809"/>
            <a:ext cx="474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45" name="Line 12"/>
          <p:cNvSpPr>
            <a:spLocks noChangeShapeType="1"/>
          </p:cNvSpPr>
          <p:nvPr/>
        </p:nvSpPr>
        <p:spPr bwMode="auto">
          <a:xfrm flipV="1">
            <a:off x="1670249" y="5965883"/>
            <a:ext cx="0" cy="41892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46" name="Line 13"/>
          <p:cNvSpPr>
            <a:spLocks noChangeShapeType="1"/>
          </p:cNvSpPr>
          <p:nvPr/>
        </p:nvSpPr>
        <p:spPr bwMode="auto">
          <a:xfrm>
            <a:off x="1670249" y="5965883"/>
            <a:ext cx="474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47" name="Line 14"/>
          <p:cNvSpPr>
            <a:spLocks noChangeShapeType="1"/>
          </p:cNvSpPr>
          <p:nvPr/>
        </p:nvSpPr>
        <p:spPr bwMode="auto">
          <a:xfrm>
            <a:off x="2619772" y="6384809"/>
            <a:ext cx="474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48" name="Line 15"/>
          <p:cNvSpPr>
            <a:spLocks noChangeShapeType="1"/>
          </p:cNvSpPr>
          <p:nvPr/>
        </p:nvSpPr>
        <p:spPr bwMode="auto">
          <a:xfrm flipV="1">
            <a:off x="3094534" y="5965883"/>
            <a:ext cx="0" cy="41892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49" name="Line 16"/>
          <p:cNvSpPr>
            <a:spLocks noChangeShapeType="1"/>
          </p:cNvSpPr>
          <p:nvPr/>
        </p:nvSpPr>
        <p:spPr bwMode="auto">
          <a:xfrm>
            <a:off x="3094534" y="5965883"/>
            <a:ext cx="474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50" name="Line 17"/>
          <p:cNvSpPr>
            <a:spLocks noChangeShapeType="1"/>
          </p:cNvSpPr>
          <p:nvPr/>
        </p:nvSpPr>
        <p:spPr bwMode="auto">
          <a:xfrm>
            <a:off x="4044057" y="6384809"/>
            <a:ext cx="474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51" name="Line 18"/>
          <p:cNvSpPr>
            <a:spLocks noChangeShapeType="1"/>
          </p:cNvSpPr>
          <p:nvPr/>
        </p:nvSpPr>
        <p:spPr bwMode="auto">
          <a:xfrm flipV="1">
            <a:off x="4518819" y="5965883"/>
            <a:ext cx="0" cy="41892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52" name="Line 19"/>
          <p:cNvSpPr>
            <a:spLocks noChangeShapeType="1"/>
          </p:cNvSpPr>
          <p:nvPr/>
        </p:nvSpPr>
        <p:spPr bwMode="auto">
          <a:xfrm>
            <a:off x="4518819" y="5965883"/>
            <a:ext cx="474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53" name="Line 20"/>
          <p:cNvSpPr>
            <a:spLocks noChangeShapeType="1"/>
          </p:cNvSpPr>
          <p:nvPr/>
        </p:nvSpPr>
        <p:spPr bwMode="auto">
          <a:xfrm>
            <a:off x="5230962" y="6384809"/>
            <a:ext cx="474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54" name="Line 21"/>
          <p:cNvSpPr>
            <a:spLocks noChangeShapeType="1"/>
          </p:cNvSpPr>
          <p:nvPr/>
        </p:nvSpPr>
        <p:spPr bwMode="auto">
          <a:xfrm flipV="1">
            <a:off x="5705723" y="5965883"/>
            <a:ext cx="0" cy="41892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55" name="Line 22"/>
          <p:cNvSpPr>
            <a:spLocks noChangeShapeType="1"/>
          </p:cNvSpPr>
          <p:nvPr/>
        </p:nvSpPr>
        <p:spPr bwMode="auto">
          <a:xfrm>
            <a:off x="5705723" y="5965883"/>
            <a:ext cx="474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56" name="Rectangle 23"/>
          <p:cNvSpPr>
            <a:spLocks noChangeArrowheads="1"/>
          </p:cNvSpPr>
          <p:nvPr/>
        </p:nvSpPr>
        <p:spPr bwMode="auto">
          <a:xfrm>
            <a:off x="7604770" y="4489508"/>
            <a:ext cx="712143" cy="8412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9057" name="Line 24"/>
          <p:cNvSpPr>
            <a:spLocks noChangeShapeType="1"/>
          </p:cNvSpPr>
          <p:nvPr/>
        </p:nvSpPr>
        <p:spPr bwMode="auto">
          <a:xfrm>
            <a:off x="7604770" y="4911812"/>
            <a:ext cx="71214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58" name="Rectangle 25"/>
          <p:cNvSpPr>
            <a:spLocks noChangeArrowheads="1"/>
          </p:cNvSpPr>
          <p:nvPr/>
        </p:nvSpPr>
        <p:spPr bwMode="auto">
          <a:xfrm>
            <a:off x="7604770" y="3644900"/>
            <a:ext cx="712143" cy="4223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9059" name="Line 26"/>
          <p:cNvSpPr>
            <a:spLocks noChangeShapeType="1"/>
          </p:cNvSpPr>
          <p:nvPr/>
        </p:nvSpPr>
        <p:spPr bwMode="auto">
          <a:xfrm>
            <a:off x="7950951" y="3857741"/>
            <a:ext cx="0" cy="63176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60" name="Line 27"/>
          <p:cNvSpPr>
            <a:spLocks noChangeShapeType="1"/>
          </p:cNvSpPr>
          <p:nvPr/>
        </p:nvSpPr>
        <p:spPr bwMode="auto">
          <a:xfrm>
            <a:off x="6655247" y="6384809"/>
            <a:ext cx="474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61" name="Line 28"/>
          <p:cNvSpPr>
            <a:spLocks noChangeShapeType="1"/>
          </p:cNvSpPr>
          <p:nvPr/>
        </p:nvSpPr>
        <p:spPr bwMode="auto">
          <a:xfrm flipV="1">
            <a:off x="7130009" y="4698971"/>
            <a:ext cx="0" cy="1685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62" name="Line 29"/>
          <p:cNvSpPr>
            <a:spLocks noChangeShapeType="1"/>
          </p:cNvSpPr>
          <p:nvPr/>
        </p:nvSpPr>
        <p:spPr bwMode="auto">
          <a:xfrm>
            <a:off x="7130009" y="4698971"/>
            <a:ext cx="474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63" name="Rectangle 30"/>
          <p:cNvSpPr>
            <a:spLocks noChangeArrowheads="1"/>
          </p:cNvSpPr>
          <p:nvPr/>
        </p:nvSpPr>
        <p:spPr bwMode="auto">
          <a:xfrm>
            <a:off x="3569296" y="4067204"/>
            <a:ext cx="712143" cy="4223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9064" name="Line 31"/>
          <p:cNvSpPr>
            <a:spLocks noChangeShapeType="1"/>
          </p:cNvSpPr>
          <p:nvPr/>
        </p:nvSpPr>
        <p:spPr bwMode="auto">
          <a:xfrm flipH="1">
            <a:off x="2382391" y="4276667"/>
            <a:ext cx="1424285" cy="1476375"/>
          </a:xfrm>
          <a:prstGeom prst="line">
            <a:avLst/>
          </a:prstGeom>
          <a:noFill/>
          <a:ln w="9525">
            <a:solidFill>
              <a:schemeClr val="tx1"/>
            </a:solidFill>
            <a:prstDash val="solid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67" name="Line 34"/>
          <p:cNvSpPr>
            <a:spLocks noChangeShapeType="1"/>
          </p:cNvSpPr>
          <p:nvPr/>
        </p:nvSpPr>
        <p:spPr bwMode="auto">
          <a:xfrm>
            <a:off x="3806676" y="4276667"/>
            <a:ext cx="2611190" cy="1476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9028" name="Text Box 35"/>
          <p:cNvSpPr txBox="1">
            <a:spLocks noChangeArrowheads="1"/>
          </p:cNvSpPr>
          <p:nvPr/>
        </p:nvSpPr>
        <p:spPr bwMode="auto">
          <a:xfrm>
            <a:off x="7072313" y="3660775"/>
            <a:ext cx="327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p</a:t>
            </a:r>
          </a:p>
        </p:txBody>
      </p:sp>
      <p:sp>
        <p:nvSpPr>
          <p:cNvPr id="129029" name="Text Box 36"/>
          <p:cNvSpPr txBox="1">
            <a:spLocks noChangeArrowheads="1"/>
          </p:cNvSpPr>
          <p:nvPr/>
        </p:nvSpPr>
        <p:spPr bwMode="auto">
          <a:xfrm>
            <a:off x="7793038" y="4524375"/>
            <a:ext cx="320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</a:p>
        </p:txBody>
      </p:sp>
      <p:sp>
        <p:nvSpPr>
          <p:cNvPr id="129030" name="Text Box 37"/>
          <p:cNvSpPr txBox="1">
            <a:spLocks noChangeArrowheads="1"/>
          </p:cNvSpPr>
          <p:nvPr/>
        </p:nvSpPr>
        <p:spPr bwMode="auto">
          <a:xfrm>
            <a:off x="7575550" y="4956175"/>
            <a:ext cx="7762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/>
              <a:t>NULL</a:t>
            </a:r>
          </a:p>
        </p:txBody>
      </p:sp>
      <p:sp>
        <p:nvSpPr>
          <p:cNvPr id="129031" name="Text Box 38"/>
          <p:cNvSpPr txBox="1">
            <a:spLocks noChangeArrowheads="1"/>
          </p:cNvSpPr>
          <p:nvPr/>
        </p:nvSpPr>
        <p:spPr bwMode="auto">
          <a:xfrm>
            <a:off x="6156325" y="6230938"/>
            <a:ext cx="7762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/>
              <a:t>NULL</a:t>
            </a:r>
          </a:p>
        </p:txBody>
      </p:sp>
      <p:sp>
        <p:nvSpPr>
          <p:cNvPr id="129032" name="Text Box 39"/>
          <p:cNvSpPr txBox="1">
            <a:spLocks noChangeArrowheads="1"/>
          </p:cNvSpPr>
          <p:nvPr/>
        </p:nvSpPr>
        <p:spPr bwMode="auto">
          <a:xfrm>
            <a:off x="735013" y="5748338"/>
            <a:ext cx="7445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head</a:t>
            </a:r>
          </a:p>
        </p:txBody>
      </p:sp>
      <p:sp>
        <p:nvSpPr>
          <p:cNvPr id="129033" name="Text Box 40"/>
          <p:cNvSpPr txBox="1">
            <a:spLocks noChangeArrowheads="1"/>
          </p:cNvSpPr>
          <p:nvPr/>
        </p:nvSpPr>
        <p:spPr bwMode="auto">
          <a:xfrm>
            <a:off x="2247900" y="5748338"/>
            <a:ext cx="417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1</a:t>
            </a:r>
          </a:p>
        </p:txBody>
      </p:sp>
      <p:sp>
        <p:nvSpPr>
          <p:cNvPr id="129034" name="Text Box 41"/>
          <p:cNvSpPr txBox="1">
            <a:spLocks noChangeArrowheads="1"/>
          </p:cNvSpPr>
          <p:nvPr/>
        </p:nvSpPr>
        <p:spPr bwMode="auto">
          <a:xfrm>
            <a:off x="3687763" y="5748338"/>
            <a:ext cx="4175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2</a:t>
            </a:r>
          </a:p>
        </p:txBody>
      </p:sp>
      <p:sp>
        <p:nvSpPr>
          <p:cNvPr id="129035" name="Text Box 42"/>
          <p:cNvSpPr txBox="1">
            <a:spLocks noChangeArrowheads="1"/>
          </p:cNvSpPr>
          <p:nvPr/>
        </p:nvSpPr>
        <p:spPr bwMode="auto">
          <a:xfrm>
            <a:off x="6351588" y="5748338"/>
            <a:ext cx="4175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n</a:t>
            </a:r>
          </a:p>
        </p:txBody>
      </p:sp>
      <p:sp>
        <p:nvSpPr>
          <p:cNvPr id="129036" name="Text Box 43"/>
          <p:cNvSpPr txBox="1">
            <a:spLocks noChangeArrowheads="1"/>
          </p:cNvSpPr>
          <p:nvPr/>
        </p:nvSpPr>
        <p:spPr bwMode="auto">
          <a:xfrm>
            <a:off x="3092450" y="4070350"/>
            <a:ext cx="327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/>
              <a:t>q</a:t>
            </a:r>
          </a:p>
        </p:txBody>
      </p:sp>
      <p:sp>
        <p:nvSpPr>
          <p:cNvPr id="44" name="Line 26"/>
          <p:cNvSpPr>
            <a:spLocks noChangeShapeType="1"/>
          </p:cNvSpPr>
          <p:nvPr/>
        </p:nvSpPr>
        <p:spPr bwMode="auto">
          <a:xfrm>
            <a:off x="3806676" y="4276667"/>
            <a:ext cx="89842" cy="1476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9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9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9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9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9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9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9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9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9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9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9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9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60" grpId="0" animBg="1"/>
      <p:bldP spid="129061" grpId="0" animBg="1"/>
      <p:bldP spid="129062" grpId="0" animBg="1"/>
      <p:bldP spid="129063" grpId="0" animBg="1"/>
      <p:bldP spid="129064" grpId="0" animBg="1"/>
      <p:bldP spid="129064" grpId="1" animBg="1"/>
      <p:bldP spid="129067" grpId="0" animBg="1"/>
      <p:bldP spid="129030" grpId="0"/>
      <p:bldP spid="129031" grpId="0"/>
      <p:bldP spid="129036" grpId="0"/>
      <p:bldP spid="44" grpId="0" animBg="1"/>
      <p:bldP spid="4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404664"/>
            <a:ext cx="8229600" cy="3096344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如果新结点插在链表中第</a:t>
            </a:r>
            <a:r>
              <a:rPr lang="en-US" altLang="zh-CN" dirty="0" err="1"/>
              <a:t>i</a:t>
            </a:r>
            <a:r>
              <a:rPr lang="zh-CN" altLang="en-US" dirty="0"/>
              <a:t>（</a:t>
            </a:r>
            <a:r>
              <a:rPr lang="en-US" altLang="zh-CN" dirty="0" err="1"/>
              <a:t>i</a:t>
            </a:r>
            <a:r>
              <a:rPr lang="en-US" altLang="zh-CN" dirty="0"/>
              <a:t>&gt;0</a:t>
            </a:r>
            <a:r>
              <a:rPr lang="zh-CN" altLang="en-US" dirty="0"/>
              <a:t>）个结点（</a:t>
            </a:r>
            <a:r>
              <a:rPr lang="en-US" altLang="zh-CN" dirty="0" err="1"/>
              <a:t>a</a:t>
            </a:r>
            <a:r>
              <a:rPr lang="en-US" altLang="zh-CN" baseline="-25000" dirty="0" err="1"/>
              <a:t>i</a:t>
            </a:r>
            <a:r>
              <a:rPr lang="zh-CN" altLang="en-US" dirty="0"/>
              <a:t>）的</a:t>
            </a:r>
            <a:r>
              <a:rPr lang="zh-CN" altLang="en-US" dirty="0" smtClean="0"/>
              <a:t>后面，则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先要找到第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个结点，然后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让</a:t>
            </a:r>
            <a:r>
              <a:rPr lang="zh-CN" altLang="en-US" dirty="0"/>
              <a:t>新结点的</a:t>
            </a:r>
            <a:r>
              <a:rPr lang="en-US" altLang="zh-CN" dirty="0"/>
              <a:t>next</a:t>
            </a:r>
            <a:r>
              <a:rPr lang="zh-CN" altLang="en-US" dirty="0"/>
              <a:t>指向</a:t>
            </a:r>
            <a:r>
              <a:rPr lang="zh-CN" altLang="en-US" dirty="0" smtClean="0"/>
              <a:t>第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个结点的</a:t>
            </a:r>
            <a:r>
              <a:rPr lang="en-US" altLang="zh-CN" dirty="0" smtClean="0"/>
              <a:t>next</a:t>
            </a:r>
            <a:r>
              <a:rPr lang="zh-CN" altLang="en-US" dirty="0" smtClean="0"/>
              <a:t>指向的结点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第</a:t>
            </a:r>
            <a:r>
              <a:rPr lang="en-US" altLang="zh-CN" dirty="0" err="1"/>
              <a:t>i</a:t>
            </a:r>
            <a:r>
              <a:rPr lang="zh-CN" altLang="en-US" dirty="0"/>
              <a:t>个结点的</a:t>
            </a:r>
            <a:r>
              <a:rPr lang="en-US" altLang="zh-CN" dirty="0"/>
              <a:t>next</a:t>
            </a:r>
            <a:r>
              <a:rPr lang="zh-CN" altLang="en-US" dirty="0" smtClean="0"/>
              <a:t>指向新结点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操作图示为： </a:t>
            </a:r>
          </a:p>
        </p:txBody>
      </p:sp>
      <p:sp>
        <p:nvSpPr>
          <p:cNvPr id="131085" name="Rectangle 5"/>
          <p:cNvSpPr>
            <a:spLocks noChangeArrowheads="1"/>
          </p:cNvSpPr>
          <p:nvPr/>
        </p:nvSpPr>
        <p:spPr bwMode="auto">
          <a:xfrm>
            <a:off x="2079420" y="5259486"/>
            <a:ext cx="679348" cy="9063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1086" name="Rectangle 6"/>
          <p:cNvSpPr>
            <a:spLocks noChangeArrowheads="1"/>
          </p:cNvSpPr>
          <p:nvPr/>
        </p:nvSpPr>
        <p:spPr bwMode="auto">
          <a:xfrm>
            <a:off x="4570361" y="5259486"/>
            <a:ext cx="679348" cy="9063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1087" name="Rectangle 7"/>
          <p:cNvSpPr>
            <a:spLocks noChangeArrowheads="1"/>
          </p:cNvSpPr>
          <p:nvPr/>
        </p:nvSpPr>
        <p:spPr bwMode="auto">
          <a:xfrm>
            <a:off x="7061302" y="5259486"/>
            <a:ext cx="679348" cy="9063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1088" name="Line 8"/>
          <p:cNvSpPr>
            <a:spLocks noChangeShapeType="1"/>
          </p:cNvSpPr>
          <p:nvPr/>
        </p:nvSpPr>
        <p:spPr bwMode="auto">
          <a:xfrm>
            <a:off x="2079420" y="5712668"/>
            <a:ext cx="67934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089" name="Line 9"/>
          <p:cNvSpPr>
            <a:spLocks noChangeShapeType="1"/>
          </p:cNvSpPr>
          <p:nvPr/>
        </p:nvSpPr>
        <p:spPr bwMode="auto">
          <a:xfrm>
            <a:off x="4570361" y="5712668"/>
            <a:ext cx="67934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090" name="Line 10"/>
          <p:cNvSpPr>
            <a:spLocks noChangeShapeType="1"/>
          </p:cNvSpPr>
          <p:nvPr/>
        </p:nvSpPr>
        <p:spPr bwMode="auto">
          <a:xfrm>
            <a:off x="7061302" y="5712668"/>
            <a:ext cx="67934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091" name="Rectangle 11"/>
          <p:cNvSpPr>
            <a:spLocks noChangeArrowheads="1"/>
          </p:cNvSpPr>
          <p:nvPr/>
        </p:nvSpPr>
        <p:spPr bwMode="auto">
          <a:xfrm>
            <a:off x="720725" y="5712668"/>
            <a:ext cx="679348" cy="4531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1092" name="Line 12"/>
          <p:cNvSpPr>
            <a:spLocks noChangeShapeType="1"/>
          </p:cNvSpPr>
          <p:nvPr/>
        </p:nvSpPr>
        <p:spPr bwMode="auto">
          <a:xfrm>
            <a:off x="1173623" y="5937446"/>
            <a:ext cx="4528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093" name="Line 13"/>
          <p:cNvSpPr>
            <a:spLocks noChangeShapeType="1"/>
          </p:cNvSpPr>
          <p:nvPr/>
        </p:nvSpPr>
        <p:spPr bwMode="auto">
          <a:xfrm flipV="1">
            <a:off x="1626522" y="5484264"/>
            <a:ext cx="0" cy="45318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094" name="Line 14"/>
          <p:cNvSpPr>
            <a:spLocks noChangeShapeType="1"/>
          </p:cNvSpPr>
          <p:nvPr/>
        </p:nvSpPr>
        <p:spPr bwMode="auto">
          <a:xfrm>
            <a:off x="1626522" y="5484264"/>
            <a:ext cx="4528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095" name="Line 15"/>
          <p:cNvSpPr>
            <a:spLocks noChangeShapeType="1"/>
          </p:cNvSpPr>
          <p:nvPr/>
        </p:nvSpPr>
        <p:spPr bwMode="auto">
          <a:xfrm>
            <a:off x="2532319" y="5937446"/>
            <a:ext cx="4528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096" name="Line 16"/>
          <p:cNvSpPr>
            <a:spLocks noChangeShapeType="1"/>
          </p:cNvSpPr>
          <p:nvPr/>
        </p:nvSpPr>
        <p:spPr bwMode="auto">
          <a:xfrm flipV="1">
            <a:off x="2985217" y="5484264"/>
            <a:ext cx="0" cy="45318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097" name="Line 17"/>
          <p:cNvSpPr>
            <a:spLocks noChangeShapeType="1"/>
          </p:cNvSpPr>
          <p:nvPr/>
        </p:nvSpPr>
        <p:spPr bwMode="auto">
          <a:xfrm>
            <a:off x="2985217" y="5484264"/>
            <a:ext cx="4528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098" name="Line 18"/>
          <p:cNvSpPr>
            <a:spLocks noChangeShapeType="1"/>
          </p:cNvSpPr>
          <p:nvPr/>
        </p:nvSpPr>
        <p:spPr bwMode="auto">
          <a:xfrm>
            <a:off x="5023260" y="5937446"/>
            <a:ext cx="4528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01" name="Line 21"/>
          <p:cNvSpPr>
            <a:spLocks noChangeShapeType="1"/>
          </p:cNvSpPr>
          <p:nvPr/>
        </p:nvSpPr>
        <p:spPr bwMode="auto">
          <a:xfrm>
            <a:off x="6155506" y="5937446"/>
            <a:ext cx="4528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02" name="Line 22"/>
          <p:cNvSpPr>
            <a:spLocks noChangeShapeType="1"/>
          </p:cNvSpPr>
          <p:nvPr/>
        </p:nvSpPr>
        <p:spPr bwMode="auto">
          <a:xfrm flipV="1">
            <a:off x="6608404" y="5484264"/>
            <a:ext cx="0" cy="45318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03" name="Line 23"/>
          <p:cNvSpPr>
            <a:spLocks noChangeShapeType="1"/>
          </p:cNvSpPr>
          <p:nvPr/>
        </p:nvSpPr>
        <p:spPr bwMode="auto">
          <a:xfrm>
            <a:off x="6608404" y="5484264"/>
            <a:ext cx="4528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04" name="Rectangle 24"/>
          <p:cNvSpPr>
            <a:spLocks noChangeArrowheads="1"/>
          </p:cNvSpPr>
          <p:nvPr/>
        </p:nvSpPr>
        <p:spPr bwMode="auto">
          <a:xfrm>
            <a:off x="5929056" y="3903564"/>
            <a:ext cx="679348" cy="9027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1105" name="Line 25"/>
          <p:cNvSpPr>
            <a:spLocks noChangeShapeType="1"/>
          </p:cNvSpPr>
          <p:nvPr/>
        </p:nvSpPr>
        <p:spPr bwMode="auto">
          <a:xfrm>
            <a:off x="5929056" y="4353121"/>
            <a:ext cx="67934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06" name="Rectangle 26"/>
          <p:cNvSpPr>
            <a:spLocks noChangeArrowheads="1"/>
          </p:cNvSpPr>
          <p:nvPr/>
        </p:nvSpPr>
        <p:spPr bwMode="auto">
          <a:xfrm>
            <a:off x="5929056" y="2997200"/>
            <a:ext cx="679348" cy="4531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1107" name="Line 27"/>
          <p:cNvSpPr>
            <a:spLocks noChangeShapeType="1"/>
          </p:cNvSpPr>
          <p:nvPr/>
        </p:nvSpPr>
        <p:spPr bwMode="auto">
          <a:xfrm>
            <a:off x="6259295" y="3221978"/>
            <a:ext cx="0" cy="68158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08" name="Line 28"/>
          <p:cNvSpPr>
            <a:spLocks noChangeShapeType="1"/>
          </p:cNvSpPr>
          <p:nvPr/>
        </p:nvSpPr>
        <p:spPr bwMode="auto">
          <a:xfrm flipV="1">
            <a:off x="5489261" y="4128343"/>
            <a:ext cx="0" cy="180910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09" name="Line 29"/>
          <p:cNvSpPr>
            <a:spLocks noChangeShapeType="1"/>
          </p:cNvSpPr>
          <p:nvPr/>
        </p:nvSpPr>
        <p:spPr bwMode="auto">
          <a:xfrm>
            <a:off x="5476158" y="4128343"/>
            <a:ext cx="4528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10" name="Rectangle 30"/>
          <p:cNvSpPr>
            <a:spLocks noChangeArrowheads="1"/>
          </p:cNvSpPr>
          <p:nvPr/>
        </p:nvSpPr>
        <p:spPr bwMode="auto">
          <a:xfrm>
            <a:off x="3438115" y="3450382"/>
            <a:ext cx="679348" cy="4531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1111" name="Line 31"/>
          <p:cNvSpPr>
            <a:spLocks noChangeShapeType="1"/>
          </p:cNvSpPr>
          <p:nvPr/>
        </p:nvSpPr>
        <p:spPr bwMode="auto">
          <a:xfrm flipH="1">
            <a:off x="2305869" y="3675161"/>
            <a:ext cx="1358695" cy="15843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13" name="Line 33"/>
          <p:cNvSpPr>
            <a:spLocks noChangeShapeType="1"/>
          </p:cNvSpPr>
          <p:nvPr/>
        </p:nvSpPr>
        <p:spPr bwMode="auto">
          <a:xfrm>
            <a:off x="3664565" y="3675161"/>
            <a:ext cx="1132246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14" name="Line 34"/>
          <p:cNvSpPr>
            <a:spLocks noChangeShapeType="1"/>
          </p:cNvSpPr>
          <p:nvPr/>
        </p:nvSpPr>
        <p:spPr bwMode="auto">
          <a:xfrm>
            <a:off x="3664565" y="5937446"/>
            <a:ext cx="4528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15" name="Line 35"/>
          <p:cNvSpPr>
            <a:spLocks noChangeShapeType="1"/>
          </p:cNvSpPr>
          <p:nvPr/>
        </p:nvSpPr>
        <p:spPr bwMode="auto">
          <a:xfrm flipV="1">
            <a:off x="4117463" y="5484264"/>
            <a:ext cx="0" cy="45318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16" name="Line 36"/>
          <p:cNvSpPr>
            <a:spLocks noChangeShapeType="1"/>
          </p:cNvSpPr>
          <p:nvPr/>
        </p:nvSpPr>
        <p:spPr bwMode="auto">
          <a:xfrm>
            <a:off x="4117463" y="5484264"/>
            <a:ext cx="4528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117" name="Line 37"/>
          <p:cNvSpPr>
            <a:spLocks noChangeShapeType="1"/>
          </p:cNvSpPr>
          <p:nvPr/>
        </p:nvSpPr>
        <p:spPr bwMode="auto">
          <a:xfrm>
            <a:off x="6275020" y="4581525"/>
            <a:ext cx="0" cy="67796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077" name="Text Box 38"/>
          <p:cNvSpPr txBox="1">
            <a:spLocks noChangeArrowheads="1"/>
          </p:cNvSpPr>
          <p:nvPr/>
        </p:nvSpPr>
        <p:spPr bwMode="auto">
          <a:xfrm>
            <a:off x="2949575" y="3429000"/>
            <a:ext cx="327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/>
              <a:t>q</a:t>
            </a:r>
          </a:p>
        </p:txBody>
      </p:sp>
      <p:sp>
        <p:nvSpPr>
          <p:cNvPr id="131078" name="Text Box 39"/>
          <p:cNvSpPr txBox="1">
            <a:spLocks noChangeArrowheads="1"/>
          </p:cNvSpPr>
          <p:nvPr/>
        </p:nvSpPr>
        <p:spPr bwMode="auto">
          <a:xfrm>
            <a:off x="663575" y="5243513"/>
            <a:ext cx="7445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head</a:t>
            </a:r>
          </a:p>
        </p:txBody>
      </p:sp>
      <p:sp>
        <p:nvSpPr>
          <p:cNvPr id="131079" name="Text Box 40"/>
          <p:cNvSpPr txBox="1">
            <a:spLocks noChangeArrowheads="1"/>
          </p:cNvSpPr>
          <p:nvPr/>
        </p:nvSpPr>
        <p:spPr bwMode="auto">
          <a:xfrm>
            <a:off x="5416550" y="3011488"/>
            <a:ext cx="327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p</a:t>
            </a:r>
          </a:p>
        </p:txBody>
      </p:sp>
      <p:sp>
        <p:nvSpPr>
          <p:cNvPr id="131080" name="Text Box 41"/>
          <p:cNvSpPr txBox="1">
            <a:spLocks noChangeArrowheads="1"/>
          </p:cNvSpPr>
          <p:nvPr/>
        </p:nvSpPr>
        <p:spPr bwMode="auto">
          <a:xfrm>
            <a:off x="2247900" y="5316538"/>
            <a:ext cx="417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1</a:t>
            </a:r>
          </a:p>
        </p:txBody>
      </p:sp>
      <p:sp>
        <p:nvSpPr>
          <p:cNvPr id="131081" name="Text Box 42"/>
          <p:cNvSpPr txBox="1">
            <a:spLocks noChangeArrowheads="1"/>
          </p:cNvSpPr>
          <p:nvPr/>
        </p:nvSpPr>
        <p:spPr bwMode="auto">
          <a:xfrm>
            <a:off x="4714875" y="5316538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i</a:t>
            </a:r>
          </a:p>
        </p:txBody>
      </p:sp>
      <p:sp>
        <p:nvSpPr>
          <p:cNvPr id="131082" name="Text Box 43"/>
          <p:cNvSpPr txBox="1">
            <a:spLocks noChangeArrowheads="1"/>
          </p:cNvSpPr>
          <p:nvPr/>
        </p:nvSpPr>
        <p:spPr bwMode="auto">
          <a:xfrm>
            <a:off x="7216775" y="5316538"/>
            <a:ext cx="417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n</a:t>
            </a:r>
          </a:p>
        </p:txBody>
      </p:sp>
      <p:sp>
        <p:nvSpPr>
          <p:cNvPr id="131083" name="Text Box 44"/>
          <p:cNvSpPr txBox="1">
            <a:spLocks noChangeArrowheads="1"/>
          </p:cNvSpPr>
          <p:nvPr/>
        </p:nvSpPr>
        <p:spPr bwMode="auto">
          <a:xfrm>
            <a:off x="6122988" y="3948113"/>
            <a:ext cx="320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</a:p>
        </p:txBody>
      </p:sp>
      <p:sp>
        <p:nvSpPr>
          <p:cNvPr id="131084" name="Text Box 45"/>
          <p:cNvSpPr txBox="1">
            <a:spLocks noChangeArrowheads="1"/>
          </p:cNvSpPr>
          <p:nvPr/>
        </p:nvSpPr>
        <p:spPr bwMode="auto">
          <a:xfrm>
            <a:off x="7019925" y="5748338"/>
            <a:ext cx="7762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NULL</a:t>
            </a:r>
          </a:p>
        </p:txBody>
      </p:sp>
      <p:sp>
        <p:nvSpPr>
          <p:cNvPr id="46" name="Line 21"/>
          <p:cNvSpPr>
            <a:spLocks noChangeShapeType="1"/>
          </p:cNvSpPr>
          <p:nvPr/>
        </p:nvSpPr>
        <p:spPr bwMode="auto">
          <a:xfrm>
            <a:off x="5076056" y="6021288"/>
            <a:ext cx="4528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Line 22"/>
          <p:cNvSpPr>
            <a:spLocks noChangeShapeType="1"/>
          </p:cNvSpPr>
          <p:nvPr/>
        </p:nvSpPr>
        <p:spPr bwMode="auto">
          <a:xfrm flipV="1">
            <a:off x="5528954" y="5568106"/>
            <a:ext cx="0" cy="45318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Line 23"/>
          <p:cNvSpPr>
            <a:spLocks noChangeShapeType="1"/>
          </p:cNvSpPr>
          <p:nvPr/>
        </p:nvSpPr>
        <p:spPr bwMode="auto">
          <a:xfrm>
            <a:off x="5528954" y="5568106"/>
            <a:ext cx="4528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1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1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1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1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1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98" grpId="0" animBg="1"/>
      <p:bldP spid="131108" grpId="0" animBg="1"/>
      <p:bldP spid="131109" grpId="0" animBg="1"/>
      <p:bldP spid="131110" grpId="0" animBg="1"/>
      <p:bldP spid="131111" grpId="0" animBg="1"/>
      <p:bldP spid="131111" grpId="1" animBg="1"/>
      <p:bldP spid="131113" grpId="0" animBg="1"/>
      <p:bldP spid="131117" grpId="0" animBg="1"/>
      <p:bldP spid="131077" grpId="0"/>
      <p:bldP spid="46" grpId="0" animBg="1"/>
      <p:bldP spid="47" grpId="0" animBg="1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188913"/>
            <a:ext cx="8229600" cy="66690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400" dirty="0"/>
              <a:t>操作代码如下：</a:t>
            </a:r>
            <a:endParaRPr lang="en-US" altLang="zh-CN" sz="2400" dirty="0"/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zh-CN" altLang="en-US" sz="2400" dirty="0" smtClean="0"/>
              <a:t> 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Node *q=head; //q</a:t>
            </a:r>
            <a:r>
              <a:rPr lang="zh-CN" altLang="en-US" sz="2000" dirty="0" smtClean="0"/>
              <a:t>指向第一个结点。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j=1; //</a:t>
            </a:r>
            <a:r>
              <a:rPr lang="zh-CN" altLang="en-US" sz="2000" dirty="0" smtClean="0"/>
              <a:t>当前结点的序号，初始化为</a:t>
            </a:r>
            <a:r>
              <a:rPr lang="en-US" altLang="zh-CN" sz="2000" dirty="0" smtClean="0"/>
              <a:t>1 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while (j &lt;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&amp;&amp; q-</a:t>
            </a:r>
            <a:r>
              <a:rPr lang="en-US" altLang="zh-CN" sz="2000" dirty="0"/>
              <a:t>&gt;next </a:t>
            </a:r>
            <a:r>
              <a:rPr lang="en-US" altLang="zh-CN" sz="2000" dirty="0" smtClean="0"/>
              <a:t>!= </a:t>
            </a:r>
            <a:r>
              <a:rPr lang="en-US" altLang="zh-CN" sz="2000" dirty="0"/>
              <a:t>NULL) </a:t>
            </a:r>
            <a:r>
              <a:rPr lang="en-US" altLang="zh-CN" sz="2000" dirty="0" smtClean="0"/>
              <a:t>//</a:t>
            </a:r>
            <a:r>
              <a:rPr lang="zh-CN" altLang="en-US" sz="2000" dirty="0" smtClean="0"/>
              <a:t>循环查找第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个结点。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{	q = q-&gt;next; //q</a:t>
            </a:r>
            <a:r>
              <a:rPr lang="zh-CN" altLang="en-US" sz="2000" dirty="0" smtClean="0"/>
              <a:t>指向下一个结点 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smtClean="0"/>
              <a:t>j++; //</a:t>
            </a:r>
            <a:r>
              <a:rPr lang="zh-CN" altLang="en-US" sz="2000" dirty="0" smtClean="0"/>
              <a:t>结点序号增加</a:t>
            </a:r>
            <a:r>
              <a:rPr lang="en-US" altLang="zh-CN" sz="2000" dirty="0" smtClean="0"/>
              <a:t>1 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}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//</a:t>
            </a:r>
            <a:r>
              <a:rPr lang="zh-CN" altLang="en-US" sz="2000" dirty="0" smtClean="0"/>
              <a:t>循环结束时，</a:t>
            </a:r>
            <a:r>
              <a:rPr lang="en-US" altLang="zh-CN" sz="2000" dirty="0" smtClean="0"/>
              <a:t>q</a:t>
            </a:r>
            <a:r>
              <a:rPr lang="zh-CN" altLang="en-US" sz="2000" dirty="0" smtClean="0"/>
              <a:t>或者指向第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个结点，或者指向最后一个结点（结点数不够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时）。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if (j ==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) //q</a:t>
            </a:r>
            <a:r>
              <a:rPr lang="zh-CN" altLang="en-US" sz="2000" dirty="0" smtClean="0"/>
              <a:t>指向的是第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个结点。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{	p-&gt;next = q-&gt;next; //</a:t>
            </a:r>
            <a:r>
              <a:rPr lang="zh-CN" altLang="en-US" sz="2000" dirty="0" smtClean="0"/>
              <a:t>把</a:t>
            </a:r>
            <a:r>
              <a:rPr lang="zh-CN" altLang="en-US" sz="2000" dirty="0"/>
              <a:t>第</a:t>
            </a:r>
            <a:r>
              <a:rPr lang="en-US" altLang="zh-CN" sz="2000" dirty="0" err="1"/>
              <a:t>i</a:t>
            </a:r>
            <a:r>
              <a:rPr lang="zh-CN" altLang="en-US" sz="2000" dirty="0"/>
              <a:t>个结点的下一个</a:t>
            </a:r>
            <a:r>
              <a:rPr lang="zh-CN" altLang="en-US" sz="2000" dirty="0" smtClean="0"/>
              <a:t>结点指定为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000" dirty="0" smtClean="0"/>
              <a:t>				       </a:t>
            </a:r>
            <a:r>
              <a:rPr lang="en-US" altLang="zh-CN" sz="2000" dirty="0" smtClean="0"/>
              <a:t>//</a:t>
            </a:r>
            <a:r>
              <a:rPr lang="zh-CN" altLang="en-US" sz="2000" dirty="0"/>
              <a:t>新结点的下一个结点</a:t>
            </a:r>
            <a:r>
              <a:rPr lang="zh-CN" altLang="en-US" sz="2000" dirty="0" smtClean="0"/>
              <a:t>。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smtClean="0"/>
              <a:t>q-&gt;next = p; //</a:t>
            </a:r>
            <a:r>
              <a:rPr lang="zh-CN" altLang="en-US" sz="2000" dirty="0" smtClean="0"/>
              <a:t>把新结点指定为第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个结点的下一个结点。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}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else //</a:t>
            </a:r>
            <a:r>
              <a:rPr lang="zh-CN" altLang="en-US" sz="2000" dirty="0" smtClean="0"/>
              <a:t>链表中没有第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个结点。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err="1" smtClean="0"/>
              <a:t>cout</a:t>
            </a:r>
            <a:r>
              <a:rPr lang="en-US" altLang="zh-CN" sz="2000" dirty="0" smtClean="0"/>
              <a:t> &lt;&lt; "</a:t>
            </a:r>
            <a:r>
              <a:rPr lang="zh-CN" altLang="en-US" sz="2000" dirty="0" smtClean="0"/>
              <a:t>没有第</a:t>
            </a:r>
            <a:r>
              <a:rPr lang="en-US" altLang="zh-CN" sz="2000" dirty="0" smtClean="0"/>
              <a:t>" &lt;&lt;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&lt;&lt; "</a:t>
            </a:r>
            <a:r>
              <a:rPr lang="zh-CN" altLang="en-US" sz="2000" dirty="0" smtClean="0"/>
              <a:t>个结点</a:t>
            </a:r>
            <a:r>
              <a:rPr lang="en-US" altLang="zh-CN" sz="2000" dirty="0" smtClean="0"/>
              <a:t>\n";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7584" y="1634024"/>
            <a:ext cx="4472826" cy="193899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  <a:defRPr/>
            </a:pPr>
            <a:r>
              <a:rPr lang="en-US" altLang="zh-CN" sz="2000" b="0" dirty="0">
                <a:latin typeface="+mn-lt"/>
              </a:rPr>
              <a:t>while (j &lt; </a:t>
            </a:r>
            <a:r>
              <a:rPr lang="en-US" altLang="zh-CN" sz="2000" b="0" dirty="0" err="1" smtClean="0">
                <a:latin typeface="+mn-lt"/>
              </a:rPr>
              <a:t>i</a:t>
            </a:r>
            <a:r>
              <a:rPr lang="en-US" altLang="zh-CN" sz="2000" b="0" dirty="0" smtClean="0">
                <a:latin typeface="+mn-lt"/>
              </a:rPr>
              <a:t>)</a:t>
            </a:r>
            <a:endParaRPr lang="zh-CN" altLang="en-US" sz="2000" b="0" dirty="0">
              <a:latin typeface="+mn-lt"/>
            </a:endParaRPr>
          </a:p>
          <a:p>
            <a:pPr algn="l">
              <a:lnSpc>
                <a:spcPct val="80000"/>
              </a:lnSpc>
              <a:defRPr/>
            </a:pPr>
            <a:r>
              <a:rPr lang="en-US" altLang="zh-CN" sz="2000" b="0" dirty="0" smtClean="0">
                <a:latin typeface="+mn-lt"/>
              </a:rPr>
              <a:t>{ if (q-</a:t>
            </a:r>
            <a:r>
              <a:rPr lang="en-US" altLang="zh-CN" sz="2000" b="0" dirty="0">
                <a:latin typeface="+mn-lt"/>
              </a:rPr>
              <a:t>&gt;next </a:t>
            </a:r>
            <a:r>
              <a:rPr lang="en-US" altLang="zh-CN" sz="2000" b="0" dirty="0" smtClean="0">
                <a:latin typeface="+mn-lt"/>
              </a:rPr>
              <a:t>== NULL) break;</a:t>
            </a:r>
          </a:p>
          <a:p>
            <a:pPr algn="l">
              <a:lnSpc>
                <a:spcPct val="80000"/>
              </a:lnSpc>
              <a:defRPr/>
            </a:pPr>
            <a:r>
              <a:rPr lang="en-US" altLang="zh-CN" sz="2000" b="0" dirty="0">
                <a:latin typeface="+mn-lt"/>
              </a:rPr>
              <a:t> </a:t>
            </a:r>
            <a:r>
              <a:rPr lang="en-US" altLang="zh-CN" sz="2000" b="0" dirty="0" smtClean="0">
                <a:latin typeface="+mn-lt"/>
              </a:rPr>
              <a:t>  q </a:t>
            </a:r>
            <a:r>
              <a:rPr lang="en-US" altLang="zh-CN" sz="2000" b="0" dirty="0">
                <a:latin typeface="+mn-lt"/>
              </a:rPr>
              <a:t>= q-&gt;next; //q</a:t>
            </a:r>
            <a:r>
              <a:rPr lang="zh-CN" altLang="en-US" sz="2000" b="0" dirty="0">
                <a:latin typeface="+mn-lt"/>
              </a:rPr>
              <a:t>指向下一个结点 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2000" b="0" dirty="0" smtClean="0">
                <a:latin typeface="+mn-lt"/>
              </a:rPr>
              <a:t>   </a:t>
            </a:r>
            <a:r>
              <a:rPr lang="en-US" altLang="zh-CN" sz="2000" b="0" dirty="0" err="1" smtClean="0">
                <a:latin typeface="+mn-lt"/>
              </a:rPr>
              <a:t>j</a:t>
            </a:r>
            <a:r>
              <a:rPr lang="en-US" altLang="zh-CN" sz="2000" b="0" dirty="0" err="1">
                <a:latin typeface="+mn-lt"/>
              </a:rPr>
              <a:t>++</a:t>
            </a:r>
            <a:r>
              <a:rPr lang="en-US" altLang="zh-CN" sz="2000" b="0" dirty="0">
                <a:latin typeface="+mn-lt"/>
              </a:rPr>
              <a:t>; //</a:t>
            </a:r>
            <a:r>
              <a:rPr lang="zh-CN" altLang="en-US" sz="2000" b="0" dirty="0">
                <a:latin typeface="+mn-lt"/>
              </a:rPr>
              <a:t>结点序号增加</a:t>
            </a:r>
            <a:r>
              <a:rPr lang="en-US" altLang="zh-CN" sz="2000" b="0" dirty="0">
                <a:latin typeface="+mn-lt"/>
              </a:rPr>
              <a:t>1 </a:t>
            </a:r>
          </a:p>
          <a:p>
            <a:pPr algn="l">
              <a:lnSpc>
                <a:spcPct val="80000"/>
              </a:lnSpc>
              <a:defRPr/>
            </a:pPr>
            <a:r>
              <a:rPr lang="en-US" altLang="zh-CN" sz="2000" b="0" dirty="0" smtClean="0">
                <a:latin typeface="+mn-lt"/>
              </a:rPr>
              <a:t>}</a:t>
            </a:r>
            <a:endParaRPr lang="en-US" altLang="zh-CN" sz="2000" b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92233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在链表中删除一个</a:t>
            </a:r>
            <a:r>
              <a:rPr lang="zh-CN" altLang="en-US" dirty="0"/>
              <a:t>元素</a:t>
            </a:r>
            <a:r>
              <a:rPr lang="zh-CN" altLang="en-US" dirty="0" smtClean="0"/>
              <a:t> </a:t>
            </a:r>
          </a:p>
        </p:txBody>
      </p:sp>
      <p:sp>
        <p:nvSpPr>
          <p:cNvPr id="447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871893"/>
            <a:ext cx="8820472" cy="335730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首先要判断链表中有没有结点：</a:t>
            </a:r>
            <a:endParaRPr lang="en-US" altLang="zh-CN" dirty="0" smtClean="0"/>
          </a:p>
          <a:p>
            <a:pPr marL="627063" lvl="2" indent="0" eaLnBrk="1" hangingPunct="1">
              <a:buNone/>
              <a:tabLst>
                <a:tab pos="627063" algn="l"/>
              </a:tabLst>
              <a:defRPr/>
            </a:pPr>
            <a:r>
              <a:rPr lang="en-US" altLang="zh-CN" dirty="0" smtClean="0"/>
              <a:t>if (head == NULL) return; //</a:t>
            </a:r>
            <a:r>
              <a:rPr lang="zh-CN" altLang="en-US" dirty="0" smtClean="0"/>
              <a:t>链表为空，不做任何操作</a:t>
            </a:r>
          </a:p>
          <a:p>
            <a:pPr eaLnBrk="1" hangingPunct="1">
              <a:defRPr/>
            </a:pPr>
            <a:r>
              <a:rPr lang="zh-CN" altLang="en-US" dirty="0" smtClean="0"/>
              <a:t>删除操作可分为：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删除第一个结点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删除最后一个结点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删除第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个结点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 smtClean="0"/>
              <a:t>以下操作均假设链表不为空！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86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9144000" cy="3040023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zh-CN" altLang="en-US" dirty="0" smtClean="0"/>
              <a:t>如果删除链表中第一个结点，只需要让</a:t>
            </a:r>
            <a:r>
              <a:rPr lang="en-US" altLang="zh-CN" dirty="0" smtClean="0"/>
              <a:t>head</a:t>
            </a:r>
            <a:r>
              <a:rPr lang="zh-CN" altLang="en-US" dirty="0" smtClean="0"/>
              <a:t>指向第二个节点即可：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Node *p=head; //p</a:t>
            </a:r>
            <a:r>
              <a:rPr lang="zh-CN" altLang="en-US" dirty="0" smtClean="0"/>
              <a:t>记住第一个结点，用于归还该节点。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head = head-&gt;next;  //</a:t>
            </a:r>
            <a:r>
              <a:rPr lang="zh-CN" altLang="en-US" dirty="0" smtClean="0"/>
              <a:t>头指针指向第一个结点的下一个结点。</a:t>
            </a:r>
          </a:p>
          <a:p>
            <a:pPr lvl="2"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delete p;  //</a:t>
            </a:r>
            <a:r>
              <a:rPr lang="zh-CN" altLang="en-US" dirty="0" smtClean="0"/>
              <a:t>归还删除结点的空间。</a:t>
            </a:r>
          </a:p>
          <a:p>
            <a:pPr eaLnBrk="1" hangingPunct="1">
              <a:defRPr/>
            </a:pPr>
            <a:r>
              <a:rPr lang="zh-CN" altLang="en-US" dirty="0" smtClean="0"/>
              <a:t>操作图示为：</a:t>
            </a:r>
          </a:p>
        </p:txBody>
      </p:sp>
      <p:sp>
        <p:nvSpPr>
          <p:cNvPr id="132107" name="Rectangle 5"/>
          <p:cNvSpPr>
            <a:spLocks noChangeArrowheads="1"/>
          </p:cNvSpPr>
          <p:nvPr/>
        </p:nvSpPr>
        <p:spPr bwMode="auto">
          <a:xfrm>
            <a:off x="2872154" y="5706136"/>
            <a:ext cx="697889" cy="76424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2108" name="Rectangle 6"/>
          <p:cNvSpPr>
            <a:spLocks noChangeArrowheads="1"/>
          </p:cNvSpPr>
          <p:nvPr/>
        </p:nvSpPr>
        <p:spPr bwMode="auto">
          <a:xfrm>
            <a:off x="4267933" y="5706136"/>
            <a:ext cx="697889" cy="764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2109" name="Rectangle 7"/>
          <p:cNvSpPr>
            <a:spLocks noChangeArrowheads="1"/>
          </p:cNvSpPr>
          <p:nvPr/>
        </p:nvSpPr>
        <p:spPr bwMode="auto">
          <a:xfrm>
            <a:off x="6826861" y="5706136"/>
            <a:ext cx="697889" cy="764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2110" name="Line 8"/>
          <p:cNvSpPr>
            <a:spLocks noChangeShapeType="1"/>
          </p:cNvSpPr>
          <p:nvPr/>
        </p:nvSpPr>
        <p:spPr bwMode="auto">
          <a:xfrm>
            <a:off x="2872154" y="6088260"/>
            <a:ext cx="697889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11" name="Line 9"/>
          <p:cNvSpPr>
            <a:spLocks noChangeShapeType="1"/>
          </p:cNvSpPr>
          <p:nvPr/>
        </p:nvSpPr>
        <p:spPr bwMode="auto">
          <a:xfrm>
            <a:off x="4267933" y="6088260"/>
            <a:ext cx="69788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12" name="Line 10"/>
          <p:cNvSpPr>
            <a:spLocks noChangeShapeType="1"/>
          </p:cNvSpPr>
          <p:nvPr/>
        </p:nvSpPr>
        <p:spPr bwMode="auto">
          <a:xfrm>
            <a:off x="6826861" y="6088260"/>
            <a:ext cx="69788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13" name="Rectangle 11"/>
          <p:cNvSpPr>
            <a:spLocks noChangeArrowheads="1"/>
          </p:cNvSpPr>
          <p:nvPr/>
        </p:nvSpPr>
        <p:spPr bwMode="auto">
          <a:xfrm>
            <a:off x="1476375" y="6088260"/>
            <a:ext cx="697889" cy="3821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2114" name="Line 12"/>
          <p:cNvSpPr>
            <a:spLocks noChangeShapeType="1"/>
          </p:cNvSpPr>
          <p:nvPr/>
        </p:nvSpPr>
        <p:spPr bwMode="auto">
          <a:xfrm>
            <a:off x="1941635" y="6277793"/>
            <a:ext cx="4652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16" name="Line 14"/>
          <p:cNvSpPr>
            <a:spLocks noChangeShapeType="1"/>
          </p:cNvSpPr>
          <p:nvPr/>
        </p:nvSpPr>
        <p:spPr bwMode="auto">
          <a:xfrm flipV="1">
            <a:off x="3802673" y="5895669"/>
            <a:ext cx="0" cy="3821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17" name="Line 15"/>
          <p:cNvSpPr>
            <a:spLocks noChangeShapeType="1"/>
          </p:cNvSpPr>
          <p:nvPr/>
        </p:nvSpPr>
        <p:spPr bwMode="auto">
          <a:xfrm>
            <a:off x="3802673" y="5895669"/>
            <a:ext cx="4652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18" name="Line 16"/>
          <p:cNvSpPr>
            <a:spLocks noChangeShapeType="1"/>
          </p:cNvSpPr>
          <p:nvPr/>
        </p:nvSpPr>
        <p:spPr bwMode="auto">
          <a:xfrm>
            <a:off x="4733192" y="6277793"/>
            <a:ext cx="4652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19" name="Line 17"/>
          <p:cNvSpPr>
            <a:spLocks noChangeShapeType="1"/>
          </p:cNvSpPr>
          <p:nvPr/>
        </p:nvSpPr>
        <p:spPr bwMode="auto">
          <a:xfrm flipV="1">
            <a:off x="5198452" y="5895669"/>
            <a:ext cx="0" cy="3821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20" name="Line 18"/>
          <p:cNvSpPr>
            <a:spLocks noChangeShapeType="1"/>
          </p:cNvSpPr>
          <p:nvPr/>
        </p:nvSpPr>
        <p:spPr bwMode="auto">
          <a:xfrm>
            <a:off x="5198452" y="5895669"/>
            <a:ext cx="4652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21" name="Line 19"/>
          <p:cNvSpPr>
            <a:spLocks noChangeShapeType="1"/>
          </p:cNvSpPr>
          <p:nvPr/>
        </p:nvSpPr>
        <p:spPr bwMode="auto">
          <a:xfrm>
            <a:off x="5896341" y="6277793"/>
            <a:ext cx="4652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22" name="Line 20"/>
          <p:cNvSpPr>
            <a:spLocks noChangeShapeType="1"/>
          </p:cNvSpPr>
          <p:nvPr/>
        </p:nvSpPr>
        <p:spPr bwMode="auto">
          <a:xfrm flipV="1">
            <a:off x="6361601" y="5895669"/>
            <a:ext cx="0" cy="3821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23" name="Line 21"/>
          <p:cNvSpPr>
            <a:spLocks noChangeShapeType="1"/>
          </p:cNvSpPr>
          <p:nvPr/>
        </p:nvSpPr>
        <p:spPr bwMode="auto">
          <a:xfrm>
            <a:off x="6361601" y="5895669"/>
            <a:ext cx="4652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24" name="Rectangle 22"/>
          <p:cNvSpPr>
            <a:spLocks noChangeArrowheads="1"/>
          </p:cNvSpPr>
          <p:nvPr/>
        </p:nvSpPr>
        <p:spPr bwMode="auto">
          <a:xfrm>
            <a:off x="2872154" y="4941888"/>
            <a:ext cx="697889" cy="3821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2125" name="Line 23"/>
          <p:cNvSpPr>
            <a:spLocks noChangeShapeType="1"/>
          </p:cNvSpPr>
          <p:nvPr/>
        </p:nvSpPr>
        <p:spPr bwMode="auto">
          <a:xfrm>
            <a:off x="3211406" y="5134478"/>
            <a:ext cx="0" cy="5716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28" name="Line 26"/>
          <p:cNvSpPr>
            <a:spLocks noChangeShapeType="1"/>
          </p:cNvSpPr>
          <p:nvPr/>
        </p:nvSpPr>
        <p:spPr bwMode="auto">
          <a:xfrm>
            <a:off x="2390739" y="6271679"/>
            <a:ext cx="0" cy="3821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29" name="Line 27"/>
          <p:cNvSpPr>
            <a:spLocks noChangeShapeType="1"/>
          </p:cNvSpPr>
          <p:nvPr/>
        </p:nvSpPr>
        <p:spPr bwMode="auto">
          <a:xfrm>
            <a:off x="2390739" y="6669088"/>
            <a:ext cx="139577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30" name="Line 28"/>
          <p:cNvSpPr>
            <a:spLocks noChangeShapeType="1"/>
          </p:cNvSpPr>
          <p:nvPr/>
        </p:nvSpPr>
        <p:spPr bwMode="auto">
          <a:xfrm flipV="1">
            <a:off x="3802673" y="6271679"/>
            <a:ext cx="0" cy="3821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2101" name="Text Box 29"/>
          <p:cNvSpPr txBox="1">
            <a:spLocks noChangeArrowheads="1"/>
          </p:cNvSpPr>
          <p:nvPr/>
        </p:nvSpPr>
        <p:spPr bwMode="auto">
          <a:xfrm>
            <a:off x="1403350" y="5676900"/>
            <a:ext cx="7445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head</a:t>
            </a:r>
          </a:p>
        </p:txBody>
      </p:sp>
      <p:sp>
        <p:nvSpPr>
          <p:cNvPr id="132102" name="Text Box 30"/>
          <p:cNvSpPr txBox="1">
            <a:spLocks noChangeArrowheads="1"/>
          </p:cNvSpPr>
          <p:nvPr/>
        </p:nvSpPr>
        <p:spPr bwMode="auto">
          <a:xfrm>
            <a:off x="2392363" y="4956175"/>
            <a:ext cx="327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p</a:t>
            </a:r>
          </a:p>
        </p:txBody>
      </p:sp>
      <p:sp>
        <p:nvSpPr>
          <p:cNvPr id="132103" name="Text Box 31"/>
          <p:cNvSpPr txBox="1">
            <a:spLocks noChangeArrowheads="1"/>
          </p:cNvSpPr>
          <p:nvPr/>
        </p:nvSpPr>
        <p:spPr bwMode="auto">
          <a:xfrm>
            <a:off x="2967038" y="5676900"/>
            <a:ext cx="4175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>
                <a:solidFill>
                  <a:srgbClr val="FFC000"/>
                </a:solidFill>
              </a:rPr>
              <a:t>a</a:t>
            </a:r>
            <a:r>
              <a:rPr lang="en-US" altLang="zh-CN" sz="1800" b="0" baseline="-25000" dirty="0">
                <a:solidFill>
                  <a:srgbClr val="FFC000"/>
                </a:solidFill>
              </a:rPr>
              <a:t>1</a:t>
            </a:r>
          </a:p>
        </p:txBody>
      </p:sp>
      <p:sp>
        <p:nvSpPr>
          <p:cNvPr id="132104" name="Text Box 32"/>
          <p:cNvSpPr txBox="1">
            <a:spLocks noChangeArrowheads="1"/>
          </p:cNvSpPr>
          <p:nvPr/>
        </p:nvSpPr>
        <p:spPr bwMode="auto">
          <a:xfrm>
            <a:off x="4408488" y="5676900"/>
            <a:ext cx="4175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2</a:t>
            </a:r>
          </a:p>
        </p:txBody>
      </p:sp>
      <p:sp>
        <p:nvSpPr>
          <p:cNvPr id="132105" name="Text Box 33"/>
          <p:cNvSpPr txBox="1">
            <a:spLocks noChangeArrowheads="1"/>
          </p:cNvSpPr>
          <p:nvPr/>
        </p:nvSpPr>
        <p:spPr bwMode="auto">
          <a:xfrm>
            <a:off x="7000875" y="5676900"/>
            <a:ext cx="4175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n</a:t>
            </a:r>
          </a:p>
        </p:txBody>
      </p:sp>
      <p:sp>
        <p:nvSpPr>
          <p:cNvPr id="132106" name="Text Box 34"/>
          <p:cNvSpPr txBox="1">
            <a:spLocks noChangeArrowheads="1"/>
          </p:cNvSpPr>
          <p:nvPr/>
        </p:nvSpPr>
        <p:spPr bwMode="auto">
          <a:xfrm>
            <a:off x="6748463" y="6108700"/>
            <a:ext cx="7762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NULL</a:t>
            </a:r>
          </a:p>
        </p:txBody>
      </p:sp>
      <p:sp>
        <p:nvSpPr>
          <p:cNvPr id="35" name="Line 19"/>
          <p:cNvSpPr>
            <a:spLocks noChangeShapeType="1"/>
          </p:cNvSpPr>
          <p:nvPr/>
        </p:nvSpPr>
        <p:spPr bwMode="auto">
          <a:xfrm>
            <a:off x="3275856" y="6331404"/>
            <a:ext cx="4652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Line 20"/>
          <p:cNvSpPr>
            <a:spLocks noChangeShapeType="1"/>
          </p:cNvSpPr>
          <p:nvPr/>
        </p:nvSpPr>
        <p:spPr bwMode="auto">
          <a:xfrm flipV="1">
            <a:off x="3741116" y="5949280"/>
            <a:ext cx="0" cy="3821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Line 21"/>
          <p:cNvSpPr>
            <a:spLocks noChangeShapeType="1"/>
          </p:cNvSpPr>
          <p:nvPr/>
        </p:nvSpPr>
        <p:spPr bwMode="auto">
          <a:xfrm>
            <a:off x="3741116" y="5949280"/>
            <a:ext cx="4652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Line 19"/>
          <p:cNvSpPr>
            <a:spLocks noChangeShapeType="1"/>
          </p:cNvSpPr>
          <p:nvPr/>
        </p:nvSpPr>
        <p:spPr bwMode="auto">
          <a:xfrm>
            <a:off x="1907704" y="6331404"/>
            <a:ext cx="4652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Line 20"/>
          <p:cNvSpPr>
            <a:spLocks noChangeShapeType="1"/>
          </p:cNvSpPr>
          <p:nvPr/>
        </p:nvSpPr>
        <p:spPr bwMode="auto">
          <a:xfrm flipV="1">
            <a:off x="2372964" y="5949280"/>
            <a:ext cx="0" cy="3821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Line 21"/>
          <p:cNvSpPr>
            <a:spLocks noChangeShapeType="1"/>
          </p:cNvSpPr>
          <p:nvPr/>
        </p:nvSpPr>
        <p:spPr bwMode="auto">
          <a:xfrm>
            <a:off x="2372964" y="5949280"/>
            <a:ext cx="46526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30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2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2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2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2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2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2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7" grpId="0" animBg="1"/>
      <p:bldP spid="132110" grpId="0" animBg="1"/>
      <p:bldP spid="132114" grpId="0" animBg="1"/>
      <p:bldP spid="132116" grpId="0" animBg="1"/>
      <p:bldP spid="132117" grpId="0" animBg="1"/>
      <p:bldP spid="132124" grpId="0" animBg="1"/>
      <p:bldP spid="132125" grpId="0" animBg="1"/>
      <p:bldP spid="132128" grpId="0" animBg="1"/>
      <p:bldP spid="132129" grpId="0" animBg="1"/>
      <p:bldP spid="132130" grpId="0" animBg="1"/>
      <p:bldP spid="132102" grpId="0"/>
      <p:bldP spid="132103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332656"/>
            <a:ext cx="8568952" cy="273598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如果删除链表的最后一个结点，</a:t>
            </a:r>
            <a:r>
              <a:rPr lang="zh-CN" altLang="en-US" dirty="0" smtClean="0"/>
              <a:t>则：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先要找到最后一个结点，同时记下前一个结点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把前一个结点的</a:t>
            </a:r>
            <a:r>
              <a:rPr lang="en-US" altLang="zh-CN" dirty="0" smtClean="0"/>
              <a:t>next</a:t>
            </a:r>
            <a:r>
              <a:rPr lang="zh-CN" altLang="en-US" dirty="0" smtClean="0"/>
              <a:t>设置为</a:t>
            </a:r>
            <a:r>
              <a:rPr lang="en-US" altLang="zh-CN" dirty="0" smtClean="0"/>
              <a:t>NULL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归还最后一个结点的空间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操作图示为：</a:t>
            </a:r>
          </a:p>
        </p:txBody>
      </p:sp>
      <p:sp>
        <p:nvSpPr>
          <p:cNvPr id="134158" name="Rectangle 5"/>
          <p:cNvSpPr>
            <a:spLocks noChangeArrowheads="1"/>
          </p:cNvSpPr>
          <p:nvPr/>
        </p:nvSpPr>
        <p:spPr bwMode="auto">
          <a:xfrm>
            <a:off x="2387981" y="5557266"/>
            <a:ext cx="833628" cy="9680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4159" name="Rectangle 6"/>
          <p:cNvSpPr>
            <a:spLocks noChangeArrowheads="1"/>
          </p:cNvSpPr>
          <p:nvPr/>
        </p:nvSpPr>
        <p:spPr bwMode="auto">
          <a:xfrm>
            <a:off x="6833997" y="5557266"/>
            <a:ext cx="833628" cy="96807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4160" name="Line 7"/>
          <p:cNvSpPr>
            <a:spLocks noChangeShapeType="1"/>
          </p:cNvSpPr>
          <p:nvPr/>
        </p:nvSpPr>
        <p:spPr bwMode="auto">
          <a:xfrm>
            <a:off x="2387981" y="6041305"/>
            <a:ext cx="83362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1" name="Line 8"/>
          <p:cNvSpPr>
            <a:spLocks noChangeShapeType="1"/>
          </p:cNvSpPr>
          <p:nvPr/>
        </p:nvSpPr>
        <p:spPr bwMode="auto">
          <a:xfrm>
            <a:off x="6833997" y="6041305"/>
            <a:ext cx="833628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2" name="Rectangle 9"/>
          <p:cNvSpPr>
            <a:spLocks noChangeArrowheads="1"/>
          </p:cNvSpPr>
          <p:nvPr/>
        </p:nvSpPr>
        <p:spPr bwMode="auto">
          <a:xfrm>
            <a:off x="720725" y="6041305"/>
            <a:ext cx="833628" cy="4840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4163" name="Line 10"/>
          <p:cNvSpPr>
            <a:spLocks noChangeShapeType="1"/>
          </p:cNvSpPr>
          <p:nvPr/>
        </p:nvSpPr>
        <p:spPr bwMode="auto">
          <a:xfrm>
            <a:off x="1276477" y="6285261"/>
            <a:ext cx="55575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4" name="Line 11"/>
          <p:cNvSpPr>
            <a:spLocks noChangeShapeType="1"/>
          </p:cNvSpPr>
          <p:nvPr/>
        </p:nvSpPr>
        <p:spPr bwMode="auto">
          <a:xfrm flipV="1">
            <a:off x="1832229" y="5801222"/>
            <a:ext cx="0" cy="4840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5" name="Line 12"/>
          <p:cNvSpPr>
            <a:spLocks noChangeShapeType="1"/>
          </p:cNvSpPr>
          <p:nvPr/>
        </p:nvSpPr>
        <p:spPr bwMode="auto">
          <a:xfrm>
            <a:off x="1832229" y="5801222"/>
            <a:ext cx="55575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6" name="Line 13"/>
          <p:cNvSpPr>
            <a:spLocks noChangeShapeType="1"/>
          </p:cNvSpPr>
          <p:nvPr/>
        </p:nvSpPr>
        <p:spPr bwMode="auto">
          <a:xfrm>
            <a:off x="2943733" y="6285261"/>
            <a:ext cx="55575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7" name="Line 14"/>
          <p:cNvSpPr>
            <a:spLocks noChangeShapeType="1"/>
          </p:cNvSpPr>
          <p:nvPr/>
        </p:nvSpPr>
        <p:spPr bwMode="auto">
          <a:xfrm flipV="1">
            <a:off x="3499485" y="5801222"/>
            <a:ext cx="0" cy="4840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68" name="Line 15"/>
          <p:cNvSpPr>
            <a:spLocks noChangeShapeType="1"/>
          </p:cNvSpPr>
          <p:nvPr/>
        </p:nvSpPr>
        <p:spPr bwMode="auto">
          <a:xfrm>
            <a:off x="3499485" y="5801222"/>
            <a:ext cx="55575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72" name="Rectangle 19"/>
          <p:cNvSpPr>
            <a:spLocks noChangeArrowheads="1"/>
          </p:cNvSpPr>
          <p:nvPr/>
        </p:nvSpPr>
        <p:spPr bwMode="auto">
          <a:xfrm>
            <a:off x="5166741" y="5557266"/>
            <a:ext cx="833628" cy="9680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4173" name="Line 20"/>
          <p:cNvSpPr>
            <a:spLocks noChangeShapeType="1"/>
          </p:cNvSpPr>
          <p:nvPr/>
        </p:nvSpPr>
        <p:spPr bwMode="auto">
          <a:xfrm>
            <a:off x="5166741" y="6041305"/>
            <a:ext cx="83362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74" name="Line 21"/>
          <p:cNvSpPr>
            <a:spLocks noChangeShapeType="1"/>
          </p:cNvSpPr>
          <p:nvPr/>
        </p:nvSpPr>
        <p:spPr bwMode="auto">
          <a:xfrm>
            <a:off x="4055237" y="6285261"/>
            <a:ext cx="55575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75" name="Line 22"/>
          <p:cNvSpPr>
            <a:spLocks noChangeShapeType="1"/>
          </p:cNvSpPr>
          <p:nvPr/>
        </p:nvSpPr>
        <p:spPr bwMode="auto">
          <a:xfrm flipV="1">
            <a:off x="4610989" y="5801222"/>
            <a:ext cx="0" cy="4840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76" name="Line 23"/>
          <p:cNvSpPr>
            <a:spLocks noChangeShapeType="1"/>
          </p:cNvSpPr>
          <p:nvPr/>
        </p:nvSpPr>
        <p:spPr bwMode="auto">
          <a:xfrm>
            <a:off x="4610989" y="5801222"/>
            <a:ext cx="55575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77" name="Rectangle 24"/>
          <p:cNvSpPr>
            <a:spLocks noChangeArrowheads="1"/>
          </p:cNvSpPr>
          <p:nvPr/>
        </p:nvSpPr>
        <p:spPr bwMode="auto">
          <a:xfrm>
            <a:off x="2943733" y="3624982"/>
            <a:ext cx="833628" cy="4840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4178" name="Line 25"/>
          <p:cNvSpPr>
            <a:spLocks noChangeShapeType="1"/>
          </p:cNvSpPr>
          <p:nvPr/>
        </p:nvSpPr>
        <p:spPr bwMode="auto">
          <a:xfrm flipH="1">
            <a:off x="2110105" y="3868938"/>
            <a:ext cx="1111504" cy="964206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80" name="Line 27"/>
          <p:cNvSpPr>
            <a:spLocks noChangeShapeType="1"/>
          </p:cNvSpPr>
          <p:nvPr/>
        </p:nvSpPr>
        <p:spPr bwMode="auto">
          <a:xfrm>
            <a:off x="3221609" y="3868938"/>
            <a:ext cx="2223008" cy="16883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81" name="Rectangle 28"/>
          <p:cNvSpPr>
            <a:spLocks noChangeArrowheads="1"/>
          </p:cNvSpPr>
          <p:nvPr/>
        </p:nvSpPr>
        <p:spPr bwMode="auto">
          <a:xfrm>
            <a:off x="4610989" y="3624982"/>
            <a:ext cx="833628" cy="4840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34182" name="Line 29"/>
          <p:cNvSpPr>
            <a:spLocks noChangeShapeType="1"/>
          </p:cNvSpPr>
          <p:nvPr/>
        </p:nvSpPr>
        <p:spPr bwMode="auto">
          <a:xfrm flipH="1">
            <a:off x="2943733" y="3868938"/>
            <a:ext cx="1945132" cy="168832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84" name="Line 31"/>
          <p:cNvSpPr>
            <a:spLocks noChangeShapeType="1"/>
          </p:cNvSpPr>
          <p:nvPr/>
        </p:nvSpPr>
        <p:spPr bwMode="auto">
          <a:xfrm>
            <a:off x="4888865" y="3868938"/>
            <a:ext cx="2223008" cy="16883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149" name="Text Box 32"/>
          <p:cNvSpPr txBox="1">
            <a:spLocks noChangeArrowheads="1"/>
          </p:cNvSpPr>
          <p:nvPr/>
        </p:nvSpPr>
        <p:spPr bwMode="auto">
          <a:xfrm>
            <a:off x="663575" y="5583957"/>
            <a:ext cx="7445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head</a:t>
            </a:r>
          </a:p>
        </p:txBody>
      </p:sp>
      <p:sp>
        <p:nvSpPr>
          <p:cNvPr id="134150" name="Text Box 33"/>
          <p:cNvSpPr txBox="1">
            <a:spLocks noChangeArrowheads="1"/>
          </p:cNvSpPr>
          <p:nvPr/>
        </p:nvSpPr>
        <p:spPr bwMode="auto">
          <a:xfrm>
            <a:off x="2392363" y="3712294"/>
            <a:ext cx="4764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 smtClean="0"/>
              <a:t>p1</a:t>
            </a:r>
            <a:endParaRPr lang="en-US" altLang="zh-CN" sz="1800" b="0" dirty="0"/>
          </a:p>
        </p:txBody>
      </p:sp>
      <p:sp>
        <p:nvSpPr>
          <p:cNvPr id="134151" name="Text Box 34"/>
          <p:cNvSpPr txBox="1">
            <a:spLocks noChangeArrowheads="1"/>
          </p:cNvSpPr>
          <p:nvPr/>
        </p:nvSpPr>
        <p:spPr bwMode="auto">
          <a:xfrm>
            <a:off x="4048125" y="3712294"/>
            <a:ext cx="473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 smtClean="0"/>
              <a:t>p2</a:t>
            </a:r>
            <a:endParaRPr lang="en-US" altLang="zh-CN" sz="1800" b="0" dirty="0"/>
          </a:p>
        </p:txBody>
      </p:sp>
      <p:sp>
        <p:nvSpPr>
          <p:cNvPr id="134152" name="Text Box 35"/>
          <p:cNvSpPr txBox="1">
            <a:spLocks noChangeArrowheads="1"/>
          </p:cNvSpPr>
          <p:nvPr/>
        </p:nvSpPr>
        <p:spPr bwMode="auto">
          <a:xfrm>
            <a:off x="2608263" y="5583957"/>
            <a:ext cx="4175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/>
              <a:t>a</a:t>
            </a:r>
            <a:r>
              <a:rPr lang="en-US" altLang="zh-CN" sz="1800" b="0" baseline="-25000" dirty="0"/>
              <a:t>1</a:t>
            </a:r>
          </a:p>
        </p:txBody>
      </p:sp>
      <p:sp>
        <p:nvSpPr>
          <p:cNvPr id="134153" name="Text Box 36"/>
          <p:cNvSpPr txBox="1">
            <a:spLocks noChangeArrowheads="1"/>
          </p:cNvSpPr>
          <p:nvPr/>
        </p:nvSpPr>
        <p:spPr bwMode="auto">
          <a:xfrm>
            <a:off x="5272088" y="5583957"/>
            <a:ext cx="584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n-1</a:t>
            </a:r>
          </a:p>
        </p:txBody>
      </p:sp>
      <p:sp>
        <p:nvSpPr>
          <p:cNvPr id="134154" name="Text Box 37"/>
          <p:cNvSpPr txBox="1">
            <a:spLocks noChangeArrowheads="1"/>
          </p:cNvSpPr>
          <p:nvPr/>
        </p:nvSpPr>
        <p:spPr bwMode="auto">
          <a:xfrm>
            <a:off x="7000875" y="5583957"/>
            <a:ext cx="417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>
                <a:solidFill>
                  <a:srgbClr val="FFC000"/>
                </a:solidFill>
              </a:rPr>
              <a:t>a</a:t>
            </a:r>
            <a:r>
              <a:rPr lang="en-US" altLang="zh-CN" sz="1800" b="0" baseline="-25000" dirty="0">
                <a:solidFill>
                  <a:srgbClr val="FFC000"/>
                </a:solidFill>
              </a:rPr>
              <a:t>n</a:t>
            </a:r>
          </a:p>
        </p:txBody>
      </p:sp>
      <p:sp>
        <p:nvSpPr>
          <p:cNvPr id="134155" name="Text Box 38"/>
          <p:cNvSpPr txBox="1">
            <a:spLocks noChangeArrowheads="1"/>
          </p:cNvSpPr>
          <p:nvPr/>
        </p:nvSpPr>
        <p:spPr bwMode="auto">
          <a:xfrm>
            <a:off x="1671638" y="4791794"/>
            <a:ext cx="619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/>
              <a:t>(</a:t>
            </a:r>
            <a:r>
              <a:rPr lang="zh-CN" altLang="en-US" sz="1800" b="0" dirty="0"/>
              <a:t>空</a:t>
            </a:r>
            <a:r>
              <a:rPr lang="en-US" altLang="zh-CN" sz="1800" b="0" dirty="0"/>
              <a:t>)</a:t>
            </a:r>
          </a:p>
        </p:txBody>
      </p:sp>
      <p:sp>
        <p:nvSpPr>
          <p:cNvPr id="134156" name="Text Box 39"/>
          <p:cNvSpPr txBox="1">
            <a:spLocks noChangeArrowheads="1"/>
          </p:cNvSpPr>
          <p:nvPr/>
        </p:nvSpPr>
        <p:spPr bwMode="auto">
          <a:xfrm>
            <a:off x="5200650" y="6088782"/>
            <a:ext cx="7762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/>
              <a:t>NULL</a:t>
            </a:r>
          </a:p>
        </p:txBody>
      </p:sp>
      <p:sp>
        <p:nvSpPr>
          <p:cNvPr id="134157" name="Text Box 40"/>
          <p:cNvSpPr txBox="1">
            <a:spLocks noChangeArrowheads="1"/>
          </p:cNvSpPr>
          <p:nvPr/>
        </p:nvSpPr>
        <p:spPr bwMode="auto">
          <a:xfrm>
            <a:off x="6927850" y="6088782"/>
            <a:ext cx="7762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>
                <a:solidFill>
                  <a:srgbClr val="FFC000"/>
                </a:solidFill>
              </a:rPr>
              <a:t>NULL</a:t>
            </a:r>
          </a:p>
        </p:txBody>
      </p:sp>
      <p:sp>
        <p:nvSpPr>
          <p:cNvPr id="41" name="Line 21"/>
          <p:cNvSpPr>
            <a:spLocks noChangeShapeType="1"/>
          </p:cNvSpPr>
          <p:nvPr/>
        </p:nvSpPr>
        <p:spPr bwMode="auto">
          <a:xfrm>
            <a:off x="5724128" y="6269583"/>
            <a:ext cx="55575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Line 22"/>
          <p:cNvSpPr>
            <a:spLocks noChangeShapeType="1"/>
          </p:cNvSpPr>
          <p:nvPr/>
        </p:nvSpPr>
        <p:spPr bwMode="auto">
          <a:xfrm flipV="1">
            <a:off x="6279880" y="5785544"/>
            <a:ext cx="0" cy="4840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Line 23"/>
          <p:cNvSpPr>
            <a:spLocks noChangeShapeType="1"/>
          </p:cNvSpPr>
          <p:nvPr/>
        </p:nvSpPr>
        <p:spPr bwMode="auto">
          <a:xfrm>
            <a:off x="6279880" y="5785544"/>
            <a:ext cx="55575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4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4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4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4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4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4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4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4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4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4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4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4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9" grpId="0" animBg="1"/>
      <p:bldP spid="134161" grpId="0" animBg="1"/>
      <p:bldP spid="134177" grpId="0" animBg="1"/>
      <p:bldP spid="134178" grpId="0" animBg="1"/>
      <p:bldP spid="134178" grpId="1" animBg="1"/>
      <p:bldP spid="134180" grpId="0" animBg="1"/>
      <p:bldP spid="134181" grpId="0" animBg="1"/>
      <p:bldP spid="134182" grpId="0" animBg="1"/>
      <p:bldP spid="134182" grpId="1" animBg="1"/>
      <p:bldP spid="134184" grpId="0" animBg="1"/>
      <p:bldP spid="134150" grpId="0"/>
      <p:bldP spid="134151" grpId="0"/>
      <p:bldP spid="134154" grpId="0"/>
      <p:bldP spid="134155" grpId="0"/>
      <p:bldP spid="134156" grpId="0"/>
      <p:bldP spid="134157" grpId="0"/>
      <p:bldP spid="41" grpId="0" animBg="1"/>
      <p:bldP spid="42" grpId="0" animBg="1"/>
      <p:bldP spid="4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692993"/>
            <a:ext cx="8686800" cy="6048375"/>
          </a:xfrm>
        </p:spPr>
        <p:txBody>
          <a:bodyPr/>
          <a:lstStyle/>
          <a:p>
            <a:pPr defTabSz="898525" eaLnBrk="1" hangingPunct="1">
              <a:defRPr/>
            </a:pPr>
            <a:r>
              <a:rPr lang="zh-CN" altLang="en-US" sz="2800" dirty="0" smtClean="0"/>
              <a:t>操作代码如下： </a:t>
            </a:r>
          </a:p>
          <a:p>
            <a:pPr lvl="1" defTabSz="898525" eaLnBrk="1" hangingPunct="1">
              <a:buFontTx/>
              <a:buNone/>
              <a:defRPr/>
            </a:pPr>
            <a:r>
              <a:rPr lang="en-US" altLang="zh-CN" sz="2400" dirty="0" smtClean="0"/>
              <a:t>Node *p1=NULL,*p2=head; //p2</a:t>
            </a:r>
            <a:r>
              <a:rPr lang="zh-CN" altLang="en-US" sz="2400" dirty="0" smtClean="0"/>
              <a:t>指向第一个结点</a:t>
            </a:r>
            <a:endParaRPr lang="en-US" altLang="zh-CN" sz="2400" dirty="0" smtClean="0"/>
          </a:p>
          <a:p>
            <a:pPr lvl="1" defTabSz="898525" eaLnBrk="1" hangingPunct="1">
              <a:buFontTx/>
              <a:buNone/>
              <a:defRPr/>
            </a:pPr>
            <a:r>
              <a:rPr lang="en-US" altLang="zh-CN" sz="2400" dirty="0" smtClean="0"/>
              <a:t>//</a:t>
            </a:r>
            <a:r>
              <a:rPr lang="zh-CN" altLang="en-US" sz="1800" dirty="0" smtClean="0"/>
              <a:t>循环查找最后一个结点，找到后，</a:t>
            </a:r>
            <a:r>
              <a:rPr lang="en-US" altLang="zh-CN" sz="1800" dirty="0" smtClean="0"/>
              <a:t>p2</a:t>
            </a:r>
            <a:r>
              <a:rPr lang="zh-CN" altLang="en-US" sz="1800" dirty="0" smtClean="0"/>
              <a:t>指向它，</a:t>
            </a:r>
            <a:r>
              <a:rPr lang="en-US" altLang="zh-CN" sz="1800" dirty="0" smtClean="0"/>
              <a:t>p1</a:t>
            </a:r>
            <a:r>
              <a:rPr lang="zh-CN" altLang="en-US" sz="1800" dirty="0" smtClean="0"/>
              <a:t>指向它的前一个结点。</a:t>
            </a:r>
          </a:p>
          <a:p>
            <a:pPr lvl="1" defTabSz="898525" eaLnBrk="1" hangingPunct="1">
              <a:buFontTx/>
              <a:buNone/>
              <a:defRPr/>
            </a:pPr>
            <a:r>
              <a:rPr lang="en-US" altLang="zh-CN" sz="2400" dirty="0" smtClean="0"/>
              <a:t>while (p2-&gt;next != NULL)</a:t>
            </a:r>
          </a:p>
          <a:p>
            <a:pPr lvl="1" defTabSz="898525" eaLnBrk="1" hangingPunct="1">
              <a:buFontTx/>
              <a:buNone/>
              <a:defRPr/>
            </a:pPr>
            <a:r>
              <a:rPr lang="en-US" altLang="zh-CN" sz="2400" dirty="0" smtClean="0"/>
              <a:t>{	p1 = p2;</a:t>
            </a:r>
          </a:p>
          <a:p>
            <a:pPr lvl="1" defTabSz="898525" eaLnBrk="1" hangingPunct="1">
              <a:buFontTx/>
              <a:buNone/>
              <a:defRPr/>
            </a:pPr>
            <a:r>
              <a:rPr lang="en-US" altLang="zh-CN" sz="2400" dirty="0" smtClean="0"/>
              <a:t>	p2 = p2-&gt;next;</a:t>
            </a:r>
          </a:p>
          <a:p>
            <a:pPr lvl="1" defTabSz="898525" eaLnBrk="1" hangingPunct="1">
              <a:buFontTx/>
              <a:buNone/>
              <a:defRPr/>
            </a:pPr>
            <a:r>
              <a:rPr lang="en-US" altLang="zh-CN" sz="2400" dirty="0" smtClean="0"/>
              <a:t>}</a:t>
            </a:r>
          </a:p>
          <a:p>
            <a:pPr lvl="1" defTabSz="898525" eaLnBrk="1" hangingPunct="1">
              <a:buFontTx/>
              <a:buNone/>
              <a:defRPr/>
            </a:pPr>
            <a:r>
              <a:rPr lang="en-US" altLang="zh-CN" sz="2400" dirty="0" smtClean="0"/>
              <a:t>if (p1 == NULL) </a:t>
            </a:r>
            <a:r>
              <a:rPr lang="en-US" altLang="zh-CN" sz="2400" dirty="0"/>
              <a:t>//</a:t>
            </a:r>
            <a:r>
              <a:rPr lang="zh-CN" altLang="en-US" sz="2400" dirty="0"/>
              <a:t>链表中只有一个结点</a:t>
            </a:r>
            <a:r>
              <a:rPr lang="zh-CN" altLang="en-US" sz="2400" dirty="0" smtClean="0"/>
              <a:t>。</a:t>
            </a:r>
          </a:p>
          <a:p>
            <a:pPr lvl="1" defTabSz="898525" eaLnBrk="1" hangingPunct="1">
              <a:buNone/>
              <a:defRPr/>
            </a:pPr>
            <a:r>
              <a:rPr lang="zh-CN" altLang="en-US" sz="2400" dirty="0"/>
              <a:t>	</a:t>
            </a:r>
            <a:r>
              <a:rPr lang="en-US" altLang="zh-CN" sz="2400" dirty="0"/>
              <a:t>head = NULL; //</a:t>
            </a:r>
            <a:r>
              <a:rPr lang="zh-CN" altLang="en-US" sz="2400" dirty="0"/>
              <a:t>把头指针置为</a:t>
            </a:r>
            <a:r>
              <a:rPr lang="en-US" altLang="zh-CN" sz="2400" dirty="0"/>
              <a:t>NULL</a:t>
            </a:r>
            <a:r>
              <a:rPr lang="zh-CN" altLang="en-US" sz="2400" dirty="0"/>
              <a:t>。</a:t>
            </a:r>
          </a:p>
          <a:p>
            <a:pPr lvl="1" defTabSz="898525" eaLnBrk="1" hangingPunct="1">
              <a:buFontTx/>
              <a:buNone/>
              <a:defRPr/>
            </a:pPr>
            <a:r>
              <a:rPr lang="en-US" altLang="zh-CN" sz="2400" dirty="0" smtClean="0"/>
              <a:t>else //</a:t>
            </a:r>
            <a:r>
              <a:rPr lang="zh-CN" altLang="en-US" sz="2400" dirty="0"/>
              <a:t>存在倒数第二个结点。</a:t>
            </a:r>
            <a:endParaRPr lang="zh-CN" altLang="en-US" sz="2400" dirty="0" smtClean="0"/>
          </a:p>
          <a:p>
            <a:pPr lvl="1" defTabSz="898525" eaLnBrk="1" hangingPunct="1">
              <a:buNone/>
              <a:defRPr/>
            </a:pPr>
            <a:r>
              <a:rPr lang="zh-CN" altLang="en-US" sz="2400" dirty="0"/>
              <a:t>	</a:t>
            </a:r>
            <a:r>
              <a:rPr lang="en-US" altLang="zh-CN" sz="2400" dirty="0" smtClean="0"/>
              <a:t>p1-</a:t>
            </a:r>
            <a:r>
              <a:rPr lang="en-US" altLang="zh-CN" sz="2400" dirty="0"/>
              <a:t>&gt;next = NULL; </a:t>
            </a:r>
            <a:r>
              <a:rPr lang="en-US" altLang="zh-CN" sz="2000" dirty="0"/>
              <a:t>//</a:t>
            </a:r>
            <a:r>
              <a:rPr lang="zh-CN" altLang="en-US" sz="2000" dirty="0"/>
              <a:t>把倒数第二个结点的</a:t>
            </a:r>
            <a:r>
              <a:rPr lang="en-US" altLang="zh-CN" sz="2000" dirty="0"/>
              <a:t>next</a:t>
            </a:r>
            <a:r>
              <a:rPr lang="zh-CN" altLang="en-US" sz="2000" dirty="0"/>
              <a:t>置为</a:t>
            </a:r>
            <a:r>
              <a:rPr lang="en-US" altLang="zh-CN" sz="2000" dirty="0"/>
              <a:t>NULL</a:t>
            </a:r>
            <a:r>
              <a:rPr lang="zh-CN" altLang="en-US" sz="2000" dirty="0"/>
              <a:t>。</a:t>
            </a:r>
          </a:p>
          <a:p>
            <a:pPr lvl="1" defTabSz="898525" eaLnBrk="1" hangingPunct="1">
              <a:buFontTx/>
              <a:buNone/>
              <a:defRPr/>
            </a:pPr>
            <a:r>
              <a:rPr lang="en-US" altLang="zh-CN" sz="2400" dirty="0" smtClean="0"/>
              <a:t>delete p2;  //</a:t>
            </a:r>
            <a:r>
              <a:rPr lang="zh-CN" altLang="en-US" sz="2400" dirty="0" smtClean="0"/>
              <a:t>归还删除结点的空间。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  <a:endParaRPr lang="zh-CN" alt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22611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动态数组存在的问题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链表概述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单链表及其操作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mtClean="0"/>
          </a:p>
        </p:txBody>
      </p:sp>
      <p:sp>
        <p:nvSpPr>
          <p:cNvPr id="450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6868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如果删除链表中第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（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&gt;0</a:t>
            </a:r>
            <a:r>
              <a:rPr lang="zh-CN" altLang="en-US" dirty="0" smtClean="0"/>
              <a:t>）个结点</a:t>
            </a:r>
            <a:r>
              <a:rPr lang="en-US" altLang="zh-CN" dirty="0" err="1" smtClean="0"/>
              <a:t>a</a:t>
            </a:r>
            <a:r>
              <a:rPr lang="en-US" altLang="zh-CN" baseline="-25000" dirty="0" err="1" smtClean="0"/>
              <a:t>i</a:t>
            </a:r>
            <a:r>
              <a:rPr lang="zh-CN" altLang="en-US" dirty="0" smtClean="0"/>
              <a:t>，则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要先找到第</a:t>
            </a:r>
            <a:r>
              <a:rPr lang="en-US" altLang="zh-CN" dirty="0" smtClean="0"/>
              <a:t>i-1</a:t>
            </a:r>
            <a:r>
              <a:rPr lang="zh-CN" altLang="en-US" dirty="0" smtClean="0"/>
              <a:t>个结点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让</a:t>
            </a:r>
            <a:r>
              <a:rPr lang="zh-CN" altLang="en-US" dirty="0"/>
              <a:t>第</a:t>
            </a:r>
            <a:r>
              <a:rPr lang="en-US" altLang="zh-CN" dirty="0" smtClean="0"/>
              <a:t>i-1</a:t>
            </a:r>
            <a:r>
              <a:rPr lang="zh-CN" altLang="en-US" dirty="0" smtClean="0"/>
              <a:t>个结点的</a:t>
            </a:r>
            <a:r>
              <a:rPr lang="en-US" altLang="zh-CN" dirty="0" smtClean="0"/>
              <a:t>next</a:t>
            </a:r>
            <a:r>
              <a:rPr lang="zh-CN" altLang="en-US" dirty="0" smtClean="0"/>
              <a:t>指向第</a:t>
            </a:r>
            <a:r>
              <a:rPr lang="en-US" altLang="zh-CN" dirty="0" smtClean="0"/>
              <a:t>i+1</a:t>
            </a:r>
            <a:r>
              <a:rPr lang="zh-CN" altLang="en-US" dirty="0" smtClean="0"/>
              <a:t>个结点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归还第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个结点</a:t>
            </a:r>
            <a:r>
              <a:rPr lang="zh-CN" altLang="en-US" dirty="0"/>
              <a:t>的</a:t>
            </a:r>
            <a:r>
              <a:rPr lang="zh-CN" altLang="en-US" dirty="0" smtClean="0"/>
              <a:t>空间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mtClean="0"/>
          </a:p>
        </p:txBody>
      </p:sp>
      <p:sp>
        <p:nvSpPr>
          <p:cNvPr id="450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6868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操作代码如下： 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 smtClean="0"/>
              <a:t>if 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== 1) //</a:t>
            </a:r>
            <a:r>
              <a:rPr lang="zh-CN" altLang="en-US" dirty="0" smtClean="0"/>
              <a:t>要删除的结点是链表的第一个结点。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 smtClean="0"/>
              <a:t>{	Node *p=head; //p</a:t>
            </a:r>
            <a:r>
              <a:rPr lang="zh-CN" altLang="en-US" dirty="0" smtClean="0"/>
              <a:t>指向第一个结点。</a:t>
            </a:r>
          </a:p>
          <a:p>
            <a:pPr lvl="1" eaLnBrk="1" hangingPunct="1">
              <a:buFontTx/>
              <a:buNone/>
              <a:defRPr/>
            </a:pPr>
            <a:r>
              <a:rPr lang="zh-CN" altLang="en-US" dirty="0" smtClean="0"/>
              <a:t>	</a:t>
            </a:r>
            <a:r>
              <a:rPr lang="en-US" altLang="zh-CN" dirty="0" smtClean="0"/>
              <a:t>head = head-&gt;next; //head</a:t>
            </a:r>
            <a:r>
              <a:rPr lang="zh-CN" altLang="en-US" dirty="0" smtClean="0"/>
              <a:t>指向第一个结点</a:t>
            </a:r>
            <a:endParaRPr lang="en-US" altLang="zh-CN" dirty="0" smtClean="0"/>
          </a:p>
          <a:p>
            <a:pPr lvl="1" eaLnBrk="1" hangingPunct="1">
              <a:buFontTx/>
              <a:buNone/>
              <a:defRPr/>
            </a:pPr>
            <a:r>
              <a:rPr lang="en-US" altLang="zh-CN" dirty="0"/>
              <a:t>	</a:t>
            </a:r>
            <a:r>
              <a:rPr lang="en-US" altLang="zh-CN" dirty="0" smtClean="0"/>
              <a:t>					//</a:t>
            </a:r>
            <a:r>
              <a:rPr lang="zh-CN" altLang="en-US" dirty="0" smtClean="0"/>
              <a:t>的下一个结点。</a:t>
            </a:r>
          </a:p>
          <a:p>
            <a:pPr lvl="1" eaLnBrk="1" hangingPunct="1">
              <a:buFontTx/>
              <a:buNone/>
              <a:defRPr/>
            </a:pPr>
            <a:r>
              <a:rPr lang="zh-CN" altLang="en-US" dirty="0" smtClean="0"/>
              <a:t>	</a:t>
            </a:r>
            <a:r>
              <a:rPr lang="en-US" altLang="zh-CN" dirty="0" smtClean="0"/>
              <a:t>delete p; //</a:t>
            </a:r>
            <a:r>
              <a:rPr lang="zh-CN" altLang="en-US" dirty="0" smtClean="0"/>
              <a:t>归还被删除结点的空间。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1876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496" y="332656"/>
            <a:ext cx="9036496" cy="6336704"/>
          </a:xfrm>
        </p:spPr>
        <p:txBody>
          <a:bodyPr/>
          <a:lstStyle/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else //</a:t>
            </a:r>
            <a:r>
              <a:rPr lang="zh-CN" altLang="en-US" sz="2400" dirty="0" smtClean="0"/>
              <a:t>要删除的结点不是链表的第一个结点。</a:t>
            </a:r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{	Node *p=head; //p</a:t>
            </a:r>
            <a:r>
              <a:rPr lang="zh-CN" altLang="en-US" sz="2400" dirty="0" smtClean="0"/>
              <a:t>用于查找第</a:t>
            </a:r>
            <a:r>
              <a:rPr lang="en-US" altLang="zh-CN" sz="2400" dirty="0" smtClean="0"/>
              <a:t>i-1</a:t>
            </a:r>
            <a:r>
              <a:rPr lang="zh-CN" altLang="en-US" sz="2400" dirty="0" smtClean="0"/>
              <a:t>个结点，</a:t>
            </a:r>
            <a:endParaRPr lang="en-US" altLang="zh-CN" sz="2400" dirty="0" smtClean="0"/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			      //</a:t>
            </a:r>
            <a:r>
              <a:rPr lang="zh-CN" altLang="en-US" sz="2400" dirty="0" smtClean="0"/>
              <a:t>初始化</a:t>
            </a:r>
            <a:r>
              <a:rPr lang="zh-CN" altLang="en-US" sz="2400" dirty="0"/>
              <a:t>为</a:t>
            </a:r>
            <a:r>
              <a:rPr lang="zh-CN" altLang="en-US" sz="2400" dirty="0" smtClean="0"/>
              <a:t>指向第一个结点。</a:t>
            </a:r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j=1; //</a:t>
            </a:r>
            <a:r>
              <a:rPr lang="zh-CN" altLang="en-US" sz="2400" dirty="0" smtClean="0"/>
              <a:t>当前结点的序号，初始化为</a:t>
            </a:r>
            <a:r>
              <a:rPr lang="en-US" altLang="zh-CN" sz="2400" dirty="0" smtClean="0"/>
              <a:t>1</a:t>
            </a:r>
          </a:p>
          <a:p>
            <a:pPr defTabSz="725488" eaLnBrk="1" hangingPunct="1">
              <a:lnSpc>
                <a:spcPct val="80000"/>
              </a:lnSpc>
              <a:buNone/>
              <a:defRPr/>
            </a:pPr>
            <a:r>
              <a:rPr lang="en-US" altLang="zh-CN" sz="2400" dirty="0" smtClean="0"/>
              <a:t>	while (j&lt;i-1 </a:t>
            </a:r>
            <a:r>
              <a:rPr lang="en-US" altLang="zh-CN" sz="2400" dirty="0"/>
              <a:t>&amp;&amp; p-&gt;next </a:t>
            </a:r>
            <a:r>
              <a:rPr lang="en-US" altLang="zh-CN" sz="2400" dirty="0" smtClean="0"/>
              <a:t>!= </a:t>
            </a:r>
            <a:r>
              <a:rPr lang="en-US" altLang="zh-CN" sz="2400" dirty="0"/>
              <a:t>NULL)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循环查找第</a:t>
            </a:r>
            <a:r>
              <a:rPr lang="en-US" altLang="zh-CN" sz="2400" dirty="0" smtClean="0"/>
              <a:t>i-1</a:t>
            </a:r>
            <a:r>
              <a:rPr lang="zh-CN" altLang="en-US" sz="2400" dirty="0" smtClean="0"/>
              <a:t>个结点</a:t>
            </a:r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{	p = p-&gt;next; //p</a:t>
            </a:r>
            <a:r>
              <a:rPr lang="zh-CN" altLang="en-US" sz="2400" dirty="0" smtClean="0"/>
              <a:t>指向下一个结点</a:t>
            </a:r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	</a:t>
            </a:r>
            <a:r>
              <a:rPr lang="en-US" altLang="zh-CN" sz="2400" dirty="0" smtClean="0"/>
              <a:t>j++; //</a:t>
            </a:r>
            <a:r>
              <a:rPr lang="zh-CN" altLang="en-US" sz="2400" dirty="0" smtClean="0"/>
              <a:t>结点序号加</a:t>
            </a:r>
            <a:r>
              <a:rPr lang="en-US" altLang="zh-CN" sz="2400" dirty="0" smtClean="0"/>
              <a:t>1</a:t>
            </a:r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}</a:t>
            </a:r>
          </a:p>
          <a:p>
            <a:pPr defTabSz="725488" eaLnBrk="1" hangingPunct="1">
              <a:lnSpc>
                <a:spcPct val="80000"/>
              </a:lnSpc>
              <a:buNone/>
              <a:defRPr/>
            </a:pPr>
            <a:r>
              <a:rPr lang="en-US" altLang="zh-CN" sz="2400" dirty="0" smtClean="0"/>
              <a:t>	if </a:t>
            </a:r>
            <a:r>
              <a:rPr lang="en-US" altLang="zh-CN" sz="2400" dirty="0"/>
              <a:t>(j == </a:t>
            </a:r>
            <a:r>
              <a:rPr lang="en-US" altLang="zh-CN" sz="2400" dirty="0" smtClean="0"/>
              <a:t>i-1 &amp;&amp; p-&gt;next != NULL) //</a:t>
            </a:r>
            <a:r>
              <a:rPr lang="zh-CN" altLang="en-US" sz="2400" dirty="0" smtClean="0"/>
              <a:t>链表中存在第</a:t>
            </a:r>
            <a:r>
              <a:rPr lang="en-US" altLang="zh-CN" sz="2400" dirty="0" err="1" smtClean="0"/>
              <a:t>i</a:t>
            </a:r>
            <a:r>
              <a:rPr lang="zh-CN" altLang="en-US" sz="2400" dirty="0" smtClean="0"/>
              <a:t>个结点</a:t>
            </a:r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{	Node *q=p-&gt;next; //q</a:t>
            </a:r>
            <a:r>
              <a:rPr lang="zh-CN" altLang="en-US" sz="2400" dirty="0" smtClean="0"/>
              <a:t>记住第</a:t>
            </a:r>
            <a:r>
              <a:rPr lang="en-US" altLang="zh-CN" sz="2400" dirty="0" err="1" smtClean="0"/>
              <a:t>i</a:t>
            </a:r>
            <a:r>
              <a:rPr lang="zh-CN" altLang="en-US" sz="2400" dirty="0" smtClean="0"/>
              <a:t>个结点。</a:t>
            </a:r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	</a:t>
            </a:r>
            <a:r>
              <a:rPr lang="en-US" altLang="zh-CN" sz="2400" dirty="0" smtClean="0"/>
              <a:t>p-&gt;next = q-&gt;next; //</a:t>
            </a:r>
            <a:r>
              <a:rPr lang="zh-CN" altLang="en-US" sz="2400" dirty="0" smtClean="0"/>
              <a:t>把第</a:t>
            </a:r>
            <a:r>
              <a:rPr lang="en-US" altLang="zh-CN" sz="2400" dirty="0" smtClean="0"/>
              <a:t>i-1</a:t>
            </a:r>
            <a:r>
              <a:rPr lang="zh-CN" altLang="en-US" sz="2400" dirty="0" smtClean="0"/>
              <a:t>个结点的</a:t>
            </a:r>
            <a:r>
              <a:rPr lang="en-US" altLang="zh-CN" sz="2400" dirty="0" smtClean="0"/>
              <a:t>next</a:t>
            </a:r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				  //</a:t>
            </a:r>
            <a:r>
              <a:rPr lang="zh-CN" altLang="en-US" sz="2400" dirty="0" smtClean="0"/>
              <a:t>指向第</a:t>
            </a:r>
            <a:r>
              <a:rPr lang="en-US" altLang="zh-CN" sz="2400" dirty="0" smtClean="0"/>
              <a:t>i+1</a:t>
            </a:r>
            <a:r>
              <a:rPr lang="zh-CN" altLang="en-US" sz="2400" dirty="0" smtClean="0"/>
              <a:t>个结点</a:t>
            </a:r>
            <a:endParaRPr lang="en-US" altLang="zh-CN" sz="2400" dirty="0" smtClean="0"/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delete q;  //</a:t>
            </a:r>
            <a:r>
              <a:rPr lang="zh-CN" altLang="en-US" sz="2400" dirty="0" smtClean="0"/>
              <a:t>归还第</a:t>
            </a:r>
            <a:r>
              <a:rPr lang="en-US" altLang="zh-CN" sz="2400" dirty="0" err="1" smtClean="0"/>
              <a:t>i</a:t>
            </a:r>
            <a:r>
              <a:rPr lang="zh-CN" altLang="en-US" sz="2400" dirty="0" smtClean="0"/>
              <a:t>个结点的空间。</a:t>
            </a:r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}</a:t>
            </a:r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else //</a:t>
            </a:r>
            <a:r>
              <a:rPr lang="zh-CN" altLang="en-US" sz="2400" dirty="0" smtClean="0"/>
              <a:t>链表中没有第</a:t>
            </a:r>
            <a:r>
              <a:rPr lang="en-US" altLang="zh-CN" sz="2400" dirty="0" err="1" smtClean="0"/>
              <a:t>i</a:t>
            </a:r>
            <a:r>
              <a:rPr lang="zh-CN" altLang="en-US" sz="2400" dirty="0" smtClean="0"/>
              <a:t>个结点。</a:t>
            </a:r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	</a:t>
            </a: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"</a:t>
            </a:r>
            <a:r>
              <a:rPr lang="zh-CN" altLang="en-US" sz="2400" dirty="0" smtClean="0"/>
              <a:t>没有第</a:t>
            </a:r>
            <a:r>
              <a:rPr lang="en-US" altLang="zh-CN" sz="2400" dirty="0" smtClean="0"/>
              <a:t>" &lt;&lt;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 &lt;&lt; "</a:t>
            </a:r>
            <a:r>
              <a:rPr lang="zh-CN" altLang="en-US" sz="2400" dirty="0" smtClean="0"/>
              <a:t>个结点</a:t>
            </a:r>
            <a:r>
              <a:rPr lang="en-US" altLang="zh-CN" sz="2400" dirty="0" smtClean="0"/>
              <a:t>\n";</a:t>
            </a:r>
          </a:p>
          <a:p>
            <a:pPr defTabSz="7254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}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99592" y="3183359"/>
            <a:ext cx="4536504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altLang="zh-CN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p-</a:t>
            </a:r>
            <a:r>
              <a:rPr lang="en-US" altLang="zh-CN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&gt;next != </a:t>
            </a:r>
            <a:r>
              <a:rPr lang="en-US" altLang="zh-CN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NULL</a:t>
            </a:r>
            <a:endParaRPr lang="zh-CN" altLang="en-US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在链表中检索某个值</a:t>
            </a:r>
            <a:r>
              <a:rPr lang="en-US" altLang="zh-CN" dirty="0" smtClean="0"/>
              <a:t>a </a:t>
            </a:r>
          </a:p>
        </p:txBody>
      </p:sp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84784"/>
            <a:ext cx="8137028" cy="504056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index=0;//</a:t>
            </a:r>
            <a:r>
              <a:rPr lang="zh-CN" altLang="en-US" sz="2800" dirty="0" smtClean="0"/>
              <a:t>用于记住结点的序号，初始化为</a:t>
            </a:r>
            <a:r>
              <a:rPr lang="en-US" altLang="zh-CN" sz="2800" dirty="0" smtClean="0"/>
              <a:t>0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//</a:t>
            </a:r>
            <a:r>
              <a:rPr lang="zh-CN" altLang="en-US" sz="2400" dirty="0" smtClean="0"/>
              <a:t>从第一个结点开始遍历链表的每个结点查找值为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的结点。</a:t>
            </a:r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en-US" altLang="zh-CN" sz="2800" dirty="0"/>
              <a:t>Node *</a:t>
            </a:r>
            <a:r>
              <a:rPr lang="en-US" altLang="zh-CN" sz="2800" dirty="0" smtClean="0"/>
              <a:t>p;</a:t>
            </a:r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en-US" altLang="zh-CN" sz="2800" dirty="0" smtClean="0"/>
              <a:t>for (p=head; p!=NULL; p=p-&gt;next)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{	index++; //</a:t>
            </a:r>
            <a:r>
              <a:rPr lang="zh-CN" altLang="en-US" sz="2800" dirty="0" smtClean="0"/>
              <a:t>记住结点的序号，下面输出时需要。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zh-CN" altLang="en-US" sz="2800" dirty="0" smtClean="0"/>
              <a:t>	</a:t>
            </a:r>
            <a:r>
              <a:rPr lang="en-US" altLang="zh-CN" sz="2800" dirty="0" smtClean="0"/>
              <a:t>if (p-&gt;content == a) break;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}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if (p != NULL) //</a:t>
            </a:r>
            <a:r>
              <a:rPr lang="zh-CN" altLang="en-US" sz="2800" dirty="0" smtClean="0"/>
              <a:t>找到了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zh-CN" altLang="en-US" sz="2800" dirty="0" smtClean="0"/>
              <a:t>	</a:t>
            </a:r>
            <a:r>
              <a:rPr lang="en-US" altLang="zh-CN" sz="2800" dirty="0" err="1" smtClean="0"/>
              <a:t>cout</a:t>
            </a:r>
            <a:r>
              <a:rPr lang="en-US" altLang="zh-CN" sz="2800" dirty="0" smtClean="0"/>
              <a:t> &lt;&lt; "</a:t>
            </a:r>
            <a:r>
              <a:rPr lang="zh-CN" altLang="en-US" sz="2800" dirty="0" smtClean="0"/>
              <a:t>第</a:t>
            </a:r>
            <a:r>
              <a:rPr lang="en-US" altLang="zh-CN" sz="2800" dirty="0" smtClean="0"/>
              <a:t>" &lt;&lt; index &lt;&lt; "</a:t>
            </a:r>
            <a:r>
              <a:rPr lang="zh-CN" altLang="en-US" sz="2800" dirty="0" smtClean="0"/>
              <a:t>个结点的值为：</a:t>
            </a:r>
            <a:r>
              <a:rPr lang="en-US" altLang="zh-CN" sz="2800" dirty="0" smtClean="0"/>
              <a:t>" 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       &lt;&lt; a &lt;&lt; </a:t>
            </a:r>
            <a:r>
              <a:rPr lang="en-US" altLang="zh-CN" sz="2800" dirty="0" err="1" smtClean="0"/>
              <a:t>endl</a:t>
            </a:r>
            <a:r>
              <a:rPr lang="en-US" altLang="zh-CN" sz="2800" dirty="0" smtClean="0"/>
              <a:t>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else //</a:t>
            </a:r>
            <a:r>
              <a:rPr lang="zh-CN" altLang="en-US" sz="2800" dirty="0" smtClean="0"/>
              <a:t>未找到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zh-CN" altLang="en-US" sz="2800" dirty="0" smtClean="0"/>
              <a:t>	</a:t>
            </a:r>
            <a:r>
              <a:rPr lang="en-US" altLang="zh-CN" sz="2800" dirty="0" err="1" smtClean="0"/>
              <a:t>cout</a:t>
            </a:r>
            <a:r>
              <a:rPr lang="en-US" altLang="zh-CN" sz="2800" dirty="0" smtClean="0"/>
              <a:t> &lt;&lt; "</a:t>
            </a:r>
            <a:r>
              <a:rPr lang="zh-CN" altLang="en-US" sz="2800" dirty="0" smtClean="0"/>
              <a:t>没有找到值为</a:t>
            </a:r>
            <a:r>
              <a:rPr lang="en-US" altLang="zh-CN" sz="2800" dirty="0" smtClean="0"/>
              <a:t>" &lt;&lt; a &lt;&lt; "</a:t>
            </a:r>
            <a:r>
              <a:rPr lang="zh-CN" altLang="en-US" sz="2800" dirty="0" smtClean="0"/>
              <a:t>的结点</a:t>
            </a:r>
            <a:r>
              <a:rPr lang="en-US" altLang="zh-CN" sz="2800" dirty="0" smtClean="0"/>
              <a:t>\n";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4" y="44451"/>
            <a:ext cx="8435975" cy="936277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sz="3600" dirty="0" smtClean="0"/>
              <a:t>例：用链表表示元素个数可变的序列数据</a:t>
            </a:r>
          </a:p>
        </p:txBody>
      </p:sp>
      <p:sp>
        <p:nvSpPr>
          <p:cNvPr id="453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736"/>
            <a:ext cx="8229600" cy="568863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dirty="0"/>
              <a:t>对输入的若干个数进行排序，在输入时，先输入各个数，最后输入一个结束标记（如：</a:t>
            </a:r>
            <a:r>
              <a:rPr lang="en-US" altLang="zh-CN" sz="2400" dirty="0"/>
              <a:t>-1</a:t>
            </a:r>
            <a:r>
              <a:rPr lang="zh-CN" altLang="en-US" sz="2400" dirty="0"/>
              <a:t>）</a:t>
            </a:r>
            <a:endParaRPr lang="en-US" altLang="zh-CN" sz="24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err="1" smtClean="0"/>
              <a:t>struct</a:t>
            </a:r>
            <a:r>
              <a:rPr lang="en-US" altLang="zh-CN" sz="2000" dirty="0" smtClean="0"/>
              <a:t> Node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{	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content;  //</a:t>
            </a:r>
            <a:r>
              <a:rPr lang="zh-CN" altLang="en-US" sz="2000" dirty="0" smtClean="0"/>
              <a:t>代表结点的数据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smtClean="0"/>
              <a:t>Node *next;  //</a:t>
            </a:r>
            <a:r>
              <a:rPr lang="zh-CN" altLang="en-US" sz="2000" dirty="0" smtClean="0"/>
              <a:t>代表后一个结点的地址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};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Node *input(); //</a:t>
            </a:r>
            <a:r>
              <a:rPr lang="zh-CN" altLang="en-US" sz="2000" dirty="0" smtClean="0"/>
              <a:t>输入数据，建立链表，返回链表的头指针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void sort(Node *h); //</a:t>
            </a:r>
            <a:r>
              <a:rPr lang="zh-CN" altLang="en-US" sz="2000" dirty="0" smtClean="0"/>
              <a:t>排序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void output(Node *h); //</a:t>
            </a:r>
            <a:r>
              <a:rPr lang="zh-CN" altLang="en-US" sz="2000" dirty="0" smtClean="0"/>
              <a:t>输出数据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void remove(Node *h); //</a:t>
            </a:r>
            <a:r>
              <a:rPr lang="zh-CN" altLang="en-US" sz="2000" dirty="0" smtClean="0"/>
              <a:t>撤销链表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main()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{  Node *head;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head = input();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sort(head);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output(head);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remove(head);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    return 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512" y="620688"/>
            <a:ext cx="4248472" cy="4824536"/>
          </a:xfrm>
          <a:solidFill>
            <a:schemeClr val="bg2"/>
          </a:solidFill>
        </p:spPr>
        <p:txBody>
          <a:bodyPr/>
          <a:lstStyle/>
          <a:p>
            <a:pPr>
              <a:lnSpc>
                <a:spcPct val="80000"/>
              </a:lnSpc>
              <a:buNone/>
              <a:defRPr/>
            </a:pPr>
            <a:r>
              <a:rPr lang="en-US" altLang="zh-CN" sz="2000" dirty="0"/>
              <a:t>Node *input() //</a:t>
            </a:r>
            <a:r>
              <a:rPr lang="zh-CN" altLang="en-US" sz="2000" dirty="0">
                <a:solidFill>
                  <a:srgbClr val="FFC000"/>
                </a:solidFill>
              </a:rPr>
              <a:t>从表头插入数据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altLang="zh-CN" sz="2000" dirty="0"/>
              <a:t>{  Node *head=NULL; //</a:t>
            </a:r>
            <a:r>
              <a:rPr lang="zh-CN" altLang="en-US" sz="2000" dirty="0"/>
              <a:t>头指针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zh-CN" altLang="en-US" sz="2000" dirty="0"/>
              <a:t>	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x;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altLang="zh-CN" sz="2000" dirty="0"/>
              <a:t>	</a:t>
            </a:r>
            <a:r>
              <a:rPr lang="en-US" altLang="zh-CN" sz="2000" dirty="0" err="1"/>
              <a:t>cin</a:t>
            </a:r>
            <a:r>
              <a:rPr lang="en-US" altLang="zh-CN" sz="2000" dirty="0"/>
              <a:t> &gt;&gt; x;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altLang="zh-CN" sz="2000" dirty="0"/>
              <a:t>    while (x != -1)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altLang="zh-CN" sz="2000" dirty="0"/>
              <a:t>	{ Node *p=new Node;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altLang="zh-CN" sz="2000" dirty="0"/>
              <a:t>	   p-&gt;content = x;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altLang="zh-CN" sz="2000" dirty="0"/>
              <a:t>	   p-&gt;next = head;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altLang="zh-CN" sz="2000" dirty="0"/>
              <a:t>	   head = p;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altLang="zh-CN" sz="2000" dirty="0"/>
              <a:t>       </a:t>
            </a:r>
            <a:r>
              <a:rPr lang="en-US" altLang="zh-CN" sz="2000" dirty="0" err="1"/>
              <a:t>cin</a:t>
            </a:r>
            <a:r>
              <a:rPr lang="en-US" altLang="zh-CN" sz="2000" dirty="0"/>
              <a:t> &gt;&gt; x;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altLang="zh-CN" sz="2000" dirty="0"/>
              <a:t>	}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altLang="zh-CN" sz="2000" dirty="0"/>
              <a:t>	return head;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altLang="zh-CN" sz="2000" dirty="0"/>
              <a:t>} </a:t>
            </a:r>
            <a:endParaRPr lang="en-US" altLang="zh-CN" sz="2000" dirty="0" smtClean="0"/>
          </a:p>
        </p:txBody>
      </p:sp>
      <p:sp>
        <p:nvSpPr>
          <p:cNvPr id="454659" name="Rectangle 3"/>
          <p:cNvSpPr>
            <a:spLocks noChangeArrowheads="1"/>
          </p:cNvSpPr>
          <p:nvPr/>
        </p:nvSpPr>
        <p:spPr bwMode="auto">
          <a:xfrm>
            <a:off x="4680521" y="620812"/>
            <a:ext cx="4283967" cy="59765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Node 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*input() //</a:t>
            </a:r>
            <a:r>
              <a:rPr lang="zh-CN" altLang="en-US" sz="20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从表尾插入数据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{  Node *head=NULL, //</a:t>
            </a:r>
            <a:r>
              <a:rPr lang="zh-CN" altLang="en-US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头指针  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	  *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tail=NULL; //</a:t>
            </a:r>
            <a:r>
              <a:rPr lang="zh-CN" altLang="en-US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尾指针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en-US" altLang="zh-CN" sz="20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x;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en-US" altLang="zh-CN" sz="20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cin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&gt;&gt; x;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while (x != -1)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{ Node *p=new Node;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   p-&gt;content = x;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   p-&gt;next = NULL;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   if (head == NULL)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head =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tail = p;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else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{ tail-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&gt;next = p;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tail 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= p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;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}</a:t>
            </a:r>
            <a:endParaRPr lang="en-US" altLang="zh-CN" sz="2000" b="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  <a:r>
              <a:rPr lang="en-US" altLang="zh-CN" sz="20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cin</a:t>
            </a: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&gt;&gt; x;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}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return head;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4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4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5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188640"/>
            <a:ext cx="8640960" cy="6624735"/>
          </a:xfrm>
        </p:spPr>
        <p:txBody>
          <a:bodyPr>
            <a:normAutofit fontScale="92500"/>
          </a:bodyPr>
          <a:lstStyle/>
          <a:p>
            <a:pPr eaLnBrk="1" hangingPunct="1">
              <a:buNone/>
              <a:defRPr/>
            </a:pPr>
            <a:r>
              <a:rPr lang="en-US" altLang="zh-CN" sz="2200" dirty="0" smtClean="0"/>
              <a:t>void sort(Node *h) //</a:t>
            </a:r>
            <a:r>
              <a:rPr lang="zh-CN" altLang="en-US" sz="2200" dirty="0"/>
              <a:t>从链表的第一个结点</a:t>
            </a:r>
            <a:r>
              <a:rPr lang="zh-CN" altLang="en-US" sz="2200" dirty="0" smtClean="0"/>
              <a:t>开始</a:t>
            </a:r>
            <a:r>
              <a:rPr lang="zh-CN" altLang="en-US" sz="2200" dirty="0"/>
              <a:t>查</a:t>
            </a:r>
            <a:r>
              <a:rPr lang="zh-CN" altLang="en-US" sz="2200" dirty="0" smtClean="0"/>
              <a:t>找值为最小</a:t>
            </a:r>
            <a:r>
              <a:rPr lang="zh-CN" altLang="en-US" sz="2200" dirty="0"/>
              <a:t>的结点</a:t>
            </a:r>
            <a:r>
              <a:rPr lang="zh-CN" altLang="en-US" sz="2200" dirty="0" smtClean="0"/>
              <a:t>，</a:t>
            </a:r>
            <a:endParaRPr lang="en-US" altLang="zh-CN" sz="2200" dirty="0" smtClean="0"/>
          </a:p>
          <a:p>
            <a:pPr eaLnBrk="1" hangingPunct="1">
              <a:buNone/>
              <a:defRPr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//</a:t>
            </a:r>
            <a:r>
              <a:rPr lang="zh-CN" altLang="en-US" sz="2200" dirty="0" smtClean="0"/>
              <a:t>把它与</a:t>
            </a:r>
            <a:r>
              <a:rPr lang="zh-CN" altLang="en-US" sz="2200" dirty="0"/>
              <a:t>第一个结点</a:t>
            </a:r>
            <a:r>
              <a:rPr lang="zh-CN" altLang="en-US" sz="2200" dirty="0">
                <a:solidFill>
                  <a:srgbClr val="FFC000"/>
                </a:solidFill>
              </a:rPr>
              <a:t>交换值</a:t>
            </a:r>
            <a:r>
              <a:rPr lang="zh-CN" altLang="en-US" sz="2200" dirty="0"/>
              <a:t>；再从第二个结点</a:t>
            </a:r>
            <a:r>
              <a:rPr lang="zh-CN" altLang="en-US" sz="2200" dirty="0" smtClean="0"/>
              <a:t>开始查找值为最小</a:t>
            </a:r>
            <a:r>
              <a:rPr lang="zh-CN" altLang="en-US" sz="2200" dirty="0"/>
              <a:t>的结点</a:t>
            </a:r>
            <a:r>
              <a:rPr lang="zh-CN" altLang="en-US" sz="2200" dirty="0" smtClean="0"/>
              <a:t>，</a:t>
            </a:r>
            <a:endParaRPr lang="en-US" altLang="zh-CN" sz="2200" dirty="0" smtClean="0"/>
          </a:p>
          <a:p>
            <a:pPr eaLnBrk="1" hangingPunct="1">
              <a:buNone/>
              <a:defRPr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//</a:t>
            </a:r>
            <a:r>
              <a:rPr lang="zh-CN" altLang="en-US" sz="2200" dirty="0" smtClean="0"/>
              <a:t>把它与</a:t>
            </a:r>
            <a:r>
              <a:rPr lang="zh-CN" altLang="en-US" sz="2200" dirty="0"/>
              <a:t>第二个结点交换值；</a:t>
            </a:r>
            <a:r>
              <a:rPr lang="en-US" altLang="zh-CN" sz="2200" dirty="0"/>
              <a:t>......</a:t>
            </a:r>
            <a:endParaRPr lang="zh-CN" altLang="en-US" sz="22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{  if (h == NULL || h-&gt;next == NULL) //</a:t>
            </a:r>
            <a:r>
              <a:rPr lang="zh-CN" altLang="en-US" sz="2200" dirty="0" smtClean="0"/>
              <a:t>没有或只有一个结点</a:t>
            </a:r>
            <a:endParaRPr lang="en-US" altLang="zh-CN" sz="22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/>
              <a:t>	 </a:t>
            </a:r>
            <a:r>
              <a:rPr lang="en-US" altLang="zh-CN" sz="2200" dirty="0" smtClean="0"/>
              <a:t>  return;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    //</a:t>
            </a:r>
            <a:r>
              <a:rPr lang="zh-CN" altLang="en-US" sz="2200" dirty="0" smtClean="0"/>
              <a:t>从链表头开始逐步缩小查找范围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200" dirty="0" smtClean="0"/>
              <a:t>	</a:t>
            </a:r>
            <a:r>
              <a:rPr lang="en-US" altLang="zh-CN" sz="2200" dirty="0" smtClean="0"/>
              <a:t>for (Node *p1=h; p1-&gt;next != NULL; p1 = p1-&gt;next)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{ Node *</a:t>
            </a:r>
            <a:r>
              <a:rPr lang="en-US" altLang="zh-CN" sz="2200" dirty="0" err="1" smtClean="0"/>
              <a:t>p_min</a:t>
            </a:r>
            <a:r>
              <a:rPr lang="en-US" altLang="zh-CN" sz="2200" dirty="0" smtClean="0"/>
              <a:t>=p1; //</a:t>
            </a:r>
            <a:r>
              <a:rPr lang="en-US" altLang="zh-CN" sz="2200" dirty="0" err="1" smtClean="0"/>
              <a:t>p_min</a:t>
            </a:r>
            <a:r>
              <a:rPr lang="zh-CN" altLang="en-US" sz="2200" dirty="0" smtClean="0"/>
              <a:t>指向最小的结点，初始化为</a:t>
            </a:r>
            <a:r>
              <a:rPr lang="en-US" altLang="zh-CN" sz="2200" dirty="0" smtClean="0"/>
              <a:t>p1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       //</a:t>
            </a:r>
            <a:r>
              <a:rPr lang="zh-CN" altLang="en-US" sz="2200" dirty="0" smtClean="0"/>
              <a:t>从</a:t>
            </a:r>
            <a:r>
              <a:rPr lang="en-US" altLang="zh-CN" sz="2200" dirty="0" smtClean="0"/>
              <a:t>p1</a:t>
            </a:r>
            <a:r>
              <a:rPr lang="zh-CN" altLang="en-US" sz="2200" dirty="0" smtClean="0"/>
              <a:t>的下一个开始与</a:t>
            </a:r>
            <a:r>
              <a:rPr lang="en-US" altLang="zh-CN" sz="2200" dirty="0" err="1" smtClean="0"/>
              <a:t>p_min</a:t>
            </a:r>
            <a:r>
              <a:rPr lang="zh-CN" altLang="en-US" sz="2200" dirty="0" smtClean="0"/>
              <a:t>进行比较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200" dirty="0" smtClean="0"/>
              <a:t>	   </a:t>
            </a:r>
            <a:r>
              <a:rPr lang="en-US" altLang="zh-CN" sz="2200" dirty="0" smtClean="0"/>
              <a:t>for (Node *p2=p1-&gt;next; p2 != NULL; p2=p2-&gt;next)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      if (p2-&gt;content &lt; </a:t>
            </a:r>
            <a:r>
              <a:rPr lang="en-US" altLang="zh-CN" sz="2200" dirty="0" err="1" smtClean="0"/>
              <a:t>p_min</a:t>
            </a:r>
            <a:r>
              <a:rPr lang="en-US" altLang="zh-CN" sz="2200" dirty="0" smtClean="0"/>
              <a:t>-&gt;content)  </a:t>
            </a:r>
            <a:r>
              <a:rPr lang="en-US" altLang="zh-CN" sz="2200" dirty="0" err="1" smtClean="0"/>
              <a:t>p_min</a:t>
            </a:r>
            <a:r>
              <a:rPr lang="en-US" altLang="zh-CN" sz="2200" dirty="0" smtClean="0"/>
              <a:t> = p2;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   if (</a:t>
            </a:r>
            <a:r>
              <a:rPr lang="en-US" altLang="zh-CN" sz="2200" dirty="0" err="1" smtClean="0"/>
              <a:t>p_min</a:t>
            </a:r>
            <a:r>
              <a:rPr lang="en-US" altLang="zh-CN" sz="2200" dirty="0" smtClean="0"/>
              <a:t> != p1) //</a:t>
            </a:r>
            <a:r>
              <a:rPr lang="zh-CN" altLang="en-US" sz="2200" dirty="0" smtClean="0"/>
              <a:t>交换结点的数据</a:t>
            </a:r>
            <a:endParaRPr lang="en-US" altLang="zh-CN" sz="22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   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temp = p1-&gt;content;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          p1-&gt;content = </a:t>
            </a:r>
            <a:r>
              <a:rPr lang="en-US" altLang="zh-CN" sz="2200" dirty="0" err="1" smtClean="0"/>
              <a:t>p_min</a:t>
            </a:r>
            <a:r>
              <a:rPr lang="en-US" altLang="zh-CN" sz="2200" dirty="0" smtClean="0"/>
              <a:t>-&gt;content;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          </a:t>
            </a:r>
            <a:r>
              <a:rPr lang="en-US" altLang="zh-CN" sz="2200" dirty="0" err="1" smtClean="0"/>
              <a:t>p_min</a:t>
            </a:r>
            <a:r>
              <a:rPr lang="en-US" altLang="zh-CN" sz="2200" dirty="0" smtClean="0"/>
              <a:t>-&gt;content = temp;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   }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}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92696"/>
            <a:ext cx="8229600" cy="5438229"/>
          </a:xfrm>
        </p:spPr>
        <p:txBody>
          <a:bodyPr>
            <a:normAutofit fontScale="85000" lnSpcReduction="20000"/>
          </a:bodyPr>
          <a:lstStyle/>
          <a:p>
            <a:pPr defTabSz="266700" eaLnBrk="1" hangingPunct="1">
              <a:buNone/>
              <a:defRPr/>
            </a:pPr>
            <a:r>
              <a:rPr lang="en-US" altLang="zh-CN" dirty="0"/>
              <a:t>void output(Node *h</a:t>
            </a:r>
            <a:r>
              <a:rPr lang="en-US" altLang="zh-CN" dirty="0" smtClean="0"/>
              <a:t>)</a:t>
            </a:r>
            <a:r>
              <a:rPr lang="en-US" altLang="zh-CN" dirty="0"/>
              <a:t> //</a:t>
            </a:r>
            <a:r>
              <a:rPr lang="zh-CN" altLang="en-US" dirty="0" smtClean="0"/>
              <a:t>输出链表数据</a:t>
            </a:r>
            <a:endParaRPr lang="en-US" altLang="zh-CN" dirty="0"/>
          </a:p>
          <a:p>
            <a:pPr defTabSz="266700" eaLnBrk="1" hangingPunct="1">
              <a:buNone/>
              <a:defRPr/>
            </a:pPr>
            <a:r>
              <a:rPr lang="en-US" altLang="zh-CN" dirty="0"/>
              <a:t>{ for (Node *p=h; p!=NULL; p=p-&gt;next)</a:t>
            </a:r>
          </a:p>
          <a:p>
            <a:pPr defTabSz="266700" eaLnBrk="1" hangingPunct="1">
              <a:buNone/>
              <a:defRPr/>
            </a:pPr>
            <a:r>
              <a:rPr lang="en-US" altLang="zh-CN" dirty="0"/>
              <a:t>	 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</a:t>
            </a:r>
            <a:r>
              <a:rPr lang="en-US" altLang="zh-CN" dirty="0"/>
              <a:t>&lt;&lt; p-&gt;content &lt;&lt; ',';</a:t>
            </a:r>
          </a:p>
          <a:p>
            <a:pPr defTabSz="266700" eaLnBrk="1" hangingPunct="1">
              <a:buNone/>
              <a:defRPr/>
            </a:pPr>
            <a:r>
              <a:rPr lang="en-US" altLang="zh-CN" dirty="0"/>
              <a:t>   </a:t>
            </a:r>
            <a:r>
              <a:rPr lang="en-US" altLang="zh-CN" dirty="0" err="1"/>
              <a:t>cout</a:t>
            </a:r>
            <a:r>
              <a:rPr lang="en-US" altLang="zh-CN" dirty="0"/>
              <a:t> &lt;&lt; </a:t>
            </a:r>
            <a:r>
              <a:rPr lang="en-US" altLang="zh-CN" dirty="0" err="1"/>
              <a:t>endl</a:t>
            </a:r>
            <a:r>
              <a:rPr lang="en-US" altLang="zh-CN" dirty="0"/>
              <a:t>;</a:t>
            </a:r>
          </a:p>
          <a:p>
            <a:pPr defTabSz="266700" eaLnBrk="1" hangingPunct="1">
              <a:buNone/>
              <a:defRPr/>
            </a:pPr>
            <a:r>
              <a:rPr lang="en-US" altLang="zh-CN" dirty="0" smtClean="0"/>
              <a:t>}</a:t>
            </a:r>
          </a:p>
          <a:p>
            <a:pPr defTabSz="266700" eaLnBrk="1" hangingPunct="1">
              <a:buNone/>
              <a:defRPr/>
            </a:pPr>
            <a:endParaRPr lang="en-US" altLang="zh-CN" dirty="0"/>
          </a:p>
          <a:p>
            <a:pPr defTabSz="266700"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void remove(Node *h) //</a:t>
            </a:r>
            <a:r>
              <a:rPr lang="zh-CN" altLang="en-US" dirty="0" smtClean="0"/>
              <a:t>删除链表所有元素</a:t>
            </a:r>
            <a:endParaRPr lang="en-US" altLang="zh-CN" dirty="0" smtClean="0"/>
          </a:p>
          <a:p>
            <a:pPr defTabSz="266700"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{	while (h != NULL)</a:t>
            </a:r>
          </a:p>
          <a:p>
            <a:pPr defTabSz="266700"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	{	Node *p=h;</a:t>
            </a:r>
          </a:p>
          <a:p>
            <a:pPr defTabSz="266700"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			h = h-&gt;next;</a:t>
            </a:r>
          </a:p>
          <a:p>
            <a:pPr defTabSz="266700"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			delete p;</a:t>
            </a:r>
          </a:p>
          <a:p>
            <a:pPr defTabSz="266700"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	}</a:t>
            </a:r>
          </a:p>
          <a:p>
            <a:pPr defTabSz="266700"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例：用链表实现求解约瑟夫问题 </a:t>
            </a:r>
          </a:p>
        </p:txBody>
      </p:sp>
      <p:sp>
        <p:nvSpPr>
          <p:cNvPr id="488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688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smtClean="0"/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smtClean="0"/>
              <a:t>using namespace std;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smtClean="0"/>
              <a:t>struct Node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smtClean="0"/>
              <a:t>{	int no;  //</a:t>
            </a:r>
            <a:r>
              <a:rPr lang="zh-CN" altLang="en-US" sz="2400" smtClean="0"/>
              <a:t>小孩的编号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smtClean="0"/>
              <a:t>	</a:t>
            </a:r>
            <a:r>
              <a:rPr lang="en-US" altLang="zh-CN" sz="2400" smtClean="0"/>
              <a:t>Node *next; //</a:t>
            </a:r>
            <a:r>
              <a:rPr lang="zh-CN" altLang="en-US" sz="2400" smtClean="0"/>
              <a:t>指向下一个小孩的指针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smtClean="0"/>
              <a:t>};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smtClean="0"/>
              <a:t>int main()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smtClean="0"/>
              <a:t>{	int m, //</a:t>
            </a:r>
            <a:r>
              <a:rPr lang="zh-CN" altLang="en-US" sz="2400" smtClean="0"/>
              <a:t>用于存储要报的数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smtClean="0"/>
              <a:t>		</a:t>
            </a:r>
            <a:r>
              <a:rPr lang="en-US" altLang="zh-CN" sz="2400" smtClean="0"/>
              <a:t>n, //</a:t>
            </a:r>
            <a:r>
              <a:rPr lang="zh-CN" altLang="en-US" sz="2400" smtClean="0"/>
              <a:t>用于存储小孩的个数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smtClean="0"/>
              <a:t>		</a:t>
            </a:r>
            <a:r>
              <a:rPr lang="en-US" altLang="zh-CN" sz="2400" smtClean="0"/>
              <a:t>num_of_children_remained; //</a:t>
            </a:r>
            <a:r>
              <a:rPr lang="zh-CN" altLang="en-US" sz="2400" smtClean="0"/>
              <a:t>用于存储圈子里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smtClean="0"/>
              <a:t>						       </a:t>
            </a:r>
            <a:r>
              <a:rPr lang="en-US" altLang="zh-CN" sz="2400" smtClean="0"/>
              <a:t>//</a:t>
            </a:r>
            <a:r>
              <a:rPr lang="zh-CN" altLang="en-US" sz="2400" smtClean="0"/>
              <a:t>剩下的小孩个数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smtClean="0"/>
              <a:t>	</a:t>
            </a:r>
            <a:r>
              <a:rPr lang="en-US" altLang="zh-CN" sz="2400" smtClean="0"/>
              <a:t>cout &lt;&lt; "</a:t>
            </a:r>
            <a:r>
              <a:rPr lang="zh-CN" altLang="en-US" sz="2400" smtClean="0"/>
              <a:t>请输入小孩的个数和要报的数：</a:t>
            </a:r>
            <a:r>
              <a:rPr lang="en-US" altLang="zh-CN" sz="2400" smtClean="0"/>
              <a:t>";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smtClean="0"/>
              <a:t>	cin &gt;&gt; n &gt;&gt; m;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88640"/>
            <a:ext cx="8686800" cy="57261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   //</a:t>
            </a:r>
            <a:r>
              <a:rPr lang="zh-CN" altLang="en-US" sz="2400" dirty="0" smtClean="0"/>
              <a:t>构建圈子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Node *first,*last; //first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last</a:t>
            </a:r>
            <a:r>
              <a:rPr lang="zh-CN" altLang="en-US" sz="2400" dirty="0" smtClean="0"/>
              <a:t>用于分别指向第一个和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			   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最后一个小孩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first = last = new Node;  //</a:t>
            </a:r>
            <a:r>
              <a:rPr lang="zh-CN" altLang="en-US" sz="2400" dirty="0" smtClean="0"/>
              <a:t>生成第一个小孩结点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first-&gt;no = 0; //</a:t>
            </a:r>
            <a:r>
              <a:rPr lang="zh-CN" altLang="en-US" sz="2400" dirty="0" smtClean="0"/>
              <a:t>第一个小孩的编号为</a:t>
            </a:r>
            <a:r>
              <a:rPr lang="en-US" altLang="zh-CN" sz="2400" dirty="0" smtClean="0"/>
              <a:t>0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for 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=1;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&lt;n;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++) //</a:t>
            </a:r>
            <a:r>
              <a:rPr lang="zh-CN" altLang="en-US" sz="2400" dirty="0" smtClean="0"/>
              <a:t>循环构建其它小孩结点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{	Node *p=new Node;  //</a:t>
            </a:r>
            <a:r>
              <a:rPr lang="zh-CN" altLang="en-US" sz="2400" dirty="0" smtClean="0"/>
              <a:t>生成一个新的小孩结点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	</a:t>
            </a:r>
            <a:r>
              <a:rPr lang="en-US" altLang="zh-CN" sz="2400" dirty="0" smtClean="0"/>
              <a:t>p-&gt;no =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; //</a:t>
            </a:r>
            <a:r>
              <a:rPr lang="zh-CN" altLang="en-US" sz="2400" dirty="0" smtClean="0"/>
              <a:t>新的小孩结点的编号为</a:t>
            </a:r>
            <a:r>
              <a:rPr lang="en-US" altLang="zh-CN" sz="2400" dirty="0" err="1" smtClean="0"/>
              <a:t>i</a:t>
            </a:r>
            <a:endParaRPr lang="en-US" altLang="zh-CN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last-&gt;next = p; //</a:t>
            </a:r>
            <a:r>
              <a:rPr lang="zh-CN" altLang="en-US" sz="2400" dirty="0" smtClean="0"/>
              <a:t>最后一个小孩的</a:t>
            </a:r>
            <a:r>
              <a:rPr lang="en-US" altLang="zh-CN" sz="2400" dirty="0" smtClean="0"/>
              <a:t>next</a:t>
            </a:r>
            <a:r>
              <a:rPr lang="zh-CN" altLang="en-US" sz="2400" dirty="0" smtClean="0"/>
              <a:t>指向新生成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                               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的小孩结点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	</a:t>
            </a:r>
            <a:r>
              <a:rPr lang="en-US" altLang="zh-CN" sz="2400" dirty="0" smtClean="0"/>
              <a:t>last = p; //</a:t>
            </a:r>
            <a:r>
              <a:rPr lang="zh-CN" altLang="en-US" sz="2400" dirty="0" smtClean="0"/>
              <a:t>把新生成的小孩结点成为最后一个结点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}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last-&gt;next = first;  //</a:t>
            </a:r>
            <a:r>
              <a:rPr lang="zh-CN" altLang="en-US" sz="2400" dirty="0" smtClean="0"/>
              <a:t>把最后一个小孩的下一个小孩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 				     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设为第一个小孩，构成圈子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动态数组存在的问题</a:t>
            </a:r>
            <a:endParaRPr lang="zh-CN" altLang="zh-CN" dirty="0" smtClean="0"/>
          </a:p>
        </p:txBody>
      </p:sp>
      <p:sp>
        <p:nvSpPr>
          <p:cNvPr id="43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用动态数组表示元素个数可变的线性结构数据，存在以下问题：</a:t>
            </a:r>
          </a:p>
          <a:p>
            <a:pPr lvl="1" eaLnBrk="1" hangingPunct="1">
              <a:defRPr/>
            </a:pPr>
            <a:r>
              <a:rPr lang="zh-CN" altLang="en-US" dirty="0" smtClean="0"/>
              <a:t>当数组空间不够时，它需要重新申请空间、进行数据转移以及释放原有的空间，这样做比较麻烦并且效率有时不高。</a:t>
            </a:r>
          </a:p>
          <a:p>
            <a:pPr lvl="1" eaLnBrk="1" hangingPunct="1">
              <a:defRPr/>
            </a:pPr>
            <a:r>
              <a:rPr lang="zh-CN" altLang="en-US" dirty="0" smtClean="0"/>
              <a:t>在数组中增加或删除元素时，它还将会面临数组元素的大量移动问题。</a:t>
            </a:r>
          </a:p>
        </p:txBody>
      </p:sp>
    </p:spTree>
    <p:extLst>
      <p:ext uri="{BB962C8B-B14F-4D97-AF65-F5344CB8AC3E}">
        <p14:creationId xmlns:p14="http://schemas.microsoft.com/office/powerpoint/2010/main" val="81246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333375"/>
            <a:ext cx="8713663" cy="633598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</a:t>
            </a:r>
            <a:r>
              <a:rPr lang="en-US" altLang="zh-CN" sz="2200" dirty="0" smtClean="0"/>
              <a:t>//</a:t>
            </a:r>
            <a:r>
              <a:rPr lang="zh-CN" altLang="en-US" sz="2200" dirty="0" smtClean="0"/>
              <a:t>开始报数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200" dirty="0" smtClean="0"/>
              <a:t>	</a:t>
            </a:r>
            <a:r>
              <a:rPr lang="en-US" altLang="zh-CN" sz="2200" dirty="0" err="1" smtClean="0"/>
              <a:t>num_of_children_remained</a:t>
            </a:r>
            <a:r>
              <a:rPr lang="en-US" altLang="zh-CN" sz="2200" dirty="0" smtClean="0"/>
              <a:t> = n;  //</a:t>
            </a:r>
            <a:r>
              <a:rPr lang="zh-CN" altLang="en-US" sz="2200" dirty="0" smtClean="0"/>
              <a:t>报数前的圈子中小孩个数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200" dirty="0" smtClean="0"/>
              <a:t>	</a:t>
            </a:r>
            <a:r>
              <a:rPr lang="en-US" altLang="zh-CN" sz="2200" dirty="0" smtClean="0"/>
              <a:t>Node *previous=last;  //previous</a:t>
            </a:r>
            <a:r>
              <a:rPr lang="zh-CN" altLang="en-US" sz="2200" dirty="0" smtClean="0"/>
              <a:t>指向开始报数的前一个小孩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200" dirty="0" smtClean="0"/>
              <a:t>	</a:t>
            </a:r>
            <a:r>
              <a:rPr lang="en-US" altLang="zh-CN" sz="2200" dirty="0" smtClean="0"/>
              <a:t>while (</a:t>
            </a:r>
            <a:r>
              <a:rPr lang="en-US" altLang="zh-CN" sz="2200" dirty="0" err="1" smtClean="0"/>
              <a:t>num_of_children_remained</a:t>
            </a:r>
            <a:r>
              <a:rPr lang="en-US" altLang="zh-CN" sz="2200" dirty="0" smtClean="0"/>
              <a:t> &gt; 1)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{	for 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count=1; count&lt;m; count++)  //</a:t>
            </a:r>
            <a:r>
              <a:rPr lang="zh-CN" altLang="en-US" sz="2200" dirty="0" smtClean="0"/>
              <a:t>循环</a:t>
            </a:r>
            <a:r>
              <a:rPr lang="en-US" altLang="zh-CN" sz="2200" dirty="0" smtClean="0"/>
              <a:t>m-1</a:t>
            </a:r>
            <a:r>
              <a:rPr lang="zh-CN" altLang="en-US" sz="2200" dirty="0" smtClean="0"/>
              <a:t>次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200" dirty="0" smtClean="0"/>
              <a:t>			</a:t>
            </a:r>
            <a:r>
              <a:rPr lang="en-US" altLang="zh-CN" sz="2200" dirty="0" smtClean="0"/>
              <a:t>previous = previous-&gt;next;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	//</a:t>
            </a:r>
            <a:r>
              <a:rPr lang="zh-CN" altLang="en-US" sz="2200" dirty="0" smtClean="0"/>
              <a:t>循环结束时</a:t>
            </a:r>
            <a:r>
              <a:rPr lang="en-US" altLang="zh-CN" sz="2200" dirty="0" smtClean="0"/>
              <a:t>previous</a:t>
            </a:r>
            <a:r>
              <a:rPr lang="zh-CN" altLang="en-US" sz="2200" dirty="0" smtClean="0"/>
              <a:t>指向将要离开圈子的小孩的前一个小孩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200" dirty="0" smtClean="0"/>
              <a:t>		</a:t>
            </a:r>
            <a:r>
              <a:rPr lang="en-US" altLang="zh-CN" sz="2200" dirty="0" smtClean="0"/>
              <a:t>Node *p=previous-&gt;next;  //p</a:t>
            </a:r>
            <a:r>
              <a:rPr lang="zh-CN" altLang="en-US" sz="2200" dirty="0" smtClean="0"/>
              <a:t>指向将要离圈的小孩结点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200" dirty="0" smtClean="0"/>
              <a:t>		</a:t>
            </a:r>
            <a:r>
              <a:rPr lang="en-US" altLang="zh-CN" sz="2200" dirty="0" smtClean="0"/>
              <a:t>previous-&gt;next = p-&gt;next;  //</a:t>
            </a:r>
            <a:r>
              <a:rPr lang="zh-CN" altLang="en-US" sz="2200" dirty="0" smtClean="0"/>
              <a:t>小孩离开圈子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200" dirty="0" smtClean="0"/>
              <a:t>		</a:t>
            </a:r>
            <a:r>
              <a:rPr lang="en-US" altLang="zh-CN" sz="2200" dirty="0" smtClean="0"/>
              <a:t>delete p;  //</a:t>
            </a:r>
            <a:r>
              <a:rPr lang="zh-CN" altLang="en-US" sz="2200" dirty="0" smtClean="0"/>
              <a:t>释放离圈小孩结点的空间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200" dirty="0" smtClean="0"/>
              <a:t>		</a:t>
            </a:r>
            <a:r>
              <a:rPr lang="en-US" altLang="zh-CN" sz="2200" dirty="0" err="1" smtClean="0"/>
              <a:t>num_of_children_remained</a:t>
            </a:r>
            <a:r>
              <a:rPr lang="en-US" altLang="zh-CN" sz="2200" dirty="0" smtClean="0"/>
              <a:t>--;  //</a:t>
            </a:r>
            <a:r>
              <a:rPr lang="zh-CN" altLang="en-US" sz="2200" dirty="0" smtClean="0"/>
              <a:t>圈中小孩数减</a:t>
            </a:r>
            <a:r>
              <a:rPr lang="en-US" altLang="zh-CN" sz="2200" dirty="0" smtClean="0"/>
              <a:t>1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}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//</a:t>
            </a:r>
            <a:r>
              <a:rPr lang="zh-CN" altLang="en-US" sz="2200" dirty="0" smtClean="0"/>
              <a:t>输出胜利者（由</a:t>
            </a:r>
            <a:r>
              <a:rPr lang="en-US" altLang="zh-CN" sz="2200" dirty="0" smtClean="0"/>
              <a:t>previous</a:t>
            </a:r>
            <a:r>
              <a:rPr lang="zh-CN" altLang="en-US" sz="2200" dirty="0" smtClean="0"/>
              <a:t>指向）的编号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200" dirty="0" smtClean="0"/>
              <a:t>	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"The winner is No." &lt;&lt; previous-&gt;no &lt;&lt; '\n';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delete previous;  //</a:t>
            </a:r>
            <a:r>
              <a:rPr lang="zh-CN" altLang="en-US" sz="2200" dirty="0" smtClean="0"/>
              <a:t>释放胜利者结点的空间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200" dirty="0" smtClean="0"/>
              <a:t>	</a:t>
            </a:r>
            <a:r>
              <a:rPr lang="en-US" altLang="zh-CN" sz="2200" dirty="0" smtClean="0"/>
              <a:t>return 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链表与数组的结合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496944" cy="525658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数组与链表在表示线性元素构成的数据时各有</a:t>
            </a:r>
            <a:r>
              <a:rPr lang="zh-CN" altLang="en-US" dirty="0"/>
              <a:t>特点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/>
              <a:t>数组访问元素</a:t>
            </a:r>
            <a:r>
              <a:rPr lang="zh-CN" altLang="en-US" dirty="0" smtClean="0"/>
              <a:t>效率高，但空间扩充困难，插入</a:t>
            </a:r>
            <a:r>
              <a:rPr lang="en-US" altLang="zh-CN" dirty="0" smtClean="0"/>
              <a:t>/</a:t>
            </a:r>
            <a:r>
              <a:rPr lang="zh-CN" altLang="en-US" dirty="0" smtClean="0"/>
              <a:t>删除元素效率低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链表空间扩充容易，插入</a:t>
            </a:r>
            <a:r>
              <a:rPr lang="en-US" altLang="zh-CN" dirty="0" smtClean="0"/>
              <a:t>/</a:t>
            </a:r>
            <a:r>
              <a:rPr lang="zh-CN" altLang="en-US" dirty="0" smtClean="0"/>
              <a:t>删除元素</a:t>
            </a:r>
            <a:r>
              <a:rPr lang="zh-CN" altLang="en-US" dirty="0"/>
              <a:t>效率</a:t>
            </a:r>
            <a:r>
              <a:rPr lang="zh-CN" altLang="en-US" dirty="0" smtClean="0"/>
              <a:t>较高，但</a:t>
            </a:r>
            <a:r>
              <a:rPr lang="zh-CN" altLang="en-US" dirty="0"/>
              <a:t>元素访问</a:t>
            </a:r>
            <a:r>
              <a:rPr lang="zh-CN" altLang="en-US" dirty="0" smtClean="0"/>
              <a:t>效率低。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可以把它们结合起来使用：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整体是链表，链表的每个结点中用数组存储多个元素。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例如</a:t>
            </a:r>
            <a:r>
              <a:rPr lang="zh-CN" altLang="en-US" dirty="0"/>
              <a:t>，结点的类型可以是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2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err="1"/>
              <a:t>struct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chemeClr val="folHlink"/>
                </a:solidFill>
              </a:rPr>
              <a:t>Node </a:t>
            </a:r>
            <a:r>
              <a:rPr lang="en-US" altLang="zh-CN" dirty="0"/>
              <a:t>//</a:t>
            </a:r>
            <a:r>
              <a:rPr lang="zh-CN" altLang="en-US" dirty="0"/>
              <a:t>结点的类型定义</a:t>
            </a:r>
            <a:endParaRPr lang="en-US" altLang="zh-CN" dirty="0">
              <a:solidFill>
                <a:schemeClr val="folHlink"/>
              </a:solidFill>
            </a:endParaRPr>
          </a:p>
          <a:p>
            <a:pPr lvl="2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/>
              <a:t>{	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content[20]</a:t>
            </a:r>
            <a:r>
              <a:rPr lang="en-US" altLang="zh-CN" dirty="0"/>
              <a:t>;  //</a:t>
            </a:r>
            <a:r>
              <a:rPr lang="zh-CN" altLang="en-US" dirty="0"/>
              <a:t>最多存储</a:t>
            </a:r>
            <a:r>
              <a:rPr lang="en-US" altLang="zh-CN" dirty="0"/>
              <a:t>20</a:t>
            </a:r>
            <a:r>
              <a:rPr lang="zh-CN" altLang="en-US" dirty="0"/>
              <a:t>个元素的数据</a:t>
            </a:r>
            <a:endParaRPr lang="en-US" altLang="zh-CN" dirty="0"/>
          </a:p>
          <a:p>
            <a:pPr lvl="2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/>
              <a:t> 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/>
              <a:t>num</a:t>
            </a:r>
            <a:r>
              <a:rPr lang="en-US" altLang="zh-CN" dirty="0"/>
              <a:t>; //</a:t>
            </a:r>
            <a:r>
              <a:rPr lang="zh-CN" altLang="en-US" dirty="0"/>
              <a:t>本结点中元素的实际个数</a:t>
            </a:r>
          </a:p>
          <a:p>
            <a:pPr lvl="2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dirty="0"/>
              <a:t>	</a:t>
            </a:r>
            <a:r>
              <a:rPr lang="en-US" altLang="zh-CN" dirty="0"/>
              <a:t>Node *</a:t>
            </a:r>
            <a:r>
              <a:rPr lang="en-US" altLang="zh-CN" dirty="0">
                <a:solidFill>
                  <a:schemeClr val="folHlink"/>
                </a:solidFill>
              </a:rPr>
              <a:t>next</a:t>
            </a:r>
            <a:r>
              <a:rPr lang="en-US" altLang="zh-CN" dirty="0"/>
              <a:t>;  //</a:t>
            </a:r>
            <a:r>
              <a:rPr lang="zh-CN" altLang="en-US" dirty="0"/>
              <a:t>存储下一个结点的地址</a:t>
            </a:r>
          </a:p>
          <a:p>
            <a:pPr lvl="2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/>
              <a:t>};  </a:t>
            </a:r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访问</a:t>
            </a:r>
            <a:r>
              <a:rPr lang="zh-CN" altLang="en-US" dirty="0"/>
              <a:t>元素</a:t>
            </a:r>
            <a:r>
              <a:rPr lang="zh-CN" altLang="en-US" dirty="0" smtClean="0"/>
              <a:t>时先找到元素所的结点，在结点内部可用下标访问。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增加</a:t>
            </a:r>
            <a:r>
              <a:rPr lang="en-US" altLang="zh-CN" dirty="0" smtClean="0"/>
              <a:t>/</a:t>
            </a:r>
            <a:r>
              <a:rPr lang="zh-CN" altLang="en-US" dirty="0" smtClean="0"/>
              <a:t>删除元素在某结点内部进行：</a:t>
            </a:r>
            <a:endParaRPr lang="en-US" altLang="zh-CN" dirty="0" smtClean="0"/>
          </a:p>
          <a:p>
            <a:pPr lvl="2">
              <a:lnSpc>
                <a:spcPct val="120000"/>
              </a:lnSpc>
            </a:pPr>
            <a:r>
              <a:rPr lang="zh-CN" altLang="en-US" dirty="0" smtClean="0"/>
              <a:t>增加元素：结点内部空间不够时，可增加一个结点存放新元素。</a:t>
            </a:r>
            <a:endParaRPr lang="en-US" altLang="zh-CN" dirty="0" smtClean="0"/>
          </a:p>
          <a:p>
            <a:pPr lvl="2">
              <a:lnSpc>
                <a:spcPct val="120000"/>
              </a:lnSpc>
            </a:pPr>
            <a:r>
              <a:rPr lang="zh-CN" altLang="en-US" dirty="0" smtClean="0"/>
              <a:t>删除元素：结点内部元素较少时，可合并相邻结点。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806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17600"/>
            <a:ext cx="8229600" cy="237648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为一个一维数组（假设已有元素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个数为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删除数组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中位置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处的元素，赋给变量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在数组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中位置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处插入一个元素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zh-CN" alt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循环怎么安排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？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标题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865187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例：在数组中插入</a:t>
            </a:r>
            <a:r>
              <a:rPr lang="en-US" altLang="zh-CN" dirty="0" smtClean="0"/>
              <a:t>/</a:t>
            </a:r>
            <a:r>
              <a:rPr lang="zh-CN" altLang="en-US" dirty="0"/>
              <a:t>删除</a:t>
            </a:r>
            <a:r>
              <a:rPr lang="zh-CN" altLang="en-US" dirty="0" smtClean="0"/>
              <a:t>元素</a:t>
            </a:r>
            <a:endParaRPr lang="zh-CN" alt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211639" y="4869160"/>
            <a:ext cx="4288353" cy="1865126"/>
          </a:xfrm>
          <a:prstGeom prst="rect">
            <a:avLst/>
          </a:prstGeom>
          <a:solidFill>
            <a:srgbClr val="0066CC"/>
          </a:solidFill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//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循环从前往</a:t>
            </a: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后</a:t>
            </a:r>
            <a:endParaRPr kumimoji="0" lang="en-US" altLang="zh-CN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x = a[m];</a:t>
            </a: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for (</a:t>
            </a:r>
            <a:r>
              <a:rPr kumimoji="0" lang="en-US" altLang="zh-CN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i</a:t>
            </a: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=m+1; </a:t>
            </a:r>
            <a:r>
              <a:rPr kumimoji="0" lang="en-US" altLang="zh-CN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i</a:t>
            </a: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&lt;=n-1; </a:t>
            </a:r>
            <a:r>
              <a:rPr kumimoji="0" lang="en-US" altLang="zh-CN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i</a:t>
            </a: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++)</a:t>
            </a: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  a[i-1] = a[</a:t>
            </a:r>
            <a:r>
              <a:rPr kumimoji="0" lang="en-US" altLang="zh-CN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i</a:t>
            </a: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];</a:t>
            </a: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n--;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916115" y="4869160"/>
            <a:ext cx="3616325" cy="1865312"/>
          </a:xfrm>
          <a:prstGeom prst="rect">
            <a:avLst/>
          </a:prstGeom>
          <a:solidFill>
            <a:srgbClr val="0066CC"/>
          </a:solidFill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//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循环从后往前</a:t>
            </a:r>
            <a:endParaRPr kumimoji="0" lang="en-US" altLang="zh-CN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for (</a:t>
            </a:r>
            <a:r>
              <a:rPr kumimoji="0" lang="en-US" altLang="zh-CN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i</a:t>
            </a: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=n-1; </a:t>
            </a:r>
            <a:r>
              <a:rPr kumimoji="0" lang="en-US" altLang="zh-CN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i</a:t>
            </a: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&gt;=m; </a:t>
            </a:r>
            <a:r>
              <a:rPr kumimoji="0" lang="en-US" altLang="zh-CN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i</a:t>
            </a: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--)</a:t>
            </a: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  a[i+1] = a[</a:t>
            </a:r>
            <a:r>
              <a:rPr kumimoji="0" lang="en-US" altLang="zh-CN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i</a:t>
            </a: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];</a:t>
            </a: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a[m] = x;</a:t>
            </a: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n++;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31570" y="3598863"/>
            <a:ext cx="4168979" cy="1201737"/>
            <a:chOff x="231570" y="3598863"/>
            <a:chExt cx="4168979" cy="1201737"/>
          </a:xfrm>
        </p:grpSpPr>
        <p:grpSp>
          <p:nvGrpSpPr>
            <p:cNvPr id="10" name="组合 9"/>
            <p:cNvGrpSpPr/>
            <p:nvPr/>
          </p:nvGrpSpPr>
          <p:grpSpPr>
            <a:xfrm>
              <a:off x="231570" y="3598863"/>
              <a:ext cx="4168979" cy="1201737"/>
              <a:chOff x="231570" y="3598863"/>
              <a:chExt cx="4168979" cy="1201737"/>
            </a:xfrm>
          </p:grpSpPr>
          <p:grpSp>
            <p:nvGrpSpPr>
              <p:cNvPr id="47109" name="组合 7168"/>
              <p:cNvGrpSpPr>
                <a:grpSpLocks/>
              </p:cNvGrpSpPr>
              <p:nvPr/>
            </p:nvGrpSpPr>
            <p:grpSpPr bwMode="auto">
              <a:xfrm>
                <a:off x="231570" y="3598863"/>
                <a:ext cx="4168979" cy="1201737"/>
                <a:chOff x="232269" y="3388930"/>
                <a:chExt cx="4168327" cy="1201490"/>
              </a:xfrm>
            </p:grpSpPr>
            <p:grpSp>
              <p:nvGrpSpPr>
                <p:cNvPr id="47124" name="组合 30"/>
                <p:cNvGrpSpPr>
                  <a:grpSpLocks/>
                </p:cNvGrpSpPr>
                <p:nvPr/>
              </p:nvGrpSpPr>
              <p:grpSpPr bwMode="auto">
                <a:xfrm>
                  <a:off x="251520" y="3501008"/>
                  <a:ext cx="4149076" cy="1089412"/>
                  <a:chOff x="251520" y="3501008"/>
                  <a:chExt cx="4149076" cy="1089412"/>
                </a:xfrm>
              </p:grpSpPr>
              <p:sp>
                <p:nvSpPr>
                  <p:cNvPr id="47126" name="矩形 3"/>
                  <p:cNvSpPr>
                    <a:spLocks noChangeArrowheads="1"/>
                  </p:cNvSpPr>
                  <p:nvPr/>
                </p:nvSpPr>
                <p:spPr bwMode="auto">
                  <a:xfrm>
                    <a:off x="251520" y="3789040"/>
                    <a:ext cx="3960440" cy="432048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lvl1pPr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1pPr>
                    <a:lvl2pPr marL="742950" indent="-28575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2pPr>
                    <a:lvl3pPr marL="11430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3pPr>
                    <a:lvl4pPr marL="16002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4pPr>
                    <a:lvl5pPr marL="20574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zh-CN" altLang="en-US" sz="1800">
                      <a:effectLst/>
                    </a:endParaRPr>
                  </a:p>
                </p:txBody>
              </p:sp>
              <p:cxnSp>
                <p:nvCxnSpPr>
                  <p:cNvPr id="47127" name="直接连接符 7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619672" y="3789040"/>
                    <a:ext cx="0" cy="432048"/>
                  </a:xfrm>
                  <a:prstGeom prst="line">
                    <a:avLst/>
                  </a:prstGeom>
                  <a:noFill/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47128" name="直接连接符 8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979712" y="3789040"/>
                    <a:ext cx="0" cy="432048"/>
                  </a:xfrm>
                  <a:prstGeom prst="line">
                    <a:avLst/>
                  </a:prstGeom>
                  <a:noFill/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47129" name="直接连接符 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339752" y="3789040"/>
                    <a:ext cx="0" cy="432048"/>
                  </a:xfrm>
                  <a:prstGeom prst="line">
                    <a:avLst/>
                  </a:prstGeom>
                  <a:noFill/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47130" name="上弧形箭头 18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1764241" y="3501008"/>
                    <a:ext cx="396044" cy="288032"/>
                  </a:xfrm>
                  <a:prstGeom prst="curvedDownArrow">
                    <a:avLst>
                      <a:gd name="adj1" fmla="val 24998"/>
                      <a:gd name="adj2" fmla="val 50003"/>
                      <a:gd name="adj3" fmla="val 25000"/>
                    </a:avLst>
                  </a:prstGeom>
                  <a:solidFill>
                    <a:schemeClr val="accent1"/>
                  </a:solidFill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lvl1pPr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1pPr>
                    <a:lvl2pPr marL="742950" indent="-28575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2pPr>
                    <a:lvl3pPr marL="11430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3pPr>
                    <a:lvl4pPr marL="16002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4pPr>
                    <a:lvl5pPr marL="20574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zh-CN" altLang="en-US" sz="1800">
                      <a:effectLst/>
                    </a:endParaRPr>
                  </a:p>
                </p:txBody>
              </p:sp>
              <p:cxnSp>
                <p:nvCxnSpPr>
                  <p:cNvPr id="47131" name="直接连接符 20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923928" y="3789040"/>
                    <a:ext cx="0" cy="432048"/>
                  </a:xfrm>
                  <a:prstGeom prst="line">
                    <a:avLst/>
                  </a:prstGeom>
                  <a:noFill/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47132" name="直接连接符 2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563888" y="3789040"/>
                    <a:ext cx="0" cy="432048"/>
                  </a:xfrm>
                  <a:prstGeom prst="line">
                    <a:avLst/>
                  </a:prstGeom>
                  <a:noFill/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1619731" y="4220609"/>
                    <a:ext cx="409511" cy="369811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>
                      <a:buFont typeface="Wingdings" pitchFamily="2" charset="2"/>
                      <a:buNone/>
                      <a:defRPr/>
                    </a:pPr>
                    <a:r>
                      <a:rPr lang="en-US" altLang="zh-CN" sz="1800" dirty="0"/>
                      <a:t>m</a:t>
                    </a:r>
                    <a:endParaRPr lang="zh-CN" altLang="en-US" sz="1800" dirty="0"/>
                  </a:p>
                </p:txBody>
              </p:sp>
              <p:sp>
                <p:nvSpPr>
                  <p:cNvPr id="32" name="TextBox 31"/>
                  <p:cNvSpPr txBox="1"/>
                  <p:nvPr/>
                </p:nvSpPr>
                <p:spPr>
                  <a:xfrm>
                    <a:off x="3818075" y="4220609"/>
                    <a:ext cx="582521" cy="369811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>
                      <a:buFont typeface="Wingdings" pitchFamily="2" charset="2"/>
                      <a:buNone/>
                      <a:defRPr/>
                    </a:pPr>
                    <a:r>
                      <a:rPr lang="en-US" altLang="zh-CN" sz="1800" dirty="0"/>
                      <a:t>n-1</a:t>
                    </a:r>
                    <a:endParaRPr lang="zh-CN" altLang="en-US" sz="1800" dirty="0"/>
                  </a:p>
                </p:txBody>
              </p:sp>
              <p:sp>
                <p:nvSpPr>
                  <p:cNvPr id="47135" name="上弧形箭头 34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2232293" y="3501008"/>
                    <a:ext cx="396044" cy="288032"/>
                  </a:xfrm>
                  <a:prstGeom prst="curvedDownArrow">
                    <a:avLst>
                      <a:gd name="adj1" fmla="val 24998"/>
                      <a:gd name="adj2" fmla="val 50003"/>
                      <a:gd name="adj3" fmla="val 25000"/>
                    </a:avLst>
                  </a:prstGeom>
                  <a:solidFill>
                    <a:schemeClr val="accent1"/>
                  </a:solidFill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lvl1pPr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1pPr>
                    <a:lvl2pPr marL="742950" indent="-28575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2pPr>
                    <a:lvl3pPr marL="11430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3pPr>
                    <a:lvl4pPr marL="16002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4pPr>
                    <a:lvl5pPr marL="20574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zh-CN" altLang="en-US" sz="1800">
                      <a:effectLst/>
                    </a:endParaRPr>
                  </a:p>
                </p:txBody>
              </p:sp>
            </p:grpSp>
            <p:sp>
              <p:nvSpPr>
                <p:cNvPr id="39" name="TextBox 38"/>
                <p:cNvSpPr txBox="1"/>
                <p:nvPr/>
              </p:nvSpPr>
              <p:spPr>
                <a:xfrm>
                  <a:off x="232269" y="3388930"/>
                  <a:ext cx="1474852" cy="400028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buFont typeface="Wingdings" pitchFamily="2" charset="2"/>
                    <a:buNone/>
                    <a:defRPr/>
                  </a:pPr>
                  <a:r>
                    <a:rPr lang="zh-CN" altLang="en-US" sz="2000" dirty="0" smtClean="0"/>
                    <a:t>删除：前移</a:t>
                  </a:r>
                  <a:endParaRPr lang="zh-CN" altLang="en-US" sz="2000" dirty="0"/>
                </a:p>
              </p:txBody>
            </p:sp>
          </p:grpSp>
          <p:cxnSp>
            <p:nvCxnSpPr>
              <p:cNvPr id="5" name="直接箭头连接符 4"/>
              <p:cNvCxnSpPr/>
              <p:nvPr/>
            </p:nvCxnSpPr>
            <p:spPr bwMode="auto">
              <a:xfrm>
                <a:off x="2771800" y="3861048"/>
                <a:ext cx="936104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50" name="上弧形箭头 34"/>
            <p:cNvSpPr>
              <a:spLocks noChangeArrowheads="1"/>
            </p:cNvSpPr>
            <p:nvPr/>
          </p:nvSpPr>
          <p:spPr bwMode="auto">
            <a:xfrm flipH="1">
              <a:off x="3743846" y="3717032"/>
              <a:ext cx="396106" cy="288091"/>
            </a:xfrm>
            <a:prstGeom prst="curvedDownArrow">
              <a:avLst>
                <a:gd name="adj1" fmla="val 24998"/>
                <a:gd name="adj2" fmla="val 50003"/>
                <a:gd name="adj3" fmla="val 25000"/>
              </a:avLst>
            </a:prstGeom>
            <a:solidFill>
              <a:schemeClr val="accent1"/>
            </a:solidFill>
            <a:ln w="12700" cap="sq" algn="ctr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 eaLnBrk="0" hangingPunct="0"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800">
                <a:effectLst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87900" y="3598863"/>
            <a:ext cx="4248150" cy="1201737"/>
            <a:chOff x="4787900" y="3598863"/>
            <a:chExt cx="4248150" cy="1201737"/>
          </a:xfrm>
        </p:grpSpPr>
        <p:grpSp>
          <p:nvGrpSpPr>
            <p:cNvPr id="11" name="组合 10"/>
            <p:cNvGrpSpPr/>
            <p:nvPr/>
          </p:nvGrpSpPr>
          <p:grpSpPr>
            <a:xfrm>
              <a:off x="4787900" y="3598863"/>
              <a:ext cx="4248150" cy="1201737"/>
              <a:chOff x="4787900" y="3598863"/>
              <a:chExt cx="4248150" cy="1201737"/>
            </a:xfrm>
          </p:grpSpPr>
          <p:grpSp>
            <p:nvGrpSpPr>
              <p:cNvPr id="47110" name="组合 7170"/>
              <p:cNvGrpSpPr>
                <a:grpSpLocks/>
              </p:cNvGrpSpPr>
              <p:nvPr/>
            </p:nvGrpSpPr>
            <p:grpSpPr bwMode="auto">
              <a:xfrm>
                <a:off x="4787900" y="3598863"/>
                <a:ext cx="4248150" cy="1201737"/>
                <a:chOff x="4932040" y="3388930"/>
                <a:chExt cx="4248269" cy="1201490"/>
              </a:xfrm>
            </p:grpSpPr>
            <p:grpSp>
              <p:nvGrpSpPr>
                <p:cNvPr id="47112" name="组合 7167"/>
                <p:cNvGrpSpPr>
                  <a:grpSpLocks/>
                </p:cNvGrpSpPr>
                <p:nvPr/>
              </p:nvGrpSpPr>
              <p:grpSpPr bwMode="auto">
                <a:xfrm>
                  <a:off x="4932040" y="3501008"/>
                  <a:ext cx="4248269" cy="1089412"/>
                  <a:chOff x="4932040" y="3501008"/>
                  <a:chExt cx="4248269" cy="1089412"/>
                </a:xfrm>
              </p:grpSpPr>
              <p:sp>
                <p:nvSpPr>
                  <p:cNvPr id="47114" name="矩形 22"/>
                  <p:cNvSpPr>
                    <a:spLocks noChangeArrowheads="1"/>
                  </p:cNvSpPr>
                  <p:nvPr/>
                </p:nvSpPr>
                <p:spPr bwMode="auto">
                  <a:xfrm>
                    <a:off x="4932040" y="3789040"/>
                    <a:ext cx="3960440" cy="432048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lvl1pPr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1pPr>
                    <a:lvl2pPr marL="742950" indent="-28575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2pPr>
                    <a:lvl3pPr marL="11430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3pPr>
                    <a:lvl4pPr marL="16002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4pPr>
                    <a:lvl5pPr marL="20574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zh-CN" altLang="en-US" sz="1800">
                      <a:effectLst/>
                    </a:endParaRPr>
                  </a:p>
                </p:txBody>
              </p:sp>
              <p:cxnSp>
                <p:nvCxnSpPr>
                  <p:cNvPr id="47115" name="直接连接符 24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300192" y="3789040"/>
                    <a:ext cx="0" cy="432048"/>
                  </a:xfrm>
                  <a:prstGeom prst="line">
                    <a:avLst/>
                  </a:prstGeom>
                  <a:noFill/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47116" name="直接连接符 25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660232" y="3789040"/>
                    <a:ext cx="0" cy="432048"/>
                  </a:xfrm>
                  <a:prstGeom prst="line">
                    <a:avLst/>
                  </a:prstGeom>
                  <a:noFill/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47117" name="直接连接符 26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020272" y="3789040"/>
                    <a:ext cx="0" cy="432048"/>
                  </a:xfrm>
                  <a:prstGeom prst="line">
                    <a:avLst/>
                  </a:prstGeom>
                  <a:noFill/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47118" name="直接连接符 27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8604448" y="3789040"/>
                    <a:ext cx="0" cy="432048"/>
                  </a:xfrm>
                  <a:prstGeom prst="line">
                    <a:avLst/>
                  </a:prstGeom>
                  <a:noFill/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47119" name="直接连接符 28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8244408" y="3789040"/>
                    <a:ext cx="0" cy="432048"/>
                  </a:xfrm>
                  <a:prstGeom prst="line">
                    <a:avLst/>
                  </a:prstGeom>
                  <a:noFill/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47120" name="上弧形箭头 29"/>
                  <p:cNvSpPr>
                    <a:spLocks noChangeArrowheads="1"/>
                  </p:cNvSpPr>
                  <p:nvPr/>
                </p:nvSpPr>
                <p:spPr bwMode="auto">
                  <a:xfrm>
                    <a:off x="8748261" y="3501008"/>
                    <a:ext cx="432048" cy="288032"/>
                  </a:xfrm>
                  <a:prstGeom prst="curvedDownArrow">
                    <a:avLst>
                      <a:gd name="adj1" fmla="val 25000"/>
                      <a:gd name="adj2" fmla="val 50000"/>
                      <a:gd name="adj3" fmla="val 25000"/>
                    </a:avLst>
                  </a:prstGeom>
                  <a:solidFill>
                    <a:schemeClr val="accent1"/>
                  </a:solidFill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lvl1pPr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1pPr>
                    <a:lvl2pPr marL="742950" indent="-28575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2pPr>
                    <a:lvl3pPr marL="11430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3pPr>
                    <a:lvl4pPr marL="16002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4pPr>
                    <a:lvl5pPr marL="20574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zh-CN" altLang="en-US" sz="1800">
                      <a:effectLst/>
                    </a:endParaRPr>
                  </a:p>
                </p:txBody>
              </p:sp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8499253" y="4220609"/>
                    <a:ext cx="582628" cy="369811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>
                      <a:buFont typeface="Wingdings" pitchFamily="2" charset="2"/>
                      <a:buNone/>
                      <a:defRPr/>
                    </a:pPr>
                    <a:r>
                      <a:rPr lang="en-US" altLang="zh-CN" sz="1800" dirty="0"/>
                      <a:t>n-1</a:t>
                    </a:r>
                    <a:endParaRPr lang="zh-CN" altLang="en-US" sz="1800" dirty="0"/>
                  </a:p>
                </p:txBody>
              </p:sp>
              <p:sp>
                <p:nvSpPr>
                  <p:cNvPr id="34" name="TextBox 33"/>
                  <p:cNvSpPr txBox="1"/>
                  <p:nvPr/>
                </p:nvSpPr>
                <p:spPr>
                  <a:xfrm>
                    <a:off x="6267165" y="4220609"/>
                    <a:ext cx="409586" cy="369811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>
                      <a:buFont typeface="Wingdings" pitchFamily="2" charset="2"/>
                      <a:buNone/>
                      <a:defRPr/>
                    </a:pPr>
                    <a:r>
                      <a:rPr lang="en-US" altLang="zh-CN" sz="1800" dirty="0"/>
                      <a:t>m</a:t>
                    </a:r>
                    <a:endParaRPr lang="zh-CN" altLang="en-US" sz="1800" dirty="0"/>
                  </a:p>
                </p:txBody>
              </p:sp>
              <p:sp>
                <p:nvSpPr>
                  <p:cNvPr id="47123" name="上弧形箭头 35"/>
                  <p:cNvSpPr>
                    <a:spLocks noChangeArrowheads="1"/>
                  </p:cNvSpPr>
                  <p:nvPr/>
                </p:nvSpPr>
                <p:spPr bwMode="auto">
                  <a:xfrm>
                    <a:off x="8316215" y="3501008"/>
                    <a:ext cx="432048" cy="288032"/>
                  </a:xfrm>
                  <a:prstGeom prst="curvedDownArrow">
                    <a:avLst>
                      <a:gd name="adj1" fmla="val 25000"/>
                      <a:gd name="adj2" fmla="val 50000"/>
                      <a:gd name="adj3" fmla="val 25000"/>
                    </a:avLst>
                  </a:prstGeom>
                  <a:solidFill>
                    <a:schemeClr val="accent1"/>
                  </a:solidFill>
                  <a:ln w="12700" cap="sq" algn="ctr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lvl1pPr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1pPr>
                    <a:lvl2pPr marL="742950" indent="-28575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2pPr>
                    <a:lvl3pPr marL="11430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3pPr>
                    <a:lvl4pPr marL="16002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4pPr>
                    <a:lvl5pPr marL="2057400" indent="-228600" eaLnBrk="0" hangingPunct="0"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0000"/>
                      <a:buFont typeface="Wingdings" pitchFamily="2" charset="2"/>
                      <a:buChar char="n"/>
                      <a:defRPr sz="3000">
                        <a:solidFill>
                          <a:schemeClr val="tx1"/>
                        </a:solidFill>
                        <a:latin typeface="Verdana" pitchFamily="34" charset="0"/>
                        <a:ea typeface="宋体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zh-CN" altLang="en-US" sz="1800">
                      <a:effectLst/>
                    </a:endParaRPr>
                  </a:p>
                </p:txBody>
              </p:sp>
            </p:grpSp>
            <p:sp>
              <p:nvSpPr>
                <p:cNvPr id="41" name="TextBox 40"/>
                <p:cNvSpPr txBox="1"/>
                <p:nvPr/>
              </p:nvSpPr>
              <p:spPr>
                <a:xfrm>
                  <a:off x="4932164" y="3388930"/>
                  <a:ext cx="1475124" cy="400028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buFont typeface="Wingdings" pitchFamily="2" charset="2"/>
                    <a:buNone/>
                    <a:defRPr/>
                  </a:pPr>
                  <a:r>
                    <a:rPr lang="zh-CN" altLang="en-US" sz="2000" dirty="0" smtClean="0"/>
                    <a:t>插入：后移</a:t>
                  </a:r>
                  <a:endParaRPr lang="zh-CN" altLang="en-US" sz="2000" dirty="0"/>
                </a:p>
              </p:txBody>
            </p:sp>
          </p:grpSp>
          <p:cxnSp>
            <p:nvCxnSpPr>
              <p:cNvPr id="40" name="直接箭头连接符 39"/>
              <p:cNvCxnSpPr/>
              <p:nvPr/>
            </p:nvCxnSpPr>
            <p:spPr bwMode="auto">
              <a:xfrm flipH="1">
                <a:off x="6876074" y="3861048"/>
                <a:ext cx="1124728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53" name="上弧形箭头 35"/>
            <p:cNvSpPr>
              <a:spLocks noChangeArrowheads="1"/>
            </p:cNvSpPr>
            <p:nvPr/>
          </p:nvSpPr>
          <p:spPr bwMode="auto">
            <a:xfrm>
              <a:off x="6300192" y="3717032"/>
              <a:ext cx="432036" cy="288091"/>
            </a:xfrm>
            <a:prstGeom prst="curvedDownArrow">
              <a:avLst>
                <a:gd name="adj1" fmla="val 25000"/>
                <a:gd name="adj2" fmla="val 50000"/>
                <a:gd name="adj3" fmla="val 25000"/>
              </a:avLst>
            </a:prstGeom>
            <a:solidFill>
              <a:schemeClr val="accent1"/>
            </a:solidFill>
            <a:ln w="12700" cap="sq" algn="ctr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 eaLnBrk="0" hangingPunct="0"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800"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526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链表概述</a:t>
            </a:r>
          </a:p>
        </p:txBody>
      </p:sp>
      <p:sp>
        <p:nvSpPr>
          <p:cNvPr id="439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3184" y="1600200"/>
            <a:ext cx="8579296" cy="506916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链表用于表示由</a:t>
            </a:r>
            <a:r>
              <a:rPr lang="zh-CN" altLang="en-US" dirty="0" smtClean="0">
                <a:solidFill>
                  <a:srgbClr val="FFC000"/>
                </a:solidFill>
              </a:rPr>
              <a:t>数量可变</a:t>
            </a:r>
            <a:r>
              <a:rPr lang="zh-CN" altLang="en-US" dirty="0" smtClean="0"/>
              <a:t>的同类型元素所构成的具有线性结构的复合数据。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与动态数组不同，链表元素的空间是</a:t>
            </a:r>
            <a:r>
              <a:rPr lang="zh-CN" altLang="en-US" dirty="0"/>
              <a:t>逐个</a:t>
            </a:r>
            <a:r>
              <a:rPr lang="zh-CN" altLang="en-US" dirty="0" smtClean="0"/>
              <a:t>生成的（</a:t>
            </a:r>
            <a:r>
              <a:rPr lang="zh-CN" altLang="en-US" dirty="0" smtClean="0">
                <a:solidFill>
                  <a:srgbClr val="FFC000"/>
                </a:solidFill>
              </a:rPr>
              <a:t>每个元素是一个动态变量</a:t>
            </a:r>
            <a:r>
              <a:rPr lang="zh-CN" altLang="en-US" dirty="0" smtClean="0"/>
              <a:t>），并且元素不必</a:t>
            </a:r>
            <a:r>
              <a:rPr lang="zh-CN" altLang="en-US" dirty="0"/>
              <a:t>存放在</a:t>
            </a:r>
            <a:r>
              <a:rPr lang="zh-CN" altLang="en-US" dirty="0" smtClean="0"/>
              <a:t>连续的内存空间中。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链表中的每一个元素除了本身的数据外，还</a:t>
            </a:r>
            <a:r>
              <a:rPr lang="zh-CN" altLang="en-US" dirty="0" smtClean="0">
                <a:solidFill>
                  <a:schemeClr val="folHlink"/>
                </a:solidFill>
              </a:rPr>
              <a:t>包含一个（或多个）指针</a:t>
            </a:r>
            <a:r>
              <a:rPr lang="zh-CN" altLang="en-US" dirty="0" smtClean="0"/>
              <a:t>，它（们）指向链表中下一个（和其它）元素的内存位置。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如果每个元素只包含一个指针，则称为</a:t>
            </a:r>
            <a:r>
              <a:rPr lang="zh-CN" altLang="en-US" dirty="0" smtClean="0">
                <a:solidFill>
                  <a:schemeClr val="folHlink"/>
                </a:solidFill>
              </a:rPr>
              <a:t>单链表</a:t>
            </a:r>
            <a:r>
              <a:rPr lang="zh-CN" altLang="en-US" dirty="0" smtClean="0"/>
              <a:t>，否则称为</a:t>
            </a:r>
            <a:r>
              <a:rPr lang="zh-CN" altLang="en-US" dirty="0" smtClean="0">
                <a:solidFill>
                  <a:schemeClr val="folHlink"/>
                </a:solidFill>
              </a:rPr>
              <a:t>多链表</a:t>
            </a:r>
            <a:r>
              <a:rPr lang="zh-CN" altLang="en-US" dirty="0" smtClean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单链表</a:t>
            </a:r>
          </a:p>
        </p:txBody>
      </p:sp>
      <p:sp>
        <p:nvSpPr>
          <p:cNvPr id="440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924175"/>
            <a:ext cx="8686800" cy="39338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单链表的每个</a:t>
            </a:r>
            <a:r>
              <a:rPr lang="zh-CN" altLang="en-US" sz="2800" dirty="0"/>
              <a:t>元素（又称</a:t>
            </a:r>
            <a:r>
              <a:rPr lang="zh-CN" altLang="en-US" sz="2800" dirty="0" smtClean="0">
                <a:solidFill>
                  <a:srgbClr val="FFC000"/>
                </a:solidFill>
              </a:rPr>
              <a:t>结点</a:t>
            </a:r>
            <a:r>
              <a:rPr lang="zh-CN" altLang="en-US" sz="2800" dirty="0" smtClean="0"/>
              <a:t>或</a:t>
            </a:r>
            <a:r>
              <a:rPr lang="zh-CN" altLang="en-US" sz="2800" dirty="0" smtClean="0">
                <a:solidFill>
                  <a:srgbClr val="FFC000"/>
                </a:solidFill>
              </a:rPr>
              <a:t>节点</a:t>
            </a:r>
            <a:r>
              <a:rPr lang="zh-CN" altLang="en-US" sz="2800" dirty="0" smtClean="0"/>
              <a:t>）</a:t>
            </a:r>
            <a:r>
              <a:rPr lang="zh-CN" altLang="en-US" sz="2800" dirty="0"/>
              <a:t>只</a:t>
            </a:r>
            <a:r>
              <a:rPr lang="zh-CN" altLang="en-US" sz="2800" dirty="0" smtClean="0"/>
              <a:t>包含一个指向下一个元素的指针。结点类型可定义如下：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err="1" smtClean="0"/>
              <a:t>struct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chemeClr val="folHlink"/>
                </a:solidFill>
              </a:rPr>
              <a:t>Node </a:t>
            </a:r>
            <a:r>
              <a:rPr lang="en-US" altLang="zh-CN" sz="2400" dirty="0" smtClean="0"/>
              <a:t>//</a:t>
            </a:r>
            <a:r>
              <a:rPr lang="zh-CN" altLang="en-US" sz="2400" dirty="0"/>
              <a:t>结点的类型定义</a:t>
            </a:r>
            <a:endParaRPr lang="en-US" altLang="zh-CN" sz="2400" dirty="0" smtClean="0">
              <a:solidFill>
                <a:schemeClr val="folHlink"/>
              </a:solidFill>
            </a:endParaRP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{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content;  //</a:t>
            </a:r>
            <a:r>
              <a:rPr lang="zh-CN" altLang="en-US" sz="2400" dirty="0" smtClean="0"/>
              <a:t>存储元素本身的数据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Node *</a:t>
            </a:r>
            <a:r>
              <a:rPr lang="en-US" altLang="zh-CN" sz="2400" dirty="0" smtClean="0">
                <a:solidFill>
                  <a:schemeClr val="folHlink"/>
                </a:solidFill>
              </a:rPr>
              <a:t>next</a:t>
            </a:r>
            <a:r>
              <a:rPr lang="en-US" altLang="zh-CN" sz="2400" dirty="0" smtClean="0"/>
              <a:t>;  //</a:t>
            </a:r>
            <a:r>
              <a:rPr lang="zh-CN" altLang="en-US" sz="2400" dirty="0" smtClean="0"/>
              <a:t>存储下一个结点的地址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};  </a:t>
            </a:r>
            <a:endParaRPr lang="zh-CN" altLang="en-US" sz="2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另外需要</a:t>
            </a:r>
            <a:r>
              <a:rPr lang="zh-CN" altLang="en-US" sz="2800" dirty="0"/>
              <a:t>一个</a:t>
            </a:r>
            <a:r>
              <a:rPr lang="zh-CN" altLang="en-US" sz="2800" dirty="0">
                <a:solidFill>
                  <a:schemeClr val="folHlink"/>
                </a:solidFill>
              </a:rPr>
              <a:t>头</a:t>
            </a:r>
            <a:r>
              <a:rPr lang="zh-CN" altLang="en-US" sz="2800" dirty="0" smtClean="0">
                <a:solidFill>
                  <a:schemeClr val="folHlink"/>
                </a:solidFill>
              </a:rPr>
              <a:t>指针</a:t>
            </a:r>
            <a:r>
              <a:rPr lang="zh-CN" altLang="en-US" sz="2800" dirty="0" smtClean="0"/>
              <a:t>指向</a:t>
            </a:r>
            <a:r>
              <a:rPr lang="zh-CN" altLang="en-US" sz="2800" dirty="0"/>
              <a:t>第一个</a:t>
            </a:r>
            <a:r>
              <a:rPr lang="zh-CN" altLang="en-US" sz="2800" dirty="0" smtClean="0"/>
              <a:t>结点，定义如下：</a:t>
            </a:r>
            <a:endParaRPr lang="zh-CN" altLang="en-US" sz="2800" dirty="0"/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Node *</a:t>
            </a:r>
            <a:r>
              <a:rPr lang="en-US" altLang="zh-CN" sz="2400" dirty="0" smtClean="0">
                <a:solidFill>
                  <a:schemeClr val="folHlink"/>
                </a:solidFill>
              </a:rPr>
              <a:t>head</a:t>
            </a:r>
            <a:r>
              <a:rPr lang="en-US" altLang="zh-CN" sz="2400" dirty="0" smtClean="0"/>
              <a:t>=NULL;  //</a:t>
            </a:r>
            <a:r>
              <a:rPr lang="zh-CN" altLang="en-US" sz="2400" dirty="0" smtClean="0"/>
              <a:t>头指针变量定义，初始状态下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400" dirty="0" smtClean="0"/>
              <a:t>				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为空值。</a:t>
            </a:r>
            <a:r>
              <a:rPr lang="en-US" altLang="zh-CN" sz="2400" dirty="0" smtClean="0"/>
              <a:t>NULL</a:t>
            </a:r>
            <a:r>
              <a:rPr lang="zh-CN" altLang="en-US" sz="2400" dirty="0" smtClean="0"/>
              <a:t>在</a:t>
            </a:r>
            <a:r>
              <a:rPr lang="en-US" altLang="zh-CN" sz="2400" dirty="0" err="1" smtClean="0"/>
              <a:t>cstdio</a:t>
            </a:r>
            <a:r>
              <a:rPr lang="zh-CN" altLang="en-US" sz="2400" dirty="0" smtClean="0"/>
              <a:t>中定义为</a:t>
            </a:r>
            <a:r>
              <a:rPr lang="en-US" altLang="zh-CN" sz="2400" dirty="0" smtClean="0"/>
              <a:t>0</a:t>
            </a:r>
            <a:r>
              <a:rPr lang="zh-CN" altLang="en-US" sz="2400" dirty="0" smtClean="0"/>
              <a:t> </a:t>
            </a:r>
          </a:p>
        </p:txBody>
      </p:sp>
      <p:sp>
        <p:nvSpPr>
          <p:cNvPr id="124932" name="Rectangle 5"/>
          <p:cNvSpPr>
            <a:spLocks noChangeArrowheads="1"/>
          </p:cNvSpPr>
          <p:nvPr/>
        </p:nvSpPr>
        <p:spPr bwMode="auto">
          <a:xfrm>
            <a:off x="2841625" y="1621929"/>
            <a:ext cx="673100" cy="936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4933" name="Rectangle 6"/>
          <p:cNvSpPr>
            <a:spLocks noChangeArrowheads="1"/>
          </p:cNvSpPr>
          <p:nvPr/>
        </p:nvSpPr>
        <p:spPr bwMode="auto">
          <a:xfrm>
            <a:off x="4187825" y="1621929"/>
            <a:ext cx="673100" cy="936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4934" name="Rectangle 7"/>
          <p:cNvSpPr>
            <a:spLocks noChangeArrowheads="1"/>
          </p:cNvSpPr>
          <p:nvPr/>
        </p:nvSpPr>
        <p:spPr bwMode="auto">
          <a:xfrm>
            <a:off x="6654800" y="1621929"/>
            <a:ext cx="673100" cy="936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4935" name="Line 8"/>
          <p:cNvSpPr>
            <a:spLocks noChangeShapeType="1"/>
          </p:cNvSpPr>
          <p:nvPr/>
        </p:nvSpPr>
        <p:spPr bwMode="auto">
          <a:xfrm>
            <a:off x="2841625" y="2088654"/>
            <a:ext cx="67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36" name="Line 9"/>
          <p:cNvSpPr>
            <a:spLocks noChangeShapeType="1"/>
          </p:cNvSpPr>
          <p:nvPr/>
        </p:nvSpPr>
        <p:spPr bwMode="auto">
          <a:xfrm>
            <a:off x="4187825" y="2088654"/>
            <a:ext cx="67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37" name="Line 10"/>
          <p:cNvSpPr>
            <a:spLocks noChangeShapeType="1"/>
          </p:cNvSpPr>
          <p:nvPr/>
        </p:nvSpPr>
        <p:spPr bwMode="auto">
          <a:xfrm>
            <a:off x="6654800" y="2088654"/>
            <a:ext cx="67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38" name="Rectangle 11"/>
          <p:cNvSpPr>
            <a:spLocks noChangeArrowheads="1"/>
          </p:cNvSpPr>
          <p:nvPr/>
        </p:nvSpPr>
        <p:spPr bwMode="auto">
          <a:xfrm>
            <a:off x="1495425" y="2088654"/>
            <a:ext cx="673100" cy="469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4939" name="Line 12"/>
          <p:cNvSpPr>
            <a:spLocks noChangeShapeType="1"/>
          </p:cNvSpPr>
          <p:nvPr/>
        </p:nvSpPr>
        <p:spPr bwMode="auto">
          <a:xfrm>
            <a:off x="1944688" y="2325191"/>
            <a:ext cx="447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40" name="Line 13"/>
          <p:cNvSpPr>
            <a:spLocks noChangeShapeType="1"/>
          </p:cNvSpPr>
          <p:nvPr/>
        </p:nvSpPr>
        <p:spPr bwMode="auto">
          <a:xfrm flipV="1">
            <a:off x="2392363" y="1855291"/>
            <a:ext cx="0" cy="469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41" name="Line 14"/>
          <p:cNvSpPr>
            <a:spLocks noChangeShapeType="1"/>
          </p:cNvSpPr>
          <p:nvPr/>
        </p:nvSpPr>
        <p:spPr bwMode="auto">
          <a:xfrm>
            <a:off x="2392363" y="1855291"/>
            <a:ext cx="44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42" name="Line 15"/>
          <p:cNvSpPr>
            <a:spLocks noChangeShapeType="1"/>
          </p:cNvSpPr>
          <p:nvPr/>
        </p:nvSpPr>
        <p:spPr bwMode="auto">
          <a:xfrm>
            <a:off x="3289300" y="2325191"/>
            <a:ext cx="449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43" name="Line 16"/>
          <p:cNvSpPr>
            <a:spLocks noChangeShapeType="1"/>
          </p:cNvSpPr>
          <p:nvPr/>
        </p:nvSpPr>
        <p:spPr bwMode="auto">
          <a:xfrm flipV="1">
            <a:off x="3738563" y="1855291"/>
            <a:ext cx="0" cy="469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44" name="Line 17"/>
          <p:cNvSpPr>
            <a:spLocks noChangeShapeType="1"/>
          </p:cNvSpPr>
          <p:nvPr/>
        </p:nvSpPr>
        <p:spPr bwMode="auto">
          <a:xfrm>
            <a:off x="3738563" y="1855291"/>
            <a:ext cx="44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45" name="Line 18"/>
          <p:cNvSpPr>
            <a:spLocks noChangeShapeType="1"/>
          </p:cNvSpPr>
          <p:nvPr/>
        </p:nvSpPr>
        <p:spPr bwMode="auto">
          <a:xfrm>
            <a:off x="4635500" y="2325191"/>
            <a:ext cx="449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46" name="Line 19"/>
          <p:cNvSpPr>
            <a:spLocks noChangeShapeType="1"/>
          </p:cNvSpPr>
          <p:nvPr/>
        </p:nvSpPr>
        <p:spPr bwMode="auto">
          <a:xfrm flipV="1">
            <a:off x="5084763" y="1855291"/>
            <a:ext cx="0" cy="469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47" name="Line 20"/>
          <p:cNvSpPr>
            <a:spLocks noChangeShapeType="1"/>
          </p:cNvSpPr>
          <p:nvPr/>
        </p:nvSpPr>
        <p:spPr bwMode="auto">
          <a:xfrm>
            <a:off x="5084763" y="1855291"/>
            <a:ext cx="44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48" name="Line 21"/>
          <p:cNvSpPr>
            <a:spLocks noChangeShapeType="1"/>
          </p:cNvSpPr>
          <p:nvPr/>
        </p:nvSpPr>
        <p:spPr bwMode="auto">
          <a:xfrm>
            <a:off x="5757863" y="2325191"/>
            <a:ext cx="447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49" name="Line 22"/>
          <p:cNvSpPr>
            <a:spLocks noChangeShapeType="1"/>
          </p:cNvSpPr>
          <p:nvPr/>
        </p:nvSpPr>
        <p:spPr bwMode="auto">
          <a:xfrm flipV="1">
            <a:off x="6205538" y="1855291"/>
            <a:ext cx="0" cy="469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50" name="Line 23"/>
          <p:cNvSpPr>
            <a:spLocks noChangeShapeType="1"/>
          </p:cNvSpPr>
          <p:nvPr/>
        </p:nvSpPr>
        <p:spPr bwMode="auto">
          <a:xfrm>
            <a:off x="6205538" y="1855291"/>
            <a:ext cx="449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951" name="Text Box 24"/>
          <p:cNvSpPr txBox="1">
            <a:spLocks noChangeArrowheads="1"/>
          </p:cNvSpPr>
          <p:nvPr/>
        </p:nvSpPr>
        <p:spPr bwMode="auto">
          <a:xfrm>
            <a:off x="1403648" y="1269618"/>
            <a:ext cx="1085554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None/>
            </a:pPr>
            <a:r>
              <a:rPr lang="en-US" altLang="zh-CN" sz="1800" b="0" dirty="0" smtClean="0"/>
              <a:t>(</a:t>
            </a:r>
            <a:r>
              <a:rPr lang="zh-CN" altLang="en-US" sz="1800" b="0" dirty="0"/>
              <a:t>头指针</a:t>
            </a:r>
            <a:r>
              <a:rPr lang="en-US" altLang="zh-CN" sz="1800" b="0" dirty="0"/>
              <a:t>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 smtClean="0"/>
              <a:t>head</a:t>
            </a:r>
            <a:endParaRPr lang="en-US" altLang="zh-CN" sz="1800" b="0" dirty="0"/>
          </a:p>
        </p:txBody>
      </p:sp>
      <p:sp>
        <p:nvSpPr>
          <p:cNvPr id="124952" name="Text Box 25"/>
          <p:cNvSpPr txBox="1">
            <a:spLocks noChangeArrowheads="1"/>
          </p:cNvSpPr>
          <p:nvPr/>
        </p:nvSpPr>
        <p:spPr bwMode="auto">
          <a:xfrm>
            <a:off x="2914650" y="1636216"/>
            <a:ext cx="4175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1</a:t>
            </a:r>
          </a:p>
        </p:txBody>
      </p:sp>
      <p:sp>
        <p:nvSpPr>
          <p:cNvPr id="124953" name="Text Box 26"/>
          <p:cNvSpPr txBox="1">
            <a:spLocks noChangeArrowheads="1"/>
          </p:cNvSpPr>
          <p:nvPr/>
        </p:nvSpPr>
        <p:spPr bwMode="auto">
          <a:xfrm>
            <a:off x="4303713" y="1621929"/>
            <a:ext cx="4175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2</a:t>
            </a:r>
          </a:p>
        </p:txBody>
      </p:sp>
      <p:sp>
        <p:nvSpPr>
          <p:cNvPr id="124954" name="Text Box 27"/>
          <p:cNvSpPr txBox="1">
            <a:spLocks noChangeArrowheads="1"/>
          </p:cNvSpPr>
          <p:nvPr/>
        </p:nvSpPr>
        <p:spPr bwMode="auto">
          <a:xfrm>
            <a:off x="6765925" y="1636216"/>
            <a:ext cx="4175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  <a:r>
              <a:rPr lang="en-US" altLang="zh-CN" sz="1800" b="0" baseline="-25000"/>
              <a:t>n</a:t>
            </a:r>
          </a:p>
        </p:txBody>
      </p:sp>
      <p:sp>
        <p:nvSpPr>
          <p:cNvPr id="124955" name="Line 28"/>
          <p:cNvSpPr>
            <a:spLocks noChangeShapeType="1"/>
          </p:cNvSpPr>
          <p:nvPr/>
        </p:nvSpPr>
        <p:spPr bwMode="auto">
          <a:xfrm>
            <a:off x="5383213" y="2125166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24956" name="Text Box 29"/>
          <p:cNvSpPr txBox="1">
            <a:spLocks noChangeArrowheads="1"/>
          </p:cNvSpPr>
          <p:nvPr/>
        </p:nvSpPr>
        <p:spPr bwMode="auto">
          <a:xfrm>
            <a:off x="6640513" y="2198191"/>
            <a:ext cx="7762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NULL</a:t>
            </a: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2627784" y="1190352"/>
            <a:ext cx="139814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None/>
            </a:pPr>
            <a:r>
              <a:rPr lang="en-US" altLang="zh-CN" sz="1800" b="0" dirty="0" smtClean="0"/>
              <a:t> (</a:t>
            </a:r>
            <a:r>
              <a:rPr lang="zh-CN" altLang="en-US" sz="1800" b="0" dirty="0" smtClean="0"/>
              <a:t>链表元素</a:t>
            </a:r>
            <a:r>
              <a:rPr lang="en-US" altLang="zh-CN" sz="1800" b="0" dirty="0" smtClean="0"/>
              <a:t>)</a:t>
            </a:r>
            <a:endParaRPr lang="en-US" altLang="zh-CN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在链表中增加一个元素 </a:t>
            </a:r>
          </a:p>
        </p:txBody>
      </p:sp>
      <p:sp>
        <p:nvSpPr>
          <p:cNvPr id="441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600200"/>
            <a:ext cx="8856984" cy="2476871"/>
          </a:xfrm>
        </p:spPr>
        <p:txBody>
          <a:bodyPr>
            <a:normAutofit fontScale="92500"/>
          </a:bodyPr>
          <a:lstStyle/>
          <a:p>
            <a:pPr marL="609600" indent="-609600" eaLnBrk="1" hangingPunct="1"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每增加一个元素</a:t>
            </a:r>
            <a:r>
              <a:rPr lang="zh-CN" altLang="en-US" dirty="0">
                <a:solidFill>
                  <a:srgbClr val="FFC000"/>
                </a:solidFill>
              </a:rPr>
              <a:t>，都要首先生成</a:t>
            </a:r>
            <a:r>
              <a:rPr lang="zh-CN" altLang="en-US" dirty="0" smtClean="0">
                <a:solidFill>
                  <a:srgbClr val="FFC000"/>
                </a:solidFill>
              </a:rPr>
              <a:t>一个新结点</a:t>
            </a:r>
            <a:r>
              <a:rPr lang="zh-CN" altLang="en-US" dirty="0" smtClean="0"/>
              <a:t>：</a:t>
            </a:r>
          </a:p>
          <a:p>
            <a:pPr lvl="1" eaLnBrk="1" hangingPunct="1">
              <a:defRPr/>
            </a:pPr>
            <a:r>
              <a:rPr lang="en-US" altLang="zh-CN" dirty="0" smtClean="0"/>
              <a:t>Node *p=</a:t>
            </a:r>
            <a:r>
              <a:rPr lang="en-US" altLang="zh-CN" dirty="0" smtClean="0">
                <a:solidFill>
                  <a:srgbClr val="FFC000"/>
                </a:solidFill>
              </a:rPr>
              <a:t>new Node</a:t>
            </a:r>
            <a:r>
              <a:rPr lang="en-US" altLang="zh-CN" dirty="0" smtClean="0"/>
              <a:t>; 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创建一个动态变量来表示新结点</a:t>
            </a:r>
          </a:p>
          <a:p>
            <a:pPr lvl="1" eaLnBrk="1" hangingPunct="1">
              <a:defRPr/>
            </a:pPr>
            <a:r>
              <a:rPr lang="en-US" altLang="zh-CN" dirty="0" smtClean="0"/>
              <a:t>p-&gt;content = a; 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给新结点赋上元素的数据（假设为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pPr marL="457200" lvl="1" indent="0" eaLnBrk="1" hangingPunct="1">
              <a:buNone/>
              <a:defRPr/>
            </a:pPr>
            <a:r>
              <a:rPr lang="en-US" altLang="zh-CN" sz="2400" dirty="0" smtClean="0"/>
              <a:t>				//</a:t>
            </a:r>
            <a:r>
              <a:rPr lang="zh-CN" altLang="en-US" sz="2400" dirty="0" smtClean="0"/>
              <a:t>也可写成：</a:t>
            </a:r>
            <a:r>
              <a:rPr lang="en-US" altLang="zh-CN" sz="2400" dirty="0" smtClean="0"/>
              <a:t>(*p).content = a;</a:t>
            </a:r>
            <a:endParaRPr lang="zh-CN" altLang="en-US" sz="2400" dirty="0" smtClean="0"/>
          </a:p>
          <a:p>
            <a:pPr marL="609600" indent="-609600" eaLnBrk="1" hangingPunct="1">
              <a:defRPr/>
            </a:pPr>
            <a:r>
              <a:rPr lang="zh-CN" altLang="en-US" dirty="0" smtClean="0"/>
              <a:t>操作图示为：</a:t>
            </a:r>
          </a:p>
        </p:txBody>
      </p:sp>
      <p:grpSp>
        <p:nvGrpSpPr>
          <p:cNvPr id="125956" name="Group 4"/>
          <p:cNvGrpSpPr>
            <a:grpSpLocks/>
          </p:cNvGrpSpPr>
          <p:nvPr/>
        </p:nvGrpSpPr>
        <p:grpSpPr bwMode="auto">
          <a:xfrm>
            <a:off x="3781425" y="4724400"/>
            <a:ext cx="862013" cy="1557338"/>
            <a:chOff x="886" y="3624"/>
            <a:chExt cx="216" cy="499"/>
          </a:xfrm>
        </p:grpSpPr>
        <p:sp>
          <p:nvSpPr>
            <p:cNvPr id="125959" name="Rectangle 5"/>
            <p:cNvSpPr>
              <a:spLocks noChangeArrowheads="1"/>
            </p:cNvSpPr>
            <p:nvPr/>
          </p:nvSpPr>
          <p:spPr bwMode="auto">
            <a:xfrm>
              <a:off x="886" y="3873"/>
              <a:ext cx="216" cy="250"/>
            </a:xfrm>
            <a:prstGeom prst="rect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endParaRPr lang="zh-CN" altLang="en-US" sz="2400">
                <a:solidFill>
                  <a:srgbClr val="FFC000"/>
                </a:solidFill>
              </a:endParaRPr>
            </a:p>
          </p:txBody>
        </p:sp>
        <p:sp>
          <p:nvSpPr>
            <p:cNvPr id="125960" name="Line 6"/>
            <p:cNvSpPr>
              <a:spLocks noChangeShapeType="1"/>
            </p:cNvSpPr>
            <p:nvPr/>
          </p:nvSpPr>
          <p:spPr bwMode="auto">
            <a:xfrm>
              <a:off x="886" y="3998"/>
              <a:ext cx="216" cy="0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961" name="Rectangle 7"/>
            <p:cNvSpPr>
              <a:spLocks noChangeArrowheads="1"/>
            </p:cNvSpPr>
            <p:nvPr/>
          </p:nvSpPr>
          <p:spPr bwMode="auto">
            <a:xfrm>
              <a:off x="886" y="3624"/>
              <a:ext cx="216" cy="1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endParaRPr lang="zh-CN" altLang="en-US" sz="2400"/>
            </a:p>
          </p:txBody>
        </p:sp>
        <p:sp>
          <p:nvSpPr>
            <p:cNvPr id="125962" name="Line 8"/>
            <p:cNvSpPr>
              <a:spLocks noChangeShapeType="1"/>
            </p:cNvSpPr>
            <p:nvPr/>
          </p:nvSpPr>
          <p:spPr bwMode="auto">
            <a:xfrm>
              <a:off x="991" y="3686"/>
              <a:ext cx="0" cy="1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5957" name="Text Box 9"/>
          <p:cNvSpPr txBox="1">
            <a:spLocks noChangeArrowheads="1"/>
          </p:cNvSpPr>
          <p:nvPr/>
        </p:nvSpPr>
        <p:spPr bwMode="auto">
          <a:xfrm>
            <a:off x="3308350" y="4718050"/>
            <a:ext cx="327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p</a:t>
            </a:r>
          </a:p>
        </p:txBody>
      </p:sp>
      <p:sp>
        <p:nvSpPr>
          <p:cNvPr id="125958" name="Text Box 10"/>
          <p:cNvSpPr txBox="1">
            <a:spLocks noChangeArrowheads="1"/>
          </p:cNvSpPr>
          <p:nvPr/>
        </p:nvSpPr>
        <p:spPr bwMode="auto">
          <a:xfrm>
            <a:off x="4035425" y="5532438"/>
            <a:ext cx="320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4567" y="692696"/>
            <a:ext cx="8697913" cy="3750716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如果链表为空（创建链表的第一个结点时），则进行下面的操作：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if (head == NULL) //</a:t>
            </a:r>
            <a:r>
              <a:rPr lang="zh-CN" altLang="en-US" sz="2400" dirty="0" smtClean="0"/>
              <a:t>表头指针为空（链表中没有结点）</a:t>
            </a:r>
            <a:endParaRPr lang="en-US" altLang="zh-CN" sz="2400" dirty="0" smtClean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{ head = p; //</a:t>
            </a:r>
            <a:r>
              <a:rPr lang="zh-CN" altLang="en-US" sz="2400" dirty="0" smtClean="0"/>
              <a:t>头指针指向新结点。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   </a:t>
            </a:r>
            <a:r>
              <a:rPr lang="en-US" altLang="zh-CN" sz="2400" dirty="0" smtClean="0"/>
              <a:t>p-&gt;next = NULL;  //</a:t>
            </a:r>
            <a:r>
              <a:rPr lang="zh-CN" altLang="en-US" sz="2400" dirty="0"/>
              <a:t>把新结点的</a:t>
            </a:r>
            <a:r>
              <a:rPr lang="en-US" altLang="zh-CN" sz="2400" dirty="0"/>
              <a:t>next</a:t>
            </a:r>
            <a:r>
              <a:rPr lang="zh-CN" altLang="en-US" sz="2400" dirty="0"/>
              <a:t>成员置为</a:t>
            </a:r>
            <a:r>
              <a:rPr lang="en-US" altLang="zh-CN" sz="2400" dirty="0"/>
              <a:t>NULL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			    //</a:t>
            </a:r>
            <a:r>
              <a:rPr lang="zh-CN" altLang="en-US" sz="2400" dirty="0"/>
              <a:t>也可写成：</a:t>
            </a:r>
            <a:r>
              <a:rPr lang="en-US" altLang="zh-CN" sz="2400" dirty="0"/>
              <a:t>(*p).next = NULL; </a:t>
            </a:r>
            <a:endParaRPr lang="zh-CN" altLang="en-US" sz="2400" dirty="0" smtClean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1600" dirty="0" smtClean="0"/>
              <a:t> </a:t>
            </a:r>
            <a:r>
              <a:rPr lang="en-US" altLang="zh-CN" sz="2400" dirty="0" smtClean="0"/>
              <a:t>} 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操作图示为：</a:t>
            </a:r>
          </a:p>
        </p:txBody>
      </p:sp>
      <p:sp>
        <p:nvSpPr>
          <p:cNvPr id="126985" name="Rectangle 5"/>
          <p:cNvSpPr>
            <a:spLocks noChangeArrowheads="1"/>
          </p:cNvSpPr>
          <p:nvPr/>
        </p:nvSpPr>
        <p:spPr bwMode="auto">
          <a:xfrm>
            <a:off x="4033781" y="4935620"/>
            <a:ext cx="898582" cy="1014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6986" name="Line 6"/>
          <p:cNvSpPr>
            <a:spLocks noChangeShapeType="1"/>
          </p:cNvSpPr>
          <p:nvPr/>
        </p:nvSpPr>
        <p:spPr bwMode="auto">
          <a:xfrm>
            <a:off x="4033781" y="5442785"/>
            <a:ext cx="89858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987" name="Rectangle 7"/>
          <p:cNvSpPr>
            <a:spLocks noChangeArrowheads="1"/>
          </p:cNvSpPr>
          <p:nvPr/>
        </p:nvSpPr>
        <p:spPr bwMode="auto">
          <a:xfrm>
            <a:off x="2136775" y="5442785"/>
            <a:ext cx="898582" cy="5071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6988" name="Line 8"/>
          <p:cNvSpPr>
            <a:spLocks noChangeShapeType="1"/>
          </p:cNvSpPr>
          <p:nvPr/>
        </p:nvSpPr>
        <p:spPr bwMode="auto">
          <a:xfrm>
            <a:off x="2835672" y="5694339"/>
            <a:ext cx="59905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989" name="Line 9"/>
          <p:cNvSpPr>
            <a:spLocks noChangeShapeType="1"/>
          </p:cNvSpPr>
          <p:nvPr/>
        </p:nvSpPr>
        <p:spPr bwMode="auto">
          <a:xfrm flipV="1">
            <a:off x="3434727" y="5187173"/>
            <a:ext cx="0" cy="5071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990" name="Line 10"/>
          <p:cNvSpPr>
            <a:spLocks noChangeShapeType="1"/>
          </p:cNvSpPr>
          <p:nvPr/>
        </p:nvSpPr>
        <p:spPr bwMode="auto">
          <a:xfrm>
            <a:off x="3434727" y="5187173"/>
            <a:ext cx="59905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991" name="Rectangle 11"/>
          <p:cNvSpPr>
            <a:spLocks noChangeArrowheads="1"/>
          </p:cNvSpPr>
          <p:nvPr/>
        </p:nvSpPr>
        <p:spPr bwMode="auto">
          <a:xfrm>
            <a:off x="4033781" y="4059238"/>
            <a:ext cx="898582" cy="5071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126992" name="Line 12"/>
          <p:cNvSpPr>
            <a:spLocks noChangeShapeType="1"/>
          </p:cNvSpPr>
          <p:nvPr/>
        </p:nvSpPr>
        <p:spPr bwMode="auto">
          <a:xfrm>
            <a:off x="4470592" y="4428454"/>
            <a:ext cx="0" cy="5071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981" name="Text Box 13"/>
          <p:cNvSpPr txBox="1">
            <a:spLocks noChangeArrowheads="1"/>
          </p:cNvSpPr>
          <p:nvPr/>
        </p:nvSpPr>
        <p:spPr bwMode="auto">
          <a:xfrm>
            <a:off x="3597275" y="4076700"/>
            <a:ext cx="327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p</a:t>
            </a:r>
          </a:p>
        </p:txBody>
      </p:sp>
      <p:sp>
        <p:nvSpPr>
          <p:cNvPr id="126982" name="Text Box 14"/>
          <p:cNvSpPr txBox="1">
            <a:spLocks noChangeArrowheads="1"/>
          </p:cNvSpPr>
          <p:nvPr/>
        </p:nvSpPr>
        <p:spPr bwMode="auto">
          <a:xfrm>
            <a:off x="2176463" y="5006975"/>
            <a:ext cx="7445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head</a:t>
            </a:r>
          </a:p>
        </p:txBody>
      </p:sp>
      <p:sp>
        <p:nvSpPr>
          <p:cNvPr id="126983" name="Text Box 15"/>
          <p:cNvSpPr txBox="1">
            <a:spLocks noChangeArrowheads="1"/>
          </p:cNvSpPr>
          <p:nvPr/>
        </p:nvSpPr>
        <p:spPr bwMode="auto">
          <a:xfrm>
            <a:off x="4083050" y="5516563"/>
            <a:ext cx="7762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/>
              <a:t>NULL</a:t>
            </a:r>
          </a:p>
        </p:txBody>
      </p:sp>
      <p:sp>
        <p:nvSpPr>
          <p:cNvPr id="126984" name="Text Box 16"/>
          <p:cNvSpPr txBox="1">
            <a:spLocks noChangeArrowheads="1"/>
          </p:cNvSpPr>
          <p:nvPr/>
        </p:nvSpPr>
        <p:spPr bwMode="auto">
          <a:xfrm>
            <a:off x="4284663" y="5013325"/>
            <a:ext cx="320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/>
              <a:t>a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195736" y="5517232"/>
            <a:ext cx="7762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1800" b="0" dirty="0"/>
              <a:t>NULL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8" grpId="0" animBg="1"/>
      <p:bldP spid="126989" grpId="0" animBg="1"/>
      <p:bldP spid="126990" grpId="0" animBg="1"/>
      <p:bldP spid="126983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 smtClean="0"/>
              <a:t>以下操作均假设链表不为空！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956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34836</TotalTime>
  <Words>3209</Words>
  <Application>Microsoft Office PowerPoint</Application>
  <PresentationFormat>全屏显示(4:3)</PresentationFormat>
  <Paragraphs>376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宋体</vt:lpstr>
      <vt:lpstr>Arial</vt:lpstr>
      <vt:lpstr>Verdana</vt:lpstr>
      <vt:lpstr>Wingdings</vt:lpstr>
      <vt:lpstr>Globe</vt:lpstr>
      <vt:lpstr>动态变量的应用</vt:lpstr>
      <vt:lpstr>主要内容</vt:lpstr>
      <vt:lpstr>动态数组存在的问题</vt:lpstr>
      <vt:lpstr>例：在数组中插入/删除元素</vt:lpstr>
      <vt:lpstr>链表概述</vt:lpstr>
      <vt:lpstr>单链表</vt:lpstr>
      <vt:lpstr>在链表中增加一个元素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在链表中删除一个元素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在链表中检索某个值a </vt:lpstr>
      <vt:lpstr>例：用链表表示元素个数可变的序列数据</vt:lpstr>
      <vt:lpstr>PowerPoint 演示文稿</vt:lpstr>
      <vt:lpstr>PowerPoint 演示文稿</vt:lpstr>
      <vt:lpstr>PowerPoint 演示文稿</vt:lpstr>
      <vt:lpstr>例：用链表实现求解约瑟夫问题 </vt:lpstr>
      <vt:lpstr>PowerPoint 演示文稿</vt:lpstr>
      <vt:lpstr>PowerPoint 演示文稿</vt:lpstr>
      <vt:lpstr>链表与数组的结合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809</cp:revision>
  <dcterms:created xsi:type="dcterms:W3CDTF">2004-12-03T07:36:08Z</dcterms:created>
  <dcterms:modified xsi:type="dcterms:W3CDTF">2025-12-08T12:34:10Z</dcterms:modified>
</cp:coreProperties>
</file>