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18"/>
  </p:notesMasterIdLst>
  <p:handoutMasterIdLst>
    <p:handoutMasterId r:id="rId19"/>
  </p:handoutMasterIdLst>
  <p:sldIdLst>
    <p:sldId id="296" r:id="rId2"/>
    <p:sldId id="295" r:id="rId3"/>
    <p:sldId id="283" r:id="rId4"/>
    <p:sldId id="350" r:id="rId5"/>
    <p:sldId id="339" r:id="rId6"/>
    <p:sldId id="340" r:id="rId7"/>
    <p:sldId id="328" r:id="rId8"/>
    <p:sldId id="284" r:id="rId9"/>
    <p:sldId id="282" r:id="rId10"/>
    <p:sldId id="346" r:id="rId11"/>
    <p:sldId id="300" r:id="rId12"/>
    <p:sldId id="320" r:id="rId13"/>
    <p:sldId id="365" r:id="rId14"/>
    <p:sldId id="366" r:id="rId15"/>
    <p:sldId id="321" r:id="rId16"/>
    <p:sldId id="322" r:id="rId17"/>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Verdana" pitchFamily="34" charset="0"/>
        <a:ea typeface="宋体" charset="-122"/>
        <a:cs typeface="+mn-cs"/>
      </a:defRPr>
    </a:lvl1pPr>
    <a:lvl2pPr marL="457200" algn="ctr" rtl="0" fontAlgn="base">
      <a:spcBef>
        <a:spcPct val="0"/>
      </a:spcBef>
      <a:spcAft>
        <a:spcPct val="0"/>
      </a:spcAft>
      <a:defRPr kern="1200">
        <a:solidFill>
          <a:schemeClr val="tx1"/>
        </a:solidFill>
        <a:latin typeface="Verdana" pitchFamily="34" charset="0"/>
        <a:ea typeface="宋体" charset="-122"/>
        <a:cs typeface="+mn-cs"/>
      </a:defRPr>
    </a:lvl2pPr>
    <a:lvl3pPr marL="914400" algn="ctr" rtl="0" fontAlgn="base">
      <a:spcBef>
        <a:spcPct val="0"/>
      </a:spcBef>
      <a:spcAft>
        <a:spcPct val="0"/>
      </a:spcAft>
      <a:defRPr kern="1200">
        <a:solidFill>
          <a:schemeClr val="tx1"/>
        </a:solidFill>
        <a:latin typeface="Verdana" pitchFamily="34" charset="0"/>
        <a:ea typeface="宋体" charset="-122"/>
        <a:cs typeface="+mn-cs"/>
      </a:defRPr>
    </a:lvl3pPr>
    <a:lvl4pPr marL="1371600" algn="ctr" rtl="0" fontAlgn="base">
      <a:spcBef>
        <a:spcPct val="0"/>
      </a:spcBef>
      <a:spcAft>
        <a:spcPct val="0"/>
      </a:spcAft>
      <a:defRPr kern="1200">
        <a:solidFill>
          <a:schemeClr val="tx1"/>
        </a:solidFill>
        <a:latin typeface="Verdana" pitchFamily="34" charset="0"/>
        <a:ea typeface="宋体" charset="-122"/>
        <a:cs typeface="+mn-cs"/>
      </a:defRPr>
    </a:lvl4pPr>
    <a:lvl5pPr marL="1828800" algn="ctr" rtl="0" fontAlgn="base">
      <a:spcBef>
        <a:spcPct val="0"/>
      </a:spcBef>
      <a:spcAft>
        <a:spcPct val="0"/>
      </a:spcAft>
      <a:defRPr kern="1200">
        <a:solidFill>
          <a:schemeClr val="tx1"/>
        </a:solidFill>
        <a:latin typeface="Verdana" pitchFamily="34" charset="0"/>
        <a:ea typeface="宋体" charset="-122"/>
        <a:cs typeface="+mn-cs"/>
      </a:defRPr>
    </a:lvl5pPr>
    <a:lvl6pPr marL="2286000" algn="l" defTabSz="914400" rtl="0" eaLnBrk="1" latinLnBrk="0" hangingPunct="1">
      <a:defRPr kern="1200">
        <a:solidFill>
          <a:schemeClr val="tx1"/>
        </a:solidFill>
        <a:latin typeface="Verdana" pitchFamily="34" charset="0"/>
        <a:ea typeface="宋体" charset="-122"/>
        <a:cs typeface="+mn-cs"/>
      </a:defRPr>
    </a:lvl6pPr>
    <a:lvl7pPr marL="2743200" algn="l" defTabSz="914400" rtl="0" eaLnBrk="1" latinLnBrk="0" hangingPunct="1">
      <a:defRPr kern="1200">
        <a:solidFill>
          <a:schemeClr val="tx1"/>
        </a:solidFill>
        <a:latin typeface="Verdana" pitchFamily="34" charset="0"/>
        <a:ea typeface="宋体" charset="-122"/>
        <a:cs typeface="+mn-cs"/>
      </a:defRPr>
    </a:lvl7pPr>
    <a:lvl8pPr marL="3200400" algn="l" defTabSz="914400" rtl="0" eaLnBrk="1" latinLnBrk="0" hangingPunct="1">
      <a:defRPr kern="1200">
        <a:solidFill>
          <a:schemeClr val="tx1"/>
        </a:solidFill>
        <a:latin typeface="Verdana" pitchFamily="34" charset="0"/>
        <a:ea typeface="宋体" charset="-122"/>
        <a:cs typeface="+mn-cs"/>
      </a:defRPr>
    </a:lvl8pPr>
    <a:lvl9pPr marL="3657600" algn="l" defTabSz="914400" rtl="0" eaLnBrk="1" latinLnBrk="0" hangingPunct="1">
      <a:defRPr kern="1200">
        <a:solidFill>
          <a:schemeClr val="tx1"/>
        </a:solidFill>
        <a:latin typeface="Verdan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4" d="100"/>
          <a:sy n="104" d="100"/>
        </p:scale>
        <p:origin x="1208" y="68"/>
      </p:cViewPr>
      <p:guideLst>
        <p:guide orient="horz" pos="2160"/>
        <p:guide pos="2880"/>
      </p:guideLst>
    </p:cSldViewPr>
  </p:slideViewPr>
  <p:notesTextViewPr>
    <p:cViewPr>
      <p:scale>
        <a:sx n="100" d="100"/>
        <a:sy n="100" d="100"/>
      </p:scale>
      <p:origin x="0" y="0"/>
    </p:cViewPr>
  </p:notesTextViewPr>
  <p:notesViewPr>
    <p:cSldViewPr>
      <p:cViewPr varScale="1">
        <p:scale>
          <a:sx n="43" d="100"/>
          <a:sy n="43" d="100"/>
        </p:scale>
        <p:origin x="-792" y="-6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61443"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61444"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61445"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BC11A6BC-E67A-44EE-84FC-223B23A29AE1}" type="slidenum">
              <a:rPr lang="en-US" altLang="zh-CN"/>
              <a:pPr>
                <a:defRPr/>
              </a:pPr>
              <a:t>‹#›</a:t>
            </a:fld>
            <a:endParaRPr lang="en-US" altLang="zh-CN"/>
          </a:p>
        </p:txBody>
      </p:sp>
    </p:spTree>
    <p:extLst>
      <p:ext uri="{BB962C8B-B14F-4D97-AF65-F5344CB8AC3E}">
        <p14:creationId xmlns:p14="http://schemas.microsoft.com/office/powerpoint/2010/main" val="2848768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22528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706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28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2528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22528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AFB669E7-BE37-4B96-B4DF-711B375E83D7}" type="slidenum">
              <a:rPr lang="en-US" altLang="zh-CN"/>
              <a:pPr>
                <a:defRPr/>
              </a:pPr>
              <a:t>‹#›</a:t>
            </a:fld>
            <a:endParaRPr lang="en-US" altLang="zh-CN"/>
          </a:p>
        </p:txBody>
      </p:sp>
    </p:spTree>
    <p:extLst>
      <p:ext uri="{BB962C8B-B14F-4D97-AF65-F5344CB8AC3E}">
        <p14:creationId xmlns:p14="http://schemas.microsoft.com/office/powerpoint/2010/main" val="2572063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7371A00-80BD-440E-9ADE-0C4839A88013}" type="slidenum">
              <a:rPr lang="en-US" altLang="zh-CN" smtClean="0"/>
              <a:pPr algn="r" eaLnBrk="1" hangingPunct="1">
                <a:spcBef>
                  <a:spcPct val="0"/>
                </a:spcBef>
              </a:pPr>
              <a:t>1</a:t>
            </a:fld>
            <a:endParaRPr lang="en-US" altLang="zh-CN"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17C51D9-03FA-415A-9B32-477427F7CDF4}" type="slidenum">
              <a:rPr lang="en-US" altLang="zh-CN" smtClean="0"/>
              <a:pPr algn="r" eaLnBrk="1" hangingPunct="1">
                <a:spcBef>
                  <a:spcPct val="0"/>
                </a:spcBef>
              </a:pPr>
              <a:t>15</a:t>
            </a:fld>
            <a:endParaRPr lang="en-US" altLang="zh-CN"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F24C6BD8-BDD1-46E3-B638-9BD8EA6678E8}" type="slidenum">
              <a:rPr lang="en-US" altLang="zh-CN" smtClean="0"/>
              <a:pPr algn="r" eaLnBrk="1" hangingPunct="1">
                <a:spcBef>
                  <a:spcPct val="0"/>
                </a:spcBef>
              </a:pPr>
              <a:t>16</a:t>
            </a:fld>
            <a:endParaRPr lang="en-US" altLang="zh-CN"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A5302A5-FD5F-4444-8E93-A889191348CF}" type="slidenum">
              <a:rPr lang="en-US" altLang="zh-CN" smtClean="0"/>
              <a:pPr algn="r" eaLnBrk="1" hangingPunct="1">
                <a:spcBef>
                  <a:spcPct val="0"/>
                </a:spcBef>
              </a:pPr>
              <a:t>2</a:t>
            </a:fld>
            <a:endParaRPr lang="en-US" altLang="zh-CN"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15365CC-7A69-4ED0-953E-56FA4DB910D1}" type="slidenum">
              <a:rPr lang="en-US" altLang="zh-CN" smtClean="0"/>
              <a:pPr algn="r" eaLnBrk="1" hangingPunct="1">
                <a:spcBef>
                  <a:spcPct val="0"/>
                </a:spcBef>
              </a:pPr>
              <a:t>3</a:t>
            </a:fld>
            <a:endParaRPr lang="en-US" altLang="zh-CN"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6C5D1658-1E75-4945-A710-84CC9B1DEE29}" type="slidenum">
              <a:rPr lang="en-US" altLang="zh-CN" smtClean="0"/>
              <a:pPr algn="r" eaLnBrk="1" hangingPunct="1">
                <a:spcBef>
                  <a:spcPct val="0"/>
                </a:spcBef>
              </a:pPr>
              <a:t>7</a:t>
            </a:fld>
            <a:endParaRPr lang="en-US" altLang="zh-CN"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87CE819-AAB4-416E-B26F-445E290AE941}" type="slidenum">
              <a:rPr lang="en-US" altLang="zh-CN" smtClean="0"/>
              <a:pPr algn="r" eaLnBrk="1" hangingPunct="1">
                <a:spcBef>
                  <a:spcPct val="0"/>
                </a:spcBef>
              </a:pPr>
              <a:t>8</a:t>
            </a:fld>
            <a:endParaRPr lang="en-US" altLang="zh-CN"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9C38CCC-32A5-4F18-A8A0-E75E0F8854C4}" type="slidenum">
              <a:rPr lang="en-US" altLang="zh-CN" smtClean="0"/>
              <a:pPr algn="r" eaLnBrk="1" hangingPunct="1">
                <a:spcBef>
                  <a:spcPct val="0"/>
                </a:spcBef>
              </a:pPr>
              <a:t>9</a:t>
            </a:fld>
            <a:endParaRPr lang="en-US" altLang="zh-CN"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9C38CCC-32A5-4F18-A8A0-E75E0F8854C4}" type="slidenum">
              <a:rPr lang="en-US" altLang="zh-CN" smtClean="0"/>
              <a:pPr algn="r" eaLnBrk="1" hangingPunct="1">
                <a:spcBef>
                  <a:spcPct val="0"/>
                </a:spcBef>
              </a:pPr>
              <a:t>10</a:t>
            </a:fld>
            <a:endParaRPr lang="en-US" altLang="zh-CN"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CAFC4C27-3F0C-4CE7-B7B9-4BC7D8001BB7}" type="slidenum">
              <a:rPr lang="en-US" altLang="zh-CN" smtClean="0"/>
              <a:pPr algn="r" eaLnBrk="1" hangingPunct="1">
                <a:spcBef>
                  <a:spcPct val="0"/>
                </a:spcBef>
              </a:pPr>
              <a:t>11</a:t>
            </a:fld>
            <a:endParaRPr lang="en-US" altLang="zh-CN"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9A18A14-E7CD-486B-A1B0-2C4FC74CD56B}" type="slidenum">
              <a:rPr lang="en-US" altLang="zh-CN" smtClean="0"/>
              <a:pPr algn="r" eaLnBrk="1" hangingPunct="1">
                <a:spcBef>
                  <a:spcPct val="0"/>
                </a:spcBef>
              </a:pPr>
              <a:t>12</a:t>
            </a:fld>
            <a:endParaRPr lang="en-US" altLang="zh-CN"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2" name="Freeform 23"/>
            <p:cNvSpPr>
              <a:spLocks/>
            </p:cNvSpPr>
            <p:nvPr/>
          </p:nvSpPr>
          <p:spPr bwMode="hidden">
            <a:xfrm>
              <a:off x="5041" y="0"/>
              <a:ext cx="719" cy="845"/>
            </a:xfrm>
            <a:custGeom>
              <a:avLst/>
              <a:gdLst>
                <a:gd name="T0" fmla="*/ 775 w 717"/>
                <a:gd name="T1" fmla="*/ 845 h 845"/>
                <a:gd name="T2" fmla="*/ 775 w 717"/>
                <a:gd name="T3" fmla="*/ 821 h 845"/>
                <a:gd name="T4" fmla="*/ 632 w 717"/>
                <a:gd name="T5" fmla="*/ 605 h 845"/>
                <a:gd name="T6" fmla="*/ 435 w 717"/>
                <a:gd name="T7" fmla="*/ 396 h 845"/>
                <a:gd name="T8" fmla="*/ 250 w 717"/>
                <a:gd name="T9" fmla="*/ 192 h 845"/>
                <a:gd name="T10" fmla="*/ 17 w 717"/>
                <a:gd name="T11" fmla="*/ 0 h 845"/>
                <a:gd name="T12" fmla="*/ 0 w 717"/>
                <a:gd name="T13" fmla="*/ 0 h 845"/>
                <a:gd name="T14" fmla="*/ 238 w 717"/>
                <a:gd name="T15" fmla="*/ 198 h 845"/>
                <a:gd name="T16" fmla="*/ 429 w 717"/>
                <a:gd name="T17" fmla="*/ 408 h 845"/>
                <a:gd name="T18" fmla="*/ 626 w 717"/>
                <a:gd name="T19" fmla="*/ 623 h 845"/>
                <a:gd name="T20" fmla="*/ 775 w 717"/>
                <a:gd name="T21" fmla="*/ 845 h 845"/>
                <a:gd name="T22" fmla="*/ 775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36 w 407"/>
                <a:gd name="T1" fmla="*/ 414 h 414"/>
                <a:gd name="T2" fmla="*/ 436 w 407"/>
                <a:gd name="T3" fmla="*/ 396 h 414"/>
                <a:gd name="T4" fmla="*/ 251 w 407"/>
                <a:gd name="T5" fmla="*/ 192 h 414"/>
                <a:gd name="T6" fmla="*/ 12 w 407"/>
                <a:gd name="T7" fmla="*/ 0 h 414"/>
                <a:gd name="T8" fmla="*/ 0 w 407"/>
                <a:gd name="T9" fmla="*/ 0 h 414"/>
                <a:gd name="T10" fmla="*/ 108 w 407"/>
                <a:gd name="T11" fmla="*/ 102 h 414"/>
                <a:gd name="T12" fmla="*/ 245 w 407"/>
                <a:gd name="T13" fmla="*/ 204 h 414"/>
                <a:gd name="T14" fmla="*/ 436 w 407"/>
                <a:gd name="T15" fmla="*/ 414 h 414"/>
                <a:gd name="T16" fmla="*/ 436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5" name="Freeform 26"/>
            <p:cNvSpPr>
              <a:spLocks/>
            </p:cNvSpPr>
            <p:nvPr/>
          </p:nvSpPr>
          <p:spPr bwMode="hidden">
            <a:xfrm>
              <a:off x="6" y="0"/>
              <a:ext cx="588" cy="599"/>
            </a:xfrm>
            <a:custGeom>
              <a:avLst/>
              <a:gdLst>
                <a:gd name="T0" fmla="*/ 644 w 586"/>
                <a:gd name="T1" fmla="*/ 0 h 599"/>
                <a:gd name="T2" fmla="*/ 626 w 586"/>
                <a:gd name="T3" fmla="*/ 0 h 599"/>
                <a:gd name="T4" fmla="*/ 436 w 586"/>
                <a:gd name="T5" fmla="*/ 132 h 599"/>
                <a:gd name="T6" fmla="*/ 286 w 586"/>
                <a:gd name="T7" fmla="*/ 270 h 599"/>
                <a:gd name="T8" fmla="*/ 120 w 586"/>
                <a:gd name="T9" fmla="*/ 420 h 599"/>
                <a:gd name="T10" fmla="*/ 0 w 586"/>
                <a:gd name="T11" fmla="*/ 575 h 599"/>
                <a:gd name="T12" fmla="*/ 0 w 586"/>
                <a:gd name="T13" fmla="*/ 599 h 599"/>
                <a:gd name="T14" fmla="*/ 120 w 586"/>
                <a:gd name="T15" fmla="*/ 432 h 599"/>
                <a:gd name="T16" fmla="*/ 286 w 586"/>
                <a:gd name="T17" fmla="*/ 282 h 599"/>
                <a:gd name="T18" fmla="*/ 444 w 586"/>
                <a:gd name="T19" fmla="*/ 138 h 599"/>
                <a:gd name="T20" fmla="*/ 644 w 586"/>
                <a:gd name="T21" fmla="*/ 0 h 599"/>
                <a:gd name="T22" fmla="*/ 644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98 w 269"/>
                <a:gd name="T1" fmla="*/ 0 h 252"/>
                <a:gd name="T2" fmla="*/ 280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98 w 269"/>
                <a:gd name="T15" fmla="*/ 0 h 252"/>
                <a:gd name="T16" fmla="*/ 298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231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18231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5F077A95-F7B2-4ED3-99FF-0D67A1696145}" type="slidenum">
              <a:rPr lang="en-US" altLang="zh-CN"/>
              <a:pPr>
                <a:defRPr/>
              </a:pPr>
              <a:t>‹#›</a:t>
            </a:fld>
            <a:endParaRPr lang="en-US" altLang="zh-CN"/>
          </a:p>
        </p:txBody>
      </p:sp>
    </p:spTree>
    <p:extLst>
      <p:ext uri="{BB962C8B-B14F-4D97-AF65-F5344CB8AC3E}">
        <p14:creationId xmlns:p14="http://schemas.microsoft.com/office/powerpoint/2010/main" val="1207252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34CEB86-CDF0-4D24-8D89-440C53158E23}" type="slidenum">
              <a:rPr lang="en-US" altLang="zh-CN"/>
              <a:pPr>
                <a:defRPr/>
              </a:pPr>
              <a:t>‹#›</a:t>
            </a:fld>
            <a:endParaRPr lang="en-US" altLang="zh-CN"/>
          </a:p>
        </p:txBody>
      </p:sp>
    </p:spTree>
    <p:extLst>
      <p:ext uri="{BB962C8B-B14F-4D97-AF65-F5344CB8AC3E}">
        <p14:creationId xmlns:p14="http://schemas.microsoft.com/office/powerpoint/2010/main" val="336879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6D6B6234-A516-440E-9EA5-DA6DCE3BF4E7}" type="slidenum">
              <a:rPr lang="en-US" altLang="zh-CN"/>
              <a:pPr>
                <a:defRPr/>
              </a:pPr>
              <a:t>‹#›</a:t>
            </a:fld>
            <a:endParaRPr lang="en-US" altLang="zh-CN"/>
          </a:p>
        </p:txBody>
      </p:sp>
    </p:spTree>
    <p:extLst>
      <p:ext uri="{BB962C8B-B14F-4D97-AF65-F5344CB8AC3E}">
        <p14:creationId xmlns:p14="http://schemas.microsoft.com/office/powerpoint/2010/main" val="1984593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2CFF9D8A-9DC0-4D69-8518-70DAC50E02B1}" type="slidenum">
              <a:rPr lang="en-US" altLang="zh-CN"/>
              <a:pPr>
                <a:defRPr/>
              </a:pPr>
              <a:t>‹#›</a:t>
            </a:fld>
            <a:endParaRPr lang="en-US" altLang="zh-CN"/>
          </a:p>
        </p:txBody>
      </p:sp>
    </p:spTree>
    <p:extLst>
      <p:ext uri="{BB962C8B-B14F-4D97-AF65-F5344CB8AC3E}">
        <p14:creationId xmlns:p14="http://schemas.microsoft.com/office/powerpoint/2010/main" val="801338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B633C663-9117-46D0-9789-D5619FE2B8A0}" type="slidenum">
              <a:rPr lang="en-US" altLang="zh-CN"/>
              <a:pPr>
                <a:defRPr/>
              </a:pPr>
              <a:t>‹#›</a:t>
            </a:fld>
            <a:endParaRPr lang="en-US" altLang="zh-CN"/>
          </a:p>
        </p:txBody>
      </p:sp>
    </p:spTree>
    <p:extLst>
      <p:ext uri="{BB962C8B-B14F-4D97-AF65-F5344CB8AC3E}">
        <p14:creationId xmlns:p14="http://schemas.microsoft.com/office/powerpoint/2010/main" val="1505935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3F13B85D-2992-4DFB-83D6-51CB1C834B37}" type="slidenum">
              <a:rPr lang="en-US" altLang="zh-CN"/>
              <a:pPr>
                <a:defRPr/>
              </a:pPr>
              <a:t>‹#›</a:t>
            </a:fld>
            <a:endParaRPr lang="en-US" altLang="zh-CN"/>
          </a:p>
        </p:txBody>
      </p:sp>
    </p:spTree>
    <p:extLst>
      <p:ext uri="{BB962C8B-B14F-4D97-AF65-F5344CB8AC3E}">
        <p14:creationId xmlns:p14="http://schemas.microsoft.com/office/powerpoint/2010/main" val="2117660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7AAD6E0C-F80F-49F4-8C8C-7F9E6D0ECD63}" type="slidenum">
              <a:rPr lang="en-US" altLang="zh-CN"/>
              <a:pPr>
                <a:defRPr/>
              </a:pPr>
              <a:t>‹#›</a:t>
            </a:fld>
            <a:endParaRPr lang="en-US" altLang="zh-CN"/>
          </a:p>
        </p:txBody>
      </p:sp>
    </p:spTree>
    <p:extLst>
      <p:ext uri="{BB962C8B-B14F-4D97-AF65-F5344CB8AC3E}">
        <p14:creationId xmlns:p14="http://schemas.microsoft.com/office/powerpoint/2010/main" val="184727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10D330E0-7745-4ED6-8FBB-23F99CC5CA35}" type="slidenum">
              <a:rPr lang="en-US" altLang="zh-CN"/>
              <a:pPr>
                <a:defRPr/>
              </a:pPr>
              <a:t>‹#›</a:t>
            </a:fld>
            <a:endParaRPr lang="en-US" altLang="zh-CN"/>
          </a:p>
        </p:txBody>
      </p:sp>
    </p:spTree>
    <p:extLst>
      <p:ext uri="{BB962C8B-B14F-4D97-AF65-F5344CB8AC3E}">
        <p14:creationId xmlns:p14="http://schemas.microsoft.com/office/powerpoint/2010/main" val="2108566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03EFB96D-3462-4B06-A9CA-C60B793F2960}" type="slidenum">
              <a:rPr lang="en-US" altLang="zh-CN"/>
              <a:pPr>
                <a:defRPr/>
              </a:pPr>
              <a:t>‹#›</a:t>
            </a:fld>
            <a:endParaRPr lang="en-US" altLang="zh-CN"/>
          </a:p>
        </p:txBody>
      </p:sp>
    </p:spTree>
    <p:extLst>
      <p:ext uri="{BB962C8B-B14F-4D97-AF65-F5344CB8AC3E}">
        <p14:creationId xmlns:p14="http://schemas.microsoft.com/office/powerpoint/2010/main" val="737388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ADCE4DCF-1570-460A-A8CA-8C8649290F56}" type="slidenum">
              <a:rPr lang="en-US" altLang="zh-CN"/>
              <a:pPr>
                <a:defRPr/>
              </a:pPr>
              <a:t>‹#›</a:t>
            </a:fld>
            <a:endParaRPr lang="en-US" altLang="zh-CN"/>
          </a:p>
        </p:txBody>
      </p:sp>
    </p:spTree>
    <p:extLst>
      <p:ext uri="{BB962C8B-B14F-4D97-AF65-F5344CB8AC3E}">
        <p14:creationId xmlns:p14="http://schemas.microsoft.com/office/powerpoint/2010/main" val="2816338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97E6D502-E51D-45FE-B1DA-4830384FD9CC}" type="slidenum">
              <a:rPr lang="en-US" altLang="zh-CN"/>
              <a:pPr>
                <a:defRPr/>
              </a:pPr>
              <a:t>‹#›</a:t>
            </a:fld>
            <a:endParaRPr lang="en-US" altLang="zh-CN"/>
          </a:p>
        </p:txBody>
      </p:sp>
    </p:spTree>
    <p:extLst>
      <p:ext uri="{BB962C8B-B14F-4D97-AF65-F5344CB8AC3E}">
        <p14:creationId xmlns:p14="http://schemas.microsoft.com/office/powerpoint/2010/main" val="183938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chemeClr val="bg2">
                <a:lumMod val="75000"/>
              </a:schemeClr>
            </a:gs>
            <a:gs pos="100000">
              <a:schemeClr val="bg2">
                <a:lumMod val="50000"/>
              </a:schemeClr>
            </a:gs>
          </a:gsLst>
          <a:lin ang="5400000" scaled="1"/>
          <a:tileRect/>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181251"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52"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53"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grpSp>
          <p:nvGrpSpPr>
            <p:cNvPr id="1035" name="Group 6"/>
            <p:cNvGrpSpPr>
              <a:grpSpLocks/>
            </p:cNvGrpSpPr>
            <p:nvPr/>
          </p:nvGrpSpPr>
          <p:grpSpPr bwMode="auto">
            <a:xfrm>
              <a:off x="288" y="0"/>
              <a:ext cx="5098" cy="4316"/>
              <a:chOff x="288" y="0"/>
              <a:chExt cx="5098" cy="4316"/>
            </a:xfrm>
          </p:grpSpPr>
          <p:sp>
            <p:nvSpPr>
              <p:cNvPr id="181255"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6"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7"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8"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9"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0"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1"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2"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3"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4"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5"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6"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7"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grpSp>
        <p:sp>
          <p:nvSpPr>
            <p:cNvPr id="181268"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69"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70"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039" name="Freeform 23"/>
            <p:cNvSpPr>
              <a:spLocks/>
            </p:cNvSpPr>
            <p:nvPr/>
          </p:nvSpPr>
          <p:spPr bwMode="hidden">
            <a:xfrm>
              <a:off x="5041" y="0"/>
              <a:ext cx="719" cy="845"/>
            </a:xfrm>
            <a:custGeom>
              <a:avLst/>
              <a:gdLst>
                <a:gd name="T0" fmla="*/ 775 w 717"/>
                <a:gd name="T1" fmla="*/ 845 h 845"/>
                <a:gd name="T2" fmla="*/ 775 w 717"/>
                <a:gd name="T3" fmla="*/ 821 h 845"/>
                <a:gd name="T4" fmla="*/ 632 w 717"/>
                <a:gd name="T5" fmla="*/ 605 h 845"/>
                <a:gd name="T6" fmla="*/ 435 w 717"/>
                <a:gd name="T7" fmla="*/ 396 h 845"/>
                <a:gd name="T8" fmla="*/ 250 w 717"/>
                <a:gd name="T9" fmla="*/ 192 h 845"/>
                <a:gd name="T10" fmla="*/ 17 w 717"/>
                <a:gd name="T11" fmla="*/ 0 h 845"/>
                <a:gd name="T12" fmla="*/ 0 w 717"/>
                <a:gd name="T13" fmla="*/ 0 h 845"/>
                <a:gd name="T14" fmla="*/ 238 w 717"/>
                <a:gd name="T15" fmla="*/ 198 h 845"/>
                <a:gd name="T16" fmla="*/ 429 w 717"/>
                <a:gd name="T17" fmla="*/ 408 h 845"/>
                <a:gd name="T18" fmla="*/ 626 w 717"/>
                <a:gd name="T19" fmla="*/ 623 h 845"/>
                <a:gd name="T20" fmla="*/ 775 w 717"/>
                <a:gd name="T21" fmla="*/ 845 h 845"/>
                <a:gd name="T22" fmla="*/ 775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36 w 407"/>
                <a:gd name="T1" fmla="*/ 414 h 414"/>
                <a:gd name="T2" fmla="*/ 436 w 407"/>
                <a:gd name="T3" fmla="*/ 396 h 414"/>
                <a:gd name="T4" fmla="*/ 251 w 407"/>
                <a:gd name="T5" fmla="*/ 192 h 414"/>
                <a:gd name="T6" fmla="*/ 12 w 407"/>
                <a:gd name="T7" fmla="*/ 0 h 414"/>
                <a:gd name="T8" fmla="*/ 0 w 407"/>
                <a:gd name="T9" fmla="*/ 0 h 414"/>
                <a:gd name="T10" fmla="*/ 108 w 407"/>
                <a:gd name="T11" fmla="*/ 102 h 414"/>
                <a:gd name="T12" fmla="*/ 245 w 407"/>
                <a:gd name="T13" fmla="*/ 204 h 414"/>
                <a:gd name="T14" fmla="*/ 436 w 407"/>
                <a:gd name="T15" fmla="*/ 414 h 414"/>
                <a:gd name="T16" fmla="*/ 436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1273"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042" name="Freeform 26"/>
            <p:cNvSpPr>
              <a:spLocks/>
            </p:cNvSpPr>
            <p:nvPr/>
          </p:nvSpPr>
          <p:spPr bwMode="hidden">
            <a:xfrm>
              <a:off x="6" y="0"/>
              <a:ext cx="588" cy="599"/>
            </a:xfrm>
            <a:custGeom>
              <a:avLst/>
              <a:gdLst>
                <a:gd name="T0" fmla="*/ 644 w 586"/>
                <a:gd name="T1" fmla="*/ 0 h 599"/>
                <a:gd name="T2" fmla="*/ 626 w 586"/>
                <a:gd name="T3" fmla="*/ 0 h 599"/>
                <a:gd name="T4" fmla="*/ 436 w 586"/>
                <a:gd name="T5" fmla="*/ 132 h 599"/>
                <a:gd name="T6" fmla="*/ 286 w 586"/>
                <a:gd name="T7" fmla="*/ 270 h 599"/>
                <a:gd name="T8" fmla="*/ 120 w 586"/>
                <a:gd name="T9" fmla="*/ 420 h 599"/>
                <a:gd name="T10" fmla="*/ 0 w 586"/>
                <a:gd name="T11" fmla="*/ 575 h 599"/>
                <a:gd name="T12" fmla="*/ 0 w 586"/>
                <a:gd name="T13" fmla="*/ 599 h 599"/>
                <a:gd name="T14" fmla="*/ 120 w 586"/>
                <a:gd name="T15" fmla="*/ 432 h 599"/>
                <a:gd name="T16" fmla="*/ 286 w 586"/>
                <a:gd name="T17" fmla="*/ 282 h 599"/>
                <a:gd name="T18" fmla="*/ 444 w 586"/>
                <a:gd name="T19" fmla="*/ 138 h 599"/>
                <a:gd name="T20" fmla="*/ 644 w 586"/>
                <a:gd name="T21" fmla="*/ 0 h 599"/>
                <a:gd name="T22" fmla="*/ 644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98 w 269"/>
                <a:gd name="T1" fmla="*/ 0 h 252"/>
                <a:gd name="T2" fmla="*/ 280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98 w 269"/>
                <a:gd name="T15" fmla="*/ 0 h 252"/>
                <a:gd name="T16" fmla="*/ 298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1287" name="Rectangle 39"/>
          <p:cNvSpPr>
            <a:spLocks noGrp="1" noChangeArrowheads="1"/>
          </p:cNvSpPr>
          <p:nvPr>
            <p:ph type="title"/>
          </p:nvPr>
        </p:nvSpPr>
        <p:spPr bwMode="auto">
          <a:xfrm>
            <a:off x="457200" y="277813"/>
            <a:ext cx="8229600" cy="1139825"/>
          </a:xfrm>
          <a:prstGeom prst="rect">
            <a:avLst/>
          </a:prstGeom>
          <a:noFill/>
          <a:ln>
            <a:noFill/>
          </a:ln>
          <a:effectLs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181288" name="Rectangle 40"/>
          <p:cNvSpPr>
            <a:spLocks noGrp="1" noChangeArrowheads="1"/>
          </p:cNvSpPr>
          <p:nvPr>
            <p:ph type="dt" sz="half" idx="2"/>
          </p:nvPr>
        </p:nvSpPr>
        <p:spPr bwMode="auto">
          <a:xfrm>
            <a:off x="457200" y="6243638"/>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181289" name="Rectangle 41"/>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181290" name="Rectangle 42"/>
          <p:cNvSpPr>
            <a:spLocks noGrp="1" noChangeArrowheads="1"/>
          </p:cNvSpPr>
          <p:nvPr>
            <p:ph type="sldNum" sz="quarter" idx="4"/>
          </p:nvPr>
        </p:nvSpPr>
        <p:spPr bwMode="auto">
          <a:xfrm>
            <a:off x="6553200" y="6243638"/>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ea typeface="宋体" pitchFamily="2" charset="-122"/>
              </a:defRPr>
            </a:lvl1pPr>
          </a:lstStyle>
          <a:p>
            <a:pPr>
              <a:defRPr/>
            </a:pPr>
            <a:fld id="{B43955B6-121D-4605-991E-437CBD3DEA0A}" type="slidenum">
              <a:rPr lang="en-US" altLang="zh-CN"/>
              <a:pPr>
                <a:defRPr/>
              </a:pPr>
              <a:t>‹#›</a:t>
            </a:fld>
            <a:endParaRPr lang="en-US" altLang="zh-CN"/>
          </a:p>
        </p:txBody>
      </p:sp>
      <p:sp>
        <p:nvSpPr>
          <p:cNvPr id="181291" name="Rectangle 43"/>
          <p:cNvSpPr>
            <a:spLocks noGrp="1" noChangeArrowheads="1"/>
          </p:cNvSpPr>
          <p:nvPr>
            <p:ph type="body" idx="1"/>
          </p:nvPr>
        </p:nvSpPr>
        <p:spPr bwMode="auto">
          <a:xfrm>
            <a:off x="457200" y="1600200"/>
            <a:ext cx="8229600" cy="45307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4086"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ctrTitle"/>
          </p:nvPr>
        </p:nvSpPr>
        <p:spPr/>
        <p:txBody>
          <a:bodyPr/>
          <a:lstStyle/>
          <a:p>
            <a:pPr eaLnBrk="1" hangingPunct="1">
              <a:defRPr/>
            </a:pPr>
            <a:r>
              <a:rPr lang="en-US" altLang="zh-CN" dirty="0"/>
              <a:t>C++</a:t>
            </a:r>
            <a:r>
              <a:rPr lang="zh-CN" altLang="en-US" dirty="0"/>
              <a:t>语言概述</a:t>
            </a:r>
            <a:endParaRPr lang="zh-CN" altLang="en-US" dirty="0" smtClean="0"/>
          </a:p>
        </p:txBody>
      </p:sp>
      <p:sp>
        <p:nvSpPr>
          <p:cNvPr id="184323" name="Rectangle 3"/>
          <p:cNvSpPr>
            <a:spLocks noGrp="1" noChangeArrowheads="1"/>
          </p:cNvSpPr>
          <p:nvPr>
            <p:ph type="subTitle" idx="1"/>
          </p:nvPr>
        </p:nvSpPr>
        <p:spPr/>
        <p:txBody>
          <a:bodyPr/>
          <a:lstStyle/>
          <a:p>
            <a:pPr eaLnBrk="1" hangingPunct="1">
              <a:defRPr/>
            </a:pPr>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260648"/>
            <a:ext cx="8785225" cy="6408440"/>
          </a:xfrm>
        </p:spPr>
        <p:txBody>
          <a:bodyPr/>
          <a:lstStyle/>
          <a:p>
            <a:pPr eaLnBrk="1" hangingPunct="1">
              <a:lnSpc>
                <a:spcPct val="80000"/>
              </a:lnSpc>
              <a:buFont typeface="Wingdings" pitchFamily="2" charset="2"/>
              <a:buNone/>
              <a:defRPr/>
            </a:pPr>
            <a:r>
              <a:rPr lang="en-US" altLang="ja-JP" sz="2400" dirty="0" smtClean="0"/>
              <a:t>//</a:t>
            </a:r>
            <a:r>
              <a:rPr lang="zh-CN" altLang="en-US" sz="2400" dirty="0" smtClean="0"/>
              <a:t>从键盘输入圆的半径，计算元的面积和周长并输出它们</a:t>
            </a:r>
            <a:endParaRPr lang="en-US" altLang="zh-CN" sz="2400" dirty="0" smtClean="0"/>
          </a:p>
          <a:p>
            <a:pPr eaLnBrk="1" hangingPunct="1">
              <a:lnSpc>
                <a:spcPct val="8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endParaRPr lang="zh-CN" altLang="en-US" sz="2000" dirty="0" smtClean="0"/>
          </a:p>
          <a:p>
            <a:pPr eaLnBrk="1" hangingPunct="1">
              <a:lnSpc>
                <a:spcPct val="8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endParaRPr lang="zh-CN" altLang="en-US" sz="2400" dirty="0" smtClean="0"/>
          </a:p>
          <a:p>
            <a:pPr eaLnBrk="1" hangingPunct="1">
              <a:lnSpc>
                <a:spcPct val="8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80000"/>
              </a:lnSpc>
              <a:buFont typeface="Wingdings" pitchFamily="2" charset="2"/>
              <a:buNone/>
              <a:defRPr/>
            </a:pPr>
            <a:r>
              <a:rPr lang="en-US" altLang="zh-CN" sz="2400" dirty="0" smtClean="0"/>
              <a:t>{	double r; </a:t>
            </a:r>
            <a:endParaRPr lang="en-US" altLang="zh-CN" sz="2000" dirty="0" smtClean="0"/>
          </a:p>
          <a:p>
            <a:pPr eaLnBrk="1" hangingPunct="1">
              <a:lnSpc>
                <a:spcPct val="8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请输入圆的半径</a:t>
            </a:r>
            <a:r>
              <a:rPr lang="en-US" altLang="zh-CN" sz="2400" dirty="0" smtClean="0"/>
              <a:t>:";</a:t>
            </a:r>
            <a:endParaRPr lang="zh-CN" altLang="en-US" sz="2000" dirty="0" smtClean="0"/>
          </a:p>
          <a:p>
            <a:pPr eaLnBrk="1" hangingPunct="1">
              <a:lnSpc>
                <a:spcPct val="80000"/>
              </a:lnSpc>
              <a:buFont typeface="Wingdings" pitchFamily="2" charset="2"/>
              <a:buNone/>
              <a:defRPr/>
            </a:pPr>
            <a:r>
              <a:rPr lang="zh-CN" altLang="en-US" sz="2400" dirty="0" smtClean="0"/>
              <a:t>	</a:t>
            </a:r>
            <a:r>
              <a:rPr lang="en-US" altLang="zh-CN" sz="2400" dirty="0" err="1" smtClean="0"/>
              <a:t>cin</a:t>
            </a:r>
            <a:r>
              <a:rPr lang="en-US" altLang="zh-CN" sz="2400" dirty="0" smtClean="0"/>
              <a:t> &gt;&gt; r; </a:t>
            </a:r>
            <a:endParaRPr lang="en-US" altLang="zh-CN" sz="2000" dirty="0" smtClean="0"/>
          </a:p>
          <a:p>
            <a:pPr eaLnBrk="1" hangingPunct="1">
              <a:lnSpc>
                <a:spcPct val="80000"/>
              </a:lnSpc>
              <a:buNone/>
              <a:defRPr/>
            </a:pPr>
            <a:r>
              <a:rPr lang="en-US" altLang="zh-CN" sz="2400" dirty="0" smtClean="0"/>
              <a:t>	double </a:t>
            </a:r>
            <a:r>
              <a:rPr lang="en-US" altLang="zh-CN" sz="2400" dirty="0"/>
              <a:t>area, circumference; </a:t>
            </a:r>
            <a:endParaRPr lang="zh-CN" altLang="en-US" sz="2000" dirty="0" smtClean="0"/>
          </a:p>
          <a:p>
            <a:pPr eaLnBrk="1" hangingPunct="1">
              <a:lnSpc>
                <a:spcPct val="80000"/>
              </a:lnSpc>
              <a:buNone/>
              <a:defRPr/>
            </a:pPr>
            <a:r>
              <a:rPr lang="zh-CN" altLang="en-US" sz="2400" dirty="0" smtClean="0"/>
              <a:t>   </a:t>
            </a:r>
            <a:r>
              <a:rPr lang="en-US" altLang="zh-CN" sz="2400" dirty="0" smtClean="0"/>
              <a:t>area = r * r * 3.14; </a:t>
            </a:r>
          </a:p>
          <a:p>
            <a:pPr eaLnBrk="1" hangingPunct="1">
              <a:lnSpc>
                <a:spcPct val="80000"/>
              </a:lnSpc>
              <a:buNone/>
              <a:defRPr/>
            </a:pPr>
            <a:r>
              <a:rPr lang="en-US" altLang="zh-CN" sz="2400" dirty="0"/>
              <a:t>   </a:t>
            </a:r>
            <a:r>
              <a:rPr lang="en-US" altLang="zh-CN" sz="2400" dirty="0" smtClean="0"/>
              <a:t>circumference </a:t>
            </a:r>
            <a:r>
              <a:rPr lang="en-US" altLang="zh-CN" sz="2400" dirty="0"/>
              <a:t>= 2 * r * 3.14;</a:t>
            </a:r>
            <a:endParaRPr lang="zh-CN" altLang="en-US" sz="2400" dirty="0"/>
          </a:p>
          <a:p>
            <a:pPr eaLnBrk="1" hangingPunct="1">
              <a:lnSpc>
                <a:spcPct val="8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面积等于</a:t>
            </a:r>
            <a:r>
              <a:rPr lang="en-US" altLang="zh-CN" sz="2400" dirty="0" smtClean="0"/>
              <a:t>" &lt;&lt; area &lt;&lt; </a:t>
            </a:r>
            <a:r>
              <a:rPr lang="en-US" altLang="zh-CN" sz="2400" dirty="0" err="1" smtClean="0"/>
              <a:t>endl</a:t>
            </a:r>
            <a:r>
              <a:rPr lang="en-US" altLang="zh-CN" sz="2400" dirty="0" smtClean="0"/>
              <a:t>; </a:t>
            </a:r>
          </a:p>
          <a:p>
            <a:pPr eaLnBrk="1" hangingPunct="1">
              <a:lnSpc>
                <a:spcPct val="80000"/>
              </a:lnSpc>
              <a:buNone/>
              <a:defRPr/>
            </a:pPr>
            <a:r>
              <a:rPr lang="en-US" altLang="zh-CN" sz="1800" dirty="0"/>
              <a:t>	</a:t>
            </a:r>
            <a:r>
              <a:rPr lang="en-US" altLang="zh-CN" sz="2400" dirty="0" err="1"/>
              <a:t>cout</a:t>
            </a:r>
            <a:r>
              <a:rPr lang="en-US" altLang="zh-CN" sz="2400" dirty="0"/>
              <a:t> &lt;&lt; </a:t>
            </a:r>
            <a:r>
              <a:rPr lang="en-US" altLang="zh-CN" sz="2400" dirty="0" smtClean="0"/>
              <a:t>"</a:t>
            </a:r>
            <a:r>
              <a:rPr lang="zh-CN" altLang="en-US" sz="2400" dirty="0" smtClean="0"/>
              <a:t>周长等于</a:t>
            </a:r>
            <a:r>
              <a:rPr lang="en-US" altLang="zh-CN" sz="2400" dirty="0" smtClean="0"/>
              <a:t>" </a:t>
            </a:r>
            <a:r>
              <a:rPr lang="en-US" altLang="zh-CN" sz="2400" dirty="0"/>
              <a:t>&lt;&lt; circumference</a:t>
            </a:r>
            <a:r>
              <a:rPr lang="en-US" altLang="zh-CN" sz="2400" dirty="0" smtClean="0"/>
              <a:t> </a:t>
            </a:r>
            <a:r>
              <a:rPr lang="en-US" altLang="zh-CN" sz="2400" dirty="0"/>
              <a:t>&lt;&lt; </a:t>
            </a:r>
            <a:r>
              <a:rPr lang="en-US" altLang="zh-CN" sz="2400" dirty="0" err="1"/>
              <a:t>endl</a:t>
            </a:r>
            <a:r>
              <a:rPr lang="en-US" altLang="zh-CN" sz="2400" dirty="0"/>
              <a:t>; </a:t>
            </a:r>
          </a:p>
          <a:p>
            <a:pPr eaLnBrk="1" hangingPunct="1">
              <a:lnSpc>
                <a:spcPct val="80000"/>
              </a:lnSpc>
              <a:buFont typeface="Wingdings" pitchFamily="2" charset="2"/>
              <a:buNone/>
              <a:defRPr/>
            </a:pPr>
            <a:r>
              <a:rPr lang="en-US" altLang="zh-CN" sz="2400" dirty="0" smtClean="0"/>
              <a:t>	return 0;</a:t>
            </a:r>
            <a:endParaRPr lang="zh-CN" altLang="en-US" sz="2000" dirty="0" smtClean="0"/>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endParaRPr lang="en-US" altLang="zh-CN" sz="2400" dirty="0" smtClean="0"/>
          </a:p>
        </p:txBody>
      </p:sp>
    </p:spTree>
    <p:extLst>
      <p:ext uri="{BB962C8B-B14F-4D97-AF65-F5344CB8AC3E}">
        <p14:creationId xmlns:p14="http://schemas.microsoft.com/office/powerpoint/2010/main" val="41810366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hangingPunct="1">
              <a:defRPr/>
            </a:pPr>
            <a:r>
              <a:rPr lang="en-US" altLang="zh-CN" dirty="0"/>
              <a:t>C++</a:t>
            </a:r>
            <a:r>
              <a:rPr lang="zh-CN" altLang="en-US" dirty="0"/>
              <a:t>程序的</a:t>
            </a:r>
            <a:r>
              <a:rPr lang="zh-CN" altLang="en-US" dirty="0" smtClean="0"/>
              <a:t>组成（续）</a:t>
            </a:r>
            <a:endParaRPr lang="zh-CN" altLang="zh-CN" dirty="0" smtClean="0"/>
          </a:p>
        </p:txBody>
      </p:sp>
      <p:sp>
        <p:nvSpPr>
          <p:cNvPr id="188419" name="Rectangle 3"/>
          <p:cNvSpPr>
            <a:spLocks noGrp="1" noChangeArrowheads="1"/>
          </p:cNvSpPr>
          <p:nvPr>
            <p:ph type="body" idx="1"/>
          </p:nvPr>
        </p:nvSpPr>
        <p:spPr>
          <a:xfrm>
            <a:off x="241176" y="1850603"/>
            <a:ext cx="8651304" cy="3738637"/>
          </a:xfrm>
        </p:spPr>
        <p:txBody>
          <a:bodyPr>
            <a:normAutofit/>
          </a:bodyPr>
          <a:lstStyle/>
          <a:p>
            <a:pPr eaLnBrk="1" hangingPunct="1">
              <a:defRPr/>
            </a:pPr>
            <a:r>
              <a:rPr lang="zh-CN" altLang="en-US" dirty="0" smtClean="0">
                <a:solidFill>
                  <a:schemeClr val="folHlink"/>
                </a:solidFill>
              </a:rPr>
              <a:t>物理上</a:t>
            </a:r>
            <a:r>
              <a:rPr lang="zh-CN" altLang="en-US" dirty="0"/>
              <a:t>，可以把一个</a:t>
            </a:r>
            <a:r>
              <a:rPr lang="en-US" altLang="zh-CN" dirty="0"/>
              <a:t>C++</a:t>
            </a:r>
            <a:r>
              <a:rPr lang="zh-CN" altLang="en-US" dirty="0"/>
              <a:t>程序分成多个</a:t>
            </a:r>
            <a:r>
              <a:rPr lang="zh-CN" altLang="en-US" dirty="0" smtClean="0">
                <a:solidFill>
                  <a:srgbClr val="FFC000"/>
                </a:solidFill>
              </a:rPr>
              <a:t>模块</a:t>
            </a:r>
            <a:r>
              <a:rPr lang="zh-CN" altLang="en-US" dirty="0" smtClean="0"/>
              <a:t>：</a:t>
            </a:r>
            <a:endParaRPr lang="en-US" altLang="zh-CN" dirty="0" smtClean="0"/>
          </a:p>
          <a:p>
            <a:pPr lvl="1" eaLnBrk="1" hangingPunct="1">
              <a:defRPr/>
            </a:pPr>
            <a:r>
              <a:rPr lang="zh-CN" altLang="en-US" dirty="0" smtClean="0"/>
              <a:t>每个</a:t>
            </a:r>
            <a:r>
              <a:rPr lang="zh-CN" altLang="en-US" dirty="0"/>
              <a:t>模块分别放在一个文件</a:t>
            </a:r>
            <a:r>
              <a:rPr lang="zh-CN" altLang="en-US" dirty="0" smtClean="0"/>
              <a:t>中。</a:t>
            </a:r>
          </a:p>
          <a:p>
            <a:pPr lvl="1" eaLnBrk="1" hangingPunct="1">
              <a:defRPr/>
            </a:pPr>
            <a:r>
              <a:rPr lang="zh-CN" altLang="en-US" dirty="0" smtClean="0"/>
              <a:t>每个模块包含一些程序实体的定义，其中有且仅有一个模块中包含函数</a:t>
            </a:r>
            <a:r>
              <a:rPr lang="en-US" altLang="zh-CN" dirty="0" smtClean="0"/>
              <a:t>main</a:t>
            </a:r>
            <a:r>
              <a:rPr lang="zh-CN" altLang="en-US" dirty="0" smtClean="0"/>
              <a:t>。</a:t>
            </a:r>
            <a:endParaRPr lang="en-US" altLang="zh-CN" dirty="0" smtClean="0"/>
          </a:p>
          <a:p>
            <a:pPr lvl="1" eaLnBrk="1" hangingPunct="1">
              <a:defRPr/>
            </a:pPr>
            <a:r>
              <a:rPr lang="zh-CN" altLang="en-US" dirty="0" smtClean="0"/>
              <a:t>大型程序需要划分成多个模块！</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684213" y="373980"/>
            <a:ext cx="7772400" cy="966788"/>
          </a:xfrm>
        </p:spPr>
        <p:txBody>
          <a:bodyPr/>
          <a:lstStyle/>
          <a:p>
            <a:pPr eaLnBrk="1" hangingPunct="1">
              <a:defRPr/>
            </a:pPr>
            <a:r>
              <a:rPr lang="en-US" altLang="zh-CN" dirty="0" smtClean="0"/>
              <a:t>C++</a:t>
            </a:r>
            <a:r>
              <a:rPr lang="zh-CN" altLang="en-US" dirty="0" smtClean="0"/>
              <a:t>程序的运行步骤 </a:t>
            </a:r>
          </a:p>
        </p:txBody>
      </p:sp>
      <p:sp>
        <p:nvSpPr>
          <p:cNvPr id="217091" name="Rectangle 3"/>
          <p:cNvSpPr>
            <a:spLocks noGrp="1" noChangeArrowheads="1"/>
          </p:cNvSpPr>
          <p:nvPr>
            <p:ph type="body" idx="1"/>
          </p:nvPr>
        </p:nvSpPr>
        <p:spPr>
          <a:xfrm>
            <a:off x="179512" y="1586309"/>
            <a:ext cx="8712968" cy="3714899"/>
          </a:xfrm>
        </p:spPr>
        <p:txBody>
          <a:bodyPr>
            <a:normAutofit/>
          </a:bodyPr>
          <a:lstStyle/>
          <a:p>
            <a:pPr eaLnBrk="1" hangingPunct="1">
              <a:defRPr/>
            </a:pPr>
            <a:r>
              <a:rPr lang="zh-CN" altLang="en-US" sz="2800" dirty="0" smtClean="0"/>
              <a:t>编辑 </a:t>
            </a:r>
          </a:p>
          <a:p>
            <a:pPr lvl="1" eaLnBrk="1" hangingPunct="1">
              <a:defRPr/>
            </a:pPr>
            <a:r>
              <a:rPr lang="zh-CN" altLang="en-US" sz="2400" dirty="0" smtClean="0"/>
              <a:t>用某个</a:t>
            </a:r>
            <a:r>
              <a:rPr lang="zh-CN" altLang="en-US" sz="2400" dirty="0" smtClean="0">
                <a:solidFill>
                  <a:srgbClr val="FFC000"/>
                </a:solidFill>
              </a:rPr>
              <a:t>编辑程序</a:t>
            </a:r>
            <a:r>
              <a:rPr lang="zh-CN" altLang="en-US" sz="2400" dirty="0" smtClean="0"/>
              <a:t>（如：</a:t>
            </a:r>
            <a:r>
              <a:rPr lang="en-US" altLang="zh-CN" sz="2400" dirty="0" smtClean="0"/>
              <a:t>Windows</a:t>
            </a:r>
            <a:r>
              <a:rPr lang="zh-CN" altLang="en-US" sz="2400" dirty="0" smtClean="0"/>
              <a:t>平台上的写字板、记事本、</a:t>
            </a:r>
            <a:r>
              <a:rPr lang="en-US" altLang="zh-CN" sz="2400" dirty="0" smtClean="0"/>
              <a:t>Word</a:t>
            </a:r>
            <a:r>
              <a:rPr lang="zh-CN" altLang="en-US" sz="2400" dirty="0" smtClean="0"/>
              <a:t>等）把</a:t>
            </a:r>
            <a:r>
              <a:rPr lang="en-US" altLang="zh-CN" sz="2400" dirty="0" smtClean="0"/>
              <a:t>C++</a:t>
            </a:r>
            <a:r>
              <a:rPr lang="zh-CN" altLang="en-US" sz="2400" dirty="0" smtClean="0"/>
              <a:t>程序（称为</a:t>
            </a:r>
            <a:r>
              <a:rPr lang="zh-CN" altLang="en-US" sz="2400" dirty="0" smtClean="0">
                <a:solidFill>
                  <a:srgbClr val="FFC000"/>
                </a:solidFill>
              </a:rPr>
              <a:t>源代码程序</a:t>
            </a:r>
            <a:r>
              <a:rPr lang="zh-CN" altLang="en-US" sz="2400" dirty="0" smtClean="0"/>
              <a:t>）输入到计算机中，并作为文本文件（称为</a:t>
            </a:r>
            <a:r>
              <a:rPr lang="zh-CN" altLang="en-US" sz="2400" dirty="0" smtClean="0">
                <a:solidFill>
                  <a:srgbClr val="FFC000"/>
                </a:solidFill>
              </a:rPr>
              <a:t>源文件</a:t>
            </a:r>
            <a:r>
              <a:rPr lang="zh-CN" altLang="en-US" sz="2400" dirty="0" smtClean="0"/>
              <a:t>）保存到外存（如硬盘等）中。</a:t>
            </a:r>
            <a:endParaRPr lang="en-US" altLang="zh-CN" sz="2400" dirty="0" smtClean="0"/>
          </a:p>
          <a:p>
            <a:pPr lvl="1" eaLnBrk="1" hangingPunct="1">
              <a:defRPr/>
            </a:pPr>
            <a:r>
              <a:rPr lang="en-US" altLang="zh-CN" sz="2400" dirty="0" smtClean="0"/>
              <a:t>C++</a:t>
            </a:r>
            <a:r>
              <a:rPr lang="zh-CN" altLang="en-US" sz="2400" dirty="0" smtClean="0"/>
              <a:t>源文件的文件名通常为：</a:t>
            </a:r>
            <a:r>
              <a:rPr lang="zh-CN" altLang="en-US" sz="2400" dirty="0">
                <a:solidFill>
                  <a:srgbClr val="FFC000"/>
                </a:solidFill>
              </a:rPr>
              <a:t> </a:t>
            </a:r>
            <a:r>
              <a:rPr lang="zh-CN" altLang="en-US" sz="2400" dirty="0" smtClean="0">
                <a:solidFill>
                  <a:srgbClr val="FFC000"/>
                </a:solidFill>
              </a:rPr>
              <a:t>*</a:t>
            </a:r>
            <a:r>
              <a:rPr lang="en-US" altLang="zh-CN" sz="2400" dirty="0" smtClean="0">
                <a:solidFill>
                  <a:srgbClr val="FFC000"/>
                </a:solidFill>
              </a:rPr>
              <a:t>.</a:t>
            </a:r>
            <a:r>
              <a:rPr lang="en-US" altLang="zh-CN" sz="2400" dirty="0" err="1" smtClean="0">
                <a:solidFill>
                  <a:srgbClr val="FFC000"/>
                </a:solidFill>
              </a:rPr>
              <a:t>cpp</a:t>
            </a:r>
            <a:r>
              <a:rPr lang="zh-CN" altLang="en-US" sz="2400" dirty="0" smtClean="0"/>
              <a:t>和</a:t>
            </a:r>
            <a:r>
              <a:rPr lang="zh-CN" altLang="en-US" sz="2400" dirty="0" smtClean="0">
                <a:solidFill>
                  <a:srgbClr val="FFC000"/>
                </a:solidFill>
              </a:rPr>
              <a:t>*</a:t>
            </a:r>
            <a:r>
              <a:rPr lang="en-US" altLang="zh-CN" sz="2400" dirty="0" smtClean="0">
                <a:solidFill>
                  <a:srgbClr val="FFC000"/>
                </a:solidFill>
              </a:rPr>
              <a:t>.h</a:t>
            </a:r>
            <a:r>
              <a:rPr lang="zh-CN" altLang="en-US" sz="2400" dirty="0" smtClean="0"/>
              <a:t>。</a:t>
            </a:r>
            <a:endParaRPr lang="en-US" altLang="zh-CN" sz="2400" dirty="0" smtClean="0"/>
          </a:p>
          <a:p>
            <a:pPr lvl="1" eaLnBrk="1" hangingPunct="1">
              <a:defRPr/>
            </a:pPr>
            <a:r>
              <a:rPr lang="zh-CN" altLang="en-US" sz="2400" dirty="0" smtClean="0"/>
              <a:t>构成一个</a:t>
            </a:r>
            <a:r>
              <a:rPr lang="en-US" altLang="zh-CN" sz="2400" dirty="0" smtClean="0"/>
              <a:t>C++</a:t>
            </a:r>
            <a:r>
              <a:rPr lang="zh-CN" altLang="en-US" sz="2400" dirty="0" smtClean="0"/>
              <a:t>程序的源文件可以有多个。</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5680" y="1600200"/>
            <a:ext cx="8686800" cy="4530725"/>
          </a:xfrm>
        </p:spPr>
        <p:txBody>
          <a:bodyPr/>
          <a:lstStyle/>
          <a:p>
            <a:pPr eaLnBrk="1" hangingPunct="1">
              <a:defRPr/>
            </a:pPr>
            <a:r>
              <a:rPr lang="zh-CN" altLang="en-US" sz="2800" dirty="0"/>
              <a:t>编译 </a:t>
            </a:r>
          </a:p>
          <a:p>
            <a:pPr lvl="1" eaLnBrk="1" hangingPunct="1">
              <a:defRPr/>
            </a:pPr>
            <a:r>
              <a:rPr lang="zh-CN" altLang="en-US" sz="2400" dirty="0" smtClean="0"/>
              <a:t>用</a:t>
            </a:r>
            <a:r>
              <a:rPr lang="zh-CN" altLang="en-US" sz="2400" dirty="0"/>
              <a:t>某个</a:t>
            </a:r>
            <a:r>
              <a:rPr lang="en-US" altLang="zh-CN" sz="2400" dirty="0"/>
              <a:t>C++</a:t>
            </a:r>
            <a:r>
              <a:rPr lang="zh-CN" altLang="en-US" sz="2400" dirty="0">
                <a:solidFill>
                  <a:srgbClr val="FFC000"/>
                </a:solidFill>
              </a:rPr>
              <a:t>编译程序</a:t>
            </a:r>
            <a:r>
              <a:rPr lang="zh-CN" altLang="en-US" sz="2400" dirty="0"/>
              <a:t>对保存在外存中的</a:t>
            </a:r>
            <a:r>
              <a:rPr lang="en-US" altLang="zh-CN" sz="2400" dirty="0"/>
              <a:t>C++</a:t>
            </a:r>
            <a:r>
              <a:rPr lang="zh-CN" altLang="en-US" sz="2400" dirty="0"/>
              <a:t>源程序进行翻译，翻译结果作为</a:t>
            </a:r>
            <a:r>
              <a:rPr lang="zh-CN" altLang="en-US" sz="2400" dirty="0">
                <a:solidFill>
                  <a:srgbClr val="FFC000"/>
                </a:solidFill>
              </a:rPr>
              <a:t>目标代码程序</a:t>
            </a:r>
            <a:r>
              <a:rPr lang="zh-CN" altLang="en-US" sz="2400" dirty="0"/>
              <a:t>保存到外存中。</a:t>
            </a:r>
          </a:p>
          <a:p>
            <a:pPr lvl="1" eaLnBrk="1" hangingPunct="1">
              <a:defRPr/>
            </a:pPr>
            <a:r>
              <a:rPr lang="zh-CN" altLang="en-US" sz="2400" dirty="0"/>
              <a:t>保存目标代码程序的文件名通常为：</a:t>
            </a:r>
            <a:r>
              <a:rPr lang="zh-CN" altLang="en-US" sz="2400" dirty="0">
                <a:solidFill>
                  <a:srgbClr val="FFC000"/>
                </a:solidFill>
              </a:rPr>
              <a:t>*</a:t>
            </a:r>
            <a:r>
              <a:rPr lang="en-US" altLang="zh-CN" sz="2400" dirty="0">
                <a:solidFill>
                  <a:srgbClr val="FFC000"/>
                </a:solidFill>
              </a:rPr>
              <a:t>.</a:t>
            </a:r>
            <a:r>
              <a:rPr lang="en-US" altLang="zh-CN" sz="2400" dirty="0" err="1">
                <a:solidFill>
                  <a:srgbClr val="FFC000"/>
                </a:solidFill>
              </a:rPr>
              <a:t>obj</a:t>
            </a:r>
            <a:r>
              <a:rPr lang="zh-CN" altLang="en-US" sz="2400" dirty="0"/>
              <a:t>（</a:t>
            </a:r>
            <a:r>
              <a:rPr lang="en-US" altLang="zh-CN" sz="2400" dirty="0"/>
              <a:t>Windows</a:t>
            </a:r>
            <a:r>
              <a:rPr lang="zh-CN" altLang="en-US" sz="2400" dirty="0"/>
              <a:t>平台）</a:t>
            </a:r>
          </a:p>
          <a:p>
            <a:pPr lvl="1" eaLnBrk="1" hangingPunct="1">
              <a:defRPr/>
            </a:pPr>
            <a:r>
              <a:rPr lang="zh-CN" altLang="en-US" sz="2400" dirty="0"/>
              <a:t>如果一个</a:t>
            </a:r>
            <a:r>
              <a:rPr lang="en-US" altLang="zh-CN" sz="2400" dirty="0"/>
              <a:t>C++</a:t>
            </a:r>
            <a:r>
              <a:rPr lang="zh-CN" altLang="en-US" sz="2400" dirty="0"/>
              <a:t>程序由多个源文件构成，则每个源文件都需要编译，并产生多个目标代码文件。 </a:t>
            </a:r>
          </a:p>
          <a:p>
            <a:endParaRPr lang="zh-CN" altLang="en-US" dirty="0"/>
          </a:p>
        </p:txBody>
      </p:sp>
    </p:spTree>
    <p:extLst>
      <p:ext uri="{BB962C8B-B14F-4D97-AF65-F5344CB8AC3E}">
        <p14:creationId xmlns:p14="http://schemas.microsoft.com/office/powerpoint/2010/main" val="3855311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5680" y="1600200"/>
            <a:ext cx="8686800" cy="4530725"/>
          </a:xfrm>
        </p:spPr>
        <p:txBody>
          <a:bodyPr/>
          <a:lstStyle/>
          <a:p>
            <a:pPr eaLnBrk="1" hangingPunct="1">
              <a:defRPr/>
            </a:pPr>
            <a:r>
              <a:rPr lang="zh-CN" altLang="en-US" sz="2800" dirty="0"/>
              <a:t>联接</a:t>
            </a:r>
            <a:r>
              <a:rPr lang="zh-CN" altLang="en-US" sz="2800" dirty="0" smtClean="0"/>
              <a:t>（链接</a:t>
            </a:r>
            <a:r>
              <a:rPr lang="zh-CN" altLang="en-US" sz="2800" dirty="0"/>
              <a:t>）</a:t>
            </a:r>
          </a:p>
          <a:p>
            <a:pPr lvl="1" eaLnBrk="1" hangingPunct="1">
              <a:defRPr/>
            </a:pPr>
            <a:r>
              <a:rPr lang="zh-CN" altLang="en-US" sz="2400" dirty="0"/>
              <a:t>通过一个</a:t>
            </a:r>
            <a:r>
              <a:rPr lang="zh-CN" altLang="en-US" sz="2400" dirty="0">
                <a:solidFill>
                  <a:srgbClr val="FFC000"/>
                </a:solidFill>
              </a:rPr>
              <a:t>联接程序</a:t>
            </a:r>
            <a:r>
              <a:rPr lang="zh-CN" altLang="en-US" sz="2400" dirty="0"/>
              <a:t>把程序的所有目标代码文件以及程序中用到的一些系统功能所在的目标代码文件（通常称为</a:t>
            </a:r>
            <a:r>
              <a:rPr lang="zh-CN" altLang="en-US" sz="2400" dirty="0">
                <a:solidFill>
                  <a:srgbClr val="FFC000"/>
                </a:solidFill>
              </a:rPr>
              <a:t>库文件</a:t>
            </a:r>
            <a:r>
              <a:rPr lang="zh-CN" altLang="en-US" sz="2400" dirty="0" smtClean="0"/>
              <a:t>）合并在起来</a:t>
            </a:r>
            <a:r>
              <a:rPr lang="zh-CN" altLang="en-US" sz="2400" dirty="0"/>
              <a:t>，得到一个完整的</a:t>
            </a:r>
            <a:r>
              <a:rPr lang="zh-CN" altLang="en-US" sz="2400" dirty="0">
                <a:solidFill>
                  <a:srgbClr val="FFC000"/>
                </a:solidFill>
              </a:rPr>
              <a:t>可执行代码程序</a:t>
            </a:r>
            <a:r>
              <a:rPr lang="zh-CN" altLang="en-US" sz="2400" dirty="0"/>
              <a:t>并保存到外存的一个</a:t>
            </a:r>
            <a:r>
              <a:rPr lang="zh-CN" altLang="en-US" sz="2400" dirty="0">
                <a:solidFill>
                  <a:srgbClr val="FFC000"/>
                </a:solidFill>
              </a:rPr>
              <a:t>可执行代码文件</a:t>
            </a:r>
            <a:r>
              <a:rPr lang="zh-CN" altLang="en-US" sz="2400" dirty="0"/>
              <a:t>中。</a:t>
            </a:r>
          </a:p>
          <a:p>
            <a:pPr lvl="1" eaLnBrk="1" hangingPunct="1">
              <a:defRPr/>
            </a:pPr>
            <a:r>
              <a:rPr lang="zh-CN" altLang="en-US" sz="2400" dirty="0"/>
              <a:t>可执行代码文件的文件名通常为：</a:t>
            </a:r>
            <a:r>
              <a:rPr lang="zh-CN" altLang="en-US" sz="2400" dirty="0">
                <a:solidFill>
                  <a:srgbClr val="FFC000"/>
                </a:solidFill>
              </a:rPr>
              <a:t>*</a:t>
            </a:r>
            <a:r>
              <a:rPr lang="en-US" altLang="zh-CN" sz="2400" dirty="0">
                <a:solidFill>
                  <a:srgbClr val="FFC000"/>
                </a:solidFill>
              </a:rPr>
              <a:t>.exe</a:t>
            </a:r>
            <a:r>
              <a:rPr lang="zh-CN" altLang="en-US" sz="2400" dirty="0"/>
              <a:t>（</a:t>
            </a:r>
            <a:r>
              <a:rPr lang="en-US" altLang="zh-CN" sz="2400" dirty="0"/>
              <a:t>Windows</a:t>
            </a:r>
            <a:r>
              <a:rPr lang="zh-CN" altLang="en-US" sz="2400" dirty="0"/>
              <a:t>平台）</a:t>
            </a:r>
          </a:p>
          <a:p>
            <a:endParaRPr lang="zh-CN" altLang="en-US" dirty="0"/>
          </a:p>
        </p:txBody>
      </p:sp>
    </p:spTree>
    <p:extLst>
      <p:ext uri="{BB962C8B-B14F-4D97-AF65-F5344CB8AC3E}">
        <p14:creationId xmlns:p14="http://schemas.microsoft.com/office/powerpoint/2010/main" val="915983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body" idx="1"/>
          </p:nvPr>
        </p:nvSpPr>
        <p:spPr>
          <a:xfrm>
            <a:off x="179388" y="1484784"/>
            <a:ext cx="8820150" cy="3672408"/>
          </a:xfrm>
        </p:spPr>
        <p:txBody>
          <a:bodyPr/>
          <a:lstStyle/>
          <a:p>
            <a:pPr eaLnBrk="1" hangingPunct="1">
              <a:defRPr/>
            </a:pPr>
            <a:r>
              <a:rPr lang="zh-CN" altLang="en-US" sz="2800" dirty="0" smtClean="0"/>
              <a:t>运行</a:t>
            </a:r>
          </a:p>
          <a:p>
            <a:pPr lvl="1" eaLnBrk="1" hangingPunct="1">
              <a:defRPr/>
            </a:pPr>
            <a:r>
              <a:rPr lang="zh-CN" altLang="en-US" sz="2400" dirty="0" smtClean="0"/>
              <a:t>通过操作系统提供的应用程序运行机制，把某个可执行代码文件装入内存，运行其中的可执行代码程序。		</a:t>
            </a:r>
          </a:p>
          <a:p>
            <a:pPr eaLnBrk="1" hangingPunct="1">
              <a:defRPr/>
            </a:pPr>
            <a:endParaRPr lang="en-US" altLang="zh-CN" sz="2800" dirty="0" smtClean="0"/>
          </a:p>
          <a:p>
            <a:pPr eaLnBrk="1" hangingPunct="1">
              <a:defRPr/>
            </a:pPr>
            <a:r>
              <a:rPr lang="zh-CN" altLang="en-US" sz="2800" dirty="0" smtClean="0"/>
              <a:t>在上述</a:t>
            </a:r>
            <a:r>
              <a:rPr lang="zh-CN" altLang="en-US" sz="2800" dirty="0"/>
              <a:t>的</a:t>
            </a:r>
            <a:r>
              <a:rPr lang="zh-CN" altLang="en-US" sz="2800" dirty="0" smtClean="0"/>
              <a:t>编译、联接和运行过程中都有可能发现程序有错，这时将返回运行步骤的前面阶段对程序进行修改，整个过程可能会重复多次。 </a:t>
            </a:r>
          </a:p>
        </p:txBody>
      </p:sp>
      <p:sp>
        <p:nvSpPr>
          <p:cNvPr id="218115" name="Rectangle 3"/>
          <p:cNvSpPr>
            <a:spLocks noChangeArrowheads="1"/>
          </p:cNvSpPr>
          <p:nvPr/>
        </p:nvSpPr>
        <p:spPr bwMode="auto">
          <a:xfrm>
            <a:off x="35496" y="5085184"/>
            <a:ext cx="9108504" cy="574675"/>
          </a:xfrm>
          <a:prstGeom prst="rect">
            <a:avLst/>
          </a:prstGeom>
          <a:noFill/>
          <a:ln>
            <a:noFill/>
          </a:ln>
          <a:effectLst/>
          <a:extLst/>
        </p:spPr>
        <p:txBody>
          <a:bodyPr/>
          <a:lstStyle/>
          <a:p>
            <a:pPr marL="342900" indent="-342900" algn="l">
              <a:spcBef>
                <a:spcPct val="20000"/>
              </a:spcBef>
              <a:buClr>
                <a:schemeClr val="hlink"/>
              </a:buClr>
              <a:buSzPct val="60000"/>
              <a:buFont typeface="Wingdings" pitchFamily="2" charset="2"/>
              <a:buNone/>
              <a:defRPr/>
            </a:pPr>
            <a:r>
              <a:rPr lang="zh-CN" altLang="en-US" sz="2400" dirty="0">
                <a:solidFill>
                  <a:srgbClr val="FFC000"/>
                </a:solidFill>
                <a:effectLst>
                  <a:outerShdw blurRad="38100" dist="38100" dir="2700000" algn="tl">
                    <a:srgbClr val="000000"/>
                  </a:outerShdw>
                </a:effectLst>
                <a:ea typeface="宋体" pitchFamily="2" charset="-122"/>
              </a:rPr>
              <a:t>编辑</a:t>
            </a:r>
            <a:r>
              <a:rPr lang="en-US" altLang="zh-CN" sz="2400" dirty="0" smtClean="0">
                <a:effectLst>
                  <a:outerShdw blurRad="38100" dist="38100" dir="2700000" algn="tl">
                    <a:srgbClr val="000000"/>
                  </a:outerShdw>
                </a:effectLst>
                <a:ea typeface="宋体" pitchFamily="2" charset="-122"/>
              </a:rPr>
              <a:t>(.</a:t>
            </a:r>
            <a:r>
              <a:rPr lang="en-US" altLang="zh-CN" sz="2400" dirty="0" err="1" smtClean="0">
                <a:effectLst>
                  <a:outerShdw blurRad="38100" dist="38100" dir="2700000" algn="tl">
                    <a:srgbClr val="000000"/>
                  </a:outerShdw>
                </a:effectLst>
                <a:ea typeface="宋体" pitchFamily="2" charset="-122"/>
              </a:rPr>
              <a:t>cpp</a:t>
            </a:r>
            <a:r>
              <a:rPr lang="en-US" altLang="zh-CN" sz="2400" dirty="0">
                <a:effectLst>
                  <a:outerShdw blurRad="38100" dist="38100" dir="2700000" algn="tl">
                    <a:srgbClr val="000000"/>
                  </a:outerShdw>
                </a:effectLst>
                <a:ea typeface="宋体" pitchFamily="2" charset="-122"/>
              </a:rPr>
              <a:t>,.h</a:t>
            </a:r>
            <a:r>
              <a:rPr lang="en-US" altLang="zh-CN" sz="2400" dirty="0" smtClean="0">
                <a:effectLst>
                  <a:outerShdw blurRad="38100" dist="38100" dir="2700000" algn="tl">
                    <a:srgbClr val="000000"/>
                  </a:outerShdw>
                </a:effectLst>
                <a:ea typeface="宋体" pitchFamily="2" charset="-122"/>
              </a:rPr>
              <a:t>) </a:t>
            </a:r>
            <a:r>
              <a:rPr lang="en-US" altLang="zh-CN" sz="2400" dirty="0" smtClean="0">
                <a:effectLst>
                  <a:outerShdw blurRad="38100" dist="38100" dir="2700000" algn="tl">
                    <a:srgbClr val="000000"/>
                  </a:outerShdw>
                </a:effectLst>
                <a:ea typeface="宋体" pitchFamily="2" charset="-122"/>
                <a:sym typeface="Wingdings" pitchFamily="2" charset="2"/>
              </a:rPr>
              <a:t> </a:t>
            </a:r>
            <a:r>
              <a:rPr lang="zh-CN" altLang="en-US" sz="2400" dirty="0" smtClean="0">
                <a:solidFill>
                  <a:srgbClr val="FFC000"/>
                </a:solidFill>
                <a:effectLst>
                  <a:outerShdw blurRad="38100" dist="38100" dir="2700000" algn="tl">
                    <a:srgbClr val="000000"/>
                  </a:outerShdw>
                </a:effectLst>
                <a:ea typeface="宋体" pitchFamily="2" charset="-122"/>
              </a:rPr>
              <a:t>编译</a:t>
            </a:r>
            <a:r>
              <a:rPr lang="en-US" altLang="zh-CN" sz="2400" dirty="0">
                <a:effectLst>
                  <a:outerShdw blurRad="38100" dist="38100" dir="2700000" algn="tl">
                    <a:srgbClr val="000000"/>
                  </a:outerShdw>
                </a:effectLst>
                <a:ea typeface="宋体" pitchFamily="2" charset="-122"/>
              </a:rPr>
              <a:t>(</a:t>
            </a:r>
            <a:r>
              <a:rPr lang="en-US" altLang="zh-CN" sz="2400" dirty="0">
                <a:ea typeface="宋体" pitchFamily="2" charset="-122"/>
              </a:rPr>
              <a:t>.</a:t>
            </a:r>
            <a:r>
              <a:rPr lang="en-US" altLang="zh-CN" sz="2400" dirty="0" err="1">
                <a:ea typeface="宋体" pitchFamily="2" charset="-122"/>
              </a:rPr>
              <a:t>obj</a:t>
            </a:r>
            <a:r>
              <a:rPr lang="en-US" altLang="zh-CN" sz="2400" dirty="0" smtClean="0">
                <a:effectLst>
                  <a:outerShdw blurRad="38100" dist="38100" dir="2700000" algn="tl">
                    <a:srgbClr val="000000"/>
                  </a:outerShdw>
                </a:effectLst>
                <a:ea typeface="宋体" pitchFamily="2" charset="-122"/>
              </a:rPr>
              <a:t>) </a:t>
            </a:r>
            <a:r>
              <a:rPr lang="en-US" altLang="zh-CN" sz="2400" dirty="0" smtClean="0">
                <a:effectLst>
                  <a:outerShdw blurRad="38100" dist="38100" dir="2700000" algn="tl">
                    <a:srgbClr val="000000"/>
                  </a:outerShdw>
                </a:effectLst>
                <a:ea typeface="宋体" pitchFamily="2" charset="-122"/>
                <a:sym typeface="Wingdings" pitchFamily="2" charset="2"/>
              </a:rPr>
              <a:t> </a:t>
            </a:r>
            <a:r>
              <a:rPr lang="zh-CN" altLang="en-US" sz="2400" dirty="0" smtClean="0">
                <a:solidFill>
                  <a:srgbClr val="FFC000"/>
                </a:solidFill>
                <a:effectLst>
                  <a:outerShdw blurRad="38100" dist="38100" dir="2700000" algn="tl">
                    <a:srgbClr val="000000"/>
                  </a:outerShdw>
                </a:effectLst>
                <a:ea typeface="宋体" pitchFamily="2" charset="-122"/>
              </a:rPr>
              <a:t>联接</a:t>
            </a:r>
            <a:r>
              <a:rPr lang="en-US" altLang="zh-CN" sz="2400" dirty="0">
                <a:effectLst>
                  <a:outerShdw blurRad="38100" dist="38100" dir="2700000" algn="tl">
                    <a:srgbClr val="000000"/>
                  </a:outerShdw>
                </a:effectLst>
                <a:ea typeface="宋体" pitchFamily="2" charset="-122"/>
              </a:rPr>
              <a:t>(.exe</a:t>
            </a:r>
            <a:r>
              <a:rPr lang="en-US" altLang="zh-CN" sz="2400" dirty="0" smtClean="0">
                <a:effectLst>
                  <a:outerShdw blurRad="38100" dist="38100" dir="2700000" algn="tl">
                    <a:srgbClr val="000000"/>
                  </a:outerShdw>
                </a:effectLst>
                <a:ea typeface="宋体" pitchFamily="2" charset="-122"/>
              </a:rPr>
              <a:t>) </a:t>
            </a:r>
            <a:r>
              <a:rPr lang="en-US" altLang="zh-CN" sz="2400" dirty="0" smtClean="0">
                <a:effectLst>
                  <a:outerShdw blurRad="38100" dist="38100" dir="2700000" algn="tl">
                    <a:srgbClr val="000000"/>
                  </a:outerShdw>
                </a:effectLst>
                <a:ea typeface="宋体" pitchFamily="2" charset="-122"/>
                <a:sym typeface="Wingdings" pitchFamily="2" charset="2"/>
              </a:rPr>
              <a:t> </a:t>
            </a:r>
            <a:r>
              <a:rPr lang="zh-CN" altLang="en-US" sz="2400" dirty="0" smtClean="0">
                <a:solidFill>
                  <a:srgbClr val="FFC000"/>
                </a:solidFill>
                <a:effectLst>
                  <a:outerShdw blurRad="38100" dist="38100" dir="2700000" algn="tl">
                    <a:srgbClr val="000000"/>
                  </a:outerShdw>
                </a:effectLst>
                <a:ea typeface="宋体" pitchFamily="2" charset="-122"/>
              </a:rPr>
              <a:t>运行</a:t>
            </a:r>
            <a:r>
              <a:rPr lang="zh-CN" altLang="en-US" sz="2400" dirty="0" smtClean="0">
                <a:effectLst>
                  <a:outerShdw blurRad="38100" dist="38100" dir="2700000" algn="tl">
                    <a:srgbClr val="000000"/>
                  </a:outerShdw>
                </a:effectLst>
                <a:ea typeface="宋体" pitchFamily="2" charset="-122"/>
              </a:rPr>
              <a:t> </a:t>
            </a:r>
            <a:r>
              <a:rPr lang="zh-CN" altLang="en-US" sz="2400" dirty="0" smtClean="0">
                <a:effectLst>
                  <a:outerShdw blurRad="38100" dist="38100" dir="2700000" algn="tl">
                    <a:srgbClr val="000000"/>
                  </a:outerShdw>
                </a:effectLst>
                <a:ea typeface="宋体" pitchFamily="2" charset="-122"/>
                <a:sym typeface="Wingdings" pitchFamily="2" charset="2"/>
              </a:rPr>
              <a:t> </a:t>
            </a:r>
            <a:r>
              <a:rPr lang="zh-CN" altLang="en-US" sz="2400" dirty="0" smtClean="0">
                <a:effectLst>
                  <a:outerShdw blurRad="38100" dist="38100" dir="2700000" algn="tl">
                    <a:srgbClr val="000000"/>
                  </a:outerShdw>
                </a:effectLst>
                <a:ea typeface="宋体" pitchFamily="2" charset="-122"/>
              </a:rPr>
              <a:t>输出</a:t>
            </a:r>
            <a:r>
              <a:rPr lang="zh-CN" altLang="en-US" sz="2400" dirty="0">
                <a:effectLst>
                  <a:outerShdw blurRad="38100" dist="38100" dir="2700000" algn="tl">
                    <a:srgbClr val="000000"/>
                  </a:outerShdw>
                </a:effectLst>
                <a:ea typeface="宋体" pitchFamily="2" charset="-122"/>
              </a:rPr>
              <a:t>结果</a:t>
            </a:r>
          </a:p>
        </p:txBody>
      </p:sp>
      <p:sp>
        <p:nvSpPr>
          <p:cNvPr id="55300" name="Line 4"/>
          <p:cNvSpPr>
            <a:spLocks noChangeShapeType="1"/>
          </p:cNvSpPr>
          <p:nvPr/>
        </p:nvSpPr>
        <p:spPr bwMode="auto">
          <a:xfrm>
            <a:off x="6948488" y="5586239"/>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5301" name="Line 5"/>
          <p:cNvSpPr>
            <a:spLocks noChangeShapeType="1"/>
          </p:cNvSpPr>
          <p:nvPr/>
        </p:nvSpPr>
        <p:spPr bwMode="auto">
          <a:xfrm flipH="1">
            <a:off x="539750" y="6019627"/>
            <a:ext cx="64087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2" name="Line 6"/>
          <p:cNvSpPr>
            <a:spLocks noChangeShapeType="1"/>
          </p:cNvSpPr>
          <p:nvPr/>
        </p:nvSpPr>
        <p:spPr bwMode="auto">
          <a:xfrm flipV="1">
            <a:off x="539750" y="5586239"/>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5303" name="Line 7"/>
          <p:cNvSpPr>
            <a:spLocks noChangeShapeType="1"/>
          </p:cNvSpPr>
          <p:nvPr/>
        </p:nvSpPr>
        <p:spPr bwMode="auto">
          <a:xfrm flipV="1">
            <a:off x="2987675" y="5586239"/>
            <a:ext cx="0" cy="43338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5304" name="Line 8"/>
          <p:cNvSpPr>
            <a:spLocks noChangeShapeType="1"/>
          </p:cNvSpPr>
          <p:nvPr/>
        </p:nvSpPr>
        <p:spPr bwMode="auto">
          <a:xfrm flipV="1">
            <a:off x="4932363" y="5586239"/>
            <a:ext cx="0" cy="43338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684213" y="85725"/>
            <a:ext cx="7772400" cy="966788"/>
          </a:xfrm>
        </p:spPr>
        <p:txBody>
          <a:bodyPr/>
          <a:lstStyle/>
          <a:p>
            <a:pPr eaLnBrk="1" hangingPunct="1">
              <a:defRPr/>
            </a:pPr>
            <a:r>
              <a:rPr lang="en-US" altLang="zh-CN" dirty="0" smtClean="0"/>
              <a:t>C++</a:t>
            </a:r>
            <a:r>
              <a:rPr lang="zh-CN" altLang="en-US" dirty="0" smtClean="0"/>
              <a:t>集成开发环境 </a:t>
            </a:r>
          </a:p>
        </p:txBody>
      </p:sp>
      <p:sp>
        <p:nvSpPr>
          <p:cNvPr id="219139" name="Rectangle 3"/>
          <p:cNvSpPr>
            <a:spLocks noGrp="1" noChangeArrowheads="1"/>
          </p:cNvSpPr>
          <p:nvPr>
            <p:ph type="body" idx="1"/>
          </p:nvPr>
        </p:nvSpPr>
        <p:spPr>
          <a:xfrm>
            <a:off x="215205" y="1341438"/>
            <a:ext cx="8677275" cy="5111750"/>
          </a:xfrm>
        </p:spPr>
        <p:txBody>
          <a:bodyPr>
            <a:normAutofit fontScale="92500" lnSpcReduction="10000"/>
          </a:bodyPr>
          <a:lstStyle/>
          <a:p>
            <a:pPr marL="357188" indent="-357188" eaLnBrk="1" hangingPunct="1">
              <a:lnSpc>
                <a:spcPct val="110000"/>
              </a:lnSpc>
              <a:defRPr/>
            </a:pPr>
            <a:r>
              <a:rPr lang="zh-CN" altLang="en-US" sz="2800" dirty="0" smtClean="0"/>
              <a:t>由于上述的</a:t>
            </a:r>
            <a:r>
              <a:rPr lang="en-US" altLang="zh-CN" sz="2800" dirty="0" smtClean="0"/>
              <a:t>C++</a:t>
            </a:r>
            <a:r>
              <a:rPr lang="zh-CN" altLang="en-US" sz="2800" dirty="0" smtClean="0"/>
              <a:t>程序的运行步骤比较麻烦，因此出现了很多</a:t>
            </a:r>
            <a:r>
              <a:rPr lang="en-US" altLang="zh-CN" sz="2800" dirty="0" smtClean="0"/>
              <a:t>C++</a:t>
            </a:r>
            <a:r>
              <a:rPr lang="zh-CN" altLang="en-US" sz="2800" dirty="0" smtClean="0"/>
              <a:t>程序的</a:t>
            </a:r>
            <a:r>
              <a:rPr lang="zh-CN" altLang="en-US" sz="2800" dirty="0" smtClean="0">
                <a:solidFill>
                  <a:srgbClr val="FFC000"/>
                </a:solidFill>
              </a:rPr>
              <a:t>集成</a:t>
            </a:r>
            <a:r>
              <a:rPr lang="zh-CN" altLang="en-US" sz="2800" dirty="0">
                <a:solidFill>
                  <a:srgbClr val="FFC000"/>
                </a:solidFill>
              </a:rPr>
              <a:t>开发</a:t>
            </a:r>
            <a:r>
              <a:rPr lang="zh-CN" altLang="en-US" sz="2800" dirty="0" smtClean="0">
                <a:solidFill>
                  <a:srgbClr val="FFC000"/>
                </a:solidFill>
              </a:rPr>
              <a:t>环境</a:t>
            </a:r>
            <a:r>
              <a:rPr lang="zh-CN" altLang="en-US" sz="2800" dirty="0" smtClean="0"/>
              <a:t>，如：</a:t>
            </a:r>
          </a:p>
          <a:p>
            <a:pPr marL="823913" lvl="1" eaLnBrk="1" hangingPunct="1">
              <a:lnSpc>
                <a:spcPct val="110000"/>
              </a:lnSpc>
              <a:defRPr/>
            </a:pPr>
            <a:r>
              <a:rPr lang="en-US" altLang="zh-CN" sz="2400" dirty="0" smtClean="0"/>
              <a:t>Visual C++</a:t>
            </a:r>
          </a:p>
          <a:p>
            <a:pPr marL="823913" lvl="1" eaLnBrk="1" hangingPunct="1">
              <a:lnSpc>
                <a:spcPct val="110000"/>
              </a:lnSpc>
              <a:defRPr/>
            </a:pPr>
            <a:r>
              <a:rPr lang="en-US" altLang="zh-CN" sz="2400" dirty="0" smtClean="0"/>
              <a:t>Turbo C++</a:t>
            </a:r>
          </a:p>
          <a:p>
            <a:pPr marL="823913" lvl="1" eaLnBrk="1" hangingPunct="1">
              <a:lnSpc>
                <a:spcPct val="110000"/>
              </a:lnSpc>
              <a:defRPr/>
            </a:pPr>
            <a:r>
              <a:rPr lang="en-US" altLang="zh-CN" sz="2400" dirty="0" smtClean="0"/>
              <a:t>C++ Builder</a:t>
            </a:r>
          </a:p>
          <a:p>
            <a:pPr marL="823913" lvl="1" eaLnBrk="1" hangingPunct="1">
              <a:lnSpc>
                <a:spcPct val="110000"/>
              </a:lnSpc>
              <a:defRPr/>
            </a:pPr>
            <a:r>
              <a:rPr lang="en-US" altLang="zh-CN" sz="2400" dirty="0" smtClean="0"/>
              <a:t>Dev C++</a:t>
            </a:r>
            <a:r>
              <a:rPr lang="zh-CN" altLang="en-US" sz="2400" dirty="0" smtClean="0"/>
              <a:t>，等</a:t>
            </a:r>
          </a:p>
          <a:p>
            <a:pPr marL="357188" indent="-357188" eaLnBrk="1" hangingPunct="1">
              <a:lnSpc>
                <a:spcPct val="110000"/>
              </a:lnSpc>
              <a:defRPr/>
            </a:pPr>
            <a:r>
              <a:rPr lang="zh-CN" altLang="en-US" sz="2800" dirty="0" smtClean="0"/>
              <a:t>这些集成开发环境把各个步骤所需的操作全包含在内，往往使用一条命令（菜单项）就能自动完成大部分的步骤。如：选择“执行”操作，它就会</a:t>
            </a:r>
            <a:r>
              <a:rPr lang="zh-CN" altLang="en-US" sz="2800" dirty="0"/>
              <a:t>自动</a:t>
            </a:r>
            <a:r>
              <a:rPr lang="zh-CN" altLang="en-US" sz="2800" dirty="0" smtClean="0"/>
              <a:t>去执行“编译”、“联接”和“运行”操作。</a:t>
            </a:r>
            <a:endParaRPr lang="en-US" altLang="zh-CN" sz="2800" dirty="0" smtClean="0"/>
          </a:p>
          <a:p>
            <a:pPr marL="357188" indent="-357188" eaLnBrk="1" hangingPunct="1">
              <a:lnSpc>
                <a:spcPct val="110000"/>
              </a:lnSpc>
              <a:defRPr/>
            </a:pPr>
            <a:r>
              <a:rPr lang="zh-CN" altLang="en-US" sz="2800" dirty="0" smtClean="0"/>
              <a:t>一些开发环境还提供了可视化的编程支持和功能强大的程序动态调试等工具。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defRPr/>
            </a:pPr>
            <a:r>
              <a:rPr lang="zh-CN" altLang="en-US" smtClean="0"/>
              <a:t>主要内容</a:t>
            </a:r>
          </a:p>
        </p:txBody>
      </p:sp>
      <p:sp>
        <p:nvSpPr>
          <p:cNvPr id="183299" name="Rectangle 3"/>
          <p:cNvSpPr>
            <a:spLocks noGrp="1" noChangeArrowheads="1"/>
          </p:cNvSpPr>
          <p:nvPr>
            <p:ph type="body" idx="1"/>
          </p:nvPr>
        </p:nvSpPr>
        <p:spPr>
          <a:xfrm>
            <a:off x="457200" y="1600200"/>
            <a:ext cx="8229600" cy="4924425"/>
          </a:xfrm>
        </p:spPr>
        <p:txBody>
          <a:bodyPr>
            <a:normAutofit/>
          </a:bodyPr>
          <a:lstStyle/>
          <a:p>
            <a:pPr eaLnBrk="1" hangingPunct="1">
              <a:defRPr/>
            </a:pPr>
            <a:r>
              <a:rPr lang="en-US" altLang="zh-CN" dirty="0" smtClean="0"/>
              <a:t>C++</a:t>
            </a:r>
            <a:r>
              <a:rPr lang="zh-CN" altLang="en-US" dirty="0" smtClean="0"/>
              <a:t>语言的由来及其特点</a:t>
            </a:r>
            <a:endParaRPr lang="en-US" altLang="zh-CN" dirty="0" smtClean="0"/>
          </a:p>
          <a:p>
            <a:pPr eaLnBrk="1" hangingPunct="1">
              <a:defRPr/>
            </a:pPr>
            <a:r>
              <a:rPr lang="en-US" altLang="zh-CN" dirty="0" smtClean="0"/>
              <a:t>C</a:t>
            </a:r>
            <a:r>
              <a:rPr lang="en-US" altLang="zh-CN" dirty="0"/>
              <a:t>++</a:t>
            </a:r>
            <a:r>
              <a:rPr lang="zh-CN" altLang="en-US" dirty="0" smtClean="0"/>
              <a:t>程序的构成</a:t>
            </a:r>
            <a:endParaRPr lang="en-US" altLang="zh-CN" dirty="0" smtClean="0"/>
          </a:p>
          <a:p>
            <a:pPr eaLnBrk="1" hangingPunct="1">
              <a:defRPr/>
            </a:pPr>
            <a:r>
              <a:rPr lang="en-US" altLang="zh-CN" dirty="0"/>
              <a:t>C</a:t>
            </a:r>
            <a:r>
              <a:rPr lang="en-US" altLang="zh-CN" dirty="0" smtClean="0"/>
              <a:t>++</a:t>
            </a:r>
            <a:r>
              <a:rPr lang="zh-CN" altLang="en-US" dirty="0" smtClean="0"/>
              <a:t>程序的运行步骤与开发环境</a:t>
            </a:r>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277813"/>
            <a:ext cx="8229600" cy="698500"/>
          </a:xfrm>
        </p:spPr>
        <p:txBody>
          <a:bodyPr/>
          <a:lstStyle/>
          <a:p>
            <a:pPr eaLnBrk="1" hangingPunct="1">
              <a:defRPr/>
            </a:pPr>
            <a:r>
              <a:rPr lang="en-US" altLang="zh-CN" dirty="0" smtClean="0"/>
              <a:t>C++</a:t>
            </a:r>
            <a:r>
              <a:rPr lang="zh-CN" altLang="en-US" dirty="0" smtClean="0"/>
              <a:t>语言的由来</a:t>
            </a:r>
          </a:p>
        </p:txBody>
      </p:sp>
      <p:sp>
        <p:nvSpPr>
          <p:cNvPr id="54275" name="Rectangle 3"/>
          <p:cNvSpPr>
            <a:spLocks noGrp="1" noChangeArrowheads="1"/>
          </p:cNvSpPr>
          <p:nvPr>
            <p:ph type="body" idx="1"/>
          </p:nvPr>
        </p:nvSpPr>
        <p:spPr>
          <a:xfrm>
            <a:off x="467544" y="1700808"/>
            <a:ext cx="8497069" cy="4896544"/>
          </a:xfrm>
        </p:spPr>
        <p:txBody>
          <a:bodyPr>
            <a:normAutofit/>
          </a:bodyPr>
          <a:lstStyle/>
          <a:p>
            <a:pPr marL="357188" indent="-357188" eaLnBrk="1" hangingPunct="1">
              <a:lnSpc>
                <a:spcPct val="120000"/>
              </a:lnSpc>
              <a:defRPr/>
            </a:pPr>
            <a:r>
              <a:rPr lang="en-US" altLang="zh-CN" dirty="0"/>
              <a:t>C</a:t>
            </a:r>
            <a:r>
              <a:rPr lang="zh-CN" altLang="en-US" dirty="0" smtClean="0"/>
              <a:t>语言</a:t>
            </a:r>
            <a:endParaRPr lang="en-US" altLang="zh-CN" dirty="0" smtClean="0"/>
          </a:p>
          <a:p>
            <a:pPr marL="757238" lvl="1" indent="-357188" eaLnBrk="1" hangingPunct="1">
              <a:lnSpc>
                <a:spcPct val="120000"/>
              </a:lnSpc>
              <a:defRPr/>
            </a:pPr>
            <a:r>
              <a:rPr lang="zh-CN" altLang="en-US" dirty="0" smtClean="0"/>
              <a:t>由</a:t>
            </a:r>
            <a:r>
              <a:rPr lang="zh-CN" altLang="en-US" dirty="0"/>
              <a:t>贝尔实验室的</a:t>
            </a:r>
            <a:r>
              <a:rPr lang="en-US" altLang="zh-CN" dirty="0"/>
              <a:t>Dennis Ritchie</a:t>
            </a:r>
            <a:r>
              <a:rPr lang="zh-CN" altLang="en-US" dirty="0" smtClean="0"/>
              <a:t>为实现</a:t>
            </a:r>
            <a:r>
              <a:rPr lang="en-US" altLang="zh-CN" dirty="0" smtClean="0"/>
              <a:t>UNIX</a:t>
            </a:r>
            <a:r>
              <a:rPr lang="zh-CN" altLang="en-US" dirty="0"/>
              <a:t>操作系统而设计的一种</a:t>
            </a:r>
            <a:r>
              <a:rPr lang="zh-CN" altLang="en-US" dirty="0" smtClean="0">
                <a:solidFill>
                  <a:srgbClr val="FFC000"/>
                </a:solidFill>
              </a:rPr>
              <a:t>系统程序语言</a:t>
            </a:r>
            <a:r>
              <a:rPr lang="zh-CN" altLang="en-US" dirty="0" smtClean="0"/>
              <a:t>。</a:t>
            </a:r>
            <a:endParaRPr lang="en-US" altLang="zh-CN" dirty="0" smtClean="0"/>
          </a:p>
          <a:p>
            <a:pPr marL="757238" lvl="1" indent="-357188" eaLnBrk="1" hangingPunct="1">
              <a:lnSpc>
                <a:spcPct val="120000"/>
              </a:lnSpc>
              <a:defRPr/>
            </a:pPr>
            <a:r>
              <a:rPr lang="zh-CN" altLang="en-US" dirty="0"/>
              <a:t>支持</a:t>
            </a:r>
            <a:r>
              <a:rPr lang="zh-CN" altLang="en-US" dirty="0">
                <a:solidFill>
                  <a:srgbClr val="FFC000"/>
                </a:solidFill>
              </a:rPr>
              <a:t>过程式</a:t>
            </a:r>
            <a:r>
              <a:rPr lang="zh-CN" altLang="en-US" dirty="0"/>
              <a:t>程序设计范式。</a:t>
            </a:r>
            <a:endParaRPr lang="en-US" altLang="zh-CN" dirty="0"/>
          </a:p>
          <a:p>
            <a:pPr marL="757238" lvl="1" indent="-357188" eaLnBrk="1" hangingPunct="1">
              <a:lnSpc>
                <a:spcPct val="120000"/>
              </a:lnSpc>
              <a:defRPr/>
            </a:pPr>
            <a:r>
              <a:rPr lang="zh-CN" altLang="en-US" dirty="0"/>
              <a:t>既有高级语言的优点，又有低级语言（如汇编语言）才具有的一些描述能力。</a:t>
            </a:r>
            <a:endParaRPr lang="en-US" altLang="zh-CN" dirty="0"/>
          </a:p>
          <a:p>
            <a:pPr marL="757238" lvl="1" indent="-357188" eaLnBrk="1" hangingPunct="1">
              <a:lnSpc>
                <a:spcPct val="120000"/>
              </a:lnSpc>
              <a:defRPr/>
            </a:pPr>
            <a:r>
              <a:rPr lang="zh-CN" altLang="en-US" dirty="0" smtClean="0"/>
              <a:t>属于编译</a:t>
            </a:r>
            <a:r>
              <a:rPr lang="zh-CN" altLang="en-US" dirty="0"/>
              <a:t>型</a:t>
            </a:r>
            <a:r>
              <a:rPr lang="zh-CN" altLang="en-US" dirty="0" smtClean="0"/>
              <a:t>高级语言。</a:t>
            </a:r>
            <a:endParaRPr lang="en-US"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76672"/>
            <a:ext cx="8579296" cy="6264696"/>
          </a:xfrm>
        </p:spPr>
        <p:txBody>
          <a:bodyPr>
            <a:normAutofit fontScale="92500" lnSpcReduction="10000"/>
          </a:bodyPr>
          <a:lstStyle/>
          <a:p>
            <a:pPr marL="357188" indent="-357188" eaLnBrk="1" hangingPunct="1">
              <a:lnSpc>
                <a:spcPct val="120000"/>
              </a:lnSpc>
              <a:defRPr/>
            </a:pPr>
            <a:r>
              <a:rPr lang="en-US" altLang="zh-CN" dirty="0"/>
              <a:t>C++</a:t>
            </a:r>
            <a:r>
              <a:rPr lang="zh-CN" altLang="en-US" dirty="0"/>
              <a:t>语言</a:t>
            </a:r>
            <a:endParaRPr lang="en-US" altLang="zh-CN" dirty="0"/>
          </a:p>
          <a:p>
            <a:pPr marL="757238" lvl="1" indent="-357188" eaLnBrk="1" hangingPunct="1">
              <a:lnSpc>
                <a:spcPct val="120000"/>
              </a:lnSpc>
              <a:defRPr/>
            </a:pPr>
            <a:r>
              <a:rPr lang="zh-CN" altLang="en-US" dirty="0"/>
              <a:t>是贝尔实验室的</a:t>
            </a:r>
            <a:r>
              <a:rPr lang="en-US" altLang="zh-CN" dirty="0"/>
              <a:t>Bjarne </a:t>
            </a:r>
            <a:r>
              <a:rPr lang="en-US" altLang="zh-CN" dirty="0" err="1"/>
              <a:t>Stroustrup</a:t>
            </a:r>
            <a:r>
              <a:rPr lang="zh-CN" altLang="en-US" dirty="0"/>
              <a:t>为能支持</a:t>
            </a:r>
            <a:r>
              <a:rPr lang="zh-CN" altLang="en-US" dirty="0">
                <a:solidFill>
                  <a:schemeClr val="folHlink"/>
                </a:solidFill>
              </a:rPr>
              <a:t>面向对象</a:t>
            </a:r>
            <a:r>
              <a:rPr lang="zh-CN" altLang="en-US" dirty="0"/>
              <a:t>程序设计而设计的一种</a:t>
            </a:r>
            <a:r>
              <a:rPr lang="zh-CN" altLang="en-US" dirty="0">
                <a:solidFill>
                  <a:schemeClr val="folHlink"/>
                </a:solidFill>
              </a:rPr>
              <a:t>系统</a:t>
            </a:r>
            <a:r>
              <a:rPr lang="zh-CN" altLang="en-US" dirty="0" smtClean="0">
                <a:solidFill>
                  <a:schemeClr val="folHlink"/>
                </a:solidFill>
              </a:rPr>
              <a:t>程序语言</a:t>
            </a:r>
            <a:r>
              <a:rPr lang="zh-CN" altLang="en-US" dirty="0" smtClean="0"/>
              <a:t>。</a:t>
            </a:r>
            <a:endParaRPr lang="en-US" altLang="zh-CN" dirty="0" smtClean="0"/>
          </a:p>
          <a:p>
            <a:pPr marL="757238" lvl="1" indent="-357188" eaLnBrk="1" hangingPunct="1">
              <a:lnSpc>
                <a:spcPct val="120000"/>
              </a:lnSpc>
              <a:defRPr/>
            </a:pPr>
            <a:r>
              <a:rPr lang="zh-CN" altLang="en-US" dirty="0" smtClean="0">
                <a:solidFill>
                  <a:srgbClr val="FFC000"/>
                </a:solidFill>
              </a:rPr>
              <a:t>保留</a:t>
            </a:r>
            <a:r>
              <a:rPr lang="zh-CN" altLang="en-US" dirty="0">
                <a:solidFill>
                  <a:srgbClr val="FFC000"/>
                </a:solidFill>
              </a:rPr>
              <a:t>了</a:t>
            </a:r>
            <a:r>
              <a:rPr lang="en-US" altLang="zh-CN" dirty="0">
                <a:solidFill>
                  <a:srgbClr val="FFC000"/>
                </a:solidFill>
              </a:rPr>
              <a:t>C</a:t>
            </a:r>
            <a:r>
              <a:rPr lang="zh-CN" altLang="en-US" dirty="0">
                <a:solidFill>
                  <a:srgbClr val="FFC000"/>
                </a:solidFill>
              </a:rPr>
              <a:t>语言的所有成分和特点</a:t>
            </a:r>
            <a:r>
              <a:rPr lang="zh-CN" altLang="en-US" dirty="0"/>
              <a:t>，并在</a:t>
            </a:r>
            <a:r>
              <a:rPr lang="en-US" altLang="zh-CN" dirty="0"/>
              <a:t>C</a:t>
            </a:r>
            <a:r>
              <a:rPr lang="zh-CN" altLang="en-US" dirty="0"/>
              <a:t>语言的基础上进行了扩充，特别是增加了支持</a:t>
            </a:r>
            <a:r>
              <a:rPr lang="zh-CN" altLang="en-US" dirty="0" smtClean="0">
                <a:solidFill>
                  <a:schemeClr val="folHlink"/>
                </a:solidFill>
              </a:rPr>
              <a:t>面向对象</a:t>
            </a:r>
            <a:r>
              <a:rPr lang="zh-CN" altLang="en-US" dirty="0" smtClean="0"/>
              <a:t>程序设计</a:t>
            </a:r>
            <a:r>
              <a:rPr lang="zh-CN" altLang="en-US" dirty="0"/>
              <a:t>范式</a:t>
            </a:r>
            <a:r>
              <a:rPr lang="zh-CN" altLang="en-US" dirty="0" smtClean="0"/>
              <a:t>的</a:t>
            </a:r>
            <a:r>
              <a:rPr lang="zh-CN" altLang="en-US" dirty="0"/>
              <a:t>语言成分。</a:t>
            </a:r>
            <a:endParaRPr lang="en-US" altLang="zh-CN" dirty="0"/>
          </a:p>
          <a:p>
            <a:pPr marL="757238" lvl="1" indent="-357188" eaLnBrk="1" hangingPunct="1">
              <a:lnSpc>
                <a:spcPct val="120000"/>
              </a:lnSpc>
              <a:defRPr/>
            </a:pPr>
            <a:r>
              <a:rPr lang="zh-CN" altLang="en-US" dirty="0"/>
              <a:t>属于编译型高级语言。</a:t>
            </a:r>
          </a:p>
          <a:p>
            <a:pPr marL="757238" lvl="1" indent="-357188" eaLnBrk="1" hangingPunct="1">
              <a:lnSpc>
                <a:spcPct val="120000"/>
              </a:lnSpc>
              <a:defRPr/>
            </a:pPr>
            <a:r>
              <a:rPr lang="zh-CN" altLang="en-US" dirty="0" smtClean="0"/>
              <a:t>国际标准化组织</a:t>
            </a:r>
            <a:r>
              <a:rPr lang="zh-CN" altLang="en-US" dirty="0"/>
              <a:t>（</a:t>
            </a:r>
            <a:r>
              <a:rPr lang="en-US" altLang="zh-CN" dirty="0"/>
              <a:t>ISO</a:t>
            </a:r>
            <a:r>
              <a:rPr lang="zh-CN" altLang="en-US" dirty="0" smtClean="0"/>
              <a:t>）</a:t>
            </a:r>
            <a:endParaRPr lang="en-US" altLang="zh-CN" dirty="0" smtClean="0"/>
          </a:p>
          <a:p>
            <a:pPr marL="1157288" lvl="2" indent="-357188" eaLnBrk="1" hangingPunct="1">
              <a:lnSpc>
                <a:spcPct val="120000"/>
              </a:lnSpc>
              <a:defRPr/>
            </a:pPr>
            <a:r>
              <a:rPr lang="zh-CN" altLang="en-US" dirty="0" smtClean="0"/>
              <a:t>于</a:t>
            </a:r>
            <a:r>
              <a:rPr lang="en-US" altLang="zh-CN" dirty="0"/>
              <a:t>1998</a:t>
            </a:r>
            <a:r>
              <a:rPr lang="zh-CN" altLang="en-US" dirty="0"/>
              <a:t>年为</a:t>
            </a:r>
            <a:r>
              <a:rPr lang="en-US" altLang="zh-CN" dirty="0"/>
              <a:t>C++</a:t>
            </a:r>
            <a:r>
              <a:rPr lang="zh-CN" altLang="en-US" dirty="0"/>
              <a:t>制定</a:t>
            </a:r>
            <a:r>
              <a:rPr lang="zh-CN" altLang="en-US" dirty="0" smtClean="0"/>
              <a:t>了第一个国际标准</a:t>
            </a:r>
            <a:r>
              <a:rPr lang="zh-CN" altLang="en-US" dirty="0"/>
              <a:t>：</a:t>
            </a:r>
            <a:r>
              <a:rPr lang="en-US" altLang="zh-CN" dirty="0"/>
              <a:t>C++98</a:t>
            </a:r>
            <a:r>
              <a:rPr lang="zh-CN" altLang="en-US" dirty="0" smtClean="0"/>
              <a:t>。</a:t>
            </a:r>
            <a:endParaRPr lang="en-US" altLang="zh-CN" dirty="0" smtClean="0"/>
          </a:p>
          <a:p>
            <a:pPr marL="1157288" lvl="2" indent="-357188" eaLnBrk="1" hangingPunct="1">
              <a:lnSpc>
                <a:spcPct val="120000"/>
              </a:lnSpc>
              <a:defRPr/>
            </a:pPr>
            <a:r>
              <a:rPr lang="zh-CN" altLang="en-US" dirty="0" smtClean="0"/>
              <a:t>随着功能的增加，</a:t>
            </a:r>
            <a:r>
              <a:rPr lang="en-US" altLang="zh-CN" dirty="0" smtClean="0"/>
              <a:t>C++</a:t>
            </a:r>
            <a:r>
              <a:rPr lang="zh-CN" altLang="en-US" dirty="0" smtClean="0"/>
              <a:t>新标准在不断出现：</a:t>
            </a:r>
            <a:r>
              <a:rPr lang="en-US" altLang="zh-CN" dirty="0" smtClean="0"/>
              <a:t>C++03</a:t>
            </a:r>
            <a:r>
              <a:rPr lang="zh-CN" altLang="en-US" dirty="0" smtClean="0"/>
              <a:t>、</a:t>
            </a:r>
            <a:r>
              <a:rPr lang="en-US" altLang="zh-CN" dirty="0" smtClean="0"/>
              <a:t>C++11</a:t>
            </a:r>
            <a:r>
              <a:rPr lang="zh-CN" altLang="en-US" dirty="0" smtClean="0"/>
              <a:t>、</a:t>
            </a:r>
            <a:r>
              <a:rPr lang="en-US" altLang="zh-CN" dirty="0" smtClean="0"/>
              <a:t>C++14</a:t>
            </a:r>
            <a:r>
              <a:rPr lang="zh-CN" altLang="en-US" dirty="0" smtClean="0"/>
              <a:t>、</a:t>
            </a:r>
            <a:r>
              <a:rPr lang="en-US" altLang="zh-CN" dirty="0" smtClean="0"/>
              <a:t>C++17</a:t>
            </a:r>
            <a:r>
              <a:rPr lang="zh-CN" altLang="en-US" dirty="0" smtClean="0"/>
              <a:t>、</a:t>
            </a:r>
            <a:r>
              <a:rPr lang="en-US" altLang="zh-CN" dirty="0" smtClean="0"/>
              <a:t>......</a:t>
            </a:r>
            <a:r>
              <a:rPr lang="zh-CN" altLang="en-US" dirty="0" smtClean="0"/>
              <a:t>。</a:t>
            </a:r>
            <a:endParaRPr lang="en-US" altLang="zh-CN" dirty="0" smtClean="0"/>
          </a:p>
          <a:p>
            <a:pPr marL="1157288" lvl="2" indent="-357188" eaLnBrk="1" hangingPunct="1">
              <a:lnSpc>
                <a:spcPct val="120000"/>
              </a:lnSpc>
              <a:defRPr/>
            </a:pPr>
            <a:r>
              <a:rPr lang="en-US" altLang="zh-CN" dirty="0">
                <a:solidFill>
                  <a:srgbClr val="FFC000"/>
                </a:solidFill>
              </a:rPr>
              <a:t>C++</a:t>
            </a:r>
            <a:r>
              <a:rPr lang="en-US" altLang="zh-CN" dirty="0" smtClean="0">
                <a:solidFill>
                  <a:srgbClr val="FFC000"/>
                </a:solidFill>
              </a:rPr>
              <a:t>11</a:t>
            </a:r>
            <a:r>
              <a:rPr lang="zh-CN" altLang="en-US" dirty="0" smtClean="0"/>
              <a:t>是</a:t>
            </a:r>
            <a:r>
              <a:rPr lang="en-US" altLang="zh-CN" dirty="0" smtClean="0"/>
              <a:t>C++</a:t>
            </a:r>
            <a:r>
              <a:rPr lang="zh-CN" altLang="en-US" dirty="0" smtClean="0"/>
              <a:t>发展过程中的一个重要</a:t>
            </a:r>
            <a:r>
              <a:rPr lang="zh-CN" altLang="en-US" dirty="0"/>
              <a:t>的</a:t>
            </a:r>
            <a:r>
              <a:rPr lang="zh-CN" altLang="en-US" dirty="0" smtClean="0"/>
              <a:t>里程碑（现代</a:t>
            </a:r>
            <a:r>
              <a:rPr lang="en-US" altLang="zh-CN" dirty="0"/>
              <a:t>C++</a:t>
            </a:r>
            <a:r>
              <a:rPr lang="zh-CN" altLang="en-US" dirty="0"/>
              <a:t>的</a:t>
            </a:r>
            <a:r>
              <a:rPr lang="zh-CN" altLang="en-US" dirty="0" smtClean="0"/>
              <a:t>基础）。</a:t>
            </a:r>
          </a:p>
          <a:p>
            <a:endParaRPr lang="zh-CN" altLang="en-US" dirty="0"/>
          </a:p>
        </p:txBody>
      </p:sp>
    </p:spTree>
    <p:extLst>
      <p:ext uri="{BB962C8B-B14F-4D97-AF65-F5344CB8AC3E}">
        <p14:creationId xmlns:p14="http://schemas.microsoft.com/office/powerpoint/2010/main" val="1727410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type="body" idx="1"/>
          </p:nvPr>
        </p:nvSpPr>
        <p:spPr>
          <a:xfrm>
            <a:off x="323528" y="1557338"/>
            <a:ext cx="8579296" cy="5040312"/>
          </a:xfrm>
        </p:spPr>
        <p:txBody>
          <a:bodyPr/>
          <a:lstStyle/>
          <a:p>
            <a:pPr eaLnBrk="1" hangingPunct="1">
              <a:defRPr/>
            </a:pPr>
            <a:r>
              <a:rPr lang="zh-CN" altLang="en-US" dirty="0" smtClean="0"/>
              <a:t>优点</a:t>
            </a:r>
          </a:p>
          <a:p>
            <a:pPr lvl="1" eaLnBrk="1" hangingPunct="1">
              <a:defRPr/>
            </a:pPr>
            <a:r>
              <a:rPr lang="zh-CN" altLang="en-US" dirty="0" smtClean="0"/>
              <a:t>支持基本的程序设计思想、概念和技术。</a:t>
            </a:r>
          </a:p>
          <a:p>
            <a:pPr lvl="1" eaLnBrk="1" hangingPunct="1">
              <a:defRPr/>
            </a:pPr>
            <a:r>
              <a:rPr lang="zh-CN" altLang="en-US" dirty="0" smtClean="0"/>
              <a:t>适用范围广（广谱）、流行</a:t>
            </a:r>
            <a:r>
              <a:rPr lang="zh-CN" altLang="en-US" dirty="0"/>
              <a:t>。</a:t>
            </a:r>
          </a:p>
          <a:p>
            <a:pPr lvl="1" eaLnBrk="1" hangingPunct="1">
              <a:defRPr/>
            </a:pPr>
            <a:r>
              <a:rPr lang="zh-CN" altLang="en-US" dirty="0" smtClean="0">
                <a:solidFill>
                  <a:schemeClr val="folHlink"/>
                </a:solidFill>
              </a:rPr>
              <a:t>灵活</a:t>
            </a:r>
            <a:r>
              <a:rPr lang="zh-CN" altLang="en-US" dirty="0" smtClean="0"/>
              <a:t>：对做事方式限制较少，适应多种“口味”。</a:t>
            </a:r>
            <a:endParaRPr lang="zh-CN" altLang="en-US" dirty="0" smtClean="0">
              <a:solidFill>
                <a:schemeClr val="folHlink"/>
              </a:solidFill>
            </a:endParaRPr>
          </a:p>
          <a:p>
            <a:pPr lvl="1" eaLnBrk="1" hangingPunct="1">
              <a:defRPr/>
            </a:pPr>
            <a:r>
              <a:rPr lang="zh-CN" altLang="en-US" dirty="0" smtClean="0"/>
              <a:t>高效：提供的语言机制实现效率高，运行开销小（如：不做运行时刻的数组越界检查）。</a:t>
            </a:r>
          </a:p>
        </p:txBody>
      </p:sp>
      <p:sp>
        <p:nvSpPr>
          <p:cNvPr id="130048" name="Rectangle 0"/>
          <p:cNvSpPr>
            <a:spLocks noGrp="1" noChangeArrowheads="1"/>
          </p:cNvSpPr>
          <p:nvPr>
            <p:ph type="title"/>
          </p:nvPr>
        </p:nvSpPr>
        <p:spPr/>
        <p:txBody>
          <a:bodyPr/>
          <a:lstStyle/>
          <a:p>
            <a:pPr eaLnBrk="1" hangingPunct="1">
              <a:defRPr/>
            </a:pPr>
            <a:r>
              <a:rPr lang="en-US" altLang="zh-CN" dirty="0" smtClean="0"/>
              <a:t>C++</a:t>
            </a:r>
            <a:r>
              <a:rPr lang="zh-CN" altLang="en-US" dirty="0" smtClean="0"/>
              <a:t>语言优缺点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body" idx="1"/>
          </p:nvPr>
        </p:nvSpPr>
        <p:spPr>
          <a:xfrm>
            <a:off x="323528" y="1600200"/>
            <a:ext cx="8363272" cy="5068888"/>
          </a:xfrm>
        </p:spPr>
        <p:txBody>
          <a:bodyPr/>
          <a:lstStyle/>
          <a:p>
            <a:pPr eaLnBrk="1" hangingPunct="1">
              <a:defRPr/>
            </a:pPr>
            <a:r>
              <a:rPr lang="zh-CN" altLang="en-US" dirty="0" smtClean="0"/>
              <a:t>缺点</a:t>
            </a:r>
          </a:p>
          <a:p>
            <a:pPr lvl="1" eaLnBrk="1" hangingPunct="1">
              <a:defRPr/>
            </a:pPr>
            <a:r>
              <a:rPr lang="zh-CN" altLang="en-US" dirty="0" smtClean="0">
                <a:solidFill>
                  <a:schemeClr val="folHlink"/>
                </a:solidFill>
              </a:rPr>
              <a:t>灵活</a:t>
            </a:r>
            <a:r>
              <a:rPr lang="zh-CN" altLang="en-US" dirty="0" smtClean="0"/>
              <a:t>：使得程序设计新手无所适从，对程序设计者的素质要求较高。</a:t>
            </a:r>
          </a:p>
          <a:p>
            <a:pPr lvl="1" eaLnBrk="1" hangingPunct="1">
              <a:defRPr/>
            </a:pPr>
            <a:r>
              <a:rPr lang="zh-CN" altLang="en-US" dirty="0" smtClean="0"/>
              <a:t>不安全：</a:t>
            </a:r>
            <a:r>
              <a:rPr lang="zh-CN" altLang="en-US" dirty="0" smtClean="0"/>
              <a:t>对使用不当可能</a:t>
            </a:r>
            <a:r>
              <a:rPr lang="zh-CN" altLang="en-US" dirty="0" smtClean="0"/>
              <a:t>导致错误的用法不加限制（高效！）。</a:t>
            </a:r>
          </a:p>
          <a:p>
            <a:pPr lvl="1" eaLnBrk="1" hangingPunct="1">
              <a:defRPr/>
            </a:pPr>
            <a:r>
              <a:rPr lang="zh-CN" altLang="en-US" dirty="0" smtClean="0"/>
              <a:t>对某些应用的支持不是最好（如</a:t>
            </a:r>
            <a:r>
              <a:rPr lang="zh-CN" altLang="en-US" dirty="0"/>
              <a:t>面向</a:t>
            </a:r>
            <a:r>
              <a:rPr lang="en-US" altLang="zh-CN" dirty="0" smtClean="0"/>
              <a:t>Internet</a:t>
            </a:r>
            <a:r>
              <a:rPr lang="zh-CN" altLang="en-US" dirty="0" smtClean="0"/>
              <a:t>的应用）。</a:t>
            </a:r>
          </a:p>
        </p:txBody>
      </p:sp>
      <p:sp>
        <p:nvSpPr>
          <p:cNvPr id="2" name="标题 1"/>
          <p:cNvSpPr>
            <a:spLocks noGrp="1"/>
          </p:cNvSpPr>
          <p:nvPr>
            <p:ph type="title"/>
          </p:nvPr>
        </p:nvSpPr>
        <p:spPr/>
        <p:txBody>
          <a:bodyPr/>
          <a:lstStyle/>
          <a:p>
            <a:pPr>
              <a:defRPr/>
            </a:pP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pPr eaLnBrk="1" hangingPunct="1">
              <a:defRPr/>
            </a:pPr>
            <a:r>
              <a:rPr lang="zh-CN" altLang="en-US" dirty="0" smtClean="0"/>
              <a:t>如何评价</a:t>
            </a:r>
            <a:r>
              <a:rPr lang="en-US" altLang="zh-CN" dirty="0" smtClean="0"/>
              <a:t>C++</a:t>
            </a:r>
            <a:r>
              <a:rPr lang="zh-CN" altLang="en-US" dirty="0" smtClean="0"/>
              <a:t>语言</a:t>
            </a:r>
          </a:p>
        </p:txBody>
      </p:sp>
      <p:sp>
        <p:nvSpPr>
          <p:cNvPr id="281603" name="Rectangle 3"/>
          <p:cNvSpPr>
            <a:spLocks noGrp="1" noChangeArrowheads="1"/>
          </p:cNvSpPr>
          <p:nvPr>
            <p:ph type="body" idx="1"/>
          </p:nvPr>
        </p:nvSpPr>
        <p:spPr>
          <a:xfrm>
            <a:off x="313184" y="1600200"/>
            <a:ext cx="8435280" cy="4997450"/>
          </a:xfrm>
        </p:spPr>
        <p:txBody>
          <a:bodyPr>
            <a:normAutofit fontScale="92500" lnSpcReduction="20000"/>
          </a:bodyPr>
          <a:lstStyle/>
          <a:p>
            <a:pPr eaLnBrk="1" hangingPunct="1">
              <a:lnSpc>
                <a:spcPct val="120000"/>
              </a:lnSpc>
              <a:defRPr/>
            </a:pPr>
            <a:r>
              <a:rPr lang="zh-CN" altLang="en-US" dirty="0"/>
              <a:t>语言</a:t>
            </a:r>
            <a:r>
              <a:rPr lang="zh-CN" altLang="en-US" dirty="0" smtClean="0"/>
              <a:t>的灵活性造成了语言不易把握；语言的高效也是通过把保证程序正确运行的责任交给了程序设计者。</a:t>
            </a:r>
          </a:p>
          <a:p>
            <a:pPr eaLnBrk="1" hangingPunct="1">
              <a:lnSpc>
                <a:spcPct val="120000"/>
              </a:lnSpc>
              <a:defRPr/>
            </a:pPr>
            <a:r>
              <a:rPr lang="zh-CN" altLang="en-US" dirty="0" smtClean="0"/>
              <a:t>评价</a:t>
            </a:r>
            <a:r>
              <a:rPr lang="en-US" altLang="zh-CN" dirty="0" smtClean="0"/>
              <a:t>C++</a:t>
            </a:r>
            <a:r>
              <a:rPr lang="zh-CN" altLang="en-US" dirty="0" smtClean="0"/>
              <a:t>应该评价使用</a:t>
            </a:r>
            <a:r>
              <a:rPr lang="en-US" altLang="zh-CN" dirty="0" smtClean="0"/>
              <a:t>C++</a:t>
            </a:r>
            <a:r>
              <a:rPr lang="zh-CN" altLang="en-US" dirty="0" smtClean="0"/>
              <a:t>的人的</a:t>
            </a:r>
            <a:r>
              <a:rPr lang="zh-CN" altLang="en-US" dirty="0" smtClean="0">
                <a:solidFill>
                  <a:srgbClr val="FFC000"/>
                </a:solidFill>
              </a:rPr>
              <a:t>程序设计素质</a:t>
            </a:r>
            <a:r>
              <a:rPr lang="zh-CN" altLang="en-US" dirty="0" smtClean="0"/>
              <a:t>。 </a:t>
            </a:r>
          </a:p>
          <a:p>
            <a:pPr eaLnBrk="1" hangingPunct="1">
              <a:lnSpc>
                <a:spcPct val="120000"/>
              </a:lnSpc>
              <a:defRPr/>
            </a:pPr>
            <a:r>
              <a:rPr lang="zh-CN" altLang="en-US" dirty="0" smtClean="0"/>
              <a:t>本课程以介绍程序设计的基本思想、概念以及技术为中心，</a:t>
            </a:r>
            <a:r>
              <a:rPr lang="en-US" altLang="zh-CN" dirty="0" smtClean="0"/>
              <a:t>C++</a:t>
            </a:r>
            <a:r>
              <a:rPr lang="zh-CN" altLang="en-US" dirty="0" smtClean="0"/>
              <a:t>只是采取的编程语言而已，其运用原则是：</a:t>
            </a:r>
            <a:endParaRPr lang="zh-CN" altLang="en-US" dirty="0"/>
          </a:p>
          <a:p>
            <a:pPr lvl="1" eaLnBrk="1" hangingPunct="1">
              <a:lnSpc>
                <a:spcPct val="120000"/>
              </a:lnSpc>
              <a:defRPr/>
            </a:pPr>
            <a:r>
              <a:rPr lang="zh-CN" altLang="en-US" dirty="0" smtClean="0"/>
              <a:t>为程序设计的基本</a:t>
            </a:r>
            <a:r>
              <a:rPr lang="zh-CN" altLang="en-US" dirty="0"/>
              <a:t>思想、概念和技术服务</a:t>
            </a:r>
          </a:p>
          <a:p>
            <a:pPr lvl="1" eaLnBrk="1" hangingPunct="1">
              <a:lnSpc>
                <a:spcPct val="120000"/>
              </a:lnSpc>
              <a:defRPr/>
            </a:pPr>
            <a:r>
              <a:rPr lang="zh-CN" altLang="en-US" dirty="0" smtClean="0"/>
              <a:t>以主流的语言机制为主，兼顾</a:t>
            </a:r>
            <a:r>
              <a:rPr lang="en-US" altLang="zh-CN" dirty="0" smtClean="0"/>
              <a:t>C</a:t>
            </a:r>
            <a:r>
              <a:rPr lang="en-US" altLang="zh-CN" dirty="0"/>
              <a:t>++</a:t>
            </a:r>
            <a:r>
              <a:rPr lang="zh-CN" altLang="en-US" dirty="0"/>
              <a:t>的一些</a:t>
            </a:r>
            <a:r>
              <a:rPr lang="zh-CN" altLang="en-US" dirty="0" smtClean="0"/>
              <a:t>特色</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684213" y="300955"/>
            <a:ext cx="7772400" cy="1039813"/>
          </a:xfrm>
        </p:spPr>
        <p:txBody>
          <a:bodyPr/>
          <a:lstStyle/>
          <a:p>
            <a:pPr eaLnBrk="1" hangingPunct="1">
              <a:defRPr/>
            </a:pPr>
            <a:r>
              <a:rPr lang="en-US" altLang="zh-CN" dirty="0" smtClean="0"/>
              <a:t>C++</a:t>
            </a:r>
            <a:r>
              <a:rPr lang="zh-CN" altLang="en-US" dirty="0" smtClean="0"/>
              <a:t>程序的组成</a:t>
            </a:r>
          </a:p>
        </p:txBody>
      </p:sp>
      <p:sp>
        <p:nvSpPr>
          <p:cNvPr id="99331" name="Rectangle 3"/>
          <p:cNvSpPr>
            <a:spLocks noGrp="1" noChangeArrowheads="1"/>
          </p:cNvSpPr>
          <p:nvPr>
            <p:ph type="body" idx="1"/>
          </p:nvPr>
        </p:nvSpPr>
        <p:spPr>
          <a:xfrm>
            <a:off x="179388" y="1845071"/>
            <a:ext cx="8785225" cy="4752281"/>
          </a:xfrm>
        </p:spPr>
        <p:txBody>
          <a:bodyPr>
            <a:normAutofit/>
          </a:bodyPr>
          <a:lstStyle/>
          <a:p>
            <a:pPr eaLnBrk="1" hangingPunct="1">
              <a:defRPr/>
            </a:pPr>
            <a:r>
              <a:rPr lang="zh-CN" altLang="en-US" sz="2800" dirty="0" smtClean="0">
                <a:solidFill>
                  <a:schemeClr val="folHlink"/>
                </a:solidFill>
              </a:rPr>
              <a:t>逻辑上</a:t>
            </a:r>
            <a:r>
              <a:rPr lang="zh-CN" altLang="en-US" sz="2800" dirty="0" smtClean="0"/>
              <a:t>，一个</a:t>
            </a:r>
            <a:r>
              <a:rPr lang="en-US" altLang="zh-CN" sz="2800" dirty="0" smtClean="0"/>
              <a:t>C++</a:t>
            </a:r>
            <a:r>
              <a:rPr lang="zh-CN" altLang="en-US" sz="2800" dirty="0" smtClean="0"/>
              <a:t>程序由一些</a:t>
            </a:r>
            <a:r>
              <a:rPr lang="zh-CN" altLang="en-US" sz="2800" dirty="0" smtClean="0">
                <a:solidFill>
                  <a:schemeClr val="folHlink"/>
                </a:solidFill>
              </a:rPr>
              <a:t>程序实体</a:t>
            </a:r>
            <a:r>
              <a:rPr lang="zh-CN" altLang="en-US" sz="2800" dirty="0" smtClean="0"/>
              <a:t>的定义构成，这些程序实体主要包括： </a:t>
            </a:r>
          </a:p>
          <a:p>
            <a:pPr lvl="1" eaLnBrk="1" hangingPunct="1">
              <a:defRPr/>
            </a:pPr>
            <a:r>
              <a:rPr lang="zh-CN" altLang="en-US" sz="2400" dirty="0" smtClean="0">
                <a:solidFill>
                  <a:schemeClr val="folHlink"/>
                </a:solidFill>
              </a:rPr>
              <a:t>常量</a:t>
            </a:r>
            <a:r>
              <a:rPr lang="zh-CN" altLang="en-US" sz="2400" dirty="0" smtClean="0"/>
              <a:t>：不变的数据</a:t>
            </a:r>
          </a:p>
          <a:p>
            <a:pPr lvl="1" eaLnBrk="1" hangingPunct="1">
              <a:defRPr/>
            </a:pPr>
            <a:r>
              <a:rPr lang="zh-CN" altLang="en-US" sz="2400" dirty="0" smtClean="0">
                <a:solidFill>
                  <a:schemeClr val="folHlink"/>
                </a:solidFill>
              </a:rPr>
              <a:t>变量</a:t>
            </a:r>
            <a:r>
              <a:rPr lang="zh-CN" altLang="en-US" sz="2400" dirty="0" smtClean="0"/>
              <a:t>：可变的数据</a:t>
            </a:r>
          </a:p>
          <a:p>
            <a:pPr lvl="1" eaLnBrk="1" hangingPunct="1">
              <a:defRPr/>
            </a:pPr>
            <a:r>
              <a:rPr lang="zh-CN" altLang="en-US" sz="2400" dirty="0" smtClean="0">
                <a:solidFill>
                  <a:schemeClr val="folHlink"/>
                </a:solidFill>
              </a:rPr>
              <a:t>函数</a:t>
            </a:r>
            <a:r>
              <a:rPr lang="zh-CN" altLang="en-US" sz="2400" dirty="0" smtClean="0"/>
              <a:t>：对数据加工</a:t>
            </a:r>
            <a:r>
              <a:rPr lang="zh-CN" altLang="en-US" sz="2400" dirty="0"/>
              <a:t>过程</a:t>
            </a:r>
            <a:r>
              <a:rPr lang="zh-CN" altLang="en-US" sz="2400" dirty="0" smtClean="0"/>
              <a:t>的抽象（子程序）</a:t>
            </a:r>
          </a:p>
          <a:p>
            <a:pPr lvl="1" eaLnBrk="1" hangingPunct="1">
              <a:defRPr/>
            </a:pPr>
            <a:r>
              <a:rPr lang="zh-CN" altLang="en-US" sz="2400" dirty="0" smtClean="0">
                <a:solidFill>
                  <a:schemeClr val="folHlink"/>
                </a:solidFill>
              </a:rPr>
              <a:t>数据类型</a:t>
            </a:r>
            <a:r>
              <a:rPr lang="zh-CN" altLang="en-US" sz="2400" dirty="0" smtClean="0"/>
              <a:t>：</a:t>
            </a:r>
            <a:r>
              <a:rPr lang="zh-CN" altLang="en-US" sz="2400" dirty="0"/>
              <a:t>用于对数据的特征进行描述 </a:t>
            </a:r>
          </a:p>
          <a:p>
            <a:pPr lvl="1" eaLnBrk="1" hangingPunct="1">
              <a:defRPr/>
            </a:pPr>
            <a:r>
              <a:rPr lang="zh-CN" altLang="en-US" sz="2400" dirty="0" smtClean="0">
                <a:solidFill>
                  <a:schemeClr val="folHlink"/>
                </a:solidFill>
              </a:rPr>
              <a:t>对象与类</a:t>
            </a:r>
            <a:r>
              <a:rPr lang="zh-CN" altLang="en-US" sz="2400" dirty="0" smtClean="0"/>
              <a:t>：把数据以及对数据所能实施的操作作为一个整体</a:t>
            </a:r>
            <a:r>
              <a:rPr lang="zh-CN" altLang="en-US" sz="2400" dirty="0"/>
              <a:t>（封装体）</a:t>
            </a:r>
            <a:r>
              <a:rPr lang="zh-CN" altLang="en-US" sz="2400" dirty="0" smtClean="0"/>
              <a:t>来看待。</a:t>
            </a:r>
          </a:p>
          <a:p>
            <a:pPr eaLnBrk="1" hangingPunct="1">
              <a:defRPr/>
            </a:pPr>
            <a:r>
              <a:rPr lang="zh-CN" altLang="en-US" sz="2800" dirty="0" smtClean="0"/>
              <a:t>每个</a:t>
            </a:r>
            <a:r>
              <a:rPr lang="en-US" altLang="zh-CN" sz="2800" dirty="0" smtClean="0"/>
              <a:t>C++</a:t>
            </a:r>
            <a:r>
              <a:rPr lang="zh-CN" altLang="en-US" sz="2800" dirty="0" smtClean="0"/>
              <a:t>程序必须有且仅有一个名字为</a:t>
            </a:r>
            <a:r>
              <a:rPr lang="en-US" altLang="zh-CN" sz="2800" dirty="0" smtClean="0">
                <a:solidFill>
                  <a:schemeClr val="folHlink"/>
                </a:solidFill>
              </a:rPr>
              <a:t>main</a:t>
            </a:r>
            <a:r>
              <a:rPr lang="zh-CN" altLang="en-US" sz="2800" dirty="0" smtClean="0"/>
              <a:t>的函数， 程序从函数</a:t>
            </a:r>
            <a:r>
              <a:rPr lang="en-US" altLang="zh-CN" sz="2800" dirty="0" smtClean="0"/>
              <a:t>main</a:t>
            </a:r>
            <a:r>
              <a:rPr lang="zh-CN" altLang="en-US" sz="2800" dirty="0" smtClean="0"/>
              <a:t>开始执行。</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188913"/>
            <a:ext cx="8785225" cy="6480175"/>
          </a:xfrm>
        </p:spPr>
        <p:txBody>
          <a:bodyPr>
            <a:normAutofit fontScale="92500" lnSpcReduction="20000"/>
          </a:bodyPr>
          <a:lstStyle/>
          <a:p>
            <a:pPr eaLnBrk="1" hangingPunct="1">
              <a:lnSpc>
                <a:spcPct val="110000"/>
              </a:lnSpc>
              <a:buFont typeface="Wingdings" pitchFamily="2" charset="2"/>
              <a:buNone/>
              <a:defRPr/>
            </a:pPr>
            <a:r>
              <a:rPr lang="en-US" altLang="ja-JP" sz="2400" dirty="0" smtClean="0"/>
              <a:t>//</a:t>
            </a:r>
            <a:r>
              <a:rPr lang="zh-CN" altLang="en-US" sz="2400" dirty="0" smtClean="0"/>
              <a:t>对键盘输入的两个实数求和，从显示器上输出求和结果</a:t>
            </a:r>
            <a:endParaRPr lang="en-US" altLang="zh-CN" sz="2400" dirty="0" smtClean="0"/>
          </a:p>
          <a:p>
            <a:pPr eaLnBrk="1" hangingPunct="1">
              <a:lnSpc>
                <a:spcPct val="11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 </a:t>
            </a:r>
            <a:r>
              <a:rPr lang="en-US" altLang="zh-CN" sz="2000" dirty="0" smtClean="0"/>
              <a:t>//</a:t>
            </a:r>
            <a:r>
              <a:rPr lang="zh-CN" altLang="en-US" sz="2000" dirty="0" smtClean="0"/>
              <a:t>对使用的</a:t>
            </a:r>
            <a:r>
              <a:rPr lang="en-US" altLang="zh-CN" sz="2000" dirty="0" smtClean="0"/>
              <a:t>C++</a:t>
            </a:r>
            <a:r>
              <a:rPr lang="zh-CN" altLang="en-US" sz="2000" dirty="0" smtClean="0"/>
              <a:t>标准库中的程序实体进行声明</a:t>
            </a:r>
          </a:p>
          <a:p>
            <a:pPr eaLnBrk="1" hangingPunct="1">
              <a:lnSpc>
                <a:spcPct val="11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 </a:t>
            </a:r>
            <a:r>
              <a:rPr lang="en-US" altLang="zh-CN" sz="2000" dirty="0" smtClean="0"/>
              <a:t>//</a:t>
            </a:r>
            <a:r>
              <a:rPr lang="zh-CN" altLang="en-US" sz="2000" dirty="0" smtClean="0"/>
              <a:t>指定使用标准库的名空间</a:t>
            </a:r>
            <a:r>
              <a:rPr lang="en-US" altLang="zh-CN" sz="2000" dirty="0" err="1" smtClean="0"/>
              <a:t>std</a:t>
            </a:r>
            <a:r>
              <a:rPr lang="zh-CN" altLang="en-US" sz="2000" dirty="0" smtClean="0"/>
              <a:t>。</a:t>
            </a:r>
          </a:p>
          <a:p>
            <a:pPr eaLnBrk="1" hangingPunct="1">
              <a:lnSpc>
                <a:spcPct val="11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110000"/>
              </a:lnSpc>
              <a:buFont typeface="Wingdings" pitchFamily="2" charset="2"/>
              <a:buNone/>
              <a:defRPr/>
            </a:pPr>
            <a:r>
              <a:rPr lang="en-US" altLang="zh-CN" sz="2400" dirty="0" smtClean="0"/>
              <a:t>{	double </a:t>
            </a:r>
            <a:r>
              <a:rPr lang="en-US" altLang="zh-CN" sz="2400" dirty="0" err="1" smtClean="0"/>
              <a:t>x,y</a:t>
            </a:r>
            <a:r>
              <a:rPr lang="en-US" altLang="zh-CN" sz="2400" dirty="0" smtClean="0"/>
              <a:t>; </a:t>
            </a:r>
            <a:r>
              <a:rPr lang="en-US" altLang="zh-CN" sz="2000" dirty="0" smtClean="0"/>
              <a:t>//</a:t>
            </a:r>
            <a:r>
              <a:rPr lang="zh-CN" altLang="en-US" sz="2000" dirty="0" smtClean="0"/>
              <a:t>定义两个实数类型的变量</a:t>
            </a:r>
            <a:r>
              <a:rPr lang="en-US" altLang="zh-CN" sz="2000" dirty="0" smtClean="0"/>
              <a:t>x</a:t>
            </a:r>
            <a:r>
              <a:rPr lang="zh-CN" altLang="en-US" sz="2000" dirty="0" smtClean="0"/>
              <a:t>和</a:t>
            </a:r>
            <a:r>
              <a:rPr lang="en-US" altLang="zh-CN" sz="2000" dirty="0" smtClean="0"/>
              <a:t>y</a:t>
            </a:r>
          </a:p>
          <a:p>
            <a:pPr eaLnBrk="1" hangingPunct="1">
              <a:lnSpc>
                <a:spcPct val="110000"/>
              </a:lnSpc>
              <a:buNone/>
              <a:defRPr/>
            </a:pPr>
            <a:r>
              <a:rPr lang="en-US" altLang="zh-CN" sz="2400" dirty="0" smtClean="0"/>
              <a:t>	</a:t>
            </a:r>
            <a:r>
              <a:rPr lang="en-US" altLang="zh-CN" sz="2400" dirty="0" err="1" smtClean="0"/>
              <a:t>cout</a:t>
            </a:r>
            <a:r>
              <a:rPr lang="en-US" altLang="zh-CN" sz="2400" dirty="0" smtClean="0"/>
              <a:t> &lt;&lt; "Enter two numbers:";  </a:t>
            </a:r>
            <a:r>
              <a:rPr lang="en-US" altLang="zh-CN" sz="2000" dirty="0" smtClean="0"/>
              <a:t>//</a:t>
            </a:r>
            <a:r>
              <a:rPr lang="zh-CN" altLang="en-US" sz="2000" dirty="0" smtClean="0"/>
              <a:t>利用对象</a:t>
            </a:r>
            <a:r>
              <a:rPr lang="en-US" altLang="zh-CN" sz="2000" dirty="0" err="1" smtClean="0"/>
              <a:t>cout</a:t>
            </a:r>
            <a:r>
              <a:rPr lang="zh-CN" altLang="en-US" sz="2000" dirty="0" smtClean="0"/>
              <a:t>输出提示信息</a:t>
            </a:r>
          </a:p>
          <a:p>
            <a:pPr eaLnBrk="1" hangingPunct="1">
              <a:lnSpc>
                <a:spcPct val="110000"/>
              </a:lnSpc>
              <a:buFont typeface="Wingdings" pitchFamily="2" charset="2"/>
              <a:buNone/>
              <a:defRPr/>
            </a:pPr>
            <a:r>
              <a:rPr lang="zh-CN" altLang="en-US" sz="2400" dirty="0" smtClean="0"/>
              <a:t>	</a:t>
            </a:r>
            <a:r>
              <a:rPr lang="en-US" altLang="zh-CN" sz="2400" dirty="0" err="1" smtClean="0"/>
              <a:t>cin</a:t>
            </a:r>
            <a:r>
              <a:rPr lang="en-US" altLang="zh-CN" sz="2400" dirty="0" smtClean="0"/>
              <a:t> &gt;&gt; x &gt;&gt; y;   </a:t>
            </a:r>
            <a:r>
              <a:rPr lang="en-US" altLang="zh-CN" sz="2000" dirty="0" smtClean="0"/>
              <a:t>//</a:t>
            </a:r>
            <a:r>
              <a:rPr lang="zh-CN" altLang="en-US" sz="2000" dirty="0" smtClean="0"/>
              <a:t>利用对象</a:t>
            </a:r>
            <a:r>
              <a:rPr lang="en-US" altLang="zh-CN" sz="2000" dirty="0" err="1" smtClean="0"/>
              <a:t>cin</a:t>
            </a:r>
            <a:r>
              <a:rPr lang="zh-CN" altLang="en-US" sz="2000" dirty="0" smtClean="0"/>
              <a:t>输入数据给变量</a:t>
            </a:r>
            <a:r>
              <a:rPr lang="en-US" altLang="zh-CN" sz="2000" dirty="0" smtClean="0"/>
              <a:t>x</a:t>
            </a:r>
            <a:r>
              <a:rPr lang="zh-CN" altLang="en-US" sz="2000" dirty="0" smtClean="0"/>
              <a:t>和</a:t>
            </a:r>
            <a:r>
              <a:rPr lang="en-US" altLang="zh-CN" sz="2000" dirty="0" smtClean="0"/>
              <a:t>y</a:t>
            </a:r>
          </a:p>
          <a:p>
            <a:pPr eaLnBrk="1" hangingPunct="1">
              <a:lnSpc>
                <a:spcPct val="110000"/>
              </a:lnSpc>
              <a:buNone/>
              <a:defRPr/>
            </a:pPr>
            <a:r>
              <a:rPr lang="en-US" altLang="zh-CN" sz="2400" dirty="0"/>
              <a:t>	double z;</a:t>
            </a:r>
            <a:r>
              <a:rPr lang="en-US" altLang="zh-CN" sz="2100" dirty="0"/>
              <a:t> </a:t>
            </a:r>
            <a:r>
              <a:rPr lang="en-US" altLang="zh-CN" sz="2100" dirty="0" smtClean="0"/>
              <a:t>  //</a:t>
            </a:r>
            <a:r>
              <a:rPr lang="zh-CN" altLang="en-US" sz="2100" dirty="0"/>
              <a:t>定义一个实数类型的变量</a:t>
            </a:r>
            <a:r>
              <a:rPr lang="en-US" altLang="zh-CN" sz="2100" dirty="0"/>
              <a:t>z</a:t>
            </a:r>
          </a:p>
          <a:p>
            <a:pPr eaLnBrk="1" hangingPunct="1">
              <a:lnSpc>
                <a:spcPct val="110000"/>
              </a:lnSpc>
              <a:buNone/>
              <a:defRPr/>
            </a:pPr>
            <a:r>
              <a:rPr lang="en-US" altLang="zh-CN" sz="2400" dirty="0" smtClean="0"/>
              <a:t>	z = </a:t>
            </a:r>
            <a:r>
              <a:rPr lang="en-US" altLang="zh-CN" sz="2400" dirty="0" err="1" smtClean="0"/>
              <a:t>x+y</a:t>
            </a:r>
            <a:r>
              <a:rPr lang="en-US" altLang="zh-CN" sz="2400" dirty="0" smtClean="0"/>
              <a:t>;   </a:t>
            </a:r>
            <a:r>
              <a:rPr lang="en-US" altLang="zh-CN" sz="2100" dirty="0" smtClean="0"/>
              <a:t>//</a:t>
            </a:r>
            <a:r>
              <a:rPr lang="zh-CN" altLang="en-US" sz="2100" dirty="0"/>
              <a:t>把</a:t>
            </a:r>
            <a:r>
              <a:rPr lang="en-US" altLang="zh-CN" sz="2100" dirty="0" err="1"/>
              <a:t>x+y</a:t>
            </a:r>
            <a:r>
              <a:rPr lang="zh-CN" altLang="en-US" sz="2100" dirty="0"/>
              <a:t>的结果保存到变量</a:t>
            </a:r>
            <a:r>
              <a:rPr lang="en-US" altLang="zh-CN" sz="2100" dirty="0"/>
              <a:t>z</a:t>
            </a:r>
            <a:r>
              <a:rPr lang="zh-CN" altLang="en-US" sz="2100" dirty="0"/>
              <a:t>中</a:t>
            </a:r>
          </a:p>
          <a:p>
            <a:pPr eaLnBrk="1" hangingPunct="1">
              <a:lnSpc>
                <a:spcPct val="110000"/>
              </a:lnSpc>
              <a:buFont typeface="Wingdings" pitchFamily="2" charset="2"/>
              <a:buNone/>
              <a:defRPr/>
            </a:pPr>
            <a:r>
              <a:rPr lang="zh-CN" altLang="en-US" sz="2400" dirty="0" smtClean="0"/>
              <a:t>	</a:t>
            </a:r>
            <a:r>
              <a:rPr lang="en-US" altLang="zh-CN" sz="2400" dirty="0" err="1" smtClean="0"/>
              <a:t>cout</a:t>
            </a:r>
            <a:r>
              <a:rPr lang="en-US" altLang="zh-CN" sz="2400" dirty="0" smtClean="0"/>
              <a:t> &lt;&lt; x &lt;&lt; " + " &lt;&lt; y &lt;&lt; " = " &lt;&lt; z &lt;&lt; </a:t>
            </a:r>
            <a:r>
              <a:rPr lang="en-US" altLang="zh-CN" sz="2400" dirty="0" err="1" smtClean="0"/>
              <a:t>endl</a:t>
            </a:r>
            <a:r>
              <a:rPr lang="en-US" altLang="zh-CN" sz="2400" dirty="0" smtClean="0"/>
              <a:t>; </a:t>
            </a:r>
          </a:p>
          <a:p>
            <a:pPr eaLnBrk="1" hangingPunct="1">
              <a:lnSpc>
                <a:spcPct val="110000"/>
              </a:lnSpc>
              <a:buFont typeface="Wingdings" pitchFamily="2" charset="2"/>
              <a:buNone/>
              <a:defRPr/>
            </a:pPr>
            <a:r>
              <a:rPr lang="en-US" altLang="zh-CN" sz="1800" dirty="0" smtClean="0"/>
              <a:t>						        </a:t>
            </a:r>
            <a:r>
              <a:rPr lang="en-US" altLang="zh-CN" sz="2000" dirty="0" smtClean="0"/>
              <a:t> //</a:t>
            </a:r>
            <a:r>
              <a:rPr lang="zh-CN" altLang="en-US" sz="2000" dirty="0" smtClean="0"/>
              <a:t>输出计算结果</a:t>
            </a:r>
            <a:r>
              <a:rPr lang="en-US" altLang="zh-CN" sz="2000" dirty="0" smtClean="0"/>
              <a:t>z</a:t>
            </a:r>
          </a:p>
          <a:p>
            <a:pPr eaLnBrk="1" hangingPunct="1">
              <a:lnSpc>
                <a:spcPct val="110000"/>
              </a:lnSpc>
              <a:buFont typeface="Wingdings" pitchFamily="2" charset="2"/>
              <a:buNone/>
              <a:defRPr/>
            </a:pPr>
            <a:r>
              <a:rPr lang="en-US" altLang="zh-CN" sz="2400" dirty="0" smtClean="0"/>
              <a:t>	return 0; </a:t>
            </a:r>
            <a:r>
              <a:rPr lang="en-US" altLang="zh-CN" sz="2000" dirty="0" smtClean="0"/>
              <a:t>//</a:t>
            </a:r>
            <a:r>
              <a:rPr lang="zh-CN" altLang="en-US" sz="2000" dirty="0" smtClean="0"/>
              <a:t>函数</a:t>
            </a:r>
            <a:r>
              <a:rPr lang="en-US" altLang="zh-CN" sz="2000" dirty="0" smtClean="0"/>
              <a:t>main</a:t>
            </a:r>
            <a:r>
              <a:rPr lang="zh-CN" altLang="en-US" sz="2000" dirty="0" smtClean="0"/>
              <a:t>返回（程序结束）</a:t>
            </a:r>
          </a:p>
          <a:p>
            <a:pPr eaLnBrk="1" hangingPunct="1">
              <a:lnSpc>
                <a:spcPct val="110000"/>
              </a:lnSpc>
              <a:buFont typeface="Wingdings" pitchFamily="2" charset="2"/>
              <a:buNone/>
              <a:defRPr/>
            </a:pPr>
            <a:r>
              <a:rPr lang="en-US" altLang="zh-CN" sz="2400" dirty="0" smtClean="0"/>
              <a:t>}</a:t>
            </a:r>
          </a:p>
          <a:p>
            <a:pPr eaLnBrk="1" hangingPunct="1">
              <a:lnSpc>
                <a:spcPct val="110000"/>
              </a:lnSpc>
              <a:buFont typeface="Wingdings" pitchFamily="2" charset="2"/>
              <a:buNone/>
              <a:defRPr/>
            </a:pPr>
            <a:r>
              <a:rPr lang="en-US" altLang="zh-CN" sz="2400" dirty="0" smtClean="0"/>
              <a:t>  </a:t>
            </a:r>
          </a:p>
          <a:p>
            <a:pPr eaLnBrk="1" hangingPunct="1">
              <a:lnSpc>
                <a:spcPct val="110000"/>
              </a:lnSpc>
              <a:buFont typeface="Wingdings" pitchFamily="2" charset="2"/>
              <a:buNone/>
              <a:defRPr/>
            </a:pPr>
            <a:r>
              <a:rPr lang="zh-CN" altLang="en-US" sz="2400" dirty="0" smtClean="0"/>
              <a:t>上述程序的运行结果为：</a:t>
            </a:r>
          </a:p>
          <a:p>
            <a:pPr eaLnBrk="1" hangingPunct="1">
              <a:lnSpc>
                <a:spcPct val="110000"/>
              </a:lnSpc>
              <a:buFont typeface="Wingdings" pitchFamily="2" charset="2"/>
              <a:buNone/>
              <a:defRPr/>
            </a:pPr>
            <a:r>
              <a:rPr lang="en-US" altLang="ja-JP" sz="2400" dirty="0" smtClean="0"/>
              <a:t>Enter two numbers: </a:t>
            </a:r>
            <a:r>
              <a:rPr lang="en-US" altLang="ja-JP" sz="2400" u="sng" dirty="0" smtClean="0"/>
              <a:t>7.2  9.3↙</a:t>
            </a:r>
            <a:endParaRPr lang="en-US" altLang="zh-CN" sz="2400" dirty="0" smtClean="0"/>
          </a:p>
          <a:p>
            <a:pPr eaLnBrk="1" hangingPunct="1">
              <a:lnSpc>
                <a:spcPct val="110000"/>
              </a:lnSpc>
              <a:buFont typeface="Wingdings" pitchFamily="2" charset="2"/>
              <a:buNone/>
              <a:defRPr/>
            </a:pPr>
            <a:r>
              <a:rPr lang="en-US" altLang="zh-CN" sz="2400" dirty="0" smtClean="0"/>
              <a:t>7.2 + 9.3 = 16.5</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Verdana" pitchFamily="34"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Verdana" pitchFamily="34" charset="0"/>
            <a:ea typeface="宋体" pitchFamily="2" charset="-122"/>
          </a:defRPr>
        </a:defPPr>
      </a:lstStyle>
    </a:lnDef>
    <a:txDef>
      <a:spPr bwMode="auto">
        <a:noFill/>
        <a:ln>
          <a:noFill/>
        </a:ln>
        <a:effectLst/>
        <a:extLst/>
      </a:spPr>
      <a:bodyPr/>
      <a:lstStyle>
        <a:defPPr eaLnBrk="1" hangingPunct="1">
          <a:lnSpc>
            <a:spcPct val="90000"/>
          </a:lnSpc>
          <a:defRPr sz="2800" smtClean="0">
            <a:effectLst>
              <a:outerShdw blurRad="38100" dist="38100" dir="2700000" algn="tl">
                <a:srgbClr val="000000">
                  <a:alpha val="43137"/>
                </a:srgbClr>
              </a:outerShdw>
            </a:effectLst>
          </a:defRPr>
        </a:defPPr>
      </a:lstStyle>
    </a:tx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20620</TotalTime>
  <Words>1329</Words>
  <Application>Microsoft Office PowerPoint</Application>
  <PresentationFormat>全屏显示(4:3)</PresentationFormat>
  <Paragraphs>115</Paragraphs>
  <Slides>16</Slides>
  <Notes>11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宋体</vt:lpstr>
      <vt:lpstr>Arial</vt:lpstr>
      <vt:lpstr>Verdana</vt:lpstr>
      <vt:lpstr>Wingdings</vt:lpstr>
      <vt:lpstr>Globe</vt:lpstr>
      <vt:lpstr>C++语言概述</vt:lpstr>
      <vt:lpstr>主要内容</vt:lpstr>
      <vt:lpstr>C++语言的由来</vt:lpstr>
      <vt:lpstr>PowerPoint 演示文稿</vt:lpstr>
      <vt:lpstr>C++语言优缺点</vt:lpstr>
      <vt:lpstr>PowerPoint 演示文稿</vt:lpstr>
      <vt:lpstr>如何评价C++语言</vt:lpstr>
      <vt:lpstr>C++程序的组成</vt:lpstr>
      <vt:lpstr>PowerPoint 演示文稿</vt:lpstr>
      <vt:lpstr>PowerPoint 演示文稿</vt:lpstr>
      <vt:lpstr>C++程序的组成（续）</vt:lpstr>
      <vt:lpstr>C++程序的运行步骤 </vt:lpstr>
      <vt:lpstr>PowerPoint 演示文稿</vt:lpstr>
      <vt:lpstr>PowerPoint 演示文稿</vt:lpstr>
      <vt:lpstr>PowerPoint 演示文稿</vt:lpstr>
      <vt:lpstr>C++集成开发环境 </vt:lpstr>
    </vt:vector>
  </TitlesOfParts>
  <Company>Nanjing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概述</dc:title>
  <dc:creator>Chen Jiajun</dc:creator>
  <cp:lastModifiedBy>Chen Jiajun</cp:lastModifiedBy>
  <cp:revision>487</cp:revision>
  <dcterms:created xsi:type="dcterms:W3CDTF">2004-08-24T14:17:49Z</dcterms:created>
  <dcterms:modified xsi:type="dcterms:W3CDTF">2025-09-23T01:50:29Z</dcterms:modified>
</cp:coreProperties>
</file>