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17"/>
  </p:notesMasterIdLst>
  <p:handoutMasterIdLst>
    <p:handoutMasterId r:id="rId18"/>
  </p:handoutMasterIdLst>
  <p:sldIdLst>
    <p:sldId id="296" r:id="rId2"/>
    <p:sldId id="325" r:id="rId3"/>
    <p:sldId id="288" r:id="rId4"/>
    <p:sldId id="291" r:id="rId5"/>
    <p:sldId id="301" r:id="rId6"/>
    <p:sldId id="292" r:id="rId7"/>
    <p:sldId id="293" r:id="rId8"/>
    <p:sldId id="302" r:id="rId9"/>
    <p:sldId id="303" r:id="rId10"/>
    <p:sldId id="304" r:id="rId11"/>
    <p:sldId id="317" r:id="rId12"/>
    <p:sldId id="298" r:id="rId13"/>
    <p:sldId id="305" r:id="rId14"/>
    <p:sldId id="290" r:id="rId15"/>
    <p:sldId id="364" r:id="rId16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08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792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C11A6BC-E67A-44EE-84FC-223B23A29A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8768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5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FB669E7-BE37-4B96-B4DF-711B375E8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2063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7371A00-80BD-440E-9ADE-0C4839A88013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40AAF25-5624-4CCD-B342-2215EDFAC7C4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10</a:t>
            </a:fld>
            <a:endParaRPr lang="en-US" altLang="zh-CN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E4486C8-8A8C-4E0B-A211-1175981DB091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11</a:t>
            </a:fld>
            <a:endParaRPr lang="en-US" altLang="zh-CN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2DF6E15-A34C-4AFD-B365-A2069AA32720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12</a:t>
            </a:fld>
            <a:endParaRPr lang="en-US" altLang="zh-CN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EB01CBF-3E1C-4558-B9A7-6C38E60B720B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13</a:t>
            </a:fld>
            <a:endParaRPr lang="en-US" altLang="zh-CN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E42A22D-CD5B-428D-83D2-2ABFA937E8CF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14</a:t>
            </a:fld>
            <a:endParaRPr lang="en-US" altLang="zh-CN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A9AE842-E4F1-41F9-8AF2-C5B3372BDACE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68362FF-02B3-4A3D-98A5-572322C22AB4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3</a:t>
            </a:fld>
            <a:endParaRPr lang="en-US" altLang="zh-CN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22FDA0-4E42-4088-88A3-DF0DBDEACAA6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4</a:t>
            </a:fld>
            <a:endParaRPr lang="en-US" altLang="zh-CN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812BA12-92E0-4A10-A372-985A7733E926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C392B2C-5DD3-4B73-9A61-061AADEB560D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6</a:t>
            </a:fld>
            <a:endParaRPr lang="en-US" altLang="zh-CN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FCFEDA-16D1-4BDF-8C8B-702C26FA1A59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7</a:t>
            </a:fld>
            <a:endParaRPr lang="en-US" altLang="zh-CN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2A1A3FD-1AC1-4B23-96A8-CEC6252DDB12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8</a:t>
            </a:fld>
            <a:endParaRPr lang="en-US" altLang="zh-CN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2FF1DD3-E47C-4F08-94E9-53BC49E3799D}" type="slidenum">
              <a:rPr lang="en-US" altLang="zh-CN" smtClean="0"/>
              <a:pPr algn="r" eaLnBrk="1" hangingPunct="1">
                <a:spcBef>
                  <a:spcPct val="0"/>
                </a:spcBef>
              </a:pPr>
              <a:t>9</a:t>
            </a:fld>
            <a:endParaRPr lang="en-US" altLang="zh-CN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231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8231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7A95-F7B2-4ED3-99FF-0D67A16961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25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EB86-CDF0-4D24-8D89-440C53158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879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B6234-A516-440E-9EA5-DA6DCE3BF4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59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F9D8A-9DC0-4D69-8518-70DAC50E0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33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3C663-9117-46D0-9789-D5619FE2B8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593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3B85D-2992-4DFB-83D6-51CB1C834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766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6E0C-F80F-49F4-8C8C-7F9E6D0ECD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27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330E0-7745-4ED6-8FBB-23F99CC5CA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85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FB96D-3462-4B06-A9CA-C60B793F2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88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4DCF-1570-460A-A8CA-8C8649290F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633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6D502-E51D-45FE-B1DA-4830384FD9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938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2">
                <a:lumMod val="75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8125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5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8125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5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26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126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6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127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75 w 717"/>
                <a:gd name="T1" fmla="*/ 845 h 845"/>
                <a:gd name="T2" fmla="*/ 775 w 717"/>
                <a:gd name="T3" fmla="*/ 821 h 845"/>
                <a:gd name="T4" fmla="*/ 632 w 717"/>
                <a:gd name="T5" fmla="*/ 605 h 845"/>
                <a:gd name="T6" fmla="*/ 435 w 717"/>
                <a:gd name="T7" fmla="*/ 396 h 845"/>
                <a:gd name="T8" fmla="*/ 250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38 w 717"/>
                <a:gd name="T15" fmla="*/ 198 h 845"/>
                <a:gd name="T16" fmla="*/ 429 w 717"/>
                <a:gd name="T17" fmla="*/ 408 h 845"/>
                <a:gd name="T18" fmla="*/ 626 w 717"/>
                <a:gd name="T19" fmla="*/ 623 h 845"/>
                <a:gd name="T20" fmla="*/ 775 w 717"/>
                <a:gd name="T21" fmla="*/ 845 h 845"/>
                <a:gd name="T22" fmla="*/ 77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36 w 407"/>
                <a:gd name="T1" fmla="*/ 414 h 414"/>
                <a:gd name="T2" fmla="*/ 436 w 407"/>
                <a:gd name="T3" fmla="*/ 396 h 414"/>
                <a:gd name="T4" fmla="*/ 251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45 w 407"/>
                <a:gd name="T13" fmla="*/ 204 h 414"/>
                <a:gd name="T14" fmla="*/ 436 w 407"/>
                <a:gd name="T15" fmla="*/ 414 h 414"/>
                <a:gd name="T16" fmla="*/ 436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27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44 w 586"/>
                <a:gd name="T1" fmla="*/ 0 h 599"/>
                <a:gd name="T2" fmla="*/ 626 w 586"/>
                <a:gd name="T3" fmla="*/ 0 h 599"/>
                <a:gd name="T4" fmla="*/ 436 w 586"/>
                <a:gd name="T5" fmla="*/ 132 h 599"/>
                <a:gd name="T6" fmla="*/ 286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86 w 586"/>
                <a:gd name="T17" fmla="*/ 282 h 599"/>
                <a:gd name="T18" fmla="*/ 444 w 586"/>
                <a:gd name="T19" fmla="*/ 138 h 599"/>
                <a:gd name="T20" fmla="*/ 644 w 586"/>
                <a:gd name="T21" fmla="*/ 0 h 599"/>
                <a:gd name="T22" fmla="*/ 64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98 w 269"/>
                <a:gd name="T1" fmla="*/ 0 h 252"/>
                <a:gd name="T2" fmla="*/ 280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98 w 269"/>
                <a:gd name="T15" fmla="*/ 0 h 252"/>
                <a:gd name="T16" fmla="*/ 298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128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128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8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9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B43955B6-121D-4605-991E-437CBD3DEA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8129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86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/>
              <a:t>C++</a:t>
            </a:r>
            <a:r>
              <a:rPr lang="zh-CN" altLang="en-US" dirty="0" smtClean="0"/>
              <a:t>语言的词法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标点符号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标点符号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起到某些语法、语义上的作用。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例</a:t>
            </a:r>
            <a:r>
              <a:rPr lang="zh-CN" altLang="en-US" dirty="0" smtClean="0"/>
              <a:t>如：逗号、分号、冒号、括号等。</a:t>
            </a: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续行符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一个单词如果在一行中写不下（如一个很长的字符串字面常量），则可以把它分几行来写，这时，需要在每一行（最后一行除外）的后面加上一个</a:t>
            </a:r>
            <a:r>
              <a:rPr lang="zh-CN" altLang="en-US" dirty="0" smtClean="0">
                <a:solidFill>
                  <a:schemeClr val="folHlink"/>
                </a:solidFill>
              </a:rPr>
              <a:t>续行符</a:t>
            </a:r>
            <a:r>
              <a:rPr lang="zh-CN" altLang="en-US" dirty="0" smtClean="0"/>
              <a:t>。</a:t>
            </a:r>
          </a:p>
          <a:p>
            <a:pPr eaLnBrk="1" hangingPunct="1">
              <a:defRPr/>
            </a:pPr>
            <a:r>
              <a:rPr lang="zh-CN" altLang="en-US" dirty="0" smtClean="0"/>
              <a:t>续行符由一个反斜杠（</a:t>
            </a:r>
            <a:r>
              <a:rPr lang="en-US" altLang="zh-CN" dirty="0" smtClean="0">
                <a:solidFill>
                  <a:schemeClr val="folHlink"/>
                </a:solidFill>
              </a:rPr>
              <a:t>\</a:t>
            </a:r>
            <a:r>
              <a:rPr lang="zh-CN" altLang="en-US" dirty="0" smtClean="0"/>
              <a:t>）后面紧跟一个换行符（</a:t>
            </a:r>
            <a:r>
              <a:rPr lang="en-US" altLang="zh-CN" dirty="0">
                <a:solidFill>
                  <a:srgbClr val="FFC000"/>
                </a:solidFill>
                <a:effectLst/>
                <a:sym typeface="Symbol" panose="05050102010706020507" pitchFamily="18" charset="2"/>
              </a:rPr>
              <a:t>↙</a:t>
            </a:r>
            <a:r>
              <a:rPr lang="zh-CN" altLang="en-US" dirty="0" smtClean="0"/>
              <a:t>）构成。例如：</a:t>
            </a:r>
            <a:endParaRPr lang="en-US" altLang="zh-CN" dirty="0" smtClean="0"/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"This is two lines'</a:t>
            </a:r>
            <a:r>
              <a:rPr lang="en-US" altLang="zh-CN" dirty="0" smtClean="0">
                <a:solidFill>
                  <a:srgbClr val="FFC000"/>
                </a:solidFill>
              </a:rPr>
              <a:t>\</a:t>
            </a:r>
            <a:r>
              <a:rPr lang="en-US" altLang="zh-CN" dirty="0" smtClean="0">
                <a:solidFill>
                  <a:srgbClr val="FFC000"/>
                </a:solidFill>
                <a:effectLst/>
                <a:sym typeface="Symbol" panose="05050102010706020507" pitchFamily="18" charset="2"/>
              </a:rPr>
              <a:t>↙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457200" lvl="1" indent="0" eaLnBrk="1" hangingPunct="1">
              <a:buNone/>
              <a:defRPr/>
            </a:pPr>
            <a:r>
              <a:rPr lang="en-US" altLang="zh-CN" dirty="0" smtClean="0"/>
              <a:t>string."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221" y="1628775"/>
            <a:ext cx="8604251" cy="4968875"/>
          </a:xfrm>
        </p:spPr>
        <p:txBody>
          <a:bodyPr>
            <a:normAutofit fontScale="92500" lnSpcReduction="10000"/>
          </a:bodyPr>
          <a:lstStyle/>
          <a:p>
            <a:pPr marL="442913" indent="-4429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程序是由单词序列构成，没有严格的格式要求。</a:t>
            </a:r>
            <a:endParaRPr lang="en-US" altLang="zh-CN" dirty="0" smtClean="0"/>
          </a:p>
          <a:p>
            <a:pPr marL="442913" indent="-4429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单词之间有时需要用</a:t>
            </a:r>
            <a:r>
              <a:rPr lang="zh-CN" altLang="en-US" b="1" dirty="0" smtClean="0">
                <a:solidFill>
                  <a:schemeClr val="folHlink"/>
                </a:solidFill>
              </a:rPr>
              <a:t>空白符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把它们分开，以保证它们在形式上为独立的单位。例如，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pPr marL="842963" lvl="1" indent="-4429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double</a:t>
            </a:r>
            <a:r>
              <a:rPr lang="zh-CN" altLang="en-US" dirty="0">
                <a:solidFill>
                  <a:srgbClr val="FFC000"/>
                </a:solidFill>
              </a:rPr>
              <a:t>凵</a:t>
            </a:r>
            <a:r>
              <a:rPr lang="en-US" altLang="zh-CN" dirty="0" smtClean="0"/>
              <a:t>r; </a:t>
            </a:r>
            <a:r>
              <a:rPr lang="zh-CN" altLang="en-US" dirty="0" smtClean="0"/>
              <a:t>（“</a:t>
            </a:r>
            <a:r>
              <a:rPr lang="zh-CN" altLang="en-US" dirty="0" smtClean="0">
                <a:solidFill>
                  <a:srgbClr val="FFC000"/>
                </a:solidFill>
              </a:rPr>
              <a:t>凵</a:t>
            </a:r>
            <a:r>
              <a:rPr lang="zh-CN" altLang="en-US" dirty="0" smtClean="0"/>
              <a:t>”代表空白符）</a:t>
            </a:r>
          </a:p>
          <a:p>
            <a:pPr marL="442913" indent="-4429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空白符包括：</a:t>
            </a:r>
          </a:p>
          <a:p>
            <a:pPr marL="1344613" lvl="1" indent="-53340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空格符</a:t>
            </a:r>
          </a:p>
          <a:p>
            <a:pPr marL="1344613" lvl="1" indent="-53340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制表符</a:t>
            </a:r>
          </a:p>
          <a:p>
            <a:pPr marL="1344613" lvl="1" indent="-53340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回车符</a:t>
            </a:r>
          </a:p>
          <a:p>
            <a:pPr marL="1344613" lvl="1" indent="-533400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注释符       </a:t>
            </a:r>
          </a:p>
        </p:txBody>
      </p:sp>
      <p:sp>
        <p:nvSpPr>
          <p:cNvPr id="195584" name="Rectangle 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空白符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注释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注释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是为了方便对程序的理解而加在源程序中的说明性文字信息。它们不属于可执行程序的一部分！</a:t>
            </a:r>
          </a:p>
          <a:p>
            <a:pPr eaLnBrk="1" hangingPunct="1">
              <a:defRPr/>
            </a:pPr>
            <a:r>
              <a:rPr lang="zh-CN" altLang="en-US" dirty="0" smtClean="0"/>
              <a:t>注释分为：</a:t>
            </a:r>
          </a:p>
          <a:p>
            <a:pPr lvl="1" eaLnBrk="1" hangingPunct="1">
              <a:defRPr/>
            </a:pPr>
            <a:r>
              <a:rPr lang="zh-CN" altLang="en-US" dirty="0"/>
              <a:t>多行注释：以</a:t>
            </a:r>
            <a:r>
              <a:rPr lang="zh-CN" altLang="en-US" dirty="0" smtClean="0"/>
              <a:t>符号“</a:t>
            </a:r>
            <a:r>
              <a:rPr lang="en-US" altLang="zh-CN" dirty="0" smtClean="0">
                <a:solidFill>
                  <a:schemeClr val="folHlink"/>
                </a:solidFill>
              </a:rPr>
              <a:t>/*</a:t>
            </a:r>
            <a:r>
              <a:rPr lang="zh-CN" altLang="en-US" dirty="0" smtClean="0"/>
              <a:t>”开始</a:t>
            </a:r>
            <a:r>
              <a:rPr lang="zh-CN" altLang="en-US" dirty="0"/>
              <a:t>到</a:t>
            </a:r>
            <a:r>
              <a:rPr lang="zh-CN" altLang="en-US" dirty="0" smtClean="0"/>
              <a:t>符号“</a:t>
            </a:r>
            <a:r>
              <a:rPr lang="zh-CN" altLang="en-US" dirty="0" smtClean="0">
                <a:solidFill>
                  <a:schemeClr val="folHlink"/>
                </a:solidFill>
              </a:rPr>
              <a:t>*</a:t>
            </a:r>
            <a:r>
              <a:rPr lang="en-US" altLang="zh-CN" dirty="0" smtClean="0">
                <a:solidFill>
                  <a:schemeClr val="folHlink"/>
                </a:solidFill>
              </a:rPr>
              <a:t>/</a:t>
            </a:r>
            <a:r>
              <a:rPr lang="zh-CN" altLang="en-US" dirty="0" smtClean="0"/>
              <a:t>”结束</a:t>
            </a:r>
            <a:r>
              <a:rPr lang="zh-CN" altLang="en-US" dirty="0"/>
              <a:t>。</a:t>
            </a:r>
          </a:p>
          <a:p>
            <a:pPr lvl="1" eaLnBrk="1" hangingPunct="1">
              <a:defRPr/>
            </a:pPr>
            <a:r>
              <a:rPr lang="zh-CN" altLang="en-US" dirty="0" smtClean="0"/>
              <a:t>单行</a:t>
            </a:r>
            <a:r>
              <a:rPr lang="zh-CN" altLang="en-US" dirty="0"/>
              <a:t>注释（</a:t>
            </a:r>
            <a:r>
              <a:rPr lang="en-US" altLang="zh-CN" dirty="0"/>
              <a:t>C++</a:t>
            </a:r>
            <a:r>
              <a:rPr lang="zh-CN" altLang="en-US" dirty="0"/>
              <a:t>扩充）：</a:t>
            </a:r>
            <a:r>
              <a:rPr lang="zh-CN" altLang="en-US" dirty="0" smtClean="0"/>
              <a:t>从符号“</a:t>
            </a:r>
            <a:r>
              <a:rPr lang="en-US" altLang="zh-CN" dirty="0" smtClean="0">
                <a:solidFill>
                  <a:schemeClr val="folHlink"/>
                </a:solidFill>
              </a:rPr>
              <a:t>//</a:t>
            </a:r>
            <a:r>
              <a:rPr lang="zh-CN" altLang="en-US" dirty="0" smtClean="0"/>
              <a:t>”开始到本行结束。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4138"/>
            <a:ext cx="7772400" cy="823912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语法的形式描述 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338" y="1196975"/>
            <a:ext cx="8820150" cy="5472113"/>
          </a:xfrm>
        </p:spPr>
        <p:txBody>
          <a:bodyPr/>
          <a:lstStyle/>
          <a:p>
            <a:pPr marL="357188" indent="-357188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有时需要对一个语言的语法进行</a:t>
            </a:r>
            <a:r>
              <a:rPr lang="zh-CN" altLang="en-US" sz="2800" dirty="0" smtClean="0">
                <a:solidFill>
                  <a:srgbClr val="FFC000"/>
                </a:solidFill>
              </a:rPr>
              <a:t>精确</a:t>
            </a:r>
            <a:r>
              <a:rPr lang="zh-CN" altLang="en-US" sz="2800" dirty="0" smtClean="0"/>
              <a:t>的描述，这往往需要采用另一个相对简单、没有歧义的语言（称为</a:t>
            </a:r>
            <a:r>
              <a:rPr lang="zh-CN" altLang="en-US" sz="2800" dirty="0" smtClean="0">
                <a:solidFill>
                  <a:srgbClr val="FFC000"/>
                </a:solidFill>
              </a:rPr>
              <a:t>元语言</a:t>
            </a:r>
            <a:r>
              <a:rPr lang="zh-CN" altLang="en-US" sz="2800" dirty="0" smtClean="0"/>
              <a:t>）来完成。</a:t>
            </a:r>
          </a:p>
          <a:p>
            <a:pPr marL="357188" indent="-357188" eaLnBrk="1" hangingPunct="1">
              <a:lnSpc>
                <a:spcPct val="90000"/>
              </a:lnSpc>
              <a:defRPr/>
            </a:pPr>
            <a:r>
              <a:rPr lang="en-US" altLang="zh-CN" sz="2800" dirty="0">
                <a:solidFill>
                  <a:srgbClr val="FFC000"/>
                </a:solidFill>
              </a:rPr>
              <a:t>BNF</a:t>
            </a:r>
            <a:r>
              <a:rPr lang="zh-CN" altLang="en-US" sz="2800" dirty="0"/>
              <a:t>（</a:t>
            </a:r>
            <a:r>
              <a:rPr lang="en-US" altLang="zh-CN" sz="2800" dirty="0"/>
              <a:t>Backus-Naur Form</a:t>
            </a:r>
            <a:r>
              <a:rPr lang="zh-CN" altLang="en-US" sz="2800" dirty="0" smtClean="0"/>
              <a:t>）是较常用的用于描述语言语法的元语言。</a:t>
            </a:r>
            <a:endParaRPr lang="en-US" altLang="zh-CN" sz="2800" dirty="0" smtClean="0"/>
          </a:p>
          <a:p>
            <a:pPr marL="357188" indent="-357188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例如，</a:t>
            </a:r>
            <a:r>
              <a:rPr lang="en-US" altLang="zh-CN" sz="2800" dirty="0" smtClean="0"/>
              <a:t>C/C++</a:t>
            </a:r>
            <a:r>
              <a:rPr lang="zh-CN" altLang="en-US" sz="2800" dirty="0" smtClean="0"/>
              <a:t>标识符的构成规则可用</a:t>
            </a:r>
            <a:r>
              <a:rPr lang="en-US" altLang="zh-CN" sz="2800" dirty="0" smtClean="0"/>
              <a:t>BNF</a:t>
            </a:r>
            <a:r>
              <a:rPr lang="zh-CN" altLang="en-US" sz="2800" dirty="0" smtClean="0"/>
              <a:t>描述成：</a:t>
            </a:r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zh-CN" altLang="en-US" sz="2800" dirty="0" smtClean="0"/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/>
              <a:t>标识符</a:t>
            </a:r>
            <a:r>
              <a:rPr lang="en-US" altLang="zh-CN" sz="2400" dirty="0" smtClean="0"/>
              <a:t>&gt; ::= &lt;</a:t>
            </a:r>
            <a:r>
              <a:rPr lang="zh-CN" altLang="en-US" sz="2400" dirty="0" smtClean="0"/>
              <a:t>非数字字符</a:t>
            </a:r>
            <a:r>
              <a:rPr lang="en-US" altLang="zh-CN" sz="2400" dirty="0" smtClean="0"/>
              <a:t>&gt;|&lt;</a:t>
            </a:r>
            <a:r>
              <a:rPr lang="zh-CN" altLang="en-US" sz="2400" dirty="0" smtClean="0"/>
              <a:t>标识符</a:t>
            </a:r>
            <a:r>
              <a:rPr lang="en-US" altLang="zh-CN" sz="2400" dirty="0" smtClean="0"/>
              <a:t>&gt;&lt;</a:t>
            </a:r>
            <a:r>
              <a:rPr lang="zh-CN" altLang="en-US" sz="2400" dirty="0" smtClean="0"/>
              <a:t>非数字字符</a:t>
            </a:r>
            <a:r>
              <a:rPr lang="en-US" altLang="zh-CN" sz="2400" dirty="0" smtClean="0"/>
              <a:t>&gt;|</a:t>
            </a:r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		 &lt;</a:t>
            </a:r>
            <a:r>
              <a:rPr lang="zh-CN" altLang="en-US" sz="2400" dirty="0" smtClean="0"/>
              <a:t>标识符</a:t>
            </a:r>
            <a:r>
              <a:rPr lang="en-US" altLang="zh-CN" sz="2400" dirty="0" smtClean="0"/>
              <a:t>&gt;&lt;</a:t>
            </a:r>
            <a:r>
              <a:rPr lang="zh-CN" altLang="en-US" sz="2400" dirty="0" smtClean="0"/>
              <a:t>数字字符</a:t>
            </a:r>
            <a:r>
              <a:rPr lang="en-US" altLang="zh-CN" sz="2400" dirty="0" smtClean="0"/>
              <a:t>&gt;</a:t>
            </a:r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/>
              <a:t>非数字字符</a:t>
            </a:r>
            <a:r>
              <a:rPr lang="en-US" altLang="zh-CN" sz="2400" dirty="0" smtClean="0"/>
              <a:t>&gt; ::=    	</a:t>
            </a:r>
            <a:r>
              <a:rPr lang="en-US" altLang="zh-CN" sz="2400" dirty="0" smtClean="0">
                <a:latin typeface="Times New Roman" pitchFamily="18" charset="0"/>
              </a:rPr>
              <a:t>_|A|B|C|D|E|F|G|H|I|J|K|L|M|N|O|P|Q|R|S|T|U|V|W|X|Y|Z|</a:t>
            </a:r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>
                <a:latin typeface="Times New Roman" pitchFamily="18" charset="0"/>
              </a:rPr>
              <a:t>		</a:t>
            </a:r>
            <a:r>
              <a:rPr lang="en-US" altLang="zh-CN" sz="2400" dirty="0" err="1" smtClean="0">
                <a:latin typeface="Times New Roman" pitchFamily="18" charset="0"/>
              </a:rPr>
              <a:t>a|b|c|d|e|f|g|h|i|j|k|l|m|n|o|p|q|r|s|t|u|v|w|x|y|z</a:t>
            </a:r>
            <a:endParaRPr lang="en-US" altLang="zh-CN" sz="2400" dirty="0" smtClean="0">
              <a:latin typeface="Times New Roman" pitchFamily="18" charset="0"/>
            </a:endParaRPr>
          </a:p>
          <a:p>
            <a:pPr marL="357188" indent="-357188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zh-CN" sz="2400" dirty="0" smtClean="0"/>
              <a:t>&lt;</a:t>
            </a:r>
            <a:r>
              <a:rPr lang="zh-CN" altLang="en-US" sz="2400" dirty="0" smtClean="0"/>
              <a:t>数字字符</a:t>
            </a:r>
            <a:r>
              <a:rPr lang="en-US" altLang="zh-CN" sz="2400" dirty="0" smtClean="0"/>
              <a:t>&gt; ::= 0|1|2|3|4|5|6|7|8|9</a:t>
            </a:r>
            <a:r>
              <a:rPr lang="en-US" altLang="zh-CN" sz="2800" dirty="0" smtClean="0"/>
              <a:t>  </a:t>
            </a:r>
          </a:p>
        </p:txBody>
      </p:sp>
      <p:sp>
        <p:nvSpPr>
          <p:cNvPr id="2" name="TextBox 1"/>
          <p:cNvSpPr txBox="1"/>
          <p:nvPr/>
        </p:nvSpPr>
        <p:spPr bwMode="auto">
          <a:xfrm>
            <a:off x="5868144" y="3923413"/>
            <a:ext cx="3240360" cy="2529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zh-CN" alt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用自然语言描述的标识符：</a:t>
            </a:r>
            <a:endParaRPr lang="en-US" altLang="zh-CN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7188" indent="-357188" algn="l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由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大小写英文字母、数字以及下划线（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）所构成的字符序列，第一个字符不能是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688" y="404664"/>
            <a:ext cx="8686800" cy="626469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在</a:t>
            </a:r>
            <a:r>
              <a:rPr lang="en-US" altLang="zh-CN" dirty="0" smtClean="0"/>
              <a:t>BNF</a:t>
            </a:r>
            <a:r>
              <a:rPr lang="zh-CN" altLang="en-US" dirty="0" smtClean="0"/>
              <a:t>中，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“</a:t>
            </a:r>
            <a:r>
              <a:rPr lang="en-US" altLang="zh-CN" dirty="0"/>
              <a:t>&lt;</a:t>
            </a:r>
            <a:r>
              <a:rPr lang="zh-CN" altLang="en-US" dirty="0"/>
              <a:t>标识符</a:t>
            </a:r>
            <a:r>
              <a:rPr lang="en-US" altLang="zh-CN" dirty="0"/>
              <a:t>&gt;</a:t>
            </a:r>
            <a:r>
              <a:rPr lang="zh-CN" altLang="en-US" dirty="0"/>
              <a:t>” 、“</a:t>
            </a:r>
            <a:r>
              <a:rPr lang="en-US" altLang="zh-CN" dirty="0"/>
              <a:t>&lt;</a:t>
            </a:r>
            <a:r>
              <a:rPr lang="zh-CN" altLang="en-US" dirty="0"/>
              <a:t>非数字</a:t>
            </a:r>
            <a:r>
              <a:rPr lang="en-US" altLang="zh-CN" dirty="0"/>
              <a:t>&gt;</a:t>
            </a:r>
            <a:r>
              <a:rPr lang="zh-CN" altLang="en-US" dirty="0"/>
              <a:t>”以及“</a:t>
            </a:r>
            <a:r>
              <a:rPr lang="en-US" altLang="zh-CN" dirty="0"/>
              <a:t>&lt;</a:t>
            </a:r>
            <a:r>
              <a:rPr lang="zh-CN" altLang="en-US" dirty="0"/>
              <a:t>数字</a:t>
            </a:r>
            <a:r>
              <a:rPr lang="en-US" altLang="zh-CN" dirty="0"/>
              <a:t>&gt;</a:t>
            </a:r>
            <a:r>
              <a:rPr lang="zh-CN" altLang="en-US" dirty="0"/>
              <a:t>”称为</a:t>
            </a:r>
            <a:r>
              <a:rPr lang="zh-CN" altLang="en-US" dirty="0">
                <a:solidFill>
                  <a:srgbClr val="FFC000"/>
                </a:solidFill>
              </a:rPr>
              <a:t>元语言变量</a:t>
            </a:r>
            <a:r>
              <a:rPr lang="zh-CN" altLang="en-US" dirty="0"/>
              <a:t>，它们代表被描述语言中的语法实体。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“</a:t>
            </a:r>
            <a:r>
              <a:rPr lang="en-US" altLang="zh-CN" dirty="0" smtClean="0"/>
              <a:t>::=</a:t>
            </a:r>
            <a:r>
              <a:rPr lang="zh-CN" altLang="en-US" dirty="0" smtClean="0"/>
              <a:t>”表示</a:t>
            </a:r>
            <a:r>
              <a:rPr lang="zh-CN" altLang="en-US" dirty="0"/>
              <a:t>“</a:t>
            </a:r>
            <a:r>
              <a:rPr lang="zh-CN" altLang="en-US" dirty="0">
                <a:solidFill>
                  <a:srgbClr val="FFC000"/>
                </a:solidFill>
              </a:rPr>
              <a:t>定义为</a:t>
            </a:r>
            <a:r>
              <a:rPr lang="zh-CN" altLang="en-US" dirty="0"/>
              <a:t>”；“</a:t>
            </a:r>
            <a:r>
              <a:rPr lang="en-US" altLang="zh-CN" dirty="0" smtClean="0"/>
              <a:t>|</a:t>
            </a:r>
            <a:r>
              <a:rPr lang="zh-CN" altLang="en-US" dirty="0" smtClean="0"/>
              <a:t>”表示</a:t>
            </a:r>
            <a:r>
              <a:rPr lang="zh-CN" altLang="en-US" dirty="0"/>
              <a:t>“</a:t>
            </a:r>
            <a:r>
              <a:rPr lang="zh-CN" altLang="en-US" dirty="0">
                <a:solidFill>
                  <a:srgbClr val="FFC000"/>
                </a:solidFill>
              </a:rPr>
              <a:t>或者</a:t>
            </a:r>
            <a:r>
              <a:rPr lang="zh-CN" altLang="en-US" dirty="0"/>
              <a:t>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 smtClean="0"/>
              <a:t>另外</a:t>
            </a:r>
            <a:r>
              <a:rPr lang="zh-CN" altLang="en-US" dirty="0"/>
              <a:t>，</a:t>
            </a:r>
            <a:r>
              <a:rPr lang="en-US" altLang="zh-CN" dirty="0"/>
              <a:t>BNF</a:t>
            </a:r>
            <a:r>
              <a:rPr lang="zh-CN" altLang="en-US" dirty="0"/>
              <a:t>也存在一些扩充形式，例如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</a:pPr>
            <a:r>
              <a:rPr lang="zh-CN" altLang="en-US" dirty="0" smtClean="0"/>
              <a:t>方括号</a:t>
            </a:r>
            <a:r>
              <a:rPr lang="zh-CN" altLang="en-US" dirty="0"/>
              <a:t>“</a:t>
            </a:r>
            <a:r>
              <a:rPr lang="en-US" altLang="zh-CN" dirty="0" smtClean="0"/>
              <a:t>[]</a:t>
            </a:r>
            <a:r>
              <a:rPr lang="zh-CN" altLang="en-US" dirty="0" smtClean="0"/>
              <a:t>”用于</a:t>
            </a:r>
            <a:r>
              <a:rPr lang="zh-CN" altLang="en-US" dirty="0"/>
              <a:t>表示其中的内容</a:t>
            </a:r>
            <a:r>
              <a:rPr lang="zh-CN" altLang="en-US" dirty="0" smtClean="0">
                <a:solidFill>
                  <a:srgbClr val="FFC000"/>
                </a:solidFill>
              </a:rPr>
              <a:t>可有可无</a:t>
            </a:r>
            <a:endParaRPr lang="en-US" altLang="zh-CN" dirty="0" smtClean="0"/>
          </a:p>
          <a:p>
            <a:pPr lvl="2" eaLnBrk="1" hangingPunct="1">
              <a:lnSpc>
                <a:spcPct val="120000"/>
              </a:lnSpc>
            </a:pPr>
            <a:r>
              <a:rPr lang="zh-CN" altLang="en-US" dirty="0" smtClean="0"/>
              <a:t>花括号</a:t>
            </a:r>
            <a:r>
              <a:rPr lang="zh-CN" altLang="en-US" dirty="0"/>
              <a:t>“</a:t>
            </a:r>
            <a:r>
              <a:rPr lang="en-US" altLang="zh-CN" dirty="0" smtClean="0"/>
              <a:t>{}</a:t>
            </a:r>
            <a:r>
              <a:rPr lang="zh-CN" altLang="en-US" dirty="0" smtClean="0"/>
              <a:t>”用于</a:t>
            </a:r>
            <a:r>
              <a:rPr lang="zh-CN" altLang="en-US" dirty="0"/>
              <a:t>表示其中的内容可以</a:t>
            </a:r>
            <a:r>
              <a:rPr lang="zh-CN" altLang="en-US" dirty="0">
                <a:solidFill>
                  <a:srgbClr val="FFC000"/>
                </a:solidFill>
              </a:rPr>
              <a:t>重复出现</a:t>
            </a:r>
            <a:r>
              <a:rPr lang="zh-CN" altLang="en-US" dirty="0" smtClean="0">
                <a:solidFill>
                  <a:srgbClr val="FFC000"/>
                </a:solidFill>
              </a:rPr>
              <a:t>多次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</a:pPr>
            <a:r>
              <a:rPr lang="zh-CN" altLang="en-US" dirty="0"/>
              <a:t>注意：当元语言与被描述的语言有</a:t>
            </a:r>
            <a:r>
              <a:rPr lang="zh-CN" altLang="en-US" dirty="0">
                <a:solidFill>
                  <a:srgbClr val="FFC000"/>
                </a:solidFill>
              </a:rPr>
              <a:t>相同的符号</a:t>
            </a:r>
            <a:r>
              <a:rPr lang="zh-CN" altLang="en-US" dirty="0"/>
              <a:t>时，应采用某种方式把它们区分开来。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本课程没有</a:t>
            </a:r>
            <a:r>
              <a:rPr lang="zh-CN" altLang="en-US" dirty="0"/>
              <a:t>采用严格的</a:t>
            </a:r>
            <a:r>
              <a:rPr lang="zh-CN" altLang="en-US" dirty="0" smtClean="0"/>
              <a:t>形式</a:t>
            </a:r>
            <a:r>
              <a:rPr lang="zh-CN" altLang="en-US" dirty="0"/>
              <a:t>语言</a:t>
            </a:r>
            <a:r>
              <a:rPr lang="zh-CN" altLang="en-US" dirty="0" smtClean="0"/>
              <a:t>来</a:t>
            </a:r>
            <a:r>
              <a:rPr lang="zh-CN" altLang="en-US" dirty="0"/>
              <a:t>描述所用到的</a:t>
            </a:r>
            <a:r>
              <a:rPr lang="en-US" altLang="zh-CN" dirty="0"/>
              <a:t>C++</a:t>
            </a:r>
            <a:r>
              <a:rPr lang="zh-CN" altLang="en-US" dirty="0"/>
              <a:t>语言成分的语法，而是采用了一种容易理解的混合形式（如：简化了的</a:t>
            </a:r>
            <a:r>
              <a:rPr lang="en-US" altLang="zh-CN" dirty="0"/>
              <a:t>BNF</a:t>
            </a:r>
            <a:r>
              <a:rPr lang="zh-CN" altLang="en-US" dirty="0"/>
              <a:t>形式加上自然语言</a:t>
            </a:r>
            <a:r>
              <a:rPr lang="zh-CN" altLang="en-US" dirty="0" smtClean="0"/>
              <a:t>）。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4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语言的词法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一个语言包括语法、语义和语用。</a:t>
            </a:r>
          </a:p>
          <a:p>
            <a:pPr eaLnBrk="1" hangingPunct="1">
              <a:defRPr/>
            </a:pPr>
            <a:r>
              <a:rPr lang="zh-CN" altLang="en-US" dirty="0"/>
              <a:t>语法又包括词法与</a:t>
            </a:r>
            <a:r>
              <a:rPr lang="zh-CN" altLang="en-US" dirty="0" smtClean="0"/>
              <a:t>句法</a:t>
            </a:r>
            <a:endParaRPr lang="zh-CN" altLang="en-US" dirty="0"/>
          </a:p>
          <a:p>
            <a:pPr lvl="1" eaLnBrk="1" hangingPunct="1">
              <a:defRPr/>
            </a:pPr>
            <a:r>
              <a:rPr lang="zh-CN" altLang="en-US" dirty="0">
                <a:solidFill>
                  <a:schemeClr val="folHlink"/>
                </a:solidFill>
              </a:rPr>
              <a:t>词法</a:t>
            </a:r>
            <a:r>
              <a:rPr lang="zh-CN" altLang="en-US" dirty="0"/>
              <a:t>是指语言的构词规则。</a:t>
            </a:r>
          </a:p>
          <a:p>
            <a:pPr lvl="1" eaLnBrk="1" hangingPunct="1">
              <a:defRPr/>
            </a:pPr>
            <a:r>
              <a:rPr lang="zh-CN" altLang="en-US" dirty="0"/>
              <a:t>句法是指由词构成句子（程序）的规则。 </a:t>
            </a:r>
          </a:p>
          <a:p>
            <a:pPr eaLnBrk="1" hangingPunct="1">
              <a:defRPr/>
            </a:pPr>
            <a:r>
              <a:rPr lang="zh-CN" altLang="en-US" dirty="0" smtClean="0"/>
              <a:t>词法指出了：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语言的基本符号（字符集）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语言的单词构成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01625"/>
            <a:ext cx="7772400" cy="8239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的字符集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628775"/>
            <a:ext cx="8459788" cy="5084763"/>
          </a:xfrm>
        </p:spPr>
        <p:txBody>
          <a:bodyPr/>
          <a:lstStyle/>
          <a:p>
            <a:pPr marL="365125" indent="-365125" eaLnBrk="1" hangingPunct="1">
              <a:defRPr/>
            </a:pPr>
            <a:r>
              <a:rPr lang="zh-CN" altLang="en-US" dirty="0" smtClean="0"/>
              <a:t>构成语言的</a:t>
            </a:r>
            <a:r>
              <a:rPr lang="zh-CN" altLang="en-US" dirty="0" smtClean="0">
                <a:solidFill>
                  <a:schemeClr val="folHlink"/>
                </a:solidFill>
              </a:rPr>
              <a:t>基本符号</a:t>
            </a:r>
            <a:r>
              <a:rPr lang="zh-CN" altLang="en-US" dirty="0" smtClean="0"/>
              <a:t>称为语言的</a:t>
            </a:r>
            <a:r>
              <a:rPr lang="zh-CN" altLang="en-US" dirty="0" smtClean="0">
                <a:solidFill>
                  <a:schemeClr val="folHlink"/>
                </a:solidFill>
              </a:rPr>
              <a:t>字符集</a:t>
            </a:r>
            <a:r>
              <a:rPr lang="zh-CN" altLang="en-US" dirty="0" smtClean="0"/>
              <a:t>。</a:t>
            </a:r>
          </a:p>
          <a:p>
            <a:pPr marL="365125" indent="-365125" eaLnBrk="1" hangingPunct="1">
              <a:lnSpc>
                <a:spcPct val="13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的字符集由下列符号构成：</a:t>
            </a:r>
          </a:p>
          <a:p>
            <a:pPr marL="1071563" lvl="1" indent="-354013" eaLnBrk="1" hangingPunct="1">
              <a:defRPr/>
            </a:pPr>
            <a:r>
              <a:rPr lang="zh-CN" altLang="en-US" dirty="0" smtClean="0"/>
              <a:t>大小写英文字母：</a:t>
            </a:r>
            <a:r>
              <a:rPr lang="en-US" altLang="zh-CN" dirty="0" err="1" smtClean="0"/>
              <a:t>a~z</a:t>
            </a:r>
            <a:r>
              <a:rPr lang="en-US" altLang="zh-CN" dirty="0" smtClean="0"/>
              <a:t>, A~Z</a:t>
            </a:r>
          </a:p>
          <a:p>
            <a:pPr marL="1071563" lvl="1" indent="-354013" eaLnBrk="1" hangingPunct="1">
              <a:defRPr/>
            </a:pPr>
            <a:r>
              <a:rPr lang="zh-CN" altLang="en-US" dirty="0" smtClean="0"/>
              <a:t>数字：</a:t>
            </a:r>
            <a:r>
              <a:rPr lang="en-US" altLang="zh-CN" dirty="0" smtClean="0"/>
              <a:t>0~9</a:t>
            </a:r>
          </a:p>
          <a:p>
            <a:pPr marL="1071563" lvl="1" indent="-354013" eaLnBrk="1" hangingPunct="1">
              <a:defRPr/>
            </a:pPr>
            <a:r>
              <a:rPr lang="zh-CN" altLang="en-US" dirty="0" smtClean="0"/>
              <a:t>特殊字符：</a:t>
            </a:r>
          </a:p>
          <a:p>
            <a:pPr marL="1071563" lvl="1" indent="-354013" eaLnBrk="1" hangingPunct="1">
              <a:buFontTx/>
              <a:buNone/>
              <a:defRPr/>
            </a:pPr>
            <a:endParaRPr lang="zh-CN" altLang="en-US" dirty="0" smtClean="0"/>
          </a:p>
          <a:p>
            <a:pPr marL="365125" indent="-365125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!  #  %  ^  &amp;  *  _  -  +  =  ~  &lt;  &gt;  /  \  | .  ,  :  ;  ? </a:t>
            </a:r>
          </a:p>
          <a:p>
            <a:pPr marL="365125" indent="-365125" eaLnBrk="1" hangingPunct="1"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Arial"/>
              </a:rPr>
              <a:t> '</a:t>
            </a:r>
            <a:r>
              <a:rPr lang="en-US" altLang="zh-CN" sz="2000" dirty="0" smtClean="0"/>
              <a:t>  </a:t>
            </a:r>
            <a:r>
              <a:rPr lang="en-US" altLang="zh-CN" sz="2000" dirty="0" smtClean="0">
                <a:latin typeface="Arial"/>
              </a:rPr>
              <a:t>"</a:t>
            </a:r>
            <a:r>
              <a:rPr lang="en-US" altLang="zh-CN" sz="2000" dirty="0" smtClean="0"/>
              <a:t>  (  )  [  ]  {  } </a:t>
            </a:r>
            <a:r>
              <a:rPr lang="zh-CN" altLang="en-US" sz="2000" dirty="0" smtClean="0"/>
              <a:t>空格 横向制表 纵向制表 换页 换行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222" y="1484313"/>
            <a:ext cx="8604250" cy="4968875"/>
          </a:xfrm>
        </p:spPr>
        <p:txBody>
          <a:bodyPr/>
          <a:lstStyle/>
          <a:p>
            <a:pPr marL="365125" indent="-36512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单词</a:t>
            </a:r>
            <a:r>
              <a:rPr lang="zh-CN" altLang="en-US" dirty="0"/>
              <a:t>是由字符集</a:t>
            </a:r>
            <a:r>
              <a:rPr lang="zh-CN" altLang="en-US" dirty="0" smtClean="0"/>
              <a:t>中的字符按照一定规则构成的具有</a:t>
            </a:r>
            <a:r>
              <a:rPr lang="zh-CN" altLang="en-US" dirty="0" smtClean="0">
                <a:solidFill>
                  <a:schemeClr val="folHlink"/>
                </a:solidFill>
              </a:rPr>
              <a:t>一定意义</a:t>
            </a:r>
            <a:r>
              <a:rPr lang="zh-CN" altLang="en-US" dirty="0" smtClean="0"/>
              <a:t>的最小语法单位。</a:t>
            </a:r>
          </a:p>
          <a:p>
            <a:pPr marL="365125" indent="-365125"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的单词有：</a:t>
            </a:r>
          </a:p>
          <a:p>
            <a:pPr marL="906463" lvl="1" indent="-361950" eaLnBrk="1" hangingPunct="1">
              <a:defRPr/>
            </a:pPr>
            <a:r>
              <a:rPr lang="zh-CN" altLang="en-US" dirty="0" smtClean="0"/>
              <a:t>标识符</a:t>
            </a:r>
          </a:p>
          <a:p>
            <a:pPr marL="906463" lvl="1" indent="-361950" eaLnBrk="1" hangingPunct="1">
              <a:defRPr/>
            </a:pPr>
            <a:r>
              <a:rPr lang="zh-CN" altLang="en-US" dirty="0" smtClean="0"/>
              <a:t>关键词</a:t>
            </a:r>
          </a:p>
          <a:p>
            <a:pPr marL="906463" lvl="1" indent="-361950" eaLnBrk="1" hangingPunct="1">
              <a:defRPr/>
            </a:pPr>
            <a:r>
              <a:rPr lang="zh-CN" altLang="en-US" dirty="0" smtClean="0"/>
              <a:t>字面常量（直接量）</a:t>
            </a:r>
          </a:p>
          <a:p>
            <a:pPr marL="906463" lvl="1" indent="-361950" eaLnBrk="1" hangingPunct="1">
              <a:defRPr/>
            </a:pPr>
            <a:r>
              <a:rPr lang="zh-CN" altLang="en-US" dirty="0" smtClean="0"/>
              <a:t>操作符（运算符）</a:t>
            </a:r>
          </a:p>
          <a:p>
            <a:pPr marL="906463" lvl="1" indent="-361950" eaLnBrk="1" hangingPunct="1">
              <a:defRPr/>
            </a:pPr>
            <a:r>
              <a:rPr lang="zh-CN" altLang="en-US" dirty="0" smtClean="0"/>
              <a:t>标点符号  </a:t>
            </a:r>
          </a:p>
        </p:txBody>
      </p:sp>
      <p:sp>
        <p:nvSpPr>
          <p:cNvPr id="189440" name="Rectangle 0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2391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的单词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标识符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9244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标识符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是由大小写英文字母、数字以及下划线（</a:t>
            </a:r>
            <a:r>
              <a:rPr lang="en-US" altLang="zh-CN" dirty="0" smtClean="0"/>
              <a:t>_</a:t>
            </a:r>
            <a:r>
              <a:rPr lang="zh-CN" altLang="en-US" dirty="0" smtClean="0"/>
              <a:t>）所构成的字符序列，第一个字符不能是数字，如：</a:t>
            </a:r>
          </a:p>
          <a:p>
            <a:pPr lvl="1" eaLnBrk="1" hangingPunct="1">
              <a:defRPr/>
            </a:pPr>
            <a:r>
              <a:rPr lang="en-US" altLang="zh-CN" dirty="0" smtClean="0"/>
              <a:t>student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student_name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x_1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_name1</a:t>
            </a:r>
            <a:r>
              <a:rPr lang="zh-CN" altLang="en-US" dirty="0" smtClean="0"/>
              <a:t>等都是合法的标识符。</a:t>
            </a:r>
          </a:p>
          <a:p>
            <a:pPr lvl="1" eaLnBrk="1" hangingPunct="1">
              <a:defRPr/>
            </a:pPr>
            <a:r>
              <a:rPr lang="en-US" altLang="zh-CN" dirty="0" smtClean="0"/>
              <a:t>8bc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123</a:t>
            </a:r>
            <a:r>
              <a:rPr lang="zh-CN" altLang="en-US" dirty="0" smtClean="0"/>
              <a:t>是不合法的标识符。</a:t>
            </a:r>
          </a:p>
          <a:p>
            <a:pPr eaLnBrk="1" hangingPunct="1">
              <a:defRPr/>
            </a:pPr>
            <a:r>
              <a:rPr lang="zh-CN" altLang="en-US" dirty="0" smtClean="0"/>
              <a:t>标识符通常用来给程序中的</a:t>
            </a:r>
            <a:r>
              <a:rPr lang="zh-CN" altLang="en-US" dirty="0" smtClean="0">
                <a:solidFill>
                  <a:schemeClr val="folHlink"/>
                </a:solidFill>
              </a:rPr>
              <a:t>实体</a:t>
            </a:r>
            <a:r>
              <a:rPr lang="zh-CN" altLang="en-US" dirty="0" smtClean="0"/>
              <a:t>命名（取名字），程序实体包括：常量、变量、函数、对象、类型（包括类）、标号等。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5775" y="1628800"/>
            <a:ext cx="8748713" cy="5084589"/>
          </a:xfrm>
        </p:spPr>
        <p:txBody>
          <a:bodyPr>
            <a:normAutofit fontScale="77500" lnSpcReduction="20000"/>
          </a:bodyPr>
          <a:lstStyle/>
          <a:p>
            <a:pPr marL="360363" indent="-360363" defTabSz="7239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大小写字母有区别。如：</a:t>
            </a:r>
            <a:r>
              <a:rPr lang="en-US" altLang="zh-CN" dirty="0" err="1" smtClean="0"/>
              <a:t>abc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Abc</a:t>
            </a:r>
            <a:r>
              <a:rPr lang="zh-CN" altLang="en-US" dirty="0" smtClean="0"/>
              <a:t>与</a:t>
            </a:r>
            <a:r>
              <a:rPr lang="en-US" altLang="zh-CN" dirty="0" smtClean="0"/>
              <a:t>ABC</a:t>
            </a:r>
            <a:r>
              <a:rPr lang="zh-CN" altLang="en-US" dirty="0" smtClean="0"/>
              <a:t>是不同的标识符。</a:t>
            </a:r>
          </a:p>
          <a:p>
            <a:pPr marL="360363" indent="-360363" defTabSz="7239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关键词不能作为用户自定义的标识符，它们有特殊的作用。如：</a:t>
            </a:r>
            <a:r>
              <a:rPr lang="en-US" altLang="zh-CN" dirty="0" smtClean="0"/>
              <a:t>if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switch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for</a:t>
            </a:r>
            <a:r>
              <a:rPr lang="zh-CN" altLang="en-US" dirty="0" smtClean="0"/>
              <a:t>等</a:t>
            </a:r>
          </a:p>
          <a:p>
            <a:pPr marL="360363" indent="-360363" defTabSz="7239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具体编译程序可能会限制标识符的长度。</a:t>
            </a:r>
          </a:p>
          <a:p>
            <a:pPr marL="360363" indent="-360363" defTabSz="7239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以</a:t>
            </a:r>
            <a:r>
              <a:rPr lang="zh-CN" altLang="en-US" dirty="0" smtClean="0">
                <a:solidFill>
                  <a:srgbClr val="FFC000"/>
                </a:solidFill>
              </a:rPr>
              <a:t>两个下划线开头</a:t>
            </a:r>
            <a:r>
              <a:rPr lang="zh-CN" altLang="en-US" dirty="0" smtClean="0"/>
              <a:t>或以</a:t>
            </a:r>
            <a:r>
              <a:rPr lang="zh-CN" altLang="en-US" dirty="0" smtClean="0">
                <a:solidFill>
                  <a:srgbClr val="FFC000"/>
                </a:solidFill>
              </a:rPr>
              <a:t>一个下划线后跟一个大写字母开头</a:t>
            </a:r>
            <a:r>
              <a:rPr lang="zh-CN" altLang="en-US" dirty="0" smtClean="0"/>
              <a:t>的标识符可能会在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标准库中用到，程序中尽量不要用这些标识符作为程序的</a:t>
            </a:r>
            <a:r>
              <a:rPr lang="zh-CN" altLang="en-US" dirty="0" smtClean="0">
                <a:solidFill>
                  <a:srgbClr val="FFC000"/>
                </a:solidFill>
              </a:rPr>
              <a:t>全局标识符</a:t>
            </a:r>
            <a:r>
              <a:rPr lang="zh-CN" altLang="en-US" dirty="0" smtClean="0"/>
              <a:t>。</a:t>
            </a:r>
          </a:p>
          <a:p>
            <a:pPr marL="360363" indent="-360363" defTabSz="723900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>
                <a:solidFill>
                  <a:srgbClr val="FFC000"/>
                </a:solidFill>
              </a:rPr>
              <a:t>不同种类的程序实体</a:t>
            </a:r>
            <a:r>
              <a:rPr lang="zh-CN" altLang="en-US" dirty="0" smtClean="0"/>
              <a:t>最好采用</a:t>
            </a:r>
            <a:r>
              <a:rPr lang="zh-CN" altLang="en-US" dirty="0" smtClean="0">
                <a:solidFill>
                  <a:srgbClr val="FFC000"/>
                </a:solidFill>
              </a:rPr>
              <a:t>不同风格</a:t>
            </a:r>
            <a:r>
              <a:rPr lang="zh-CN" altLang="en-US" dirty="0" smtClean="0"/>
              <a:t>的标识符，以提高程序的易读性。例如：</a:t>
            </a:r>
            <a:r>
              <a:rPr lang="en-US" altLang="zh-CN" dirty="0" smtClean="0"/>
              <a:t>PI</a:t>
            </a:r>
            <a:r>
              <a:rPr lang="zh-CN" altLang="en-US" dirty="0" smtClean="0"/>
              <a:t>（常量）、</a:t>
            </a:r>
            <a:r>
              <a:rPr lang="en-US" altLang="zh-CN" dirty="0" err="1" smtClean="0"/>
              <a:t>StudentType</a:t>
            </a:r>
            <a:r>
              <a:rPr lang="zh-CN" altLang="en-US" dirty="0" smtClean="0"/>
              <a:t>（类型）、</a:t>
            </a:r>
            <a:r>
              <a:rPr lang="en-US" altLang="zh-CN" dirty="0" smtClean="0"/>
              <a:t>student</a:t>
            </a:r>
            <a:r>
              <a:rPr lang="zh-CN" altLang="en-US" dirty="0" smtClean="0"/>
              <a:t>（变量、对象）、</a:t>
            </a:r>
            <a:r>
              <a:rPr lang="en-US" altLang="zh-CN" dirty="0" smtClean="0"/>
              <a:t>print</a:t>
            </a:r>
            <a:r>
              <a:rPr lang="zh-CN" altLang="en-US" dirty="0" smtClean="0"/>
              <a:t>（函数）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标识符使用的注意事项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85225" cy="5040313"/>
          </a:xfrm>
        </p:spPr>
        <p:txBody>
          <a:bodyPr/>
          <a:lstStyle/>
          <a:p>
            <a:pPr marL="442913" indent="-442913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关键词</a:t>
            </a:r>
            <a:r>
              <a:rPr lang="zh-CN" altLang="en-US" b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是指语言预定义的标识符，它们有固定的作用和含义，在程序中不能用作自定义实体的名字。</a:t>
            </a:r>
            <a:endParaRPr lang="en-US" altLang="zh-CN" dirty="0" smtClean="0"/>
          </a:p>
          <a:p>
            <a:pPr marL="442913" indent="-442913" eaLnBrk="1" hangingPunct="1">
              <a:defRPr/>
            </a:pPr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marL="842963" lvl="1" indent="-442913" eaLnBrk="1" hangingPunct="1">
              <a:defRPr/>
            </a:pPr>
            <a:r>
              <a:rPr lang="en-US" altLang="zh-CN" dirty="0" smtClean="0"/>
              <a:t>if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for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switch</a:t>
            </a:r>
            <a:r>
              <a:rPr lang="zh-CN" altLang="en-US" dirty="0" smtClean="0"/>
              <a:t>等。</a:t>
            </a:r>
            <a:endParaRPr lang="en-US" altLang="zh-CN" dirty="0" smtClean="0"/>
          </a:p>
          <a:p>
            <a:pPr marL="442913" indent="-442913"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的关键词参见</a:t>
            </a:r>
            <a:r>
              <a:rPr lang="zh-CN" altLang="en-US" dirty="0"/>
              <a:t>教材的表</a:t>
            </a:r>
            <a:r>
              <a:rPr lang="en-US" altLang="zh-CN" dirty="0" smtClean="0"/>
              <a:t>1-3</a:t>
            </a:r>
            <a:r>
              <a:rPr lang="zh-CN" altLang="en-US" dirty="0" smtClean="0"/>
              <a:t>。</a:t>
            </a:r>
          </a:p>
        </p:txBody>
      </p:sp>
      <p:sp>
        <p:nvSpPr>
          <p:cNvPr id="192512" name="Rectangle 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关键词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字面常量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680" y="1600200"/>
            <a:ext cx="8686800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字面常量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在程序中直接书写的常量值，又称</a:t>
            </a:r>
            <a:r>
              <a:rPr lang="zh-CN" altLang="en-US" dirty="0" smtClean="0">
                <a:solidFill>
                  <a:schemeClr val="folHlink"/>
                </a:solidFill>
              </a:rPr>
              <a:t>直接量</a:t>
            </a:r>
            <a:r>
              <a:rPr lang="zh-CN" altLang="en-US" dirty="0" smtClean="0"/>
              <a:t>（</a:t>
            </a:r>
            <a:r>
              <a:rPr lang="en-US" altLang="zh-CN" dirty="0" smtClean="0"/>
              <a:t>literal</a:t>
            </a:r>
            <a:r>
              <a:rPr lang="zh-CN" altLang="en-GB" dirty="0" smtClean="0"/>
              <a:t>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例</a:t>
            </a:r>
            <a:r>
              <a:rPr lang="zh-CN" altLang="en-US" dirty="0" smtClean="0"/>
              <a:t>如：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128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3.14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'A'</a:t>
            </a:r>
            <a:r>
              <a:rPr lang="zh-CN" altLang="en-US" dirty="0" smtClean="0"/>
              <a:t>、</a:t>
            </a:r>
            <a:r>
              <a:rPr lang="en-US" altLang="zh-CN" dirty="0" smtClean="0"/>
              <a:t>"</a:t>
            </a:r>
            <a:r>
              <a:rPr lang="en-US" altLang="zh-CN" dirty="0" err="1" smtClean="0"/>
              <a:t>abcd</a:t>
            </a:r>
            <a:r>
              <a:rPr lang="en-US" altLang="zh-CN" dirty="0" smtClean="0"/>
              <a:t>"</a:t>
            </a:r>
            <a:r>
              <a:rPr lang="zh-CN" altLang="en-US" dirty="0" smtClean="0"/>
              <a:t>等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操作符（运算符）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操作符</a:t>
            </a:r>
            <a:r>
              <a:rPr lang="zh-CN" altLang="en-US" b="1" i="1" dirty="0" smtClean="0">
                <a:solidFill>
                  <a:schemeClr val="folHlink"/>
                </a:solidFill>
              </a:rPr>
              <a:t> </a:t>
            </a:r>
            <a:r>
              <a:rPr lang="zh-CN" altLang="en-US" dirty="0" smtClean="0"/>
              <a:t>用于表示基本运算。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例</a:t>
            </a:r>
            <a:r>
              <a:rPr lang="zh-CN" altLang="en-US" dirty="0" smtClean="0"/>
              <a:t>如：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en-US" altLang="zh-CN" dirty="0" smtClean="0"/>
              <a:t>+</a:t>
            </a:r>
            <a:r>
              <a:rPr lang="zh-CN" altLang="en-US" dirty="0" smtClean="0"/>
              <a:t>，</a:t>
            </a:r>
            <a:r>
              <a:rPr lang="en-US" altLang="zh-CN" dirty="0" smtClean="0"/>
              <a:t>-</a:t>
            </a:r>
            <a:r>
              <a:rPr lang="zh-CN" altLang="en-US" dirty="0" smtClean="0"/>
              <a:t>，*，</a:t>
            </a:r>
            <a:r>
              <a:rPr lang="en-US" altLang="zh-CN" dirty="0" smtClean="0"/>
              <a:t>/</a:t>
            </a:r>
            <a:r>
              <a:rPr lang="zh-CN" altLang="en-US" dirty="0" smtClean="0"/>
              <a:t>， </a:t>
            </a:r>
            <a:r>
              <a:rPr lang="en-US" altLang="zh-CN" dirty="0" smtClean="0"/>
              <a:t>=</a:t>
            </a:r>
            <a:r>
              <a:rPr lang="zh-CN" altLang="en-US" dirty="0" smtClean="0"/>
              <a:t>， 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，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，</a:t>
            </a:r>
            <a:r>
              <a:rPr lang="en-US" altLang="zh-CN" dirty="0" smtClean="0"/>
              <a:t>==</a:t>
            </a:r>
            <a:r>
              <a:rPr lang="zh-CN" altLang="en-US" dirty="0" smtClean="0"/>
              <a:t>，</a:t>
            </a:r>
            <a:r>
              <a:rPr lang="en-US" altLang="zh-CN" dirty="0" smtClean="0"/>
              <a:t>!=</a:t>
            </a:r>
            <a:r>
              <a:rPr lang="zh-CN" altLang="en-US" dirty="0" smtClean="0"/>
              <a:t>，</a:t>
            </a:r>
            <a:r>
              <a:rPr lang="en-US" altLang="zh-CN" dirty="0" smtClean="0"/>
              <a:t>&gt;=</a:t>
            </a:r>
            <a:r>
              <a:rPr lang="zh-CN" altLang="en-US" dirty="0" smtClean="0"/>
              <a:t>，</a:t>
            </a:r>
            <a:r>
              <a:rPr lang="en-US" altLang="zh-CN" dirty="0" smtClean="0"/>
              <a:t>&lt;=</a:t>
            </a:r>
            <a:r>
              <a:rPr lang="zh-CN" altLang="en-US" dirty="0" smtClean="0"/>
              <a:t>，</a:t>
            </a:r>
            <a:r>
              <a:rPr lang="en-US" altLang="zh-CN" dirty="0" smtClean="0"/>
              <a:t>||</a:t>
            </a:r>
            <a:r>
              <a:rPr lang="zh-CN" altLang="en-US" dirty="0" smtClean="0"/>
              <a:t>，</a:t>
            </a:r>
            <a:r>
              <a:rPr lang="en-US" altLang="zh-CN" dirty="0" smtClean="0"/>
              <a:t>&amp;&amp;</a:t>
            </a:r>
            <a:r>
              <a:rPr lang="zh-CN" altLang="en-US" dirty="0" smtClean="0"/>
              <a:t>等。</a:t>
            </a: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  <a:txDef>
      <a:spPr bwMode="auto">
        <a:noFill/>
        <a:ln>
          <a:noFill/>
        </a:ln>
        <a:effectLst/>
        <a:extLst/>
      </a:spPr>
      <a:bodyPr/>
      <a:lstStyle>
        <a:defPPr eaLnBrk="1" hangingPunct="1">
          <a:lnSpc>
            <a:spcPct val="90000"/>
          </a:lnSpc>
          <a:defRPr sz="280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20571</TotalTime>
  <Words>1049</Words>
  <Application>Microsoft Office PowerPoint</Application>
  <PresentationFormat>全屏显示(4:3)</PresentationFormat>
  <Paragraphs>106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宋体</vt:lpstr>
      <vt:lpstr>Arial</vt:lpstr>
      <vt:lpstr>Symbol</vt:lpstr>
      <vt:lpstr>Times New Roman</vt:lpstr>
      <vt:lpstr>Verdana</vt:lpstr>
      <vt:lpstr>Wingdings</vt:lpstr>
      <vt:lpstr>Globe</vt:lpstr>
      <vt:lpstr>C++语言的词法</vt:lpstr>
      <vt:lpstr>语言的词法</vt:lpstr>
      <vt:lpstr>C++的字符集</vt:lpstr>
      <vt:lpstr>C++的单词</vt:lpstr>
      <vt:lpstr>标识符</vt:lpstr>
      <vt:lpstr>标识符使用的注意事项</vt:lpstr>
      <vt:lpstr>关键词</vt:lpstr>
      <vt:lpstr>字面常量</vt:lpstr>
      <vt:lpstr>操作符（运算符）</vt:lpstr>
      <vt:lpstr>标点符号</vt:lpstr>
      <vt:lpstr>续行符</vt:lpstr>
      <vt:lpstr>空白符</vt:lpstr>
      <vt:lpstr>注释</vt:lpstr>
      <vt:lpstr>语法的形式描述 </vt:lpstr>
      <vt:lpstr>PowerPoint 演示文稿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概述</dc:title>
  <dc:creator>Chen Jiajun</dc:creator>
  <cp:lastModifiedBy>Chen Jiajun</cp:lastModifiedBy>
  <cp:revision>476</cp:revision>
  <dcterms:created xsi:type="dcterms:W3CDTF">2004-08-24T14:17:49Z</dcterms:created>
  <dcterms:modified xsi:type="dcterms:W3CDTF">2025-09-19T01:48:33Z</dcterms:modified>
</cp:coreProperties>
</file>