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531" r:id="rId4"/>
    <p:sldId id="537" r:id="rId5"/>
    <p:sldId id="448" r:id="rId6"/>
    <p:sldId id="449" r:id="rId7"/>
    <p:sldId id="540" r:id="rId8"/>
    <p:sldId id="529" r:id="rId9"/>
    <p:sldId id="528" r:id="rId10"/>
    <p:sldId id="530" r:id="rId11"/>
    <p:sldId id="451" r:id="rId12"/>
    <p:sldId id="452" r:id="rId13"/>
    <p:sldId id="539" r:id="rId14"/>
    <p:sldId id="453" r:id="rId15"/>
    <p:sldId id="532" r:id="rId16"/>
    <p:sldId id="454" r:id="rId17"/>
    <p:sldId id="455" r:id="rId18"/>
    <p:sldId id="456" r:id="rId1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180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向</a:t>
            </a:r>
            <a:r>
              <a:rPr lang="zh-CN" altLang="en-US" sz="4800" dirty="0"/>
              <a:t>函数传递数据的地址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避免指针参数带来不必要的副作用</a:t>
            </a:r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268760"/>
            <a:ext cx="8686800" cy="5472608"/>
          </a:xfrm>
        </p:spPr>
        <p:txBody>
          <a:bodyPr>
            <a:normAutofit fontScale="77500" lnSpcReduction="20000"/>
          </a:bodyPr>
          <a:lstStyle/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通过指针类型的形参可以改变实参的值，从而可能导致</a:t>
            </a:r>
            <a:r>
              <a:rPr lang="zh-CN" altLang="en-US" dirty="0" smtClean="0">
                <a:solidFill>
                  <a:srgbClr val="FFC000"/>
                </a:solidFill>
              </a:rPr>
              <a:t>未预料的</a:t>
            </a:r>
            <a:r>
              <a:rPr lang="zh-CN" altLang="en-US" dirty="0" smtClean="0"/>
              <a:t>函数副作用。</a:t>
            </a:r>
            <a:endParaRPr lang="en-US" altLang="zh-CN" dirty="0" smtClean="0"/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f(</a:t>
            </a:r>
            <a:r>
              <a:rPr lang="en-US" altLang="zh-CN" dirty="0" err="1"/>
              <a:t>int</a:t>
            </a:r>
            <a:r>
              <a:rPr lang="en-US" altLang="zh-CN" dirty="0"/>
              <a:t> *p)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{   </a:t>
            </a:r>
            <a:r>
              <a:rPr lang="en-US" altLang="zh-CN" dirty="0" err="1"/>
              <a:t>int</a:t>
            </a:r>
            <a:r>
              <a:rPr lang="en-US" altLang="zh-CN" dirty="0"/>
              <a:t> y = (*p)*2; //</a:t>
            </a:r>
            <a:r>
              <a:rPr lang="zh-CN" altLang="en-US" dirty="0"/>
              <a:t>使用</a:t>
            </a:r>
            <a:r>
              <a:rPr lang="en-US" altLang="zh-CN" dirty="0"/>
              <a:t>p</a:t>
            </a:r>
            <a:r>
              <a:rPr lang="zh-CN" altLang="en-US" dirty="0"/>
              <a:t>指向的值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 smtClean="0"/>
              <a:t>......</a:t>
            </a:r>
            <a:endParaRPr lang="zh-CN" altLang="en-US" dirty="0">
              <a:solidFill>
                <a:srgbClr val="FFC000"/>
              </a:solidFill>
            </a:endParaRP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/>
              <a:t>return y;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}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main()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{   </a:t>
            </a:r>
            <a:r>
              <a:rPr lang="en-US" altLang="zh-CN" dirty="0" err="1"/>
              <a:t>int</a:t>
            </a:r>
            <a:r>
              <a:rPr lang="en-US" altLang="zh-CN" dirty="0"/>
              <a:t> x=10;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</a:t>
            </a: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smtClean="0"/>
              <a:t>f</a:t>
            </a:r>
            <a:r>
              <a:rPr lang="en-US" altLang="zh-CN" dirty="0"/>
              <a:t>(&amp;x</a:t>
            </a:r>
            <a:r>
              <a:rPr lang="en-US" altLang="zh-CN" dirty="0" smtClean="0"/>
              <a:t>)</a:t>
            </a:r>
            <a:r>
              <a:rPr lang="en-US" altLang="zh-CN" dirty="0"/>
              <a:t> +</a:t>
            </a:r>
            <a:r>
              <a:rPr lang="en-US" altLang="zh-CN" dirty="0" smtClean="0"/>
              <a:t> x </a:t>
            </a:r>
            <a:r>
              <a:rPr lang="en-US" altLang="zh-CN" dirty="0"/>
              <a:t>&lt;&lt; </a:t>
            </a:r>
            <a:r>
              <a:rPr lang="en-US" altLang="zh-CN" dirty="0" err="1"/>
              <a:t>endl</a:t>
            </a:r>
            <a:r>
              <a:rPr lang="en-US" altLang="zh-CN" dirty="0"/>
              <a:t>; //</a:t>
            </a:r>
            <a:r>
              <a:rPr lang="zh-CN" altLang="en-US" dirty="0"/>
              <a:t>输出</a:t>
            </a:r>
            <a:r>
              <a:rPr lang="zh-CN" altLang="en-US" dirty="0" smtClean="0"/>
              <a:t>：</a:t>
            </a:r>
            <a:r>
              <a:rPr lang="en-US" altLang="zh-CN" sz="2600" dirty="0" smtClean="0"/>
              <a:t>30?</a:t>
            </a:r>
            <a:endParaRPr lang="en-US" altLang="zh-CN" sz="2600" dirty="0"/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return 0;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}</a:t>
            </a:r>
          </a:p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如何避免</a:t>
            </a:r>
            <a:r>
              <a:rPr lang="zh-CN" altLang="en-US" dirty="0"/>
              <a:t>指针参数带来</a:t>
            </a:r>
            <a:r>
              <a:rPr lang="zh-CN" altLang="en-US" dirty="0" smtClean="0"/>
              <a:t>的</a:t>
            </a:r>
            <a:r>
              <a:rPr lang="zh-CN" altLang="en-US" dirty="0"/>
              <a:t>未预料</a:t>
            </a:r>
            <a:r>
              <a:rPr lang="zh-CN" altLang="en-US" dirty="0" smtClean="0"/>
              <a:t>的副作用？</a:t>
            </a:r>
            <a:endParaRPr lang="en-US" altLang="zh-CN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115616" y="2924944"/>
            <a:ext cx="6276077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b="0" dirty="0"/>
              <a:t>(*p)++; //</a:t>
            </a:r>
            <a:r>
              <a:rPr lang="zh-CN" altLang="en-US" sz="2000" b="0" dirty="0">
                <a:solidFill>
                  <a:srgbClr val="FFC000"/>
                </a:solidFill>
              </a:rPr>
              <a:t>改变了</a:t>
            </a:r>
            <a:r>
              <a:rPr lang="en-US" altLang="zh-CN" sz="2000" b="0" dirty="0">
                <a:solidFill>
                  <a:srgbClr val="FFC000"/>
                </a:solidFill>
              </a:rPr>
              <a:t>p</a:t>
            </a:r>
            <a:r>
              <a:rPr lang="zh-CN" altLang="en-US" sz="2000" b="0" dirty="0">
                <a:solidFill>
                  <a:srgbClr val="FFC000"/>
                </a:solidFill>
              </a:rPr>
              <a:t>指向的</a:t>
            </a:r>
            <a:r>
              <a:rPr lang="zh-CN" altLang="en-US" sz="2000" b="0" dirty="0" smtClean="0">
                <a:solidFill>
                  <a:srgbClr val="FFC000"/>
                </a:solidFill>
              </a:rPr>
              <a:t>值，导致实参</a:t>
            </a:r>
            <a:r>
              <a:rPr lang="en-US" altLang="zh-CN" sz="2000" b="0" dirty="0" smtClean="0">
                <a:solidFill>
                  <a:srgbClr val="FFC000"/>
                </a:solidFill>
              </a:rPr>
              <a:t>x</a:t>
            </a:r>
            <a:r>
              <a:rPr lang="zh-CN" altLang="en-US" sz="2000" b="0" dirty="0" smtClean="0">
                <a:solidFill>
                  <a:srgbClr val="FFC000"/>
                </a:solidFill>
              </a:rPr>
              <a:t>的被改变！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4941168"/>
            <a:ext cx="1973617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just"/>
            <a:r>
              <a:rPr lang="zh-CN" altLang="en-US" sz="2000" b="0" dirty="0" smtClean="0">
                <a:solidFill>
                  <a:srgbClr val="FFC000"/>
                </a:solidFill>
              </a:rPr>
              <a:t>可能输出：</a:t>
            </a:r>
            <a:r>
              <a:rPr lang="en-US" altLang="zh-CN" sz="2000" b="0" dirty="0" smtClean="0">
                <a:solidFill>
                  <a:srgbClr val="FFC000"/>
                </a:solidFill>
              </a:rPr>
              <a:t>31  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75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指向常量的指针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*p; //p</a:t>
            </a:r>
            <a:r>
              <a:rPr lang="zh-CN" altLang="en-US" sz="2800" dirty="0" smtClean="0"/>
              <a:t>为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指向常量的</a:t>
            </a:r>
            <a:r>
              <a:rPr lang="zh-CN" altLang="en-US" sz="2800" dirty="0" smtClean="0"/>
              <a:t>指针变量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*q;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const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x=0;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y;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p = &amp;x;  //OK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*p = 1;  //</a:t>
            </a:r>
            <a:r>
              <a:rPr lang="en-US" altLang="zh-CN" sz="2800" dirty="0" smtClean="0">
                <a:solidFill>
                  <a:srgbClr val="FFC000"/>
                </a:solidFill>
              </a:rPr>
              <a:t>Error</a:t>
            </a:r>
            <a:r>
              <a:rPr lang="zh-CN" altLang="en-US" sz="2800" dirty="0" smtClean="0">
                <a:solidFill>
                  <a:srgbClr val="FFC000"/>
                </a:solidFill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</a:rPr>
              <a:t>p</a:t>
            </a:r>
            <a:r>
              <a:rPr lang="zh-CN" altLang="en-US" sz="2800" dirty="0" smtClean="0">
                <a:solidFill>
                  <a:srgbClr val="FFC000"/>
                </a:solidFill>
              </a:rPr>
              <a:t>指向的是常量，值不能变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q = &amp;y; //OK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*q = 1; //OK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q = &amp;x; //</a:t>
            </a:r>
            <a:r>
              <a:rPr lang="en-US" altLang="zh-CN" sz="2800" dirty="0" smtClean="0">
                <a:solidFill>
                  <a:srgbClr val="FFC000"/>
                </a:solidFill>
              </a:rPr>
              <a:t>Error</a:t>
            </a:r>
            <a:r>
              <a:rPr lang="zh-CN" altLang="en-US" sz="2800" dirty="0" smtClean="0">
                <a:solidFill>
                  <a:srgbClr val="FFC000"/>
                </a:solidFill>
              </a:rPr>
              <a:t>，会导致改变常量的值（通过</a:t>
            </a:r>
            <a:r>
              <a:rPr lang="en-US" altLang="zh-CN" sz="2800" dirty="0" smtClean="0">
                <a:solidFill>
                  <a:srgbClr val="FFC000"/>
                </a:solidFill>
              </a:rPr>
              <a:t>q</a:t>
            </a:r>
            <a:r>
              <a:rPr lang="zh-CN" altLang="en-US" sz="2800" dirty="0" smtClean="0">
                <a:solidFill>
                  <a:srgbClr val="FFC000"/>
                </a:solidFill>
              </a:rPr>
              <a:t>）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p = &amp;y; //</a:t>
            </a:r>
            <a:r>
              <a:rPr lang="en-US" altLang="zh-CN" sz="2800" dirty="0" smtClean="0">
                <a:solidFill>
                  <a:schemeClr val="folHlink"/>
                </a:solidFill>
              </a:rPr>
              <a:t>?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411760" y="5419725"/>
            <a:ext cx="5323893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0" dirty="0" smtClean="0"/>
              <a:t>OK</a:t>
            </a:r>
            <a:r>
              <a:rPr lang="zh-CN" altLang="en-US" sz="2400" b="0" dirty="0" smtClean="0"/>
              <a:t>，只是不能通过</a:t>
            </a:r>
            <a:r>
              <a:rPr lang="en-US" altLang="zh-CN" sz="2400" b="0" dirty="0" smtClean="0"/>
              <a:t>p</a:t>
            </a:r>
            <a:r>
              <a:rPr lang="zh-CN" altLang="en-US" sz="2400" b="0" dirty="0" smtClean="0"/>
              <a:t>来改变</a:t>
            </a:r>
            <a:r>
              <a:rPr lang="en-US" altLang="zh-CN" sz="2400" b="0" dirty="0" smtClean="0"/>
              <a:t>y</a:t>
            </a:r>
            <a:r>
              <a:rPr lang="zh-CN" altLang="en-US" sz="2400" b="0" dirty="0" smtClean="0"/>
              <a:t>的值而已</a:t>
            </a:r>
            <a:endParaRPr lang="en-US" altLang="zh-CN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340768"/>
            <a:ext cx="8686800" cy="5300662"/>
          </a:xfrm>
        </p:spPr>
        <p:txBody>
          <a:bodyPr>
            <a:normAutofit/>
          </a:bodyPr>
          <a:lstStyle/>
          <a:p>
            <a:pPr marL="357188" indent="-357188"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把形参定义为指向常量的指针，可以实现在函数中只能使用传进来的数据，但不能修改它！</a:t>
            </a:r>
            <a:endParaRPr lang="en-US" altLang="zh-CN" sz="2800" dirty="0" smtClean="0"/>
          </a:p>
          <a:p>
            <a:pPr marL="357188" indent="-357188"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例如：</a:t>
            </a:r>
            <a:endParaRPr lang="en-US" altLang="zh-CN" sz="2800" dirty="0" smtClean="0"/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f(</a:t>
            </a:r>
            <a:r>
              <a:rPr lang="en-US" altLang="zh-CN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*p)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{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y = </a:t>
            </a:r>
            <a:r>
              <a:rPr lang="en-US" altLang="zh-CN" dirty="0">
                <a:solidFill>
                  <a:srgbClr val="FFC000"/>
                </a:solidFill>
              </a:rPr>
              <a:t>(*p)</a:t>
            </a:r>
            <a:r>
              <a:rPr lang="en-US" altLang="zh-CN" dirty="0"/>
              <a:t>*2; //</a:t>
            </a:r>
            <a:r>
              <a:rPr lang="zh-CN" altLang="en-US" dirty="0"/>
              <a:t>使用</a:t>
            </a:r>
            <a:r>
              <a:rPr lang="en-US" altLang="zh-CN" dirty="0"/>
              <a:t>p</a:t>
            </a:r>
            <a:r>
              <a:rPr lang="zh-CN" altLang="en-US" dirty="0"/>
              <a:t>指向的值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rgbClr val="FFC000"/>
                </a:solidFill>
              </a:rPr>
              <a:t>(*p)</a:t>
            </a:r>
            <a:r>
              <a:rPr lang="en-US" altLang="zh-CN" dirty="0"/>
              <a:t>++; </a:t>
            </a:r>
            <a:r>
              <a:rPr lang="en-US" altLang="zh-CN" dirty="0" smtClean="0"/>
              <a:t>//</a:t>
            </a:r>
            <a:r>
              <a:rPr lang="en-US" altLang="zh-CN" dirty="0" smtClean="0">
                <a:solidFill>
                  <a:srgbClr val="FFC000"/>
                </a:solidFill>
              </a:rPr>
              <a:t>Error! p</a:t>
            </a:r>
            <a:r>
              <a:rPr lang="zh-CN" altLang="en-US" dirty="0" smtClean="0">
                <a:solidFill>
                  <a:srgbClr val="FFC000"/>
                </a:solidFill>
              </a:rPr>
              <a:t>指向的是常量，不能修改</a:t>
            </a:r>
            <a:endParaRPr lang="zh-CN" altLang="en-US" dirty="0">
              <a:solidFill>
                <a:srgbClr val="FFC000"/>
              </a:solidFill>
            </a:endParaRP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/>
              <a:t>return y;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}</a:t>
            </a:r>
          </a:p>
          <a:p>
            <a:pPr marL="357188" indent="-357188" algn="just" eaLnBrk="1" hangingPunct="1">
              <a:lnSpc>
                <a:spcPct val="110000"/>
              </a:lnSpc>
              <a:defRPr/>
            </a:pPr>
            <a:endParaRPr lang="en-US" altLang="zh-CN" sz="2800" dirty="0" smtClean="0"/>
          </a:p>
          <a:p>
            <a:pPr marL="357188" indent="-357188" algn="just" eaLnBrk="1" hangingPunct="1">
              <a:lnSpc>
                <a:spcPct val="110000"/>
              </a:lnSpc>
              <a:defRPr/>
            </a:pPr>
            <a:endParaRPr lang="en-US" altLang="zh-CN" sz="2400" dirty="0" smtClean="0"/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7475"/>
            <a:ext cx="8229600" cy="863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指向常量的指针作为函数形参类型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404664"/>
            <a:ext cx="8651304" cy="6192688"/>
          </a:xfrm>
        </p:spPr>
        <p:txBody>
          <a:bodyPr>
            <a:normAutofit/>
          </a:bodyPr>
          <a:lstStyle/>
          <a:p>
            <a:pPr marL="357188" indent="-357188"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如果只需要提高参数效率，而不想有副作用，则需要把形参定义为</a:t>
            </a:r>
            <a:r>
              <a:rPr lang="zh-CN" altLang="en-US" sz="2800" dirty="0" smtClean="0">
                <a:solidFill>
                  <a:srgbClr val="FFC000"/>
                </a:solidFill>
              </a:rPr>
              <a:t>指向常量的指针</a:t>
            </a:r>
            <a:r>
              <a:rPr lang="zh-CN" altLang="en-US" sz="2800" dirty="0" smtClean="0"/>
              <a:t>类型！</a:t>
            </a:r>
            <a:endParaRPr lang="en-US" altLang="zh-CN" sz="2800" dirty="0" smtClean="0"/>
          </a:p>
          <a:p>
            <a:pPr marL="357188" indent="-357188"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</a:t>
            </a:r>
            <a:endParaRPr lang="zh-CN" altLang="en-US" sz="2800" dirty="0"/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void g(</a:t>
            </a:r>
            <a:r>
              <a:rPr lang="en-US" altLang="zh-CN" sz="2400" dirty="0" err="1">
                <a:solidFill>
                  <a:schemeClr val="folHlink"/>
                </a:solidFill>
              </a:rPr>
              <a:t>const</a:t>
            </a:r>
            <a:r>
              <a:rPr lang="en-US" altLang="zh-CN" sz="2400" dirty="0"/>
              <a:t> A *p) //A</a:t>
            </a:r>
            <a:r>
              <a:rPr lang="zh-CN" altLang="en-US" sz="2400" dirty="0"/>
              <a:t>为一个结构类型</a:t>
            </a:r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{	</a:t>
            </a:r>
            <a:r>
              <a:rPr lang="en-US" altLang="zh-CN" sz="2400" dirty="0" smtClean="0"/>
              <a:t>... p-&gt;no ... //OK</a:t>
            </a:r>
            <a:r>
              <a:rPr lang="zh-CN" altLang="en-US" sz="2400" dirty="0" smtClean="0"/>
              <a:t>，使用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指向的数据</a:t>
            </a:r>
            <a:endParaRPr lang="en-US" altLang="zh-CN" sz="2400" dirty="0"/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	p-&gt;no = ... //</a:t>
            </a:r>
            <a:r>
              <a:rPr lang="en-US" altLang="zh-CN" sz="2400" dirty="0">
                <a:solidFill>
                  <a:srgbClr val="FFC000"/>
                </a:solidFill>
              </a:rPr>
              <a:t>Error</a:t>
            </a:r>
            <a:r>
              <a:rPr lang="zh-CN" altLang="en-US" sz="2400" dirty="0"/>
              <a:t>，不能改变</a:t>
            </a:r>
            <a:r>
              <a:rPr lang="en-US" altLang="zh-CN" sz="2400" dirty="0"/>
              <a:t>p</a:t>
            </a:r>
            <a:r>
              <a:rPr lang="zh-CN" altLang="en-US" sz="2400" dirty="0"/>
              <a:t>所指向的数据。</a:t>
            </a:r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  <a:endParaRPr lang="en-US" altLang="zh-CN" sz="2800" dirty="0" smtClean="0"/>
          </a:p>
          <a:p>
            <a:pPr marL="355600" indent="-35560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再例如</a:t>
            </a:r>
            <a:endParaRPr lang="zh-CN" altLang="en-US" sz="2800" dirty="0"/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void f(</a:t>
            </a:r>
            <a:r>
              <a:rPr lang="en-US" altLang="zh-CN" sz="2400" dirty="0" err="1">
                <a:solidFill>
                  <a:schemeClr val="folHlink"/>
                </a:solidFill>
              </a:rPr>
              <a:t>const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a[],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num</a:t>
            </a:r>
            <a:r>
              <a:rPr lang="en-US" altLang="zh-CN" sz="2400" dirty="0" smtClean="0"/>
              <a:t>) //a</a:t>
            </a:r>
            <a:r>
              <a:rPr lang="zh-CN" altLang="en-US" sz="2400" dirty="0" smtClean="0"/>
              <a:t>为一个数组</a:t>
            </a:r>
            <a:endParaRPr lang="en-US" altLang="zh-CN" sz="2400" dirty="0"/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//</a:t>
            </a:r>
            <a:r>
              <a:rPr lang="zh-CN" altLang="en-US" sz="2400" dirty="0"/>
              <a:t>或者，</a:t>
            </a:r>
            <a:r>
              <a:rPr lang="en-US" altLang="zh-CN" sz="2400" dirty="0"/>
              <a:t>void f(</a:t>
            </a:r>
            <a:r>
              <a:rPr lang="en-US" altLang="zh-CN" sz="2400" dirty="0" err="1">
                <a:solidFill>
                  <a:schemeClr val="folHlink"/>
                </a:solidFill>
              </a:rPr>
              <a:t>const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*a,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num</a:t>
            </a:r>
            <a:r>
              <a:rPr lang="en-US" altLang="zh-CN" sz="2400" dirty="0"/>
              <a:t>)</a:t>
            </a:r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{	</a:t>
            </a:r>
            <a:r>
              <a:rPr lang="en-US" altLang="zh-CN" sz="2400" dirty="0" smtClean="0"/>
              <a:t>... 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 ... //OK</a:t>
            </a:r>
            <a:r>
              <a:rPr lang="zh-CN" altLang="en-US" sz="2400" dirty="0" smtClean="0"/>
              <a:t>，用数组元素的值</a:t>
            </a:r>
            <a:endParaRPr lang="en-US" altLang="zh-CN" sz="2400" dirty="0"/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a[</a:t>
            </a:r>
            <a:r>
              <a:rPr lang="en-US" altLang="zh-CN" sz="2400" dirty="0" err="1" smtClean="0"/>
              <a:t>i</a:t>
            </a:r>
            <a:r>
              <a:rPr lang="en-US" altLang="zh-CN" sz="2400" dirty="0"/>
              <a:t>] = ...  //</a:t>
            </a:r>
            <a:r>
              <a:rPr lang="en-US" altLang="zh-CN" sz="2400" dirty="0">
                <a:solidFill>
                  <a:schemeClr val="folHlink"/>
                </a:solidFill>
              </a:rPr>
              <a:t>Error</a:t>
            </a:r>
            <a:r>
              <a:rPr lang="zh-CN" altLang="en-US" sz="2400" dirty="0"/>
              <a:t>，不能</a:t>
            </a:r>
            <a:r>
              <a:rPr lang="zh-CN" altLang="en-US" sz="2400" dirty="0" smtClean="0"/>
              <a:t>改变数组元素的值</a:t>
            </a:r>
            <a:endParaRPr lang="zh-CN" altLang="en-US" sz="2400" dirty="0"/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/>
              <a:t>......</a:t>
            </a:r>
          </a:p>
          <a:p>
            <a:pPr marL="877888" lvl="1" indent="-341313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87506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76" y="1484784"/>
            <a:ext cx="8651304" cy="511256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</a:t>
            </a:r>
            <a:r>
              <a:rPr lang="zh-CN" altLang="en-US" sz="2800" dirty="0" smtClean="0"/>
              <a:t>：不要把</a:t>
            </a:r>
            <a:r>
              <a:rPr lang="zh-CN" altLang="en-US" sz="2800" dirty="0" smtClean="0">
                <a:solidFill>
                  <a:srgbClr val="FFC000"/>
                </a:solidFill>
              </a:rPr>
              <a:t>指向常量的指针</a:t>
            </a:r>
            <a:r>
              <a:rPr lang="zh-CN" altLang="en-US" sz="2800" dirty="0" smtClean="0"/>
              <a:t>与</a:t>
            </a:r>
            <a:r>
              <a:rPr lang="zh-CN" altLang="en-US" sz="2800" dirty="0" smtClean="0">
                <a:solidFill>
                  <a:srgbClr val="FFC000"/>
                </a:solidFill>
              </a:rPr>
              <a:t>指针类型的常量</a:t>
            </a:r>
            <a:r>
              <a:rPr lang="zh-CN" altLang="en-US" sz="2800" dirty="0" smtClean="0"/>
              <a:t>混淆了！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例如，下面的</a:t>
            </a:r>
            <a:r>
              <a:rPr lang="en-US" altLang="zh-CN" sz="2800" dirty="0" smtClean="0"/>
              <a:t>p</a:t>
            </a:r>
            <a:r>
              <a:rPr lang="zh-CN" altLang="en-US" sz="2800" dirty="0" smtClean="0"/>
              <a:t>是一个指针类型的常量：</a:t>
            </a:r>
            <a:endParaRPr lang="en-US" altLang="zh-CN" sz="2800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x,y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400" dirty="0" smtClean="0"/>
              <a:t> p=&amp;x;  //</a:t>
            </a:r>
            <a:r>
              <a:rPr lang="zh-CN" altLang="en-US" sz="2400" dirty="0" smtClean="0"/>
              <a:t>定义了一个</a:t>
            </a:r>
            <a:r>
              <a:rPr lang="zh-CN" altLang="en-US" sz="2400" dirty="0" smtClean="0">
                <a:solidFill>
                  <a:srgbClr val="FFC000"/>
                </a:solidFill>
              </a:rPr>
              <a:t>指针类型的常量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，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	  </a:t>
            </a:r>
            <a:r>
              <a:rPr lang="en-US" altLang="zh-CN" sz="2400" dirty="0" smtClean="0"/>
              <a:t>//p</a:t>
            </a:r>
            <a:r>
              <a:rPr lang="zh-CN" altLang="en-US" sz="2400" dirty="0" smtClean="0"/>
              <a:t>初始化为指向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（常量定义需要初始化！）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p = &amp;y; 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是一个常量，其值不能被修改</a:t>
            </a:r>
          </a:p>
          <a:p>
            <a:pPr lvl="1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/>
              <a:t>*</a:t>
            </a:r>
            <a:r>
              <a:rPr lang="en-US" altLang="zh-CN" sz="2400" dirty="0"/>
              <a:t>p = 1;  //OK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指向的是</a:t>
            </a:r>
            <a:r>
              <a:rPr lang="zh-CN" altLang="en-US" sz="2400" dirty="0"/>
              <a:t>一个</a:t>
            </a:r>
            <a:r>
              <a:rPr lang="zh-CN" altLang="en-US" sz="2400" dirty="0" smtClean="0"/>
              <a:t>变量，值可以被修改</a:t>
            </a:r>
            <a:endParaRPr lang="zh-CN" altLang="en-US" sz="2400" dirty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指针类型的常量有什么用？</a:t>
            </a:r>
            <a:endParaRPr lang="en-US" altLang="zh-CN" sz="28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可以用来保证在函数执行过程中，指针类型的形参始终指向的是实参数据。</a:t>
            </a:r>
            <a:endParaRPr lang="en-US" altLang="zh-CN" sz="24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指针类型的常量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2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2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2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2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512" y="1550201"/>
            <a:ext cx="4178424" cy="23762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void f(</a:t>
            </a:r>
            <a:r>
              <a:rPr lang="en-US" altLang="zh-CN" sz="2000" b="0" kern="0" dirty="0" err="1"/>
              <a:t>int</a:t>
            </a:r>
            <a:r>
              <a:rPr lang="en-US" altLang="zh-CN" sz="2000" b="0" kern="0" dirty="0"/>
              <a:t> *p)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{ </a:t>
            </a:r>
            <a:r>
              <a:rPr lang="en-US" altLang="zh-CN" sz="2000" b="0" kern="0" dirty="0" smtClean="0"/>
              <a:t>......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   ... </a:t>
            </a:r>
            <a:r>
              <a:rPr lang="en-US" altLang="zh-CN" sz="2000" b="0" kern="0" dirty="0"/>
              <a:t>*p ... </a:t>
            </a:r>
            <a:r>
              <a:rPr lang="en-US" altLang="zh-CN" sz="2000" b="0" kern="0" dirty="0" smtClean="0"/>
              <a:t>//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访问的</a:t>
            </a:r>
            <a:r>
              <a:rPr lang="zh-CN" altLang="en-US" sz="2000" b="0" kern="0" dirty="0">
                <a:solidFill>
                  <a:srgbClr val="FFC000"/>
                </a:solidFill>
              </a:rPr>
              <a:t>一定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是</a:t>
            </a:r>
            <a:r>
              <a:rPr lang="en-US" altLang="zh-CN" sz="2000" b="0" kern="0" dirty="0" smtClean="0">
                <a:solidFill>
                  <a:srgbClr val="FFC000"/>
                </a:solidFill>
              </a:rPr>
              <a:t>x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吗？</a:t>
            </a:r>
            <a:endParaRPr lang="en-US" altLang="zh-CN" sz="2000" b="0" kern="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  ......</a:t>
            </a:r>
            <a:endParaRPr lang="zh-CN" altLang="en-US" sz="20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}</a:t>
            </a:r>
            <a:endParaRPr lang="en-US" altLang="zh-CN" sz="2000" b="0" kern="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79512" y="4293096"/>
            <a:ext cx="4178424" cy="2376264"/>
          </a:xfrm>
          <a:prstGeom prst="rect">
            <a:avLst/>
          </a:prstGeom>
          <a:solidFill>
            <a:srgbClr val="00366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void f(</a:t>
            </a:r>
            <a:r>
              <a:rPr lang="en-US" altLang="zh-CN" sz="2000" b="0" kern="0" dirty="0" err="1"/>
              <a:t>int</a:t>
            </a: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*</a:t>
            </a:r>
            <a:r>
              <a:rPr lang="en-US" altLang="zh-CN" sz="2000" b="0" kern="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000" b="0" kern="0" dirty="0" smtClean="0"/>
              <a:t> p</a:t>
            </a:r>
            <a:r>
              <a:rPr lang="en-US" altLang="zh-CN" sz="2000" b="0" kern="0" dirty="0"/>
              <a:t>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{ </a:t>
            </a:r>
            <a:r>
              <a:rPr lang="en-US" altLang="zh-CN" sz="2000" b="0" kern="0" dirty="0" smtClean="0"/>
              <a:t>......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   ... </a:t>
            </a:r>
            <a:r>
              <a:rPr lang="en-US" altLang="zh-CN" sz="2000" b="0" kern="0" dirty="0"/>
              <a:t>*p ... </a:t>
            </a:r>
            <a:r>
              <a:rPr lang="en-US" altLang="zh-CN" sz="2000" b="0" kern="0" dirty="0" smtClean="0"/>
              <a:t>//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访问的一定是</a:t>
            </a:r>
            <a:r>
              <a:rPr lang="en-US" altLang="zh-CN" sz="2000" b="0" kern="0" dirty="0" smtClean="0">
                <a:solidFill>
                  <a:srgbClr val="FFC000"/>
                </a:solidFill>
              </a:rPr>
              <a:t>x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吗？</a:t>
            </a:r>
            <a:endParaRPr lang="en-US" altLang="zh-CN" sz="2000" b="0" kern="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  ......</a:t>
            </a:r>
            <a:endParaRPr lang="zh-CN" altLang="en-US" sz="20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}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788024" y="1556792"/>
            <a:ext cx="3962400" cy="23762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void f(</a:t>
            </a:r>
            <a:r>
              <a:rPr lang="en-US" altLang="zh-CN" sz="2000" b="0" kern="0" dirty="0" err="1"/>
              <a:t>int</a:t>
            </a:r>
            <a:r>
              <a:rPr lang="en-US" altLang="zh-CN" sz="2000" b="0" kern="0" dirty="0"/>
              <a:t> *p)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{ </a:t>
            </a:r>
            <a:r>
              <a:rPr lang="en-US" altLang="zh-CN" sz="2000" b="0" kern="0" dirty="0" err="1" smtClean="0"/>
              <a:t>int</a:t>
            </a:r>
            <a:r>
              <a:rPr lang="en-US" altLang="zh-CN" sz="2000" b="0" kern="0" dirty="0" smtClean="0"/>
              <a:t> m;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  p = &amp;m; //OK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   ... </a:t>
            </a:r>
            <a:r>
              <a:rPr lang="en-US" altLang="zh-CN" sz="2000" b="0" kern="0" dirty="0"/>
              <a:t>*p ... </a:t>
            </a:r>
            <a:r>
              <a:rPr lang="en-US" altLang="zh-CN" sz="2000" b="0" kern="0" dirty="0" smtClean="0"/>
              <a:t>//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访问的是</a:t>
            </a:r>
            <a:r>
              <a:rPr lang="en-US" altLang="zh-CN" sz="2000" b="0" kern="0" dirty="0" smtClean="0">
                <a:solidFill>
                  <a:srgbClr val="FFC000"/>
                </a:solidFill>
              </a:rPr>
              <a:t>m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！</a:t>
            </a:r>
            <a:endParaRPr lang="en-US" altLang="zh-CN" sz="2000" b="0" kern="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  ......</a:t>
            </a:r>
            <a:endParaRPr lang="zh-CN" altLang="en-US" sz="20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}</a:t>
            </a:r>
            <a:endParaRPr lang="en-US" altLang="zh-CN" sz="2000" b="0" kern="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860032" y="4293096"/>
            <a:ext cx="3962400" cy="2376264"/>
          </a:xfrm>
          <a:prstGeom prst="rect">
            <a:avLst/>
          </a:prstGeom>
          <a:solidFill>
            <a:srgbClr val="00366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void f(</a:t>
            </a:r>
            <a:r>
              <a:rPr lang="en-US" altLang="zh-CN" sz="2000" b="0" kern="0" dirty="0" err="1"/>
              <a:t>int</a:t>
            </a: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*</a:t>
            </a:r>
            <a:r>
              <a:rPr lang="en-US" altLang="zh-CN" sz="2000" b="0" kern="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000" b="0" kern="0" dirty="0" smtClean="0"/>
              <a:t> p</a:t>
            </a:r>
            <a:r>
              <a:rPr lang="en-US" altLang="zh-CN" sz="2000" b="0" kern="0" dirty="0"/>
              <a:t>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{ </a:t>
            </a:r>
            <a:r>
              <a:rPr lang="en-US" altLang="zh-CN" sz="2000" b="0" kern="0" dirty="0" err="1" smtClean="0"/>
              <a:t>int</a:t>
            </a:r>
            <a:r>
              <a:rPr lang="en-US" altLang="zh-CN" sz="2000" b="0" kern="0" dirty="0" smtClean="0"/>
              <a:t> m;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  p = &amp;m; //</a:t>
            </a:r>
            <a:r>
              <a:rPr lang="en-US" altLang="zh-CN" sz="2000" b="0" kern="0" dirty="0" smtClean="0">
                <a:solidFill>
                  <a:srgbClr val="FFC000"/>
                </a:solidFill>
              </a:rPr>
              <a:t>Error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   ... </a:t>
            </a:r>
            <a:r>
              <a:rPr lang="en-US" altLang="zh-CN" sz="2000" b="0" kern="0" dirty="0"/>
              <a:t>*p ... </a:t>
            </a:r>
            <a:r>
              <a:rPr lang="en-US" altLang="zh-CN" sz="2000" b="0" kern="0" dirty="0" smtClean="0"/>
              <a:t>//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访问的一定是</a:t>
            </a:r>
            <a:r>
              <a:rPr lang="en-US" altLang="zh-CN" sz="2000" b="0" kern="0" dirty="0" smtClean="0">
                <a:solidFill>
                  <a:srgbClr val="FFC000"/>
                </a:solidFill>
              </a:rPr>
              <a:t>x</a:t>
            </a:r>
            <a:r>
              <a:rPr lang="zh-CN" altLang="en-US" sz="2000" b="0" kern="0" dirty="0" smtClean="0">
                <a:solidFill>
                  <a:srgbClr val="FFC000"/>
                </a:solidFill>
              </a:rPr>
              <a:t>！</a:t>
            </a:r>
            <a:endParaRPr lang="en-US" altLang="zh-CN" sz="2000" b="0" kern="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 </a:t>
            </a:r>
            <a:r>
              <a:rPr lang="en-US" altLang="zh-CN" sz="2000" b="0" kern="0" dirty="0" smtClean="0"/>
              <a:t>  ......</a:t>
            </a:r>
            <a:endParaRPr lang="zh-CN" altLang="en-US" sz="20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}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79512" y="118425"/>
            <a:ext cx="4178424" cy="115033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err="1" smtClean="0"/>
              <a:t>int</a:t>
            </a:r>
            <a:r>
              <a:rPr lang="en-US" altLang="zh-CN" sz="2000" b="0" kern="0" dirty="0" smtClean="0"/>
              <a:t> x;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......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f(&amp;x);</a:t>
            </a:r>
            <a:endParaRPr lang="en-US" altLang="zh-CN" sz="2000" b="0" kern="0" dirty="0"/>
          </a:p>
        </p:txBody>
      </p:sp>
    </p:spTree>
    <p:extLst>
      <p:ext uri="{BB962C8B-B14F-4D97-AF65-F5344CB8AC3E}">
        <p14:creationId xmlns:p14="http://schemas.microsoft.com/office/powerpoint/2010/main" val="71265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指向常量的指针常量</a:t>
            </a:r>
            <a:endParaRPr lang="zh-CN" altLang="zh-CN" smtClean="0"/>
          </a:p>
        </p:txBody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00201"/>
            <a:ext cx="8784976" cy="2404863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const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x=0;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const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y=1;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*</a:t>
            </a:r>
            <a:r>
              <a:rPr lang="en-US" altLang="zh-CN" sz="28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800" dirty="0" smtClean="0"/>
              <a:t> p=&amp;x; //p</a:t>
            </a:r>
            <a:r>
              <a:rPr lang="zh-CN" altLang="fr-FR" sz="2800" dirty="0" smtClean="0"/>
              <a:t>是一个指向常量</a:t>
            </a:r>
            <a:r>
              <a:rPr lang="zh-CN" altLang="fr-FR" sz="2800" dirty="0"/>
              <a:t>的指针常量</a:t>
            </a:r>
            <a:endParaRPr lang="zh-CN" altLang="fr-FR" sz="28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zh-CN" altLang="en-US" sz="2800" dirty="0" smtClean="0"/>
              <a:t>*</a:t>
            </a:r>
            <a:r>
              <a:rPr lang="en-US" altLang="zh-CN" sz="2800" dirty="0" smtClean="0"/>
              <a:t>p = 1;  //</a:t>
            </a:r>
            <a:r>
              <a:rPr lang="en-US" altLang="zh-CN" sz="28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800" dirty="0">
                <a:solidFill>
                  <a:schemeClr val="folHlink"/>
                </a:solidFill>
              </a:rPr>
              <a:t>，不能修改</a:t>
            </a:r>
            <a:r>
              <a:rPr lang="en-US" altLang="zh-CN" sz="2800" dirty="0" smtClean="0">
                <a:solidFill>
                  <a:schemeClr val="folHlink"/>
                </a:solidFill>
              </a:rPr>
              <a:t>p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指向的值！</a:t>
            </a:r>
            <a:endParaRPr lang="en-US" altLang="zh-CN" sz="2800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dirty="0" smtClean="0"/>
              <a:t>p = &amp;y;  //</a:t>
            </a:r>
            <a:r>
              <a:rPr lang="en-US" altLang="zh-CN" sz="28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800" dirty="0" smtClean="0">
                <a:solidFill>
                  <a:schemeClr val="folHlink"/>
                </a:solidFill>
              </a:rPr>
              <a:t>，也不能修改</a:t>
            </a:r>
            <a:r>
              <a:rPr lang="en-US" altLang="zh-CN" sz="2800" dirty="0" smtClean="0">
                <a:solidFill>
                  <a:schemeClr val="folHlink"/>
                </a:solidFill>
              </a:rPr>
              <a:t>p</a:t>
            </a:r>
            <a:r>
              <a:rPr lang="zh-CN" altLang="en-US" sz="2800" dirty="0" smtClean="0">
                <a:solidFill>
                  <a:schemeClr val="folHlink"/>
                </a:solidFill>
              </a:rPr>
              <a:t>的值！</a:t>
            </a:r>
            <a:endParaRPr lang="en-US" altLang="zh-CN" sz="2800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zh-CN" sz="2800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zh-CN" sz="28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193776" y="4264459"/>
            <a:ext cx="4178424" cy="2376264"/>
          </a:xfrm>
          <a:prstGeom prst="rect">
            <a:avLst/>
          </a:prstGeom>
          <a:solidFill>
            <a:srgbClr val="00366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b="0" kern="0" dirty="0"/>
              <a:t>void </a:t>
            </a:r>
            <a:r>
              <a:rPr lang="en-US" altLang="zh-CN" sz="2400" b="0" kern="0" dirty="0" smtClean="0"/>
              <a:t>f(</a:t>
            </a:r>
            <a:r>
              <a:rPr lang="en-US" altLang="zh-CN" sz="2400" b="0" kern="0" dirty="0" err="1" smtClean="0"/>
              <a:t>const</a:t>
            </a:r>
            <a:r>
              <a:rPr lang="en-US" altLang="zh-CN" sz="2400" b="0" kern="0" dirty="0" smtClean="0"/>
              <a:t> </a:t>
            </a:r>
            <a:r>
              <a:rPr lang="en-US" altLang="zh-CN" sz="2400" b="0" kern="0" dirty="0" err="1" smtClean="0"/>
              <a:t>int</a:t>
            </a:r>
            <a:r>
              <a:rPr lang="en-US" altLang="zh-CN" sz="2400" b="0" kern="0" dirty="0" smtClean="0"/>
              <a:t> *</a:t>
            </a:r>
            <a:r>
              <a:rPr lang="en-US" altLang="zh-CN" sz="2400" b="0" kern="0" dirty="0" err="1" smtClean="0"/>
              <a:t>const</a:t>
            </a:r>
            <a:r>
              <a:rPr lang="en-US" altLang="zh-CN" sz="2400" b="0" kern="0" dirty="0" smtClean="0"/>
              <a:t> p</a:t>
            </a:r>
            <a:r>
              <a:rPr lang="en-US" altLang="zh-CN" sz="2400" b="0" kern="0" dirty="0"/>
              <a:t>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b="0" kern="0" dirty="0"/>
              <a:t>{ </a:t>
            </a:r>
            <a:r>
              <a:rPr lang="en-US" altLang="zh-CN" sz="2400" b="0" kern="0" dirty="0" err="1" smtClean="0"/>
              <a:t>int</a:t>
            </a:r>
            <a:r>
              <a:rPr lang="en-US" altLang="zh-CN" sz="2400" b="0" kern="0" dirty="0" smtClean="0"/>
              <a:t> m;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b="0" kern="0" dirty="0"/>
              <a:t> </a:t>
            </a:r>
            <a:r>
              <a:rPr lang="en-US" altLang="zh-CN" sz="2400" b="0" kern="0" dirty="0" smtClean="0"/>
              <a:t>  p = &amp;m; //</a:t>
            </a:r>
            <a:r>
              <a:rPr lang="en-US" altLang="zh-CN" sz="2400" b="0" kern="0" dirty="0" smtClean="0">
                <a:solidFill>
                  <a:srgbClr val="FFC000"/>
                </a:solidFill>
              </a:rPr>
              <a:t>Error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b="0" kern="0" dirty="0" smtClean="0"/>
              <a:t>   *</a:t>
            </a:r>
            <a:r>
              <a:rPr lang="en-US" altLang="zh-CN" sz="2400" b="0" kern="0" dirty="0"/>
              <a:t>p </a:t>
            </a:r>
            <a:r>
              <a:rPr lang="en-US" altLang="zh-CN" sz="2400" b="0" kern="0" dirty="0" smtClean="0"/>
              <a:t>= 10; //</a:t>
            </a:r>
            <a:r>
              <a:rPr lang="en-US" altLang="zh-CN" sz="2400" b="0" kern="0" dirty="0" smtClean="0">
                <a:solidFill>
                  <a:srgbClr val="FFC000"/>
                </a:solidFill>
              </a:rPr>
              <a:t>Error</a:t>
            </a:r>
            <a:endParaRPr lang="en-US" altLang="zh-CN" sz="2400" b="0" kern="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b="0" kern="0" dirty="0"/>
              <a:t> </a:t>
            </a:r>
            <a:r>
              <a:rPr lang="en-US" altLang="zh-CN" sz="2400" b="0" kern="0" dirty="0" smtClean="0"/>
              <a:t>  ......</a:t>
            </a:r>
            <a:endParaRPr lang="zh-CN" altLang="en-US" sz="24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b="0" kern="0" dirty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868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指针作为函数返回值类型</a:t>
            </a:r>
          </a:p>
        </p:txBody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70000"/>
            <a:ext cx="8686800" cy="5399360"/>
          </a:xfrm>
        </p:spPr>
        <p:txBody>
          <a:bodyPr>
            <a:normAutofit fontScale="85000" lnSpcReduction="20000"/>
          </a:bodyPr>
          <a:lstStyle/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sz="3300" dirty="0" smtClean="0"/>
              <a:t>函数的返回值类型可以是一个指针类型。例如：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*</a:t>
            </a:r>
            <a:r>
              <a:rPr lang="en-US" altLang="zh-CN" sz="2400" dirty="0" smtClean="0"/>
              <a:t>max(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x[],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num</a:t>
            </a:r>
            <a:r>
              <a:rPr lang="en-US" altLang="zh-CN" sz="2400" dirty="0" smtClean="0"/>
              <a:t>) 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max_index</a:t>
            </a:r>
            <a:r>
              <a:rPr lang="en-US" altLang="zh-CN" sz="2400" dirty="0" smtClean="0"/>
              <a:t>=0;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for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=1;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</a:t>
            </a:r>
            <a:r>
              <a:rPr lang="en-US" altLang="zh-CN" sz="2400" dirty="0" err="1" smtClean="0"/>
              <a:t>num</a:t>
            </a:r>
            <a:r>
              <a:rPr lang="en-US" altLang="zh-CN" sz="2400" dirty="0" smtClean="0"/>
              <a:t>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	 if (x[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 &gt; x[</a:t>
            </a:r>
            <a:r>
              <a:rPr lang="en-US" altLang="zh-CN" sz="2400" dirty="0" err="1" smtClean="0"/>
              <a:t>max_index</a:t>
            </a:r>
            <a:r>
              <a:rPr lang="en-US" altLang="zh-CN" sz="2400" dirty="0" smtClean="0"/>
              <a:t>]) </a:t>
            </a:r>
            <a:r>
              <a:rPr lang="en-US" altLang="zh-CN" sz="2400" dirty="0" err="1" smtClean="0"/>
              <a:t>max_index</a:t>
            </a:r>
            <a:r>
              <a:rPr lang="en-US" altLang="zh-CN" sz="2400" dirty="0" smtClean="0"/>
              <a:t> =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return </a:t>
            </a:r>
            <a:r>
              <a:rPr lang="en-US" altLang="zh-CN" sz="2400" dirty="0" smtClean="0">
                <a:solidFill>
                  <a:srgbClr val="FFC000"/>
                </a:solidFill>
              </a:rPr>
              <a:t>&amp;</a:t>
            </a:r>
            <a:r>
              <a:rPr lang="en-US" altLang="zh-CN" sz="2400" dirty="0" smtClean="0"/>
              <a:t>x[</a:t>
            </a:r>
            <a:r>
              <a:rPr lang="en-US" altLang="zh-CN" sz="2400" dirty="0" err="1" smtClean="0"/>
              <a:t>max_index</a:t>
            </a:r>
            <a:r>
              <a:rPr lang="en-US" altLang="zh-CN" sz="2400" dirty="0" smtClean="0"/>
              <a:t>]; //</a:t>
            </a:r>
            <a:r>
              <a:rPr lang="zh-CN" altLang="en-US" sz="2400" dirty="0" smtClean="0"/>
              <a:t>返回数组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中最大元素的地址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a[4]={1,2,3,4};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*p=max(a,4); //</a:t>
            </a:r>
            <a:r>
              <a:rPr lang="zh-CN" altLang="en-US" sz="2400" dirty="0" smtClean="0"/>
              <a:t>返回的是</a:t>
            </a:r>
            <a:r>
              <a:rPr lang="en-US" altLang="zh-CN" sz="2400" dirty="0" smtClean="0"/>
              <a:t>a[3]</a:t>
            </a:r>
            <a:r>
              <a:rPr lang="zh-CN" altLang="en-US" sz="2400" dirty="0" smtClean="0"/>
              <a:t>的地址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*p &lt;&lt; ',' &lt;&lt; a[3]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输出：</a:t>
            </a:r>
            <a:r>
              <a:rPr lang="en-US" altLang="zh-CN" sz="2400" dirty="0" smtClean="0"/>
              <a:t>4,4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(*p)++;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</a:t>
            </a:r>
            <a:r>
              <a:rPr lang="en-US" altLang="zh-CN" sz="2400" dirty="0" err="1"/>
              <a:t>cout</a:t>
            </a:r>
            <a:r>
              <a:rPr lang="en-US" altLang="zh-CN" sz="2400" dirty="0"/>
              <a:t> &lt;&lt; *p &lt;&lt; ',' &lt;&lt; a[3] &lt;&lt; </a:t>
            </a:r>
            <a:r>
              <a:rPr lang="en-US" altLang="zh-CN" sz="2400" dirty="0" err="1"/>
              <a:t>endl</a:t>
            </a:r>
            <a:r>
              <a:rPr lang="en-US" altLang="zh-CN" sz="2400" dirty="0"/>
              <a:t>; //</a:t>
            </a:r>
            <a:r>
              <a:rPr lang="zh-CN" altLang="en-US" sz="2400" dirty="0"/>
              <a:t>输出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5,5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return 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332656"/>
            <a:ext cx="8229600" cy="6264994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800" dirty="0" smtClean="0"/>
              <a:t>不要把</a:t>
            </a:r>
            <a:r>
              <a:rPr lang="zh-CN" altLang="en-US" sz="2800" dirty="0"/>
              <a:t>函数</a:t>
            </a:r>
            <a:r>
              <a:rPr lang="zh-CN" altLang="en-US" sz="2800" dirty="0" smtClean="0">
                <a:solidFill>
                  <a:srgbClr val="FFC000"/>
                </a:solidFill>
              </a:rPr>
              <a:t>局部量</a:t>
            </a:r>
            <a:r>
              <a:rPr lang="zh-CN" altLang="en-US" sz="2800" dirty="0" smtClean="0"/>
              <a:t>的地址返回给调用者，因为函数返回后，局部量的内存空间已无效！例如：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endParaRPr lang="en-US" altLang="zh-CN" sz="2200" dirty="0" smtClean="0"/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*f()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=0;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return </a:t>
            </a:r>
            <a:r>
              <a:rPr lang="en-US" altLang="zh-CN" sz="2200" dirty="0" smtClean="0">
                <a:solidFill>
                  <a:srgbClr val="FFC000"/>
                </a:solidFill>
              </a:rPr>
              <a:t>&amp;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i</a:t>
            </a:r>
            <a:r>
              <a:rPr lang="en-US" altLang="zh-CN" sz="2200" dirty="0" smtClean="0"/>
              <a:t>; 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*g()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j=1;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return </a:t>
            </a:r>
            <a:r>
              <a:rPr lang="en-US" altLang="zh-CN" sz="2200" dirty="0" smtClean="0">
                <a:solidFill>
                  <a:srgbClr val="FFC000"/>
                </a:solidFill>
              </a:rPr>
              <a:t>&amp;j</a:t>
            </a:r>
            <a:r>
              <a:rPr lang="en-US" altLang="zh-CN" sz="2200" dirty="0" smtClean="0"/>
              <a:t>; 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main()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x 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*p=f();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*q=g();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	x=*p+*q;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x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//</a:t>
            </a:r>
            <a:r>
              <a:rPr lang="zh-CN" altLang="en-US" sz="2200" dirty="0" smtClean="0">
                <a:solidFill>
                  <a:srgbClr val="FFC000"/>
                </a:solidFill>
              </a:rPr>
              <a:t>输出：</a:t>
            </a:r>
            <a:r>
              <a:rPr lang="en-US" altLang="zh-CN" sz="2200" dirty="0" smtClean="0">
                <a:solidFill>
                  <a:srgbClr val="FFC000"/>
                </a:solidFill>
              </a:rPr>
              <a:t>1</a:t>
            </a:r>
            <a:r>
              <a:rPr lang="zh-CN" altLang="en-US" sz="2200" dirty="0" smtClean="0">
                <a:solidFill>
                  <a:srgbClr val="FFC000"/>
                </a:solidFill>
              </a:rPr>
              <a:t>？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200" dirty="0" smtClean="0"/>
              <a:t>   </a:t>
            </a:r>
            <a:r>
              <a:rPr lang="en-US" altLang="zh-CN" sz="2200" dirty="0" smtClean="0"/>
              <a:t>return 0;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44008" y="5373216"/>
            <a:ext cx="367408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2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178874" y="2956882"/>
            <a:ext cx="6109365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//j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有可能</a:t>
            </a:r>
            <a:r>
              <a:rPr lang="zh-CN" altLang="en-US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函数</a:t>
            </a:r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的局部变量</a:t>
            </a:r>
            <a:r>
              <a:rPr lang="en-US" altLang="zh-CN" sz="2000" b="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zh-CN" altLang="en-US" sz="2000" b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占用相同的内存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空间！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0603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指针类型的参数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提高参数传递</a:t>
            </a:r>
            <a:r>
              <a:rPr lang="zh-CN" altLang="en-US" dirty="0" smtClean="0"/>
              <a:t>效率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通过参数带出函数的计算结果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指针作为返回值</a:t>
            </a: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指针类型的参数</a:t>
            </a:r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340768"/>
            <a:ext cx="8579296" cy="4925144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函数的形参可以定义为指针类型：</a:t>
            </a:r>
            <a:endParaRPr lang="en-US" altLang="zh-CN" dirty="0" smtClean="0"/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函数调用时把实参的地址传给形参。</a:t>
            </a:r>
            <a:endParaRPr lang="en-US" altLang="zh-CN" dirty="0" smtClean="0"/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在函数中通过形参间接访问实参的值。</a:t>
            </a:r>
            <a:endParaRPr lang="en-US" altLang="zh-CN" dirty="0" smtClean="0"/>
          </a:p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f(</a:t>
            </a:r>
            <a:r>
              <a:rPr lang="en-US" altLang="zh-CN" dirty="0" err="1" smtClean="0"/>
              <a:t>SomeType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*p</a:t>
            </a:r>
            <a:r>
              <a:rPr lang="en-US" altLang="zh-CN" dirty="0" smtClean="0"/>
              <a:t>)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{ ... </a:t>
            </a:r>
            <a:r>
              <a:rPr lang="en-US" altLang="zh-CN" dirty="0" smtClean="0">
                <a:solidFill>
                  <a:srgbClr val="FFC000"/>
                </a:solidFill>
              </a:rPr>
              <a:t>*p</a:t>
            </a:r>
            <a:r>
              <a:rPr lang="en-US" altLang="zh-CN" dirty="0" smtClean="0"/>
              <a:t> ... //</a:t>
            </a:r>
            <a:r>
              <a:rPr lang="zh-CN" altLang="en-US" dirty="0" smtClean="0"/>
              <a:t>通过</a:t>
            </a:r>
            <a:r>
              <a:rPr lang="en-US" altLang="zh-CN" dirty="0" smtClean="0"/>
              <a:t>p</a:t>
            </a:r>
            <a:r>
              <a:rPr lang="zh-CN" altLang="en-US" dirty="0" smtClean="0"/>
              <a:t>间接访问传进来的数据</a:t>
            </a:r>
            <a:r>
              <a:rPr lang="en-US" altLang="zh-CN" dirty="0" smtClean="0"/>
              <a:t>a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}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.......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/>
              <a:t>SomeType</a:t>
            </a:r>
            <a:r>
              <a:rPr lang="en-US" altLang="zh-CN" dirty="0" smtClean="0"/>
              <a:t> a;</a:t>
            </a:r>
          </a:p>
          <a:p>
            <a:pPr marL="457200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f(</a:t>
            </a:r>
            <a:r>
              <a:rPr lang="en-US" altLang="zh-CN" dirty="0" smtClean="0">
                <a:solidFill>
                  <a:srgbClr val="FFC000"/>
                </a:solidFill>
              </a:rPr>
              <a:t>&amp;a</a:t>
            </a:r>
            <a:r>
              <a:rPr lang="en-US" altLang="zh-CN" dirty="0" smtClean="0"/>
              <a:t>); //</a:t>
            </a:r>
            <a:r>
              <a:rPr lang="zh-CN" altLang="en-US" dirty="0" smtClean="0"/>
              <a:t>把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的内存地址传给函数</a:t>
            </a:r>
            <a:r>
              <a:rPr lang="en-US" altLang="zh-CN" dirty="0" smtClean="0"/>
              <a:t>f</a:t>
            </a:r>
            <a:r>
              <a:rPr lang="zh-CN" altLang="en-US" dirty="0" smtClean="0"/>
              <a:t>的形参</a:t>
            </a:r>
            <a:r>
              <a:rPr lang="en-US" altLang="zh-CN" dirty="0" smtClean="0"/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71386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1850603"/>
            <a:ext cx="8579296" cy="4530725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dirty="0"/>
              <a:t>指针作为形参的类型可以产生两个效果：</a:t>
            </a:r>
          </a:p>
          <a:p>
            <a:pPr lvl="1" algn="just" eaLnBrk="1" hangingPunct="1">
              <a:defRPr/>
            </a:pPr>
            <a:r>
              <a:rPr lang="zh-CN" altLang="en-US" dirty="0"/>
              <a:t>提高参数传递效率：大（量）数据的参数传递。</a:t>
            </a:r>
          </a:p>
          <a:p>
            <a:pPr lvl="1" algn="just" eaLnBrk="1" hangingPunct="1">
              <a:defRPr/>
            </a:pPr>
            <a:r>
              <a:rPr lang="zh-CN" altLang="en-US" dirty="0"/>
              <a:t>通过形参改变实参的值：把函数的计算结果通过参数返回给调用者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4933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340768"/>
            <a:ext cx="8579296" cy="547260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向函数传递大型的结构类型数据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err="1" smtClean="0"/>
              <a:t>struct</a:t>
            </a:r>
            <a:r>
              <a:rPr lang="en-US" altLang="zh-CN" sz="2200" dirty="0" smtClean="0"/>
              <a:t> A //</a:t>
            </a:r>
            <a:r>
              <a:rPr lang="zh-CN" altLang="en-US" sz="2200" dirty="0" smtClean="0"/>
              <a:t>一个</a:t>
            </a:r>
            <a:r>
              <a:rPr lang="zh-CN" altLang="en-US" sz="2200" dirty="0" smtClean="0">
                <a:solidFill>
                  <a:srgbClr val="FFC000"/>
                </a:solidFill>
              </a:rPr>
              <a:t>很大</a:t>
            </a:r>
            <a:r>
              <a:rPr lang="zh-CN" altLang="en-US" sz="2200" dirty="0" smtClean="0"/>
              <a:t>的结构</a:t>
            </a:r>
            <a:endParaRPr lang="en-US" altLang="zh-CN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{	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no;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char name[20];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};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void f(A *p) //p</a:t>
            </a:r>
            <a:r>
              <a:rPr lang="zh-CN" altLang="en-US" sz="2200" dirty="0" smtClean="0"/>
              <a:t>为指向结构类型的指针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{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... p-&gt;no ....  //</a:t>
            </a:r>
            <a:r>
              <a:rPr lang="zh-CN" altLang="en-US" sz="2200" dirty="0" smtClean="0"/>
              <a:t>访问传进来的结构，也可写成：</a:t>
            </a:r>
            <a:r>
              <a:rPr lang="en-US" altLang="zh-CN" sz="2200" dirty="0" smtClean="0"/>
              <a:t>(*p).no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 smtClean="0"/>
              <a:t>	... p-&gt;name ...  //</a:t>
            </a:r>
            <a:r>
              <a:rPr lang="zh-CN" altLang="en-US" sz="2200" dirty="0" smtClean="0"/>
              <a:t>访问</a:t>
            </a:r>
            <a:r>
              <a:rPr lang="zh-CN" altLang="en-US" sz="2200" dirty="0"/>
              <a:t>传进来的结构，也可写成</a:t>
            </a:r>
            <a:r>
              <a:rPr lang="zh-CN" altLang="en-US" sz="2200" dirty="0" smtClean="0"/>
              <a:t>：</a:t>
            </a:r>
            <a:r>
              <a:rPr lang="en-US" altLang="zh-CN" sz="2200" dirty="0" smtClean="0"/>
              <a:t>(*p).name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{	A </a:t>
            </a:r>
            <a:r>
              <a:rPr lang="en-US" altLang="zh-CN" sz="2200" dirty="0" err="1" smtClean="0"/>
              <a:t>a</a:t>
            </a:r>
            <a:r>
              <a:rPr lang="en-US" altLang="zh-CN" sz="22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f(&amp;a);  //</a:t>
            </a:r>
            <a:r>
              <a:rPr lang="zh-CN" altLang="en-US" sz="2200" dirty="0" smtClean="0"/>
              <a:t>把结构变量的地址传给函数</a:t>
            </a:r>
            <a:r>
              <a:rPr lang="en-US" altLang="zh-CN" sz="2200" dirty="0" smtClean="0"/>
              <a:t>f</a:t>
            </a:r>
            <a:endParaRPr lang="zh-CN" altLang="en-US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smtClean="0"/>
              <a:t>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提高</a:t>
            </a:r>
            <a:r>
              <a:rPr lang="zh-CN" altLang="en-US" dirty="0"/>
              <a:t>参数传递效率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620390"/>
            <a:ext cx="8497888" cy="604897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3000" dirty="0" smtClean="0"/>
              <a:t>向函数传递数组</a:t>
            </a:r>
            <a:endParaRPr lang="en-US" altLang="zh-CN" sz="30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C++</a:t>
            </a:r>
            <a:r>
              <a:rPr lang="zh-CN" altLang="en-US" sz="2400" dirty="0" smtClean="0"/>
              <a:t>中，数组参数的默认传递方式就是把实参数组的首地址传给函数，以提高参数传递效率。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实际上，对于下面的函数定义和调用：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max(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x[]</a:t>
            </a:r>
            <a:r>
              <a:rPr lang="en-US" altLang="zh-CN" sz="2000" dirty="0" smtClean="0"/>
              <a:t>,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num</a:t>
            </a:r>
            <a:r>
              <a:rPr lang="en-US" altLang="zh-CN" sz="2000" dirty="0" smtClean="0"/>
              <a:t>)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......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	...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x[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i</a:t>
            </a:r>
            <a:r>
              <a:rPr lang="en-US" altLang="zh-CN" sz="2000" dirty="0" smtClean="0">
                <a:solidFill>
                  <a:schemeClr val="folHlink"/>
                </a:solidFill>
              </a:rPr>
              <a:t>]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... //</a:t>
            </a:r>
            <a:r>
              <a:rPr lang="zh-CN" altLang="en-US" sz="2000" dirty="0" smtClean="0"/>
              <a:t>访问数组第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个元素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	......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altLang="zh-CN" sz="28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编译程序将按下面的方式来实现它们：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max(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*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x</a:t>
            </a:r>
            <a:r>
              <a:rPr lang="en-US" altLang="zh-CN" sz="2000" dirty="0" err="1" smtClean="0"/>
              <a:t>,int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num</a:t>
            </a:r>
            <a:r>
              <a:rPr lang="en-US" altLang="zh-CN" sz="2000" dirty="0" smtClean="0"/>
              <a:t>)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......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	...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*(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x+i</a:t>
            </a:r>
            <a:r>
              <a:rPr lang="en-US" altLang="zh-CN" sz="2000" dirty="0" smtClean="0">
                <a:solidFill>
                  <a:schemeClr val="folHlink"/>
                </a:solidFill>
              </a:rPr>
              <a:t>)</a:t>
            </a:r>
            <a:r>
              <a:rPr lang="en-US" altLang="zh-CN" sz="2000" dirty="0" smtClean="0"/>
              <a:t> ... </a:t>
            </a:r>
            <a:r>
              <a:rPr lang="en-US" altLang="zh-CN" sz="2000" dirty="0"/>
              <a:t>//</a:t>
            </a:r>
            <a:r>
              <a:rPr lang="zh-CN" altLang="en-US" sz="2000" dirty="0"/>
              <a:t>访问数组第</a:t>
            </a:r>
            <a:r>
              <a:rPr lang="en-US" altLang="zh-CN" sz="2000" dirty="0" err="1"/>
              <a:t>i</a:t>
            </a:r>
            <a:r>
              <a:rPr lang="zh-CN" altLang="en-US" sz="2000" dirty="0"/>
              <a:t>个元素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	......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  <p:sp>
        <p:nvSpPr>
          <p:cNvPr id="418820" name="Rectangle 4"/>
          <p:cNvSpPr>
            <a:spLocks noChangeArrowheads="1"/>
          </p:cNvSpPr>
          <p:nvPr/>
        </p:nvSpPr>
        <p:spPr bwMode="auto">
          <a:xfrm>
            <a:off x="5362649" y="2276872"/>
            <a:ext cx="3025775" cy="1872109"/>
          </a:xfrm>
          <a:prstGeom prst="rect">
            <a:avLst/>
          </a:prstGeom>
          <a:solidFill>
            <a:srgbClr val="004182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main()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{ 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a[10];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......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...max(</a:t>
            </a:r>
            <a:r>
              <a:rPr lang="en-US" altLang="zh-CN" sz="2000" b="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,10)...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....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418821" name="Rectangle 5"/>
          <p:cNvSpPr>
            <a:spLocks noChangeArrowheads="1"/>
          </p:cNvSpPr>
          <p:nvPr/>
        </p:nvSpPr>
        <p:spPr bwMode="auto">
          <a:xfrm>
            <a:off x="5364484" y="4797152"/>
            <a:ext cx="3455988" cy="1968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main()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{ 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a[10];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......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...max(</a:t>
            </a:r>
            <a:r>
              <a:rPr lang="en-US" altLang="zh-CN" sz="2000" b="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&amp;a[0]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,10)...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....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8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8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8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8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8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8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8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8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8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8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8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8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8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 </a:t>
            </a:r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0175" y="1439416"/>
            <a:ext cx="8763000" cy="5373960"/>
          </a:xfrm>
        </p:spPr>
        <p:txBody>
          <a:bodyPr>
            <a:normAutofit fontScale="85000" lnSpcReduction="20000"/>
          </a:bodyPr>
          <a:lstStyle/>
          <a:p>
            <a:pPr defTabSz="441325"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编写一个能交换两个变量值的函数，下面的做法可行吗？</a:t>
            </a:r>
            <a:endParaRPr lang="en-US" altLang="zh-CN" sz="2800" dirty="0" smtClean="0"/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void swap(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y)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t=x;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	x = y;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	y = t;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}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main()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a=0,b=1;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	swap(</a:t>
            </a:r>
            <a:r>
              <a:rPr lang="en-US" altLang="zh-CN" sz="2400" dirty="0" err="1" smtClean="0"/>
              <a:t>a,b</a:t>
            </a:r>
            <a:r>
              <a:rPr lang="en-US" altLang="zh-CN" sz="2400" dirty="0" smtClean="0"/>
              <a:t>);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	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"a=" &lt;&lt; a &lt;&lt; ",b=" &lt;&lt; b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	return 0;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 smtClean="0"/>
              <a:t>}  </a:t>
            </a:r>
          </a:p>
          <a:p>
            <a:pPr marL="457200" lvl="1" indent="0" defTabSz="441325" eaLnBrk="1" hangingPunct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2400" dirty="0" smtClean="0"/>
              <a:t>输出：</a:t>
            </a:r>
            <a:r>
              <a:rPr lang="en-US" altLang="zh-CN" sz="2400" dirty="0" smtClean="0"/>
              <a:t>a=0,b=1</a:t>
            </a:r>
          </a:p>
          <a:p>
            <a:pPr defTabSz="441325" eaLnBrk="1" hangingPunct="1"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不行！</a:t>
            </a:r>
            <a:r>
              <a:rPr lang="zh-CN" altLang="en-US" sz="2800" dirty="0" smtClean="0"/>
              <a:t>由于默认采用的是</a:t>
            </a:r>
            <a:r>
              <a:rPr lang="zh-CN" altLang="en-US" sz="2800" dirty="0"/>
              <a:t>值参数</a:t>
            </a:r>
            <a:r>
              <a:rPr lang="zh-CN" altLang="en-US" sz="2800" dirty="0" smtClean="0"/>
              <a:t>传递，在函数</a:t>
            </a:r>
            <a:r>
              <a:rPr lang="en-US" altLang="zh-CN" sz="2800" dirty="0" smtClean="0"/>
              <a:t>swap</a:t>
            </a:r>
            <a:r>
              <a:rPr lang="zh-CN" altLang="en-US" sz="2800" dirty="0" smtClean="0"/>
              <a:t>中交换的是形参</a:t>
            </a:r>
            <a:r>
              <a:rPr lang="en-US" altLang="zh-CN" sz="2800" dirty="0" smtClean="0"/>
              <a:t>x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y</a:t>
            </a:r>
            <a:r>
              <a:rPr lang="zh-CN" altLang="en-US" sz="2800" dirty="0" smtClean="0"/>
              <a:t>的值，实参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的值并没有改变！</a:t>
            </a:r>
            <a:endParaRPr lang="en-US" altLang="zh-CN" sz="28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57200" y="4462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/>
              <a:t>通过</a:t>
            </a:r>
            <a:r>
              <a:rPr lang="zh-CN" altLang="en-US" b="0" kern="0" dirty="0" smtClean="0"/>
              <a:t>形参带出函数计算结果</a:t>
            </a:r>
          </a:p>
        </p:txBody>
      </p:sp>
    </p:spTree>
    <p:extLst>
      <p:ext uri="{BB962C8B-B14F-4D97-AF65-F5344CB8AC3E}">
        <p14:creationId xmlns:p14="http://schemas.microsoft.com/office/powerpoint/2010/main" val="69565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57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57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5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5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964612" cy="633700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解决方案：</a:t>
            </a:r>
            <a:endParaRPr lang="en-US" altLang="zh-CN" sz="2800" dirty="0" smtClean="0"/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void swap(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*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px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*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py</a:t>
            </a:r>
            <a:r>
              <a:rPr lang="en-US" altLang="zh-CN" sz="2400" dirty="0" smtClean="0"/>
              <a:t>)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{	//</a:t>
            </a:r>
            <a:r>
              <a:rPr lang="zh-CN" altLang="en-US" sz="2400" dirty="0" smtClean="0"/>
              <a:t>交换</a:t>
            </a:r>
            <a:r>
              <a:rPr lang="en-US" altLang="zh-CN" sz="2400" dirty="0" err="1" smtClean="0"/>
              <a:t>px</a:t>
            </a:r>
            <a:r>
              <a:rPr lang="zh-CN" altLang="en-US" sz="2400" dirty="0" smtClean="0"/>
              <a:t>和</a:t>
            </a:r>
            <a:r>
              <a:rPr lang="en-US" altLang="zh-CN" sz="2400" dirty="0" err="1" smtClean="0"/>
              <a:t>py</a:t>
            </a:r>
            <a:r>
              <a:rPr lang="zh-CN" altLang="en-US" sz="2400" dirty="0" smtClean="0"/>
              <a:t>所指向的变量的值。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t=*</a:t>
            </a:r>
            <a:r>
              <a:rPr lang="en-US" altLang="zh-CN" sz="2400" dirty="0" err="1" smtClean="0"/>
              <a:t>px</a:t>
            </a:r>
            <a:r>
              <a:rPr lang="en-US" altLang="zh-CN" sz="2400" dirty="0" smtClean="0"/>
              <a:t>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*</a:t>
            </a:r>
            <a:r>
              <a:rPr lang="en-US" altLang="zh-CN" sz="2400" dirty="0" err="1" smtClean="0"/>
              <a:t>px</a:t>
            </a:r>
            <a:r>
              <a:rPr lang="en-US" altLang="zh-CN" sz="2400" dirty="0" smtClean="0"/>
              <a:t> = *</a:t>
            </a:r>
            <a:r>
              <a:rPr lang="en-US" altLang="zh-CN" sz="2400" dirty="0" err="1" smtClean="0"/>
              <a:t>py</a:t>
            </a:r>
            <a:r>
              <a:rPr lang="en-US" altLang="zh-CN" sz="2400" dirty="0" smtClean="0"/>
              <a:t>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*</a:t>
            </a:r>
            <a:r>
              <a:rPr lang="en-US" altLang="zh-CN" sz="2400" dirty="0" err="1" smtClean="0"/>
              <a:t>py</a:t>
            </a:r>
            <a:r>
              <a:rPr lang="en-US" altLang="zh-CN" sz="2400" dirty="0" smtClean="0"/>
              <a:t> = t;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}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main()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a=0,b=1;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swap(</a:t>
            </a:r>
            <a:r>
              <a:rPr lang="en-US" altLang="zh-CN" sz="2400" dirty="0" smtClean="0">
                <a:solidFill>
                  <a:schemeClr val="folHlink"/>
                </a:solidFill>
              </a:rPr>
              <a:t>&amp;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a</a:t>
            </a:r>
            <a:r>
              <a:rPr lang="en-US" altLang="zh-CN" sz="2400" dirty="0" err="1" smtClean="0"/>
              <a:t>,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&amp;b</a:t>
            </a:r>
            <a:r>
              <a:rPr lang="en-US" altLang="zh-CN" sz="2400" dirty="0" smtClean="0"/>
              <a:t>);  </a:t>
            </a:r>
            <a:r>
              <a:rPr lang="en-US" altLang="zh-CN" sz="1800" dirty="0" smtClean="0"/>
              <a:t>//</a:t>
            </a:r>
            <a:r>
              <a:rPr lang="zh-CN" altLang="en-US" sz="1800" dirty="0" smtClean="0"/>
              <a:t>把变量</a:t>
            </a:r>
            <a:r>
              <a:rPr lang="en-US" altLang="zh-CN" sz="1800" dirty="0" smtClean="0"/>
              <a:t>a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b</a:t>
            </a:r>
            <a:r>
              <a:rPr lang="zh-CN" altLang="en-US" sz="1800" dirty="0" smtClean="0"/>
              <a:t>的地址传给函数</a:t>
            </a:r>
            <a:r>
              <a:rPr lang="en-US" altLang="zh-CN" sz="1800" dirty="0" smtClean="0"/>
              <a:t>swap</a:t>
            </a:r>
            <a:r>
              <a:rPr lang="zh-CN" altLang="en-US" sz="1800" dirty="0" smtClean="0"/>
              <a:t>的形参</a:t>
            </a:r>
            <a:r>
              <a:rPr lang="en-US" altLang="zh-CN" sz="1800" dirty="0" err="1" smtClean="0"/>
              <a:t>px</a:t>
            </a:r>
            <a:r>
              <a:rPr lang="zh-CN" altLang="en-US" sz="1800" dirty="0" smtClean="0"/>
              <a:t>和</a:t>
            </a:r>
            <a:r>
              <a:rPr lang="en-US" altLang="zh-CN" sz="1800" dirty="0" err="1" smtClean="0"/>
              <a:t>py</a:t>
            </a:r>
            <a:r>
              <a:rPr lang="zh-CN" altLang="en-US" sz="1800" dirty="0" smtClean="0"/>
              <a:t>。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"a=" &lt;&lt; a &lt;&lt; ",b=" &lt;&lt; b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return 0;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}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 smtClean="0"/>
              <a:t>输出：</a:t>
            </a:r>
            <a:r>
              <a:rPr lang="en-US" altLang="zh-CN" sz="2400" dirty="0" smtClean="0"/>
              <a:t>a=1,b=0</a:t>
            </a:r>
          </a:p>
        </p:txBody>
      </p:sp>
    </p:spTree>
    <p:extLst>
      <p:ext uri="{BB962C8B-B14F-4D97-AF65-F5344CB8AC3E}">
        <p14:creationId xmlns:p14="http://schemas.microsoft.com/office/powerpoint/2010/main" val="158934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 </a:t>
            </a:r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0175" y="260648"/>
            <a:ext cx="8763000" cy="6408712"/>
          </a:xfrm>
        </p:spPr>
        <p:txBody>
          <a:bodyPr>
            <a:normAutofit fontScale="85000" lnSpcReduction="20000"/>
          </a:bodyPr>
          <a:lstStyle/>
          <a:p>
            <a:pPr defTabSz="441325" eaLnBrk="1" hangingPunct="1">
              <a:lnSpc>
                <a:spcPct val="110000"/>
              </a:lnSpc>
              <a:defRPr/>
            </a:pPr>
            <a:r>
              <a:rPr lang="zh-CN" altLang="en-US" sz="3100" dirty="0" smtClean="0"/>
              <a:t>通过结构类型的指针</a:t>
            </a:r>
            <a:r>
              <a:rPr lang="zh-CN" altLang="en-US" sz="3100" dirty="0"/>
              <a:t>参数</a:t>
            </a:r>
            <a:r>
              <a:rPr lang="zh-CN" altLang="en-US" sz="3100" dirty="0" smtClean="0"/>
              <a:t>带出计算结果</a:t>
            </a:r>
            <a:endParaRPr lang="en-US" altLang="zh-CN" sz="3100" dirty="0" smtClean="0"/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err="1"/>
              <a:t>struct</a:t>
            </a:r>
            <a:r>
              <a:rPr lang="en-US" altLang="zh-CN" sz="2400" dirty="0"/>
              <a:t> A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{	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no;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	char name[20];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	......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};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void </a:t>
            </a:r>
            <a:r>
              <a:rPr lang="en-US" altLang="zh-CN" sz="2400" dirty="0" err="1" smtClean="0"/>
              <a:t>input_data</a:t>
            </a:r>
            <a:r>
              <a:rPr lang="en-US" altLang="zh-CN" sz="2400" dirty="0" smtClean="0"/>
              <a:t>(A </a:t>
            </a:r>
            <a:r>
              <a:rPr lang="en-US" altLang="zh-CN" sz="2400" dirty="0"/>
              <a:t>*p) //p</a:t>
            </a:r>
            <a:r>
              <a:rPr lang="zh-CN" altLang="en-US" sz="2400" dirty="0"/>
              <a:t>为指向结构类型的指针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{	</a:t>
            </a:r>
            <a:r>
              <a:rPr lang="en-US" altLang="zh-CN" sz="2400" dirty="0" err="1" smtClean="0"/>
              <a:t>cin</a:t>
            </a:r>
            <a:r>
              <a:rPr lang="en-US" altLang="zh-CN" sz="2400" dirty="0" smtClean="0"/>
              <a:t> &gt;&gt; p-&gt;no;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err="1" smtClean="0"/>
              <a:t>cin</a:t>
            </a:r>
            <a:r>
              <a:rPr lang="en-US" altLang="zh-CN" sz="2400" dirty="0" smtClean="0"/>
              <a:t> &gt;&gt; p-&gt;name;</a:t>
            </a:r>
            <a:endParaRPr lang="en-US" altLang="zh-CN" sz="2400" dirty="0"/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	......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}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marL="457200" lvl="1" indent="0" defTabSz="44132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A </a:t>
            </a:r>
            <a:r>
              <a:rPr lang="en-US" altLang="zh-CN" sz="2400" dirty="0" err="1" smtClean="0"/>
              <a:t>a</a:t>
            </a:r>
            <a:r>
              <a:rPr lang="en-US" altLang="zh-CN" sz="2400" dirty="0" smtClean="0"/>
              <a:t>;</a:t>
            </a:r>
          </a:p>
          <a:p>
            <a:pPr marL="457200" lvl="1" indent="0" defTabSz="4413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err="1" smtClean="0"/>
              <a:t>input_data</a:t>
            </a:r>
            <a:r>
              <a:rPr lang="en-US" altLang="zh-CN" sz="2400" dirty="0" smtClean="0"/>
              <a:t>(&amp;a); //</a:t>
            </a:r>
            <a:r>
              <a:rPr lang="zh-CN" altLang="en-US" sz="2400" dirty="0" smtClean="0"/>
              <a:t>调用函数</a:t>
            </a:r>
            <a:r>
              <a:rPr lang="en-US" altLang="zh-CN" sz="2400" dirty="0" err="1" smtClean="0"/>
              <a:t>input_data</a:t>
            </a:r>
            <a:r>
              <a:rPr lang="zh-CN" altLang="en-US" sz="2400" dirty="0" smtClean="0"/>
              <a:t>获得结构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的数据</a:t>
            </a:r>
            <a:endParaRPr lang="en-US" altLang="zh-CN" sz="2400" dirty="0" smtClean="0"/>
          </a:p>
          <a:p>
            <a:pPr defTabSz="441325" eaLnBrk="1" hangingPunct="1">
              <a:lnSpc>
                <a:spcPct val="110000"/>
              </a:lnSpc>
              <a:defRPr/>
            </a:pPr>
            <a:r>
              <a:rPr lang="zh-CN" altLang="en-US" sz="3100" dirty="0" smtClean="0"/>
              <a:t>通过数组类型的形参带出计算结果</a:t>
            </a:r>
            <a:endParaRPr lang="en-US" altLang="zh-CN" sz="3100" dirty="0" smtClean="0"/>
          </a:p>
          <a:p>
            <a:pPr marL="457200" lvl="1" indent="0" defTabSz="4413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void sort(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x[],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n); //</a:t>
            </a:r>
            <a:r>
              <a:rPr lang="zh-CN" altLang="en-US" sz="2400" dirty="0" smtClean="0"/>
              <a:t>数组默认传递的就是其内存首地址</a:t>
            </a:r>
            <a:endParaRPr lang="en-US" altLang="zh-CN" sz="2400" dirty="0" smtClean="0"/>
          </a:p>
          <a:p>
            <a:pPr marL="457200" lvl="1" indent="0" defTabSz="4413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marL="457200" lvl="1" indent="0" defTabSz="4413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a[10];</a:t>
            </a:r>
          </a:p>
          <a:p>
            <a:pPr marL="457200" lvl="1" indent="0" defTabSz="4413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marL="457200" lvl="1" indent="0" defTabSz="4413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sort(a,10); //</a:t>
            </a:r>
            <a:r>
              <a:rPr lang="zh-CN" altLang="en-US" sz="2400" dirty="0" smtClean="0"/>
              <a:t>把</a:t>
            </a:r>
            <a:r>
              <a:rPr lang="en-US" altLang="zh-CN" sz="2400" dirty="0" smtClean="0"/>
              <a:t>sort</a:t>
            </a:r>
            <a:r>
              <a:rPr lang="zh-CN" altLang="en-US" sz="2400" dirty="0" smtClean="0"/>
              <a:t>的排序结果通过形参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带出给</a:t>
            </a:r>
            <a:r>
              <a:rPr lang="en-US" altLang="zh-CN" sz="2400" dirty="0" smtClean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2732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33125</TotalTime>
  <Words>1778</Words>
  <Application>Microsoft Office PowerPoint</Application>
  <PresentationFormat>全屏显示(4:3)</PresentationFormat>
  <Paragraphs>249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Verdana</vt:lpstr>
      <vt:lpstr>Wingdings</vt:lpstr>
      <vt:lpstr>Globe</vt:lpstr>
      <vt:lpstr>向函数传递数据的地址</vt:lpstr>
      <vt:lpstr>主要内容</vt:lpstr>
      <vt:lpstr>指针类型的参数</vt:lpstr>
      <vt:lpstr>PowerPoint 演示文稿</vt:lpstr>
      <vt:lpstr>提高参数传递效率</vt:lpstr>
      <vt:lpstr>PowerPoint 演示文稿</vt:lpstr>
      <vt:lpstr> </vt:lpstr>
      <vt:lpstr>PowerPoint 演示文稿</vt:lpstr>
      <vt:lpstr> </vt:lpstr>
      <vt:lpstr>避免指针参数带来不必要的副作用</vt:lpstr>
      <vt:lpstr>指向常量的指针</vt:lpstr>
      <vt:lpstr>指向常量的指针作为函数形参类型</vt:lpstr>
      <vt:lpstr>PowerPoint 演示文稿</vt:lpstr>
      <vt:lpstr>指针类型的常量</vt:lpstr>
      <vt:lpstr>PowerPoint 演示文稿</vt:lpstr>
      <vt:lpstr>指向常量的指针常量</vt:lpstr>
      <vt:lpstr>指针作为函数返回值类型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748</cp:revision>
  <dcterms:created xsi:type="dcterms:W3CDTF">2004-12-03T07:36:08Z</dcterms:created>
  <dcterms:modified xsi:type="dcterms:W3CDTF">2025-12-02T03:51:52Z</dcterms:modified>
</cp:coreProperties>
</file>