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sldIdLst>
    <p:sldId id="257" r:id="rId2"/>
    <p:sldId id="571" r:id="rId3"/>
    <p:sldId id="574" r:id="rId4"/>
    <p:sldId id="573" r:id="rId5"/>
    <p:sldId id="572" r:id="rId6"/>
    <p:sldId id="575" r:id="rId7"/>
    <p:sldId id="576" r:id="rId8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66C"/>
    <a:srgbClr val="004182"/>
    <a:srgbClr val="00458A"/>
    <a:srgbClr val="006BD6"/>
    <a:srgbClr val="0097E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89" autoAdjust="0"/>
    <p:restoredTop sz="94631" autoAdjust="0"/>
  </p:normalViewPr>
  <p:slideViewPr>
    <p:cSldViewPr>
      <p:cViewPr varScale="1">
        <p:scale>
          <a:sx n="104" d="100"/>
          <a:sy n="104" d="100"/>
        </p:scale>
        <p:origin x="1180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/>
              <a:t>STL</a:t>
            </a:r>
            <a:r>
              <a:rPr lang="zh-CN" altLang="en-US" sz="4800" dirty="0" smtClean="0"/>
              <a:t>简介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en-US" altLang="zh-CN" dirty="0" smtClean="0"/>
              <a:t>C++</a:t>
            </a:r>
            <a:r>
              <a:rPr lang="zh-CN" altLang="en-US" dirty="0" smtClean="0"/>
              <a:t>标准模板库（</a:t>
            </a:r>
            <a:r>
              <a:rPr lang="en-US" altLang="zh-CN" dirty="0" smtClean="0"/>
              <a:t>STL</a:t>
            </a:r>
            <a:r>
              <a:rPr lang="zh-CN" altLang="en-US" dirty="0" smtClean="0"/>
              <a:t>）简介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988840"/>
            <a:ext cx="8352928" cy="3168352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为了以更</a:t>
            </a:r>
            <a:r>
              <a:rPr lang="zh-CN" altLang="en-US" dirty="0" smtClean="0">
                <a:solidFill>
                  <a:srgbClr val="FFC000"/>
                </a:solidFill>
              </a:rPr>
              <a:t>抽象</a:t>
            </a:r>
            <a:r>
              <a:rPr lang="zh-CN" altLang="en-US" dirty="0" smtClean="0"/>
              <a:t>的方式支持</a:t>
            </a:r>
            <a:r>
              <a:rPr lang="zh-CN" altLang="en-US" dirty="0" smtClean="0">
                <a:solidFill>
                  <a:srgbClr val="FFC000"/>
                </a:solidFill>
              </a:rPr>
              <a:t>序列数据</a:t>
            </a:r>
            <a:r>
              <a:rPr lang="zh-CN" altLang="en-US" dirty="0" smtClean="0"/>
              <a:t>的表示和处理，除了保留了</a:t>
            </a:r>
            <a:r>
              <a:rPr lang="en-US" altLang="zh-CN" dirty="0" smtClean="0"/>
              <a:t>C</a:t>
            </a:r>
            <a:r>
              <a:rPr lang="zh-CN" altLang="en-US" dirty="0" smtClean="0"/>
              <a:t>的标准库外，</a:t>
            </a:r>
            <a:r>
              <a:rPr lang="en-US" altLang="zh-CN" dirty="0"/>
              <a:t>C</a:t>
            </a:r>
            <a:r>
              <a:rPr lang="en-US" altLang="zh-CN" dirty="0" smtClean="0"/>
              <a:t>++</a:t>
            </a:r>
            <a:r>
              <a:rPr lang="zh-CN" altLang="en-US" dirty="0" smtClean="0"/>
              <a:t>还提供了一个新的基于模板实现的标准库，称为标准模板库（</a:t>
            </a:r>
            <a:r>
              <a:rPr lang="en-US" altLang="zh-CN" dirty="0" smtClean="0">
                <a:solidFill>
                  <a:srgbClr val="FFC000"/>
                </a:solidFill>
              </a:rPr>
              <a:t>STL</a:t>
            </a:r>
            <a:r>
              <a:rPr lang="zh-CN" altLang="en-US" dirty="0" smtClean="0"/>
              <a:t>），其中包含：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>
                <a:solidFill>
                  <a:srgbClr val="FFC000"/>
                </a:solidFill>
              </a:rPr>
              <a:t>容器</a:t>
            </a:r>
            <a:r>
              <a:rPr lang="zh-CN" altLang="en-US" dirty="0" smtClean="0"/>
              <a:t>：用于存储序列化的数据（元素个数可变）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迭代</a:t>
            </a:r>
            <a:r>
              <a:rPr lang="zh-CN" altLang="en-US" dirty="0" smtClean="0">
                <a:solidFill>
                  <a:srgbClr val="FFC000"/>
                </a:solidFill>
              </a:rPr>
              <a:t>器</a:t>
            </a:r>
            <a:r>
              <a:rPr lang="zh-CN" altLang="en-US" dirty="0" smtClean="0"/>
              <a:t>：指向容器元素的智能指针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>
                <a:solidFill>
                  <a:srgbClr val="FFC000"/>
                </a:solidFill>
              </a:rPr>
              <a:t>算法</a:t>
            </a:r>
            <a:r>
              <a:rPr lang="zh-CN" altLang="en-US" dirty="0" smtClean="0"/>
              <a:t>：用于对容器中的元素进行一些常见的操作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5563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960241"/>
            <a:ext cx="8579296" cy="3701007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STL</a:t>
            </a:r>
            <a:r>
              <a:rPr lang="zh-CN" altLang="en-US" dirty="0"/>
              <a:t>的容器有很多种，其中包括：</a:t>
            </a:r>
            <a:endParaRPr lang="en-US" altLang="zh-CN" dirty="0"/>
          </a:p>
          <a:p>
            <a:pPr lvl="1">
              <a:lnSpc>
                <a:spcPct val="120000"/>
              </a:lnSpc>
            </a:pPr>
            <a:r>
              <a:rPr lang="en-US" altLang="zh-CN" dirty="0">
                <a:solidFill>
                  <a:srgbClr val="FFC000"/>
                </a:solidFill>
              </a:rPr>
              <a:t>vector</a:t>
            </a:r>
            <a:r>
              <a:rPr lang="zh-CN" altLang="en-US" dirty="0"/>
              <a:t>：可扩充的动态数组实现</a:t>
            </a:r>
            <a:endParaRPr lang="en-US" altLang="zh-CN" dirty="0"/>
          </a:p>
          <a:p>
            <a:pPr lvl="1">
              <a:lnSpc>
                <a:spcPct val="120000"/>
              </a:lnSpc>
            </a:pPr>
            <a:r>
              <a:rPr lang="en-US" altLang="zh-CN" dirty="0">
                <a:solidFill>
                  <a:srgbClr val="FFC000"/>
                </a:solidFill>
              </a:rPr>
              <a:t>string</a:t>
            </a:r>
            <a:r>
              <a:rPr lang="zh-CN" altLang="en-US" dirty="0"/>
              <a:t>：是</a:t>
            </a:r>
            <a:r>
              <a:rPr lang="en-US" altLang="zh-CN" dirty="0"/>
              <a:t>vector</a:t>
            </a:r>
            <a:r>
              <a:rPr lang="zh-CN" altLang="en-US" dirty="0"/>
              <a:t>的特例，元素是</a:t>
            </a:r>
            <a:r>
              <a:rPr lang="en-US" altLang="zh-CN" dirty="0"/>
              <a:t>char</a:t>
            </a:r>
            <a:r>
              <a:rPr lang="zh-CN" altLang="en-US" dirty="0"/>
              <a:t>类型</a:t>
            </a:r>
            <a:endParaRPr lang="en-US" altLang="zh-CN" dirty="0"/>
          </a:p>
          <a:p>
            <a:pPr lvl="1">
              <a:lnSpc>
                <a:spcPct val="120000"/>
              </a:lnSpc>
            </a:pPr>
            <a:r>
              <a:rPr lang="en-US" altLang="zh-CN" dirty="0" smtClean="0">
                <a:solidFill>
                  <a:srgbClr val="FFC000"/>
                </a:solidFill>
              </a:rPr>
              <a:t>list</a:t>
            </a:r>
            <a:r>
              <a:rPr lang="zh-CN" altLang="en-US" dirty="0"/>
              <a:t>：链表实现</a:t>
            </a:r>
            <a:endParaRPr lang="en-US" altLang="zh-CN" dirty="0"/>
          </a:p>
          <a:p>
            <a:pPr lvl="1">
              <a:lnSpc>
                <a:spcPct val="120000"/>
              </a:lnSpc>
            </a:pPr>
            <a:r>
              <a:rPr lang="en-US" altLang="zh-CN" dirty="0" err="1">
                <a:solidFill>
                  <a:srgbClr val="FFC000"/>
                </a:solidFill>
              </a:rPr>
              <a:t>deque</a:t>
            </a:r>
            <a:r>
              <a:rPr lang="zh-CN" altLang="en-US" dirty="0"/>
              <a:t>：链表和数组联合</a:t>
            </a:r>
            <a:r>
              <a:rPr lang="zh-CN" altLang="en-US" dirty="0" smtClean="0"/>
              <a:t>实现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en-US" altLang="zh-CN" dirty="0" smtClean="0">
                <a:solidFill>
                  <a:srgbClr val="FFC000"/>
                </a:solidFill>
              </a:rPr>
              <a:t>map</a:t>
            </a:r>
            <a:r>
              <a:rPr lang="zh-CN" altLang="en-US" dirty="0" smtClean="0"/>
              <a:t>：元素由关键字和值构成</a:t>
            </a:r>
            <a:r>
              <a:rPr lang="zh-CN" altLang="en-US" dirty="0" smtClean="0"/>
              <a:t>，按关键字排好序的，方便</a:t>
            </a:r>
            <a:r>
              <a:rPr lang="zh-CN" altLang="en-US" dirty="0" smtClean="0"/>
              <a:t>根据关键字查找值</a:t>
            </a:r>
            <a:endParaRPr lang="en-US" altLang="zh-CN" dirty="0"/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......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30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713788" cy="4608859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spcBef>
                <a:spcPts val="228"/>
              </a:spcBef>
              <a:defRPr/>
            </a:pPr>
            <a:r>
              <a:rPr lang="zh-CN" altLang="en-US" sz="2400" dirty="0" smtClean="0"/>
              <a:t>从键盘输入一批正整数，然后对它们求最大数、求和、排序、输出</a:t>
            </a:r>
            <a:endParaRPr lang="en-GB" altLang="zh-CN" sz="2400" dirty="0" smtClean="0"/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endParaRPr lang="en-GB" altLang="zh-CN" sz="2200" dirty="0" smtClean="0"/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en-GB" altLang="zh-CN" sz="2200" dirty="0" smtClean="0"/>
              <a:t>#</a:t>
            </a:r>
            <a:r>
              <a:rPr lang="en-GB" altLang="zh-CN" sz="2200" dirty="0" smtClean="0"/>
              <a:t>include &lt;</a:t>
            </a:r>
            <a:r>
              <a:rPr lang="en-GB" altLang="zh-CN" sz="2200" dirty="0" err="1" smtClean="0"/>
              <a:t>iostream</a:t>
            </a:r>
            <a:r>
              <a:rPr lang="en-GB" altLang="zh-CN" sz="2200" dirty="0" smtClean="0"/>
              <a:t>&gt;</a:t>
            </a:r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en-GB" altLang="zh-CN" sz="2200" dirty="0" smtClean="0"/>
              <a:t>#include &lt;vector&gt;</a:t>
            </a:r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en-GB" altLang="zh-CN" sz="2200" dirty="0" smtClean="0"/>
              <a:t>#include &lt;algorithm&gt;</a:t>
            </a:r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en-GB" altLang="zh-CN" sz="2200" dirty="0" smtClean="0"/>
              <a:t>#include &lt;numeric&gt;</a:t>
            </a:r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en-GB" altLang="zh-CN" sz="2200" dirty="0" smtClean="0"/>
              <a:t>using namespace </a:t>
            </a:r>
            <a:r>
              <a:rPr lang="en-GB" altLang="zh-CN" sz="2200" dirty="0" err="1" smtClean="0"/>
              <a:t>std</a:t>
            </a:r>
            <a:r>
              <a:rPr lang="en-GB" altLang="zh-CN" sz="2200" dirty="0" smtClean="0"/>
              <a:t>;</a:t>
            </a:r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en-GB" altLang="zh-CN" sz="2200" dirty="0" err="1" smtClean="0"/>
              <a:t>int</a:t>
            </a:r>
            <a:r>
              <a:rPr lang="en-GB" altLang="zh-CN" sz="2200" dirty="0" smtClean="0"/>
              <a:t> main()</a:t>
            </a:r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en-GB" altLang="zh-CN" sz="2200" dirty="0" smtClean="0"/>
              <a:t>{	</a:t>
            </a:r>
            <a:r>
              <a:rPr lang="en-GB" altLang="zh-CN" sz="2200" dirty="0" smtClean="0">
                <a:solidFill>
                  <a:srgbClr val="FFC000"/>
                </a:solidFill>
              </a:rPr>
              <a:t>vector</a:t>
            </a:r>
            <a:r>
              <a:rPr lang="en-GB" altLang="zh-CN" sz="2200" dirty="0" smtClean="0"/>
              <a:t>&lt;</a:t>
            </a:r>
            <a:r>
              <a:rPr lang="en-GB" altLang="zh-CN" sz="2200" dirty="0" err="1" smtClean="0"/>
              <a:t>int</a:t>
            </a:r>
            <a:r>
              <a:rPr lang="en-GB" altLang="zh-CN" sz="2200" dirty="0" smtClean="0"/>
              <a:t>&gt; v; //</a:t>
            </a:r>
            <a:r>
              <a:rPr lang="zh-CN" altLang="en-GB" sz="2200" dirty="0" smtClean="0"/>
              <a:t>创建</a:t>
            </a:r>
            <a:r>
              <a:rPr lang="zh-CN" altLang="en-GB" sz="2200" dirty="0" smtClean="0">
                <a:solidFill>
                  <a:srgbClr val="FFC000"/>
                </a:solidFill>
              </a:rPr>
              <a:t>容器</a:t>
            </a:r>
            <a:r>
              <a:rPr lang="zh-CN" altLang="en-GB" sz="2200" dirty="0" smtClean="0"/>
              <a:t>对象</a:t>
            </a:r>
            <a:r>
              <a:rPr lang="en-GB" altLang="zh-CN" sz="2200" dirty="0" smtClean="0"/>
              <a:t>v</a:t>
            </a:r>
            <a:r>
              <a:rPr lang="zh-CN" altLang="en-US" sz="2200" dirty="0" smtClean="0"/>
              <a:t>，元素类型为</a:t>
            </a:r>
            <a:r>
              <a:rPr lang="en-US" altLang="zh-CN" sz="2200" dirty="0" err="1" smtClean="0"/>
              <a:t>int</a:t>
            </a:r>
            <a:endParaRPr lang="en-GB" altLang="zh-CN" sz="2200" dirty="0" smtClean="0"/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zh-CN" altLang="en-GB" sz="2200" dirty="0" smtClean="0"/>
              <a:t>	</a:t>
            </a:r>
            <a:r>
              <a:rPr lang="en-GB" altLang="zh-CN" sz="2200" dirty="0" err="1" smtClean="0"/>
              <a:t>int</a:t>
            </a:r>
            <a:r>
              <a:rPr lang="en-GB" altLang="zh-CN" sz="2200" dirty="0" smtClean="0"/>
              <a:t> x;</a:t>
            </a:r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en-GB" altLang="zh-CN" sz="2200" dirty="0" smtClean="0"/>
              <a:t>	</a:t>
            </a:r>
            <a:r>
              <a:rPr lang="en-GB" altLang="zh-CN" sz="2200" dirty="0" err="1" smtClean="0"/>
              <a:t>cin</a:t>
            </a:r>
            <a:r>
              <a:rPr lang="en-GB" altLang="zh-CN" sz="2200" dirty="0" smtClean="0"/>
              <a:t> &gt;&gt; x;</a:t>
            </a:r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en-GB" altLang="zh-CN" sz="2200" dirty="0" smtClean="0"/>
              <a:t>	while (x &gt; 0)</a:t>
            </a:r>
            <a:r>
              <a:rPr lang="en-GB" altLang="zh-CN" sz="2200" dirty="0"/>
              <a:t> //</a:t>
            </a:r>
            <a:r>
              <a:rPr lang="zh-CN" altLang="en-GB" sz="2200" dirty="0"/>
              <a:t>生成容器</a:t>
            </a:r>
            <a:r>
              <a:rPr lang="en-GB" altLang="zh-CN" sz="2200" dirty="0"/>
              <a:t>v</a:t>
            </a:r>
            <a:r>
              <a:rPr lang="zh-CN" altLang="en-GB" sz="2200" dirty="0"/>
              <a:t>中的元素</a:t>
            </a:r>
            <a:endParaRPr lang="en-GB" altLang="zh-CN" sz="2200" dirty="0" smtClean="0"/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en-GB" altLang="zh-CN" sz="2200" dirty="0" smtClean="0"/>
              <a:t>	{	</a:t>
            </a:r>
            <a:r>
              <a:rPr lang="en-GB" altLang="zh-CN" sz="2200" dirty="0" err="1" smtClean="0"/>
              <a:t>v.</a:t>
            </a:r>
            <a:r>
              <a:rPr lang="en-GB" altLang="zh-CN" sz="2200" dirty="0" err="1" smtClean="0">
                <a:solidFill>
                  <a:srgbClr val="FFC000"/>
                </a:solidFill>
              </a:rPr>
              <a:t>push_back</a:t>
            </a:r>
            <a:r>
              <a:rPr lang="en-GB" altLang="zh-CN" sz="2200" dirty="0" smtClean="0"/>
              <a:t>(x); //</a:t>
            </a:r>
            <a:r>
              <a:rPr lang="zh-CN" altLang="en-GB" sz="2200" dirty="0" smtClean="0"/>
              <a:t>往容器</a:t>
            </a:r>
            <a:r>
              <a:rPr lang="en-GB" altLang="zh-CN" sz="2200" dirty="0" smtClean="0"/>
              <a:t>v</a:t>
            </a:r>
            <a:r>
              <a:rPr lang="zh-CN" altLang="en-US" sz="2200" dirty="0" smtClean="0"/>
              <a:t>的尾部</a:t>
            </a:r>
            <a:r>
              <a:rPr lang="zh-CN" altLang="en-GB" sz="2200" dirty="0" smtClean="0">
                <a:solidFill>
                  <a:srgbClr val="FFC000"/>
                </a:solidFill>
              </a:rPr>
              <a:t>增加</a:t>
            </a:r>
            <a:r>
              <a:rPr lang="zh-CN" altLang="en-GB" sz="2200" dirty="0" smtClean="0"/>
              <a:t>一个元素</a:t>
            </a:r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zh-CN" altLang="en-GB" sz="2200" dirty="0" smtClean="0"/>
              <a:t>		</a:t>
            </a:r>
            <a:r>
              <a:rPr lang="en-GB" altLang="zh-CN" sz="2200" dirty="0" err="1" smtClean="0"/>
              <a:t>cin</a:t>
            </a:r>
            <a:r>
              <a:rPr lang="en-GB" altLang="zh-CN" sz="2200" dirty="0" smtClean="0"/>
              <a:t> &gt;&gt; x;</a:t>
            </a:r>
          </a:p>
          <a:p>
            <a:pPr eaLnBrk="1" hangingPunct="1">
              <a:spcBef>
                <a:spcPts val="228"/>
              </a:spcBef>
              <a:buFont typeface="Wingdings" panose="05000000000000000000" pitchFamily="2" charset="2"/>
              <a:buNone/>
              <a:defRPr/>
            </a:pPr>
            <a:r>
              <a:rPr lang="en-GB" altLang="zh-CN" sz="2200" dirty="0" smtClean="0"/>
              <a:t>	}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565"/>
            <a:ext cx="8229600" cy="7921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基于</a:t>
            </a:r>
            <a:r>
              <a:rPr lang="en-GB" altLang="zh-CN" sz="4000" dirty="0" smtClean="0"/>
              <a:t>STL</a:t>
            </a:r>
            <a:r>
              <a:rPr lang="zh-CN" altLang="en-US" sz="4000" dirty="0" smtClean="0"/>
              <a:t>编程的例子</a:t>
            </a:r>
          </a:p>
        </p:txBody>
      </p:sp>
    </p:spTree>
    <p:extLst>
      <p:ext uri="{BB962C8B-B14F-4D97-AF65-F5344CB8AC3E}">
        <p14:creationId xmlns:p14="http://schemas.microsoft.com/office/powerpoint/2010/main" val="240304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9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9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9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9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9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9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9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9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435975" cy="6335713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GB" altLang="zh-CN" sz="2400" dirty="0" smtClean="0"/>
              <a:t>	//</a:t>
            </a:r>
            <a:r>
              <a:rPr lang="zh-CN" altLang="en-US" sz="2400" dirty="0"/>
              <a:t>利用</a:t>
            </a:r>
            <a:r>
              <a:rPr lang="zh-CN" altLang="en-US" sz="2400" dirty="0" smtClean="0">
                <a:solidFill>
                  <a:srgbClr val="FFC000"/>
                </a:solidFill>
              </a:rPr>
              <a:t>算法</a:t>
            </a:r>
            <a:r>
              <a:rPr lang="en-GB" altLang="zh-CN" sz="2400" dirty="0" err="1"/>
              <a:t>max_element</a:t>
            </a:r>
            <a:r>
              <a:rPr lang="zh-CN" altLang="en-GB" sz="2400" dirty="0" smtClean="0"/>
              <a:t>计算</a:t>
            </a:r>
            <a:r>
              <a:rPr lang="zh-CN" altLang="en-GB" sz="2400" dirty="0"/>
              <a:t>并输出容器</a:t>
            </a:r>
            <a:r>
              <a:rPr lang="en-GB" altLang="zh-CN" sz="2400" dirty="0"/>
              <a:t>v</a:t>
            </a:r>
            <a:r>
              <a:rPr lang="zh-CN" altLang="en-GB" sz="2400" dirty="0"/>
              <a:t>中的</a:t>
            </a:r>
            <a:r>
              <a:rPr lang="zh-CN" altLang="en-GB" sz="2400" dirty="0">
                <a:solidFill>
                  <a:srgbClr val="FFC000"/>
                </a:solidFill>
              </a:rPr>
              <a:t>最大元素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zh-CN" altLang="en-GB" sz="2400" dirty="0"/>
              <a:t>	</a:t>
            </a:r>
            <a:r>
              <a:rPr lang="en-GB" altLang="zh-CN" sz="2400" dirty="0" err="1"/>
              <a:t>cout</a:t>
            </a:r>
            <a:r>
              <a:rPr lang="en-GB" altLang="zh-CN" sz="2400" dirty="0"/>
              <a:t> &lt;&lt; "Max = " &lt;&lt; *</a:t>
            </a:r>
            <a:r>
              <a:rPr lang="en-GB" altLang="zh-CN" sz="2400" dirty="0" err="1" smtClean="0">
                <a:solidFill>
                  <a:srgbClr val="FFC000"/>
                </a:solidFill>
              </a:rPr>
              <a:t>max_element</a:t>
            </a:r>
            <a:r>
              <a:rPr lang="en-GB" altLang="zh-CN" sz="2400" dirty="0" smtClean="0"/>
              <a:t>(</a:t>
            </a:r>
            <a:r>
              <a:rPr lang="en-GB" altLang="zh-CN" sz="2400" dirty="0" err="1" smtClean="0"/>
              <a:t>v.begin</a:t>
            </a:r>
            <a:r>
              <a:rPr lang="en-GB" altLang="zh-CN" sz="2400" dirty="0" smtClean="0"/>
              <a:t>(),</a:t>
            </a:r>
            <a:r>
              <a:rPr lang="en-GB" altLang="zh-CN" sz="2400" dirty="0" err="1" smtClean="0"/>
              <a:t>v.end</a:t>
            </a:r>
            <a:r>
              <a:rPr lang="en-GB" altLang="zh-CN" sz="2400" dirty="0" smtClean="0"/>
              <a:t>()) </a:t>
            </a:r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en-GB" altLang="zh-CN" sz="2400" dirty="0"/>
              <a:t>	</a:t>
            </a:r>
            <a:r>
              <a:rPr lang="en-GB" altLang="zh-CN" sz="2400" dirty="0" smtClean="0"/>
              <a:t>	 &lt;&lt; </a:t>
            </a:r>
            <a:r>
              <a:rPr lang="en-GB" altLang="zh-CN" sz="2400" dirty="0" err="1"/>
              <a:t>endl</a:t>
            </a:r>
            <a:r>
              <a:rPr lang="en-GB" altLang="zh-CN" sz="2400" dirty="0" smtClean="0"/>
              <a:t>; </a:t>
            </a:r>
            <a:r>
              <a:rPr lang="en-US" altLang="zh-CN" sz="2400" dirty="0" smtClean="0"/>
              <a:t>//</a:t>
            </a:r>
            <a:r>
              <a:rPr lang="en-GB" altLang="zh-CN" sz="2400" dirty="0" err="1">
                <a:solidFill>
                  <a:srgbClr val="FFC000"/>
                </a:solidFill>
              </a:rPr>
              <a:t>v.begin</a:t>
            </a:r>
            <a:r>
              <a:rPr lang="en-GB" altLang="zh-CN" sz="2400" dirty="0" smtClean="0">
                <a:solidFill>
                  <a:srgbClr val="FFC000"/>
                </a:solidFill>
              </a:rPr>
              <a:t>()</a:t>
            </a:r>
            <a:r>
              <a:rPr lang="zh-CN" altLang="en-US" sz="2400" dirty="0" smtClean="0"/>
              <a:t>和</a:t>
            </a:r>
            <a:r>
              <a:rPr lang="en-GB" altLang="zh-CN" sz="2400" dirty="0" err="1" smtClean="0">
                <a:solidFill>
                  <a:srgbClr val="FFC000"/>
                </a:solidFill>
              </a:rPr>
              <a:t>v.end</a:t>
            </a:r>
            <a:r>
              <a:rPr lang="en-GB" altLang="zh-CN" sz="2400" dirty="0" smtClean="0">
                <a:solidFill>
                  <a:srgbClr val="FFC000"/>
                </a:solidFill>
              </a:rPr>
              <a:t>()</a:t>
            </a:r>
            <a:r>
              <a:rPr lang="zh-CN" altLang="en-US" sz="2400" dirty="0" smtClean="0"/>
              <a:t>是</a:t>
            </a:r>
            <a:r>
              <a:rPr lang="en-US" altLang="zh-CN" sz="2400" dirty="0" smtClean="0"/>
              <a:t>v</a:t>
            </a:r>
            <a:r>
              <a:rPr lang="zh-CN" altLang="en-US" sz="2400" dirty="0" smtClean="0"/>
              <a:t>的</a:t>
            </a:r>
            <a:r>
              <a:rPr lang="zh-CN" altLang="en-US" sz="2400" dirty="0" smtClean="0">
                <a:solidFill>
                  <a:srgbClr val="FFC000"/>
                </a:solidFill>
              </a:rPr>
              <a:t>首尾迭代器</a:t>
            </a:r>
            <a:endParaRPr lang="en-GB" altLang="zh-CN" sz="2400" dirty="0"/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GB" altLang="zh-CN" sz="2400" dirty="0" smtClean="0"/>
              <a:t>   //</a:t>
            </a:r>
            <a:r>
              <a:rPr lang="zh-CN" altLang="en-US" sz="2400" dirty="0"/>
              <a:t>利用</a:t>
            </a:r>
            <a:r>
              <a:rPr lang="zh-CN" altLang="en-US" sz="2400" dirty="0" smtClean="0">
                <a:solidFill>
                  <a:srgbClr val="FFC000"/>
                </a:solidFill>
              </a:rPr>
              <a:t>算法</a:t>
            </a:r>
            <a:r>
              <a:rPr lang="en-GB" altLang="zh-CN" sz="2400" dirty="0"/>
              <a:t>accumulate</a:t>
            </a:r>
            <a:r>
              <a:rPr lang="zh-CN" altLang="en-GB" sz="2400" dirty="0" smtClean="0"/>
              <a:t>计算并输出容器</a:t>
            </a:r>
            <a:r>
              <a:rPr lang="en-GB" altLang="zh-CN" sz="2400" dirty="0" smtClean="0"/>
              <a:t>v</a:t>
            </a:r>
            <a:r>
              <a:rPr lang="zh-CN" altLang="en-GB" sz="2400" dirty="0" smtClean="0"/>
              <a:t>中</a:t>
            </a:r>
            <a:r>
              <a:rPr lang="zh-CN" altLang="en-GB" sz="2400" dirty="0" smtClean="0">
                <a:solidFill>
                  <a:srgbClr val="FFC000"/>
                </a:solidFill>
              </a:rPr>
              <a:t>所有元素的和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zh-CN" altLang="en-GB" sz="2400" dirty="0" smtClean="0"/>
              <a:t>	</a:t>
            </a:r>
            <a:r>
              <a:rPr lang="en-GB" altLang="zh-CN" sz="2400" dirty="0" err="1" smtClean="0"/>
              <a:t>cout</a:t>
            </a:r>
            <a:r>
              <a:rPr lang="en-GB" altLang="zh-CN" sz="2400" dirty="0" smtClean="0"/>
              <a:t> &lt;&lt; "Sum = " &lt;&lt; </a:t>
            </a:r>
            <a:r>
              <a:rPr lang="en-GB" altLang="zh-CN" sz="2400" dirty="0" smtClean="0">
                <a:solidFill>
                  <a:srgbClr val="FFC000"/>
                </a:solidFill>
              </a:rPr>
              <a:t>accumulate</a:t>
            </a:r>
            <a:r>
              <a:rPr lang="en-GB" altLang="zh-CN" sz="2400" dirty="0" smtClean="0"/>
              <a:t>(</a:t>
            </a:r>
            <a:r>
              <a:rPr lang="en-GB" altLang="zh-CN" sz="2400" dirty="0" err="1"/>
              <a:t>v.begin</a:t>
            </a:r>
            <a:r>
              <a:rPr lang="en-GB" altLang="zh-CN" sz="2400" dirty="0" smtClean="0"/>
              <a:t>(),</a:t>
            </a:r>
            <a:r>
              <a:rPr lang="en-GB" altLang="zh-CN" sz="2400" dirty="0" err="1" smtClean="0"/>
              <a:t>v.end</a:t>
            </a:r>
            <a:r>
              <a:rPr lang="en-GB" altLang="zh-CN" sz="2400" dirty="0" smtClean="0"/>
              <a:t>(),0) 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GB" altLang="zh-CN" sz="2400" dirty="0"/>
              <a:t>	</a:t>
            </a:r>
            <a:r>
              <a:rPr lang="en-GB" altLang="zh-CN" sz="2400" dirty="0" smtClean="0"/>
              <a:t>	 &lt;&lt; </a:t>
            </a:r>
            <a:r>
              <a:rPr lang="en-GB" altLang="zh-CN" sz="2400" dirty="0" err="1" smtClean="0"/>
              <a:t>endl</a:t>
            </a:r>
            <a:r>
              <a:rPr lang="en-GB" altLang="zh-CN" sz="2400" dirty="0" smtClean="0"/>
              <a:t>;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GB" altLang="zh-CN" sz="2400" dirty="0" smtClean="0"/>
              <a:t>	//</a:t>
            </a:r>
            <a:r>
              <a:rPr lang="zh-CN" altLang="en-US" sz="2400" dirty="0"/>
              <a:t>利用</a:t>
            </a:r>
            <a:r>
              <a:rPr lang="zh-CN" altLang="en-US" sz="2400" dirty="0" smtClean="0">
                <a:solidFill>
                  <a:srgbClr val="FFC000"/>
                </a:solidFill>
              </a:rPr>
              <a:t>算法</a:t>
            </a:r>
            <a:r>
              <a:rPr lang="en-GB" altLang="zh-CN" sz="2400" dirty="0"/>
              <a:t>sort</a:t>
            </a:r>
            <a:r>
              <a:rPr lang="zh-CN" altLang="en-GB" sz="2400" dirty="0" smtClean="0"/>
              <a:t>对容器</a:t>
            </a:r>
            <a:r>
              <a:rPr lang="en-GB" altLang="zh-CN" sz="2400" dirty="0" smtClean="0"/>
              <a:t>v</a:t>
            </a:r>
            <a:r>
              <a:rPr lang="zh-CN" altLang="en-GB" sz="2400" dirty="0" smtClean="0"/>
              <a:t>中的元素进行</a:t>
            </a:r>
            <a:r>
              <a:rPr lang="zh-CN" altLang="en-GB" sz="2400" dirty="0" smtClean="0">
                <a:solidFill>
                  <a:srgbClr val="FFC000"/>
                </a:solidFill>
              </a:rPr>
              <a:t>排序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zh-CN" altLang="en-GB" sz="2400" dirty="0" smtClean="0"/>
              <a:t>	</a:t>
            </a:r>
            <a:r>
              <a:rPr lang="en-GB" altLang="zh-CN" sz="2400" dirty="0" smtClean="0">
                <a:solidFill>
                  <a:srgbClr val="FFC000"/>
                </a:solidFill>
              </a:rPr>
              <a:t>sort</a:t>
            </a:r>
            <a:r>
              <a:rPr lang="en-GB" altLang="zh-CN" sz="2400" dirty="0" smtClean="0"/>
              <a:t>(</a:t>
            </a:r>
            <a:r>
              <a:rPr lang="en-GB" altLang="zh-CN" sz="2400" dirty="0" err="1"/>
              <a:t>v.begin</a:t>
            </a:r>
            <a:r>
              <a:rPr lang="en-GB" altLang="zh-CN" sz="2400" dirty="0" smtClean="0"/>
              <a:t>(),</a:t>
            </a:r>
            <a:r>
              <a:rPr lang="en-GB" altLang="zh-CN" sz="2400" dirty="0" err="1" smtClean="0"/>
              <a:t>v.end</a:t>
            </a:r>
            <a:r>
              <a:rPr lang="en-GB" altLang="zh-CN" sz="2400" dirty="0"/>
              <a:t>()</a:t>
            </a:r>
            <a:r>
              <a:rPr lang="en-GB" altLang="zh-CN" sz="2400" dirty="0" smtClean="0"/>
              <a:t>); 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GB" altLang="zh-CN" sz="2400" dirty="0" smtClean="0"/>
              <a:t>	//</a:t>
            </a:r>
            <a:r>
              <a:rPr lang="zh-CN" altLang="en-GB" sz="2400" dirty="0" smtClean="0"/>
              <a:t>输出排序结果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GB" altLang="zh-CN" sz="2400" dirty="0" smtClean="0"/>
              <a:t>	</a:t>
            </a:r>
            <a:r>
              <a:rPr lang="en-GB" altLang="zh-CN" sz="2400" dirty="0" err="1" smtClean="0"/>
              <a:t>cout</a:t>
            </a:r>
            <a:r>
              <a:rPr lang="en-GB" altLang="zh-CN" sz="2400" dirty="0" smtClean="0"/>
              <a:t> &lt;&lt; "Sorted result is:\n";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GB" altLang="zh-CN" sz="2400" dirty="0"/>
              <a:t>	</a:t>
            </a:r>
            <a:r>
              <a:rPr lang="en-GB" altLang="zh-CN" sz="2400" dirty="0" smtClean="0"/>
              <a:t>for</a:t>
            </a:r>
            <a:r>
              <a:rPr lang="en-GB" altLang="zh-CN" sz="2400" dirty="0" smtClean="0">
                <a:solidFill>
                  <a:srgbClr val="FFC000"/>
                </a:solidFill>
              </a:rPr>
              <a:t> </a:t>
            </a:r>
            <a:r>
              <a:rPr lang="en-GB" altLang="zh-CN" sz="2400" dirty="0" smtClean="0"/>
              <a:t>(</a:t>
            </a:r>
            <a:r>
              <a:rPr lang="en-GB" altLang="zh-CN" sz="2400" dirty="0" err="1" smtClean="0"/>
              <a:t>int</a:t>
            </a:r>
            <a:r>
              <a:rPr lang="en-GB" altLang="zh-CN" sz="2400" dirty="0" smtClean="0"/>
              <a:t> n: v</a:t>
            </a:r>
            <a:r>
              <a:rPr lang="en-US" altLang="zh-CN" sz="2400" dirty="0" smtClean="0"/>
              <a:t>) </a:t>
            </a:r>
            <a:r>
              <a:rPr lang="en-US" altLang="zh-CN" sz="2400" dirty="0"/>
              <a:t>{ </a:t>
            </a:r>
            <a:r>
              <a:rPr lang="en-US" altLang="zh-CN" sz="2400" dirty="0" err="1"/>
              <a:t>cout</a:t>
            </a:r>
            <a:r>
              <a:rPr lang="en-US" altLang="zh-CN" sz="2400" dirty="0"/>
              <a:t> &lt;&lt; ' ' &lt;&lt; </a:t>
            </a:r>
            <a:r>
              <a:rPr lang="en-US" altLang="zh-CN" sz="2400" dirty="0" smtClean="0"/>
              <a:t>n; }</a:t>
            </a:r>
            <a:r>
              <a:rPr lang="en-GB" altLang="zh-CN" sz="2400" dirty="0" smtClean="0"/>
              <a:t>;</a:t>
            </a:r>
            <a:endParaRPr lang="en-GB" altLang="zh-CN" sz="2400" dirty="0"/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GB" altLang="zh-CN" sz="2400" dirty="0" smtClean="0"/>
              <a:t>	</a:t>
            </a:r>
            <a:r>
              <a:rPr lang="en-GB" altLang="zh-CN" sz="2400" dirty="0" err="1" smtClean="0"/>
              <a:t>cout</a:t>
            </a:r>
            <a:r>
              <a:rPr lang="en-GB" altLang="zh-CN" sz="2400" dirty="0" smtClean="0"/>
              <a:t> &lt;&lt; '\n';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GB" altLang="zh-CN" sz="2400" dirty="0" smtClean="0"/>
              <a:t>	return 0;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GB" altLang="zh-CN" sz="2400" dirty="0" smtClean="0"/>
              <a:t>}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dirty="0" smtClean="0"/>
              <a:t>用</a:t>
            </a:r>
            <a:r>
              <a:rPr lang="en-US" altLang="zh-CN" sz="2600" dirty="0" smtClean="0"/>
              <a:t>STL</a:t>
            </a:r>
            <a:r>
              <a:rPr lang="zh-CN" altLang="en-US" sz="2600" dirty="0" smtClean="0"/>
              <a:t>来实现上述程序的功能不需要涉及一些低级的程序元素，如数组、链表、循环，使得程序设计变得更抽象、便捷和可靠！</a:t>
            </a:r>
            <a:endParaRPr lang="en-GB" altLang="zh-CN" sz="2600" dirty="0" smtClean="0"/>
          </a:p>
        </p:txBody>
      </p:sp>
    </p:spTree>
    <p:extLst>
      <p:ext uri="{BB962C8B-B14F-4D97-AF65-F5344CB8AC3E}">
        <p14:creationId xmlns:p14="http://schemas.microsoft.com/office/powerpoint/2010/main" val="258865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75" y="764704"/>
            <a:ext cx="8686800" cy="5904656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zh-CN" altLang="en-US" sz="3800" dirty="0"/>
              <a:t>利用容器</a:t>
            </a:r>
            <a:r>
              <a:rPr lang="en-US" altLang="zh-CN" sz="3800" dirty="0"/>
              <a:t>map</a:t>
            </a:r>
            <a:r>
              <a:rPr lang="zh-CN" altLang="en-US" sz="3800" dirty="0"/>
              <a:t>来实现电话号码簿功能</a:t>
            </a:r>
            <a:endParaRPr lang="en-US" altLang="zh-CN" sz="380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altLang="zh-CN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#</a:t>
            </a:r>
            <a:r>
              <a:rPr lang="en-US" altLang="zh-CN" dirty="0"/>
              <a:t>include &lt;</a:t>
            </a:r>
            <a:r>
              <a:rPr lang="en-US" altLang="zh-CN" dirty="0" err="1"/>
              <a:t>iostream</a:t>
            </a:r>
            <a:r>
              <a:rPr lang="en-US" altLang="zh-CN" dirty="0"/>
              <a:t>&gt;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/>
              <a:t>#include &lt;map&gt;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/>
              <a:t>#include &lt;string&gt;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/>
              <a:t>using namespace </a:t>
            </a:r>
            <a:r>
              <a:rPr lang="en-US" altLang="zh-CN" dirty="0" err="1"/>
              <a:t>std</a:t>
            </a:r>
            <a:r>
              <a:rPr lang="en-US" altLang="zh-CN" dirty="0"/>
              <a:t>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main()</a:t>
            </a:r>
          </a:p>
          <a:p>
            <a:pPr marL="0" indent="0"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smtClean="0">
                <a:solidFill>
                  <a:srgbClr val="FFC000"/>
                </a:solidFill>
              </a:rPr>
              <a:t>map&lt;</a:t>
            </a:r>
            <a:r>
              <a:rPr lang="en-US" altLang="zh-CN" dirty="0" err="1" smtClean="0">
                <a:solidFill>
                  <a:srgbClr val="FFC000"/>
                </a:solidFill>
              </a:rPr>
              <a:t>string,int</a:t>
            </a:r>
            <a:r>
              <a:rPr lang="en-US" altLang="zh-CN" dirty="0">
                <a:solidFill>
                  <a:srgbClr val="FFC000"/>
                </a:solidFill>
              </a:rPr>
              <a:t>&gt;</a:t>
            </a:r>
            <a:r>
              <a:rPr lang="en-US" altLang="zh-CN" dirty="0"/>
              <a:t> </a:t>
            </a:r>
            <a:r>
              <a:rPr lang="en-US" altLang="zh-CN" dirty="0" err="1"/>
              <a:t>phone_book</a:t>
            </a:r>
            <a:r>
              <a:rPr lang="en-US" altLang="zh-CN" dirty="0"/>
              <a:t>; //</a:t>
            </a:r>
            <a:r>
              <a:rPr lang="zh-CN" altLang="en-US" dirty="0"/>
              <a:t>创建一个</a:t>
            </a:r>
            <a:r>
              <a:rPr lang="en-US" altLang="zh-CN" dirty="0"/>
              <a:t>map</a:t>
            </a:r>
            <a:r>
              <a:rPr lang="zh-CN" altLang="en-US" dirty="0"/>
              <a:t>类容器</a:t>
            </a:r>
            <a:r>
              <a:rPr lang="zh-CN" altLang="en-US" dirty="0" smtClean="0"/>
              <a:t>，</a:t>
            </a:r>
            <a:r>
              <a:rPr lang="zh-CN" altLang="en-US" dirty="0"/>
              <a:t>用于存储</a:t>
            </a:r>
            <a:endParaRPr lang="en-US" altLang="zh-CN" dirty="0" smtClean="0"/>
          </a:p>
          <a:p>
            <a:pPr marL="0" indent="0">
              <a:buNone/>
              <a:defRPr/>
            </a:pPr>
            <a:r>
              <a:rPr lang="en-US" altLang="zh-CN" dirty="0" smtClean="0"/>
              <a:t>                    //</a:t>
            </a:r>
            <a:r>
              <a:rPr lang="zh-CN" altLang="en-US" dirty="0" smtClean="0"/>
              <a:t>电话号码簿，元素由姓名和电话号码构成，姓名是关键字</a:t>
            </a:r>
            <a:endParaRPr lang="zh-CN" altLang="en-US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//</a:t>
            </a:r>
            <a:r>
              <a:rPr lang="zh-CN" altLang="en-US" dirty="0" smtClean="0"/>
              <a:t>往电话号码簿中增加元素，会自动按姓名排序</a:t>
            </a:r>
            <a:endParaRPr lang="zh-CN" altLang="en-US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smtClean="0">
                <a:solidFill>
                  <a:srgbClr val="FFC000"/>
                </a:solidFill>
              </a:rPr>
              <a:t>pair&lt;</a:t>
            </a:r>
            <a:r>
              <a:rPr lang="en-US" altLang="zh-CN" dirty="0" err="1" smtClean="0">
                <a:solidFill>
                  <a:srgbClr val="FFC000"/>
                </a:solidFill>
              </a:rPr>
              <a:t>string,int</a:t>
            </a:r>
            <a:r>
              <a:rPr lang="en-US" altLang="zh-CN" dirty="0">
                <a:solidFill>
                  <a:srgbClr val="FFC000"/>
                </a:solidFill>
              </a:rPr>
              <a:t>&gt;</a:t>
            </a:r>
            <a:r>
              <a:rPr lang="en-US" altLang="zh-CN" dirty="0"/>
              <a:t> item; //pair&lt;</a:t>
            </a:r>
            <a:r>
              <a:rPr lang="en-US" altLang="zh-CN" dirty="0" err="1"/>
              <a:t>string,int</a:t>
            </a:r>
            <a:r>
              <a:rPr lang="en-US" altLang="zh-CN" dirty="0"/>
              <a:t>&gt;</a:t>
            </a:r>
            <a:r>
              <a:rPr lang="zh-CN" altLang="en-US" dirty="0" smtClean="0"/>
              <a:t>是</a:t>
            </a:r>
            <a:r>
              <a:rPr lang="en-US" altLang="zh-CN" dirty="0" err="1" smtClean="0"/>
              <a:t>phone_book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C000"/>
                </a:solidFill>
              </a:rPr>
              <a:t>元素</a:t>
            </a:r>
            <a:r>
              <a:rPr lang="zh-CN" altLang="en-US" dirty="0">
                <a:solidFill>
                  <a:srgbClr val="FFC000"/>
                </a:solidFill>
              </a:rPr>
              <a:t>类型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item.first</a:t>
            </a:r>
            <a:r>
              <a:rPr lang="en-US" altLang="zh-CN" dirty="0" smtClean="0"/>
              <a:t> </a:t>
            </a:r>
            <a:r>
              <a:rPr lang="en-US" altLang="zh-CN" dirty="0"/>
              <a:t>= "</a:t>
            </a:r>
            <a:r>
              <a:rPr lang="en-US" altLang="zh-CN" dirty="0" err="1"/>
              <a:t>wang</a:t>
            </a:r>
            <a:r>
              <a:rPr lang="en-US" altLang="zh-CN" dirty="0"/>
              <a:t>"; </a:t>
            </a:r>
            <a:r>
              <a:rPr lang="en-US" altLang="zh-CN" dirty="0" err="1"/>
              <a:t>item.second</a:t>
            </a:r>
            <a:r>
              <a:rPr lang="en-US" altLang="zh-CN" dirty="0"/>
              <a:t> = 12345678;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phone_book.</a:t>
            </a:r>
            <a:r>
              <a:rPr lang="en-US" altLang="zh-CN" dirty="0" err="1" smtClean="0">
                <a:solidFill>
                  <a:srgbClr val="FFC000"/>
                </a:solidFill>
              </a:rPr>
              <a:t>insert</a:t>
            </a:r>
            <a:r>
              <a:rPr lang="en-US" altLang="zh-CN" dirty="0" smtClean="0"/>
              <a:t>(item</a:t>
            </a:r>
            <a:r>
              <a:rPr lang="en-US" altLang="zh-CN" dirty="0"/>
              <a:t>); //</a:t>
            </a:r>
            <a:r>
              <a:rPr lang="zh-CN" altLang="en-US" dirty="0"/>
              <a:t>在容器</a:t>
            </a:r>
            <a:r>
              <a:rPr lang="en-US" altLang="zh-CN" dirty="0" err="1"/>
              <a:t>phone_book</a:t>
            </a:r>
            <a:r>
              <a:rPr lang="zh-CN" altLang="en-US" dirty="0"/>
              <a:t>中增加一个元素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item.first</a:t>
            </a:r>
            <a:r>
              <a:rPr lang="en-US" altLang="zh-CN" dirty="0" smtClean="0"/>
              <a:t> </a:t>
            </a:r>
            <a:r>
              <a:rPr lang="en-US" altLang="zh-CN" dirty="0"/>
              <a:t>= "li"; </a:t>
            </a:r>
            <a:r>
              <a:rPr lang="en-US" altLang="zh-CN" dirty="0" err="1"/>
              <a:t>item.second</a:t>
            </a:r>
            <a:r>
              <a:rPr lang="en-US" altLang="zh-CN" dirty="0"/>
              <a:t> = 87654321;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phone_book.</a:t>
            </a:r>
            <a:r>
              <a:rPr lang="en-US" altLang="zh-CN" dirty="0" err="1" smtClean="0">
                <a:solidFill>
                  <a:srgbClr val="FFC000"/>
                </a:solidFill>
              </a:rPr>
              <a:t>insert</a:t>
            </a:r>
            <a:r>
              <a:rPr lang="en-US" altLang="zh-CN" dirty="0" smtClean="0"/>
              <a:t>(item</a:t>
            </a:r>
            <a:r>
              <a:rPr lang="en-US" altLang="zh-CN" dirty="0"/>
              <a:t>); //</a:t>
            </a:r>
            <a:r>
              <a:rPr lang="zh-CN" altLang="en-US" dirty="0"/>
              <a:t>在容器</a:t>
            </a:r>
            <a:r>
              <a:rPr lang="en-US" altLang="zh-CN" dirty="0" err="1"/>
              <a:t>phone_book</a:t>
            </a:r>
            <a:r>
              <a:rPr lang="zh-CN" altLang="en-US" dirty="0"/>
              <a:t>中增加一个元素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item.first</a:t>
            </a:r>
            <a:r>
              <a:rPr lang="en-US" altLang="zh-CN" dirty="0" smtClean="0"/>
              <a:t> </a:t>
            </a:r>
            <a:r>
              <a:rPr lang="en-US" altLang="zh-CN" dirty="0"/>
              <a:t>= "</a:t>
            </a:r>
            <a:r>
              <a:rPr lang="en-US" altLang="zh-CN" dirty="0" err="1"/>
              <a:t>zhang</a:t>
            </a:r>
            <a:r>
              <a:rPr lang="en-US" altLang="zh-CN" dirty="0"/>
              <a:t>"; </a:t>
            </a:r>
            <a:r>
              <a:rPr lang="en-US" altLang="zh-CN" dirty="0" err="1"/>
              <a:t>item.second</a:t>
            </a:r>
            <a:r>
              <a:rPr lang="en-US" altLang="zh-CN" dirty="0"/>
              <a:t> = 56781234;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phone_book.</a:t>
            </a:r>
            <a:r>
              <a:rPr lang="en-US" altLang="zh-CN" dirty="0" err="1" smtClean="0">
                <a:solidFill>
                  <a:srgbClr val="FFC000"/>
                </a:solidFill>
              </a:rPr>
              <a:t>insert</a:t>
            </a:r>
            <a:r>
              <a:rPr lang="en-US" altLang="zh-CN" dirty="0" smtClean="0"/>
              <a:t>(item</a:t>
            </a:r>
            <a:r>
              <a:rPr lang="en-US" altLang="zh-CN" dirty="0"/>
              <a:t>); //</a:t>
            </a:r>
            <a:r>
              <a:rPr lang="zh-CN" altLang="en-US" dirty="0"/>
              <a:t>在容器</a:t>
            </a:r>
            <a:r>
              <a:rPr lang="en-US" altLang="zh-CN" dirty="0" err="1"/>
              <a:t>phone_book</a:t>
            </a:r>
            <a:r>
              <a:rPr lang="zh-CN" altLang="en-US" dirty="0"/>
              <a:t>中增加一个元素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......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809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396" y="692696"/>
            <a:ext cx="8713092" cy="5688632"/>
          </a:xfrm>
        </p:spPr>
        <p:txBody>
          <a:bodyPr>
            <a:normAutofit fontScale="62500" lnSpcReduction="20000"/>
          </a:bodyPr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//</a:t>
            </a:r>
            <a:r>
              <a:rPr lang="zh-CN" altLang="en-US" dirty="0"/>
              <a:t>输出电话号码簿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</a:t>
            </a:r>
            <a:r>
              <a:rPr lang="en-US" altLang="zh-CN" dirty="0"/>
              <a:t>&lt;&lt; "</a:t>
            </a:r>
            <a:r>
              <a:rPr lang="zh-CN" altLang="en-US" dirty="0"/>
              <a:t>电话号码簿的信息如下：</a:t>
            </a:r>
            <a:r>
              <a:rPr lang="en-US" altLang="zh-CN" dirty="0"/>
              <a:t>\n";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for (auto </a:t>
            </a:r>
            <a:r>
              <a:rPr lang="en-US" altLang="zh-CN" dirty="0"/>
              <a:t>item: </a:t>
            </a:r>
            <a:r>
              <a:rPr lang="en-US" altLang="zh-CN" dirty="0" err="1"/>
              <a:t>phone_book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  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</a:t>
            </a:r>
            <a:r>
              <a:rPr lang="en-US" altLang="zh-CN" dirty="0"/>
              <a:t>&lt;&lt; </a:t>
            </a:r>
            <a:r>
              <a:rPr lang="en-US" altLang="zh-CN" dirty="0" err="1"/>
              <a:t>item.first</a:t>
            </a:r>
            <a:r>
              <a:rPr lang="en-US" altLang="zh-CN" dirty="0"/>
              <a:t> &lt;&lt; ": " &lt;&lt; </a:t>
            </a:r>
            <a:r>
              <a:rPr lang="en-US" altLang="zh-CN" dirty="0" err="1"/>
              <a:t>item.second</a:t>
            </a:r>
            <a:r>
              <a:rPr lang="en-US" altLang="zh-CN" dirty="0"/>
              <a:t> &lt;&lt; </a:t>
            </a:r>
            <a:r>
              <a:rPr lang="en-US" altLang="zh-CN" dirty="0" err="1"/>
              <a:t>endl</a:t>
            </a:r>
            <a:r>
              <a:rPr lang="en-US" altLang="zh-CN" dirty="0"/>
              <a:t>; </a:t>
            </a:r>
            <a:endParaRPr lang="en-US" altLang="zh-CN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</a:t>
            </a:r>
            <a:endParaRPr lang="zh-CN" altLang="en-US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//</a:t>
            </a:r>
            <a:r>
              <a:rPr lang="zh-CN" altLang="en-US" dirty="0"/>
              <a:t>查找某个人的电话号码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string </a:t>
            </a:r>
            <a:r>
              <a:rPr lang="en-US" altLang="zh-CN" dirty="0"/>
              <a:t>name;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</a:t>
            </a:r>
            <a:r>
              <a:rPr lang="en-US" altLang="zh-CN" dirty="0"/>
              <a:t>&lt;&lt; "</a:t>
            </a:r>
            <a:r>
              <a:rPr lang="zh-CN" altLang="en-US" dirty="0"/>
              <a:t>请输入要查询号码的姓名：</a:t>
            </a:r>
            <a:r>
              <a:rPr lang="en-US" altLang="zh-CN" dirty="0"/>
              <a:t>";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cin</a:t>
            </a:r>
            <a:r>
              <a:rPr lang="en-US" altLang="zh-CN" dirty="0" smtClean="0"/>
              <a:t> </a:t>
            </a:r>
            <a:r>
              <a:rPr lang="en-US" altLang="zh-CN" dirty="0"/>
              <a:t>&gt;&gt; name</a:t>
            </a:r>
            <a:r>
              <a:rPr lang="en-US" altLang="zh-CN" dirty="0" smtClean="0"/>
              <a:t>;</a:t>
            </a:r>
            <a:endParaRPr lang="en-US" altLang="zh-CN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auto it </a:t>
            </a:r>
            <a:r>
              <a:rPr lang="en-US" altLang="zh-CN" dirty="0"/>
              <a:t>= </a:t>
            </a:r>
            <a:r>
              <a:rPr lang="en-US" altLang="zh-CN" dirty="0" err="1"/>
              <a:t>phone_book.</a:t>
            </a:r>
            <a:r>
              <a:rPr lang="en-US" altLang="zh-CN" dirty="0" err="1">
                <a:solidFill>
                  <a:srgbClr val="FFC000"/>
                </a:solidFill>
              </a:rPr>
              <a:t>find</a:t>
            </a:r>
            <a:r>
              <a:rPr lang="en-US" altLang="zh-CN" dirty="0"/>
              <a:t>(name); //</a:t>
            </a:r>
            <a:r>
              <a:rPr lang="zh-CN" altLang="en-US" dirty="0"/>
              <a:t>查找关键字为</a:t>
            </a:r>
            <a:r>
              <a:rPr lang="en-US" altLang="zh-CN" dirty="0"/>
              <a:t>name</a:t>
            </a:r>
            <a:r>
              <a:rPr lang="zh-CN" altLang="en-US" dirty="0"/>
              <a:t>的容器元素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if </a:t>
            </a:r>
            <a:r>
              <a:rPr lang="en-US" altLang="zh-CN" dirty="0"/>
              <a:t>(it == </a:t>
            </a:r>
            <a:r>
              <a:rPr lang="en-US" altLang="zh-CN" dirty="0" err="1"/>
              <a:t>phone_book.end</a:t>
            </a:r>
            <a:r>
              <a:rPr lang="en-US" altLang="zh-CN" dirty="0"/>
              <a:t>()) </a:t>
            </a:r>
            <a:r>
              <a:rPr lang="en-US" altLang="zh-CN" dirty="0" smtClean="0"/>
              <a:t>//</a:t>
            </a:r>
            <a:r>
              <a:rPr lang="zh-CN" altLang="en-US" dirty="0" smtClean="0"/>
              <a:t>没找到</a:t>
            </a:r>
            <a:endParaRPr lang="zh-CN" altLang="en-US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  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</a:t>
            </a:r>
            <a:r>
              <a:rPr lang="en-US" altLang="zh-CN" dirty="0"/>
              <a:t>&lt;&lt; name &lt;&lt; ": not found\n"; //</a:t>
            </a:r>
            <a:r>
              <a:rPr lang="zh-CN" altLang="en-US" dirty="0"/>
              <a:t>未找到</a:t>
            </a:r>
            <a:endParaRPr lang="en-US" altLang="zh-CN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else //</a:t>
            </a:r>
            <a:r>
              <a:rPr lang="zh-CN" altLang="en-US" dirty="0" smtClean="0"/>
              <a:t>找到</a:t>
            </a:r>
            <a:endParaRPr lang="en-US" altLang="zh-CN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  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</a:t>
            </a:r>
            <a:r>
              <a:rPr lang="en-US" altLang="zh-CN" dirty="0"/>
              <a:t>&lt;&lt; it-&gt;first &lt;&lt; ": " &lt;&lt; it-&gt;second &lt;&lt; </a:t>
            </a:r>
            <a:r>
              <a:rPr lang="en-US" altLang="zh-CN" dirty="0" err="1"/>
              <a:t>endl</a:t>
            </a:r>
            <a:r>
              <a:rPr lang="en-US" altLang="zh-CN" dirty="0"/>
              <a:t>; //</a:t>
            </a:r>
            <a:r>
              <a:rPr lang="zh-CN" altLang="en-US" dirty="0"/>
              <a:t>找到</a:t>
            </a:r>
            <a:endParaRPr lang="en-US" altLang="zh-CN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  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return </a:t>
            </a:r>
            <a:r>
              <a:rPr lang="en-US" altLang="zh-CN" dirty="0"/>
              <a:t>0;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}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4948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34896</TotalTime>
  <Words>731</Words>
  <Application>Microsoft Office PowerPoint</Application>
  <PresentationFormat>全屏显示(4:3)</PresentationFormat>
  <Paragraphs>80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Verdana</vt:lpstr>
      <vt:lpstr>Wingdings</vt:lpstr>
      <vt:lpstr>Globe</vt:lpstr>
      <vt:lpstr>STL简介</vt:lpstr>
      <vt:lpstr>C++标准模板库（STL）简介</vt:lpstr>
      <vt:lpstr>PowerPoint 演示文稿</vt:lpstr>
      <vt:lpstr>基于STL编程的例子</vt:lpstr>
      <vt:lpstr>PowerPoint 演示文稿</vt:lpstr>
      <vt:lpstr>PowerPoint 演示文稿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814</cp:revision>
  <dcterms:created xsi:type="dcterms:W3CDTF">2004-12-03T07:36:08Z</dcterms:created>
  <dcterms:modified xsi:type="dcterms:W3CDTF">2025-12-09T03:53:25Z</dcterms:modified>
</cp:coreProperties>
</file>