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332" r:id="rId4"/>
    <p:sldId id="478" r:id="rId5"/>
    <p:sldId id="460" r:id="rId6"/>
    <p:sldId id="324" r:id="rId7"/>
    <p:sldId id="330" r:id="rId8"/>
    <p:sldId id="259" r:id="rId9"/>
    <p:sldId id="486" r:id="rId10"/>
    <p:sldId id="472" r:id="rId11"/>
    <p:sldId id="331" r:id="rId12"/>
    <p:sldId id="369" r:id="rId13"/>
    <p:sldId id="492" r:id="rId14"/>
    <p:sldId id="370" r:id="rId15"/>
    <p:sldId id="268" r:id="rId16"/>
    <p:sldId id="485" r:id="rId17"/>
    <p:sldId id="371" r:id="rId18"/>
    <p:sldId id="293" r:id="rId19"/>
    <p:sldId id="493" r:id="rId20"/>
    <p:sldId id="290" r:id="rId21"/>
    <p:sldId id="461" r:id="rId22"/>
    <p:sldId id="488" r:id="rId23"/>
    <p:sldId id="452" r:id="rId24"/>
    <p:sldId id="482" r:id="rId25"/>
    <p:sldId id="483" r:id="rId26"/>
    <p:sldId id="484" r:id="rId27"/>
    <p:sldId id="273" r:id="rId28"/>
    <p:sldId id="325" r:id="rId29"/>
    <p:sldId id="294" r:id="rId30"/>
    <p:sldId id="295" r:id="rId31"/>
    <p:sldId id="260" r:id="rId32"/>
    <p:sldId id="473" r:id="rId33"/>
    <p:sldId id="475" r:id="rId34"/>
    <p:sldId id="449" r:id="rId35"/>
    <p:sldId id="487" r:id="rId36"/>
    <p:sldId id="491" r:id="rId37"/>
    <p:sldId id="477" r:id="rId38"/>
    <p:sldId id="453" r:id="rId39"/>
    <p:sldId id="450" r:id="rId40"/>
    <p:sldId id="470" r:id="rId41"/>
    <p:sldId id="471" r:id="rId42"/>
    <p:sldId id="462" r:id="rId43"/>
    <p:sldId id="489" r:id="rId44"/>
    <p:sldId id="454" r:id="rId45"/>
    <p:sldId id="490" r:id="rId46"/>
    <p:sldId id="458" r:id="rId47"/>
    <p:sldId id="455" r:id="rId48"/>
    <p:sldId id="457" r:id="rId49"/>
    <p:sldId id="480" r:id="rId50"/>
    <p:sldId id="479" r:id="rId51"/>
    <p:sldId id="481" r:id="rId52"/>
    <p:sldId id="465" r:id="rId53"/>
    <p:sldId id="466" r:id="rId54"/>
    <p:sldId id="467" r:id="rId55"/>
    <p:sldId id="468" r:id="rId5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tx1"/>
      </a:buClr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folHlink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00"/>
    <a:srgbClr val="99FF33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7" autoAdjust="0"/>
    <p:restoredTop sz="99158" autoAdjust="0"/>
  </p:normalViewPr>
  <p:slideViewPr>
    <p:cSldViewPr>
      <p:cViewPr varScale="1">
        <p:scale>
          <a:sx n="90" d="100"/>
          <a:sy n="90" d="100"/>
        </p:scale>
        <p:origin x="101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099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100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57BEB-F0C9-4766-B32A-E9638B6218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9527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7D57A-0C57-4E96-84CC-3174D668E0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6040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F159B-97B7-4590-814F-2D2B88807F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8132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A4593-8184-4149-9F7F-4CDF12C0C3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6385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FF555-DB8D-4AA9-9ACF-EEE4CF7670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777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B2DEA-4098-49DD-BE55-CCF26D1A55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0269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CD07F-023B-4B30-A37A-B68E229CA0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698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63685-CB3D-4E9D-9983-4DDA28D7B8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602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E64D9-F3F8-4992-8979-1EA55AFBDA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892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F21E5-E852-45D6-9F81-A62A225F7D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481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A0C5F-29C2-42FA-B2AA-1E841408D1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607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99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993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4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4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994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4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5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995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5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5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5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6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996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6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7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7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97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997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97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997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997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7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7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defRPr>
            </a:lvl1pPr>
          </a:lstStyle>
          <a:p>
            <a:pPr>
              <a:defRPr/>
            </a:pPr>
            <a:fld id="{3FD53C60-DC8E-4BFF-9E81-871D644EFD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997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8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76425"/>
            <a:ext cx="7772400" cy="13493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过程抽象</a:t>
            </a:r>
            <a:br>
              <a:rPr lang="zh-CN" altLang="en-US" sz="4800" dirty="0" smtClean="0"/>
            </a:br>
            <a:r>
              <a:rPr lang="zh-CN" altLang="en-US" sz="4800" dirty="0" smtClean="0"/>
              <a:t>－－子程序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（基础部分）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772400" cy="973138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函数的定义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0768"/>
            <a:ext cx="8569325" cy="5328493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sz="2800" dirty="0" smtClean="0">
                <a:latin typeface="宋体" charset="-122"/>
              </a:rPr>
              <a:t>程序中用到的每个函数都要有定义。函数的定义格式为：</a:t>
            </a:r>
            <a:endParaRPr lang="zh-CN" altLang="en-US" sz="2800" dirty="0" smtClean="0"/>
          </a:p>
          <a:p>
            <a:pPr lvl="1" eaLnBrk="1" hangingPunct="1">
              <a:lnSpc>
                <a:spcPct val="180000"/>
              </a:lnSpc>
              <a:buFontTx/>
              <a:buNone/>
              <a:defRPr/>
            </a:pPr>
            <a:r>
              <a:rPr lang="zh-CN" altLang="en-US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zh-CN" altLang="en-US" sz="2400" dirty="0" smtClean="0">
                <a:latin typeface="宋体" charset="-122"/>
              </a:rPr>
              <a:t>返回值类型</a:t>
            </a:r>
            <a:r>
              <a:rPr lang="en-US" altLang="zh-CN" sz="2400" dirty="0" smtClean="0">
                <a:latin typeface="Courier New" pitchFamily="49" charset="0"/>
                <a:cs typeface="Courier New" pitchFamily="49" charset="0"/>
              </a:rPr>
              <a:t>&gt; &lt;</a:t>
            </a:r>
            <a:r>
              <a:rPr lang="zh-CN" altLang="en-US" sz="2400" dirty="0" smtClean="0">
                <a:latin typeface="宋体" charset="-122"/>
              </a:rPr>
              <a:t>函数名</a:t>
            </a:r>
            <a:r>
              <a:rPr lang="en-US" altLang="zh-CN" sz="24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altLang="zh-CN" sz="2400" b="1" dirty="0" smtClean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zh-CN" altLang="en-US" sz="2400" dirty="0" smtClean="0">
                <a:latin typeface="宋体" charset="-122"/>
              </a:rPr>
              <a:t>形式参数表</a:t>
            </a:r>
            <a:r>
              <a:rPr lang="en-US" altLang="zh-CN" sz="2400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altLang="zh-CN" sz="2400" b="1" dirty="0" smtClean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altLang="zh-CN" sz="2400" dirty="0" smtClean="0">
                <a:latin typeface="Courier New" pitchFamily="49" charset="0"/>
                <a:cs typeface="Courier New" pitchFamily="49" charset="0"/>
              </a:rPr>
              <a:t> &lt;</a:t>
            </a:r>
            <a:r>
              <a:rPr lang="zh-CN" altLang="en-US" sz="2400" dirty="0" smtClean="0">
                <a:latin typeface="宋体" charset="-122"/>
              </a:rPr>
              <a:t>函数体</a:t>
            </a:r>
            <a:r>
              <a:rPr lang="en-US" altLang="zh-CN" sz="2400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en-US" altLang="zh-CN" sz="2400" dirty="0" smtClean="0"/>
              <a:t>&lt;</a:t>
            </a:r>
            <a:r>
              <a:rPr lang="zh-CN" altLang="en-US" sz="2400" dirty="0" smtClean="0"/>
              <a:t>返回值类型</a:t>
            </a:r>
            <a:r>
              <a:rPr lang="en-US" altLang="zh-CN" sz="2400" dirty="0" smtClean="0"/>
              <a:t>&gt;</a:t>
            </a:r>
            <a:r>
              <a:rPr lang="zh-CN" altLang="en-US" sz="2400" dirty="0" smtClean="0"/>
              <a:t>：指出函数计算结果的类型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sz="2000" dirty="0" smtClean="0"/>
              <a:t>可以为任意的</a:t>
            </a:r>
            <a:r>
              <a:rPr lang="en-US" altLang="zh-CN" sz="2000" dirty="0" smtClean="0"/>
              <a:t>C++</a:t>
            </a:r>
            <a:r>
              <a:rPr lang="zh-CN" altLang="en-US" sz="2000" dirty="0" smtClean="0"/>
              <a:t>数据类型。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sz="2000" dirty="0" smtClean="0"/>
              <a:t>当返回值类型为</a:t>
            </a:r>
            <a:r>
              <a:rPr lang="en-US" altLang="zh-CN" sz="2000" dirty="0" smtClean="0"/>
              <a:t>void</a:t>
            </a:r>
            <a:r>
              <a:rPr lang="zh-CN" altLang="en-US" sz="2000" dirty="0" smtClean="0"/>
              <a:t>时，它表示函数没有计算结果，只执行了一系列的动作。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400" dirty="0" smtClean="0"/>
              <a:t>&lt;</a:t>
            </a:r>
            <a:r>
              <a:rPr lang="zh-CN" altLang="en-US" sz="2400" dirty="0" smtClean="0"/>
              <a:t>函数名</a:t>
            </a:r>
            <a:r>
              <a:rPr lang="en-US" altLang="zh-CN" sz="2400" dirty="0" smtClean="0"/>
              <a:t>&gt;</a:t>
            </a:r>
            <a:r>
              <a:rPr lang="zh-CN" altLang="en-US" sz="2400" dirty="0" smtClean="0"/>
              <a:t>：指出函数的名字，用标识符表示。</a:t>
            </a:r>
          </a:p>
          <a:p>
            <a:pPr lvl="1" eaLnBrk="1" hangingPunct="1">
              <a:defRPr/>
            </a:pPr>
            <a:r>
              <a:rPr lang="zh-CN" altLang="zh-CN" sz="2400" dirty="0" smtClean="0"/>
              <a:t>&lt;形式参数表&gt;</a:t>
            </a:r>
            <a:r>
              <a:rPr lang="zh-CN" altLang="en-US" sz="2400" dirty="0" smtClean="0"/>
              <a:t>：指出</a:t>
            </a:r>
            <a:r>
              <a:rPr lang="zh-CN" altLang="zh-CN" sz="2400" dirty="0" smtClean="0"/>
              <a:t>函数</a:t>
            </a:r>
            <a:r>
              <a:rPr lang="zh-CN" altLang="en-US" sz="2400" dirty="0" smtClean="0"/>
              <a:t>用来接收数据的变量</a:t>
            </a:r>
            <a:r>
              <a:rPr lang="zh-CN" altLang="zh-CN" sz="2400" dirty="0" smtClean="0"/>
              <a:t>，由零个、一个或多个</a:t>
            </a:r>
            <a:r>
              <a:rPr lang="zh-CN" altLang="en-US" sz="2400" dirty="0" smtClean="0"/>
              <a:t>形式参数（简称形参）</a:t>
            </a:r>
            <a:r>
              <a:rPr lang="zh-CN" altLang="zh-CN" sz="2400" dirty="0" smtClean="0"/>
              <a:t>说明（用逗号隔开）构成，形参说明的格式为：</a:t>
            </a:r>
          </a:p>
          <a:p>
            <a:pPr lvl="2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/>
              <a:t>		</a:t>
            </a:r>
            <a:r>
              <a:rPr lang="zh-CN" altLang="zh-CN" dirty="0" smtClean="0"/>
              <a:t>&lt;类型&gt; &lt;</a:t>
            </a:r>
            <a:r>
              <a:rPr lang="zh-CN" altLang="en-US" dirty="0" smtClean="0"/>
              <a:t>形式参数</a:t>
            </a:r>
            <a:r>
              <a:rPr lang="zh-CN" altLang="zh-CN" dirty="0" smtClean="0"/>
              <a:t>名&gt;</a:t>
            </a:r>
          </a:p>
        </p:txBody>
      </p:sp>
    </p:spTree>
    <p:extLst>
      <p:ext uri="{BB962C8B-B14F-4D97-AF65-F5344CB8AC3E}">
        <p14:creationId xmlns:p14="http://schemas.microsoft.com/office/powerpoint/2010/main" val="74978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0768"/>
            <a:ext cx="8568630" cy="4967809"/>
          </a:xfrm>
        </p:spPr>
        <p:txBody>
          <a:bodyPr/>
          <a:lstStyle/>
          <a:p>
            <a:pPr lvl="1" algn="just" eaLnBrk="1" hangingPunct="1">
              <a:defRPr/>
            </a:pPr>
            <a:r>
              <a:rPr lang="en-US" altLang="zh-CN" sz="2400" dirty="0"/>
              <a:t>&lt;</a:t>
            </a:r>
            <a:r>
              <a:rPr lang="zh-CN" altLang="en-US" sz="2400" dirty="0"/>
              <a:t>函数体</a:t>
            </a:r>
            <a:r>
              <a:rPr lang="en-US" altLang="zh-CN" sz="2400" dirty="0"/>
              <a:t>&gt;</a:t>
            </a:r>
            <a:r>
              <a:rPr lang="zh-CN" altLang="en-US" sz="2400" dirty="0"/>
              <a:t>：用于实现相应函数的功能，为一个复合语句。</a:t>
            </a:r>
          </a:p>
          <a:p>
            <a:pPr lvl="2" algn="just" eaLnBrk="1" hangingPunct="1">
              <a:defRPr/>
            </a:pPr>
            <a:r>
              <a:rPr lang="zh-CN" altLang="en-US" sz="2200" dirty="0"/>
              <a:t>函数体内可以包含</a:t>
            </a:r>
            <a:r>
              <a:rPr lang="en-US" altLang="zh-CN" sz="2200" dirty="0"/>
              <a:t>return</a:t>
            </a:r>
            <a:r>
              <a:rPr lang="zh-CN" altLang="en-US" sz="2200" dirty="0"/>
              <a:t>语句，格式为：</a:t>
            </a:r>
          </a:p>
          <a:p>
            <a:pPr lvl="3" algn="just" eaLnBrk="1" hangingPunct="1"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return</a:t>
            </a:r>
            <a:r>
              <a:rPr lang="en-US" altLang="zh-CN" dirty="0" smtClean="0">
                <a:latin typeface="Courier New" pitchFamily="49" charset="0"/>
              </a:rPr>
              <a:t> &lt;</a:t>
            </a:r>
            <a:r>
              <a:rPr lang="zh-CN" altLang="en-US" dirty="0" smtClean="0">
                <a:latin typeface="宋体" charset="-122"/>
              </a:rPr>
              <a:t>表达式</a:t>
            </a:r>
            <a:r>
              <a:rPr lang="en-US" altLang="zh-CN" dirty="0" smtClean="0">
                <a:latin typeface="Courier New" pitchFamily="49" charset="0"/>
              </a:rPr>
              <a:t>&gt;</a:t>
            </a:r>
            <a:r>
              <a:rPr lang="en-US" altLang="zh-CN" dirty="0" smtClean="0">
                <a:solidFill>
                  <a:srgbClr val="FFC000"/>
                </a:solidFill>
                <a:latin typeface="Courier New" pitchFamily="49" charset="0"/>
              </a:rPr>
              <a:t>;</a:t>
            </a:r>
            <a:r>
              <a:rPr lang="en-US" altLang="zh-CN" dirty="0" smtClean="0">
                <a:latin typeface="Courier New" pitchFamily="49" charset="0"/>
              </a:rPr>
              <a:t> </a:t>
            </a:r>
          </a:p>
          <a:p>
            <a:pPr lvl="3" algn="just" eaLnBrk="1" hangingPunct="1"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return;</a:t>
            </a:r>
            <a:r>
              <a:rPr lang="en-US" altLang="zh-CN" dirty="0" smtClean="0"/>
              <a:t>  //</a:t>
            </a:r>
            <a:r>
              <a:rPr lang="zh-CN" altLang="en-US" dirty="0" smtClean="0"/>
              <a:t>函数返回值类型为</a:t>
            </a:r>
            <a:r>
              <a:rPr lang="en-US" altLang="zh-CN" dirty="0" smtClean="0"/>
              <a:t>void</a:t>
            </a:r>
            <a:r>
              <a:rPr lang="zh-CN" altLang="en-US" dirty="0" smtClean="0"/>
              <a:t>时</a:t>
            </a:r>
            <a:endParaRPr lang="en-US" altLang="zh-CN" dirty="0" smtClean="0"/>
          </a:p>
          <a:p>
            <a:pPr lvl="2" algn="just" eaLnBrk="1" hangingPunct="1">
              <a:defRPr/>
            </a:pPr>
            <a:r>
              <a:rPr lang="zh-CN" altLang="en-US" sz="2200" dirty="0"/>
              <a:t>当函数体执行到</a:t>
            </a:r>
            <a:r>
              <a:rPr lang="en-US" altLang="zh-CN" sz="2200" dirty="0"/>
              <a:t>return</a:t>
            </a:r>
            <a:r>
              <a:rPr lang="zh-CN" altLang="en-US" sz="2200" dirty="0"/>
              <a:t>语句时，函数执行结束，立即返回到函数调用处。如果有返回值，则把返回值带回给调用者。</a:t>
            </a:r>
          </a:p>
          <a:p>
            <a:pPr lvl="2" algn="just" eaLnBrk="1" hangingPunct="1">
              <a:defRPr/>
            </a:pPr>
            <a:r>
              <a:rPr lang="zh-CN" altLang="en-US" sz="2200" dirty="0"/>
              <a:t>如果</a:t>
            </a:r>
            <a:r>
              <a:rPr lang="en-US" altLang="zh-CN" sz="2200" dirty="0"/>
              <a:t>return</a:t>
            </a:r>
            <a:r>
              <a:rPr lang="zh-CN" altLang="en-US" sz="2200" dirty="0"/>
              <a:t>中的</a:t>
            </a:r>
            <a:r>
              <a:rPr lang="en-US" altLang="zh-CN" sz="2200" dirty="0"/>
              <a:t>&lt;</a:t>
            </a:r>
            <a:r>
              <a:rPr lang="zh-CN" altLang="en-US" sz="2200" dirty="0"/>
              <a:t>表达式</a:t>
            </a:r>
            <a:r>
              <a:rPr lang="en-US" altLang="zh-CN" sz="2200" dirty="0"/>
              <a:t>&gt;</a:t>
            </a:r>
            <a:r>
              <a:rPr lang="zh-CN" altLang="en-US" sz="2200" dirty="0"/>
              <a:t>的类型与函数</a:t>
            </a:r>
            <a:r>
              <a:rPr lang="en-US" altLang="zh-CN" sz="2200" dirty="0"/>
              <a:t>&lt;</a:t>
            </a:r>
            <a:r>
              <a:rPr lang="zh-CN" altLang="en-US" sz="2200" dirty="0"/>
              <a:t>返回值类型</a:t>
            </a:r>
            <a:r>
              <a:rPr lang="en-US" altLang="zh-CN" sz="2200" dirty="0"/>
              <a:t>&gt; </a:t>
            </a:r>
            <a:r>
              <a:rPr lang="zh-CN" altLang="en-US" sz="2200" dirty="0"/>
              <a:t>不一致，则进行隐式类型转换：把</a:t>
            </a:r>
            <a:r>
              <a:rPr lang="en-US" altLang="zh-CN" sz="2200" dirty="0"/>
              <a:t>&lt;</a:t>
            </a:r>
            <a:r>
              <a:rPr lang="zh-CN" altLang="en-US" sz="2200" dirty="0"/>
              <a:t>表达式</a:t>
            </a:r>
            <a:r>
              <a:rPr lang="en-US" altLang="zh-CN" sz="2200" dirty="0"/>
              <a:t>&gt;</a:t>
            </a:r>
            <a:r>
              <a:rPr lang="zh-CN" altLang="en-US" sz="2200" dirty="0"/>
              <a:t>的结果转成</a:t>
            </a:r>
            <a:r>
              <a:rPr lang="en-US" altLang="zh-CN" sz="2200" dirty="0"/>
              <a:t>&lt;</a:t>
            </a:r>
            <a:r>
              <a:rPr lang="zh-CN" altLang="en-US" sz="2200" dirty="0"/>
              <a:t>返回值类型</a:t>
            </a:r>
            <a:r>
              <a:rPr lang="en-US" altLang="zh-CN" sz="2200" dirty="0"/>
              <a:t>&gt; </a:t>
            </a:r>
            <a:r>
              <a:rPr lang="zh-CN" altLang="en-US" sz="2200" dirty="0"/>
              <a:t>。</a:t>
            </a:r>
          </a:p>
          <a:p>
            <a:pPr lvl="2" algn="just" eaLnBrk="1" hangingPunct="1">
              <a:defRPr/>
            </a:pPr>
            <a:r>
              <a:rPr lang="zh-CN" altLang="en-US" sz="2200" dirty="0"/>
              <a:t>对于返回值类型为</a:t>
            </a:r>
            <a:r>
              <a:rPr lang="en-US" altLang="zh-CN" sz="2200" dirty="0"/>
              <a:t>void</a:t>
            </a:r>
            <a:r>
              <a:rPr lang="zh-CN" altLang="en-US" sz="2200" dirty="0"/>
              <a:t>的函数，函数体中也可以没有</a:t>
            </a:r>
            <a:r>
              <a:rPr lang="en-US" altLang="zh-CN" sz="2200" dirty="0"/>
              <a:t>return</a:t>
            </a:r>
            <a:r>
              <a:rPr lang="zh-CN" altLang="en-US" sz="2200" dirty="0"/>
              <a:t>语句，执行</a:t>
            </a:r>
            <a:r>
              <a:rPr lang="zh-CN" altLang="en-US" sz="2200" dirty="0" smtClean="0"/>
              <a:t>完函数体最后</a:t>
            </a:r>
            <a:r>
              <a:rPr lang="zh-CN" altLang="en-US" sz="2200" dirty="0"/>
              <a:t>一个</a:t>
            </a:r>
            <a:r>
              <a:rPr lang="zh-CN" altLang="en-US" sz="2200" dirty="0" smtClean="0"/>
              <a:t>语句后自动</a:t>
            </a:r>
            <a:r>
              <a:rPr lang="zh-CN" altLang="en-US" sz="2200" dirty="0"/>
              <a:t>返回。</a:t>
            </a:r>
          </a:p>
          <a:p>
            <a:pPr lvl="2" algn="just" eaLnBrk="1" hangingPunct="1">
              <a:defRPr/>
            </a:pPr>
            <a:r>
              <a:rPr lang="zh-CN" altLang="en-US" sz="2200" dirty="0" smtClean="0">
                <a:solidFill>
                  <a:srgbClr val="FFC000"/>
                </a:solidFill>
                <a:latin typeface="Courier New" pitchFamily="49" charset="0"/>
              </a:rPr>
              <a:t>注意：</a:t>
            </a:r>
            <a:r>
              <a:rPr lang="zh-CN" altLang="en-US" sz="2200" dirty="0" smtClean="0">
                <a:latin typeface="Courier New" pitchFamily="49" charset="0"/>
              </a:rPr>
              <a:t>在函数体中不能用</a:t>
            </a:r>
            <a:r>
              <a:rPr lang="en-US" altLang="zh-CN" sz="2200" dirty="0" err="1"/>
              <a:t>goto</a:t>
            </a:r>
            <a:r>
              <a:rPr lang="zh-CN" altLang="en-US" sz="2200" dirty="0" smtClean="0">
                <a:latin typeface="Courier New" pitchFamily="49" charset="0"/>
              </a:rPr>
              <a:t>语句转出函数体！</a:t>
            </a:r>
            <a:endParaRPr lang="zh-CN" alt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547260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double power(double x,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n) //</a:t>
            </a:r>
            <a:r>
              <a:rPr lang="zh-CN" altLang="en-US" sz="2400" dirty="0" smtClean="0"/>
              <a:t>求</a:t>
            </a:r>
            <a:r>
              <a:rPr lang="en-US" altLang="zh-CN" sz="2400" dirty="0" err="1" smtClean="0"/>
              <a:t>x</a:t>
            </a:r>
            <a:r>
              <a:rPr lang="en-US" altLang="zh-CN" sz="2400" baseline="30000" dirty="0" err="1" smtClean="0"/>
              <a:t>n</a:t>
            </a:r>
            <a:r>
              <a:rPr lang="zh-CN" altLang="en-US" sz="2400" dirty="0"/>
              <a:t>的函数定义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{	if (x == 0) return 0.0;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if (n == 0) return 1.0;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double product=1.0;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if (n &gt; 0)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while (n &gt; 0)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{	product *= x;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	n--;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else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while (n &lt; 0)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{	product /= x;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	n++;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return product;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}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5081"/>
            <a:ext cx="8229600" cy="1139825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dirty="0" smtClean="0"/>
              <a:t>函数定义的例子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20688"/>
            <a:ext cx="8363272" cy="604867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dirty="0">
                <a:effectLst/>
              </a:rPr>
              <a:t>void </a:t>
            </a:r>
            <a:r>
              <a:rPr lang="en-US" altLang="zh-CN" dirty="0" err="1">
                <a:effectLst/>
              </a:rPr>
              <a:t>display_message</a:t>
            </a:r>
            <a:r>
              <a:rPr lang="en-US" altLang="zh-CN" dirty="0">
                <a:effectLst/>
              </a:rPr>
              <a:t>(</a:t>
            </a:r>
            <a:r>
              <a:rPr lang="en-US" altLang="zh-CN" dirty="0" err="1">
                <a:effectLst/>
              </a:rPr>
              <a:t>int</a:t>
            </a:r>
            <a:r>
              <a:rPr lang="en-US" altLang="zh-CN" dirty="0">
                <a:effectLst/>
              </a:rPr>
              <a:t> score) </a:t>
            </a:r>
            <a:r>
              <a:rPr lang="en-US" altLang="zh-CN" dirty="0" smtClean="0">
                <a:effectLst/>
              </a:rPr>
              <a:t>//</a:t>
            </a:r>
            <a:r>
              <a:rPr lang="zh-CN" altLang="en-US" dirty="0" smtClean="0">
                <a:effectLst/>
              </a:rPr>
              <a:t>成绩转换函数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{	if ( score &gt;= 90 )				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	</a:t>
            </a:r>
            <a:r>
              <a:rPr lang="en-US" altLang="zh-CN" dirty="0" err="1">
                <a:effectLst/>
              </a:rPr>
              <a:t>cout</a:t>
            </a:r>
            <a:r>
              <a:rPr lang="en-US" altLang="zh-CN" dirty="0">
                <a:effectLst/>
              </a:rPr>
              <a:t> &lt;&lt; "</a:t>
            </a:r>
            <a:r>
              <a:rPr lang="zh-CN" altLang="zh-CN" dirty="0">
                <a:effectLst/>
              </a:rPr>
              <a:t>优</a:t>
            </a:r>
            <a:r>
              <a:rPr lang="en-US" altLang="zh-CN" dirty="0">
                <a:effectLst/>
              </a:rPr>
              <a:t>" &lt;&lt; </a:t>
            </a:r>
            <a:r>
              <a:rPr lang="en-US" altLang="zh-CN" dirty="0" err="1">
                <a:effectLst/>
              </a:rPr>
              <a:t>endl</a:t>
            </a:r>
            <a:r>
              <a:rPr lang="en-US" altLang="zh-CN" dirty="0">
                <a:effectLst/>
              </a:rPr>
              <a:t>;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else if (score &gt;= 80)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	</a:t>
            </a:r>
            <a:r>
              <a:rPr lang="en-US" altLang="zh-CN" dirty="0" err="1">
                <a:effectLst/>
              </a:rPr>
              <a:t>cout</a:t>
            </a:r>
            <a:r>
              <a:rPr lang="en-US" altLang="zh-CN" dirty="0">
                <a:effectLst/>
              </a:rPr>
              <a:t> &lt;&lt; "</a:t>
            </a:r>
            <a:r>
              <a:rPr lang="zh-CN" altLang="zh-CN" dirty="0">
                <a:effectLst/>
              </a:rPr>
              <a:t>良</a:t>
            </a:r>
            <a:r>
              <a:rPr lang="en-US" altLang="zh-CN" dirty="0">
                <a:effectLst/>
              </a:rPr>
              <a:t>" &lt;&lt; </a:t>
            </a:r>
            <a:r>
              <a:rPr lang="en-US" altLang="zh-CN" dirty="0" err="1">
                <a:effectLst/>
              </a:rPr>
              <a:t>endl</a:t>
            </a:r>
            <a:r>
              <a:rPr lang="en-US" altLang="zh-CN" dirty="0">
                <a:effectLst/>
              </a:rPr>
              <a:t>;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else if (score &gt;= 70)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	</a:t>
            </a:r>
            <a:r>
              <a:rPr lang="en-US" altLang="zh-CN" dirty="0" err="1">
                <a:effectLst/>
              </a:rPr>
              <a:t>cout</a:t>
            </a:r>
            <a:r>
              <a:rPr lang="en-US" altLang="zh-CN" dirty="0">
                <a:effectLst/>
              </a:rPr>
              <a:t> &lt;&lt; "</a:t>
            </a:r>
            <a:r>
              <a:rPr lang="zh-CN" altLang="zh-CN" dirty="0">
                <a:effectLst/>
              </a:rPr>
              <a:t>中</a:t>
            </a:r>
            <a:r>
              <a:rPr lang="en-US" altLang="zh-CN" dirty="0">
                <a:effectLst/>
              </a:rPr>
              <a:t>" &lt;&lt; </a:t>
            </a:r>
            <a:r>
              <a:rPr lang="en-US" altLang="zh-CN" dirty="0" err="1">
                <a:effectLst/>
              </a:rPr>
              <a:t>endl</a:t>
            </a:r>
            <a:r>
              <a:rPr lang="en-US" altLang="zh-CN" dirty="0">
                <a:effectLst/>
              </a:rPr>
              <a:t>;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else if (score &gt;= 60)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	</a:t>
            </a:r>
            <a:r>
              <a:rPr lang="en-US" altLang="zh-CN" dirty="0" err="1">
                <a:effectLst/>
              </a:rPr>
              <a:t>cout</a:t>
            </a:r>
            <a:r>
              <a:rPr lang="en-US" altLang="zh-CN" dirty="0">
                <a:effectLst/>
              </a:rPr>
              <a:t> &lt;&lt; "</a:t>
            </a:r>
            <a:r>
              <a:rPr lang="zh-CN" altLang="zh-CN" dirty="0">
                <a:effectLst/>
              </a:rPr>
              <a:t>及格</a:t>
            </a:r>
            <a:r>
              <a:rPr lang="en-US" altLang="zh-CN" dirty="0">
                <a:effectLst/>
              </a:rPr>
              <a:t>" &lt;&lt; </a:t>
            </a:r>
            <a:r>
              <a:rPr lang="en-US" altLang="zh-CN" dirty="0" err="1">
                <a:effectLst/>
              </a:rPr>
              <a:t>endl</a:t>
            </a:r>
            <a:r>
              <a:rPr lang="en-US" altLang="zh-CN" dirty="0">
                <a:effectLst/>
              </a:rPr>
              <a:t>;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else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	</a:t>
            </a:r>
            <a:r>
              <a:rPr lang="en-US" altLang="zh-CN" dirty="0" err="1">
                <a:effectLst/>
              </a:rPr>
              <a:t>cout</a:t>
            </a:r>
            <a:r>
              <a:rPr lang="en-US" altLang="zh-CN" dirty="0">
                <a:effectLst/>
              </a:rPr>
              <a:t> &lt;&lt; "</a:t>
            </a:r>
            <a:r>
              <a:rPr lang="zh-CN" altLang="zh-CN" dirty="0">
                <a:effectLst/>
              </a:rPr>
              <a:t>不及格</a:t>
            </a:r>
            <a:r>
              <a:rPr lang="en-US" altLang="zh-CN" dirty="0">
                <a:effectLst/>
              </a:rPr>
              <a:t>" &lt;&lt; </a:t>
            </a:r>
            <a:r>
              <a:rPr lang="en-US" altLang="zh-CN" dirty="0" err="1">
                <a:effectLst/>
              </a:rPr>
              <a:t>endl</a:t>
            </a:r>
            <a:r>
              <a:rPr lang="en-US" altLang="zh-CN" dirty="0">
                <a:effectLst/>
              </a:rPr>
              <a:t>;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>
                <a:effectLst/>
              </a:rPr>
              <a:t>	return; </a:t>
            </a:r>
            <a:r>
              <a:rPr lang="en-US" altLang="zh-CN" dirty="0" smtClean="0">
                <a:effectLst/>
              </a:rPr>
              <a:t>//</a:t>
            </a:r>
            <a:r>
              <a:rPr lang="zh-CN" altLang="en-US" dirty="0" smtClean="0">
                <a:effectLst/>
              </a:rPr>
              <a:t>可以不写</a:t>
            </a:r>
            <a:endParaRPr lang="zh-CN" altLang="zh-CN" dirty="0">
              <a:effectLst/>
            </a:endParaRPr>
          </a:p>
          <a:p>
            <a:pPr marL="0" indent="0">
              <a:buNone/>
            </a:pPr>
            <a:r>
              <a:rPr lang="en-US" altLang="zh-CN" dirty="0" smtClean="0">
                <a:effectLst/>
              </a:rPr>
              <a:t>}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73868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函数</a:t>
            </a:r>
            <a:r>
              <a:rPr lang="en-US" altLang="zh-CN" dirty="0" smtClean="0"/>
              <a:t>main</a:t>
            </a:r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51845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每个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程序都要定义一个名字为</a:t>
            </a:r>
            <a:r>
              <a:rPr lang="en-US" altLang="zh-CN" sz="2800" dirty="0" smtClean="0">
                <a:solidFill>
                  <a:srgbClr val="FFC000"/>
                </a:solidFill>
              </a:rPr>
              <a:t>main</a:t>
            </a:r>
            <a:r>
              <a:rPr lang="zh-CN" altLang="en-US" sz="2800" dirty="0" smtClean="0"/>
              <a:t>的函数，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程序的执行是从</a:t>
            </a:r>
            <a:r>
              <a:rPr lang="en-US" altLang="zh-CN" sz="2800" dirty="0" smtClean="0"/>
              <a:t>main</a:t>
            </a:r>
            <a:r>
              <a:rPr lang="zh-CN" altLang="en-US" sz="2800" dirty="0" smtClean="0"/>
              <a:t>开始的。函数</a:t>
            </a:r>
            <a:r>
              <a:rPr lang="en-US" altLang="zh-CN" sz="2800" dirty="0" smtClean="0"/>
              <a:t>main</a:t>
            </a:r>
            <a:r>
              <a:rPr lang="zh-CN" altLang="en-US" sz="2800" dirty="0" smtClean="0"/>
              <a:t>返回值类型为</a:t>
            </a:r>
            <a:r>
              <a:rPr lang="en-US" altLang="zh-CN" sz="2800" dirty="0" err="1" smtClean="0"/>
              <a:t>int</a:t>
            </a:r>
            <a:r>
              <a:rPr lang="zh-CN" altLang="en-US" sz="2800" dirty="0" smtClean="0"/>
              <a:t>，参数常省略。例如：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main()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{	......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	... return -1;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	......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	return 0;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sz="2400" dirty="0" smtClean="0"/>
              <a:t>}</a:t>
            </a:r>
          </a:p>
          <a:p>
            <a:pPr eaLnBrk="1" hangingPunct="1">
              <a:defRPr/>
            </a:pPr>
            <a:r>
              <a:rPr lang="zh-CN" altLang="en-US" sz="2800" dirty="0" smtClean="0"/>
              <a:t>一般情况下，返回</a:t>
            </a:r>
            <a:r>
              <a:rPr lang="en-US" altLang="zh-CN" sz="2800" dirty="0" smtClean="0"/>
              <a:t>0</a:t>
            </a:r>
            <a:r>
              <a:rPr lang="zh-CN" altLang="en-US" sz="2800" dirty="0" smtClean="0"/>
              <a:t>表示程序正常结束；返回负数（如</a:t>
            </a:r>
            <a:r>
              <a:rPr lang="en-US" altLang="zh-CN" sz="2800" dirty="0" smtClean="0"/>
              <a:t>-1</a:t>
            </a:r>
            <a:r>
              <a:rPr lang="zh-CN" altLang="en-US" sz="2800" dirty="0" smtClean="0"/>
              <a:t>）表示程序非正常结束。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75320"/>
            <a:ext cx="7772400" cy="5334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函数的调用</a:t>
            </a:r>
            <a:r>
              <a:rPr lang="zh-CN" altLang="en-US" dirty="0" smtClean="0"/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3395"/>
            <a:ext cx="8569325" cy="5255965"/>
          </a:xfrm>
        </p:spPr>
        <p:txBody>
          <a:bodyPr>
            <a:normAutofit/>
          </a:bodyPr>
          <a:lstStyle/>
          <a:p>
            <a:pPr marL="361950" indent="-361950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对于定义的一个函数，必须要调用它，它的函数体才会执行。</a:t>
            </a:r>
            <a:endParaRPr lang="en-US" altLang="zh-CN" sz="2800" dirty="0" smtClean="0"/>
          </a:p>
          <a:p>
            <a:pPr marL="361950" indent="-361950" eaLnBrk="1" hangingPunct="1">
              <a:lnSpc>
                <a:spcPct val="110000"/>
              </a:lnSpc>
              <a:defRPr/>
            </a:pPr>
            <a:r>
              <a:rPr lang="zh-CN" altLang="en-US" sz="2800" dirty="0"/>
              <a:t>函数调用的格式如下：</a:t>
            </a:r>
          </a:p>
          <a:p>
            <a:pPr marL="906463"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>
                <a:cs typeface="+mn-cs"/>
              </a:rPr>
              <a:t>	&lt;</a:t>
            </a:r>
            <a:r>
              <a:rPr lang="zh-CN" altLang="en-US" dirty="0">
                <a:cs typeface="+mn-cs"/>
              </a:rPr>
              <a:t>函数名</a:t>
            </a:r>
            <a:r>
              <a:rPr lang="en-US" altLang="zh-CN" dirty="0">
                <a:cs typeface="+mn-cs"/>
              </a:rPr>
              <a:t>&gt;</a:t>
            </a:r>
            <a:r>
              <a:rPr lang="en-US" altLang="zh-CN" b="1" dirty="0">
                <a:solidFill>
                  <a:srgbClr val="FFC000"/>
                </a:solidFill>
                <a:cs typeface="+mn-cs"/>
              </a:rPr>
              <a:t>(</a:t>
            </a:r>
            <a:r>
              <a:rPr lang="en-US" altLang="zh-CN" dirty="0">
                <a:cs typeface="+mn-cs"/>
              </a:rPr>
              <a:t>&lt;</a:t>
            </a:r>
            <a:r>
              <a:rPr lang="zh-CN" altLang="en-US" dirty="0">
                <a:cs typeface="+mn-cs"/>
              </a:rPr>
              <a:t>实在参数表</a:t>
            </a:r>
            <a:r>
              <a:rPr lang="en-US" altLang="zh-CN" dirty="0">
                <a:cs typeface="+mn-cs"/>
              </a:rPr>
              <a:t>&gt;</a:t>
            </a:r>
            <a:r>
              <a:rPr lang="en-US" altLang="zh-CN" b="1" dirty="0">
                <a:solidFill>
                  <a:srgbClr val="FFC000"/>
                </a:solidFill>
                <a:cs typeface="+mn-cs"/>
              </a:rPr>
              <a:t>)</a:t>
            </a:r>
          </a:p>
          <a:p>
            <a:pPr marL="906463" lvl="1" eaLnBrk="1" hangingPunct="1">
              <a:lnSpc>
                <a:spcPct val="110000"/>
              </a:lnSpc>
              <a:defRPr/>
            </a:pPr>
            <a:r>
              <a:rPr lang="en-US" altLang="zh-CN" sz="2400" dirty="0"/>
              <a:t>&lt;</a:t>
            </a:r>
            <a:r>
              <a:rPr lang="zh-CN" altLang="en-US" sz="2400" dirty="0"/>
              <a:t>函数名</a:t>
            </a:r>
            <a:r>
              <a:rPr lang="en-US" altLang="zh-CN" sz="2400" dirty="0"/>
              <a:t>&gt;</a:t>
            </a:r>
            <a:r>
              <a:rPr lang="zh-CN" altLang="en-US" sz="2400" dirty="0"/>
              <a:t>：某个已定义函数的名字。</a:t>
            </a:r>
          </a:p>
          <a:p>
            <a:pPr marL="906463" lvl="1" eaLnBrk="1" hangingPunct="1">
              <a:lnSpc>
                <a:spcPct val="110000"/>
              </a:lnSpc>
              <a:defRPr/>
            </a:pPr>
            <a:r>
              <a:rPr lang="en-US" altLang="zh-CN" sz="2400" dirty="0"/>
              <a:t>&lt;</a:t>
            </a:r>
            <a:r>
              <a:rPr lang="zh-CN" altLang="en-US" sz="2400" dirty="0"/>
              <a:t>实在参数表</a:t>
            </a:r>
            <a:r>
              <a:rPr lang="en-US" altLang="zh-CN" sz="2400" dirty="0"/>
              <a:t>&gt;</a:t>
            </a:r>
            <a:r>
              <a:rPr lang="zh-CN" altLang="en-US" sz="2400" dirty="0"/>
              <a:t>：指出要传给函数的数据，由零个、一个或多个</a:t>
            </a:r>
            <a:r>
              <a:rPr lang="zh-CN" altLang="en-US" sz="2400" dirty="0" smtClean="0"/>
              <a:t>表达式（实在参数，简称实参）构成</a:t>
            </a:r>
            <a:r>
              <a:rPr lang="zh-CN" altLang="en-US" sz="2400" dirty="0"/>
              <a:t>（用逗号隔开），它们分别对应着相应函数定义中的形参。实参的个数和类型应与相应函数定义中的形参相同。类型如果不同，编译器会进行隐式转换：把实参转换成形参类型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651304" cy="4536504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/>
              <a:t>除了函数</a:t>
            </a:r>
            <a:r>
              <a:rPr lang="en-US" altLang="zh-CN" dirty="0"/>
              <a:t>main</a:t>
            </a:r>
            <a:r>
              <a:rPr lang="zh-CN" altLang="en-US" dirty="0"/>
              <a:t>外，程序中其它函数的调用是从</a:t>
            </a:r>
            <a:r>
              <a:rPr lang="en-US" altLang="zh-CN" dirty="0"/>
              <a:t>main</a:t>
            </a:r>
            <a:r>
              <a:rPr lang="zh-CN" altLang="en-US" dirty="0"/>
              <a:t>中开始的；而函数</a:t>
            </a:r>
            <a:r>
              <a:rPr lang="en-US" altLang="zh-CN" dirty="0"/>
              <a:t>main</a:t>
            </a:r>
            <a:r>
              <a:rPr lang="zh-CN" altLang="en-US" dirty="0"/>
              <a:t>一般是由操作系统来调用。</a:t>
            </a:r>
            <a:endParaRPr lang="en-US" altLang="zh-CN" dirty="0"/>
          </a:p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函数</a:t>
            </a:r>
            <a:r>
              <a:rPr lang="zh-CN" altLang="en-US" dirty="0"/>
              <a:t>调用</a:t>
            </a:r>
            <a:r>
              <a:rPr lang="zh-CN" altLang="en-US" dirty="0" smtClean="0"/>
              <a:t>的位置：</a:t>
            </a:r>
            <a:endParaRPr lang="zh-CN" altLang="en-US" dirty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/>
              <a:t>有返回值的函数调用可作为操作数放在表达式中。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/>
              <a:t>没有返回值的函数调用只能加上分号“</a:t>
            </a:r>
            <a:r>
              <a:rPr lang="en-US" altLang="zh-CN" dirty="0" smtClean="0"/>
              <a:t>;</a:t>
            </a:r>
            <a:r>
              <a:rPr lang="zh-CN" altLang="en-US" dirty="0" smtClean="0"/>
              <a:t>”单独</a:t>
            </a:r>
            <a:r>
              <a:rPr lang="zh-CN" altLang="en-US" dirty="0"/>
              <a:t>作为语句使用。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>
                <a:solidFill>
                  <a:srgbClr val="FFC000"/>
                </a:solidFill>
              </a:rPr>
              <a:t>注意</a:t>
            </a:r>
            <a:r>
              <a:rPr lang="zh-CN" altLang="en-US" dirty="0" smtClean="0"/>
              <a:t>：不能</a:t>
            </a:r>
            <a:r>
              <a:rPr lang="zh-CN" altLang="en-US" dirty="0"/>
              <a:t>用</a:t>
            </a:r>
            <a:r>
              <a:rPr lang="en-US" altLang="zh-CN" dirty="0" err="1"/>
              <a:t>goto</a:t>
            </a:r>
            <a:r>
              <a:rPr lang="zh-CN" altLang="en-US" dirty="0"/>
              <a:t>语句从函数外直接转到函数体中的某个语句</a:t>
            </a:r>
            <a:r>
              <a:rPr lang="zh-CN" altLang="en-US" dirty="0" smtClean="0"/>
              <a:t>！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1677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800" dirty="0"/>
              <a:t>...... //</a:t>
            </a:r>
            <a:r>
              <a:rPr lang="zh-CN" altLang="en-US" sz="2800" dirty="0"/>
              <a:t>其中有</a:t>
            </a:r>
            <a:r>
              <a:rPr lang="zh-CN" altLang="en-US" sz="2800" dirty="0" smtClean="0"/>
              <a:t>函数</a:t>
            </a:r>
            <a:r>
              <a:rPr lang="en-US" altLang="zh-CN" sz="2800" dirty="0" smtClean="0"/>
              <a:t>power</a:t>
            </a:r>
            <a:r>
              <a:rPr lang="zh-CN" altLang="en-US" sz="2800" dirty="0" smtClean="0"/>
              <a:t>的</a:t>
            </a:r>
            <a:r>
              <a:rPr lang="zh-CN" altLang="en-US" sz="2800" dirty="0"/>
              <a:t>定义</a:t>
            </a:r>
            <a:endParaRPr lang="en-US" altLang="zh-CN" sz="2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main()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{	double a;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b;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/>
              <a:t>cout</a:t>
            </a:r>
            <a:r>
              <a:rPr lang="en-US" altLang="zh-CN" sz="2800" dirty="0" smtClean="0"/>
              <a:t> &lt;&lt; "</a:t>
            </a:r>
            <a:r>
              <a:rPr lang="zh-CN" altLang="en-US" sz="2800" dirty="0" smtClean="0"/>
              <a:t>请输入底数和指数：</a:t>
            </a:r>
            <a:r>
              <a:rPr lang="en-US" altLang="zh-CN" sz="2800" dirty="0" smtClean="0"/>
              <a:t>";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/>
              <a:t>cin</a:t>
            </a:r>
            <a:r>
              <a:rPr lang="en-US" altLang="zh-CN" sz="2800" dirty="0" smtClean="0"/>
              <a:t> &gt;&gt; a &gt;&gt; b;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/>
              <a:t>cout</a:t>
            </a:r>
            <a:r>
              <a:rPr lang="en-US" altLang="zh-CN" sz="2800" dirty="0" smtClean="0"/>
              <a:t> &lt;&lt; a &lt;&lt; "</a:t>
            </a:r>
            <a:r>
              <a:rPr lang="zh-CN" altLang="en-US" sz="2800" dirty="0" smtClean="0"/>
              <a:t>的</a:t>
            </a:r>
            <a:r>
              <a:rPr lang="en-US" altLang="zh-CN" sz="2800" dirty="0" smtClean="0"/>
              <a:t>" &lt;&lt; b &lt;&lt; "</a:t>
            </a:r>
            <a:r>
              <a:rPr lang="zh-CN" altLang="en-US" sz="2800" dirty="0" smtClean="0"/>
              <a:t>次方是：</a:t>
            </a:r>
            <a:r>
              <a:rPr lang="en-US" altLang="zh-CN" sz="2800" dirty="0" smtClean="0"/>
              <a:t>" 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800" dirty="0" smtClean="0"/>
              <a:t>		  &lt;&lt; </a:t>
            </a:r>
            <a:r>
              <a:rPr lang="en-US" altLang="zh-CN" sz="2800" dirty="0" smtClean="0">
                <a:solidFill>
                  <a:srgbClr val="FFC000"/>
                </a:solidFill>
              </a:rPr>
              <a:t>power(</a:t>
            </a:r>
            <a:r>
              <a:rPr lang="en-US" altLang="zh-CN" sz="2800" dirty="0" err="1" smtClean="0">
                <a:solidFill>
                  <a:srgbClr val="FFC000"/>
                </a:solidFill>
              </a:rPr>
              <a:t>a,b</a:t>
            </a:r>
            <a:r>
              <a:rPr lang="en-US" altLang="zh-CN" sz="2800" dirty="0" smtClean="0">
                <a:solidFill>
                  <a:srgbClr val="FFC000"/>
                </a:solidFill>
              </a:rPr>
              <a:t>)</a:t>
            </a:r>
            <a:r>
              <a:rPr lang="en-US" altLang="zh-CN" sz="2800" dirty="0" smtClean="0"/>
              <a:t> //</a:t>
            </a:r>
            <a:r>
              <a:rPr lang="zh-CN" altLang="en-US" sz="2800" dirty="0" smtClean="0"/>
              <a:t>调用</a:t>
            </a:r>
            <a:r>
              <a:rPr lang="en-US" altLang="zh-CN" sz="2800" dirty="0" smtClean="0"/>
              <a:t>power</a:t>
            </a:r>
            <a:r>
              <a:rPr lang="zh-CN" altLang="en-US" sz="2800" dirty="0" smtClean="0"/>
              <a:t>函数</a:t>
            </a:r>
            <a:endParaRPr lang="en-US" altLang="zh-CN" sz="2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/>
              <a:t>	</a:t>
            </a:r>
            <a:r>
              <a:rPr lang="en-US" altLang="zh-CN" sz="2800" dirty="0" smtClean="0"/>
              <a:t>	  &lt;&lt; </a:t>
            </a:r>
            <a:r>
              <a:rPr lang="en-US" altLang="zh-CN" sz="2800" dirty="0" err="1" smtClean="0"/>
              <a:t>endl</a:t>
            </a:r>
            <a:r>
              <a:rPr lang="en-US" altLang="zh-CN" sz="2800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return 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}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09600" y="272951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charset="-122"/>
              </a:defRPr>
            </a:lvl9pPr>
          </a:lstStyle>
          <a:p>
            <a:pPr eaLnBrk="1" hangingPunct="1">
              <a:buClrTx/>
              <a:defRPr/>
            </a:pPr>
            <a:r>
              <a:rPr lang="zh-CN" altLang="en-US" b="0" kern="0" dirty="0" smtClean="0"/>
              <a:t>函数调用的例子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800" dirty="0" smtClean="0"/>
              <a:t>...... //</a:t>
            </a:r>
            <a:r>
              <a:rPr lang="zh-CN" altLang="en-US" sz="2800" dirty="0" smtClean="0"/>
              <a:t>其中有函数</a:t>
            </a:r>
            <a:r>
              <a:rPr lang="en-US" altLang="zh-CN" sz="2800" dirty="0" smtClean="0"/>
              <a:t>factorial</a:t>
            </a:r>
            <a:r>
              <a:rPr lang="zh-CN" altLang="en-US" sz="2800" dirty="0" smtClean="0"/>
              <a:t>的定义</a:t>
            </a:r>
            <a:endParaRPr lang="en-US" altLang="zh-CN" sz="2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main()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{	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x;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/>
              <a:t>cout</a:t>
            </a:r>
            <a:r>
              <a:rPr lang="en-US" altLang="zh-CN" sz="2800" dirty="0" smtClean="0"/>
              <a:t> &lt;&lt; "</a:t>
            </a:r>
            <a:r>
              <a:rPr lang="zh-CN" altLang="en-US" sz="2800" dirty="0" smtClean="0"/>
              <a:t>请输入一个正整数：</a:t>
            </a:r>
            <a:r>
              <a:rPr lang="en-US" altLang="zh-CN" sz="2800" dirty="0" smtClean="0"/>
              <a:t>";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/>
              <a:t>cin</a:t>
            </a:r>
            <a:r>
              <a:rPr lang="en-US" altLang="zh-CN" sz="2800" dirty="0" smtClean="0"/>
              <a:t> &gt;&gt; x;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/>
              <a:t>cout</a:t>
            </a:r>
            <a:r>
              <a:rPr lang="en-US" altLang="zh-CN" sz="2800" dirty="0" smtClean="0"/>
              <a:t> &lt;&lt; "Factorial of " &lt;&lt; x &lt;&lt; " is " 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800" dirty="0" smtClean="0"/>
              <a:t>		  &lt;&lt; </a:t>
            </a:r>
            <a:r>
              <a:rPr lang="en-US" altLang="zh-CN" sz="2800" dirty="0" smtClean="0">
                <a:solidFill>
                  <a:srgbClr val="FFC000"/>
                </a:solidFill>
              </a:rPr>
              <a:t>factorial(x)</a:t>
            </a:r>
            <a:r>
              <a:rPr lang="en-US" altLang="zh-CN" sz="2800" dirty="0" smtClean="0"/>
              <a:t> //</a:t>
            </a:r>
            <a:r>
              <a:rPr lang="zh-CN" altLang="en-US" sz="2800" dirty="0" smtClean="0"/>
              <a:t>调用</a:t>
            </a:r>
            <a:r>
              <a:rPr lang="en-US" altLang="zh-CN" sz="2800" dirty="0"/>
              <a:t>factorial</a:t>
            </a:r>
            <a:r>
              <a:rPr lang="zh-CN" altLang="en-US" sz="2800" dirty="0" smtClean="0"/>
              <a:t>函数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/>
              <a:t>		  </a:t>
            </a:r>
            <a:r>
              <a:rPr lang="en-US" altLang="zh-CN" sz="2800" dirty="0" smtClean="0"/>
              <a:t>&lt;&lt; </a:t>
            </a:r>
            <a:r>
              <a:rPr lang="en-US" altLang="zh-CN" sz="2800" dirty="0" err="1" smtClean="0"/>
              <a:t>endl</a:t>
            </a:r>
            <a:r>
              <a:rPr lang="en-US" altLang="zh-CN" sz="2800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return 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}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800" dirty="0" smtClean="0"/>
              <a:t>...... //</a:t>
            </a:r>
            <a:r>
              <a:rPr lang="zh-CN" altLang="en-US" sz="2800" dirty="0" smtClean="0"/>
              <a:t>其中有函数</a:t>
            </a:r>
            <a:r>
              <a:rPr lang="en-US" altLang="zh-CN" sz="2800" dirty="0" err="1"/>
              <a:t>display_message</a:t>
            </a:r>
            <a:r>
              <a:rPr lang="zh-CN" altLang="en-US" sz="2800" dirty="0" smtClean="0"/>
              <a:t>的定义</a:t>
            </a:r>
            <a:endParaRPr lang="en-US" altLang="zh-CN" sz="2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main()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{	</a:t>
            </a: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x;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/>
              <a:t>cout</a:t>
            </a:r>
            <a:r>
              <a:rPr lang="en-US" altLang="zh-CN" sz="2800" dirty="0" smtClean="0"/>
              <a:t> &lt;&lt; "</a:t>
            </a:r>
            <a:r>
              <a:rPr lang="zh-CN" altLang="en-US" sz="2800" dirty="0" smtClean="0"/>
              <a:t>请输入一个成绩：</a:t>
            </a:r>
            <a:r>
              <a:rPr lang="en-US" altLang="zh-CN" sz="2800" dirty="0" smtClean="0"/>
              <a:t>";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/>
              <a:t>cin</a:t>
            </a:r>
            <a:r>
              <a:rPr lang="en-US" altLang="zh-CN" sz="2800" dirty="0" smtClean="0"/>
              <a:t> &gt;&gt; x;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err="1" smtClean="0">
                <a:solidFill>
                  <a:srgbClr val="FFC000"/>
                </a:solidFill>
              </a:rPr>
              <a:t>display_message</a:t>
            </a:r>
            <a:r>
              <a:rPr lang="en-US" altLang="zh-CN" sz="2800" dirty="0" smtClean="0">
                <a:solidFill>
                  <a:srgbClr val="FFC000"/>
                </a:solidFill>
              </a:rPr>
              <a:t>(x);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800" dirty="0"/>
              <a:t>	return 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800" dirty="0" smtClean="0"/>
              <a:t>}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76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  <a:endParaRPr lang="zh-CN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基于功能分解与复合的程序设计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过程抽象与子程序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800" dirty="0" smtClean="0"/>
              <a:t>C++</a:t>
            </a:r>
            <a:r>
              <a:rPr lang="zh-CN" altLang="en-US" sz="2800" dirty="0" smtClean="0"/>
              <a:t>函数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局部变量与全局变量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800" dirty="0" smtClean="0"/>
              <a:t>C++</a:t>
            </a:r>
            <a:r>
              <a:rPr lang="zh-CN" altLang="en-US" sz="2800" dirty="0" smtClean="0"/>
              <a:t>程序的多模块结构</a:t>
            </a:r>
            <a:endParaRPr lang="en-US" altLang="zh-CN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标准库函数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2951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/>
              <a:t>函数调用的执行过程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960513"/>
            <a:ext cx="8507413" cy="4204791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zh-CN" altLang="en-US" sz="2800" dirty="0" smtClean="0"/>
              <a:t>计算实参的值（实参可以是表达式）</a:t>
            </a:r>
            <a:endParaRPr lang="en-US" altLang="zh-CN" sz="2800" dirty="0" smtClean="0"/>
          </a:p>
          <a:p>
            <a:pPr lvl="1" algn="just" eaLnBrk="1" hangingPunct="1">
              <a:defRPr/>
            </a:pPr>
            <a:r>
              <a:rPr lang="zh-CN" altLang="en-US" sz="2400" dirty="0"/>
              <a:t>注意</a:t>
            </a:r>
            <a:r>
              <a:rPr lang="zh-CN" altLang="en-US" sz="2400" dirty="0" smtClean="0"/>
              <a:t>：对于多个实参，</a:t>
            </a:r>
            <a:r>
              <a:rPr lang="en-US" altLang="zh-CN" sz="2400" dirty="0" smtClean="0">
                <a:solidFill>
                  <a:schemeClr val="folHlink"/>
                </a:solidFill>
                <a:cs typeface="Times New Roman" pitchFamily="18" charset="0"/>
              </a:rPr>
              <a:t>C++</a:t>
            </a:r>
            <a:r>
              <a:rPr lang="zh-CN" altLang="en-US" sz="2400" dirty="0" smtClean="0">
                <a:solidFill>
                  <a:schemeClr val="folHlink"/>
                </a:solidFill>
              </a:rPr>
              <a:t>没有规定实参的计算次序</a:t>
            </a:r>
            <a:r>
              <a:rPr lang="zh-CN" altLang="en-US" sz="2400" dirty="0" smtClean="0"/>
              <a:t>。</a:t>
            </a:r>
            <a:endParaRPr lang="zh-CN" altLang="en-US" sz="2400" dirty="0" smtClean="0"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zh-CN" altLang="en-US" sz="2800" dirty="0" smtClean="0"/>
              <a:t>把实参分别传递给被调用函数的形参。</a:t>
            </a:r>
            <a:endParaRPr lang="zh-CN" altLang="en-US" sz="2800" dirty="0" smtClean="0"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zh-CN" altLang="en-US" sz="2800" dirty="0" smtClean="0"/>
              <a:t>执行函数体。</a:t>
            </a:r>
            <a:endParaRPr lang="zh-CN" altLang="en-US" sz="2800" dirty="0" smtClean="0"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zh-CN" altLang="en-US" sz="2800" dirty="0" smtClean="0"/>
              <a:t>函数体中执行</a:t>
            </a:r>
            <a:r>
              <a:rPr lang="en-US" altLang="zh-CN" sz="2800" dirty="0"/>
              <a:t>return</a:t>
            </a:r>
            <a:r>
              <a:rPr lang="zh-CN" altLang="en-US" sz="2800" dirty="0" smtClean="0"/>
              <a:t>语句返回函数调用点，调用点获得返回值（如果有返回值）并执行调用之后的操作。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函数声明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8651304" cy="4464496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程序中调用的所有函数都要有定义！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如果</a:t>
            </a:r>
            <a:r>
              <a:rPr lang="zh-CN" altLang="en-US" dirty="0" smtClean="0"/>
              <a:t>在程序中</a:t>
            </a:r>
            <a:r>
              <a:rPr lang="zh-CN" altLang="en-US" dirty="0" smtClean="0">
                <a:solidFill>
                  <a:srgbClr val="FFC000"/>
                </a:solidFill>
              </a:rPr>
              <a:t>函数调用点</a:t>
            </a:r>
            <a:r>
              <a:rPr lang="zh-CN" altLang="en-US" dirty="0" smtClean="0"/>
              <a:t>之前没见到该函数的定义：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定义</a:t>
            </a:r>
            <a:r>
              <a:rPr lang="zh-CN" altLang="en-US" dirty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的标准库中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定义</a:t>
            </a:r>
            <a:r>
              <a:rPr lang="zh-CN" altLang="en-US" dirty="0" smtClean="0"/>
              <a:t>在</a:t>
            </a:r>
            <a:r>
              <a:rPr lang="zh-CN" altLang="en-US" dirty="0"/>
              <a:t>本源文件中调用点</a:t>
            </a:r>
            <a:r>
              <a:rPr lang="zh-CN" altLang="en-US" dirty="0" smtClean="0"/>
              <a:t>之后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定义在其它源文件（模块）中</a:t>
            </a:r>
            <a:endParaRPr lang="en-US" altLang="zh-CN" dirty="0" smtClean="0"/>
          </a:p>
          <a:p>
            <a:pPr marL="0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则在调用点之前需要对被调用的函数进行</a:t>
            </a:r>
            <a:r>
              <a:rPr lang="zh-CN" altLang="en-US" dirty="0" smtClean="0">
                <a:solidFill>
                  <a:srgbClr val="FFC000"/>
                </a:solidFill>
              </a:rPr>
              <a:t>声明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1"/>
            <a:ext cx="8830816" cy="3628999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函数声明</a:t>
            </a:r>
            <a:r>
              <a:rPr lang="zh-CN" altLang="en-US" dirty="0"/>
              <a:t>的格式如下：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zh-CN" dirty="0"/>
              <a:t>&lt;</a:t>
            </a:r>
            <a:r>
              <a:rPr lang="zh-CN" altLang="en-US" dirty="0"/>
              <a:t>返回值类型</a:t>
            </a:r>
            <a:r>
              <a:rPr lang="en-US" altLang="zh-CN" dirty="0"/>
              <a:t>&gt; &lt;</a:t>
            </a:r>
            <a:r>
              <a:rPr lang="zh-CN" altLang="en-US" dirty="0"/>
              <a:t>函数名</a:t>
            </a:r>
            <a:r>
              <a:rPr lang="en-US" altLang="zh-CN" dirty="0"/>
              <a:t>&gt;</a:t>
            </a:r>
            <a:r>
              <a:rPr lang="en-US" altLang="zh-CN" b="1" dirty="0">
                <a:solidFill>
                  <a:srgbClr val="FFC000"/>
                </a:solidFill>
              </a:rPr>
              <a:t>(</a:t>
            </a:r>
            <a:r>
              <a:rPr lang="en-US" altLang="zh-CN" dirty="0"/>
              <a:t>&lt;</a:t>
            </a:r>
            <a:r>
              <a:rPr lang="zh-CN" altLang="en-US" dirty="0"/>
              <a:t>形式参数表</a:t>
            </a:r>
            <a:r>
              <a:rPr lang="en-US" altLang="zh-CN" dirty="0"/>
              <a:t>&gt;</a:t>
            </a:r>
            <a:r>
              <a:rPr lang="en-US" altLang="zh-CN" b="1" dirty="0">
                <a:solidFill>
                  <a:srgbClr val="FFC000"/>
                </a:solidFill>
              </a:rPr>
              <a:t>);</a:t>
            </a:r>
          </a:p>
          <a:p>
            <a:pPr marL="457200" lvl="1" indent="0">
              <a:lnSpc>
                <a:spcPct val="120000"/>
              </a:lnSpc>
              <a:buFontTx/>
              <a:buNone/>
              <a:defRPr/>
            </a:pPr>
            <a:r>
              <a:rPr lang="zh-CN" altLang="en-US" dirty="0"/>
              <a:t>或</a:t>
            </a:r>
            <a:endParaRPr lang="en-US" altLang="zh-CN" dirty="0"/>
          </a:p>
          <a:p>
            <a:pPr lvl="1">
              <a:lnSpc>
                <a:spcPct val="120000"/>
              </a:lnSpc>
              <a:defRPr/>
            </a:pPr>
            <a:r>
              <a:rPr lang="en-US" altLang="zh-CN" b="1" dirty="0">
                <a:solidFill>
                  <a:srgbClr val="FFC000"/>
                </a:solidFill>
              </a:rPr>
              <a:t>extern</a:t>
            </a:r>
            <a:r>
              <a:rPr lang="en-US" altLang="zh-CN" dirty="0"/>
              <a:t> &lt;</a:t>
            </a:r>
            <a:r>
              <a:rPr lang="zh-CN" altLang="en-US" dirty="0"/>
              <a:t>返回值类型</a:t>
            </a:r>
            <a:r>
              <a:rPr lang="en-US" altLang="zh-CN" dirty="0"/>
              <a:t>&gt; &lt;</a:t>
            </a:r>
            <a:r>
              <a:rPr lang="zh-CN" altLang="en-US" dirty="0"/>
              <a:t>函数名</a:t>
            </a:r>
            <a:r>
              <a:rPr lang="en-US" altLang="zh-CN" dirty="0"/>
              <a:t>&gt;</a:t>
            </a:r>
            <a:r>
              <a:rPr lang="en-US" altLang="zh-CN" b="1" dirty="0">
                <a:solidFill>
                  <a:srgbClr val="FFC000"/>
                </a:solidFill>
              </a:rPr>
              <a:t>(</a:t>
            </a:r>
            <a:r>
              <a:rPr lang="en-US" altLang="zh-CN" dirty="0"/>
              <a:t>&lt;</a:t>
            </a:r>
            <a:r>
              <a:rPr lang="zh-CN" altLang="en-US" dirty="0"/>
              <a:t>形式参数表</a:t>
            </a:r>
            <a:r>
              <a:rPr lang="en-US" altLang="zh-CN" dirty="0"/>
              <a:t>&gt;</a:t>
            </a:r>
            <a:r>
              <a:rPr lang="en-US" altLang="zh-CN" b="1" dirty="0">
                <a:solidFill>
                  <a:srgbClr val="FFC000"/>
                </a:solidFill>
              </a:rPr>
              <a:t>);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cs typeface="Courier New" pitchFamily="49" charset="0"/>
              </a:rPr>
              <a:t>在函数声明中，</a:t>
            </a:r>
            <a:r>
              <a:rPr lang="en-US" altLang="zh-CN" dirty="0">
                <a:cs typeface="Courier New" pitchFamily="49" charset="0"/>
              </a:rPr>
              <a:t>&lt;</a:t>
            </a:r>
            <a:r>
              <a:rPr lang="zh-CN" altLang="en-US" dirty="0">
                <a:cs typeface="Courier New" pitchFamily="49" charset="0"/>
              </a:rPr>
              <a:t>形式参数表</a:t>
            </a:r>
            <a:r>
              <a:rPr lang="en-US" altLang="zh-CN" dirty="0">
                <a:cs typeface="Courier New" pitchFamily="49" charset="0"/>
              </a:rPr>
              <a:t>&gt;</a:t>
            </a:r>
            <a:r>
              <a:rPr lang="zh-CN" altLang="en-US" dirty="0">
                <a:cs typeface="Courier New" pitchFamily="49" charset="0"/>
              </a:rPr>
              <a:t>中可以</a:t>
            </a:r>
            <a:r>
              <a:rPr lang="zh-CN" altLang="en-US" dirty="0">
                <a:solidFill>
                  <a:schemeClr val="folHlink"/>
                </a:solidFill>
                <a:cs typeface="Courier New" pitchFamily="49" charset="0"/>
              </a:rPr>
              <a:t>只列出形参的类型而不写形参名</a:t>
            </a:r>
            <a:r>
              <a:rPr lang="zh-CN" altLang="en-US" dirty="0" smtClean="0">
                <a:cs typeface="Courier New" pitchFamily="49" charset="0"/>
              </a:rPr>
              <a:t>。</a:t>
            </a:r>
            <a:endParaRPr lang="zh-CN" altLang="en-US" dirty="0"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13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913"/>
            <a:ext cx="8640960" cy="6624463"/>
          </a:xfrm>
        </p:spPr>
        <p:txBody>
          <a:bodyPr>
            <a:normAutofit fontScale="77500" lnSpcReduction="20000"/>
          </a:bodyPr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en-US" altLang="zh-CN" sz="3000" dirty="0" smtClean="0"/>
              <a:t>void  f() //</a:t>
            </a:r>
            <a:r>
              <a:rPr lang="zh-CN" altLang="en-US" sz="3000" dirty="0" smtClean="0">
                <a:solidFill>
                  <a:srgbClr val="FFC000"/>
                </a:solidFill>
              </a:rPr>
              <a:t>函数</a:t>
            </a:r>
            <a:r>
              <a:rPr lang="en-US" altLang="zh-CN" sz="3000" dirty="0" smtClean="0">
                <a:solidFill>
                  <a:srgbClr val="FFC000"/>
                </a:solidFill>
              </a:rPr>
              <a:t>f</a:t>
            </a:r>
            <a:r>
              <a:rPr lang="zh-CN" altLang="en-US" sz="3000" dirty="0" smtClean="0">
                <a:solidFill>
                  <a:srgbClr val="FFC000"/>
                </a:solidFill>
              </a:rPr>
              <a:t>的定义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en-US" altLang="zh-CN" sz="3000" dirty="0" smtClean="0"/>
              <a:t>{ ......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en-US" altLang="zh-CN" sz="3000" dirty="0" smtClean="0"/>
              <a:t>}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en-US" altLang="zh-CN" sz="3000" dirty="0" err="1" smtClean="0"/>
              <a:t>int</a:t>
            </a:r>
            <a:r>
              <a:rPr lang="en-US" altLang="zh-CN" sz="3000" dirty="0" smtClean="0"/>
              <a:t> main() //</a:t>
            </a:r>
            <a:r>
              <a:rPr lang="zh-CN" altLang="en-US" sz="3000" dirty="0" smtClean="0">
                <a:solidFill>
                  <a:srgbClr val="FFC000"/>
                </a:solidFill>
              </a:rPr>
              <a:t>函数</a:t>
            </a:r>
            <a:r>
              <a:rPr lang="en-US" altLang="zh-CN" sz="3000" dirty="0" smtClean="0">
                <a:solidFill>
                  <a:srgbClr val="FFC000"/>
                </a:solidFill>
              </a:rPr>
              <a:t>main</a:t>
            </a:r>
            <a:r>
              <a:rPr lang="zh-CN" altLang="en-US" sz="3000" dirty="0" smtClean="0">
                <a:solidFill>
                  <a:srgbClr val="FFC000"/>
                </a:solidFill>
              </a:rPr>
              <a:t>的定义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en-US" altLang="zh-CN" sz="3000" dirty="0" smtClean="0"/>
              <a:t>{ f(); //</a:t>
            </a:r>
            <a:r>
              <a:rPr lang="zh-CN" altLang="en-US" sz="3000" dirty="0">
                <a:solidFill>
                  <a:srgbClr val="FFC000"/>
                </a:solidFill>
              </a:rPr>
              <a:t>函数</a:t>
            </a:r>
            <a:r>
              <a:rPr lang="en-US" altLang="zh-CN" sz="3000" dirty="0">
                <a:solidFill>
                  <a:srgbClr val="FFC000"/>
                </a:solidFill>
              </a:rPr>
              <a:t>f</a:t>
            </a:r>
            <a:r>
              <a:rPr lang="zh-CN" altLang="en-US" sz="3000" dirty="0">
                <a:solidFill>
                  <a:srgbClr val="FFC000"/>
                </a:solidFill>
              </a:rPr>
              <a:t>的调用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zh-CN" altLang="en-US" sz="3000" dirty="0" smtClean="0"/>
              <a:t>   </a:t>
            </a:r>
            <a:r>
              <a:rPr lang="en-US" altLang="zh-CN" sz="3000" dirty="0" err="1" smtClean="0"/>
              <a:t>int</a:t>
            </a:r>
            <a:r>
              <a:rPr lang="en-US" altLang="zh-CN" sz="3000" dirty="0" smtClean="0"/>
              <a:t> x;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3000" dirty="0" smtClean="0"/>
              <a:t>   </a:t>
            </a:r>
            <a:r>
              <a:rPr lang="en-US" altLang="zh-CN" sz="3000" dirty="0" err="1">
                <a:solidFill>
                  <a:srgbClr val="FFC000"/>
                </a:solidFill>
              </a:rPr>
              <a:t>int</a:t>
            </a:r>
            <a:r>
              <a:rPr lang="en-US" altLang="zh-CN" sz="3000" dirty="0">
                <a:solidFill>
                  <a:srgbClr val="FFC000"/>
                </a:solidFill>
              </a:rPr>
              <a:t> g(</a:t>
            </a:r>
            <a:r>
              <a:rPr lang="en-US" altLang="zh-CN" sz="3000" dirty="0" err="1">
                <a:solidFill>
                  <a:srgbClr val="FFC000"/>
                </a:solidFill>
              </a:rPr>
              <a:t>int</a:t>
            </a:r>
            <a:r>
              <a:rPr lang="en-US" altLang="zh-CN" sz="3000" dirty="0">
                <a:solidFill>
                  <a:srgbClr val="FFC000"/>
                </a:solidFill>
              </a:rPr>
              <a:t>); </a:t>
            </a:r>
            <a:r>
              <a:rPr lang="en-US" altLang="zh-CN" sz="3000" dirty="0" smtClean="0"/>
              <a:t>//</a:t>
            </a:r>
            <a:r>
              <a:rPr lang="zh-CN" altLang="en-US" sz="3000" dirty="0">
                <a:solidFill>
                  <a:srgbClr val="FFC000"/>
                </a:solidFill>
              </a:rPr>
              <a:t>函数</a:t>
            </a:r>
            <a:r>
              <a:rPr lang="en-US" altLang="zh-CN" sz="3000" dirty="0">
                <a:solidFill>
                  <a:srgbClr val="FFC000"/>
                </a:solidFill>
              </a:rPr>
              <a:t>g</a:t>
            </a:r>
            <a:r>
              <a:rPr lang="zh-CN" altLang="en-US" sz="3000" dirty="0">
                <a:solidFill>
                  <a:srgbClr val="FFC000"/>
                </a:solidFill>
              </a:rPr>
              <a:t>的</a:t>
            </a:r>
            <a:r>
              <a:rPr lang="zh-CN" altLang="en-US" sz="3000" dirty="0" smtClean="0">
                <a:solidFill>
                  <a:srgbClr val="FFC000"/>
                </a:solidFill>
              </a:rPr>
              <a:t>声明</a:t>
            </a:r>
            <a:endParaRPr lang="en-US" altLang="zh-CN" sz="3000" dirty="0" smtClean="0">
              <a:solidFill>
                <a:srgbClr val="FFC000"/>
              </a:solidFill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3000" dirty="0">
                <a:solidFill>
                  <a:srgbClr val="FFC000"/>
                </a:solidFill>
              </a:rPr>
              <a:t> </a:t>
            </a:r>
            <a:r>
              <a:rPr lang="en-US" altLang="zh-CN" sz="3000" dirty="0" smtClean="0">
                <a:solidFill>
                  <a:srgbClr val="FFC000"/>
                </a:solidFill>
              </a:rPr>
              <a:t>  </a:t>
            </a:r>
            <a:r>
              <a:rPr lang="en-US" altLang="zh-CN" sz="3000" dirty="0" smtClean="0"/>
              <a:t>x = g(10); //</a:t>
            </a:r>
            <a:r>
              <a:rPr lang="zh-CN" altLang="en-US" sz="3000" dirty="0">
                <a:solidFill>
                  <a:srgbClr val="FFC000"/>
                </a:solidFill>
              </a:rPr>
              <a:t>函数</a:t>
            </a:r>
            <a:r>
              <a:rPr lang="en-US" altLang="zh-CN" sz="3000" dirty="0">
                <a:solidFill>
                  <a:srgbClr val="FFC000"/>
                </a:solidFill>
              </a:rPr>
              <a:t>g</a:t>
            </a:r>
            <a:r>
              <a:rPr lang="zh-CN" altLang="en-US" sz="3000" dirty="0">
                <a:solidFill>
                  <a:srgbClr val="FFC000"/>
                </a:solidFill>
              </a:rPr>
              <a:t>的</a:t>
            </a:r>
            <a:r>
              <a:rPr lang="zh-CN" altLang="en-US" sz="3000" dirty="0" smtClean="0">
                <a:solidFill>
                  <a:srgbClr val="FFC000"/>
                </a:solidFill>
              </a:rPr>
              <a:t>调用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zh-CN" altLang="en-US" sz="3000" dirty="0" smtClean="0"/>
              <a:t>   </a:t>
            </a:r>
            <a:r>
              <a:rPr lang="en-US" altLang="zh-CN" sz="3000" dirty="0" smtClean="0"/>
              <a:t>......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en-US" altLang="zh-CN" sz="3000" dirty="0" smtClean="0"/>
              <a:t>   return 0;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en-US" altLang="zh-CN" sz="3000" dirty="0" smtClean="0"/>
              <a:t>}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3000" dirty="0" err="1"/>
              <a:t>int</a:t>
            </a:r>
            <a:r>
              <a:rPr lang="en-US" altLang="zh-CN" sz="3000" dirty="0"/>
              <a:t> g(</a:t>
            </a:r>
            <a:r>
              <a:rPr lang="en-US" altLang="zh-CN" sz="3000" dirty="0" err="1"/>
              <a:t>int</a:t>
            </a:r>
            <a:r>
              <a:rPr lang="en-US" altLang="zh-CN" sz="3000" dirty="0"/>
              <a:t> n) </a:t>
            </a:r>
            <a:r>
              <a:rPr lang="en-US" altLang="zh-CN" sz="3000" dirty="0" smtClean="0"/>
              <a:t>//</a:t>
            </a:r>
            <a:r>
              <a:rPr lang="zh-CN" altLang="en-US" sz="3000" dirty="0">
                <a:solidFill>
                  <a:srgbClr val="FFC000"/>
                </a:solidFill>
              </a:rPr>
              <a:t>函数</a:t>
            </a:r>
            <a:r>
              <a:rPr lang="en-US" altLang="zh-CN" sz="3000" dirty="0">
                <a:solidFill>
                  <a:srgbClr val="FFC000"/>
                </a:solidFill>
              </a:rPr>
              <a:t>g</a:t>
            </a:r>
            <a:r>
              <a:rPr lang="zh-CN" altLang="en-US" sz="3000" dirty="0">
                <a:solidFill>
                  <a:srgbClr val="FFC000"/>
                </a:solidFill>
              </a:rPr>
              <a:t>的</a:t>
            </a:r>
            <a:r>
              <a:rPr lang="zh-CN" altLang="en-US" sz="3000" dirty="0" smtClean="0">
                <a:solidFill>
                  <a:srgbClr val="FFC000"/>
                </a:solidFill>
              </a:rPr>
              <a:t>定义</a:t>
            </a:r>
            <a:endParaRPr lang="zh-CN" altLang="en-US" sz="3000" dirty="0">
              <a:solidFill>
                <a:srgbClr val="FFC000"/>
              </a:solidFill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3000" dirty="0"/>
              <a:t>{ ......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3000" dirty="0" smtClean="0"/>
              <a:t>}</a:t>
            </a:r>
            <a:endParaRPr lang="en-US" altLang="zh-CN" sz="30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defRPr/>
            </a:pPr>
            <a:r>
              <a:rPr lang="zh-CN" altLang="en-US" sz="3800" dirty="0" smtClean="0">
                <a:solidFill>
                  <a:srgbClr val="FFC000"/>
                </a:solidFill>
              </a:rPr>
              <a:t>函数</a:t>
            </a:r>
            <a:r>
              <a:rPr lang="zh-CN" altLang="en-US" sz="3800" dirty="0">
                <a:solidFill>
                  <a:srgbClr val="FFC000"/>
                </a:solidFill>
              </a:rPr>
              <a:t>声明的作用是什么</a:t>
            </a:r>
            <a:r>
              <a:rPr lang="zh-CN" altLang="en-US" sz="3800" dirty="0" smtClean="0">
                <a:solidFill>
                  <a:srgbClr val="FFC000"/>
                </a:solidFill>
              </a:rPr>
              <a:t>？</a:t>
            </a:r>
            <a:endParaRPr lang="en-US" altLang="zh-CN" sz="3800" dirty="0" smtClean="0">
              <a:solidFill>
                <a:srgbClr val="FFC000"/>
              </a:solidFill>
            </a:endParaRP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  <a:buClrTx/>
              <a:defRPr/>
            </a:pPr>
            <a:r>
              <a:rPr lang="zh-CN" altLang="en-US" sz="3100" dirty="0" smtClean="0"/>
              <a:t>让编译程序对函数调用的合法性（参数个数与类型）进行检查；</a:t>
            </a:r>
            <a:endParaRPr lang="en-US" altLang="zh-CN" sz="3100" dirty="0" smtClean="0"/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  <a:buClrTx/>
              <a:defRPr/>
            </a:pPr>
            <a:r>
              <a:rPr lang="zh-CN" altLang="en-US" sz="3100" dirty="0" smtClean="0"/>
              <a:t>进行必要的类型转换。</a:t>
            </a:r>
            <a:endParaRPr lang="en-US" altLang="zh-CN" sz="3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sz="3600" dirty="0" smtClean="0"/>
              <a:t>例：用函数实现求小于</a:t>
            </a:r>
            <a:r>
              <a:rPr lang="en-US" altLang="zh-CN" sz="3600" dirty="0" smtClean="0"/>
              <a:t>n</a:t>
            </a:r>
            <a:r>
              <a:rPr lang="zh-CN" altLang="en-US" sz="3600" dirty="0" smtClean="0"/>
              <a:t>的所有素数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zh-CN" altLang="en-US" sz="3600" dirty="0" smtClean="0"/>
              <a:t>（每输出</a:t>
            </a:r>
            <a:r>
              <a:rPr lang="en-US" altLang="zh-CN" sz="3600" dirty="0" smtClean="0"/>
              <a:t>6</a:t>
            </a:r>
            <a:r>
              <a:rPr lang="zh-CN" altLang="en-US" sz="3600" dirty="0" smtClean="0"/>
              <a:t>个素数换一行）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1733"/>
            <a:ext cx="8686800" cy="540164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按功能分解的设计方法，该问题实际上包含两个子问题：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判断某个数是否为素数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输出识别出的素数。</a:t>
            </a:r>
            <a:endParaRPr lang="en-US" altLang="zh-CN" dirty="0" smtClean="0"/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可以用两个函数</a:t>
            </a:r>
            <a:r>
              <a:rPr lang="en-US" altLang="zh-CN" dirty="0" err="1" smtClean="0">
                <a:solidFill>
                  <a:srgbClr val="FFC000"/>
                </a:solidFill>
              </a:rPr>
              <a:t>is_prime</a:t>
            </a:r>
            <a:r>
              <a:rPr lang="zh-CN" altLang="en-US" dirty="0" smtClean="0"/>
              <a:t>和</a:t>
            </a:r>
            <a:r>
              <a:rPr lang="en-US" altLang="zh-CN" dirty="0" err="1" smtClean="0">
                <a:solidFill>
                  <a:srgbClr val="FFC000"/>
                </a:solidFill>
              </a:rPr>
              <a:t>print_prime</a:t>
            </a:r>
            <a:r>
              <a:rPr lang="zh-CN" altLang="en-US" dirty="0" smtClean="0"/>
              <a:t>来分别解决两个子问题，在解决主要问题的过程中通过调用这两个函数来帮助解决问题：</a:t>
            </a:r>
            <a:endParaRPr lang="en-US" altLang="zh-CN" dirty="0" smtClean="0"/>
          </a:p>
          <a:p>
            <a:pPr marL="717550" defTabSz="723900" eaLnBrk="1" hangingPunct="1">
              <a:buNone/>
              <a:defRPr/>
            </a:pPr>
            <a:r>
              <a:rPr kumimoji="1" lang="en-US" altLang="zh-CN" sz="2500" dirty="0"/>
              <a:t>	</a:t>
            </a:r>
            <a:r>
              <a:rPr kumimoji="1" lang="en-US" altLang="zh-CN" sz="2500" dirty="0" err="1"/>
              <a:t>int</a:t>
            </a:r>
            <a:r>
              <a:rPr kumimoji="1" lang="en-US" altLang="zh-CN" sz="2500" dirty="0"/>
              <a:t> count=1;</a:t>
            </a:r>
          </a:p>
          <a:p>
            <a:pPr marL="717550" defTabSz="723900" eaLnBrk="1" hangingPunct="1">
              <a:buNone/>
              <a:defRPr/>
            </a:pPr>
            <a:r>
              <a:rPr kumimoji="1" lang="en-US" altLang="zh-CN" sz="2000" dirty="0"/>
              <a:t> </a:t>
            </a:r>
            <a:r>
              <a:rPr kumimoji="1" lang="en-US" altLang="zh-CN" sz="2000" dirty="0" smtClean="0"/>
              <a:t>   </a:t>
            </a:r>
            <a:r>
              <a:rPr kumimoji="1" lang="en-US" altLang="zh-CN" sz="2000" dirty="0" smtClean="0"/>
              <a:t> </a:t>
            </a:r>
            <a:r>
              <a:rPr kumimoji="1" lang="en-US" altLang="zh-CN" sz="2400" dirty="0" smtClean="0"/>
              <a:t>for </a:t>
            </a:r>
            <a:r>
              <a:rPr kumimoji="1" lang="en-US" altLang="zh-CN" sz="2400" dirty="0"/>
              <a:t>(</a:t>
            </a:r>
            <a:r>
              <a:rPr kumimoji="1" lang="en-US" altLang="zh-CN" sz="2400" dirty="0" err="1"/>
              <a:t>int</a:t>
            </a:r>
            <a:r>
              <a:rPr kumimoji="1" lang="en-US" altLang="zh-CN" sz="2400" dirty="0"/>
              <a:t> </a:t>
            </a:r>
            <a:r>
              <a:rPr kumimoji="1" lang="en-US" altLang="zh-CN" sz="2400" dirty="0" err="1"/>
              <a:t>i</a:t>
            </a:r>
            <a:r>
              <a:rPr kumimoji="1" lang="en-US" altLang="zh-CN" sz="2400" dirty="0"/>
              <a:t>=3; </a:t>
            </a:r>
            <a:r>
              <a:rPr kumimoji="1" lang="en-US" altLang="zh-CN" sz="2400" dirty="0" err="1"/>
              <a:t>i</a:t>
            </a:r>
            <a:r>
              <a:rPr kumimoji="1" lang="en-US" altLang="zh-CN" sz="2400" dirty="0"/>
              <a:t>&lt;n; </a:t>
            </a:r>
            <a:r>
              <a:rPr kumimoji="1" lang="en-US" altLang="zh-CN" sz="2400" dirty="0" err="1"/>
              <a:t>i</a:t>
            </a:r>
            <a:r>
              <a:rPr kumimoji="1" lang="en-US" altLang="zh-CN" sz="2400" dirty="0"/>
              <a:t>+=2)</a:t>
            </a:r>
          </a:p>
          <a:p>
            <a:pPr marL="717550" defTabSz="723900" eaLnBrk="1" hangingPunct="1">
              <a:buNone/>
              <a:defRPr/>
            </a:pPr>
            <a:r>
              <a:rPr kumimoji="1" lang="en-US" altLang="zh-CN" sz="2400" dirty="0"/>
              <a:t>	</a:t>
            </a:r>
            <a:r>
              <a:rPr kumimoji="1" lang="en-US" altLang="zh-CN" sz="2400" dirty="0" smtClean="0"/>
              <a:t>{  if </a:t>
            </a:r>
            <a:r>
              <a:rPr kumimoji="1" lang="en-US" altLang="zh-CN" sz="2400" dirty="0"/>
              <a:t>(</a:t>
            </a:r>
            <a:r>
              <a:rPr kumimoji="1" lang="en-US" altLang="zh-CN" sz="2400" dirty="0" err="1">
                <a:solidFill>
                  <a:schemeClr val="folHlink"/>
                </a:solidFill>
              </a:rPr>
              <a:t>is_prime</a:t>
            </a:r>
            <a:r>
              <a:rPr kumimoji="1" lang="en-US" altLang="zh-CN" sz="2400" dirty="0"/>
              <a:t>(</a:t>
            </a:r>
            <a:r>
              <a:rPr kumimoji="1" lang="en-US" altLang="zh-CN" sz="2400" dirty="0" err="1"/>
              <a:t>i</a:t>
            </a:r>
            <a:r>
              <a:rPr kumimoji="1" lang="en-US" altLang="zh-CN" sz="2400" dirty="0" smtClean="0"/>
              <a:t>))</a:t>
            </a:r>
          </a:p>
          <a:p>
            <a:pPr marL="717550" defTabSz="723900" eaLnBrk="1" hangingPunct="1">
              <a:buNone/>
              <a:defRPr/>
            </a:pPr>
            <a:r>
              <a:rPr kumimoji="1" lang="en-US" altLang="zh-CN" sz="2400" dirty="0"/>
              <a:t> </a:t>
            </a:r>
            <a:r>
              <a:rPr kumimoji="1" lang="en-US" altLang="zh-CN" sz="2400" dirty="0" smtClean="0"/>
              <a:t>		    { count++;</a:t>
            </a:r>
            <a:endParaRPr kumimoji="1" lang="en-US" altLang="zh-CN" sz="2400" dirty="0"/>
          </a:p>
          <a:p>
            <a:pPr marL="717550" defTabSz="723900" eaLnBrk="1" hangingPunct="1">
              <a:buNone/>
              <a:defRPr/>
            </a:pPr>
            <a:r>
              <a:rPr kumimoji="1" lang="en-US" altLang="zh-CN" sz="2400" dirty="0"/>
              <a:t>		</a:t>
            </a:r>
            <a:r>
              <a:rPr kumimoji="1" lang="en-US" altLang="zh-CN" sz="2400" dirty="0" smtClean="0"/>
              <a:t>      </a:t>
            </a:r>
            <a:r>
              <a:rPr kumimoji="1" lang="en-US" altLang="zh-CN" sz="2400" dirty="0" smtClean="0"/>
              <a:t> </a:t>
            </a:r>
            <a:r>
              <a:rPr kumimoji="1" lang="en-US" altLang="zh-CN" sz="2400" dirty="0" err="1" smtClean="0">
                <a:solidFill>
                  <a:schemeClr val="folHlink"/>
                </a:solidFill>
              </a:rPr>
              <a:t>print_prime</a:t>
            </a:r>
            <a:r>
              <a:rPr kumimoji="1" lang="en-US" altLang="zh-CN" sz="2400" dirty="0" smtClean="0"/>
              <a:t>(</a:t>
            </a:r>
            <a:r>
              <a:rPr kumimoji="1" lang="en-US" altLang="zh-CN" sz="2400" dirty="0" err="1" smtClean="0"/>
              <a:t>i,count</a:t>
            </a:r>
            <a:r>
              <a:rPr kumimoji="1" lang="en-US" altLang="zh-CN" sz="2400" dirty="0" smtClean="0"/>
              <a:t>);</a:t>
            </a:r>
          </a:p>
          <a:p>
            <a:pPr marL="717550" defTabSz="723900" eaLnBrk="1" hangingPunct="1">
              <a:buNone/>
              <a:defRPr/>
            </a:pPr>
            <a:r>
              <a:rPr kumimoji="1" lang="en-US" altLang="zh-CN" sz="2400" dirty="0"/>
              <a:t>	</a:t>
            </a:r>
            <a:r>
              <a:rPr kumimoji="1" lang="en-US" altLang="zh-CN" sz="2400" dirty="0" smtClean="0"/>
              <a:t>    }</a:t>
            </a:r>
            <a:endParaRPr kumimoji="1" lang="en-US" altLang="zh-CN" sz="2400" dirty="0"/>
          </a:p>
          <a:p>
            <a:pPr marL="717550" defTabSz="723900" eaLnBrk="1" hangingPunct="1">
              <a:buNone/>
              <a:defRPr/>
            </a:pPr>
            <a:r>
              <a:rPr kumimoji="1" lang="en-US" altLang="zh-CN" sz="2400" dirty="0"/>
              <a:t>	}</a:t>
            </a:r>
          </a:p>
        </p:txBody>
      </p:sp>
      <p:sp>
        <p:nvSpPr>
          <p:cNvPr id="4" name="Text Box 0"/>
          <p:cNvSpPr txBox="1">
            <a:spLocks noChangeArrowheads="1"/>
          </p:cNvSpPr>
          <p:nvPr/>
        </p:nvSpPr>
        <p:spPr bwMode="auto">
          <a:xfrm>
            <a:off x="6228184" y="4642445"/>
            <a:ext cx="1489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marL="990600" indent="-5334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kumimoji="0" lang="en-US" altLang="zh-CN" sz="1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main</a:t>
            </a:r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4931197" y="5942608"/>
            <a:ext cx="17621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90600" indent="-5334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kumimoji="0" lang="en-US" altLang="zh-CN" sz="1800" dirty="0" err="1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is_prime</a:t>
            </a:r>
            <a:endParaRPr kumimoji="0" lang="en-US" altLang="zh-CN" sz="18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588547" y="5937845"/>
            <a:ext cx="21701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90600" indent="-5334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kumimoji="0" lang="en-US" altLang="zh-CN" sz="1800" dirty="0" err="1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print_prime</a:t>
            </a:r>
            <a:endParaRPr kumimoji="0" lang="en-US" altLang="zh-CN" sz="1800" dirty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 flipH="1">
            <a:off x="6083722" y="5145683"/>
            <a:ext cx="8636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7091784" y="5145683"/>
            <a:ext cx="8636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527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33375"/>
            <a:ext cx="8207375" cy="6191250"/>
          </a:xfrm>
        </p:spPr>
        <p:txBody>
          <a:bodyPr>
            <a:normAutofit fontScale="92500" lnSpcReduction="20000"/>
          </a:bodyPr>
          <a:lstStyle/>
          <a:p>
            <a:pPr defTabSz="723900" eaLnBrk="1" hangingPunct="1">
              <a:buFont typeface="Wingdings" pitchFamily="2" charset="2"/>
              <a:buNone/>
              <a:defRPr/>
            </a:pPr>
            <a:r>
              <a:rPr lang="en-US" altLang="zh-CN" sz="2000" dirty="0" smtClean="0">
                <a:cs typeface="Courier New" pitchFamily="49" charset="0"/>
              </a:rPr>
              <a:t>#include &lt;</a:t>
            </a:r>
            <a:r>
              <a:rPr lang="en-US" altLang="zh-CN" sz="2000" dirty="0" err="1" smtClean="0">
                <a:cs typeface="Courier New" pitchFamily="49" charset="0"/>
              </a:rPr>
              <a:t>iostream</a:t>
            </a:r>
            <a:r>
              <a:rPr lang="en-US" altLang="zh-CN" sz="2000" dirty="0" smtClean="0">
                <a:cs typeface="Courier New" pitchFamily="49" charset="0"/>
              </a:rPr>
              <a:t>&gt;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lang="en-US" altLang="zh-CN" sz="2000" dirty="0" smtClean="0">
                <a:cs typeface="Courier New" pitchFamily="49" charset="0"/>
              </a:rPr>
              <a:t>#include &lt;</a:t>
            </a:r>
            <a:r>
              <a:rPr lang="en-US" altLang="zh-CN" sz="2000" dirty="0" err="1" smtClean="0">
                <a:cs typeface="Courier New" pitchFamily="49" charset="0"/>
              </a:rPr>
              <a:t>cmath</a:t>
            </a:r>
            <a:r>
              <a:rPr lang="en-US" altLang="zh-CN" sz="2000" dirty="0" smtClean="0">
                <a:cs typeface="Courier New" pitchFamily="49" charset="0"/>
              </a:rPr>
              <a:t>&gt;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lang="en-US" altLang="zh-CN" sz="2000" dirty="0" smtClean="0">
                <a:cs typeface="Courier New" pitchFamily="49" charset="0"/>
              </a:rPr>
              <a:t>using namespace </a:t>
            </a:r>
            <a:r>
              <a:rPr lang="en-US" altLang="zh-CN" sz="2000" dirty="0" err="1" smtClean="0">
                <a:cs typeface="Courier New" pitchFamily="49" charset="0"/>
              </a:rPr>
              <a:t>std</a:t>
            </a:r>
            <a:r>
              <a:rPr lang="en-US" altLang="zh-CN" sz="2000" dirty="0" smtClean="0">
                <a:cs typeface="Courier New" pitchFamily="49" charset="0"/>
              </a:rPr>
              <a:t>;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bool 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is_prime</a:t>
            </a:r>
            <a:r>
              <a:rPr lang="en-US" altLang="zh-CN" sz="2000" dirty="0" smtClean="0"/>
              <a:t>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x</a:t>
            </a:r>
            <a:r>
              <a:rPr lang="en-US" altLang="zh-CN" sz="2000" dirty="0" smtClean="0"/>
              <a:t>);//</a:t>
            </a:r>
            <a:r>
              <a:rPr lang="zh-CN" altLang="en-US" sz="2000" dirty="0" smtClean="0">
                <a:solidFill>
                  <a:schemeClr val="folHlink"/>
                </a:solidFill>
              </a:rPr>
              <a:t>函数声明，判断</a:t>
            </a:r>
            <a:r>
              <a:rPr lang="en-US" altLang="zh-CN" sz="2000" dirty="0" smtClean="0">
                <a:solidFill>
                  <a:schemeClr val="folHlink"/>
                </a:solidFill>
              </a:rPr>
              <a:t>x</a:t>
            </a:r>
            <a:r>
              <a:rPr lang="zh-CN" altLang="en-US" sz="2000" dirty="0" smtClean="0">
                <a:solidFill>
                  <a:schemeClr val="folHlink"/>
                </a:solidFill>
              </a:rPr>
              <a:t>是否为素数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void </a:t>
            </a:r>
            <a:r>
              <a:rPr lang="en-US" altLang="zh-CN" sz="2000" dirty="0" err="1" smtClean="0">
                <a:solidFill>
                  <a:schemeClr val="folHlink"/>
                </a:solidFill>
              </a:rPr>
              <a:t>print_prime</a:t>
            </a:r>
            <a:r>
              <a:rPr lang="en-US" altLang="zh-CN" sz="2000" dirty="0" smtClean="0"/>
              <a:t>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x,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c</a:t>
            </a:r>
            <a:r>
              <a:rPr lang="en-US" altLang="zh-CN" sz="2000" dirty="0" smtClean="0"/>
              <a:t>);//</a:t>
            </a:r>
            <a:r>
              <a:rPr lang="zh-CN" altLang="en-US" sz="2000" dirty="0" smtClean="0">
                <a:solidFill>
                  <a:schemeClr val="folHlink"/>
                </a:solidFill>
              </a:rPr>
              <a:t>函数声明，输出第</a:t>
            </a:r>
            <a:r>
              <a:rPr lang="en-US" altLang="zh-CN" sz="2000" dirty="0" smtClean="0">
                <a:solidFill>
                  <a:schemeClr val="folHlink"/>
                </a:solidFill>
              </a:rPr>
              <a:t>c</a:t>
            </a:r>
            <a:r>
              <a:rPr lang="zh-CN" altLang="en-US" sz="2000" dirty="0" smtClean="0">
                <a:solidFill>
                  <a:schemeClr val="folHlink"/>
                </a:solidFill>
              </a:rPr>
              <a:t>个素数</a:t>
            </a:r>
            <a:r>
              <a:rPr lang="en-US" altLang="zh-CN" sz="2000" dirty="0" smtClean="0">
                <a:solidFill>
                  <a:schemeClr val="folHlink"/>
                </a:solidFill>
              </a:rPr>
              <a:t>x</a:t>
            </a:r>
            <a:endParaRPr lang="zh-CN" altLang="en-US" sz="2000" dirty="0" smtClean="0">
              <a:solidFill>
                <a:schemeClr val="folHlink"/>
              </a:solidFill>
              <a:cs typeface="Courier New" pitchFamily="49" charset="0"/>
            </a:endParaRP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err="1" smtClean="0"/>
              <a:t>int</a:t>
            </a:r>
            <a:r>
              <a:rPr kumimoji="1" lang="en-US" altLang="zh-CN" sz="2000" dirty="0" smtClean="0"/>
              <a:t> </a:t>
            </a:r>
            <a:r>
              <a:rPr kumimoji="1" lang="en-US" altLang="zh-CN" sz="2000" dirty="0" smtClean="0">
                <a:solidFill>
                  <a:schemeClr val="folHlink"/>
                </a:solidFill>
              </a:rPr>
              <a:t>main</a:t>
            </a:r>
            <a:r>
              <a:rPr kumimoji="1" lang="en-US" altLang="zh-CN" sz="2000" dirty="0" smtClean="0"/>
              <a:t>()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{	</a:t>
            </a:r>
            <a:r>
              <a:rPr kumimoji="1" lang="en-US" altLang="zh-CN" sz="2000" dirty="0" err="1" smtClean="0"/>
              <a:t>int</a:t>
            </a:r>
            <a:r>
              <a:rPr kumimoji="1" lang="en-US" altLang="zh-CN" sz="2000" dirty="0" smtClean="0"/>
              <a:t> n; //</a:t>
            </a:r>
            <a:r>
              <a:rPr kumimoji="1" lang="zh-CN" altLang="en-US" sz="2000" dirty="0" smtClean="0"/>
              <a:t>存放输入的整数</a:t>
            </a:r>
            <a:endParaRPr kumimoji="1" lang="en-US" altLang="zh-CN" sz="2000" dirty="0" smtClean="0"/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</a:t>
            </a:r>
            <a:r>
              <a:rPr kumimoji="1" lang="en-US" altLang="zh-CN" sz="2000" dirty="0" err="1" smtClean="0"/>
              <a:t>cout</a:t>
            </a:r>
            <a:r>
              <a:rPr kumimoji="1" lang="en-US" altLang="zh-CN" sz="2000" dirty="0" smtClean="0"/>
              <a:t> &lt;&lt; "</a:t>
            </a:r>
            <a:r>
              <a:rPr kumimoji="1" lang="zh-CN" altLang="en-US" sz="2000" dirty="0" smtClean="0"/>
              <a:t>请输入一个正整数：</a:t>
            </a:r>
            <a:r>
              <a:rPr kumimoji="1" lang="en-US" altLang="zh-CN" sz="2000" dirty="0" smtClean="0"/>
              <a:t>"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</a:t>
            </a:r>
            <a:r>
              <a:rPr kumimoji="1" lang="en-US" altLang="zh-CN" sz="2000" dirty="0" err="1" smtClean="0"/>
              <a:t>cin</a:t>
            </a:r>
            <a:r>
              <a:rPr kumimoji="1" lang="en-US" altLang="zh-CN" sz="2000" dirty="0" smtClean="0"/>
              <a:t> &gt;&gt; n;  //</a:t>
            </a:r>
            <a:r>
              <a:rPr kumimoji="1" lang="zh-CN" altLang="en-US" sz="2000" dirty="0" smtClean="0"/>
              <a:t>从键盘输入一个正整数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zh-CN" altLang="en-US" sz="2000" dirty="0" smtClean="0"/>
              <a:t>	</a:t>
            </a:r>
            <a:r>
              <a:rPr kumimoji="1" lang="en-US" altLang="zh-CN" sz="2000" dirty="0" smtClean="0"/>
              <a:t>if (n &lt;</a:t>
            </a:r>
            <a:r>
              <a:rPr kumimoji="1" lang="zh-CN" altLang="en-US" sz="2000" dirty="0" smtClean="0"/>
              <a:t>＝ </a:t>
            </a:r>
            <a:r>
              <a:rPr kumimoji="1" lang="en-US" altLang="zh-CN" sz="2000" dirty="0" smtClean="0"/>
              <a:t>2) return -1;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</a:t>
            </a:r>
            <a:r>
              <a:rPr kumimoji="1" lang="en-US" altLang="zh-CN" sz="2000" dirty="0" err="1" smtClean="0"/>
              <a:t>cout</a:t>
            </a:r>
            <a:r>
              <a:rPr kumimoji="1" lang="en-US" altLang="zh-CN" sz="2000" dirty="0" smtClean="0"/>
              <a:t> &lt;&lt; 2 &lt;&lt; ",";  //</a:t>
            </a:r>
            <a:r>
              <a:rPr kumimoji="1" lang="zh-CN" altLang="en-US" sz="2000" dirty="0" smtClean="0"/>
              <a:t>输出第一个素数</a:t>
            </a:r>
            <a:endParaRPr kumimoji="1" lang="en-US" altLang="zh-CN" sz="2000" dirty="0" smtClean="0"/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/>
              <a:t> </a:t>
            </a:r>
            <a:r>
              <a:rPr kumimoji="1" lang="en-US" altLang="zh-CN" sz="2000" dirty="0" smtClean="0"/>
              <a:t>   </a:t>
            </a:r>
            <a:r>
              <a:rPr kumimoji="1" lang="en-US" altLang="zh-CN" sz="2000" dirty="0" err="1" smtClean="0"/>
              <a:t>int</a:t>
            </a:r>
            <a:r>
              <a:rPr kumimoji="1" lang="en-US" altLang="zh-CN" sz="2000" dirty="0" smtClean="0"/>
              <a:t> count=1; //</a:t>
            </a:r>
            <a:r>
              <a:rPr kumimoji="1" lang="zh-CN" altLang="en-US" sz="2000" dirty="0" smtClean="0"/>
              <a:t>对素数计数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zh-CN" altLang="en-US" sz="2000" dirty="0" smtClean="0"/>
              <a:t>	</a:t>
            </a:r>
            <a:r>
              <a:rPr kumimoji="1" lang="en-US" altLang="zh-CN" sz="2000" dirty="0" smtClean="0"/>
              <a:t>for (</a:t>
            </a:r>
            <a:r>
              <a:rPr kumimoji="1" lang="en-US" altLang="zh-CN" sz="2000" dirty="0" err="1" smtClean="0"/>
              <a:t>int</a:t>
            </a:r>
            <a:r>
              <a:rPr kumimoji="1" lang="en-US" altLang="zh-CN" sz="2000" dirty="0" smtClean="0"/>
              <a:t> </a:t>
            </a:r>
            <a:r>
              <a:rPr kumimoji="1" lang="en-US" altLang="zh-CN" sz="2000" dirty="0" err="1" smtClean="0"/>
              <a:t>i</a:t>
            </a:r>
            <a:r>
              <a:rPr kumimoji="1" lang="en-US" altLang="zh-CN" sz="2000" dirty="0" smtClean="0"/>
              <a:t>=3; </a:t>
            </a:r>
            <a:r>
              <a:rPr kumimoji="1" lang="en-US" altLang="zh-CN" sz="2000" dirty="0" err="1" smtClean="0"/>
              <a:t>i</a:t>
            </a:r>
            <a:r>
              <a:rPr kumimoji="1" lang="en-US" altLang="zh-CN" sz="2000" dirty="0" smtClean="0"/>
              <a:t>&lt;n; </a:t>
            </a:r>
            <a:r>
              <a:rPr kumimoji="1" lang="en-US" altLang="zh-CN" sz="2000" dirty="0" err="1" smtClean="0"/>
              <a:t>i</a:t>
            </a:r>
            <a:r>
              <a:rPr kumimoji="1" lang="en-US" altLang="zh-CN" sz="2000" dirty="0" smtClean="0"/>
              <a:t>+=2)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{	if (</a:t>
            </a:r>
            <a:r>
              <a:rPr kumimoji="1" lang="en-US" altLang="zh-CN" sz="2000" dirty="0" err="1" smtClean="0">
                <a:solidFill>
                  <a:schemeClr val="folHlink"/>
                </a:solidFill>
              </a:rPr>
              <a:t>is_prime</a:t>
            </a:r>
            <a:r>
              <a:rPr kumimoji="1" lang="en-US" altLang="zh-CN" sz="2000" dirty="0" smtClean="0"/>
              <a:t>(</a:t>
            </a:r>
            <a:r>
              <a:rPr kumimoji="1" lang="en-US" altLang="zh-CN" sz="2000" dirty="0" err="1" smtClean="0"/>
              <a:t>i</a:t>
            </a:r>
            <a:r>
              <a:rPr kumimoji="1" lang="en-US" altLang="zh-CN" sz="2000" dirty="0" smtClean="0"/>
              <a:t>))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	{ count++;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	   </a:t>
            </a:r>
            <a:r>
              <a:rPr kumimoji="1" lang="en-US" altLang="zh-CN" sz="2000" dirty="0" err="1" smtClean="0">
                <a:solidFill>
                  <a:schemeClr val="folHlink"/>
                </a:solidFill>
              </a:rPr>
              <a:t>print_prime</a:t>
            </a:r>
            <a:r>
              <a:rPr kumimoji="1" lang="en-US" altLang="zh-CN" sz="2000" dirty="0" smtClean="0"/>
              <a:t>(</a:t>
            </a:r>
            <a:r>
              <a:rPr kumimoji="1" lang="en-US" altLang="zh-CN" sz="2000" dirty="0" err="1" smtClean="0"/>
              <a:t>i,count</a:t>
            </a:r>
            <a:r>
              <a:rPr kumimoji="1" lang="en-US" altLang="zh-CN" sz="2000" dirty="0" smtClean="0"/>
              <a:t>);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	}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}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</a:t>
            </a:r>
            <a:r>
              <a:rPr kumimoji="1" lang="en-US" altLang="zh-CN" sz="2000" dirty="0" err="1" smtClean="0"/>
              <a:t>cout</a:t>
            </a:r>
            <a:r>
              <a:rPr kumimoji="1" lang="en-US" altLang="zh-CN" sz="2000" dirty="0" smtClean="0"/>
              <a:t> &lt;&lt; </a:t>
            </a:r>
            <a:r>
              <a:rPr kumimoji="1" lang="en-US" altLang="zh-CN" sz="2000" dirty="0" err="1" smtClean="0"/>
              <a:t>endl</a:t>
            </a:r>
            <a:r>
              <a:rPr kumimoji="1" lang="en-US" altLang="zh-CN" sz="2000" dirty="0" smtClean="0"/>
              <a:t>;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	return 0;</a:t>
            </a:r>
          </a:p>
          <a:p>
            <a:pPr defTabSz="723900" eaLnBrk="1" hangingPunct="1">
              <a:buFont typeface="Wingdings" pitchFamily="2" charset="2"/>
              <a:buNone/>
              <a:defRPr/>
            </a:pPr>
            <a:r>
              <a:rPr kumimoji="1" lang="en-US" altLang="zh-CN" sz="20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3877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50825" y="764704"/>
            <a:ext cx="8713663" cy="561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ClrTx/>
              <a:defRPr/>
            </a:pP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//</a:t>
            </a:r>
            <a:r>
              <a:rPr lang="zh-CN" altLang="en-US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下面两个函数可以自己写（在本源文件的后面），</a:t>
            </a:r>
            <a:endParaRPr lang="en-US" altLang="zh-CN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90000"/>
              </a:lnSpc>
              <a:buClrTx/>
              <a:defRPr/>
            </a:pP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//</a:t>
            </a:r>
            <a:r>
              <a:rPr lang="zh-CN" altLang="en-US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也可以由别人写（在其它源文件中）</a:t>
            </a:r>
            <a:endParaRPr lang="en-US" altLang="zh-CN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90000"/>
              </a:lnSpc>
              <a:buClrTx/>
              <a:defRPr/>
            </a:pP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bool </a:t>
            </a:r>
            <a:r>
              <a:rPr lang="en-US" altLang="zh-CN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is_prime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US" altLang="zh-CN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x)</a:t>
            </a:r>
            <a:endParaRPr lang="en-US" altLang="zh-CN" b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for (</a:t>
            </a:r>
            <a:r>
              <a:rPr lang="en-US" altLang="zh-CN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=2,k=</a:t>
            </a:r>
            <a:r>
              <a:rPr lang="en-US" altLang="zh-CN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sqrt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((double)x); </a:t>
            </a:r>
            <a:r>
              <a:rPr lang="en-US" altLang="zh-CN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&lt;=k; </a:t>
            </a:r>
            <a:r>
              <a:rPr lang="en-US" altLang="zh-CN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++)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if (</a:t>
            </a:r>
            <a:r>
              <a:rPr lang="en-US" altLang="zh-CN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x%i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== 0) return false;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return true;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  <a:p>
            <a:pPr>
              <a:spcBef>
                <a:spcPct val="0"/>
              </a:spcBef>
              <a:buClrTx/>
              <a:defRPr/>
            </a:pPr>
            <a:endParaRPr lang="en-US" altLang="zh-CN" b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void </a:t>
            </a:r>
            <a:r>
              <a:rPr lang="en-US" altLang="zh-CN" b="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print_prime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US" altLang="zh-CN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x, </a:t>
            </a:r>
            <a:r>
              <a:rPr lang="en-US" altLang="zh-CN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c)</a:t>
            </a:r>
            <a:endParaRPr lang="en-US" altLang="zh-CN" b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	</a:t>
            </a:r>
            <a:r>
              <a:rPr lang="en-US" altLang="zh-CN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&lt;&lt; x &lt;&lt; ',';</a:t>
            </a:r>
            <a:endParaRPr lang="en-US" altLang="zh-CN" b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if </a:t>
            </a:r>
            <a:r>
              <a:rPr lang="en-US" altLang="zh-CN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 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% 6 == 0) </a:t>
            </a:r>
            <a:r>
              <a:rPr lang="en-US" altLang="zh-CN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cout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&lt;&lt; </a:t>
            </a:r>
            <a:r>
              <a:rPr lang="en-US" altLang="zh-CN" b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endl</a:t>
            </a: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</a:t>
            </a:r>
          </a:p>
          <a:p>
            <a:pPr>
              <a:spcBef>
                <a:spcPct val="0"/>
              </a:spcBef>
              <a:buClrTx/>
              <a:defRPr/>
            </a:pPr>
            <a:r>
              <a:rPr lang="en-US" altLang="zh-CN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8185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函数的参数传递</a:t>
            </a:r>
            <a:r>
              <a:rPr lang="zh-CN" altLang="en-US" b="1" dirty="0" smtClean="0"/>
              <a:t>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396081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提供了两种参数传递机制：</a:t>
            </a:r>
          </a:p>
          <a:p>
            <a:pPr lvl="1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值</a:t>
            </a:r>
            <a:r>
              <a:rPr lang="zh-CN" altLang="en-US" dirty="0" smtClean="0"/>
              <a:t>传递</a:t>
            </a:r>
          </a:p>
          <a:p>
            <a:pPr lvl="2" eaLnBrk="1" hangingPunct="1">
              <a:defRPr/>
            </a:pPr>
            <a:r>
              <a:rPr lang="zh-CN" altLang="en-US" dirty="0" smtClean="0"/>
              <a:t>把实参的值传给形参。</a:t>
            </a:r>
          </a:p>
          <a:p>
            <a:pPr lvl="1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地址</a:t>
            </a:r>
            <a:r>
              <a:rPr lang="zh-CN" altLang="en-US" dirty="0" smtClean="0"/>
              <a:t>或</a:t>
            </a:r>
            <a:r>
              <a:rPr lang="zh-CN" altLang="en-US" dirty="0" smtClean="0">
                <a:solidFill>
                  <a:schemeClr val="folHlink"/>
                </a:solidFill>
              </a:rPr>
              <a:t>引用</a:t>
            </a:r>
            <a:r>
              <a:rPr lang="zh-CN" altLang="en-US" dirty="0" smtClean="0"/>
              <a:t>传递</a:t>
            </a:r>
          </a:p>
          <a:p>
            <a:pPr lvl="2" eaLnBrk="1" hangingPunct="1">
              <a:defRPr/>
            </a:pPr>
            <a:r>
              <a:rPr lang="zh-CN" altLang="en-US" dirty="0" smtClean="0"/>
              <a:t>把实参的地址传给形参。</a:t>
            </a:r>
          </a:p>
          <a:p>
            <a:pPr eaLnBrk="1" hangingPunct="1">
              <a:defRPr/>
            </a:pPr>
            <a:r>
              <a:rPr lang="zh-CN" altLang="en-US" dirty="0" smtClean="0"/>
              <a:t>参数传递方式在函数定义时的形参类型中指出。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值传递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264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/>
              <a:t>C++</a:t>
            </a:r>
            <a:r>
              <a:rPr lang="zh-CN" altLang="en-US" dirty="0"/>
              <a:t>默认的参数传递方式是</a:t>
            </a:r>
            <a:r>
              <a:rPr lang="zh-CN" altLang="en-US" dirty="0">
                <a:solidFill>
                  <a:schemeClr val="folHlink"/>
                </a:solidFill>
              </a:rPr>
              <a:t>值传递</a:t>
            </a:r>
            <a:r>
              <a:rPr lang="zh-CN" altLang="en-US" dirty="0"/>
              <a:t>。 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采用值传递的形参不需特别说明，实参可以是表达式。</a:t>
            </a:r>
          </a:p>
          <a:p>
            <a:pPr eaLnBrk="1" hangingPunct="1">
              <a:defRPr/>
            </a:pPr>
            <a:r>
              <a:rPr lang="zh-CN" altLang="en-US" dirty="0" smtClean="0"/>
              <a:t>在函数调用时，采用类似变量初始化的形式把实参的值传给形参。</a:t>
            </a:r>
          </a:p>
          <a:p>
            <a:pPr eaLnBrk="1" hangingPunct="1">
              <a:defRPr/>
            </a:pPr>
            <a:r>
              <a:rPr lang="zh-CN" altLang="en-US" dirty="0" smtClean="0"/>
              <a:t>函数执行过程中，通过形参获得实参的值</a:t>
            </a:r>
          </a:p>
          <a:p>
            <a:pPr eaLnBrk="1" hangingPunct="1">
              <a:defRPr/>
            </a:pPr>
            <a:r>
              <a:rPr lang="zh-CN" altLang="en-US" dirty="0" smtClean="0"/>
              <a:t>函数体中对形参值的改变不会影响相应实参的值。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4138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值参数传递的例子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268413"/>
            <a:ext cx="8229600" cy="5473700"/>
          </a:xfrm>
        </p:spPr>
        <p:txBody>
          <a:bodyPr>
            <a:normAutofit fontScale="85000" lnSpcReduction="20000"/>
          </a:bodyPr>
          <a:lstStyle/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 smtClean="0"/>
              <a:t>//</a:t>
            </a:r>
            <a:r>
              <a:rPr lang="zh-CN" altLang="en-US" sz="2400" dirty="0" smtClean="0"/>
              <a:t>函数</a:t>
            </a:r>
            <a:r>
              <a:rPr lang="en-US" altLang="zh-CN" sz="2400" dirty="0" smtClean="0"/>
              <a:t>power</a:t>
            </a:r>
            <a:r>
              <a:rPr lang="zh-CN" altLang="en-US" sz="2400" dirty="0" smtClean="0"/>
              <a:t>求</a:t>
            </a:r>
            <a:r>
              <a:rPr lang="en-US" altLang="zh-CN" sz="2400" dirty="0"/>
              <a:t>x</a:t>
            </a:r>
            <a:r>
              <a:rPr lang="zh-CN" altLang="en-US" sz="2400" dirty="0"/>
              <a:t>的</a:t>
            </a:r>
            <a:r>
              <a:rPr lang="en-US" altLang="zh-CN" sz="2400" dirty="0"/>
              <a:t>n</a:t>
            </a:r>
            <a:r>
              <a:rPr lang="zh-CN" altLang="en-US" sz="2400" dirty="0"/>
              <a:t>次幂</a:t>
            </a:r>
            <a:endParaRPr lang="en-US" altLang="zh-CN" sz="2400" dirty="0" smtClean="0"/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 smtClean="0"/>
              <a:t>double </a:t>
            </a:r>
            <a:r>
              <a:rPr lang="en-US" altLang="zh-CN" sz="2400" dirty="0"/>
              <a:t>power(double </a:t>
            </a:r>
            <a:r>
              <a:rPr lang="en-US" altLang="zh-CN" sz="2400" dirty="0">
                <a:solidFill>
                  <a:schemeClr val="folHlink"/>
                </a:solidFill>
              </a:rPr>
              <a:t>x</a:t>
            </a:r>
            <a:r>
              <a:rPr lang="en-US" altLang="zh-CN" sz="2400" dirty="0"/>
              <a:t>,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folHlink"/>
                </a:solidFill>
              </a:rPr>
              <a:t>n</a:t>
            </a:r>
            <a:r>
              <a:rPr lang="en-US" altLang="zh-CN" sz="2400" dirty="0" smtClean="0"/>
              <a:t>)</a:t>
            </a:r>
            <a:r>
              <a:rPr lang="en-US" altLang="zh-CN" sz="2400" dirty="0"/>
              <a:t> //</a:t>
            </a:r>
            <a:r>
              <a:rPr lang="zh-CN" altLang="en-US" sz="2400" dirty="0" smtClean="0"/>
              <a:t>参数说明为</a:t>
            </a:r>
            <a:r>
              <a:rPr lang="zh-CN" altLang="en-US" sz="2400" dirty="0">
                <a:solidFill>
                  <a:schemeClr val="folHlink"/>
                </a:solidFill>
              </a:rPr>
              <a:t>值传递</a:t>
            </a:r>
            <a:endParaRPr lang="en-US" altLang="zh-CN" sz="2400" dirty="0"/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{	if (x == 0) return 0;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double </a:t>
            </a:r>
            <a:r>
              <a:rPr lang="en-US" altLang="zh-CN" sz="2400" dirty="0">
                <a:solidFill>
                  <a:srgbClr val="FFC000"/>
                </a:solidFill>
              </a:rPr>
              <a:t>product</a:t>
            </a:r>
            <a:r>
              <a:rPr lang="en-US" altLang="zh-CN" sz="2400" dirty="0"/>
              <a:t>=1.0;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if (n &gt;= 0)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	while (n &gt; 0)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	{	product *= x;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			n--;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	}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else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	while (n &lt; 0)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	{	product /= x;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			n++;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	}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	return product;</a:t>
            </a:r>
          </a:p>
          <a:p>
            <a:pPr defTabSz="360363" eaLnBrk="1" hangingPunct="1">
              <a:lnSpc>
                <a:spcPct val="110000"/>
              </a:lnSpc>
              <a:buFont typeface="Wingdings" pitchFamily="2" charset="2"/>
              <a:buNone/>
              <a:tabLst>
                <a:tab pos="628650" algn="l"/>
              </a:tabLst>
              <a:defRPr/>
            </a:pPr>
            <a:r>
              <a:rPr lang="en-US" altLang="zh-CN" sz="2400" dirty="0"/>
              <a:t>}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355728" y="2133203"/>
            <a:ext cx="4680768" cy="453615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//</a:t>
            </a:r>
            <a:r>
              <a:rPr lang="zh-CN" altLang="en-US" sz="2200" b="0" kern="0" dirty="0" smtClean="0"/>
              <a:t>函数</a:t>
            </a:r>
            <a:r>
              <a:rPr lang="en-US" altLang="zh-CN" sz="2200" b="0" kern="0" dirty="0" smtClean="0"/>
              <a:t>main</a:t>
            </a:r>
            <a:r>
              <a:rPr lang="zh-CN" altLang="en-US" sz="2200" b="0" kern="0" dirty="0" smtClean="0"/>
              <a:t>调用函数</a:t>
            </a:r>
            <a:r>
              <a:rPr lang="en-US" altLang="zh-CN" sz="2200" b="0" kern="0" dirty="0" smtClean="0"/>
              <a:t>power</a:t>
            </a:r>
            <a:r>
              <a:rPr lang="zh-CN" altLang="en-US" sz="2200" b="0" kern="0" dirty="0" smtClean="0"/>
              <a:t>计算</a:t>
            </a:r>
            <a:r>
              <a:rPr lang="en-US" altLang="zh-CN" sz="2200" b="0" kern="0" dirty="0" smtClean="0"/>
              <a:t>a</a:t>
            </a:r>
            <a:r>
              <a:rPr lang="en-US" altLang="zh-CN" sz="2200" b="0" kern="0" baseline="30000" dirty="0" smtClean="0"/>
              <a:t>b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#include &lt;</a:t>
            </a:r>
            <a:r>
              <a:rPr lang="en-US" altLang="zh-CN" sz="2200" b="0" kern="0" dirty="0" err="1" smtClean="0"/>
              <a:t>iostream</a:t>
            </a:r>
            <a:r>
              <a:rPr lang="en-US" altLang="zh-CN" sz="2200" b="0" kern="0" dirty="0" smtClean="0"/>
              <a:t>&gt;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using namespace </a:t>
            </a:r>
            <a:r>
              <a:rPr lang="en-US" altLang="zh-CN" sz="2200" b="0" kern="0" dirty="0" err="1" smtClean="0"/>
              <a:t>std</a:t>
            </a:r>
            <a:r>
              <a:rPr lang="en-US" altLang="zh-CN" sz="2200" b="0" kern="0" dirty="0" smtClean="0"/>
              <a:t>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main()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{	double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a</a:t>
            </a:r>
            <a:r>
              <a:rPr lang="en-US" altLang="zh-CN" sz="2200" b="0" kern="0" dirty="0" smtClean="0"/>
              <a:t>=3.0,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c</a:t>
            </a:r>
            <a:r>
              <a:rPr lang="en-US" altLang="zh-CN" sz="2200" b="0" kern="0" dirty="0" smtClean="0"/>
              <a:t>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	</a:t>
            </a:r>
            <a:r>
              <a:rPr lang="en-US" altLang="zh-CN" sz="2200" b="0" kern="0" dirty="0" err="1" smtClean="0"/>
              <a:t>int</a:t>
            </a:r>
            <a:r>
              <a:rPr lang="en-US" altLang="zh-CN" sz="2200" b="0" kern="0" dirty="0" smtClean="0"/>
              <a:t> </a:t>
            </a:r>
            <a:r>
              <a:rPr lang="en-US" altLang="zh-CN" sz="2200" b="0" kern="0" dirty="0" smtClean="0">
                <a:solidFill>
                  <a:srgbClr val="FFC000"/>
                </a:solidFill>
              </a:rPr>
              <a:t>b</a:t>
            </a:r>
            <a:r>
              <a:rPr lang="en-US" altLang="zh-CN" sz="2200" b="0" kern="0" dirty="0" smtClean="0"/>
              <a:t>=4;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	c = power(</a:t>
            </a:r>
            <a:r>
              <a:rPr lang="en-US" altLang="zh-CN" sz="2200" b="0" kern="0" dirty="0" err="1" smtClean="0">
                <a:solidFill>
                  <a:srgbClr val="FF3300"/>
                </a:solidFill>
              </a:rPr>
              <a:t>a</a:t>
            </a:r>
            <a:r>
              <a:rPr lang="en-US" altLang="zh-CN" sz="2200" b="0" kern="0" dirty="0" err="1" smtClean="0"/>
              <a:t>,</a:t>
            </a:r>
            <a:r>
              <a:rPr lang="en-US" altLang="zh-CN" sz="2200" b="0" kern="0" dirty="0" err="1" smtClean="0">
                <a:solidFill>
                  <a:srgbClr val="FF3300"/>
                </a:solidFill>
              </a:rPr>
              <a:t>b</a:t>
            </a:r>
            <a:r>
              <a:rPr lang="en-US" altLang="zh-CN" sz="2200" b="0" kern="0" dirty="0" smtClean="0"/>
              <a:t>);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	</a:t>
            </a:r>
            <a:r>
              <a:rPr lang="en-US" altLang="zh-CN" sz="2200" b="0" kern="0" dirty="0" err="1" smtClean="0"/>
              <a:t>cout</a:t>
            </a:r>
            <a:r>
              <a:rPr lang="en-US" altLang="zh-CN" sz="2200" b="0" kern="0" dirty="0" smtClean="0"/>
              <a:t> &lt;&lt; a &lt;&lt; "," &lt;&lt; b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          &lt;&lt; "," &lt;&lt; c &lt;&lt; </a:t>
            </a:r>
            <a:r>
              <a:rPr lang="en-US" altLang="zh-CN" sz="2200" b="0" kern="0" dirty="0" err="1" smtClean="0"/>
              <a:t>endl</a:t>
            </a:r>
            <a:r>
              <a:rPr lang="en-US" altLang="zh-CN" sz="2200" b="0" kern="0" dirty="0" smtClean="0"/>
              <a:t>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	return 0;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200" b="0" kern="0" dirty="0" smtClean="0"/>
              <a:t>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altLang="zh-CN" sz="2400" b="0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基于功能分解与复合的程序设计 </a:t>
            </a:r>
          </a:p>
        </p:txBody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75" y="1600200"/>
            <a:ext cx="8686800" cy="405649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在设计一个复杂的程序时，经常会用到功能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分解</a:t>
            </a:r>
            <a:r>
              <a:rPr lang="zh-CN" altLang="en-US" sz="2800" dirty="0" smtClean="0"/>
              <a:t>和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复合</a:t>
            </a:r>
            <a:r>
              <a:rPr lang="zh-CN" altLang="en-US" sz="2800" dirty="0" smtClean="0"/>
              <a:t>两种手段：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功能分解</a:t>
            </a:r>
            <a:r>
              <a:rPr lang="zh-CN" altLang="en-US" sz="2400" dirty="0" smtClean="0"/>
              <a:t>：把程序的功能分解成若干子功能，程序的功能基于各子功能来实现，而每个子功能又可以分解成若干子功能，等等，直到</a:t>
            </a:r>
            <a:r>
              <a:rPr lang="zh-CN" altLang="en-US" sz="2400" dirty="0"/>
              <a:t>最终分解出的子功能相对简单、容易实现为止</a:t>
            </a:r>
            <a:r>
              <a:rPr lang="zh-CN" altLang="en-US" sz="2400" dirty="0" smtClean="0"/>
              <a:t>，从而形成一种</a:t>
            </a:r>
            <a:r>
              <a:rPr lang="zh-CN" altLang="en-US" sz="2400" dirty="0" smtClean="0">
                <a:solidFill>
                  <a:srgbClr val="FFC000"/>
                </a:solidFill>
              </a:rPr>
              <a:t>自顶向下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top-down</a:t>
            </a:r>
            <a:r>
              <a:rPr lang="zh-CN" altLang="en-US" sz="2400" dirty="0" smtClean="0"/>
              <a:t>）、</a:t>
            </a:r>
            <a:r>
              <a:rPr lang="zh-CN" altLang="en-US" sz="2400" dirty="0" smtClean="0">
                <a:solidFill>
                  <a:srgbClr val="FFC000"/>
                </a:solidFill>
              </a:rPr>
              <a:t>逐步精化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step-wise</a:t>
            </a:r>
            <a:r>
              <a:rPr lang="zh-CN" altLang="en-US" sz="2400" dirty="0" smtClean="0"/>
              <a:t>）的设计过程。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功能复合</a:t>
            </a:r>
            <a:r>
              <a:rPr lang="zh-CN" altLang="en-US" sz="2400" dirty="0"/>
              <a:t>：先设计子功能，然后把</a:t>
            </a:r>
            <a:r>
              <a:rPr lang="zh-CN" altLang="en-US" sz="2400" dirty="0" smtClean="0"/>
              <a:t>已有子功能逐步组合成更大</a:t>
            </a:r>
            <a:r>
              <a:rPr lang="zh-CN" altLang="en-US" sz="2400" dirty="0"/>
              <a:t>的子功能，最后得到完整的系统功能，从而</a:t>
            </a:r>
            <a:r>
              <a:rPr lang="zh-CN" altLang="en-US" sz="2400" dirty="0" smtClean="0"/>
              <a:t>形成一种</a:t>
            </a:r>
            <a:r>
              <a:rPr lang="zh-CN" altLang="en-US" sz="2400" dirty="0" smtClean="0">
                <a:solidFill>
                  <a:srgbClr val="FFC000"/>
                </a:solidFill>
              </a:rPr>
              <a:t>自底向上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bottom-up</a:t>
            </a:r>
            <a:r>
              <a:rPr lang="zh-CN" altLang="en-US" sz="2400" dirty="0" smtClean="0"/>
              <a:t>）的设计过程。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04813"/>
            <a:ext cx="8569325" cy="6264275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zh-CN" altLang="en-US" sz="2800" dirty="0" smtClean="0"/>
              <a:t>执行</a:t>
            </a:r>
            <a:r>
              <a:rPr lang="en-US" altLang="zh-CN" sz="2800" dirty="0" smtClean="0"/>
              <a:t>main</a:t>
            </a:r>
            <a:r>
              <a:rPr lang="zh-CN" altLang="en-US" sz="2800" dirty="0" smtClean="0"/>
              <a:t>时，产生三个变量（分配内存空间）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c</a:t>
            </a:r>
            <a:r>
              <a:rPr lang="zh-CN" altLang="en-US" sz="2800" dirty="0" smtClean="0"/>
              <a:t>：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	</a:t>
            </a:r>
            <a:r>
              <a:rPr lang="en-US" altLang="zh-CN" sz="2400" dirty="0" smtClean="0">
                <a:solidFill>
                  <a:schemeClr val="folHlink"/>
                </a:solidFill>
              </a:rPr>
              <a:t>a: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 3.0 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b: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 4 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    c: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 ?    </a:t>
            </a:r>
          </a:p>
          <a:p>
            <a:pPr marL="609600" indent="-609600" eaLnBrk="1" hangingPunct="1">
              <a:defRPr/>
            </a:pPr>
            <a:r>
              <a:rPr lang="zh-CN" altLang="en-US" sz="2800" dirty="0" smtClean="0"/>
              <a:t>调用</a:t>
            </a:r>
            <a:r>
              <a:rPr lang="en-US" altLang="zh-CN" sz="2800" dirty="0" smtClean="0"/>
              <a:t>power</a:t>
            </a:r>
            <a:r>
              <a:rPr lang="zh-CN" altLang="en-US" sz="2800" dirty="0" smtClean="0"/>
              <a:t>函数时，又产生三个个变量</a:t>
            </a:r>
            <a:r>
              <a:rPr lang="en-US" altLang="zh-CN" sz="2800" dirty="0" smtClean="0"/>
              <a:t>x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n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product</a:t>
            </a:r>
            <a:r>
              <a:rPr lang="zh-CN" altLang="en-US" sz="2800" dirty="0" smtClean="0"/>
              <a:t>，然后分别用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以及</a:t>
            </a:r>
            <a:r>
              <a:rPr lang="en-US" altLang="zh-CN" sz="2800" dirty="0" smtClean="0"/>
              <a:t>1.0</a:t>
            </a:r>
            <a:r>
              <a:rPr lang="zh-CN" altLang="en-US" sz="2800" dirty="0" smtClean="0"/>
              <a:t>对它们初始化：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	</a:t>
            </a:r>
            <a:r>
              <a:rPr lang="en-US" altLang="zh-CN" sz="2400" dirty="0" smtClean="0">
                <a:solidFill>
                  <a:schemeClr val="folHlink"/>
                </a:solidFill>
              </a:rPr>
              <a:t>a: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3.0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 b: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4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     c: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?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>
                <a:solidFill>
                  <a:schemeClr val="folHlink"/>
                </a:solidFill>
              </a:rPr>
              <a:t>	x: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3.0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 n: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4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product: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1.0</a:t>
            </a:r>
          </a:p>
          <a:p>
            <a:pPr marL="609600" indent="-609600" eaLnBrk="1" hangingPunct="1">
              <a:defRPr/>
            </a:pPr>
            <a:r>
              <a:rPr lang="zh-CN" altLang="en-US" sz="2800" dirty="0" smtClean="0"/>
              <a:t>函数</a:t>
            </a:r>
            <a:r>
              <a:rPr lang="en-US" altLang="zh-CN" sz="2800" dirty="0" smtClean="0"/>
              <a:t>power</a:t>
            </a:r>
            <a:r>
              <a:rPr lang="zh-CN" altLang="en-US" sz="2800" dirty="0" smtClean="0"/>
              <a:t>中的循环结束后（函数返回前）：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	</a:t>
            </a:r>
            <a:r>
              <a:rPr lang="en-US" altLang="zh-CN" sz="2400" dirty="0" smtClean="0">
                <a:solidFill>
                  <a:schemeClr val="folHlink"/>
                </a:solidFill>
              </a:rPr>
              <a:t>a: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3.0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 b: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4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     c: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?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>
                <a:solidFill>
                  <a:schemeClr val="folHlink"/>
                </a:solidFill>
              </a:rPr>
              <a:t>	x: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3.0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 n: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0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product: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81.0</a:t>
            </a:r>
          </a:p>
          <a:p>
            <a:pPr marL="609600" indent="-609600" eaLnBrk="1" hangingPunct="1">
              <a:defRPr/>
            </a:pPr>
            <a:r>
              <a:rPr lang="zh-CN" altLang="en-US" sz="2800" dirty="0" smtClean="0"/>
              <a:t>函数</a:t>
            </a:r>
            <a:r>
              <a:rPr lang="en-US" altLang="zh-CN" sz="2800" dirty="0" smtClean="0"/>
              <a:t>power</a:t>
            </a:r>
            <a:r>
              <a:rPr lang="zh-CN" altLang="en-US" sz="2800" dirty="0" smtClean="0"/>
              <a:t>返回后：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	</a:t>
            </a:r>
            <a:r>
              <a:rPr lang="en-US" altLang="zh-CN" sz="2400" dirty="0" smtClean="0">
                <a:solidFill>
                  <a:schemeClr val="folHlink"/>
                </a:solidFill>
              </a:rPr>
              <a:t>a: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3.0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 b: 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4 </a:t>
            </a:r>
            <a:r>
              <a:rPr lang="en-US" altLang="zh-CN" sz="2400" dirty="0" smtClean="0">
                <a:solidFill>
                  <a:schemeClr val="folHlink"/>
                </a:solidFill>
              </a:rPr>
              <a:t>            c:   </a:t>
            </a:r>
            <a:r>
              <a:rPr lang="en-US" altLang="zh-CN" sz="2400" u="sng" dirty="0" smtClean="0">
                <a:solidFill>
                  <a:schemeClr val="folHlink"/>
                </a:solidFill>
              </a:rPr>
              <a:t>81.0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4624"/>
            <a:ext cx="7772400" cy="1363216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局部变量</a:t>
            </a:r>
            <a:r>
              <a:rPr lang="zh-CN" altLang="en-US" dirty="0"/>
              <a:t>和全局变量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2816"/>
            <a:ext cx="8353425" cy="3312368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</a:t>
            </a:r>
            <a:r>
              <a:rPr lang="zh-CN" altLang="en-GB" dirty="0" smtClean="0"/>
              <a:t>，根据变量的定义位置，把变量分成：</a:t>
            </a:r>
            <a:r>
              <a:rPr lang="zh-CN" altLang="en-GB" dirty="0" smtClean="0">
                <a:solidFill>
                  <a:srgbClr val="FFC000"/>
                </a:solidFill>
              </a:rPr>
              <a:t>局部变量</a:t>
            </a:r>
            <a:r>
              <a:rPr lang="zh-CN" altLang="en-GB" dirty="0" smtClean="0"/>
              <a:t>和</a:t>
            </a:r>
            <a:r>
              <a:rPr lang="zh-CN" altLang="en-GB" dirty="0" smtClean="0">
                <a:solidFill>
                  <a:srgbClr val="FFC000"/>
                </a:solidFill>
              </a:rPr>
              <a:t>全局变量</a:t>
            </a:r>
            <a:r>
              <a:rPr lang="zh-CN" altLang="en-GB" dirty="0" smtClean="0"/>
              <a:t>。</a:t>
            </a:r>
            <a:r>
              <a:rPr lang="zh-CN" alt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局部变量</a:t>
            </a:r>
            <a:r>
              <a:rPr lang="en-US" altLang="zh-CN" sz="3600" dirty="0" smtClean="0"/>
              <a:t>--</a:t>
            </a:r>
            <a:r>
              <a:rPr lang="zh-CN" altLang="en-US" sz="3600" dirty="0" smtClean="0"/>
              <a:t>封装与信息隐藏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53650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zh-CN" altLang="en-US" dirty="0" smtClean="0"/>
              <a:t>局部变量是指：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在复合语句（包括函数体）中定义的变量。</a:t>
            </a:r>
            <a:endParaRPr lang="en-US" altLang="zh-CN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函数的形式参数也可看成是局部变量。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/>
              <a:t>局部变量</a:t>
            </a:r>
            <a:r>
              <a:rPr lang="zh-CN" altLang="en-US" dirty="0"/>
              <a:t>只能在定义它的复合语句（包括函数体）中使用。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/>
              <a:t>对函数而言，函数</a:t>
            </a:r>
            <a:r>
              <a:rPr lang="zh-CN" altLang="en-US" dirty="0"/>
              <a:t>除了具有过程抽象的作用以外，它</a:t>
            </a:r>
            <a:r>
              <a:rPr lang="zh-CN" altLang="en-US" dirty="0" smtClean="0"/>
              <a:t>还具有封装</a:t>
            </a:r>
            <a:r>
              <a:rPr lang="zh-CN" altLang="en-US" dirty="0"/>
              <a:t>和信息</a:t>
            </a:r>
            <a:r>
              <a:rPr lang="zh-CN" altLang="en-US" dirty="0" smtClean="0"/>
              <a:t>隐藏的功能：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 smtClean="0"/>
              <a:t>在函数内部定义的变量只能在函数内部使用。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 smtClean="0"/>
              <a:t>起到了信息保护的作用。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5966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332656"/>
            <a:ext cx="8424167" cy="633670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 smtClean="0"/>
              <a:t>void f(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m</a:t>
            </a:r>
            <a:r>
              <a:rPr lang="en-US" altLang="zh-CN" sz="2400" dirty="0" smtClean="0"/>
              <a:t>) //</a:t>
            </a:r>
            <a:r>
              <a:rPr lang="en-US" altLang="zh-CN" sz="2400" dirty="0" smtClean="0">
                <a:solidFill>
                  <a:srgbClr val="FFC000"/>
                </a:solidFill>
              </a:rPr>
              <a:t>f</a:t>
            </a:r>
            <a:r>
              <a:rPr lang="zh-CN" altLang="en-US" sz="2400" dirty="0" smtClean="0">
                <a:solidFill>
                  <a:srgbClr val="FFC000"/>
                </a:solidFill>
              </a:rPr>
              <a:t>的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局部变量</a:t>
            </a:r>
            <a:endParaRPr lang="en-US" altLang="zh-CN" sz="24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y</a:t>
            </a:r>
            <a:r>
              <a:rPr lang="en-US" altLang="zh-CN" sz="2400" dirty="0" smtClean="0"/>
              <a:t>=0; //</a:t>
            </a:r>
            <a:r>
              <a:rPr lang="en-US" altLang="zh-CN" sz="2400" dirty="0" smtClean="0">
                <a:solidFill>
                  <a:srgbClr val="FFC000"/>
                </a:solidFill>
              </a:rPr>
              <a:t>f</a:t>
            </a:r>
            <a:r>
              <a:rPr lang="zh-CN" altLang="en-US" sz="2400" dirty="0" smtClean="0">
                <a:solidFill>
                  <a:srgbClr val="FFC000"/>
                </a:solidFill>
              </a:rPr>
              <a:t>的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局部变量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y++; //OK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/>
              <a:t>	m</a:t>
            </a:r>
            <a:r>
              <a:rPr lang="en-US" altLang="zh-CN" sz="2400" dirty="0" smtClean="0"/>
              <a:t>++; //OK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a++; //</a:t>
            </a:r>
            <a:r>
              <a:rPr lang="en-US" altLang="zh-CN" sz="2400" dirty="0" smtClean="0">
                <a:solidFill>
                  <a:schemeClr val="folHlink"/>
                </a:solidFill>
              </a:rPr>
              <a:t>Error</a:t>
            </a:r>
            <a:r>
              <a:rPr lang="zh-CN" altLang="en-US" sz="2400" dirty="0" smtClean="0">
                <a:solidFill>
                  <a:schemeClr val="folHlink"/>
                </a:solidFill>
              </a:rPr>
              <a:t>，不能使用其它函数的局部变量！</a:t>
            </a:r>
            <a:endParaRPr lang="en-US" altLang="zh-CN" sz="2400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}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main()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{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C000"/>
                </a:solidFill>
              </a:rPr>
              <a:t>a</a:t>
            </a:r>
            <a:r>
              <a:rPr lang="en-US" altLang="zh-CN" sz="2400" dirty="0" smtClean="0"/>
              <a:t>=0; //</a:t>
            </a:r>
            <a:r>
              <a:rPr lang="en-US" altLang="zh-CN" sz="2400" dirty="0" smtClean="0">
                <a:solidFill>
                  <a:srgbClr val="FFC000"/>
                </a:solidFill>
              </a:rPr>
              <a:t>main</a:t>
            </a:r>
            <a:r>
              <a:rPr lang="zh-CN" altLang="en-US" sz="2400" dirty="0" smtClean="0">
                <a:solidFill>
                  <a:srgbClr val="FFC000"/>
                </a:solidFill>
              </a:rPr>
              <a:t>的</a:t>
            </a:r>
            <a:r>
              <a:rPr lang="zh-CN" altLang="en-US" sz="2400" dirty="0" smtClean="0">
                <a:solidFill>
                  <a:schemeClr val="folHlink"/>
                </a:solidFill>
              </a:rPr>
              <a:t>局部变量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a++; //OK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zh-CN" altLang="en-US" sz="2400" dirty="0"/>
              <a:t>	</a:t>
            </a:r>
            <a:r>
              <a:rPr lang="en-US" altLang="zh-CN" sz="2400" dirty="0"/>
              <a:t>f(a); //OK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/>
              <a:t>	m++; //</a:t>
            </a:r>
            <a:r>
              <a:rPr lang="en-US" altLang="zh-CN" sz="2400" dirty="0" smtClean="0">
                <a:solidFill>
                  <a:schemeClr val="folHlink"/>
                </a:solidFill>
              </a:rPr>
              <a:t>Error</a:t>
            </a:r>
            <a:r>
              <a:rPr lang="zh-CN" altLang="en-US" sz="2400" dirty="0" smtClean="0">
                <a:solidFill>
                  <a:schemeClr val="folHlink"/>
                </a:solidFill>
              </a:rPr>
              <a:t>，</a:t>
            </a:r>
            <a:r>
              <a:rPr lang="zh-CN" altLang="en-US" sz="2400" dirty="0">
                <a:solidFill>
                  <a:schemeClr val="folHlink"/>
                </a:solidFill>
              </a:rPr>
              <a:t>不能使用其它函数的局部变量！</a:t>
            </a:r>
            <a:endParaRPr lang="en-US" altLang="zh-CN" sz="24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y</a:t>
            </a:r>
            <a:r>
              <a:rPr lang="en-US" altLang="zh-CN" sz="2400" dirty="0"/>
              <a:t>++; //</a:t>
            </a:r>
            <a:r>
              <a:rPr lang="en-US" altLang="zh-CN" sz="2400" dirty="0" smtClean="0">
                <a:solidFill>
                  <a:schemeClr val="folHlink"/>
                </a:solidFill>
              </a:rPr>
              <a:t>Error</a:t>
            </a:r>
            <a:r>
              <a:rPr lang="zh-CN" altLang="en-US" sz="2400" dirty="0" smtClean="0">
                <a:solidFill>
                  <a:schemeClr val="folHlink"/>
                </a:solidFill>
              </a:rPr>
              <a:t>，</a:t>
            </a:r>
            <a:r>
              <a:rPr lang="zh-CN" altLang="en-US" sz="2400" dirty="0">
                <a:solidFill>
                  <a:schemeClr val="folHlink"/>
                </a:solidFill>
              </a:rPr>
              <a:t>不能使用其它函数的局部变量！</a:t>
            </a:r>
            <a:endParaRPr lang="en-US" altLang="zh-CN" sz="24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 smtClean="0"/>
              <a:t>	while </a:t>
            </a:r>
            <a:r>
              <a:rPr lang="en-US" altLang="zh-CN" sz="2400" dirty="0"/>
              <a:t>(...)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/>
              <a:t>  </a:t>
            </a:r>
            <a:r>
              <a:rPr lang="en-US" altLang="zh-CN" sz="2400" dirty="0" smtClean="0"/>
              <a:t>	{</a:t>
            </a:r>
            <a:r>
              <a:rPr lang="en-US" altLang="zh-CN" sz="2400" dirty="0"/>
              <a:t>	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rgbClr val="FFC000"/>
                </a:solidFill>
              </a:rPr>
              <a:t>z</a:t>
            </a:r>
            <a:r>
              <a:rPr lang="zh-CN" altLang="en-US" sz="2400" dirty="0"/>
              <a:t>；</a:t>
            </a:r>
            <a:r>
              <a:rPr lang="en-US" altLang="zh-CN" sz="2400" dirty="0" smtClean="0"/>
              <a:t>//</a:t>
            </a:r>
            <a:r>
              <a:rPr lang="en-US" altLang="zh-CN" sz="2400" dirty="0" smtClean="0">
                <a:solidFill>
                  <a:srgbClr val="FFC000"/>
                </a:solidFill>
              </a:rPr>
              <a:t>while</a:t>
            </a:r>
            <a:r>
              <a:rPr lang="zh-CN" altLang="en-US" sz="2400" dirty="0" smtClean="0">
                <a:solidFill>
                  <a:srgbClr val="FFC000"/>
                </a:solidFill>
              </a:rPr>
              <a:t>的局部变量</a:t>
            </a:r>
            <a:endParaRPr lang="zh-CN" altLang="en-US" sz="2400" dirty="0">
              <a:solidFill>
                <a:srgbClr val="FFC000"/>
              </a:solidFill>
            </a:endParaRP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zh-CN" altLang="en-US" sz="2400" dirty="0"/>
              <a:t>		</a:t>
            </a:r>
            <a:r>
              <a:rPr lang="en-US" altLang="zh-CN" sz="2400" dirty="0"/>
              <a:t>... z ...  //OK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/>
              <a:t>		... </a:t>
            </a:r>
            <a:r>
              <a:rPr lang="en-US" altLang="zh-CN" sz="2400" dirty="0" smtClean="0"/>
              <a:t>a </a:t>
            </a:r>
            <a:r>
              <a:rPr lang="en-US" altLang="zh-CN" sz="2400" dirty="0"/>
              <a:t>...  //OK</a:t>
            </a:r>
            <a:r>
              <a:rPr lang="zh-CN" altLang="en-US" sz="2400" dirty="0"/>
              <a:t>，可以使用外层的局部变量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zh-CN" altLang="en-US" sz="2400" dirty="0"/>
              <a:t>  </a:t>
            </a:r>
            <a:r>
              <a:rPr lang="en-US" altLang="zh-CN" sz="2400" dirty="0" smtClean="0"/>
              <a:t>	}</a:t>
            </a:r>
            <a:endParaRPr lang="en-US" altLang="zh-CN" sz="2400" dirty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/>
              <a:t>	... z ... //</a:t>
            </a:r>
            <a:r>
              <a:rPr lang="en-US" altLang="zh-CN" sz="2400" dirty="0">
                <a:solidFill>
                  <a:srgbClr val="FFC000"/>
                </a:solidFill>
              </a:rPr>
              <a:t>Error</a:t>
            </a:r>
            <a:r>
              <a:rPr lang="zh-CN" altLang="en-US" sz="2400" dirty="0"/>
              <a:t>，</a:t>
            </a:r>
            <a:r>
              <a:rPr lang="en-US" altLang="zh-CN" sz="2400" dirty="0">
                <a:solidFill>
                  <a:srgbClr val="FFC000"/>
                </a:solidFill>
              </a:rPr>
              <a:t>z</a:t>
            </a:r>
            <a:r>
              <a:rPr lang="zh-CN" altLang="en-US" sz="2400" dirty="0">
                <a:solidFill>
                  <a:srgbClr val="FFC000"/>
                </a:solidFill>
              </a:rPr>
              <a:t>是</a:t>
            </a:r>
            <a:r>
              <a:rPr lang="en-US" altLang="zh-CN" sz="2400" dirty="0">
                <a:solidFill>
                  <a:srgbClr val="FFC000"/>
                </a:solidFill>
              </a:rPr>
              <a:t>while</a:t>
            </a:r>
            <a:r>
              <a:rPr lang="zh-CN" altLang="en-US" sz="2400" dirty="0">
                <a:solidFill>
                  <a:srgbClr val="FFC000"/>
                </a:solidFill>
              </a:rPr>
              <a:t>语句的</a:t>
            </a:r>
            <a:r>
              <a:rPr lang="zh-CN" altLang="en-US" sz="2400" dirty="0" smtClean="0">
                <a:solidFill>
                  <a:srgbClr val="FFC000"/>
                </a:solidFill>
              </a:rPr>
              <a:t>局部变量，这里不能使用！</a:t>
            </a:r>
            <a:endParaRPr lang="zh-CN" altLang="en-US" sz="2400" dirty="0">
              <a:solidFill>
                <a:srgbClr val="FFC000"/>
              </a:solidFill>
            </a:endParaRP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return 0;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67269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29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29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29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29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777"/>
            <a:ext cx="8856662" cy="5256312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全局变量是在</a:t>
            </a:r>
            <a:r>
              <a:rPr lang="zh-CN" altLang="en-US" dirty="0"/>
              <a:t>函数外部定义的</a:t>
            </a:r>
            <a:r>
              <a:rPr lang="zh-CN" altLang="en-US" dirty="0" smtClean="0"/>
              <a:t>变量，它们可以</a:t>
            </a:r>
            <a:r>
              <a:rPr lang="zh-CN" altLang="en-US" dirty="0"/>
              <a:t>在所有函数中使用</a:t>
            </a:r>
            <a:r>
              <a:rPr lang="zh-CN" altLang="en-US" dirty="0" smtClean="0"/>
              <a:t>，因此可以用于</a:t>
            </a:r>
            <a:r>
              <a:rPr lang="zh-CN" altLang="en-US" dirty="0"/>
              <a:t>信息共享！</a:t>
            </a:r>
            <a:endParaRPr lang="en-US" altLang="zh-CN" dirty="0" smtClean="0"/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altLang="zh-CN" dirty="0" smtClean="0"/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>
                <a:solidFill>
                  <a:srgbClr val="FFC000"/>
                </a:solidFill>
              </a:rPr>
              <a:t>x</a:t>
            </a:r>
            <a:r>
              <a:rPr lang="en-US" altLang="zh-CN" dirty="0"/>
              <a:t>=0;  //</a:t>
            </a:r>
            <a:r>
              <a:rPr lang="zh-CN" altLang="en-US" dirty="0">
                <a:solidFill>
                  <a:schemeClr val="folHlink"/>
                </a:solidFill>
              </a:rPr>
              <a:t>全局变量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/>
              <a:t>void f</a:t>
            </a:r>
            <a:r>
              <a:rPr lang="en-US" altLang="zh-CN" dirty="0" smtClean="0"/>
              <a:t>()</a:t>
            </a:r>
            <a:endParaRPr lang="en-US" altLang="zh-CN" dirty="0"/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/>
              <a:t>{	</a:t>
            </a:r>
            <a:r>
              <a:rPr lang="en-US" altLang="zh-CN" dirty="0" smtClean="0"/>
              <a:t>......</a:t>
            </a:r>
            <a:endParaRPr lang="zh-CN" altLang="en-US" dirty="0">
              <a:solidFill>
                <a:schemeClr val="folHlink"/>
              </a:solidFill>
            </a:endParaRP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zh-CN" altLang="en-US" dirty="0"/>
              <a:t>	</a:t>
            </a:r>
            <a:r>
              <a:rPr lang="en-US" altLang="zh-CN" dirty="0" smtClean="0"/>
              <a:t>... </a:t>
            </a:r>
            <a:r>
              <a:rPr lang="en-US" altLang="zh-CN" dirty="0" smtClean="0">
                <a:solidFill>
                  <a:srgbClr val="FFC000"/>
                </a:solidFill>
              </a:rPr>
              <a:t>x </a:t>
            </a:r>
            <a:r>
              <a:rPr lang="en-US" altLang="zh-CN" dirty="0" smtClean="0"/>
              <a:t>... </a:t>
            </a:r>
            <a:r>
              <a:rPr lang="en-US" altLang="zh-CN" dirty="0"/>
              <a:t>//</a:t>
            </a:r>
            <a:r>
              <a:rPr lang="en-US" altLang="zh-CN" dirty="0" smtClean="0"/>
              <a:t>OK</a:t>
            </a:r>
            <a:r>
              <a:rPr lang="zh-CN" altLang="en-US" dirty="0" smtClean="0"/>
              <a:t>，</a:t>
            </a:r>
            <a:r>
              <a:rPr lang="en-US" altLang="zh-CN" dirty="0" smtClean="0"/>
              <a:t>x == 0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rgbClr val="FFC000"/>
                </a:solidFill>
              </a:rPr>
              <a:t>x</a:t>
            </a:r>
            <a:r>
              <a:rPr lang="en-US" altLang="zh-CN" dirty="0" smtClean="0">
                <a:solidFill>
                  <a:srgbClr val="FFC000"/>
                </a:solidFill>
              </a:rPr>
              <a:t>++;   </a:t>
            </a:r>
            <a:r>
              <a:rPr lang="en-US" altLang="zh-CN" dirty="0" smtClean="0"/>
              <a:t>//</a:t>
            </a:r>
            <a:r>
              <a:rPr lang="zh-CN" altLang="en-US" dirty="0" smtClean="0"/>
              <a:t>修改了</a:t>
            </a:r>
            <a:r>
              <a:rPr lang="en-US" altLang="zh-CN" dirty="0" smtClean="0"/>
              <a:t>x</a:t>
            </a:r>
            <a:r>
              <a:rPr lang="zh-CN" altLang="en-US" dirty="0" smtClean="0"/>
              <a:t>的值，</a:t>
            </a:r>
            <a:r>
              <a:rPr lang="en-US" altLang="zh-CN" dirty="0" smtClean="0"/>
              <a:t>x == 1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>
                <a:solidFill>
                  <a:srgbClr val="FFC000"/>
                </a:solidFill>
              </a:rPr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    </a:t>
            </a:r>
            <a:r>
              <a:rPr lang="en-US" altLang="zh-CN" dirty="0" smtClean="0"/>
              <a:t>......</a:t>
            </a:r>
            <a:endParaRPr lang="en-US" altLang="zh-CN" dirty="0"/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/>
              <a:t>}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main()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/>
              <a:t>{	</a:t>
            </a:r>
            <a:r>
              <a:rPr lang="en-US" altLang="zh-CN" dirty="0" smtClean="0"/>
              <a:t>......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zh-CN" altLang="en-US" dirty="0"/>
              <a:t>	</a:t>
            </a:r>
            <a:r>
              <a:rPr lang="en-US" altLang="zh-CN" dirty="0" smtClean="0"/>
              <a:t>... </a:t>
            </a:r>
            <a:r>
              <a:rPr lang="en-US" altLang="zh-CN" dirty="0" smtClean="0">
                <a:solidFill>
                  <a:srgbClr val="FFC000"/>
                </a:solidFill>
              </a:rPr>
              <a:t>x</a:t>
            </a:r>
            <a:r>
              <a:rPr lang="en-US" altLang="zh-CN" dirty="0"/>
              <a:t> ... //</a:t>
            </a:r>
            <a:r>
              <a:rPr lang="en-US" altLang="zh-CN" dirty="0" smtClean="0"/>
              <a:t>OK</a:t>
            </a:r>
            <a:r>
              <a:rPr lang="zh-CN" altLang="en-US" dirty="0" smtClean="0"/>
              <a:t>，</a:t>
            </a:r>
            <a:r>
              <a:rPr lang="en-US" altLang="zh-CN" dirty="0" smtClean="0"/>
              <a:t>x == 0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f();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zh-CN" altLang="en-US" dirty="0"/>
              <a:t>	</a:t>
            </a:r>
            <a:r>
              <a:rPr lang="en-US" altLang="zh-CN" dirty="0" smtClean="0"/>
              <a:t>... </a:t>
            </a:r>
            <a:r>
              <a:rPr lang="en-US" altLang="zh-CN" dirty="0">
                <a:solidFill>
                  <a:srgbClr val="FFC000"/>
                </a:solidFill>
              </a:rPr>
              <a:t>x</a:t>
            </a:r>
            <a:r>
              <a:rPr lang="en-US" altLang="zh-CN" dirty="0"/>
              <a:t> ... </a:t>
            </a:r>
            <a:r>
              <a:rPr lang="en-US" altLang="zh-CN" dirty="0" smtClean="0"/>
              <a:t>//</a:t>
            </a:r>
            <a:r>
              <a:rPr lang="zh-CN" altLang="en-US" dirty="0" smtClean="0"/>
              <a:t>能获得被</a:t>
            </a:r>
            <a:r>
              <a:rPr lang="en-US" altLang="zh-CN" dirty="0" smtClean="0"/>
              <a:t>f</a:t>
            </a:r>
            <a:r>
              <a:rPr lang="zh-CN" altLang="en-US" dirty="0" smtClean="0"/>
              <a:t>修改的值，</a:t>
            </a:r>
            <a:r>
              <a:rPr lang="en-US" altLang="zh-CN" dirty="0" smtClean="0"/>
              <a:t>x == 1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zh-CN" altLang="en-US" dirty="0"/>
              <a:t>	</a:t>
            </a:r>
            <a:r>
              <a:rPr lang="en-US" altLang="zh-CN" dirty="0" smtClean="0"/>
              <a:t>......</a:t>
            </a:r>
            <a:endParaRPr lang="en-US" altLang="zh-CN" dirty="0"/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/>
              <a:t>	return 0;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zh-CN" dirty="0"/>
              <a:t>}</a:t>
            </a:r>
          </a:p>
          <a:p>
            <a:pPr marL="0" indent="0">
              <a:buNone/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zh-CN" altLang="en-US" dirty="0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28935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全局变量</a:t>
            </a:r>
            <a:r>
              <a:rPr lang="en-US" altLang="zh-CN" sz="3600" dirty="0" smtClean="0"/>
              <a:t>--</a:t>
            </a:r>
            <a:r>
              <a:rPr lang="zh-CN" altLang="en-US" sz="3600" dirty="0" smtClean="0"/>
              <a:t>信息共享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1268760"/>
            <a:ext cx="8686800" cy="3888432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除了数据共享外，全局变量也</a:t>
            </a:r>
            <a:r>
              <a:rPr lang="zh-CN" altLang="en-US" dirty="0"/>
              <a:t>可以实现函数之间的数据传递：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在函数调用前，调用者把数据放到某些全局变量中，供被调用的函数使用。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函数返回时</a:t>
            </a:r>
            <a:r>
              <a:rPr lang="zh-CN" altLang="en-US" dirty="0" smtClean="0"/>
              <a:t>，把</a:t>
            </a:r>
            <a:r>
              <a:rPr lang="zh-CN" altLang="en-US" dirty="0"/>
              <a:t>函数的计算结果放到某些全局变量中，供调用者使用。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342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9"/>
            <a:ext cx="8435280" cy="6336703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x,y</a:t>
            </a:r>
            <a:r>
              <a:rPr lang="en-US" altLang="zh-CN" dirty="0"/>
              <a:t>;  //</a:t>
            </a:r>
            <a:r>
              <a:rPr lang="zh-CN" altLang="en-US" dirty="0"/>
              <a:t>全局变量</a:t>
            </a:r>
          </a:p>
          <a:p>
            <a:pPr marL="457200" lvl="1" indent="0">
              <a:buNone/>
            </a:pPr>
            <a:r>
              <a:rPr lang="en-US" altLang="zh-CN" dirty="0"/>
              <a:t>void f()</a:t>
            </a:r>
          </a:p>
          <a:p>
            <a:pPr marL="457200" lvl="1" indent="0">
              <a:buNone/>
            </a:pPr>
            <a:r>
              <a:rPr lang="en-US" altLang="zh-CN" dirty="0"/>
              <a:t>{	... x ... //</a:t>
            </a:r>
            <a:r>
              <a:rPr lang="zh-CN" altLang="en-US" dirty="0"/>
              <a:t>通过</a:t>
            </a:r>
            <a:r>
              <a:rPr lang="en-US" altLang="zh-CN" dirty="0"/>
              <a:t>x</a:t>
            </a:r>
            <a:r>
              <a:rPr lang="zh-CN" altLang="en-US" dirty="0"/>
              <a:t>使用</a:t>
            </a:r>
            <a:r>
              <a:rPr lang="en-US" altLang="zh-CN" dirty="0"/>
              <a:t>main</a:t>
            </a:r>
            <a:r>
              <a:rPr lang="zh-CN" altLang="en-US" dirty="0"/>
              <a:t>提供的数据：</a:t>
            </a:r>
            <a:r>
              <a:rPr lang="en-US" altLang="zh-CN" dirty="0"/>
              <a:t>10</a:t>
            </a:r>
          </a:p>
          <a:p>
            <a:pPr marL="457200" lvl="1" indent="0">
              <a:buNone/>
            </a:pPr>
            <a:r>
              <a:rPr lang="en-US" altLang="zh-CN" dirty="0"/>
              <a:t>     y = ...; //</a:t>
            </a:r>
            <a:r>
              <a:rPr lang="zh-CN" altLang="en-US" dirty="0"/>
              <a:t>把计算结果放在</a:t>
            </a:r>
            <a:r>
              <a:rPr lang="en-US" altLang="zh-CN" dirty="0"/>
              <a:t>y</a:t>
            </a:r>
            <a:r>
              <a:rPr lang="zh-CN" altLang="en-US" dirty="0"/>
              <a:t>中</a:t>
            </a:r>
            <a:r>
              <a:rPr lang="en-US" altLang="zh-CN" dirty="0"/>
              <a:t>	</a:t>
            </a:r>
          </a:p>
          <a:p>
            <a:pPr marL="457200" lvl="1" indent="0">
              <a:buNone/>
            </a:pPr>
            <a:r>
              <a:rPr lang="en-US" altLang="zh-CN" dirty="0"/>
              <a:t>     return;</a:t>
            </a:r>
          </a:p>
          <a:p>
            <a:pPr marL="457200" lvl="1" indent="0">
              <a:buNone/>
            </a:pPr>
            <a:r>
              <a:rPr lang="en-US" altLang="zh-CN" dirty="0"/>
              <a:t>}</a:t>
            </a:r>
          </a:p>
          <a:p>
            <a:pPr marL="457200" lvl="1" indent="0">
              <a:buNone/>
            </a:pPr>
            <a:r>
              <a:rPr lang="en-US" altLang="zh-CN" dirty="0" err="1"/>
              <a:t>int</a:t>
            </a:r>
            <a:r>
              <a:rPr lang="en-US" altLang="zh-CN" dirty="0"/>
              <a:t> main()</a:t>
            </a:r>
          </a:p>
          <a:p>
            <a:pPr marL="457200" lvl="1" indent="0">
              <a:buNone/>
            </a:pPr>
            <a:r>
              <a:rPr lang="en-US" altLang="zh-CN" dirty="0"/>
              <a:t>{	x = 10;  //</a:t>
            </a:r>
            <a:r>
              <a:rPr lang="zh-CN" altLang="en-US" dirty="0"/>
              <a:t>把给</a:t>
            </a:r>
            <a:r>
              <a:rPr lang="en-US" altLang="zh-CN" dirty="0"/>
              <a:t>f</a:t>
            </a:r>
            <a:r>
              <a:rPr lang="zh-CN" altLang="en-US" dirty="0"/>
              <a:t>的数据放在</a:t>
            </a:r>
            <a:r>
              <a:rPr lang="en-US" altLang="zh-CN" dirty="0"/>
              <a:t>x</a:t>
            </a:r>
            <a:r>
              <a:rPr lang="zh-CN" altLang="en-US" dirty="0"/>
              <a:t>中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/>
              <a:t>     f();</a:t>
            </a:r>
          </a:p>
          <a:p>
            <a:pPr marL="457200" lvl="1" indent="0">
              <a:buNone/>
            </a:pPr>
            <a:r>
              <a:rPr lang="en-US" altLang="zh-CN" dirty="0"/>
              <a:t>	... y ... //</a:t>
            </a:r>
            <a:r>
              <a:rPr lang="zh-CN" altLang="en-US" dirty="0"/>
              <a:t>通过</a:t>
            </a:r>
            <a:r>
              <a:rPr lang="en-US" altLang="zh-CN" dirty="0"/>
              <a:t>y</a:t>
            </a:r>
            <a:r>
              <a:rPr lang="zh-CN" altLang="en-US" dirty="0"/>
              <a:t>获得</a:t>
            </a:r>
            <a:r>
              <a:rPr lang="en-US" altLang="zh-CN" dirty="0"/>
              <a:t>f</a:t>
            </a:r>
            <a:r>
              <a:rPr lang="zh-CN" altLang="en-US" dirty="0"/>
              <a:t>的计算结果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/>
              <a:t>	return 0;</a:t>
            </a:r>
          </a:p>
          <a:p>
            <a:pPr marL="457200" lvl="1" indent="0">
              <a:buNone/>
            </a:pPr>
            <a:r>
              <a:rPr lang="en-US" altLang="zh-CN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00147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412" y="1484313"/>
            <a:ext cx="8353052" cy="417693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全局变量可以定义在函数外的任何地方。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如果在使用一个全局变量时未见到它的定义：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定义</a:t>
            </a:r>
            <a:r>
              <a:rPr lang="zh-CN" altLang="en-US" dirty="0"/>
              <a:t>在</a:t>
            </a:r>
            <a:r>
              <a:rPr lang="en-US" altLang="zh-CN" dirty="0"/>
              <a:t>C++</a:t>
            </a:r>
            <a:r>
              <a:rPr lang="zh-CN" altLang="en-US" dirty="0"/>
              <a:t>的标准</a:t>
            </a:r>
            <a:r>
              <a:rPr lang="zh-CN" altLang="en-US" dirty="0" smtClean="0"/>
              <a:t>库中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定义在</a:t>
            </a:r>
            <a:r>
              <a:rPr lang="zh-CN" altLang="en-US" dirty="0"/>
              <a:t>本源文件</a:t>
            </a:r>
            <a:r>
              <a:rPr lang="zh-CN" altLang="en-US" dirty="0" smtClean="0"/>
              <a:t>中使用点之后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定义在</a:t>
            </a:r>
            <a:r>
              <a:rPr lang="zh-CN" altLang="en-US" dirty="0"/>
              <a:t>其它源文件</a:t>
            </a:r>
            <a:r>
              <a:rPr lang="zh-CN" altLang="en-US" dirty="0" smtClean="0"/>
              <a:t>中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则在使用前需要对该全局变量进行声明，格式为：</a:t>
            </a:r>
            <a:endParaRPr lang="en-US" altLang="zh-CN" dirty="0" smtClean="0"/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  </a:t>
            </a:r>
            <a:r>
              <a:rPr lang="en-US" altLang="zh-CN" b="1" dirty="0" smtClean="0">
                <a:solidFill>
                  <a:srgbClr val="FFC000"/>
                </a:solidFill>
              </a:rPr>
              <a:t> extern </a:t>
            </a:r>
            <a:r>
              <a:rPr lang="en-US" altLang="zh-CN" dirty="0"/>
              <a:t>&lt;</a:t>
            </a:r>
            <a:r>
              <a:rPr lang="zh-CN" altLang="en-US" dirty="0"/>
              <a:t>类型名</a:t>
            </a:r>
            <a:r>
              <a:rPr lang="en-US" altLang="zh-CN" dirty="0"/>
              <a:t>&gt; &lt;</a:t>
            </a:r>
            <a:r>
              <a:rPr lang="zh-CN" altLang="en-US" dirty="0"/>
              <a:t>变量名</a:t>
            </a:r>
            <a:r>
              <a:rPr lang="en-US" altLang="zh-CN" dirty="0" smtClean="0"/>
              <a:t>&gt;</a:t>
            </a:r>
            <a:r>
              <a:rPr lang="en-US" altLang="zh-CN" b="1" dirty="0" smtClean="0">
                <a:solidFill>
                  <a:srgbClr val="FFC000"/>
                </a:solidFill>
              </a:rPr>
              <a:t>;</a:t>
            </a:r>
            <a:endParaRPr lang="en-US" altLang="zh-CN" dirty="0" smtClean="0"/>
          </a:p>
          <a:p>
            <a:pPr eaLnBrk="1" hangingPunct="1">
              <a:defRPr/>
            </a:pPr>
            <a:endParaRPr lang="zh-CN" altLang="en-US" dirty="0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6927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全局变量</a:t>
            </a:r>
            <a:r>
              <a:rPr lang="zh-CN" altLang="en-US" dirty="0"/>
              <a:t>的</a:t>
            </a:r>
            <a:r>
              <a:rPr lang="zh-CN" altLang="en-US" dirty="0" smtClean="0"/>
              <a:t>声明 </a:t>
            </a:r>
          </a:p>
        </p:txBody>
      </p:sp>
    </p:spTree>
    <p:extLst>
      <p:ext uri="{BB962C8B-B14F-4D97-AF65-F5344CB8AC3E}">
        <p14:creationId xmlns:p14="http://schemas.microsoft.com/office/powerpoint/2010/main" val="156416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604867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x=0; </a:t>
            </a:r>
            <a:r>
              <a:rPr lang="en-US" altLang="zh-CN" dirty="0" smtClean="0"/>
              <a:t>//x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定义</a:t>
            </a:r>
            <a:endParaRPr lang="zh-CN" altLang="en-US" dirty="0">
              <a:solidFill>
                <a:srgbClr val="FFC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void </a:t>
            </a:r>
            <a:r>
              <a:rPr lang="en-US" altLang="zh-CN" dirty="0"/>
              <a:t>f()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 </a:t>
            </a:r>
            <a:r>
              <a:rPr lang="en-US" altLang="zh-CN" dirty="0"/>
              <a:t>... x ... //</a:t>
            </a:r>
            <a:r>
              <a:rPr lang="zh-CN" altLang="en-US" dirty="0" smtClean="0">
                <a:solidFill>
                  <a:srgbClr val="FFC000"/>
                </a:solidFill>
              </a:rPr>
              <a:t>访问</a:t>
            </a:r>
            <a:r>
              <a:rPr lang="en-US" altLang="zh-CN" dirty="0" smtClean="0">
                <a:solidFill>
                  <a:srgbClr val="FFC000"/>
                </a:solidFill>
              </a:rPr>
              <a:t>x</a:t>
            </a:r>
            <a:endParaRPr lang="en-US" altLang="zh-CN" dirty="0">
              <a:solidFill>
                <a:srgbClr val="FFC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/>
              <a:t>    extern 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y; //y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声明</a:t>
            </a:r>
            <a:endParaRPr lang="en-US" altLang="zh-CN" dirty="0">
              <a:solidFill>
                <a:srgbClr val="FFC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dirty="0" smtClean="0"/>
              <a:t>    </a:t>
            </a:r>
            <a:r>
              <a:rPr lang="en-US" altLang="zh-CN" dirty="0" smtClean="0"/>
              <a:t>... y ... //</a:t>
            </a:r>
            <a:r>
              <a:rPr lang="zh-CN" altLang="en-US" dirty="0" smtClean="0">
                <a:solidFill>
                  <a:srgbClr val="FFC000"/>
                </a:solidFill>
              </a:rPr>
              <a:t>访问</a:t>
            </a:r>
            <a:r>
              <a:rPr lang="en-US" altLang="zh-CN" dirty="0" smtClean="0">
                <a:solidFill>
                  <a:srgbClr val="FFC000"/>
                </a:solidFill>
              </a:rPr>
              <a:t>y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}</a:t>
            </a:r>
          </a:p>
          <a:p>
            <a:pPr marL="0" indent="0"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y=0;</a:t>
            </a:r>
            <a:r>
              <a:rPr lang="en-US" altLang="zh-CN" dirty="0"/>
              <a:t> </a:t>
            </a:r>
            <a:r>
              <a:rPr lang="en-US" altLang="zh-CN" dirty="0" smtClean="0"/>
              <a:t>//y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定义</a:t>
            </a:r>
            <a:endParaRPr lang="en-US" altLang="zh-CN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main()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{  ... </a:t>
            </a:r>
            <a:r>
              <a:rPr lang="en-US" altLang="zh-CN" dirty="0"/>
              <a:t>x ... //</a:t>
            </a:r>
            <a:r>
              <a:rPr lang="zh-CN" altLang="en-US" dirty="0" smtClean="0">
                <a:solidFill>
                  <a:srgbClr val="FFC000"/>
                </a:solidFill>
              </a:rPr>
              <a:t>访问</a:t>
            </a:r>
            <a:r>
              <a:rPr lang="en-US" altLang="zh-CN" dirty="0" smtClean="0">
                <a:solidFill>
                  <a:srgbClr val="FFC000"/>
                </a:solidFill>
              </a:rPr>
              <a:t>x</a:t>
            </a:r>
          </a:p>
          <a:p>
            <a:pPr marL="0" indent="0">
              <a:buNone/>
              <a:defRPr/>
            </a:pPr>
            <a:r>
              <a:rPr lang="zh-CN" altLang="en-US" dirty="0"/>
              <a:t> </a:t>
            </a:r>
            <a:r>
              <a:rPr lang="zh-CN" altLang="en-US" dirty="0" smtClean="0"/>
              <a:t>   </a:t>
            </a:r>
            <a:r>
              <a:rPr lang="en-US" altLang="zh-CN" dirty="0" smtClean="0"/>
              <a:t>... y </a:t>
            </a:r>
            <a:r>
              <a:rPr lang="en-US" altLang="zh-CN" dirty="0"/>
              <a:t>... //</a:t>
            </a:r>
            <a:r>
              <a:rPr lang="zh-CN" altLang="en-US" dirty="0" smtClean="0">
                <a:solidFill>
                  <a:srgbClr val="FFC000"/>
                </a:solidFill>
              </a:rPr>
              <a:t>访问</a:t>
            </a:r>
            <a:r>
              <a:rPr lang="en-US" altLang="zh-CN" dirty="0" smtClean="0">
                <a:solidFill>
                  <a:srgbClr val="FFC000"/>
                </a:solidFill>
              </a:rPr>
              <a:t>y</a:t>
            </a:r>
            <a:endParaRPr lang="en-US" altLang="zh-CN" dirty="0" smtClean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dirty="0" smtClean="0"/>
              <a:t>}</a:t>
            </a:r>
            <a:endParaRPr lang="en-US" altLang="zh-CN" dirty="0"/>
          </a:p>
          <a:p>
            <a:pPr>
              <a:defRPr/>
            </a:pPr>
            <a:r>
              <a:rPr lang="zh-CN" altLang="en-US" dirty="0">
                <a:solidFill>
                  <a:srgbClr val="FFC000"/>
                </a:solidFill>
              </a:rPr>
              <a:t>变量声明的作用是什么？</a:t>
            </a:r>
            <a:r>
              <a:rPr lang="zh-CN" altLang="en-US" dirty="0"/>
              <a:t> </a:t>
            </a:r>
          </a:p>
          <a:p>
            <a:pPr lvl="1">
              <a:lnSpc>
                <a:spcPct val="120000"/>
              </a:lnSpc>
              <a:defRPr/>
            </a:pPr>
            <a:r>
              <a:rPr lang="zh-CN" altLang="en-US" dirty="0"/>
              <a:t>使得编译程序能对</a:t>
            </a:r>
            <a:r>
              <a:rPr lang="zh-CN" altLang="en-US" dirty="0" smtClean="0"/>
              <a:t>变量操作的合法性</a:t>
            </a:r>
            <a:r>
              <a:rPr lang="zh-CN" altLang="en-US" dirty="0"/>
              <a:t>进行</a:t>
            </a:r>
            <a:r>
              <a:rPr lang="zh-CN" altLang="en-US" dirty="0" smtClean="0"/>
              <a:t>检查以及进行必要的类型转换。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全局变量定义与声明的区别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600200"/>
            <a:ext cx="8820472" cy="492514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变量定义点要给变量分配空间，变量声明则否。</a:t>
            </a:r>
          </a:p>
          <a:p>
            <a:pPr eaLnBrk="1" hangingPunct="1">
              <a:defRPr/>
            </a:pPr>
            <a:r>
              <a:rPr lang="zh-CN" altLang="en-US" sz="2800" dirty="0" smtClean="0"/>
              <a:t>变量定义点可以给变量赋初值（对变量进行初始化），变量声明则否。如</a:t>
            </a:r>
            <a:r>
              <a:rPr lang="zh-CN" altLang="en-GB" sz="2800" dirty="0" smtClean="0"/>
              <a:t>：</a:t>
            </a:r>
            <a:endParaRPr lang="zh-CN" altLang="en-US" sz="28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a=1,b=2,c=3; //OK</a:t>
            </a:r>
          </a:p>
          <a:p>
            <a:pPr lvl="1" eaLnBrk="1" hangingPunct="1">
              <a:defRPr/>
            </a:pPr>
            <a:r>
              <a:rPr lang="en-US" altLang="zh-CN" sz="2400" dirty="0" smtClean="0"/>
              <a:t> extern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d=4; //Error</a:t>
            </a:r>
          </a:p>
          <a:p>
            <a:pPr eaLnBrk="1" hangingPunct="1">
              <a:defRPr/>
            </a:pPr>
            <a:r>
              <a:rPr lang="zh-CN" altLang="en-US" sz="2800" dirty="0" smtClean="0"/>
              <a:t>在整个程序中，一个全局变量的定义只能有一个，而对该变量的声明可以有多个。</a:t>
            </a:r>
          </a:p>
          <a:p>
            <a:pPr eaLnBrk="1" hangingPunct="1">
              <a:defRPr/>
            </a:pPr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过程抽象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16225"/>
            <a:ext cx="8579296" cy="456510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功能分解和复合的</a:t>
            </a:r>
            <a:r>
              <a:rPr lang="zh-CN" altLang="en-US" dirty="0" smtClean="0"/>
              <a:t>程序设计往往基于</a:t>
            </a:r>
            <a:r>
              <a:rPr lang="zh-CN" altLang="en-US" dirty="0"/>
              <a:t>了一种抽象机制</a:t>
            </a:r>
            <a:r>
              <a:rPr lang="en-US" altLang="zh-CN" dirty="0" smtClean="0"/>
              <a:t>--</a:t>
            </a:r>
            <a:r>
              <a:rPr lang="zh-CN" altLang="en-US" dirty="0">
                <a:solidFill>
                  <a:schemeClr val="folHlink"/>
                </a:solidFill>
              </a:rPr>
              <a:t>过程</a:t>
            </a:r>
            <a:r>
              <a:rPr lang="zh-CN" altLang="en-US" dirty="0" smtClean="0">
                <a:solidFill>
                  <a:schemeClr val="folHlink"/>
                </a:solidFill>
              </a:rPr>
              <a:t>抽象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子功能的使用者</a:t>
            </a:r>
            <a:r>
              <a:rPr lang="zh-CN" altLang="en-US" dirty="0"/>
              <a:t>只需要知道</a:t>
            </a:r>
            <a:r>
              <a:rPr lang="zh-CN" altLang="en-US" dirty="0" smtClean="0"/>
              <a:t>相应功能</a:t>
            </a:r>
            <a:r>
              <a:rPr lang="zh-CN" altLang="en-US" dirty="0"/>
              <a:t>是什么（</a:t>
            </a:r>
            <a:r>
              <a:rPr lang="en-US" altLang="zh-CN" dirty="0"/>
              <a:t>what to do</a:t>
            </a:r>
            <a:r>
              <a:rPr lang="zh-CN" altLang="en-US" dirty="0"/>
              <a:t>），而不必</a:t>
            </a:r>
            <a:r>
              <a:rPr lang="zh-CN" altLang="en-US" dirty="0" smtClean="0"/>
              <a:t>知道实现它的代码是</a:t>
            </a:r>
            <a:r>
              <a:rPr lang="zh-CN" altLang="en-US" dirty="0"/>
              <a:t>如何做的（</a:t>
            </a:r>
            <a:r>
              <a:rPr lang="en-US" altLang="zh-CN" dirty="0"/>
              <a:t>how to do</a:t>
            </a:r>
            <a:r>
              <a:rPr lang="zh-CN" altLang="en-US" dirty="0"/>
              <a:t>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过程抽象带来的好处是：一个功能的设计者可以把注意力放在本功能的代码实现上，而不被它用到的子功能的代码实现细节所干扰。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zh-CN" altLang="en-US" dirty="0"/>
              <a:t>基于功能分解与复合以及过程抽象的程序设计范式称为</a:t>
            </a:r>
            <a:r>
              <a:rPr lang="zh-CN" altLang="en-US" dirty="0">
                <a:solidFill>
                  <a:srgbClr val="FFC000"/>
                </a:solidFill>
              </a:rPr>
              <a:t>过程式程序设计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43633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函数的副作用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651304" cy="4925144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用全局变量</a:t>
            </a:r>
            <a:r>
              <a:rPr lang="zh-CN" altLang="en-US" dirty="0"/>
              <a:t>来实现函数之间的</a:t>
            </a:r>
            <a:r>
              <a:rPr lang="zh-CN" altLang="en-US" dirty="0" smtClean="0"/>
              <a:t>数据共享</a:t>
            </a:r>
            <a:r>
              <a:rPr lang="zh-CN" altLang="en-US" dirty="0"/>
              <a:t>和</a:t>
            </a:r>
            <a:r>
              <a:rPr lang="zh-CN" altLang="en-US" dirty="0" smtClean="0"/>
              <a:t>数据传递不是一个好的程序设计风格，使用不当会带来诸多问题，特别是会引起设计者未意识到的函数副作用问题。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FFC000"/>
                </a:solidFill>
              </a:rPr>
              <a:t>函数副作用</a:t>
            </a:r>
            <a:r>
              <a:rPr lang="zh-CN" altLang="en-US" dirty="0"/>
              <a:t>是指函数执行中改变了非局部量的值。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332655"/>
            <a:ext cx="8651304" cy="6264697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zh-CN" altLang="en-US" dirty="0" smtClean="0"/>
              <a:t>例如，下面是全局变量带来了未意识到的函数副作用：</a:t>
            </a:r>
            <a:endParaRPr lang="en-US" altLang="zh-CN" dirty="0" smtClean="0"/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......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x; //</a:t>
            </a:r>
            <a:r>
              <a:rPr lang="zh-CN" altLang="en-US" dirty="0" smtClean="0"/>
              <a:t>全局变量</a:t>
            </a:r>
            <a:endParaRPr lang="en-US" altLang="zh-CN" dirty="0" smtClean="0"/>
          </a:p>
          <a:p>
            <a:pPr marL="45720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f(</a:t>
            </a:r>
            <a:r>
              <a:rPr lang="en-US" altLang="zh-CN" dirty="0" err="1"/>
              <a:t>int</a:t>
            </a:r>
            <a:r>
              <a:rPr lang="en-US" altLang="zh-CN" dirty="0"/>
              <a:t> y)</a:t>
            </a:r>
            <a:endParaRPr lang="en-US" altLang="zh-CN" dirty="0" smtClean="0"/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{	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z;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	z = x*y; //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>x</a:t>
            </a:r>
            <a:r>
              <a:rPr lang="zh-CN" altLang="en-US" dirty="0" smtClean="0"/>
              <a:t>的值</a:t>
            </a:r>
          </a:p>
          <a:p>
            <a:pPr marL="457200" lvl="1" indent="0">
              <a:buFontTx/>
              <a:buNone/>
              <a:defRPr/>
            </a:pPr>
            <a:r>
              <a:rPr lang="zh-CN" altLang="en-US" dirty="0" smtClean="0"/>
              <a:t>	</a:t>
            </a:r>
            <a:r>
              <a:rPr lang="en-US" altLang="zh-CN" dirty="0" smtClean="0"/>
              <a:t>x++; //</a:t>
            </a:r>
            <a:r>
              <a:rPr lang="zh-CN" altLang="en-US" dirty="0" smtClean="0">
                <a:solidFill>
                  <a:srgbClr val="FFC000"/>
                </a:solidFill>
              </a:rPr>
              <a:t>改变了</a:t>
            </a:r>
            <a:r>
              <a:rPr lang="en-US" altLang="zh-CN" dirty="0" smtClean="0">
                <a:solidFill>
                  <a:srgbClr val="FFC000"/>
                </a:solidFill>
              </a:rPr>
              <a:t>x</a:t>
            </a:r>
            <a:r>
              <a:rPr lang="zh-CN" altLang="en-US" dirty="0" smtClean="0">
                <a:solidFill>
                  <a:srgbClr val="FFC000"/>
                </a:solidFill>
              </a:rPr>
              <a:t>的值</a:t>
            </a:r>
          </a:p>
          <a:p>
            <a:pPr marL="457200" lvl="1" indent="0">
              <a:buFontTx/>
              <a:buNone/>
              <a:defRPr/>
            </a:pPr>
            <a:r>
              <a:rPr lang="zh-CN" altLang="en-US" dirty="0" smtClean="0"/>
              <a:t>	</a:t>
            </a:r>
            <a:r>
              <a:rPr lang="en-US" altLang="zh-CN" dirty="0" smtClean="0"/>
              <a:t>return z;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}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main()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{	x = 10;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</a:t>
            </a:r>
            <a:r>
              <a:rPr lang="en-US" altLang="zh-CN" dirty="0" err="1" smtClean="0"/>
              <a:t>x+f</a:t>
            </a:r>
            <a:r>
              <a:rPr lang="en-US" altLang="zh-CN" dirty="0" smtClean="0"/>
              <a:t>(2) &lt;&lt; </a:t>
            </a:r>
            <a:r>
              <a:rPr lang="en-US" altLang="zh-CN" dirty="0" err="1" smtClean="0"/>
              <a:t>endl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可能输出：</a:t>
            </a:r>
            <a:r>
              <a:rPr lang="en-US" altLang="zh-CN" dirty="0" smtClean="0">
                <a:solidFill>
                  <a:srgbClr val="FFC000"/>
                </a:solidFill>
              </a:rPr>
              <a:t>31</a:t>
            </a:r>
            <a:r>
              <a:rPr lang="zh-CN" altLang="en-US" dirty="0" smtClean="0"/>
              <a:t>，而不是</a:t>
            </a:r>
            <a:r>
              <a:rPr lang="en-US" altLang="zh-CN" dirty="0" smtClean="0"/>
              <a:t>30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	return 0;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}</a:t>
            </a:r>
          </a:p>
          <a:p>
            <a:pPr>
              <a:defRPr/>
            </a:pPr>
            <a:r>
              <a:rPr lang="zh-CN" altLang="en-US" dirty="0" smtClean="0">
                <a:effectLst/>
              </a:rPr>
              <a:t>全局变量也会破坏函数的引用透明性</a:t>
            </a:r>
            <a:r>
              <a:rPr lang="zh-CN" altLang="en-US" dirty="0">
                <a:effectLst/>
              </a:rPr>
              <a:t>：</a:t>
            </a:r>
            <a:endParaRPr lang="en-US" altLang="zh-CN" dirty="0" smtClean="0">
              <a:effectLst/>
            </a:endParaRPr>
          </a:p>
          <a:p>
            <a:pPr lvl="1">
              <a:defRPr/>
            </a:pPr>
            <a:r>
              <a:rPr lang="zh-CN" altLang="en-US" dirty="0" smtClean="0">
                <a:effectLst/>
              </a:rPr>
              <a:t>在上面的例子中，</a:t>
            </a:r>
            <a:r>
              <a:rPr lang="zh-CN" altLang="en-US" dirty="0">
                <a:effectLst/>
              </a:rPr>
              <a:t>第一次</a:t>
            </a:r>
            <a:r>
              <a:rPr lang="zh-CN" altLang="en-US" dirty="0" smtClean="0">
                <a:effectLst/>
              </a:rPr>
              <a:t>调用</a:t>
            </a:r>
            <a:r>
              <a:rPr lang="en-US" altLang="zh-CN" dirty="0" smtClean="0">
                <a:effectLst/>
              </a:rPr>
              <a:t>f(2)</a:t>
            </a:r>
            <a:r>
              <a:rPr lang="zh-CN" altLang="en-US" dirty="0" smtClean="0">
                <a:effectLst/>
              </a:rPr>
              <a:t>返回</a:t>
            </a:r>
            <a:r>
              <a:rPr lang="en-US" altLang="zh-CN" dirty="0" smtClean="0">
                <a:effectLst/>
              </a:rPr>
              <a:t>20</a:t>
            </a:r>
            <a:r>
              <a:rPr lang="zh-CN" altLang="en-US" dirty="0" smtClean="0">
                <a:effectLst/>
              </a:rPr>
              <a:t>，如果再一次调用</a:t>
            </a:r>
            <a:r>
              <a:rPr lang="en-US" altLang="zh-CN" dirty="0" smtClean="0">
                <a:effectLst/>
              </a:rPr>
              <a:t>f(2)</a:t>
            </a:r>
            <a:r>
              <a:rPr lang="zh-CN" altLang="en-US" dirty="0" smtClean="0">
                <a:effectLst/>
              </a:rPr>
              <a:t>则返回</a:t>
            </a:r>
            <a:r>
              <a:rPr lang="en-US" altLang="zh-CN" dirty="0" smtClean="0">
                <a:effectLst/>
              </a:rPr>
              <a:t>22</a:t>
            </a:r>
            <a:r>
              <a:rPr lang="zh-CN" altLang="en-US" dirty="0" smtClean="0">
                <a:effectLst/>
              </a:rPr>
              <a:t>！</a:t>
            </a:r>
            <a:endParaRPr lang="en-US" altLang="zh-CN" dirty="0" smtClean="0">
              <a:effectLst/>
            </a:endParaRPr>
          </a:p>
          <a:p>
            <a:pPr>
              <a:defRPr/>
            </a:pPr>
            <a:r>
              <a:rPr lang="zh-CN" altLang="en-US" dirty="0" smtClean="0">
                <a:effectLst/>
              </a:rPr>
              <a:t>在</a:t>
            </a:r>
            <a:r>
              <a:rPr lang="zh-CN" altLang="en-US" dirty="0">
                <a:effectLst/>
              </a:rPr>
              <a:t>程序设计中，</a:t>
            </a:r>
            <a:r>
              <a:rPr lang="zh-CN" altLang="en-US" dirty="0">
                <a:solidFill>
                  <a:srgbClr val="FFC000"/>
                </a:solidFill>
                <a:effectLst/>
              </a:rPr>
              <a:t>应尽量不要使用全局变量</a:t>
            </a:r>
            <a:r>
              <a:rPr lang="zh-CN" altLang="en-US" dirty="0" smtClean="0">
                <a:solidFill>
                  <a:srgbClr val="FFC000"/>
                </a:solidFill>
                <a:effectLst/>
              </a:rPr>
              <a:t>！</a:t>
            </a:r>
            <a:endParaRPr lang="en-US" altLang="zh-CN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1788"/>
            <a:ext cx="7772400" cy="7207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C++</a:t>
            </a:r>
            <a:r>
              <a:rPr lang="zh-CN" altLang="en-US" smtClean="0"/>
              <a:t>程序的多模块结构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00920"/>
            <a:ext cx="8785225" cy="3716312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chemeClr val="folHlink"/>
                </a:solidFill>
              </a:rPr>
              <a:t>逻辑上</a:t>
            </a:r>
            <a:r>
              <a:rPr lang="zh-CN" altLang="en-US" sz="2800" dirty="0" smtClean="0"/>
              <a:t>，一个</a:t>
            </a:r>
            <a:r>
              <a:rPr lang="zh-CN" altLang="en-US" sz="2800" dirty="0"/>
              <a:t>过</a:t>
            </a:r>
            <a:r>
              <a:rPr lang="zh-CN" altLang="en-US" sz="2800" dirty="0" smtClean="0"/>
              <a:t>程式的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程序是由一些函数、全局常量、全局变量以及自定义数据类型等实体的定义构成的，其中必须有且仅有一个名字为</a:t>
            </a:r>
            <a:r>
              <a:rPr lang="en-US" altLang="zh-CN" sz="2800" dirty="0" smtClean="0"/>
              <a:t>main</a:t>
            </a:r>
            <a:r>
              <a:rPr lang="zh-CN" altLang="en-US" sz="2800" dirty="0" smtClean="0"/>
              <a:t>的函数。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chemeClr val="folHlink"/>
                </a:solidFill>
              </a:rPr>
              <a:t>物理上</a:t>
            </a:r>
            <a:r>
              <a:rPr lang="zh-CN" altLang="en-US" sz="2800" dirty="0" smtClean="0"/>
              <a:t>，可以按某种规则对构成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程序的各个逻辑单位（函数、全局常量、全局变量、自定义类型等）的定义进行分组，分别把它们放在若干个源文件中，从而形成若干个</a:t>
            </a:r>
            <a:r>
              <a:rPr lang="zh-CN" altLang="en-US" sz="2800" dirty="0" smtClean="0">
                <a:solidFill>
                  <a:schemeClr val="folHlink"/>
                </a:solidFill>
              </a:rPr>
              <a:t>模块</a:t>
            </a:r>
            <a:r>
              <a:rPr lang="zh-CN" altLang="en-US" sz="2800" dirty="0" smtClean="0"/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模块是为了便于从物理上对程序进行组织、管理和理解，便于多人合作开发一个程序。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各个模块是</a:t>
            </a:r>
            <a:r>
              <a:rPr lang="zh-CN" altLang="en-US" sz="2800" dirty="0">
                <a:solidFill>
                  <a:srgbClr val="FFC000"/>
                </a:solidFill>
              </a:rPr>
              <a:t>单独编译</a:t>
            </a:r>
            <a:r>
              <a:rPr lang="zh-CN" altLang="en-US" sz="2800" dirty="0"/>
              <a:t>的，编译之后通过一个连接程序（</a:t>
            </a:r>
            <a:r>
              <a:rPr lang="en-US" altLang="zh-CN" sz="2800" dirty="0"/>
              <a:t>Linker</a:t>
            </a:r>
            <a:r>
              <a:rPr lang="zh-CN" altLang="en-US" sz="2800" dirty="0"/>
              <a:t>）把各个模块的编译结果合并成一个完整的可执行程序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138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C++</a:t>
            </a:r>
            <a:r>
              <a:rPr lang="zh-CN" altLang="en-US" smtClean="0"/>
              <a:t>模块的构成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40768"/>
            <a:ext cx="8686800" cy="4464496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一个</a:t>
            </a:r>
            <a:r>
              <a:rPr lang="en-US" altLang="zh-CN" dirty="0" smtClean="0"/>
              <a:t>C++</a:t>
            </a:r>
            <a:r>
              <a:rPr lang="zh-CN" altLang="en-US" dirty="0" smtClean="0"/>
              <a:t>模块一般包含两个部分：</a:t>
            </a:r>
          </a:p>
          <a:p>
            <a:pPr lvl="1" eaLnBrk="1" hangingPunct="1">
              <a:defRPr/>
            </a:pPr>
            <a:r>
              <a:rPr lang="zh-CN" altLang="en-US" dirty="0" smtClean="0"/>
              <a:t>接口：</a:t>
            </a:r>
          </a:p>
          <a:p>
            <a:pPr lvl="2" eaLnBrk="1" hangingPunct="1">
              <a:defRPr/>
            </a:pPr>
            <a:r>
              <a:rPr lang="zh-CN" altLang="en-US" dirty="0" smtClean="0"/>
              <a:t>给出在本模块中定义的、提供给其它模块使用的</a:t>
            </a:r>
            <a:r>
              <a:rPr lang="zh-CN" altLang="en-US" dirty="0" smtClean="0">
                <a:solidFill>
                  <a:srgbClr val="FFC000"/>
                </a:solidFill>
              </a:rPr>
              <a:t>一些</a:t>
            </a:r>
            <a:r>
              <a:rPr lang="zh-CN" altLang="en-US" dirty="0" smtClean="0"/>
              <a:t>程序实体的</a:t>
            </a:r>
            <a:r>
              <a:rPr lang="zh-CN" altLang="en-US" dirty="0"/>
              <a:t>声明（如</a:t>
            </a:r>
            <a:r>
              <a:rPr lang="zh-CN" altLang="en-US" dirty="0" smtClean="0"/>
              <a:t>：函数</a:t>
            </a:r>
            <a:r>
              <a:rPr lang="zh-CN" altLang="en-US" dirty="0"/>
              <a:t>、全局变量等）和</a:t>
            </a:r>
            <a:r>
              <a:rPr lang="zh-CN" altLang="en-US" dirty="0" smtClean="0"/>
              <a:t>定义（如类型、全局常量等）。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通常放</a:t>
            </a:r>
            <a:r>
              <a:rPr lang="zh-CN" altLang="en-US" dirty="0"/>
              <a:t>在某个</a:t>
            </a:r>
            <a:r>
              <a:rPr lang="en-US" altLang="zh-CN" dirty="0"/>
              <a:t>.h</a:t>
            </a:r>
            <a:r>
              <a:rPr lang="zh-CN" altLang="en-US" dirty="0" smtClean="0"/>
              <a:t>文件（又称</a:t>
            </a:r>
            <a:r>
              <a:rPr lang="zh-CN" altLang="en-US" dirty="0" smtClean="0">
                <a:solidFill>
                  <a:srgbClr val="FFC000"/>
                </a:solidFill>
              </a:rPr>
              <a:t>头文件</a:t>
            </a:r>
            <a:r>
              <a:rPr lang="zh-CN" altLang="en-US" dirty="0" smtClean="0"/>
              <a:t>）中。</a:t>
            </a:r>
          </a:p>
          <a:p>
            <a:pPr lvl="1" eaLnBrk="1" hangingPunct="1">
              <a:defRPr/>
            </a:pPr>
            <a:r>
              <a:rPr lang="zh-CN" altLang="en-US" dirty="0" smtClean="0"/>
              <a:t>实现：</a:t>
            </a:r>
          </a:p>
          <a:p>
            <a:pPr lvl="2" eaLnBrk="1" hangingPunct="1">
              <a:defRPr/>
            </a:pPr>
            <a:r>
              <a:rPr lang="zh-CN" altLang="en-US" dirty="0" smtClean="0"/>
              <a:t>给出本模块中</a:t>
            </a:r>
            <a:r>
              <a:rPr lang="zh-CN" altLang="en-US" dirty="0" smtClean="0">
                <a:solidFill>
                  <a:srgbClr val="FFC000"/>
                </a:solidFill>
              </a:rPr>
              <a:t>所有</a:t>
            </a:r>
            <a:r>
              <a:rPr lang="zh-CN" altLang="en-US" dirty="0" smtClean="0"/>
              <a:t>程序实体的定义。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通常放</a:t>
            </a:r>
            <a:r>
              <a:rPr lang="zh-CN" altLang="en-US" dirty="0"/>
              <a:t>在某个</a:t>
            </a:r>
            <a:r>
              <a:rPr lang="en-US" altLang="zh-CN" dirty="0"/>
              <a:t>.</a:t>
            </a:r>
            <a:r>
              <a:rPr lang="en-US" altLang="zh-CN" dirty="0" err="1" smtClean="0"/>
              <a:t>cpp</a:t>
            </a:r>
            <a:r>
              <a:rPr lang="zh-CN" altLang="en-US" dirty="0" smtClean="0"/>
              <a:t>文件</a:t>
            </a:r>
            <a:r>
              <a:rPr lang="zh-CN" altLang="en-US" dirty="0"/>
              <a:t>（又称</a:t>
            </a:r>
            <a:r>
              <a:rPr lang="zh-CN" altLang="en-US" dirty="0">
                <a:solidFill>
                  <a:srgbClr val="FFC000"/>
                </a:solidFill>
              </a:rPr>
              <a:t>源文件</a:t>
            </a:r>
            <a:r>
              <a:rPr lang="zh-CN" altLang="en-US" dirty="0"/>
              <a:t>）中</a:t>
            </a:r>
            <a:r>
              <a:rPr lang="zh-CN" altLang="en-US" dirty="0" smtClean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" y="1600200"/>
            <a:ext cx="8651304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模块</a:t>
            </a:r>
            <a:r>
              <a:rPr lang="en-US" altLang="zh-CN" dirty="0"/>
              <a:t>A</a:t>
            </a:r>
            <a:r>
              <a:rPr lang="zh-CN" altLang="en-US" dirty="0"/>
              <a:t>中用到模块</a:t>
            </a:r>
            <a:r>
              <a:rPr lang="en-US" altLang="zh-CN" dirty="0"/>
              <a:t>B</a:t>
            </a:r>
            <a:r>
              <a:rPr lang="zh-CN" altLang="en-US" dirty="0"/>
              <a:t>中定义的程序</a:t>
            </a:r>
            <a:r>
              <a:rPr lang="zh-CN" altLang="en-US" dirty="0" smtClean="0"/>
              <a:t>实体（如函数和全局变量）时，需要在模块</a:t>
            </a:r>
            <a:r>
              <a:rPr lang="en-US" altLang="zh-CN" dirty="0" smtClean="0"/>
              <a:t>A</a:t>
            </a:r>
            <a:r>
              <a:rPr lang="zh-CN" altLang="en-US" dirty="0" smtClean="0"/>
              <a:t>中对其进行声明。</a:t>
            </a:r>
            <a:endParaRPr lang="en-US" altLang="zh-CN" dirty="0"/>
          </a:p>
          <a:p>
            <a:pPr lvl="1" eaLnBrk="1" hangingPunct="1">
              <a:defRPr/>
            </a:pPr>
            <a:r>
              <a:rPr lang="zh-CN" altLang="en-US" dirty="0"/>
              <a:t>可以在</a:t>
            </a:r>
            <a:r>
              <a:rPr lang="en-US" altLang="zh-CN" dirty="0"/>
              <a:t>A</a:t>
            </a:r>
            <a:r>
              <a:rPr lang="zh-CN" altLang="en-US" dirty="0"/>
              <a:t>的</a:t>
            </a:r>
            <a:r>
              <a:rPr lang="en-US" altLang="zh-CN" dirty="0"/>
              <a:t>.</a:t>
            </a:r>
            <a:r>
              <a:rPr lang="en-US" altLang="zh-CN" dirty="0" err="1"/>
              <a:t>cpp</a:t>
            </a:r>
            <a:r>
              <a:rPr lang="zh-CN" altLang="en-US" dirty="0"/>
              <a:t>文件中用</a:t>
            </a:r>
            <a:r>
              <a:rPr lang="zh-CN" altLang="en-US" dirty="0">
                <a:solidFill>
                  <a:schemeClr val="folHlink"/>
                </a:solidFill>
              </a:rPr>
              <a:t>文件包含命令</a:t>
            </a:r>
            <a:r>
              <a:rPr lang="zh-CN" altLang="en-US" sz="2400" dirty="0"/>
              <a:t>（</a:t>
            </a:r>
            <a:r>
              <a:rPr lang="en-US" altLang="zh-CN" sz="2400" dirty="0"/>
              <a:t>#include</a:t>
            </a:r>
            <a:r>
              <a:rPr lang="zh-CN" altLang="en-US" sz="2400" dirty="0"/>
              <a:t>）</a:t>
            </a:r>
            <a:r>
              <a:rPr lang="zh-CN" altLang="en-US" dirty="0"/>
              <a:t>把</a:t>
            </a:r>
            <a:r>
              <a:rPr lang="en-US" altLang="zh-CN" dirty="0"/>
              <a:t>B</a:t>
            </a:r>
            <a:r>
              <a:rPr lang="zh-CN" altLang="en-US" dirty="0"/>
              <a:t>的</a:t>
            </a:r>
            <a:r>
              <a:rPr lang="en-US" altLang="zh-CN" dirty="0"/>
              <a:t>.h</a:t>
            </a:r>
            <a:r>
              <a:rPr lang="zh-CN" altLang="en-US" dirty="0"/>
              <a:t>文件</a:t>
            </a:r>
            <a:r>
              <a:rPr lang="zh-CN" altLang="en-US" dirty="0">
                <a:solidFill>
                  <a:srgbClr val="FFC000"/>
                </a:solidFill>
              </a:rPr>
              <a:t>包含</a:t>
            </a:r>
            <a:r>
              <a:rPr lang="zh-CN" altLang="en-US" dirty="0"/>
              <a:t>进来，这样就起到声明的作用。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167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文件包含命令</a:t>
            </a:r>
            <a:r>
              <a:rPr lang="en-US" altLang="zh-CN" dirty="0" smtClean="0"/>
              <a:t>#include</a:t>
            </a:r>
          </a:p>
        </p:txBody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651304" cy="514116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文件包含命令是一种</a:t>
            </a:r>
            <a:r>
              <a:rPr lang="zh-CN" altLang="en-US" dirty="0" smtClean="0">
                <a:solidFill>
                  <a:schemeClr val="folHlink"/>
                </a:solidFill>
              </a:rPr>
              <a:t>编译预处理</a:t>
            </a:r>
            <a:r>
              <a:rPr lang="zh-CN" altLang="en-US" dirty="0" smtClean="0"/>
              <a:t>命令，其格式为：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  #include &lt;</a:t>
            </a:r>
            <a:r>
              <a:rPr lang="zh-CN" altLang="en-US" dirty="0" smtClean="0"/>
              <a:t>文件名</a:t>
            </a:r>
            <a:r>
              <a:rPr lang="en-US" altLang="zh-CN" dirty="0" smtClean="0">
                <a:solidFill>
                  <a:srgbClr val="FFC000"/>
                </a:solidFill>
              </a:rPr>
              <a:t>&gt;</a:t>
            </a:r>
            <a:r>
              <a:rPr lang="en-US" altLang="zh-CN" dirty="0" smtClean="0"/>
              <a:t> 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dirty="0" smtClean="0"/>
              <a:t>或 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>
                <a:solidFill>
                  <a:srgbClr val="FFC000"/>
                </a:solidFill>
              </a:rPr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 #include "</a:t>
            </a:r>
            <a:r>
              <a:rPr lang="zh-CN" altLang="en-US" dirty="0" smtClean="0"/>
              <a:t>文件名</a:t>
            </a:r>
            <a:r>
              <a:rPr lang="en-US" altLang="zh-CN" dirty="0" smtClean="0">
                <a:solidFill>
                  <a:srgbClr val="FFC000"/>
                </a:solidFill>
              </a:rPr>
              <a:t>"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它的含义是：告诉编译程序在编译前，先把</a:t>
            </a:r>
            <a:r>
              <a:rPr lang="zh-CN" altLang="en-US" dirty="0" smtClean="0">
                <a:solidFill>
                  <a:srgbClr val="FFC000"/>
                </a:solidFill>
              </a:rPr>
              <a:t>文件名</a:t>
            </a:r>
            <a:r>
              <a:rPr lang="zh-CN" altLang="en-US" dirty="0" smtClean="0"/>
              <a:t>所指定的文件内容插入到该命令处，然后再进行编译。 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dirty="0" smtClean="0">
                <a:solidFill>
                  <a:schemeClr val="folHlink"/>
                </a:solidFill>
              </a:rPr>
              <a:t>&lt;</a:t>
            </a:r>
            <a:r>
              <a:rPr lang="zh-CN" altLang="en-US" dirty="0" smtClean="0"/>
              <a:t>文件名</a:t>
            </a:r>
            <a:r>
              <a:rPr lang="en-US" altLang="zh-CN" dirty="0" smtClean="0">
                <a:solidFill>
                  <a:schemeClr val="folHlink"/>
                </a:solidFill>
              </a:rPr>
              <a:t>&gt;</a:t>
            </a:r>
            <a:r>
              <a:rPr lang="zh-CN" altLang="en-US" dirty="0" smtClean="0">
                <a:solidFill>
                  <a:schemeClr val="folHlink"/>
                </a:solidFill>
              </a:rPr>
              <a:t>：</a:t>
            </a:r>
            <a:r>
              <a:rPr lang="zh-CN" altLang="en-US" dirty="0" smtClean="0"/>
              <a:t>表示在系统目录下寻找指定文件。一般为标准库文件。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dirty="0" smtClean="0">
                <a:solidFill>
                  <a:schemeClr val="folHlink"/>
                </a:solidFill>
              </a:rPr>
              <a:t>"</a:t>
            </a:r>
            <a:r>
              <a:rPr lang="zh-CN" altLang="en-US" dirty="0" smtClean="0"/>
              <a:t>文件名</a:t>
            </a:r>
            <a:r>
              <a:rPr lang="en-US" altLang="zh-CN" dirty="0" smtClean="0">
                <a:solidFill>
                  <a:schemeClr val="folHlink"/>
                </a:solidFill>
              </a:rPr>
              <a:t>"</a:t>
            </a:r>
            <a:r>
              <a:rPr lang="zh-CN" altLang="en-US" dirty="0" smtClean="0">
                <a:solidFill>
                  <a:schemeClr val="folHlink"/>
                </a:solidFill>
              </a:rPr>
              <a:t>：</a:t>
            </a:r>
            <a:r>
              <a:rPr lang="zh-CN" altLang="en-US" dirty="0" smtClean="0"/>
              <a:t>表示先在含有</a:t>
            </a:r>
            <a:r>
              <a:rPr lang="en-US" altLang="zh-CN" dirty="0" smtClean="0"/>
              <a:t>#include</a:t>
            </a:r>
            <a:r>
              <a:rPr lang="zh-CN" altLang="en-US" dirty="0" smtClean="0"/>
              <a:t>命令的源文件所在的目录下查找指定文件，然后再在系统目录下寻找指定文件。 一般为自己项目中的文件。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836712"/>
            <a:ext cx="8435975" cy="4824536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100" dirty="0" smtClean="0"/>
              <a:t>例如，对于由三个模块（</a:t>
            </a:r>
            <a:r>
              <a:rPr lang="en-US" altLang="zh-CN" sz="3100" dirty="0" smtClean="0"/>
              <a:t>m1</a:t>
            </a:r>
            <a:r>
              <a:rPr lang="zh-CN" altLang="en-US" sz="3100" dirty="0" smtClean="0"/>
              <a:t>、</a:t>
            </a:r>
            <a:r>
              <a:rPr lang="en-US" altLang="zh-CN" sz="3100" dirty="0" smtClean="0"/>
              <a:t>m2</a:t>
            </a:r>
            <a:r>
              <a:rPr lang="zh-CN" altLang="en-US" sz="3100" dirty="0" smtClean="0"/>
              <a:t>和</a:t>
            </a:r>
            <a:r>
              <a:rPr lang="en-US" altLang="zh-CN" sz="3100" dirty="0" smtClean="0"/>
              <a:t>m3</a:t>
            </a:r>
            <a:r>
              <a:rPr lang="zh-CN" altLang="en-US" sz="3100" dirty="0" smtClean="0"/>
              <a:t>）组成的程序：</a:t>
            </a:r>
            <a:endParaRPr lang="en-US" altLang="zh-CN" sz="31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zh-CN" sz="2800" dirty="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148064" y="2204864"/>
            <a:ext cx="3888432" cy="295232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//m2.h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void g();  //</a:t>
            </a:r>
            <a:r>
              <a:rPr lang="zh-CN" altLang="en-US" sz="2800" b="0" kern="0" dirty="0" smtClean="0"/>
              <a:t>函数</a:t>
            </a:r>
            <a:r>
              <a:rPr lang="en-US" altLang="zh-CN" sz="2800" b="0" kern="0" dirty="0" smtClean="0"/>
              <a:t>g</a:t>
            </a:r>
            <a:r>
              <a:rPr lang="zh-CN" altLang="en-US" sz="2800" b="0" kern="0" dirty="0" smtClean="0"/>
              <a:t>的</a:t>
            </a:r>
            <a:r>
              <a:rPr lang="zh-CN" altLang="en-US" sz="2800" b="0" kern="0" dirty="0" smtClean="0"/>
              <a:t>声明</a:t>
            </a:r>
            <a:endParaRPr lang="en-US" altLang="zh-CN" sz="2800" b="0" kern="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/>
              <a:t>...... //</a:t>
            </a:r>
            <a:r>
              <a:rPr lang="zh-CN" altLang="en-US" sz="2800" b="0" kern="0" dirty="0"/>
              <a:t>其它实体的</a:t>
            </a:r>
            <a:r>
              <a:rPr lang="zh-CN" altLang="en-US" sz="2800" b="0" kern="0" dirty="0" smtClean="0"/>
              <a:t>声明</a:t>
            </a:r>
            <a:endParaRPr lang="zh-CN" altLang="en-US" sz="2800" b="0" kern="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zh-CN" altLang="en-US" sz="2800" b="0" kern="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//m2.cpp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void g()  //</a:t>
            </a:r>
            <a:r>
              <a:rPr lang="zh-CN" altLang="en-US" sz="2800" b="0" kern="0" dirty="0" smtClean="0"/>
              <a:t>函数</a:t>
            </a:r>
            <a:r>
              <a:rPr lang="en-US" altLang="zh-CN" sz="2800" b="0" kern="0" dirty="0" smtClean="0"/>
              <a:t>g</a:t>
            </a:r>
            <a:r>
              <a:rPr lang="zh-CN" altLang="en-US" sz="2800" b="0" kern="0" dirty="0" smtClean="0"/>
              <a:t>的定义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{	......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}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800" b="0" kern="0" dirty="0" smtClean="0"/>
              <a:t>...... //</a:t>
            </a:r>
            <a:r>
              <a:rPr lang="zh-CN" altLang="en-US" sz="2800" b="0" kern="0" dirty="0" smtClean="0"/>
              <a:t>其它实体的定义</a:t>
            </a:r>
            <a:endParaRPr lang="en-US" altLang="zh-CN" sz="2800" b="0" kern="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50824" y="2204864"/>
            <a:ext cx="4547543" cy="338437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 smtClean="0"/>
              <a:t>//m1.h</a:t>
            </a:r>
            <a:endParaRPr lang="en-US" altLang="zh-CN" sz="2800" b="0" kern="0" dirty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/>
              <a:t>extern </a:t>
            </a:r>
            <a:r>
              <a:rPr lang="en-US" altLang="zh-CN" sz="2800" b="0" kern="0" dirty="0" err="1"/>
              <a:t>int</a:t>
            </a:r>
            <a:r>
              <a:rPr lang="en-US" altLang="zh-CN" sz="2800" b="0" kern="0" dirty="0"/>
              <a:t> x; //</a:t>
            </a:r>
            <a:r>
              <a:rPr lang="zh-CN" altLang="en-US" sz="2800" b="0" kern="0" dirty="0"/>
              <a:t>全局变量</a:t>
            </a:r>
            <a:r>
              <a:rPr lang="en-US" altLang="zh-CN" sz="2800" b="0" kern="0" dirty="0"/>
              <a:t>x</a:t>
            </a:r>
            <a:r>
              <a:rPr lang="zh-CN" altLang="en-US" sz="2800" b="0" kern="0" dirty="0"/>
              <a:t>的声明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 err="1"/>
              <a:t>int</a:t>
            </a:r>
            <a:r>
              <a:rPr lang="en-US" altLang="zh-CN" sz="2800" b="0" kern="0" dirty="0"/>
              <a:t> f();  //</a:t>
            </a:r>
            <a:r>
              <a:rPr lang="zh-CN" altLang="en-US" sz="2800" b="0" kern="0" dirty="0"/>
              <a:t>函数</a:t>
            </a:r>
            <a:r>
              <a:rPr lang="en-US" altLang="zh-CN" sz="2800" b="0" kern="0" dirty="0"/>
              <a:t>f</a:t>
            </a:r>
            <a:r>
              <a:rPr lang="zh-CN" altLang="en-US" sz="2800" b="0" kern="0" dirty="0"/>
              <a:t>的</a:t>
            </a:r>
            <a:r>
              <a:rPr lang="zh-CN" altLang="en-US" sz="2800" b="0" kern="0" dirty="0" smtClean="0"/>
              <a:t>声明</a:t>
            </a:r>
            <a:endParaRPr lang="en-US" altLang="zh-CN" sz="2800" b="0" kern="0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 smtClean="0"/>
              <a:t>...... //</a:t>
            </a:r>
            <a:r>
              <a:rPr lang="zh-CN" altLang="en-US" sz="2800" b="0" kern="0" dirty="0" smtClean="0"/>
              <a:t>其它实体的声明</a:t>
            </a:r>
            <a:endParaRPr lang="zh-CN" altLang="en-US" sz="2800" b="0" kern="0" dirty="0"/>
          </a:p>
          <a:p>
            <a:pPr eaLnBrk="1" hangingPunct="1">
              <a:lnSpc>
                <a:spcPct val="90000"/>
              </a:lnSpc>
              <a:buNone/>
              <a:defRPr/>
            </a:pPr>
            <a:endParaRPr lang="zh-CN" altLang="en-US" sz="2800" b="0" kern="0" dirty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 smtClean="0"/>
              <a:t>//m1.cpp</a:t>
            </a:r>
            <a:endParaRPr lang="en-US" altLang="zh-CN" sz="2800" b="0" kern="0" dirty="0"/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 err="1"/>
              <a:t>int</a:t>
            </a:r>
            <a:r>
              <a:rPr lang="en-US" altLang="zh-CN" sz="2800" b="0" kern="0" dirty="0"/>
              <a:t> x=1; //</a:t>
            </a:r>
            <a:r>
              <a:rPr lang="zh-CN" altLang="en-US" sz="2800" b="0" kern="0" dirty="0"/>
              <a:t>全局变量</a:t>
            </a:r>
            <a:r>
              <a:rPr lang="en-US" altLang="zh-CN" sz="2800" b="0" kern="0" dirty="0"/>
              <a:t>x</a:t>
            </a:r>
            <a:r>
              <a:rPr lang="zh-CN" altLang="en-US" sz="2800" b="0" kern="0" dirty="0"/>
              <a:t>的定义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 err="1"/>
              <a:t>int</a:t>
            </a:r>
            <a:r>
              <a:rPr lang="en-US" altLang="zh-CN" sz="2800" b="0" kern="0" dirty="0"/>
              <a:t> f()  //</a:t>
            </a:r>
            <a:r>
              <a:rPr lang="zh-CN" altLang="en-US" sz="2800" b="0" kern="0" dirty="0"/>
              <a:t>函数</a:t>
            </a:r>
            <a:r>
              <a:rPr lang="en-US" altLang="zh-CN" sz="2800" b="0" kern="0" dirty="0"/>
              <a:t>f</a:t>
            </a:r>
            <a:r>
              <a:rPr lang="zh-CN" altLang="en-US" sz="2800" b="0" kern="0" dirty="0"/>
              <a:t>的定义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/>
              <a:t>{	......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/>
              <a:t>}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zh-CN" sz="2800" b="0" kern="0" dirty="0"/>
              <a:t>...... //</a:t>
            </a:r>
            <a:r>
              <a:rPr lang="zh-CN" altLang="en-US" sz="2800" b="0" kern="0" dirty="0"/>
              <a:t>其它实体的定义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260350"/>
            <a:ext cx="8785101" cy="6408738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dirty="0" smtClean="0"/>
              <a:t>//m3.cpp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dirty="0" smtClean="0"/>
              <a:t>#include "m1.h"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编译前把文件</a:t>
            </a:r>
            <a:r>
              <a:rPr lang="en-US" altLang="zh-CN" sz="2400" dirty="0" smtClean="0"/>
              <a:t>m1.h</a:t>
            </a:r>
            <a:r>
              <a:rPr lang="zh-CN" altLang="en-US" sz="2400" dirty="0" smtClean="0"/>
              <a:t>中的内容插入到这里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dirty="0" smtClean="0"/>
              <a:t>#include "m2.h" 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编译前把文件</a:t>
            </a:r>
            <a:r>
              <a:rPr lang="en-US" altLang="zh-CN" sz="2400" dirty="0" smtClean="0"/>
              <a:t>m2.h</a:t>
            </a:r>
            <a:r>
              <a:rPr lang="zh-CN" altLang="en-US" sz="2400" dirty="0" smtClean="0"/>
              <a:t>中的内容插入到这里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main()  //</a:t>
            </a:r>
            <a:r>
              <a:rPr lang="zh-CN" altLang="en-US" sz="2800" dirty="0" smtClean="0"/>
              <a:t>函数</a:t>
            </a:r>
            <a:r>
              <a:rPr lang="en-US" altLang="zh-CN" sz="2800" dirty="0" smtClean="0"/>
              <a:t>main</a:t>
            </a:r>
            <a:r>
              <a:rPr lang="zh-CN" altLang="en-US" sz="2800" dirty="0" smtClean="0"/>
              <a:t>的定义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dirty="0" smtClean="0"/>
              <a:t>{	double r; </a:t>
            </a:r>
            <a:endParaRPr lang="zh-CN" alt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dirty="0" smtClean="0"/>
              <a:t>	</a:t>
            </a:r>
            <a:r>
              <a:rPr lang="en-US" altLang="zh-CN" sz="280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dirty="0" smtClean="0"/>
              <a:t>	r = </a:t>
            </a:r>
            <a:r>
              <a:rPr lang="en-US" altLang="zh-CN" sz="2800" dirty="0" smtClean="0">
                <a:solidFill>
                  <a:srgbClr val="FFC000"/>
                </a:solidFill>
              </a:rPr>
              <a:t>x</a:t>
            </a:r>
            <a:r>
              <a:rPr lang="en-US" altLang="zh-CN" sz="2800" dirty="0" smtClean="0"/>
              <a:t>*</a:t>
            </a:r>
            <a:r>
              <a:rPr lang="en-US" altLang="zh-CN" sz="2800" dirty="0" smtClean="0">
                <a:solidFill>
                  <a:srgbClr val="FFC000"/>
                </a:solidFill>
              </a:rPr>
              <a:t>f</a:t>
            </a:r>
            <a:r>
              <a:rPr lang="en-US" altLang="zh-CN" sz="2800" dirty="0" smtClean="0"/>
              <a:t>();  //x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f</a:t>
            </a:r>
            <a:r>
              <a:rPr lang="zh-CN" altLang="en-US" sz="2800" dirty="0" smtClean="0"/>
              <a:t>在</a:t>
            </a:r>
            <a:r>
              <a:rPr lang="en-US" altLang="zh-CN" sz="2800" dirty="0" smtClean="0"/>
              <a:t>m1.cpp</a:t>
            </a:r>
            <a:r>
              <a:rPr lang="zh-CN" altLang="en-US" sz="2800" dirty="0" smtClean="0"/>
              <a:t>中定义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dirty="0" smtClean="0"/>
              <a:t>	</a:t>
            </a:r>
            <a:r>
              <a:rPr lang="en-US" altLang="zh-CN" sz="280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dirty="0" smtClean="0"/>
              <a:t>	</a:t>
            </a:r>
            <a:r>
              <a:rPr lang="en-US" altLang="zh-CN" sz="2800" dirty="0" smtClean="0">
                <a:solidFill>
                  <a:srgbClr val="FFC000"/>
                </a:solidFill>
              </a:rPr>
              <a:t>g</a:t>
            </a:r>
            <a:r>
              <a:rPr lang="en-US" altLang="zh-CN" sz="2800" dirty="0" smtClean="0"/>
              <a:t>();  //g</a:t>
            </a:r>
            <a:r>
              <a:rPr lang="zh-CN" altLang="en-US" sz="2800" dirty="0" smtClean="0"/>
              <a:t>在</a:t>
            </a:r>
            <a:r>
              <a:rPr lang="en-US" altLang="zh-CN" sz="2800" dirty="0" smtClean="0"/>
              <a:t>m2.cpp</a:t>
            </a:r>
            <a:r>
              <a:rPr lang="zh-CN" altLang="en-US" sz="2800" dirty="0" smtClean="0"/>
              <a:t>中定义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dirty="0" smtClean="0"/>
              <a:t>	</a:t>
            </a:r>
            <a:r>
              <a:rPr lang="en-US" altLang="zh-CN" sz="2800" dirty="0" smtClean="0"/>
              <a:t>......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dirty="0" smtClean="0"/>
              <a:t>}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注意：</a:t>
            </a:r>
            <a:r>
              <a:rPr lang="zh-CN" altLang="en-US" sz="2800" dirty="0" smtClean="0"/>
              <a:t>对于多模块构成的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程序，只需要编译</a:t>
            </a:r>
            <a:r>
              <a:rPr lang="en-US" altLang="zh-CN" sz="2800" dirty="0" smtClean="0"/>
              <a:t>.</a:t>
            </a:r>
            <a:r>
              <a:rPr lang="en-US" altLang="zh-CN" sz="2800" dirty="0" err="1" smtClean="0"/>
              <a:t>cpp</a:t>
            </a:r>
            <a:r>
              <a:rPr lang="zh-CN" altLang="en-US" sz="2800" dirty="0" smtClean="0"/>
              <a:t>文件，而</a:t>
            </a:r>
            <a:r>
              <a:rPr lang="en-US" altLang="zh-CN" sz="2800" dirty="0" smtClean="0"/>
              <a:t>.h</a:t>
            </a:r>
            <a:r>
              <a:rPr lang="zh-CN" altLang="en-US" sz="2800" dirty="0" smtClean="0"/>
              <a:t>文件是随着包含它的</a:t>
            </a:r>
            <a:r>
              <a:rPr lang="en-US" altLang="zh-CN" sz="2800" dirty="0" smtClean="0"/>
              <a:t>.</a:t>
            </a:r>
            <a:r>
              <a:rPr lang="en-US" altLang="zh-CN" sz="2800" dirty="0" err="1" smtClean="0"/>
              <a:t>cpp</a:t>
            </a:r>
            <a:r>
              <a:rPr lang="zh-CN" altLang="en-US" sz="2800" dirty="0" smtClean="0"/>
              <a:t>文件编译的！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C++</a:t>
            </a:r>
            <a:r>
              <a:rPr lang="zh-CN" altLang="en-US" dirty="0"/>
              <a:t>标准库函数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688" y="1600200"/>
            <a:ext cx="8686800" cy="4530725"/>
          </a:xfrm>
        </p:spPr>
        <p:txBody>
          <a:bodyPr/>
          <a:lstStyle/>
          <a:p>
            <a:r>
              <a:rPr lang="zh-CN" altLang="en-US" dirty="0"/>
              <a:t>一个语言本身所提供的功能是</a:t>
            </a:r>
            <a:r>
              <a:rPr lang="zh-CN" altLang="en-US" dirty="0" smtClean="0"/>
              <a:t>有限的，因为： </a:t>
            </a:r>
            <a:endParaRPr lang="zh-CN" altLang="en-US" dirty="0"/>
          </a:p>
          <a:p>
            <a:pPr lvl="1"/>
            <a:r>
              <a:rPr lang="zh-CN" altLang="en-US" dirty="0"/>
              <a:t>语言的设计者不可能预见程序设计所需要的所有功能。 </a:t>
            </a:r>
          </a:p>
          <a:p>
            <a:pPr lvl="1"/>
            <a:r>
              <a:rPr lang="zh-CN" altLang="en-US" dirty="0"/>
              <a:t>语言本身提供太多的功能也会给语言的学习和实现（编译程序的设计）增加负担 。</a:t>
            </a:r>
          </a:p>
          <a:p>
            <a:pPr lvl="1"/>
            <a:r>
              <a:rPr lang="zh-CN" altLang="en-US" dirty="0" smtClean="0"/>
              <a:t>功能都由语言来提供，会给</a:t>
            </a:r>
            <a:r>
              <a:rPr lang="zh-CN" altLang="en-US" dirty="0"/>
              <a:t>语言的扩充带来麻烦（重写编译程序）。 </a:t>
            </a:r>
          </a:p>
        </p:txBody>
      </p:sp>
    </p:spTree>
    <p:extLst>
      <p:ext uri="{BB962C8B-B14F-4D97-AF65-F5344CB8AC3E}">
        <p14:creationId xmlns:p14="http://schemas.microsoft.com/office/powerpoint/2010/main" val="147434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28800"/>
            <a:ext cx="65532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686800" cy="4530725"/>
          </a:xfrm>
        </p:spPr>
        <p:txBody>
          <a:bodyPr/>
          <a:lstStyle/>
          <a:p>
            <a:pPr eaLnBrk="1" hangingPunct="1"/>
            <a:r>
              <a:rPr lang="en-US" altLang="zh-CN" dirty="0"/>
              <a:t>C++</a:t>
            </a:r>
            <a:r>
              <a:rPr lang="zh-CN" altLang="en-US" dirty="0"/>
              <a:t>语言的每个实现往往会提供一个</a:t>
            </a:r>
            <a:r>
              <a:rPr lang="zh-CN" altLang="en-US" dirty="0">
                <a:solidFill>
                  <a:srgbClr val="FFC000"/>
                </a:solidFill>
              </a:rPr>
              <a:t>标准库</a:t>
            </a:r>
            <a:r>
              <a:rPr lang="zh-CN" altLang="en-US" dirty="0"/>
              <a:t>，其中定义了一些语言本身没有提供的功能：</a:t>
            </a:r>
          </a:p>
          <a:p>
            <a:pPr lvl="1"/>
            <a:r>
              <a:rPr lang="zh-CN" altLang="en-US" dirty="0"/>
              <a:t>常用的数学函数</a:t>
            </a:r>
          </a:p>
          <a:p>
            <a:pPr lvl="1"/>
            <a:r>
              <a:rPr lang="zh-CN" altLang="en-US" dirty="0"/>
              <a:t>字符串处理函数</a:t>
            </a:r>
          </a:p>
          <a:p>
            <a:pPr lvl="1"/>
            <a:r>
              <a:rPr lang="zh-CN" altLang="en-US" dirty="0"/>
              <a:t>输入</a:t>
            </a:r>
            <a:r>
              <a:rPr lang="en-US" altLang="zh-CN" dirty="0"/>
              <a:t>/</a:t>
            </a:r>
            <a:r>
              <a:rPr lang="zh-CN" altLang="en-US" dirty="0"/>
              <a:t>输出</a:t>
            </a:r>
          </a:p>
          <a:p>
            <a:pPr lvl="1"/>
            <a:r>
              <a:rPr lang="en-US" altLang="zh-CN" dirty="0" smtClean="0"/>
              <a:t>......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85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1"/>
            <a:ext cx="8640960" cy="3412975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/>
              <a:t>在</a:t>
            </a:r>
            <a:r>
              <a:rPr lang="en-US" altLang="zh-CN" dirty="0"/>
              <a:t>C++</a:t>
            </a:r>
            <a:r>
              <a:rPr lang="zh-CN" altLang="en-US" dirty="0"/>
              <a:t>标准库中，根据功能对定义的程序实体进行了分类，把每一类程序实体的声明分别放在一个头文件中。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保留了</a:t>
            </a:r>
            <a:r>
              <a:rPr lang="en-US" altLang="zh-CN" dirty="0" smtClean="0"/>
              <a:t>C</a:t>
            </a:r>
            <a:r>
              <a:rPr lang="zh-CN" altLang="en-US" dirty="0" smtClean="0"/>
              <a:t>语言的</a:t>
            </a:r>
            <a:r>
              <a:rPr lang="zh-CN" altLang="en-US" dirty="0"/>
              <a:t>标准库</a:t>
            </a:r>
            <a:r>
              <a:rPr lang="zh-CN" altLang="en-US" dirty="0" smtClean="0"/>
              <a:t>，但做了以下的改动：</a:t>
            </a:r>
            <a:endParaRPr lang="zh-CN" altLang="en-US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对</a:t>
            </a:r>
            <a:r>
              <a:rPr lang="en-US" altLang="zh-CN" dirty="0" smtClean="0"/>
              <a:t>C</a:t>
            </a:r>
            <a:r>
              <a:rPr lang="zh-CN" altLang="en-US" dirty="0" smtClean="0"/>
              <a:t>的相应头文件进行了重新</a:t>
            </a:r>
            <a:r>
              <a:rPr lang="zh-CN" altLang="en-US" dirty="0"/>
              <a:t>命名：*</a:t>
            </a:r>
            <a:r>
              <a:rPr lang="en-US" altLang="zh-CN" dirty="0"/>
              <a:t>.h -&gt; c*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库中的程序实体重新</a:t>
            </a:r>
            <a:r>
              <a:rPr lang="zh-CN" altLang="en-US" dirty="0"/>
              <a:t>定义在名空间</a:t>
            </a:r>
            <a:r>
              <a:rPr lang="en-US" altLang="zh-CN" dirty="0" err="1"/>
              <a:t>std</a:t>
            </a:r>
            <a:r>
              <a:rPr lang="zh-CN" altLang="en-US" dirty="0" smtClean="0"/>
              <a:t>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624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24744"/>
            <a:ext cx="8579296" cy="5040560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使用标准库中的功能时，</a:t>
            </a:r>
            <a:r>
              <a:rPr lang="zh-CN" altLang="en-US" dirty="0"/>
              <a:t>需要</a:t>
            </a:r>
            <a:r>
              <a:rPr lang="zh-CN" altLang="en-US" dirty="0" smtClean="0"/>
              <a:t>在程序中包含（</a:t>
            </a:r>
            <a:r>
              <a:rPr lang="en-US" altLang="zh-CN" dirty="0" smtClean="0"/>
              <a:t>#include</a:t>
            </a:r>
            <a:r>
              <a:rPr lang="zh-CN" altLang="en-US" dirty="0" smtClean="0"/>
              <a:t>）相应功能的头文件对这些功能进行声明。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#include &lt;</a:t>
            </a:r>
            <a:r>
              <a:rPr lang="en-US" altLang="zh-CN" dirty="0" err="1" smtClean="0"/>
              <a:t>cmath</a:t>
            </a:r>
            <a:r>
              <a:rPr lang="en-US" altLang="zh-CN" dirty="0" smtClean="0"/>
              <a:t>&gt;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using namespace </a:t>
            </a:r>
            <a:r>
              <a:rPr lang="en-US" altLang="zh-CN" dirty="0" err="1" smtClean="0"/>
              <a:t>std</a:t>
            </a:r>
            <a:r>
              <a:rPr lang="en-US" altLang="zh-CN" dirty="0" smtClean="0"/>
              <a:t>;</a:t>
            </a: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zh-CN" altLang="en-US" dirty="0" smtClean="0"/>
              <a:t>或</a:t>
            </a:r>
            <a:endParaRPr lang="en-US" altLang="zh-CN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dirty="0"/>
              <a:t>#include 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math.h</a:t>
            </a:r>
            <a:r>
              <a:rPr lang="en-US" altLang="zh-CN" dirty="0" smtClean="0"/>
              <a:t>&gt;</a:t>
            </a:r>
            <a:endParaRPr lang="en-US" altLang="zh-CN" dirty="0"/>
          </a:p>
          <a:p>
            <a:pPr lvl="1"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332656"/>
            <a:ext cx="8964488" cy="633655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400" dirty="0"/>
              <a:t>下面是在标准库的</a:t>
            </a:r>
            <a:r>
              <a:rPr lang="zh-CN" altLang="en-US" sz="2400" dirty="0" smtClean="0"/>
              <a:t>头文件</a:t>
            </a:r>
            <a:r>
              <a:rPr lang="en-US" altLang="zh-CN" sz="2400" dirty="0" err="1" smtClean="0"/>
              <a:t>cmath</a:t>
            </a:r>
            <a:r>
              <a:rPr lang="zh-CN" altLang="en-US" sz="2400" dirty="0" smtClean="0"/>
              <a:t>（或</a:t>
            </a:r>
            <a:r>
              <a:rPr lang="en-US" altLang="zh-CN" sz="2400" dirty="0" err="1" smtClean="0"/>
              <a:t>math.h</a:t>
            </a:r>
            <a:r>
              <a:rPr lang="zh-CN" altLang="en-US" sz="2400" dirty="0" smtClean="0"/>
              <a:t>）</a:t>
            </a:r>
            <a:r>
              <a:rPr lang="zh-CN" altLang="en-US" sz="2400" dirty="0"/>
              <a:t>中声明的</a:t>
            </a:r>
            <a:r>
              <a:rPr lang="zh-CN" altLang="en-US" sz="2400" dirty="0" smtClean="0"/>
              <a:t>一些</a:t>
            </a:r>
            <a:r>
              <a:rPr lang="zh-CN" altLang="en-US" sz="2400" dirty="0"/>
              <a:t>数学</a:t>
            </a:r>
            <a:r>
              <a:rPr lang="zh-CN" altLang="en-US" sz="2400" dirty="0" smtClean="0"/>
              <a:t>函数（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标准库版本，</a:t>
            </a:r>
            <a:r>
              <a:rPr lang="en-US" altLang="zh-CN" sz="2400" dirty="0" smtClean="0"/>
              <a:t>C++</a:t>
            </a:r>
            <a:r>
              <a:rPr lang="zh-CN" altLang="en-US" sz="2400" dirty="0" smtClean="0"/>
              <a:t>还提供了</a:t>
            </a:r>
            <a:r>
              <a:rPr lang="en-US" altLang="zh-CN" sz="2400" dirty="0" smtClean="0"/>
              <a:t>float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long double</a:t>
            </a:r>
            <a:r>
              <a:rPr lang="zh-CN" altLang="en-US" sz="2400" dirty="0" smtClean="0"/>
              <a:t>版本）：</a:t>
            </a:r>
            <a:endParaRPr lang="en-US" altLang="zh-CN" sz="2200" dirty="0" smtClean="0"/>
          </a:p>
          <a:p>
            <a:pPr lvl="1" eaLnBrk="1" hangingPunct="1">
              <a:defRPr/>
            </a:pPr>
            <a:r>
              <a:rPr lang="en-US" altLang="zh-CN" sz="1800" dirty="0" smtClean="0"/>
              <a:t>double </a:t>
            </a:r>
            <a:r>
              <a:rPr lang="en-US" altLang="zh-CN" sz="1800" dirty="0" err="1" smtClean="0"/>
              <a:t>fabs</a:t>
            </a:r>
            <a:r>
              <a:rPr lang="en-US" altLang="zh-CN" sz="1800" dirty="0" smtClean="0"/>
              <a:t>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//double</a:t>
            </a:r>
            <a:r>
              <a:rPr lang="zh-CN" altLang="en-US" sz="1800" dirty="0" smtClean="0"/>
              <a:t>型的绝对值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sin(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正弦函数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</a:t>
            </a:r>
            <a:r>
              <a:rPr lang="en-US" altLang="zh-CN" sz="1800" dirty="0" err="1" smtClean="0"/>
              <a:t>cos</a:t>
            </a:r>
            <a:r>
              <a:rPr lang="en-US" altLang="zh-CN" sz="1800" dirty="0" smtClean="0"/>
              <a:t>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余弦函数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tan(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正切函数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</a:t>
            </a:r>
            <a:r>
              <a:rPr lang="en-US" altLang="zh-CN" sz="1800" dirty="0" err="1" smtClean="0"/>
              <a:t>asin</a:t>
            </a:r>
            <a:r>
              <a:rPr lang="en-US" altLang="zh-CN" sz="1800" dirty="0" smtClean="0"/>
              <a:t>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反正弦函数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</a:t>
            </a:r>
            <a:r>
              <a:rPr lang="en-US" altLang="zh-CN" sz="1800" dirty="0" err="1" smtClean="0"/>
              <a:t>acos</a:t>
            </a:r>
            <a:r>
              <a:rPr lang="en-US" altLang="zh-CN" sz="1800" dirty="0" smtClean="0"/>
              <a:t>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反余弦函数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</a:t>
            </a:r>
            <a:r>
              <a:rPr lang="en-US" altLang="zh-CN" sz="1800" dirty="0" err="1" smtClean="0"/>
              <a:t>atan</a:t>
            </a:r>
            <a:r>
              <a:rPr lang="en-US" altLang="zh-CN" sz="1800" dirty="0" smtClean="0"/>
              <a:t>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反正切函数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ceil(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不小于</a:t>
            </a:r>
            <a:r>
              <a:rPr lang="en-US" altLang="zh-CN" sz="1800" dirty="0" smtClean="0"/>
              <a:t>x</a:t>
            </a:r>
            <a:r>
              <a:rPr lang="zh-CN" altLang="en-US" sz="1800" dirty="0" smtClean="0"/>
              <a:t>的最小整数（返回值为以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zh-CN" altLang="en-US" sz="1800" dirty="0" smtClean="0"/>
              <a:t>					 </a:t>
            </a:r>
            <a:r>
              <a:rPr lang="en-US" altLang="zh-CN" sz="1800" dirty="0" smtClean="0"/>
              <a:t>/ / double</a:t>
            </a:r>
            <a:r>
              <a:rPr lang="zh-CN" altLang="en-US" sz="1800" dirty="0" smtClean="0"/>
              <a:t>表示的整型数）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floor(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不大于</a:t>
            </a:r>
            <a:r>
              <a:rPr lang="en-US" altLang="zh-CN" sz="1800" dirty="0" smtClean="0"/>
              <a:t>x</a:t>
            </a:r>
            <a:r>
              <a:rPr lang="zh-CN" altLang="en-US" sz="1800" dirty="0" smtClean="0"/>
              <a:t>的最大整数（返回值为以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zh-CN" altLang="en-US" sz="1800" dirty="0" smtClean="0"/>
              <a:t>					   </a:t>
            </a:r>
            <a:r>
              <a:rPr lang="en-US" altLang="zh-CN" sz="1800" dirty="0" smtClean="0"/>
              <a:t>// double</a:t>
            </a:r>
            <a:r>
              <a:rPr lang="zh-CN" altLang="en-US" sz="1800" dirty="0" smtClean="0"/>
              <a:t>表示的整型数）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log(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自然对数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log10(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以</a:t>
            </a:r>
            <a:r>
              <a:rPr lang="en-US" altLang="zh-CN" sz="1800" dirty="0" smtClean="0"/>
              <a:t>10</a:t>
            </a:r>
            <a:r>
              <a:rPr lang="zh-CN" altLang="en-US" sz="1800" dirty="0" smtClean="0"/>
              <a:t>为底的对数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</a:t>
            </a:r>
            <a:r>
              <a:rPr lang="en-US" altLang="zh-CN" sz="1800" dirty="0" err="1" smtClean="0"/>
              <a:t>sqrt</a:t>
            </a:r>
            <a:r>
              <a:rPr lang="en-US" altLang="zh-CN" sz="1800" dirty="0" smtClean="0"/>
              <a:t>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 );  //</a:t>
            </a:r>
            <a:r>
              <a:rPr lang="zh-CN" altLang="en-US" sz="1800" dirty="0" smtClean="0"/>
              <a:t>平方根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double </a:t>
            </a:r>
            <a:r>
              <a:rPr lang="en-US" altLang="zh-CN" sz="1800" dirty="0" err="1" smtClean="0"/>
              <a:t>pow</a:t>
            </a:r>
            <a:r>
              <a:rPr lang="en-US" altLang="zh-CN" sz="1800" dirty="0" smtClean="0"/>
              <a:t>( double </a:t>
            </a:r>
            <a:r>
              <a:rPr lang="en-US" altLang="zh-CN" sz="1800" i="1" dirty="0" smtClean="0"/>
              <a:t>x</a:t>
            </a:r>
            <a:r>
              <a:rPr lang="en-US" altLang="zh-CN" sz="1800" dirty="0" smtClean="0"/>
              <a:t>, double </a:t>
            </a:r>
            <a:r>
              <a:rPr lang="en-US" altLang="zh-CN" sz="1800" i="1" dirty="0" smtClean="0"/>
              <a:t>y</a:t>
            </a:r>
            <a:r>
              <a:rPr lang="en-US" altLang="zh-CN" sz="1800" dirty="0" smtClean="0"/>
              <a:t> );  //x</a:t>
            </a:r>
            <a:r>
              <a:rPr lang="zh-CN" altLang="en-US" sz="1800" dirty="0" smtClean="0"/>
              <a:t>的</a:t>
            </a:r>
            <a:r>
              <a:rPr lang="en-US" altLang="zh-CN" sz="1800" dirty="0" smtClean="0"/>
              <a:t>y</a:t>
            </a:r>
            <a:r>
              <a:rPr lang="zh-CN" altLang="en-US" sz="1800" dirty="0" smtClean="0"/>
              <a:t>次幂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769615"/>
            <a:ext cx="8640068" cy="582773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下面是在标准库的头文件</a:t>
            </a:r>
            <a:r>
              <a:rPr lang="en-US" altLang="zh-CN" sz="2800" dirty="0" err="1" smtClean="0"/>
              <a:t>cstdlib</a:t>
            </a:r>
            <a:r>
              <a:rPr lang="zh-CN" altLang="en-US" sz="2800" dirty="0" smtClean="0"/>
              <a:t>（或</a:t>
            </a:r>
            <a:r>
              <a:rPr lang="en-US" altLang="zh-CN" sz="2800" dirty="0" err="1" smtClean="0"/>
              <a:t>stdlib.h</a:t>
            </a:r>
            <a:r>
              <a:rPr lang="zh-CN" altLang="en-US" sz="2800" dirty="0" smtClean="0"/>
              <a:t>）中声明的一些函数：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abs(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n );  //</a:t>
            </a:r>
            <a:r>
              <a:rPr lang="en-US" altLang="zh-CN" sz="2400" dirty="0" err="1" smtClean="0"/>
              <a:t>int</a:t>
            </a:r>
            <a:r>
              <a:rPr lang="zh-CN" altLang="en-US" sz="2400" dirty="0" smtClean="0"/>
              <a:t>型的绝对值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smtClean="0"/>
              <a:t>long </a:t>
            </a:r>
            <a:r>
              <a:rPr lang="en-US" altLang="zh-CN" sz="2400" dirty="0" smtClean="0"/>
              <a:t>abs</a:t>
            </a:r>
            <a:r>
              <a:rPr lang="en-US" altLang="zh-CN" sz="2400" dirty="0" smtClean="0"/>
              <a:t>( long n );  //long </a:t>
            </a:r>
            <a:r>
              <a:rPr lang="en-US" altLang="zh-CN" sz="2400" dirty="0" err="1" smtClean="0"/>
              <a:t>int</a:t>
            </a:r>
            <a:r>
              <a:rPr lang="zh-CN" altLang="en-US" sz="2400" dirty="0" smtClean="0"/>
              <a:t>型的</a:t>
            </a:r>
            <a:r>
              <a:rPr lang="zh-CN" altLang="en-US" sz="2400" dirty="0" smtClean="0"/>
              <a:t>绝对值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/>
              <a:t>long </a:t>
            </a:r>
            <a:r>
              <a:rPr lang="en-US" altLang="zh-CN" sz="2400" dirty="0" err="1" smtClean="0"/>
              <a:t>long</a:t>
            </a:r>
            <a:r>
              <a:rPr lang="en-US" altLang="zh-CN" sz="2400" dirty="0" smtClean="0"/>
              <a:t> abs</a:t>
            </a:r>
            <a:r>
              <a:rPr lang="en-US" altLang="zh-CN" sz="2400" dirty="0"/>
              <a:t>( long </a:t>
            </a:r>
            <a:r>
              <a:rPr lang="en-US" altLang="zh-CN" sz="2400" dirty="0" err="1" smtClean="0"/>
              <a:t>long</a:t>
            </a:r>
            <a:r>
              <a:rPr lang="en-US" altLang="zh-CN" sz="2400" dirty="0" smtClean="0"/>
              <a:t> n </a:t>
            </a:r>
            <a:r>
              <a:rPr lang="en-US" altLang="zh-CN" sz="2400" dirty="0"/>
              <a:t>);  //long </a:t>
            </a:r>
            <a:r>
              <a:rPr lang="en-US" altLang="zh-CN" sz="2400" dirty="0" err="1" smtClean="0"/>
              <a:t>long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int</a:t>
            </a:r>
            <a:r>
              <a:rPr lang="zh-CN" altLang="en-US" sz="2400" dirty="0"/>
              <a:t>型的</a:t>
            </a:r>
            <a:r>
              <a:rPr lang="zh-CN" altLang="en-US" sz="2400" dirty="0" smtClean="0"/>
              <a:t>绝对值</a:t>
            </a:r>
            <a:endParaRPr lang="zh-CN" altLang="en-US" sz="24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rand( ); //</a:t>
            </a:r>
            <a:r>
              <a:rPr lang="zh-CN" altLang="en-US" sz="2400" dirty="0" smtClean="0"/>
              <a:t>生成一个伪随机数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srand</a:t>
            </a:r>
            <a:r>
              <a:rPr lang="en-US" altLang="zh-CN" sz="2400" dirty="0" smtClean="0"/>
              <a:t>( unsigned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seed ); //</a:t>
            </a:r>
            <a:r>
              <a:rPr lang="zh-CN" altLang="en-US" sz="2400" dirty="0" smtClean="0"/>
              <a:t>为</a:t>
            </a:r>
            <a:r>
              <a:rPr lang="en-US" altLang="zh-CN" sz="2400" dirty="0" smtClean="0"/>
              <a:t>rand</a:t>
            </a:r>
            <a:r>
              <a:rPr lang="zh-CN" altLang="en-US" sz="2400" dirty="0" smtClean="0"/>
              <a:t>设置“种子”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smtClean="0"/>
              <a:t>void exit(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status ); //</a:t>
            </a:r>
            <a:r>
              <a:rPr lang="zh-CN" altLang="en-US" sz="2400" dirty="0" smtClean="0"/>
              <a:t>终止整个</a:t>
            </a:r>
            <a:r>
              <a:rPr lang="en-US" altLang="zh-CN" sz="2400" dirty="0" smtClean="0"/>
              <a:t>C++</a:t>
            </a:r>
            <a:r>
              <a:rPr lang="zh-CN" altLang="en-US" sz="2400" dirty="0" smtClean="0"/>
              <a:t>程序</a:t>
            </a:r>
            <a:r>
              <a:rPr lang="zh-CN" altLang="en-US" sz="2400" dirty="0"/>
              <a:t>的执行，</a:t>
            </a:r>
            <a:endParaRPr lang="zh-CN" altLang="en-US" sz="2400" dirty="0" smtClean="0"/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2400" dirty="0" smtClean="0"/>
              <a:t>		     </a:t>
            </a:r>
            <a:r>
              <a:rPr lang="en-US" altLang="zh-CN" sz="2400" dirty="0" smtClean="0"/>
              <a:t>	//status</a:t>
            </a:r>
            <a:r>
              <a:rPr lang="zh-CN" altLang="en-US" sz="2400" dirty="0" smtClean="0"/>
              <a:t>用于指出终止的原因，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2400" dirty="0" smtClean="0"/>
              <a:t>  		     </a:t>
            </a:r>
            <a:r>
              <a:rPr lang="en-US" altLang="zh-CN" sz="2400" dirty="0" smtClean="0"/>
              <a:t>	//</a:t>
            </a:r>
            <a:r>
              <a:rPr lang="zh-CN" altLang="en-US" sz="2400" dirty="0" smtClean="0"/>
              <a:t>一般来说，</a:t>
            </a:r>
            <a:r>
              <a:rPr lang="en-US" altLang="zh-CN" sz="2400" dirty="0" smtClean="0"/>
              <a:t>status</a:t>
            </a:r>
            <a:r>
              <a:rPr lang="zh-CN" altLang="en-US" sz="2400" dirty="0" smtClean="0"/>
              <a:t>取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表示程序正常终止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smtClean="0"/>
              <a:t>void abort( ); //</a:t>
            </a:r>
            <a:r>
              <a:rPr lang="zh-CN" altLang="en-US" sz="2400" dirty="0" smtClean="0"/>
              <a:t>终止整个</a:t>
            </a:r>
            <a:r>
              <a:rPr lang="en-US" altLang="zh-CN" sz="2400" dirty="0" smtClean="0"/>
              <a:t>C++</a:t>
            </a:r>
            <a:r>
              <a:rPr lang="zh-CN" altLang="en-US" sz="2400" dirty="0" smtClean="0"/>
              <a:t>程序的执行，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2400" dirty="0" smtClean="0"/>
              <a:t>       </a:t>
            </a:r>
            <a:r>
              <a:rPr lang="en-US" altLang="zh-CN" sz="2400" dirty="0" smtClean="0"/>
              <a:t>	//</a:t>
            </a:r>
            <a:r>
              <a:rPr lang="zh-CN" altLang="en-US" sz="2400" dirty="0" smtClean="0"/>
              <a:t>它与</a:t>
            </a:r>
            <a:r>
              <a:rPr lang="en-US" altLang="zh-CN" sz="2400" dirty="0" smtClean="0"/>
              <a:t>exit</a:t>
            </a:r>
            <a:r>
              <a:rPr lang="zh-CN" altLang="en-US" sz="2400" dirty="0" smtClean="0"/>
              <a:t>的主要区别是：它不做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zh-CN" altLang="en-US" sz="2400" dirty="0" smtClean="0"/>
              <a:t>关闭文件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等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2400" dirty="0" smtClean="0"/>
              <a:t>       </a:t>
            </a:r>
            <a:r>
              <a:rPr lang="en-US" altLang="zh-CN" sz="2400" dirty="0" smtClean="0"/>
              <a:t>	//</a:t>
            </a:r>
            <a:r>
              <a:rPr lang="zh-CN" altLang="en-US" sz="2400" dirty="0" smtClean="0"/>
              <a:t>一些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zh-CN" altLang="en-US" sz="2400" dirty="0" smtClean="0"/>
              <a:t>善后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处理工作，而是</a:t>
            </a:r>
            <a:r>
              <a:rPr lang="zh-CN" altLang="en-US" sz="2400" dirty="0" smtClean="0">
                <a:solidFill>
                  <a:srgbClr val="FFC000"/>
                </a:solidFill>
              </a:rPr>
              <a:t>立即</a:t>
            </a:r>
            <a:r>
              <a:rPr lang="zh-CN" altLang="en-US" sz="2400" dirty="0" smtClean="0"/>
              <a:t>终止程序执行！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764703"/>
            <a:ext cx="8640960" cy="5472609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下面是在标准库的头文件</a:t>
            </a:r>
            <a:r>
              <a:rPr lang="en-US" altLang="zh-CN" sz="2800" dirty="0" err="1" smtClean="0"/>
              <a:t>cctype</a:t>
            </a:r>
            <a:r>
              <a:rPr lang="zh-CN" altLang="en-US" sz="2800" dirty="0" smtClean="0"/>
              <a:t>（或</a:t>
            </a:r>
            <a:r>
              <a:rPr lang="en-US" altLang="zh-CN" sz="2800" dirty="0" err="1" smtClean="0"/>
              <a:t>ctype.h</a:t>
            </a:r>
            <a:r>
              <a:rPr lang="zh-CN" altLang="en-US" sz="2800" dirty="0" smtClean="0"/>
              <a:t>）中声明的一些函数：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isdigit</a:t>
            </a:r>
            <a:r>
              <a:rPr lang="en-US" altLang="zh-CN" sz="2400" dirty="0" smtClean="0"/>
              <a:t>(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c ); 	//</a:t>
            </a:r>
            <a:r>
              <a:rPr lang="zh-CN" altLang="en-US" sz="2400" dirty="0" smtClean="0"/>
              <a:t>判断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是否为数字字符，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isalpha</a:t>
            </a:r>
            <a:r>
              <a:rPr lang="en-US" altLang="zh-CN" sz="2400" dirty="0" smtClean="0"/>
              <a:t>(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c ); 	//</a:t>
            </a:r>
            <a:r>
              <a:rPr lang="zh-CN" altLang="en-US" sz="2400" dirty="0" smtClean="0"/>
              <a:t>判断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是否为字母，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isalnum</a:t>
            </a:r>
            <a:r>
              <a:rPr lang="en-US" altLang="zh-CN" sz="2400" dirty="0" smtClean="0"/>
              <a:t>(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c ); 	//</a:t>
            </a:r>
            <a:r>
              <a:rPr lang="zh-CN" altLang="en-US" sz="2400" dirty="0" smtClean="0"/>
              <a:t>判断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是否为字母或数字，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isupper</a:t>
            </a:r>
            <a:r>
              <a:rPr lang="en-US" altLang="zh-CN" sz="2400" dirty="0" smtClean="0"/>
              <a:t>(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c ); 	//</a:t>
            </a:r>
            <a:r>
              <a:rPr lang="zh-CN" altLang="en-US" sz="2400" dirty="0" smtClean="0"/>
              <a:t>判断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是否为大写字母，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islower</a:t>
            </a:r>
            <a:r>
              <a:rPr lang="en-US" altLang="zh-CN" sz="2400" dirty="0" smtClean="0"/>
              <a:t>(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c ); 	//</a:t>
            </a:r>
            <a:r>
              <a:rPr lang="zh-CN" altLang="en-US" sz="2400" dirty="0" smtClean="0"/>
              <a:t>判断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是否为小写字母，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sz="2400" dirty="0" smtClean="0"/>
              <a:t>以上函数返回</a:t>
            </a:r>
            <a:r>
              <a:rPr lang="zh-CN" altLang="en-US" sz="2400" dirty="0" smtClean="0"/>
              <a:t>非零：是；返回</a:t>
            </a:r>
            <a:r>
              <a:rPr lang="en-US" altLang="zh-CN" sz="2400" dirty="0" smtClean="0"/>
              <a:t>0</a:t>
            </a:r>
            <a:r>
              <a:rPr lang="zh-CN" altLang="en-US" sz="2400" dirty="0" smtClean="0"/>
              <a:t>：不是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tolower</a:t>
            </a:r>
            <a:r>
              <a:rPr lang="en-US" altLang="zh-CN" sz="2400" dirty="0" smtClean="0"/>
              <a:t>(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c ); //</a:t>
            </a:r>
            <a:r>
              <a:rPr lang="zh-CN" altLang="en-US" sz="2400" dirty="0" smtClean="0"/>
              <a:t>如果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是大写字母，则返回相应的小写字母</a:t>
            </a:r>
            <a:r>
              <a:rPr lang="zh-CN" altLang="en-US" sz="2400" dirty="0" smtClean="0"/>
              <a:t>，否则</a:t>
            </a:r>
            <a:r>
              <a:rPr lang="zh-CN" altLang="en-US" sz="2400" dirty="0" smtClean="0"/>
              <a:t>返回</a:t>
            </a:r>
            <a:r>
              <a:rPr lang="en-US" altLang="zh-CN" sz="2400" dirty="0" smtClean="0"/>
              <a:t>c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toupper</a:t>
            </a:r>
            <a:r>
              <a:rPr lang="en-US" altLang="zh-CN" sz="2400" dirty="0" smtClean="0"/>
              <a:t>(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c ); //</a:t>
            </a:r>
            <a:r>
              <a:rPr lang="zh-CN" altLang="en-US" sz="2400" dirty="0" smtClean="0"/>
              <a:t>如果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是小写字母，则返回相应的大写字母</a:t>
            </a:r>
            <a:r>
              <a:rPr lang="zh-CN" altLang="en-US" sz="2400" dirty="0" smtClean="0"/>
              <a:t>，否则</a:t>
            </a:r>
            <a:r>
              <a:rPr lang="zh-CN" altLang="en-US" sz="2400" dirty="0" smtClean="0"/>
              <a:t>返回</a:t>
            </a:r>
            <a:r>
              <a:rPr lang="en-US" altLang="zh-CN" sz="2400" dirty="0" smtClean="0"/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子程序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600200"/>
            <a:ext cx="8641655" cy="478112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在基于功能分解</a:t>
            </a:r>
            <a:r>
              <a:rPr lang="zh-CN" altLang="en-US" dirty="0"/>
              <a:t>和复合的</a:t>
            </a:r>
            <a:r>
              <a:rPr lang="zh-CN" altLang="en-US" dirty="0" smtClean="0"/>
              <a:t>程序设计中，</a:t>
            </a:r>
            <a:r>
              <a:rPr lang="zh-CN" altLang="en-US" dirty="0"/>
              <a:t>子</a:t>
            </a:r>
            <a:r>
              <a:rPr lang="zh-CN" altLang="en-US" dirty="0" smtClean="0"/>
              <a:t>功能是由子程序来完成的。</a:t>
            </a:r>
            <a:endParaRPr lang="zh-CN" altLang="en-US" dirty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子程序</a:t>
            </a:r>
            <a:r>
              <a:rPr lang="zh-CN" altLang="en-US" dirty="0" smtClean="0"/>
              <a:t>是取了名字的一段程序代码，在程序中通过名字来使用（</a:t>
            </a:r>
            <a:r>
              <a:rPr lang="zh-CN" altLang="en-US" dirty="0" smtClean="0">
                <a:solidFill>
                  <a:srgbClr val="FFC000"/>
                </a:solidFill>
              </a:rPr>
              <a:t>调用</a:t>
            </a:r>
            <a:r>
              <a:rPr lang="zh-CN" altLang="en-US" dirty="0" smtClean="0"/>
              <a:t>）它们。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子程序的作用：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减少重复代码（节省劳动力，这是早期的作用）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实现过程抽象（应对复杂问题的求解）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封装和信息隐藏的作用（信息保护） 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语言功能的扩充（标准子程序库）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对结构化程序设计的支持（单入口</a:t>
            </a:r>
            <a:r>
              <a:rPr lang="en-US" altLang="zh-CN" dirty="0" smtClean="0"/>
              <a:t>/</a:t>
            </a:r>
            <a:r>
              <a:rPr lang="zh-CN" altLang="en-US" dirty="0" smtClean="0"/>
              <a:t>单出口）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4959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子程序之间的数据传递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844824"/>
            <a:ext cx="8686800" cy="475252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子程序之间的数据传递：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子程序如何从调用者（也是一个子程序）那里</a:t>
            </a:r>
            <a:r>
              <a:rPr lang="zh-CN" altLang="en-US" sz="2400" dirty="0"/>
              <a:t>获得所需要的</a:t>
            </a:r>
            <a:r>
              <a:rPr lang="zh-CN" altLang="en-US" sz="2400" dirty="0" smtClean="0"/>
              <a:t>数据？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子程序的计算结果如何返回给调用者？</a:t>
            </a:r>
          </a:p>
          <a:p>
            <a:pPr eaLnBrk="1" hangingPunct="1">
              <a:defRPr/>
            </a:pPr>
            <a:r>
              <a:rPr lang="zh-CN" altLang="en-US" sz="2800" dirty="0" smtClean="0"/>
              <a:t>子程序之间的</a:t>
            </a:r>
            <a:r>
              <a:rPr lang="zh-CN" altLang="en-US" sz="2800" dirty="0"/>
              <a:t>数据传递一般通过参数和返回值机制来</a:t>
            </a:r>
            <a:r>
              <a:rPr lang="zh-CN" altLang="en-US" sz="2800" dirty="0" smtClean="0"/>
              <a:t>实现：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参数机制：</a:t>
            </a:r>
            <a:endParaRPr lang="en-US" altLang="zh-CN" sz="2400" dirty="0" smtClean="0"/>
          </a:p>
          <a:p>
            <a:pPr lvl="2" eaLnBrk="1" hangingPunct="1">
              <a:defRPr/>
            </a:pPr>
            <a:r>
              <a:rPr lang="zh-CN" altLang="en-US" sz="2000" dirty="0" smtClean="0">
                <a:solidFill>
                  <a:schemeClr val="folHlink"/>
                </a:solidFill>
              </a:rPr>
              <a:t>形式参数</a:t>
            </a:r>
            <a:r>
              <a:rPr lang="zh-CN" altLang="en-US" sz="2000" dirty="0" smtClean="0"/>
              <a:t>（形参）：用于子程序接收数据</a:t>
            </a:r>
          </a:p>
          <a:p>
            <a:pPr lvl="2" eaLnBrk="1" hangingPunct="1">
              <a:defRPr/>
            </a:pPr>
            <a:r>
              <a:rPr lang="zh-CN" altLang="en-US" sz="2000" dirty="0" smtClean="0">
                <a:solidFill>
                  <a:schemeClr val="folHlink"/>
                </a:solidFill>
              </a:rPr>
              <a:t>实在参数</a:t>
            </a:r>
            <a:r>
              <a:rPr lang="zh-CN" altLang="en-US" sz="2000" dirty="0" smtClean="0"/>
              <a:t>（实参）：</a:t>
            </a:r>
            <a:r>
              <a:rPr lang="zh-CN" altLang="en-US" sz="2000" dirty="0"/>
              <a:t>用于调用者提供</a:t>
            </a:r>
            <a:r>
              <a:rPr lang="zh-CN" altLang="en-US" sz="2000" dirty="0" smtClean="0"/>
              <a:t>数据</a:t>
            </a:r>
            <a:endParaRPr lang="en-US" altLang="zh-CN" sz="20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返回值机制：用于返回计算结果。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772400" cy="9731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函数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569325" cy="518447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在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中</a:t>
            </a:r>
            <a:r>
              <a:rPr lang="zh-CN" altLang="en-US" sz="2800" dirty="0"/>
              <a:t>，</a:t>
            </a:r>
            <a:r>
              <a:rPr lang="zh-CN" altLang="en-US" sz="2800" dirty="0" smtClean="0"/>
              <a:t>子程序用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函数</a:t>
            </a:r>
            <a:r>
              <a:rPr lang="zh-CN" altLang="en-US" sz="2800" dirty="0" smtClean="0"/>
              <a:t>来表示。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例如，下面的</a:t>
            </a:r>
            <a:r>
              <a:rPr lang="en-US" altLang="zh-CN" sz="2800" dirty="0" smtClean="0"/>
              <a:t>factorial</a:t>
            </a:r>
            <a:r>
              <a:rPr lang="zh-CN" altLang="en-US" sz="2800" dirty="0" smtClean="0"/>
              <a:t>是一个</a:t>
            </a:r>
            <a:r>
              <a:rPr lang="zh-CN" altLang="en-US" sz="2800" dirty="0"/>
              <a:t>求</a:t>
            </a:r>
            <a:r>
              <a:rPr lang="en-US" altLang="zh-CN" sz="2800" dirty="0"/>
              <a:t>n</a:t>
            </a:r>
            <a:r>
              <a:rPr lang="zh-CN" altLang="en-US" sz="2800" dirty="0"/>
              <a:t>的</a:t>
            </a:r>
            <a:r>
              <a:rPr lang="zh-CN" altLang="en-US" sz="2800" dirty="0" smtClean="0"/>
              <a:t>阶乘的函数：</a:t>
            </a:r>
          </a:p>
          <a:p>
            <a:pPr marL="457200" lvl="1" indent="0" eaLnBrk="1" hangingPunct="1">
              <a:buNone/>
              <a:defRPr/>
            </a:pPr>
            <a:endParaRPr lang="en-US" altLang="zh-CN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en-US" altLang="zh-CN" dirty="0" smtClean="0"/>
              <a:t> </a:t>
            </a:r>
            <a:r>
              <a:rPr lang="en-US" altLang="zh-CN" dirty="0">
                <a:solidFill>
                  <a:srgbClr val="FFC000"/>
                </a:solidFill>
              </a:rPr>
              <a:t>factorial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n</a:t>
            </a:r>
            <a:r>
              <a:rPr lang="en-US" altLang="zh-CN" dirty="0"/>
              <a:t>) </a:t>
            </a:r>
            <a:r>
              <a:rPr lang="en-US" altLang="zh-CN" dirty="0" smtClean="0"/>
              <a:t>//</a:t>
            </a:r>
            <a:r>
              <a:rPr lang="zh-CN" altLang="en-US" sz="2600" dirty="0" smtClean="0">
                <a:solidFill>
                  <a:srgbClr val="FFC000"/>
                </a:solidFill>
              </a:rPr>
              <a:t>函数的定义</a:t>
            </a:r>
            <a:endParaRPr lang="zh-CN" altLang="en-US" sz="2600" dirty="0">
              <a:solidFill>
                <a:srgbClr val="FFC000"/>
              </a:solidFill>
            </a:endParaRPr>
          </a:p>
          <a:p>
            <a:pPr marL="457200" lvl="1" indent="0" eaLnBrk="1" hangingPunct="1">
              <a:buNone/>
              <a:defRPr/>
            </a:pPr>
            <a:r>
              <a:rPr lang="en-US" altLang="zh-CN" dirty="0"/>
              <a:t>{	</a:t>
            </a:r>
            <a:r>
              <a:rPr lang="en-US" altLang="zh-CN" dirty="0" err="1"/>
              <a:t>int</a:t>
            </a:r>
            <a:r>
              <a:rPr lang="en-US" altLang="zh-CN" dirty="0"/>
              <a:t> f=1;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dirty="0"/>
              <a:t>	for 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i</a:t>
            </a:r>
            <a:r>
              <a:rPr lang="en-US" altLang="zh-CN" dirty="0"/>
              <a:t>=2; </a:t>
            </a:r>
            <a:r>
              <a:rPr lang="en-US" altLang="zh-CN" dirty="0" err="1"/>
              <a:t>i</a:t>
            </a:r>
            <a:r>
              <a:rPr lang="en-US" altLang="zh-CN" dirty="0"/>
              <a:t>&lt;=n; </a:t>
            </a:r>
            <a:r>
              <a:rPr lang="en-US" altLang="zh-CN" dirty="0" err="1"/>
              <a:t>i</a:t>
            </a:r>
            <a:r>
              <a:rPr lang="en-US" altLang="zh-CN" dirty="0"/>
              <a:t>++) f *= </a:t>
            </a:r>
            <a:r>
              <a:rPr lang="en-US" altLang="zh-CN" dirty="0" err="1"/>
              <a:t>i</a:t>
            </a:r>
            <a:r>
              <a:rPr lang="en-US" altLang="zh-CN" dirty="0"/>
              <a:t>;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rgbClr val="FFC000"/>
                </a:solidFill>
              </a:rPr>
              <a:t>return</a:t>
            </a:r>
            <a:r>
              <a:rPr lang="en-US" altLang="zh-CN" dirty="0"/>
              <a:t> f</a:t>
            </a:r>
            <a:r>
              <a:rPr lang="en-US" altLang="zh-CN" dirty="0" smtClean="0"/>
              <a:t>; //</a:t>
            </a:r>
            <a:r>
              <a:rPr lang="zh-CN" altLang="en-US" dirty="0" smtClean="0">
                <a:solidFill>
                  <a:srgbClr val="FFC000"/>
                </a:solidFill>
              </a:rPr>
              <a:t>返回计算结果</a:t>
            </a:r>
            <a:endParaRPr lang="en-US" altLang="zh-CN" dirty="0">
              <a:solidFill>
                <a:srgbClr val="FFC000"/>
              </a:solidFill>
            </a:endParaRPr>
          </a:p>
          <a:p>
            <a:pPr marL="457200" lvl="1" indent="0" eaLnBrk="1" hangingPunct="1">
              <a:buNone/>
              <a:defRPr/>
            </a:pPr>
            <a:r>
              <a:rPr lang="en-US" altLang="zh-CN" dirty="0"/>
              <a:t>} </a:t>
            </a:r>
            <a:endParaRPr lang="en-US" altLang="zh-CN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dirty="0" smtClean="0"/>
              <a:t>......</a:t>
            </a:r>
          </a:p>
          <a:p>
            <a:pPr marL="457200" lvl="1" indent="0" eaLnBrk="1" hangingPunct="1"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</a:t>
            </a:r>
            <a:r>
              <a:rPr lang="en-US" altLang="zh-CN" dirty="0" smtClean="0">
                <a:solidFill>
                  <a:srgbClr val="FFC000"/>
                </a:solidFill>
              </a:rPr>
              <a:t>factorial</a:t>
            </a:r>
            <a:r>
              <a:rPr lang="en-US" altLang="zh-CN" dirty="0" smtClean="0"/>
              <a:t>(</a:t>
            </a:r>
            <a:r>
              <a:rPr lang="en-US" altLang="zh-CN" dirty="0" smtClean="0">
                <a:solidFill>
                  <a:srgbClr val="FFC000"/>
                </a:solidFill>
              </a:rPr>
              <a:t>4</a:t>
            </a:r>
            <a:r>
              <a:rPr lang="en-US" altLang="zh-CN" dirty="0" smtClean="0"/>
              <a:t>) &lt;&lt; </a:t>
            </a:r>
            <a:r>
              <a:rPr lang="en-US" altLang="zh-CN" dirty="0" err="1" smtClean="0"/>
              <a:t>endl</a:t>
            </a:r>
            <a:r>
              <a:rPr lang="en-US" altLang="zh-CN" dirty="0" smtClean="0"/>
              <a:t>; </a:t>
            </a:r>
            <a:endParaRPr lang="en-US" altLang="zh-CN" dirty="0"/>
          </a:p>
        </p:txBody>
      </p:sp>
      <p:sp>
        <p:nvSpPr>
          <p:cNvPr id="4" name="矩形标注 3"/>
          <p:cNvSpPr/>
          <p:nvPr/>
        </p:nvSpPr>
        <p:spPr bwMode="auto">
          <a:xfrm>
            <a:off x="179512" y="1340768"/>
            <a:ext cx="914400" cy="612648"/>
          </a:xfrm>
          <a:prstGeom prst="wedge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990600" marR="0" indent="-533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宋体" charset="-122"/>
            </a:endParaRPr>
          </a:p>
        </p:txBody>
      </p:sp>
      <p:sp>
        <p:nvSpPr>
          <p:cNvPr id="5" name="圆角矩形标注 4"/>
          <p:cNvSpPr/>
          <p:nvPr/>
        </p:nvSpPr>
        <p:spPr bwMode="auto">
          <a:xfrm>
            <a:off x="3347864" y="2492896"/>
            <a:ext cx="1296144" cy="504056"/>
          </a:xfrm>
          <a:prstGeom prst="wedgeRoundRectCallou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宋体" charset="-122"/>
              </a:rPr>
              <a:t>形式参数</a:t>
            </a:r>
          </a:p>
        </p:txBody>
      </p:sp>
      <p:sp>
        <p:nvSpPr>
          <p:cNvPr id="8" name="圆角矩形标注 7"/>
          <p:cNvSpPr/>
          <p:nvPr/>
        </p:nvSpPr>
        <p:spPr bwMode="auto">
          <a:xfrm>
            <a:off x="3923928" y="5517232"/>
            <a:ext cx="1296144" cy="504056"/>
          </a:xfrm>
          <a:prstGeom prst="wedgeRoundRectCallout">
            <a:avLst>
              <a:gd name="adj1" fmla="val -31583"/>
              <a:gd name="adj2" fmla="val 69411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宋体" charset="-122"/>
              </a:rPr>
              <a:t>实在参数</a:t>
            </a:r>
          </a:p>
        </p:txBody>
      </p:sp>
      <p:sp>
        <p:nvSpPr>
          <p:cNvPr id="9" name="圆角矩形标注 8"/>
          <p:cNvSpPr/>
          <p:nvPr/>
        </p:nvSpPr>
        <p:spPr bwMode="auto">
          <a:xfrm>
            <a:off x="323850" y="2492896"/>
            <a:ext cx="1511846" cy="504056"/>
          </a:xfrm>
          <a:prstGeom prst="wedgeRoundRectCallout">
            <a:avLst>
              <a:gd name="adj1" fmla="val -1960"/>
              <a:gd name="adj2" fmla="val 67683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宋体" charset="-122"/>
              </a:rPr>
              <a:t>返回值类型</a:t>
            </a:r>
          </a:p>
        </p:txBody>
      </p:sp>
      <p:sp>
        <p:nvSpPr>
          <p:cNvPr id="10" name="圆角矩形标注 9"/>
          <p:cNvSpPr/>
          <p:nvPr/>
        </p:nvSpPr>
        <p:spPr bwMode="auto">
          <a:xfrm>
            <a:off x="1979712" y="2492896"/>
            <a:ext cx="1008112" cy="504056"/>
          </a:xfrm>
          <a:prstGeom prst="wedgeRoundRectCallou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宋体" charset="-122"/>
              </a:rPr>
              <a:t>函数名</a:t>
            </a:r>
          </a:p>
        </p:txBody>
      </p:sp>
      <p:sp>
        <p:nvSpPr>
          <p:cNvPr id="11" name="圆角矩形标注 10"/>
          <p:cNvSpPr/>
          <p:nvPr/>
        </p:nvSpPr>
        <p:spPr bwMode="auto">
          <a:xfrm>
            <a:off x="2195736" y="5517232"/>
            <a:ext cx="1512168" cy="504056"/>
          </a:xfrm>
          <a:prstGeom prst="wedgeRoundRectCallout">
            <a:avLst>
              <a:gd name="adj1" fmla="val -101"/>
              <a:gd name="adj2" fmla="val 76322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宋体" charset="-122"/>
              </a:rPr>
              <a:t>函数的调用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184" y="692696"/>
            <a:ext cx="8579296" cy="5904656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>
                <a:solidFill>
                  <a:srgbClr val="FFC000"/>
                </a:solidFill>
              </a:rPr>
              <a:t>注意</a:t>
            </a:r>
            <a:r>
              <a:rPr lang="zh-CN" altLang="en-US" dirty="0" smtClean="0"/>
              <a:t>：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中的函数与数学上的函数是有区别的：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/>
              <a:t>数学上的函数</a:t>
            </a:r>
            <a:r>
              <a:rPr lang="zh-CN" altLang="en-US" dirty="0" smtClean="0"/>
              <a:t>是两个集合</a:t>
            </a:r>
            <a:r>
              <a:rPr lang="zh-CN" altLang="en-US" dirty="0"/>
              <a:t>之间的一个</a:t>
            </a:r>
            <a:r>
              <a:rPr lang="zh-CN" altLang="en-US" dirty="0">
                <a:solidFill>
                  <a:srgbClr val="FFC000"/>
                </a:solidFill>
              </a:rPr>
              <a:t>映射</a:t>
            </a:r>
            <a:r>
              <a:rPr lang="zh-CN" altLang="en-US" dirty="0"/>
              <a:t>，每个函数都会有参数并且</a:t>
            </a:r>
            <a:r>
              <a:rPr lang="zh-CN" altLang="en-US" dirty="0" smtClean="0"/>
              <a:t>会有一</a:t>
            </a:r>
            <a:r>
              <a:rPr lang="zh-CN" altLang="en-US" dirty="0"/>
              <a:t>个</a:t>
            </a:r>
            <a:r>
              <a:rPr lang="zh-CN" altLang="en-US" dirty="0" smtClean="0"/>
              <a:t>结果；而有些</a:t>
            </a:r>
            <a:r>
              <a:rPr lang="en-US" altLang="zh-CN" dirty="0" smtClean="0"/>
              <a:t>C++</a:t>
            </a:r>
            <a:r>
              <a:rPr lang="zh-CN" altLang="en-US" dirty="0" smtClean="0"/>
              <a:t>函数</a:t>
            </a:r>
            <a:r>
              <a:rPr lang="zh-CN" altLang="en-US" dirty="0"/>
              <a:t>可以没有参数，也可以</a:t>
            </a:r>
            <a:r>
              <a:rPr lang="zh-CN" altLang="en-US" dirty="0" smtClean="0"/>
              <a:t>没有计算结果</a:t>
            </a:r>
            <a:r>
              <a:rPr lang="zh-CN" altLang="en-US" dirty="0"/>
              <a:t>。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/>
              <a:t>数学上的函数是</a:t>
            </a:r>
            <a:r>
              <a:rPr lang="zh-CN" altLang="en-US" dirty="0">
                <a:solidFill>
                  <a:srgbClr val="FFC000"/>
                </a:solidFill>
              </a:rPr>
              <a:t>引用透明</a:t>
            </a:r>
            <a:r>
              <a:rPr lang="zh-CN" altLang="en-US" dirty="0"/>
              <a:t>的</a:t>
            </a:r>
            <a:r>
              <a:rPr lang="zh-CN" altLang="en-US" dirty="0" smtClean="0"/>
              <a:t>，函数</a:t>
            </a:r>
            <a:r>
              <a:rPr lang="zh-CN" altLang="en-US" dirty="0"/>
              <a:t>的计算结果仅依赖于输入的参数值</a:t>
            </a:r>
            <a:r>
              <a:rPr lang="zh-CN" altLang="en-US" dirty="0" smtClean="0"/>
              <a:t>，即，以</a:t>
            </a:r>
            <a:r>
              <a:rPr lang="zh-CN" altLang="en-US" dirty="0"/>
              <a:t>相同的</a:t>
            </a:r>
            <a:r>
              <a:rPr lang="zh-CN" altLang="en-US" dirty="0" smtClean="0"/>
              <a:t>参数值调用</a:t>
            </a:r>
            <a:r>
              <a:rPr lang="zh-CN" altLang="en-US" dirty="0"/>
              <a:t>同一个函数总得到相同</a:t>
            </a:r>
            <a:r>
              <a:rPr lang="zh-CN" altLang="en-US" dirty="0" smtClean="0"/>
              <a:t>的计算结果；而</a:t>
            </a:r>
            <a:r>
              <a:rPr lang="zh-CN" altLang="en-US" dirty="0"/>
              <a:t>有些</a:t>
            </a:r>
            <a:r>
              <a:rPr lang="en-US" altLang="zh-CN" dirty="0"/>
              <a:t>C++</a:t>
            </a:r>
            <a:r>
              <a:rPr lang="zh-CN" altLang="en-US" dirty="0"/>
              <a:t>函数可能出现用同样的参数值去调用它们会得到不同</a:t>
            </a:r>
            <a:r>
              <a:rPr lang="zh-CN" altLang="en-US" dirty="0" smtClean="0"/>
              <a:t>的计算结果！</a:t>
            </a:r>
            <a:endParaRPr lang="zh-CN" altLang="en-US" dirty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/>
              <a:t>数学上的函数是没有</a:t>
            </a:r>
            <a:r>
              <a:rPr lang="zh-CN" altLang="en-US" dirty="0">
                <a:solidFill>
                  <a:srgbClr val="FFC000"/>
                </a:solidFill>
              </a:rPr>
              <a:t>副作用</a:t>
            </a:r>
            <a:r>
              <a:rPr lang="zh-CN" altLang="en-US" dirty="0"/>
              <a:t>的，即</a:t>
            </a:r>
            <a:r>
              <a:rPr lang="zh-CN" altLang="en-US" dirty="0" smtClean="0"/>
              <a:t>函数的执行不会改变它的环境（调用</a:t>
            </a:r>
            <a:r>
              <a:rPr lang="zh-CN" altLang="en-US" dirty="0"/>
              <a:t>者</a:t>
            </a:r>
            <a:r>
              <a:rPr lang="zh-CN" altLang="en-US" dirty="0" smtClean="0"/>
              <a:t>的数据）；而</a:t>
            </a:r>
            <a:r>
              <a:rPr lang="zh-CN" altLang="en-US" dirty="0"/>
              <a:t>有些</a:t>
            </a:r>
            <a:r>
              <a:rPr lang="en-US" altLang="zh-CN" dirty="0"/>
              <a:t>C++</a:t>
            </a:r>
            <a:r>
              <a:rPr lang="zh-CN" altLang="en-US" dirty="0"/>
              <a:t>函数可能会改变调用者的数据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dirty="0"/>
              <a:t>本</a:t>
            </a:r>
            <a:r>
              <a:rPr lang="zh-CN" altLang="en-US" dirty="0" smtClean="0"/>
              <a:t>课程说的函数一般是指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中的函数。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658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9906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990600" marR="0" indent="-533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宋体" charset="-122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22735</TotalTime>
  <Words>5093</Words>
  <Application>Microsoft Office PowerPoint</Application>
  <PresentationFormat>全屏显示(4:3)</PresentationFormat>
  <Paragraphs>514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宋体</vt:lpstr>
      <vt:lpstr>Arial</vt:lpstr>
      <vt:lpstr>Courier New</vt:lpstr>
      <vt:lpstr>Times New Roman</vt:lpstr>
      <vt:lpstr>Verdana</vt:lpstr>
      <vt:lpstr>Wingdings</vt:lpstr>
      <vt:lpstr>Globe</vt:lpstr>
      <vt:lpstr>过程抽象 －－子程序</vt:lpstr>
      <vt:lpstr>主要内容</vt:lpstr>
      <vt:lpstr>基于功能分解与复合的程序设计 </vt:lpstr>
      <vt:lpstr>过程抽象</vt:lpstr>
      <vt:lpstr>PowerPoint 演示文稿</vt:lpstr>
      <vt:lpstr>子程序</vt:lpstr>
      <vt:lpstr>子程序之间的数据传递</vt:lpstr>
      <vt:lpstr>C++函数</vt:lpstr>
      <vt:lpstr>PowerPoint 演示文稿</vt:lpstr>
      <vt:lpstr>函数的定义</vt:lpstr>
      <vt:lpstr>PowerPoint 演示文稿</vt:lpstr>
      <vt:lpstr>函数定义的例子</vt:lpstr>
      <vt:lpstr>PowerPoint 演示文稿</vt:lpstr>
      <vt:lpstr>函数main</vt:lpstr>
      <vt:lpstr>函数的调用 </vt:lpstr>
      <vt:lpstr>PowerPoint 演示文稿</vt:lpstr>
      <vt:lpstr>PowerPoint 演示文稿</vt:lpstr>
      <vt:lpstr>PowerPoint 演示文稿</vt:lpstr>
      <vt:lpstr>PowerPoint 演示文稿</vt:lpstr>
      <vt:lpstr>函数调用的执行过程</vt:lpstr>
      <vt:lpstr>函数声明</vt:lpstr>
      <vt:lpstr>PowerPoint 演示文稿</vt:lpstr>
      <vt:lpstr>PowerPoint 演示文稿</vt:lpstr>
      <vt:lpstr>例：用函数实现求小于n的所有素数 （每输出6个素数换一行）</vt:lpstr>
      <vt:lpstr>PowerPoint 演示文稿</vt:lpstr>
      <vt:lpstr>PowerPoint 演示文稿</vt:lpstr>
      <vt:lpstr>函数的参数传递 </vt:lpstr>
      <vt:lpstr>值传递</vt:lpstr>
      <vt:lpstr>值参数传递的例子</vt:lpstr>
      <vt:lpstr>PowerPoint 演示文稿</vt:lpstr>
      <vt:lpstr>局部变量和全局变量</vt:lpstr>
      <vt:lpstr>局部变量--封装与信息隐藏</vt:lpstr>
      <vt:lpstr>PowerPoint 演示文稿</vt:lpstr>
      <vt:lpstr>全局变量--信息共享</vt:lpstr>
      <vt:lpstr>PowerPoint 演示文稿</vt:lpstr>
      <vt:lpstr>PowerPoint 演示文稿</vt:lpstr>
      <vt:lpstr>全局变量的声明 </vt:lpstr>
      <vt:lpstr>PowerPoint 演示文稿</vt:lpstr>
      <vt:lpstr>全局变量定义与声明的区别</vt:lpstr>
      <vt:lpstr>函数的副作用</vt:lpstr>
      <vt:lpstr>PowerPoint 演示文稿</vt:lpstr>
      <vt:lpstr>C++程序的多模块结构 </vt:lpstr>
      <vt:lpstr>PowerPoint 演示文稿</vt:lpstr>
      <vt:lpstr>C++模块的构成</vt:lpstr>
      <vt:lpstr>PowerPoint 演示文稿</vt:lpstr>
      <vt:lpstr>文件包含命令#include</vt:lpstr>
      <vt:lpstr>PowerPoint 演示文稿</vt:lpstr>
      <vt:lpstr>PowerPoint 演示文稿</vt:lpstr>
      <vt:lpstr>C++标准库函数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 过程抽象——函数</dc:title>
  <dc:creator>Chen Jiajun</dc:creator>
  <cp:lastModifiedBy>Chen Jiajun</cp:lastModifiedBy>
  <cp:revision>570</cp:revision>
  <dcterms:created xsi:type="dcterms:W3CDTF">2004-12-03T07:35:09Z</dcterms:created>
  <dcterms:modified xsi:type="dcterms:W3CDTF">2025-10-27T13:02:00Z</dcterms:modified>
</cp:coreProperties>
</file>