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430" r:id="rId4"/>
    <p:sldId id="569" r:id="rId5"/>
    <p:sldId id="431" r:id="rId6"/>
    <p:sldId id="432" r:id="rId7"/>
    <p:sldId id="553" r:id="rId8"/>
    <p:sldId id="574" r:id="rId9"/>
    <p:sldId id="576" r:id="rId10"/>
    <p:sldId id="571" r:id="rId11"/>
    <p:sldId id="434" r:id="rId12"/>
    <p:sldId id="575" r:id="rId13"/>
    <p:sldId id="556" r:id="rId14"/>
    <p:sldId id="557" r:id="rId15"/>
    <p:sldId id="558" r:id="rId16"/>
    <p:sldId id="559" r:id="rId17"/>
    <p:sldId id="560" r:id="rId18"/>
    <p:sldId id="561" r:id="rId19"/>
    <p:sldId id="562" r:id="rId20"/>
    <p:sldId id="563" r:id="rId21"/>
    <p:sldId id="564" r:id="rId22"/>
    <p:sldId id="565" r:id="rId23"/>
    <p:sldId id="566" r:id="rId24"/>
    <p:sldId id="567" r:id="rId25"/>
    <p:sldId id="568" r:id="rId26"/>
    <p:sldId id="429" r:id="rId27"/>
    <p:sldId id="336" r:id="rId28"/>
    <p:sldId id="278" r:id="rId29"/>
    <p:sldId id="372" r:id="rId30"/>
    <p:sldId id="307" r:id="rId31"/>
    <p:sldId id="279" r:id="rId32"/>
    <p:sldId id="308" r:id="rId33"/>
    <p:sldId id="459" r:id="rId34"/>
    <p:sldId id="572" r:id="rId35"/>
    <p:sldId id="281" r:id="rId36"/>
    <p:sldId id="309" r:id="rId37"/>
    <p:sldId id="383" r:id="rId38"/>
    <p:sldId id="554" r:id="rId39"/>
    <p:sldId id="280" r:id="rId40"/>
    <p:sldId id="311" r:id="rId41"/>
    <p:sldId id="551" r:id="rId42"/>
    <p:sldId id="503" r:id="rId43"/>
    <p:sldId id="504" r:id="rId44"/>
    <p:sldId id="282" r:id="rId45"/>
    <p:sldId id="550" r:id="rId46"/>
    <p:sldId id="303" r:id="rId47"/>
    <p:sldId id="555" r:id="rId48"/>
    <p:sldId id="353" r:id="rId49"/>
    <p:sldId id="354" r:id="rId50"/>
    <p:sldId id="355" r:id="rId51"/>
    <p:sldId id="356" r:id="rId52"/>
    <p:sldId id="367" r:id="rId53"/>
    <p:sldId id="573" r:id="rId54"/>
    <p:sldId id="368" r:id="rId55"/>
    <p:sldId id="345" r:id="rId56"/>
    <p:sldId id="552" r:id="rId57"/>
    <p:sldId id="346" r:id="rId58"/>
    <p:sldId id="570" r:id="rId59"/>
    <p:sldId id="347" r:id="rId60"/>
    <p:sldId id="348" r:id="rId61"/>
    <p:sldId id="349" r:id="rId62"/>
    <p:sldId id="350" r:id="rId63"/>
    <p:sldId id="373" r:id="rId6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FF66FF"/>
    <a:srgbClr val="FF33CC"/>
    <a:srgbClr val="5C3D1E"/>
    <a:srgbClr val="996633"/>
    <a:srgbClr val="483018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6" autoAdjust="0"/>
    <p:restoredTop sz="99158" autoAdjust="0"/>
  </p:normalViewPr>
  <p:slideViewPr>
    <p:cSldViewPr>
      <p:cViewPr varScale="1">
        <p:scale>
          <a:sx n="90" d="100"/>
          <a:sy n="90" d="100"/>
        </p:scale>
        <p:origin x="89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099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100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57BEB-F0C9-4766-B32A-E9638B6218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952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7D57A-0C57-4E96-84CC-3174D668E0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604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F159B-97B7-4590-814F-2D2B88807F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13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A4593-8184-4149-9F7F-4CDF12C0C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638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F555-DB8D-4AA9-9ACF-EEE4CF7670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77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B2DEA-4098-49DD-BE55-CCF26D1A55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026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CD07F-023B-4B30-A37A-B68E229CA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98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63685-CB3D-4E9D-9983-4DDA28D7B8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60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E64D9-F3F8-4992-8979-1EA55AFBDA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892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F21E5-E852-45D6-9F81-A62A225F7D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81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A0C5F-29C2-42FA-B2AA-1E841408D1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60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993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994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5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996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6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7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3FD53C60-DC8E-4BFF-9E81-871D644EFD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997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8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6425"/>
            <a:ext cx="7772400" cy="13493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过程</a:t>
            </a:r>
            <a:r>
              <a:rPr lang="zh-CN" altLang="en-US" sz="4800" dirty="0" smtClean="0"/>
              <a:t>（功能）抽象</a:t>
            </a:r>
            <a:br>
              <a:rPr lang="zh-CN" altLang="en-US" sz="4800" dirty="0" smtClean="0"/>
            </a:br>
            <a:r>
              <a:rPr lang="zh-CN" altLang="en-US" sz="4800" dirty="0" smtClean="0"/>
              <a:t>－－子程序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（深入话题）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关于关键词“</a:t>
            </a:r>
            <a:r>
              <a:rPr lang="en-US" altLang="zh-CN" dirty="0" smtClean="0"/>
              <a:t>auto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C</a:t>
            </a:r>
            <a:r>
              <a:rPr lang="en-US" altLang="zh-CN" dirty="0"/>
              <a:t>++11</a:t>
            </a:r>
            <a:r>
              <a:rPr lang="zh-CN" altLang="en-US" dirty="0"/>
              <a:t>之后，关键词</a:t>
            </a:r>
            <a:r>
              <a:rPr lang="en-US" altLang="zh-CN" dirty="0"/>
              <a:t>auto</a:t>
            </a:r>
            <a:r>
              <a:rPr lang="zh-CN" altLang="en-US" dirty="0"/>
              <a:t>不再用于指定</a:t>
            </a:r>
            <a:r>
              <a:rPr lang="zh-CN" altLang="en-US" dirty="0" smtClean="0"/>
              <a:t>局部变量具有自动生存期！</a:t>
            </a:r>
            <a:endParaRPr lang="en-US" altLang="zh-CN" dirty="0"/>
          </a:p>
          <a:p>
            <a:r>
              <a:rPr lang="zh-CN" altLang="en-US" dirty="0" smtClean="0"/>
              <a:t>关键词</a:t>
            </a:r>
            <a:r>
              <a:rPr lang="en-US" altLang="zh-CN" dirty="0" smtClean="0"/>
              <a:t>auto</a:t>
            </a:r>
            <a:r>
              <a:rPr lang="zh-CN" altLang="en-US" dirty="0"/>
              <a:t>有新的含义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定义</a:t>
            </a:r>
            <a:r>
              <a:rPr lang="zh-CN" altLang="en-US" dirty="0"/>
              <a:t>一个变量</a:t>
            </a:r>
            <a:r>
              <a:rPr lang="zh-CN" altLang="en-US" dirty="0" smtClean="0"/>
              <a:t>时可以不指定</a:t>
            </a:r>
            <a:r>
              <a:rPr lang="zh-CN" altLang="en-US" dirty="0"/>
              <a:t>它的类型，由</a:t>
            </a:r>
            <a:r>
              <a:rPr lang="zh-CN" altLang="en-US" dirty="0" smtClean="0"/>
              <a:t>编译器根据</a:t>
            </a:r>
            <a:r>
              <a:rPr lang="zh-CN" altLang="en-US" dirty="0"/>
              <a:t>初始化的</a:t>
            </a:r>
            <a:r>
              <a:rPr lang="zh-CN" altLang="en-US" dirty="0" smtClean="0"/>
              <a:t>值自动确定</a:t>
            </a:r>
            <a:r>
              <a:rPr lang="zh-CN" altLang="en-US" dirty="0"/>
              <a:t>它的</a:t>
            </a:r>
            <a:r>
              <a:rPr lang="zh-CN" altLang="en-US" dirty="0" smtClean="0"/>
              <a:t>类型。例如：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auto </a:t>
            </a:r>
            <a:r>
              <a:rPr lang="en-US" altLang="zh-CN" dirty="0"/>
              <a:t>x=1+2*3.4</a:t>
            </a:r>
            <a:r>
              <a:rPr lang="en-US" altLang="zh-CN" dirty="0" smtClean="0"/>
              <a:t>;</a:t>
            </a:r>
          </a:p>
          <a:p>
            <a:pPr lvl="2"/>
            <a:r>
              <a:rPr lang="zh-CN" altLang="en-US" dirty="0" smtClean="0"/>
              <a:t>编译程序</a:t>
            </a:r>
            <a:r>
              <a:rPr lang="zh-CN" altLang="en-US" dirty="0"/>
              <a:t>确定它的类型为</a:t>
            </a:r>
            <a:r>
              <a:rPr lang="en-US" altLang="zh-CN" dirty="0"/>
              <a:t>double</a:t>
            </a:r>
            <a:r>
              <a:rPr lang="zh-CN" altLang="en-US" dirty="0" smtClean="0"/>
              <a:t>。</a:t>
            </a:r>
          </a:p>
          <a:p>
            <a:pPr lvl="1"/>
            <a:r>
              <a:rPr lang="zh-CN" altLang="en-US" dirty="0" smtClean="0"/>
              <a:t>主要用于类型表示比较复杂的情况，如函数指针类型等。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3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程序实体在内存中的安排</a:t>
            </a:r>
          </a:p>
        </p:txBody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5331"/>
            <a:ext cx="8291513" cy="511202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程序运行时，程序中的实体将存储在四个区域中：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静态数据区：</a:t>
            </a:r>
            <a:r>
              <a:rPr lang="zh-CN" altLang="en-US" sz="2400" dirty="0" smtClean="0"/>
              <a:t>用于全局变量、</a:t>
            </a:r>
            <a:r>
              <a:rPr lang="en-US" altLang="zh-CN" sz="2400" dirty="0" smtClean="0"/>
              <a:t>static</a:t>
            </a:r>
            <a:r>
              <a:rPr lang="zh-CN" altLang="en-US" sz="2400" dirty="0" smtClean="0"/>
              <a:t>存储类的局部变量以及常量的内存分配 。如果</a:t>
            </a:r>
            <a:r>
              <a:rPr lang="zh-CN" altLang="en-US" sz="2400" dirty="0"/>
              <a:t>没有显式初始化，系统将把它们初始化成</a:t>
            </a:r>
            <a:r>
              <a:rPr lang="en-US" altLang="zh-CN" sz="2400" dirty="0"/>
              <a:t>0</a:t>
            </a:r>
            <a:r>
              <a:rPr lang="zh-CN" altLang="en-US" sz="2400" dirty="0"/>
              <a:t>。 </a:t>
            </a:r>
            <a:endParaRPr lang="zh-CN" altLang="en-US" sz="2400" dirty="0" smtClean="0"/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代码区：</a:t>
            </a:r>
            <a:r>
              <a:rPr lang="zh-CN" altLang="en-US" sz="2400" dirty="0" smtClean="0"/>
              <a:t>用于存放程序的指令，对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程序而言，代码区存放的是所有函数代码。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栈区：</a:t>
            </a:r>
            <a:r>
              <a:rPr lang="zh-CN" altLang="en-US" sz="2400" dirty="0" smtClean="0"/>
              <a:t>用于自动存储类的局部变量、函数的形式参数以及函数调用时有关信息（如：函数返回地址等）的内存分配。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堆区：</a:t>
            </a:r>
            <a:r>
              <a:rPr lang="zh-CN" altLang="en-US" sz="2400" dirty="0" smtClean="0"/>
              <a:t>用于动态变量的内存分配。 </a:t>
            </a:r>
            <a:endParaRPr lang="en-US" altLang="zh-CN" sz="2400" dirty="0" smtClean="0"/>
          </a:p>
        </p:txBody>
      </p:sp>
      <p:grpSp>
        <p:nvGrpSpPr>
          <p:cNvPr id="62468" name="Group 4"/>
          <p:cNvGrpSpPr>
            <a:grpSpLocks/>
          </p:cNvGrpSpPr>
          <p:nvPr/>
        </p:nvGrpSpPr>
        <p:grpSpPr bwMode="auto">
          <a:xfrm>
            <a:off x="6911280" y="4941168"/>
            <a:ext cx="1981200" cy="1836738"/>
            <a:chOff x="2040" y="1207"/>
            <a:chExt cx="1248" cy="1157"/>
          </a:xfrm>
        </p:grpSpPr>
        <p:grpSp>
          <p:nvGrpSpPr>
            <p:cNvPr id="62469" name="Group 5"/>
            <p:cNvGrpSpPr>
              <a:grpSpLocks/>
            </p:cNvGrpSpPr>
            <p:nvPr/>
          </p:nvGrpSpPr>
          <p:grpSpPr bwMode="auto">
            <a:xfrm>
              <a:off x="2040" y="1207"/>
              <a:ext cx="1248" cy="1157"/>
              <a:chOff x="2754" y="9758"/>
              <a:chExt cx="1620" cy="1248"/>
            </a:xfrm>
          </p:grpSpPr>
          <p:sp>
            <p:nvSpPr>
              <p:cNvPr id="62473" name="Rectangle 6"/>
              <p:cNvSpPr>
                <a:spLocks noChangeArrowheads="1"/>
              </p:cNvSpPr>
              <p:nvPr/>
            </p:nvSpPr>
            <p:spPr bwMode="auto">
              <a:xfrm>
                <a:off x="2754" y="9758"/>
                <a:ext cx="1620" cy="124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1pPr>
                <a:lvl2pPr marL="742950" indent="-285750" eaLnBrk="0" hangingPunct="0">
                  <a:buChar char="•"/>
                  <a:defRPr sz="28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3pPr>
                <a:lvl4pPr marL="1600200" indent="-228600" eaLnBrk="0" hangingPunct="0">
                  <a:buClr>
                    <a:schemeClr val="tx2"/>
                  </a:buClr>
                  <a:buChar char="•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4pPr>
                <a:lvl5pPr marL="2057400" indent="-228600" eaLnBrk="0" hangingPunct="0"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   </a:t>
                </a:r>
                <a:r>
                  <a:rPr lang="zh-CN" altLang="en-US" sz="2000"/>
                  <a:t>静态数据区</a:t>
                </a:r>
              </a:p>
            </p:txBody>
          </p:sp>
          <p:sp>
            <p:nvSpPr>
              <p:cNvPr id="358407" name="Line 7"/>
              <p:cNvSpPr>
                <a:spLocks noChangeShapeType="1"/>
              </p:cNvSpPr>
              <p:nvPr/>
            </p:nvSpPr>
            <p:spPr bwMode="auto">
              <a:xfrm>
                <a:off x="2754" y="10383"/>
                <a:ext cx="16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8408" name="Line 8"/>
              <p:cNvSpPr>
                <a:spLocks noChangeShapeType="1"/>
              </p:cNvSpPr>
              <p:nvPr/>
            </p:nvSpPr>
            <p:spPr bwMode="auto">
              <a:xfrm>
                <a:off x="2754" y="10070"/>
                <a:ext cx="16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8409" name="Line 9"/>
              <p:cNvSpPr>
                <a:spLocks noChangeShapeType="1"/>
              </p:cNvSpPr>
              <p:nvPr/>
            </p:nvSpPr>
            <p:spPr bwMode="auto">
              <a:xfrm>
                <a:off x="2754" y="10694"/>
                <a:ext cx="16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470" name="Text Box 10"/>
            <p:cNvSpPr txBox="1">
              <a:spLocks noChangeArrowheads="1"/>
            </p:cNvSpPr>
            <p:nvPr/>
          </p:nvSpPr>
          <p:spPr bwMode="auto">
            <a:xfrm>
              <a:off x="2329" y="1512"/>
              <a:ext cx="5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代码区</a:t>
              </a:r>
            </a:p>
          </p:txBody>
        </p:sp>
        <p:sp>
          <p:nvSpPr>
            <p:cNvPr id="62471" name="Text Box 11"/>
            <p:cNvSpPr txBox="1">
              <a:spLocks noChangeArrowheads="1"/>
            </p:cNvSpPr>
            <p:nvPr/>
          </p:nvSpPr>
          <p:spPr bwMode="auto">
            <a:xfrm>
              <a:off x="2399" y="1830"/>
              <a:ext cx="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dirty="0"/>
                <a:t>栈区</a:t>
              </a:r>
            </a:p>
          </p:txBody>
        </p:sp>
        <p:sp>
          <p:nvSpPr>
            <p:cNvPr id="62472" name="Text Box 12"/>
            <p:cNvSpPr txBox="1">
              <a:spLocks noChangeArrowheads="1"/>
            </p:cNvSpPr>
            <p:nvPr/>
          </p:nvSpPr>
          <p:spPr bwMode="auto">
            <a:xfrm>
              <a:off x="2399" y="2102"/>
              <a:ext cx="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eaLnBrk="0" hangingPunct="0"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eaLnBrk="0" hangingPunct="0"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eaLnBrk="0" hangingPunct="0"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堆区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在上述区域中</a:t>
            </a:r>
            <a:r>
              <a:rPr lang="zh-CN" altLang="en-US" sz="2800" dirty="0" smtClean="0"/>
              <a:t>，静态数据区和代码区的大小是固定的，栈区和堆区的大小会随着程序的运行在不断变化。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/>
              <a:t>栈区</a:t>
            </a:r>
            <a:r>
              <a:rPr lang="zh-CN" altLang="en-US" sz="2800" dirty="0" smtClean="0"/>
              <a:t>有着</a:t>
            </a:r>
            <a:r>
              <a:rPr lang="zh-CN" altLang="en-US" sz="2800" dirty="0"/>
              <a:t>重要的作用：</a:t>
            </a:r>
            <a:endParaRPr lang="en-US" altLang="zh-CN" sz="2800" dirty="0"/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栈</a:t>
            </a:r>
            <a:r>
              <a:rPr lang="zh-CN" altLang="en-US" sz="2400" dirty="0">
                <a:solidFill>
                  <a:srgbClr val="FFC000"/>
                </a:solidFill>
              </a:rPr>
              <a:t>空间被各个函数共享，从而</a:t>
            </a:r>
            <a:r>
              <a:rPr lang="zh-CN" altLang="en-US" sz="2400" dirty="0" smtClean="0">
                <a:solidFill>
                  <a:srgbClr val="FFC000"/>
                </a:solidFill>
              </a:rPr>
              <a:t>节省程序的内存空间</a:t>
            </a:r>
            <a:r>
              <a:rPr lang="zh-CN" altLang="en-US" sz="2400" dirty="0">
                <a:solidFill>
                  <a:srgbClr val="FFC000"/>
                </a:solidFill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563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14"/>
          <p:cNvSpPr>
            <a:spLocks noChangeShapeType="1"/>
          </p:cNvSpPr>
          <p:nvPr/>
        </p:nvSpPr>
        <p:spPr bwMode="auto">
          <a:xfrm flipH="1">
            <a:off x="7308850" y="5516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3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52" name="Line 14"/>
          <p:cNvSpPr>
            <a:spLocks noChangeShapeType="1"/>
          </p:cNvSpPr>
          <p:nvPr/>
        </p:nvSpPr>
        <p:spPr bwMode="auto">
          <a:xfrm flipH="1">
            <a:off x="7308850" y="46529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53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6154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main</a:t>
            </a:r>
            <a:r>
              <a:rPr lang="zh-CN" altLang="pt-BR" sz="2000" b="0" dirty="0"/>
              <a:t>返回地址</a:t>
            </a: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107504" y="4941168"/>
            <a:ext cx="360040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" name="文本框 11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46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f1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smtClean="0">
                <a:solidFill>
                  <a:srgbClr val="FFC000"/>
                </a:solidFill>
              </a:rPr>
              <a:t>f1</a:t>
            </a:r>
            <a:r>
              <a:rPr lang="en-US" altLang="zh-CN" dirty="0" smtClean="0"/>
              <a:t>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6011863" y="42703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6011863" y="38290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6011863" y="338931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79" name="Line 14"/>
          <p:cNvSpPr>
            <a:spLocks noChangeShapeType="1"/>
          </p:cNvSpPr>
          <p:nvPr/>
        </p:nvSpPr>
        <p:spPr bwMode="auto">
          <a:xfrm flipH="1">
            <a:off x="7308850" y="3357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80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7181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a1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f1</a:t>
            </a:r>
            <a:r>
              <a:rPr lang="zh-CN" altLang="pt-BR" sz="2000" b="0"/>
              <a:t>返回地址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/>
              <a:t>              </a:t>
            </a:r>
            <a:r>
              <a:rPr lang="pt-BR" altLang="zh-CN" sz="2000" b="0"/>
              <a:t>x1      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main</a:t>
            </a:r>
            <a:r>
              <a:rPr lang="zh-CN" altLang="pt-BR" sz="2000" b="0"/>
              <a:t>返回地址</a:t>
            </a: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7504" y="1124744"/>
            <a:ext cx="360040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5" name="文本框 14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7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200" name="Line 14"/>
          <p:cNvSpPr>
            <a:spLocks noChangeShapeType="1"/>
          </p:cNvSpPr>
          <p:nvPr/>
        </p:nvSpPr>
        <p:spPr bwMode="auto">
          <a:xfrm flipH="1">
            <a:off x="7308850" y="46529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201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8202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main</a:t>
            </a:r>
            <a:r>
              <a:rPr lang="zh-CN" altLang="pt-BR" sz="2000" b="0" dirty="0"/>
              <a:t>返回地址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34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f2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f2</a:t>
            </a:r>
            <a:r>
              <a:rPr lang="en-US" altLang="zh-CN" dirty="0" smtClean="0"/>
              <a:t>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6011863" y="42703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6011863" y="38290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6011863" y="338931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7" name="Line 14"/>
          <p:cNvSpPr>
            <a:spLocks noChangeShapeType="1"/>
          </p:cNvSpPr>
          <p:nvPr/>
        </p:nvSpPr>
        <p:spPr bwMode="auto">
          <a:xfrm flipH="1">
            <a:off x="7308850" y="3357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8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9229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a2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f2</a:t>
            </a:r>
            <a:r>
              <a:rPr lang="zh-CN" altLang="pt-BR" sz="2000" b="0"/>
              <a:t>返回地址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/>
              <a:t>              </a:t>
            </a:r>
            <a:r>
              <a:rPr lang="pt-BR" altLang="zh-CN" sz="2000" b="0"/>
              <a:t>x2       2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main</a:t>
            </a:r>
            <a:r>
              <a:rPr lang="zh-CN" altLang="pt-BR" sz="2000" b="0"/>
              <a:t>返回地址</a:t>
            </a: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179512" y="2204864"/>
            <a:ext cx="360040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6" name="文本框 15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34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f1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f2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f1</a:t>
            </a:r>
            <a:r>
              <a:rPr lang="en-US" altLang="zh-CN" dirty="0" smtClean="0"/>
              <a:t>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f2</a:t>
            </a:r>
            <a:r>
              <a:rPr lang="en-US" altLang="zh-CN" dirty="0" smtClean="0"/>
              <a:t>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6011863" y="42703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6011863" y="38290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6011863" y="338931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6011863" y="295116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6011863" y="25098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011863" y="20701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H="1">
            <a:off x="7308850" y="20701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0256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a1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f1</a:t>
            </a:r>
            <a:r>
              <a:rPr lang="zh-CN" altLang="pt-BR" sz="2000" b="0"/>
              <a:t>返回地址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/>
              <a:t>              </a:t>
            </a:r>
            <a:r>
              <a:rPr lang="pt-BR" altLang="zh-CN" sz="2000" b="0"/>
              <a:t>x1      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a2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f2</a:t>
            </a:r>
            <a:r>
              <a:rPr lang="zh-CN" altLang="pt-BR" sz="2000" b="0"/>
              <a:t>返回地址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/>
              <a:t>              </a:t>
            </a:r>
            <a:r>
              <a:rPr lang="pt-BR" altLang="zh-CN" sz="2000" b="0"/>
              <a:t>x2       2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main</a:t>
            </a:r>
            <a:r>
              <a:rPr lang="zh-CN" altLang="pt-BR" sz="2000" b="0"/>
              <a:t>返回地址</a:t>
            </a: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179512" y="1124744"/>
            <a:ext cx="360040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8" name="文本框 17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67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f2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f2</a:t>
            </a:r>
            <a:r>
              <a:rPr lang="en-US" altLang="zh-CN" dirty="0" smtClean="0"/>
              <a:t>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6011863" y="42703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6011863" y="38290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6011863" y="338931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5" name="Line 14"/>
          <p:cNvSpPr>
            <a:spLocks noChangeShapeType="1"/>
          </p:cNvSpPr>
          <p:nvPr/>
        </p:nvSpPr>
        <p:spPr bwMode="auto">
          <a:xfrm flipH="1">
            <a:off x="7308850" y="3357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6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1277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a2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f2</a:t>
            </a:r>
            <a:r>
              <a:rPr lang="zh-CN" altLang="pt-BR" sz="2000" b="0" dirty="0"/>
              <a:t>返回地址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 dirty="0"/>
              <a:t>              </a:t>
            </a:r>
            <a:r>
              <a:rPr lang="pt-BR" altLang="zh-CN" sz="2000" b="0" dirty="0"/>
              <a:t>x2       2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main</a:t>
            </a:r>
            <a:r>
              <a:rPr lang="zh-CN" altLang="pt-BR" sz="2000" b="0" dirty="0"/>
              <a:t>返回地址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604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/>
              <a:t>变量的生存期</a:t>
            </a:r>
            <a:endParaRPr lang="en-US" altLang="zh-CN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标识符的作用域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内联函数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/>
              <a:t>带缺省值的形式参数</a:t>
            </a:r>
            <a:endParaRPr lang="zh-CN" altLang="en-US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函数名重载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a3,a4;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6" name="Line 14"/>
          <p:cNvSpPr>
            <a:spLocks noChangeShapeType="1"/>
          </p:cNvSpPr>
          <p:nvPr/>
        </p:nvSpPr>
        <p:spPr bwMode="auto">
          <a:xfrm flipH="1">
            <a:off x="7308850" y="46529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7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2298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main</a:t>
            </a:r>
            <a:r>
              <a:rPr lang="zh-CN" altLang="pt-BR" sz="2000" b="0"/>
              <a:t>返回地址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09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</a:t>
            </a:r>
            <a:r>
              <a:rPr lang="en-US" altLang="zh-CN" dirty="0">
                <a:solidFill>
                  <a:srgbClr val="FFC000"/>
                </a:solidFill>
              </a:rPr>
              <a:t>f3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a3,a4;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f3</a:t>
            </a:r>
            <a:r>
              <a:rPr lang="en-US" altLang="zh-CN" dirty="0" smtClean="0"/>
              <a:t>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6011863" y="42703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6011863" y="382905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6011863" y="3389313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3" name="Line 14"/>
          <p:cNvSpPr>
            <a:spLocks noChangeShapeType="1"/>
          </p:cNvSpPr>
          <p:nvPr/>
        </p:nvSpPr>
        <p:spPr bwMode="auto">
          <a:xfrm flipH="1">
            <a:off x="7308850" y="2502037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4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3325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 smtClean="0"/>
              <a:t>              a4</a:t>
            </a: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a3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f3</a:t>
            </a:r>
            <a:r>
              <a:rPr lang="zh-CN" altLang="pt-BR" sz="2000" b="0" dirty="0"/>
              <a:t>返回地址</a:t>
            </a:r>
            <a:endParaRPr lang="en-US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 dirty="0"/>
              <a:t>              </a:t>
            </a:r>
            <a:r>
              <a:rPr lang="pt-BR" altLang="zh-CN" sz="2000" b="0" dirty="0" smtClean="0"/>
              <a:t>x4</a:t>
            </a:r>
            <a:r>
              <a:rPr lang="zh-CN" altLang="pt-BR" sz="2000" b="0" dirty="0" smtClean="0"/>
              <a:t>       </a:t>
            </a:r>
            <a:r>
              <a:rPr lang="en-US" altLang="zh-CN" sz="2000" b="0" dirty="0" smtClean="0"/>
              <a:t>4</a:t>
            </a:r>
            <a:endParaRPr lang="zh-CN" altLang="pt-BR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pt-BR" sz="2000" b="0" dirty="0"/>
              <a:t>              </a:t>
            </a:r>
            <a:r>
              <a:rPr lang="pt-BR" altLang="zh-CN" sz="2000" b="0" dirty="0" smtClean="0"/>
              <a:t>x3       3</a:t>
            </a:r>
            <a:endParaRPr lang="pt-BR" altLang="zh-CN" sz="2000" b="0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 dirty="0"/>
              <a:t>main</a:t>
            </a:r>
            <a:r>
              <a:rPr lang="zh-CN" altLang="pt-BR" sz="2000" b="0" dirty="0"/>
              <a:t>返回地址</a:t>
            </a:r>
          </a:p>
        </p:txBody>
      </p:sp>
      <p:sp>
        <p:nvSpPr>
          <p:cNvPr id="13326" name="Line 10"/>
          <p:cNvSpPr>
            <a:spLocks noChangeShapeType="1"/>
          </p:cNvSpPr>
          <p:nvPr/>
        </p:nvSpPr>
        <p:spPr bwMode="auto">
          <a:xfrm>
            <a:off x="6011863" y="29241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107504" y="3861048"/>
            <a:ext cx="360040" cy="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6" name="文本框 15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6011863" y="2492896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</p:spTree>
    <p:extLst>
      <p:ext uri="{BB962C8B-B14F-4D97-AF65-F5344CB8AC3E}">
        <p14:creationId xmlns:p14="http://schemas.microsoft.com/office/powerpoint/2010/main" val="335146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main</a:t>
            </a:r>
            <a:r>
              <a:rPr lang="en-US" altLang="zh-CN" dirty="0"/>
              <a:t>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return </a:t>
            </a:r>
            <a:r>
              <a:rPr lang="en-US" altLang="zh-CN" dirty="0"/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6011863" y="515143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6011863" y="4711700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4" name="Line 14"/>
          <p:cNvSpPr>
            <a:spLocks noChangeShapeType="1"/>
          </p:cNvSpPr>
          <p:nvPr/>
        </p:nvSpPr>
        <p:spPr bwMode="auto">
          <a:xfrm flipH="1">
            <a:off x="7308850" y="47244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5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0"/>
          </a:p>
        </p:txBody>
      </p:sp>
      <p:sp>
        <p:nvSpPr>
          <p:cNvPr id="14346" name="矩形 46"/>
          <p:cNvSpPr>
            <a:spLocks noChangeArrowheads="1"/>
          </p:cNvSpPr>
          <p:nvPr/>
        </p:nvSpPr>
        <p:spPr bwMode="auto">
          <a:xfrm>
            <a:off x="4248150" y="1947863"/>
            <a:ext cx="3492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pt-BR" altLang="zh-CN" sz="2000" b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               a   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t-BR" altLang="zh-CN" sz="2000" b="0"/>
              <a:t>main</a:t>
            </a:r>
            <a:r>
              <a:rPr lang="zh-CN" altLang="pt-BR" sz="2000" b="0"/>
              <a:t>返回地址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09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栈空间被各个函数共享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075"/>
            <a:ext cx="3754438" cy="58324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f1(</a:t>
            </a:r>
            <a:r>
              <a:rPr lang="en-US" altLang="zh-CN" dirty="0" err="1"/>
              <a:t>int</a:t>
            </a:r>
            <a:r>
              <a:rPr lang="en-US" altLang="zh-CN" dirty="0"/>
              <a:t> x1)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a1;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</a:t>
            </a:r>
            <a:r>
              <a:rPr lang="en-US" altLang="zh-CN" dirty="0" smtClean="0"/>
              <a:t>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f2(</a:t>
            </a:r>
            <a:r>
              <a:rPr lang="en-US" altLang="zh-CN" dirty="0" err="1"/>
              <a:t>int</a:t>
            </a:r>
            <a:r>
              <a:rPr lang="en-US" altLang="zh-CN" dirty="0"/>
              <a:t> x2)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a2;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f1(1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......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void f3(</a:t>
            </a:r>
            <a:r>
              <a:rPr lang="en-US" altLang="zh-CN" dirty="0" err="1"/>
              <a:t>int</a:t>
            </a:r>
            <a:r>
              <a:rPr lang="en-US" altLang="zh-CN" dirty="0"/>
              <a:t> x3, </a:t>
            </a:r>
            <a:r>
              <a:rPr lang="en-US" altLang="zh-CN" dirty="0" err="1"/>
              <a:t>int</a:t>
            </a:r>
            <a:r>
              <a:rPr lang="en-US" altLang="zh-CN" dirty="0"/>
              <a:t> x4)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a3;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......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f1(1);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f2(2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f3(3,4</a:t>
            </a:r>
            <a:r>
              <a:rPr lang="en-US" altLang="zh-CN" dirty="0"/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return </a:t>
            </a:r>
            <a:r>
              <a:rPr lang="en-US" altLang="zh-CN" dirty="0">
                <a:solidFill>
                  <a:srgbClr val="FFC000"/>
                </a:solidFill>
              </a:rPr>
              <a:t>0;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6011863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308850" y="1628775"/>
            <a:ext cx="0" cy="3960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Line 14"/>
          <p:cNvSpPr>
            <a:spLocks noChangeShapeType="1"/>
          </p:cNvSpPr>
          <p:nvPr/>
        </p:nvSpPr>
        <p:spPr bwMode="auto">
          <a:xfrm flipH="1">
            <a:off x="7308850" y="55165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15"/>
          <p:cNvSpPr>
            <a:spLocks noChangeShapeType="1"/>
          </p:cNvSpPr>
          <p:nvPr/>
        </p:nvSpPr>
        <p:spPr bwMode="auto">
          <a:xfrm>
            <a:off x="6011863" y="5589588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88855" y="58772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85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832475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函数返回值的存储：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如果函数的返回值为简单数据类型，则返回值通常通过</a:t>
            </a:r>
            <a:r>
              <a:rPr lang="en-US" altLang="zh-CN" dirty="0" smtClean="0"/>
              <a:t>CPU</a:t>
            </a:r>
            <a:r>
              <a:rPr lang="zh-CN" altLang="en-US" dirty="0" smtClean="0"/>
              <a:t>的某个寄存器返回；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否则，返回值将存储到一块临时内存空间中，这个临时内存空间位于调用者的栈空间中，在函数调用时，调用者把这块空间的地址传给被调用者，被调用者通过这个地址存储返回值。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/>
              <a:t>一般情况下，程序中不必关心上述栈的具体分配情况，但是，如果要进行</a:t>
            </a:r>
            <a:r>
              <a:rPr lang="zh-CN" altLang="en-US" dirty="0">
                <a:solidFill>
                  <a:srgbClr val="FFC000"/>
                </a:solidFill>
              </a:rPr>
              <a:t>混合语言编程</a:t>
            </a:r>
            <a:r>
              <a:rPr lang="zh-CN" altLang="en-US" dirty="0"/>
              <a:t>，则需要考虑不同语言在栈使用上的差别。</a:t>
            </a:r>
          </a:p>
          <a:p>
            <a:pPr>
              <a:lnSpc>
                <a:spcPct val="120000"/>
              </a:lnSpc>
              <a:defRPr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258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3207"/>
            <a:ext cx="8229600" cy="475205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栈空间一方面被各个函数共享，另一方面由于受到栈空间的限制，它也</a:t>
            </a:r>
            <a:r>
              <a:rPr lang="zh-CN" altLang="en-US" dirty="0" smtClean="0"/>
              <a:t>对</a:t>
            </a:r>
            <a:r>
              <a:rPr lang="zh-CN" altLang="en-US" dirty="0"/>
              <a:t>函数</a:t>
            </a:r>
            <a:r>
              <a:rPr lang="zh-CN" altLang="en-US" dirty="0" smtClean="0"/>
              <a:t>调用的深度（嵌套和递归调用）有</a:t>
            </a:r>
            <a:r>
              <a:rPr lang="zh-CN" altLang="en-US" dirty="0"/>
              <a:t>所限制：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过深的函数</a:t>
            </a:r>
            <a:r>
              <a:rPr lang="zh-CN" altLang="en-US" dirty="0" smtClean="0"/>
              <a:t>嵌套或递归调用</a:t>
            </a:r>
            <a:r>
              <a:rPr lang="zh-CN" altLang="en-US" dirty="0"/>
              <a:t>会造成栈空间不足，出现“栈溢出”（</a:t>
            </a:r>
            <a:r>
              <a:rPr lang="en-US" altLang="zh-CN" dirty="0"/>
              <a:t>stack overflow</a:t>
            </a:r>
            <a:r>
              <a:rPr lang="zh-CN" altLang="en-US" dirty="0"/>
              <a:t>）错误，从而引起程序的异常终止。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另外</a:t>
            </a:r>
            <a:r>
              <a:rPr lang="zh-CN" altLang="en-US" dirty="0" smtClean="0"/>
              <a:t>，在</a:t>
            </a:r>
            <a:r>
              <a:rPr lang="zh-CN" altLang="en-US" dirty="0"/>
              <a:t>程序设计</a:t>
            </a:r>
            <a:r>
              <a:rPr lang="zh-CN" altLang="en-US" dirty="0" smtClean="0"/>
              <a:t>时也需要</a:t>
            </a:r>
            <a:r>
              <a:rPr lang="zh-CN" altLang="en-US" dirty="0"/>
              <a:t>很好地</a:t>
            </a:r>
            <a:r>
              <a:rPr lang="zh-CN" altLang="en-US" dirty="0" smtClean="0"/>
              <a:t>处置局部变量</a:t>
            </a:r>
            <a:r>
              <a:rPr lang="zh-CN" altLang="en-US" dirty="0"/>
              <a:t>的个数和大小，例如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不</a:t>
            </a:r>
            <a:r>
              <a:rPr lang="zh-CN" altLang="en-US" dirty="0"/>
              <a:t>应定义很大的局部数组变量。</a:t>
            </a: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7013"/>
            <a:ext cx="7772400" cy="8985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标识符的作用域概述 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57338"/>
            <a:ext cx="8534400" cy="4823989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不同的程序实体一定要取不同的名字吗？例如，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对于不同的函数，它们的形参和局部变量的名字一定要不同吗？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为了对程序中实体的名字进行管理，引进了标识符的</a:t>
            </a:r>
            <a:r>
              <a:rPr lang="zh-CN" altLang="en-US" dirty="0" smtClean="0">
                <a:solidFill>
                  <a:schemeClr val="folHlink"/>
                </a:solidFill>
              </a:rPr>
              <a:t>作用域</a:t>
            </a:r>
            <a:r>
              <a:rPr lang="zh-CN" altLang="en-US" dirty="0" smtClean="0"/>
              <a:t>的概念：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标识符的作用域是指一个标识符的有效</a:t>
            </a:r>
            <a:r>
              <a:rPr lang="zh-CN" altLang="en-US" dirty="0" smtClean="0"/>
              <a:t>范围（</a:t>
            </a:r>
            <a:r>
              <a:rPr lang="zh-CN" altLang="en-US" dirty="0" smtClean="0">
                <a:solidFill>
                  <a:srgbClr val="FFC000"/>
                </a:solidFill>
              </a:rPr>
              <a:t>程序段</a:t>
            </a:r>
            <a:r>
              <a:rPr lang="zh-CN" altLang="en-US" dirty="0" smtClean="0"/>
              <a:t>）。在该范围内该标识符所</a:t>
            </a:r>
            <a:r>
              <a:rPr lang="zh-CN" altLang="en-US" dirty="0" smtClean="0"/>
              <a:t>标识的</a:t>
            </a:r>
            <a:r>
              <a:rPr lang="zh-CN" altLang="en-US" dirty="0" smtClean="0"/>
              <a:t>程序实体能被</a:t>
            </a:r>
            <a:r>
              <a:rPr lang="zh-CN" altLang="en-US" dirty="0" smtClean="0"/>
              <a:t>访问。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作用域不相交的两个标识符（标识不同的实体）可以相同，即，在一些情况下，可以用</a:t>
            </a:r>
            <a:r>
              <a:rPr lang="zh-CN" altLang="en-US" dirty="0">
                <a:solidFill>
                  <a:schemeClr val="folHlink"/>
                </a:solidFill>
              </a:rPr>
              <a:t>相同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chemeClr val="folHlink"/>
                </a:solidFill>
              </a:rPr>
              <a:t>标识符</a:t>
            </a:r>
            <a:r>
              <a:rPr lang="zh-CN" altLang="en-US" dirty="0"/>
              <a:t>来标识</a:t>
            </a:r>
            <a:r>
              <a:rPr lang="zh-CN" altLang="en-US" dirty="0">
                <a:solidFill>
                  <a:schemeClr val="folHlink"/>
                </a:solidFill>
              </a:rPr>
              <a:t>不同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chemeClr val="folHlink"/>
                </a:solidFill>
              </a:rPr>
              <a:t>程序实体。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标识符</a:t>
            </a:r>
            <a:r>
              <a:rPr lang="zh-CN" altLang="en-US" dirty="0"/>
              <a:t>的</a:t>
            </a:r>
            <a:r>
              <a:rPr lang="zh-CN" altLang="en-US" dirty="0" smtClean="0"/>
              <a:t>作用域与它的定义位置有关。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3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3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3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3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3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3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标识符的作用域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把标识符的作用域分成：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局部作用域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全局作用域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文件作用域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函数作用域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函数原型作用域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/>
              <a:t>结构</a:t>
            </a:r>
            <a:r>
              <a:rPr lang="en-US" altLang="zh-CN" dirty="0"/>
              <a:t>/</a:t>
            </a:r>
            <a:r>
              <a:rPr lang="zh-CN" altLang="en-US" dirty="0"/>
              <a:t>类作用域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名空间作用域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局部作用域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73238"/>
            <a:ext cx="8713788" cy="42480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局部作用域</a:t>
            </a:r>
            <a:r>
              <a:rPr lang="zh-CN" altLang="en-US" dirty="0" smtClean="0"/>
              <a:t>是指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在函数定义或复合语句中</a:t>
            </a:r>
            <a:r>
              <a:rPr lang="zh-CN" altLang="en-US" dirty="0"/>
              <a:t>，</a:t>
            </a:r>
            <a:r>
              <a:rPr lang="zh-CN" altLang="en-US" dirty="0" smtClean="0"/>
              <a:t>从标识符的定义点开始到函数定义或复合语句结束之间的程序段。 </a:t>
            </a:r>
          </a:p>
          <a:p>
            <a:pPr eaLnBrk="1" hangingPunct="1">
              <a:defRPr/>
            </a:pPr>
            <a:r>
              <a:rPr lang="zh-CN" altLang="en-US" dirty="0" smtClean="0"/>
              <a:t>以下标识符具有局部作用域：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局部变量</a:t>
            </a:r>
            <a:r>
              <a:rPr lang="en-US" altLang="zh-CN" dirty="0" smtClean="0"/>
              <a:t>/</a:t>
            </a:r>
            <a:r>
              <a:rPr lang="zh-CN" altLang="en-US" dirty="0" smtClean="0"/>
              <a:t>常量名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 smtClean="0"/>
              <a:t>函数的形参名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4087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void f(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n</a:t>
            </a:r>
            <a:r>
              <a:rPr lang="en-US" altLang="zh-CN" sz="2200" dirty="0"/>
              <a:t>) </a:t>
            </a:r>
            <a:r>
              <a:rPr lang="en-US" altLang="zh-CN" sz="2200" dirty="0" smtClean="0"/>
              <a:t>//n</a:t>
            </a:r>
            <a:r>
              <a:rPr lang="zh-CN" altLang="en-US" sz="2200" dirty="0" smtClean="0"/>
              <a:t>的</a:t>
            </a:r>
            <a:r>
              <a:rPr lang="zh-CN" altLang="en-US" sz="2200" dirty="0"/>
              <a:t>有效范围从此开始一直</a:t>
            </a:r>
            <a:r>
              <a:rPr lang="zh-CN" altLang="en-US" sz="2200" dirty="0" smtClean="0"/>
              <a:t>到</a:t>
            </a:r>
            <a:r>
              <a:rPr lang="en-US" altLang="zh-CN" sz="2200" dirty="0" smtClean="0"/>
              <a:t>f</a:t>
            </a:r>
            <a:r>
              <a:rPr lang="zh-CN" altLang="en-US" sz="2200" dirty="0" smtClean="0"/>
              <a:t>函数</a:t>
            </a:r>
            <a:r>
              <a:rPr lang="zh-CN" altLang="en-US" sz="2200" dirty="0"/>
              <a:t>体结束</a:t>
            </a:r>
            <a:endParaRPr lang="en-US" altLang="zh-CN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{  </a:t>
            </a:r>
            <a:r>
              <a:rPr lang="en-US" altLang="zh-CN" sz="2200" dirty="0" smtClean="0">
                <a:solidFill>
                  <a:srgbClr val="FFC000"/>
                </a:solidFill>
              </a:rPr>
              <a:t>n</a:t>
            </a:r>
            <a:r>
              <a:rPr lang="en-US" altLang="zh-CN" sz="2200" dirty="0" smtClean="0"/>
              <a:t>++; 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    x</a:t>
            </a:r>
            <a:r>
              <a:rPr lang="en-US" altLang="zh-CN" sz="2200" dirty="0"/>
              <a:t>++; //</a:t>
            </a:r>
            <a:r>
              <a:rPr lang="en-US" altLang="zh-CN" sz="22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200" dirty="0" smtClean="0"/>
              <a:t>（假设没有全局变量</a:t>
            </a:r>
            <a:r>
              <a:rPr lang="en-US" altLang="zh-CN" sz="2200" dirty="0" smtClean="0"/>
              <a:t>x</a:t>
            </a:r>
            <a:r>
              <a:rPr lang="zh-CN" altLang="en-US" sz="2200" dirty="0" smtClean="0"/>
              <a:t>）</a:t>
            </a:r>
            <a:r>
              <a:rPr lang="en-US" altLang="zh-CN" sz="2200" dirty="0" smtClean="0"/>
              <a:t> 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FFC000"/>
                </a:solidFill>
              </a:rPr>
              <a:t>x</a:t>
            </a:r>
            <a:r>
              <a:rPr lang="en-US" altLang="zh-CN" sz="2200" dirty="0" smtClean="0"/>
              <a:t>=0; //x</a:t>
            </a:r>
            <a:r>
              <a:rPr lang="zh-CN" altLang="en-US" sz="2200" dirty="0" smtClean="0"/>
              <a:t>的有效范围从此开始一直到</a:t>
            </a:r>
            <a:r>
              <a:rPr lang="en-US" altLang="zh-CN" sz="2200" dirty="0" smtClean="0"/>
              <a:t>f</a:t>
            </a:r>
            <a:r>
              <a:rPr lang="zh-CN" altLang="en-US" sz="2200" dirty="0" smtClean="0"/>
              <a:t>函数体结束</a:t>
            </a:r>
            <a:endParaRPr lang="en-US" altLang="zh-CN" sz="22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    </a:t>
            </a:r>
            <a:r>
              <a:rPr lang="en-US" altLang="zh-CN" sz="2200" dirty="0" smtClean="0">
                <a:solidFill>
                  <a:srgbClr val="FFC000"/>
                </a:solidFill>
              </a:rPr>
              <a:t>x</a:t>
            </a:r>
            <a:r>
              <a:rPr lang="en-US" altLang="zh-CN" sz="2200" dirty="0" smtClean="0"/>
              <a:t>++; 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</a:t>
            </a:r>
            <a:r>
              <a:rPr lang="en-US" altLang="zh-CN" sz="2200" dirty="0" smtClean="0">
                <a:solidFill>
                  <a:srgbClr val="FFC000"/>
                </a:solidFill>
              </a:rPr>
              <a:t>n</a:t>
            </a:r>
            <a:r>
              <a:rPr lang="en-US" altLang="zh-CN" sz="2200" dirty="0" smtClean="0"/>
              <a:t>++;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main()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99FF33"/>
                </a:solidFill>
              </a:rPr>
              <a:t>x</a:t>
            </a:r>
            <a:r>
              <a:rPr lang="en-US" altLang="zh-CN" sz="2200" dirty="0"/>
              <a:t>; //x</a:t>
            </a:r>
            <a:r>
              <a:rPr lang="zh-CN" altLang="en-US" sz="2200" dirty="0"/>
              <a:t>的有效范围从此开始一直</a:t>
            </a:r>
            <a:r>
              <a:rPr lang="zh-CN" altLang="en-US" sz="2200" dirty="0" smtClean="0"/>
              <a:t>到</a:t>
            </a:r>
            <a:r>
              <a:rPr lang="en-US" altLang="zh-CN" sz="2200" dirty="0" smtClean="0"/>
              <a:t>main</a:t>
            </a:r>
            <a:r>
              <a:rPr lang="zh-CN" altLang="en-US" sz="2200" dirty="0" smtClean="0"/>
              <a:t>函数</a:t>
            </a:r>
            <a:r>
              <a:rPr lang="zh-CN" altLang="en-US" sz="2200" dirty="0"/>
              <a:t>体结束</a:t>
            </a:r>
            <a:endParaRPr lang="en-US" altLang="zh-CN" sz="22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smtClean="0">
                <a:solidFill>
                  <a:srgbClr val="99FF33"/>
                </a:solidFill>
              </a:rPr>
              <a:t>n</a:t>
            </a:r>
            <a:r>
              <a:rPr lang="en-US" altLang="zh-CN" sz="2200" dirty="0"/>
              <a:t>; </a:t>
            </a:r>
            <a:r>
              <a:rPr lang="en-US" altLang="zh-CN" sz="2200" dirty="0" smtClean="0"/>
              <a:t>//n</a:t>
            </a:r>
            <a:r>
              <a:rPr lang="zh-CN" altLang="en-US" sz="2200" dirty="0" smtClean="0"/>
              <a:t>的</a:t>
            </a:r>
            <a:r>
              <a:rPr lang="zh-CN" altLang="en-US" sz="2200" dirty="0"/>
              <a:t>有效范围从此开始一直</a:t>
            </a:r>
            <a:r>
              <a:rPr lang="zh-CN" altLang="en-US" sz="2200" dirty="0" smtClean="0"/>
              <a:t>到</a:t>
            </a:r>
            <a:r>
              <a:rPr lang="en-US" altLang="zh-CN" sz="2200" dirty="0" smtClean="0"/>
              <a:t>main</a:t>
            </a:r>
            <a:r>
              <a:rPr lang="zh-CN" altLang="en-US" sz="2200" dirty="0" smtClean="0"/>
              <a:t>函数</a:t>
            </a:r>
            <a:r>
              <a:rPr lang="zh-CN" altLang="en-US" sz="2200" dirty="0"/>
              <a:t>体结束</a:t>
            </a:r>
            <a:endParaRPr lang="en-US" altLang="zh-CN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/>
              <a:t>	</a:t>
            </a:r>
            <a:r>
              <a:rPr lang="en-US" altLang="zh-CN" sz="2200" dirty="0" smtClean="0">
                <a:solidFill>
                  <a:srgbClr val="99FF33"/>
                </a:solidFill>
              </a:rPr>
              <a:t>x</a:t>
            </a:r>
            <a:r>
              <a:rPr lang="en-US" altLang="zh-CN" sz="2200" dirty="0" smtClean="0"/>
              <a:t> = 10;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</a:t>
            </a:r>
            <a:r>
              <a:rPr lang="en-US" altLang="zh-CN" sz="2200" dirty="0" smtClean="0">
                <a:solidFill>
                  <a:srgbClr val="99FF33"/>
                </a:solidFill>
              </a:rPr>
              <a:t>n</a:t>
            </a:r>
            <a:r>
              <a:rPr lang="en-US" altLang="zh-CN" sz="22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   f(</a:t>
            </a:r>
            <a:r>
              <a:rPr lang="en-US" altLang="zh-CN" sz="2200" dirty="0" smtClean="0">
                <a:solidFill>
                  <a:srgbClr val="99FF33"/>
                </a:solidFill>
              </a:rPr>
              <a:t>n</a:t>
            </a:r>
            <a:r>
              <a:rPr lang="en-US" altLang="zh-CN" sz="2200" dirty="0" smtClean="0"/>
              <a:t>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}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函数</a:t>
            </a:r>
            <a:r>
              <a:rPr lang="en-US" altLang="zh-CN" sz="2800" dirty="0" smtClean="0"/>
              <a:t>f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中的变量</a:t>
            </a:r>
            <a:r>
              <a:rPr lang="en-US" altLang="zh-CN" sz="2800" dirty="0" smtClean="0"/>
              <a:t>x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是不同的变量，由于标识它们的标识符作用域不同，因此可以取相同的名字！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533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solidFill>
                  <a:srgbClr val="FFFF00"/>
                </a:solidFill>
              </a:rPr>
              <a:t>变量的生存期（存储分配）</a:t>
            </a:r>
            <a:r>
              <a:rPr lang="zh-CN" altLang="en-US" b="1" smtClean="0"/>
              <a:t> </a:t>
            </a: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353425" cy="51847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把程序运行时刻一个变量拥有内存空间的时间段称为该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变量的生存期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/>
              <a:t>变量的</a:t>
            </a:r>
            <a:r>
              <a:rPr lang="zh-CN" altLang="en-US" sz="2800" dirty="0" smtClean="0"/>
              <a:t>生存期</a:t>
            </a:r>
            <a:r>
              <a:rPr lang="zh-CN" altLang="en-US" sz="2800" dirty="0"/>
              <a:t>可</a:t>
            </a:r>
            <a:r>
              <a:rPr lang="zh-CN" altLang="en-US" sz="2800" dirty="0" smtClean="0"/>
              <a:t>分为：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静态</a:t>
            </a:r>
            <a:r>
              <a:rPr lang="zh-CN" altLang="en-US" sz="2400" dirty="0" smtClean="0"/>
              <a:t>：从程序开始执行时就进行内存空间分配，直到程序结束才收回它们的空间。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全局变量</a:t>
            </a:r>
            <a:r>
              <a:rPr lang="zh-CN" altLang="en-US" sz="2400" dirty="0" smtClean="0"/>
              <a:t>具有静态生存期 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自动</a:t>
            </a:r>
            <a:r>
              <a:rPr lang="zh-CN" altLang="en-US" sz="2400" dirty="0" smtClean="0"/>
              <a:t>：在程序执行到定义它们的复合语句（包括函数）时才进行内存</a:t>
            </a:r>
            <a:r>
              <a:rPr lang="zh-CN" altLang="en-US" sz="2400" dirty="0"/>
              <a:t>空间分配</a:t>
            </a:r>
            <a:r>
              <a:rPr lang="zh-CN" altLang="en-US" sz="2400" dirty="0" smtClean="0"/>
              <a:t>，当定义它们的</a:t>
            </a:r>
            <a:r>
              <a:rPr lang="zh-CN" altLang="en-US" sz="2400" dirty="0"/>
              <a:t>复合语句（包括函数）执行</a:t>
            </a:r>
            <a:r>
              <a:rPr lang="zh-CN" altLang="en-US" sz="2400" dirty="0" smtClean="0"/>
              <a:t>结束时，它们的空间将被收回。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局部变量和函数的</a:t>
            </a:r>
            <a:r>
              <a:rPr lang="zh-CN" altLang="en-US" sz="2400" dirty="0">
                <a:solidFill>
                  <a:schemeClr val="folHlink"/>
                </a:solidFill>
              </a:rPr>
              <a:t>形式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参数</a:t>
            </a:r>
            <a:r>
              <a:rPr lang="zh-CN" altLang="en-US" sz="2400" dirty="0" smtClean="0"/>
              <a:t>一般具有自动生存期。 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动态 </a:t>
            </a:r>
            <a:r>
              <a:rPr lang="zh-CN" altLang="en-US" sz="2400" dirty="0" smtClean="0"/>
              <a:t>：在</a:t>
            </a:r>
            <a:r>
              <a:rPr lang="zh-CN" altLang="en-US" sz="2400" dirty="0" smtClean="0"/>
              <a:t>程序执行中显</a:t>
            </a:r>
            <a:r>
              <a:rPr lang="zh-CN" altLang="en-US" sz="2400" dirty="0" smtClean="0"/>
              <a:t>式</a:t>
            </a:r>
            <a:r>
              <a:rPr lang="zh-CN" altLang="en-US" sz="2400" dirty="0" smtClean="0"/>
              <a:t>地分配</a:t>
            </a:r>
            <a:r>
              <a:rPr lang="zh-CN" altLang="en-US" sz="2400" dirty="0"/>
              <a:t>内存</a:t>
            </a:r>
            <a:r>
              <a:rPr lang="zh-CN" altLang="en-US" sz="2400" dirty="0" smtClean="0"/>
              <a:t>空间（用</a:t>
            </a:r>
            <a:r>
              <a:rPr lang="en-US" altLang="zh-CN" sz="2400" dirty="0"/>
              <a:t>new</a:t>
            </a:r>
            <a:r>
              <a:rPr lang="zh-CN" altLang="en-US" sz="2400" dirty="0"/>
              <a:t>操作或</a:t>
            </a:r>
            <a:r>
              <a:rPr lang="en-US" altLang="zh-CN" sz="2400" dirty="0" err="1"/>
              <a:t>malloc</a:t>
            </a:r>
            <a:r>
              <a:rPr lang="zh-CN" altLang="en-US" sz="2400" dirty="0"/>
              <a:t>库</a:t>
            </a:r>
            <a:r>
              <a:rPr lang="zh-CN" altLang="en-US" sz="2400" dirty="0" smtClean="0"/>
              <a:t>函数）和</a:t>
            </a:r>
            <a:r>
              <a:rPr lang="zh-CN" altLang="en-US" sz="2400" dirty="0" smtClean="0"/>
              <a:t>收回</a:t>
            </a:r>
            <a:r>
              <a:rPr lang="zh-CN" altLang="en-US" sz="2400" dirty="0"/>
              <a:t>内存</a:t>
            </a:r>
            <a:r>
              <a:rPr lang="zh-CN" altLang="en-US" sz="2400" dirty="0" smtClean="0"/>
              <a:t>空间（用</a:t>
            </a:r>
            <a:r>
              <a:rPr lang="en-US" altLang="zh-CN" sz="2400" dirty="0"/>
              <a:t>delete</a:t>
            </a:r>
            <a:r>
              <a:rPr lang="zh-CN" altLang="en-US" sz="2400" dirty="0"/>
              <a:t>操作或</a:t>
            </a:r>
            <a:r>
              <a:rPr lang="en-US" altLang="zh-CN" sz="2400" dirty="0"/>
              <a:t>free</a:t>
            </a:r>
            <a:r>
              <a:rPr lang="zh-CN" altLang="en-US" sz="2400" dirty="0"/>
              <a:t>库</a:t>
            </a:r>
            <a:r>
              <a:rPr lang="zh-CN" altLang="en-US" sz="2400" dirty="0" smtClean="0"/>
              <a:t>函数）。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动态变量</a:t>
            </a:r>
            <a:r>
              <a:rPr lang="zh-CN" altLang="en-US" sz="2400" dirty="0" smtClean="0"/>
              <a:t>具有动态生存期。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6553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局部作用域有时是一个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潜在作用域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如果在一个标识符的局部作用域中包含内层复合语句，并且在该内层复合语句中定义了一个同名的不同实体，则外层定义的标识符的</a:t>
            </a:r>
            <a:r>
              <a:rPr lang="zh-CN" altLang="en-US" sz="2400" dirty="0" smtClean="0">
                <a:solidFill>
                  <a:srgbClr val="FFC000"/>
                </a:solidFill>
              </a:rPr>
              <a:t>真正作用域</a:t>
            </a:r>
            <a:r>
              <a:rPr lang="zh-CN" altLang="en-US" sz="2400" dirty="0" smtClean="0"/>
              <a:t>应该是扣除内层同名标识符的作用域之后所得到的作用域。 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f()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 smtClean="0"/>
              <a:t>;  //</a:t>
            </a:r>
            <a:r>
              <a:rPr lang="zh-CN" altLang="en-US" sz="2400" dirty="0" smtClean="0"/>
              <a:t>外层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的定义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...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 smtClean="0"/>
              <a:t> ... //</a:t>
            </a:r>
            <a:r>
              <a:rPr lang="zh-CN" altLang="en-US" sz="2400" dirty="0" smtClean="0"/>
              <a:t>外层的</a:t>
            </a:r>
            <a:r>
              <a:rPr lang="en-US" altLang="zh-CN" sz="2400" dirty="0" smtClean="0"/>
              <a:t>x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while  ( ...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 smtClean="0"/>
              <a:t> ...)  //</a:t>
            </a:r>
            <a:r>
              <a:rPr lang="zh-CN" altLang="en-US" sz="2400" dirty="0" smtClean="0"/>
              <a:t>外层的</a:t>
            </a:r>
            <a:r>
              <a:rPr lang="en-US" altLang="zh-CN" sz="2400" dirty="0" smtClean="0"/>
              <a:t>x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	{ ...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 smtClean="0"/>
              <a:t> ... //</a:t>
            </a:r>
            <a:r>
              <a:rPr lang="zh-CN" altLang="en-US" sz="2400" dirty="0" smtClean="0"/>
              <a:t>外层的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，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double </a:t>
            </a:r>
            <a:r>
              <a:rPr lang="en-US" altLang="zh-CN" sz="2400" dirty="0" smtClean="0">
                <a:solidFill>
                  <a:srgbClr val="99FF33"/>
                </a:solidFill>
              </a:rPr>
              <a:t>x</a:t>
            </a:r>
            <a:r>
              <a:rPr lang="en-US" altLang="zh-CN" sz="2400" dirty="0" smtClean="0"/>
              <a:t>;  //</a:t>
            </a:r>
            <a:r>
              <a:rPr lang="zh-CN" altLang="en-US" sz="2400" dirty="0" smtClean="0"/>
              <a:t>内层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的定义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	</a:t>
            </a:r>
            <a:r>
              <a:rPr lang="en-US" altLang="zh-CN" sz="2400" dirty="0" smtClean="0"/>
              <a:t>... </a:t>
            </a:r>
            <a:r>
              <a:rPr lang="en-US" altLang="zh-CN" sz="2400" dirty="0" smtClean="0">
                <a:solidFill>
                  <a:srgbClr val="99FF33"/>
                </a:solidFill>
              </a:rPr>
              <a:t>x</a:t>
            </a:r>
            <a:r>
              <a:rPr lang="en-US" altLang="zh-CN" sz="2400" dirty="0" smtClean="0"/>
              <a:t> ...  //</a:t>
            </a:r>
            <a:r>
              <a:rPr lang="zh-CN" altLang="en-US" sz="2400" dirty="0" smtClean="0"/>
              <a:t>内层的</a:t>
            </a:r>
            <a:r>
              <a:rPr lang="en-US" altLang="zh-CN" sz="2400" dirty="0" smtClean="0"/>
              <a:t>x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...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 smtClean="0"/>
              <a:t> ...  //</a:t>
            </a:r>
            <a:r>
              <a:rPr lang="zh-CN" altLang="en-US" sz="2400" dirty="0" smtClean="0"/>
              <a:t>外层的</a:t>
            </a:r>
            <a:r>
              <a:rPr lang="en-US" altLang="zh-CN" sz="2400" dirty="0" smtClean="0"/>
              <a:t>x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  <p:sp>
        <p:nvSpPr>
          <p:cNvPr id="273408" name="Text Box 0"/>
          <p:cNvSpPr txBox="1">
            <a:spLocks noChangeArrowheads="1"/>
          </p:cNvSpPr>
          <p:nvPr/>
        </p:nvSpPr>
        <p:spPr bwMode="auto">
          <a:xfrm>
            <a:off x="5494338" y="4365104"/>
            <a:ext cx="2328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5334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kumimoji="0" lang="zh-CN" alt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不提倡这样用！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3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3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0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全局作用域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429"/>
            <a:ext cx="8785225" cy="5112915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>
                <a:solidFill>
                  <a:schemeClr val="folHlink"/>
                </a:solidFill>
              </a:rPr>
              <a:t>全局作用域</a:t>
            </a:r>
            <a:r>
              <a:rPr lang="zh-CN" altLang="en-US" dirty="0" smtClean="0"/>
              <a:t>是指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构成</a:t>
            </a: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zh-CN" altLang="en-US" dirty="0"/>
              <a:t>程序的</a:t>
            </a:r>
            <a:r>
              <a:rPr lang="zh-CN" altLang="en-US" dirty="0" smtClean="0"/>
              <a:t>所有模块（源文件）。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在</a:t>
            </a:r>
            <a:r>
              <a:rPr lang="en-US" altLang="zh-CN" dirty="0"/>
              <a:t>C++</a:t>
            </a:r>
            <a:r>
              <a:rPr lang="zh-CN" altLang="en-US" dirty="0"/>
              <a:t>标准中，把全局作用域归入链接控制（</a:t>
            </a:r>
            <a:r>
              <a:rPr lang="en-US" altLang="zh-CN" dirty="0"/>
              <a:t>linkage</a:t>
            </a:r>
            <a:r>
              <a:rPr lang="zh-CN" altLang="en-US" dirty="0"/>
              <a:t>）</a:t>
            </a:r>
            <a:r>
              <a:rPr lang="zh-CN" altLang="en-US" dirty="0" smtClean="0"/>
              <a:t>范畴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以下标识符具有全局作用域：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全局变量名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函数名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具有全局作用域的标识符能在程序的任何地方访问。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 smtClean="0"/>
              <a:t>使用一个全局</a:t>
            </a:r>
            <a:r>
              <a:rPr lang="zh-CN" altLang="en-US" dirty="0"/>
              <a:t>标识符时</a:t>
            </a:r>
            <a:r>
              <a:rPr lang="zh-CN" altLang="en-US" dirty="0" smtClean="0"/>
              <a:t>，如果没有见到该标识符的定义（该</a:t>
            </a:r>
            <a:r>
              <a:rPr lang="zh-CN" altLang="en-US" dirty="0"/>
              <a:t>标识符的定义点在其它源文件中或在本源文件中使用点</a:t>
            </a:r>
            <a:r>
              <a:rPr lang="zh-CN" altLang="en-US" dirty="0" smtClean="0"/>
              <a:t>之后），</a:t>
            </a:r>
            <a:r>
              <a:rPr lang="zh-CN" altLang="en-US" dirty="0"/>
              <a:t>则在使用前</a:t>
            </a:r>
            <a:r>
              <a:rPr lang="zh-CN" altLang="en-US" dirty="0" smtClean="0"/>
              <a:t>需要对它进行</a:t>
            </a:r>
            <a:r>
              <a:rPr lang="zh-CN" altLang="en-US" dirty="0" smtClean="0">
                <a:solidFill>
                  <a:srgbClr val="FFC000"/>
                </a:solidFill>
              </a:rPr>
              <a:t>声明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99778"/>
            <a:ext cx="8686800" cy="5365526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如果在某个局部作用域中定义了与某个全局标识符同名的标识符，则该全局标识符的</a:t>
            </a:r>
            <a:r>
              <a:rPr lang="zh-CN" altLang="en-US" sz="2800" dirty="0" smtClean="0">
                <a:solidFill>
                  <a:srgbClr val="FFC000"/>
                </a:solidFill>
              </a:rPr>
              <a:t>真正作用域</a:t>
            </a:r>
            <a:r>
              <a:rPr lang="zh-CN" altLang="en-US" sz="2800" dirty="0" smtClean="0"/>
              <a:t>应该从</a:t>
            </a:r>
            <a:r>
              <a:rPr lang="zh-CN" altLang="en-US" sz="2800" dirty="0"/>
              <a:t>其</a:t>
            </a:r>
            <a:r>
              <a:rPr lang="zh-CN" altLang="en-US" sz="2800" dirty="0">
                <a:solidFill>
                  <a:schemeClr val="folHlink"/>
                </a:solidFill>
              </a:rPr>
              <a:t>潜在作用域</a:t>
            </a:r>
            <a:r>
              <a:rPr lang="zh-CN" altLang="en-US" sz="2800" dirty="0"/>
              <a:t>中扣</a:t>
            </a:r>
            <a:r>
              <a:rPr lang="zh-CN" altLang="en-US" sz="2800" dirty="0" smtClean="0"/>
              <a:t>掉与之同名的局部标识符的作用域。 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x</a:t>
            </a:r>
            <a:r>
              <a:rPr lang="en-US" altLang="zh-CN" sz="2400" dirty="0"/>
              <a:t>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全局</a:t>
            </a:r>
            <a:r>
              <a:rPr lang="en-US" altLang="zh-CN" sz="2400" dirty="0" smtClean="0"/>
              <a:t>x</a:t>
            </a:r>
            <a:r>
              <a:rPr lang="zh-CN" altLang="en-US" sz="2400" dirty="0"/>
              <a:t>的定义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/>
              <a:t>f()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{	</a:t>
            </a:r>
            <a:r>
              <a:rPr lang="en-US" altLang="zh-CN" sz="2400" dirty="0" smtClean="0"/>
              <a:t>... </a:t>
            </a:r>
            <a:r>
              <a:rPr lang="en-US" altLang="zh-CN" sz="2400" dirty="0">
                <a:solidFill>
                  <a:srgbClr val="FFC000"/>
                </a:solidFill>
              </a:rPr>
              <a:t>x</a:t>
            </a:r>
            <a:r>
              <a:rPr lang="en-US" altLang="zh-CN" sz="2400" dirty="0"/>
              <a:t> ...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全局的</a:t>
            </a:r>
            <a:r>
              <a:rPr lang="en-US" altLang="zh-CN" sz="2400" dirty="0" smtClean="0"/>
              <a:t>x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double </a:t>
            </a:r>
            <a:r>
              <a:rPr lang="en-US" altLang="zh-CN" sz="2400" dirty="0">
                <a:solidFill>
                  <a:srgbClr val="99FF33"/>
                </a:solidFill>
              </a:rPr>
              <a:t>x</a:t>
            </a:r>
            <a:r>
              <a:rPr lang="en-US" altLang="zh-CN" sz="2400" dirty="0"/>
              <a:t>;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局部</a:t>
            </a:r>
            <a:r>
              <a:rPr lang="en-US" altLang="zh-CN" sz="2400" dirty="0" smtClean="0"/>
              <a:t>x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定义</a:t>
            </a:r>
            <a:endParaRPr lang="zh-CN" altLang="en-US" sz="2400" dirty="0">
              <a:solidFill>
                <a:srgbClr val="FFC000"/>
              </a:solidFill>
            </a:endParaRP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... </a:t>
            </a:r>
            <a:r>
              <a:rPr lang="en-US" altLang="zh-CN" sz="2400" dirty="0">
                <a:solidFill>
                  <a:srgbClr val="99FF33"/>
                </a:solidFill>
              </a:rPr>
              <a:t>x </a:t>
            </a:r>
            <a:r>
              <a:rPr lang="en-US" altLang="zh-CN" sz="2400" dirty="0"/>
              <a:t>...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局部的</a:t>
            </a:r>
            <a:r>
              <a:rPr lang="en-US" altLang="zh-CN" sz="2400" dirty="0"/>
              <a:t>x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}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686800" cy="515019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在局部标识符的作用域中若要</a:t>
            </a:r>
            <a:r>
              <a:rPr lang="zh-CN" altLang="en-US" sz="2800" dirty="0" smtClean="0"/>
              <a:t>使用与其同名</a:t>
            </a:r>
            <a:r>
              <a:rPr lang="zh-CN" altLang="en-US" sz="2800" dirty="0"/>
              <a:t>的全局标识符，则需要用</a:t>
            </a:r>
            <a:r>
              <a:rPr lang="zh-CN" altLang="en-US" sz="2800" dirty="0">
                <a:solidFill>
                  <a:srgbClr val="FFC000"/>
                </a:solidFill>
              </a:rPr>
              <a:t>全局域选择符</a:t>
            </a:r>
            <a:r>
              <a:rPr lang="zh-CN" altLang="en-US" sz="2800" dirty="0"/>
              <a:t>（</a:t>
            </a:r>
            <a:r>
              <a:rPr lang="en-US" altLang="zh-CN" sz="2800" dirty="0"/>
              <a:t>::</a:t>
            </a:r>
            <a:r>
              <a:rPr lang="zh-CN" altLang="en-US" sz="2800" dirty="0"/>
              <a:t>）对全局标识符进行修饰（受限）。</a:t>
            </a:r>
          </a:p>
          <a:p>
            <a:pPr eaLnBrk="1" hangingPunct="1">
              <a:lnSpc>
                <a:spcPct val="90000"/>
              </a:lnSpc>
              <a:defRPr/>
            </a:pPr>
            <a:endParaRPr lang="zh-CN" altLang="en-US" sz="28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double </a:t>
            </a:r>
            <a:r>
              <a:rPr lang="en-US" altLang="zh-CN" sz="2400" dirty="0">
                <a:solidFill>
                  <a:srgbClr val="FFC000"/>
                </a:solidFill>
              </a:rPr>
              <a:t>x</a:t>
            </a:r>
            <a:r>
              <a:rPr lang="en-US" altLang="zh-CN" sz="2400" dirty="0"/>
              <a:t>;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全局</a:t>
            </a:r>
            <a:r>
              <a:rPr lang="en-US" altLang="zh-CN" sz="2400" dirty="0" smtClean="0"/>
              <a:t>x</a:t>
            </a:r>
            <a:r>
              <a:rPr lang="zh-CN" altLang="en-US" sz="2400" dirty="0"/>
              <a:t>的定义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void f()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... </a:t>
            </a:r>
            <a:r>
              <a:rPr lang="en-US" altLang="zh-CN" sz="2400" dirty="0">
                <a:solidFill>
                  <a:srgbClr val="FFC000"/>
                </a:solidFill>
              </a:rPr>
              <a:t>x</a:t>
            </a:r>
            <a:r>
              <a:rPr lang="en-US" altLang="zh-CN" sz="2400" dirty="0"/>
              <a:t> ...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全局的</a:t>
            </a:r>
            <a:r>
              <a:rPr lang="en-US" altLang="zh-CN" sz="2400" dirty="0" smtClean="0"/>
              <a:t>x</a:t>
            </a:r>
            <a:endParaRPr lang="zh-CN" altLang="en-US" sz="24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/>
              <a:t>  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rgbClr val="FF66FF"/>
                </a:solidFill>
              </a:rPr>
              <a:t>x</a:t>
            </a:r>
            <a:r>
              <a:rPr lang="en-US" altLang="zh-CN" sz="2400" dirty="0"/>
              <a:t>;  //</a:t>
            </a:r>
            <a:r>
              <a:rPr lang="zh-CN" altLang="en-US" sz="2400" dirty="0"/>
              <a:t>内层</a:t>
            </a:r>
            <a:r>
              <a:rPr lang="en-US" altLang="zh-CN" sz="2400" dirty="0"/>
              <a:t>x</a:t>
            </a:r>
            <a:r>
              <a:rPr lang="zh-CN" altLang="en-US" sz="2400" dirty="0"/>
              <a:t>的定义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... </a:t>
            </a:r>
            <a:r>
              <a:rPr lang="en-US" altLang="zh-CN" sz="2400" dirty="0">
                <a:solidFill>
                  <a:srgbClr val="FF66FF"/>
                </a:solidFill>
              </a:rPr>
              <a:t>x</a:t>
            </a:r>
            <a:r>
              <a:rPr lang="en-US" altLang="zh-CN" sz="2400" dirty="0"/>
              <a:t> ... //</a:t>
            </a:r>
            <a:r>
              <a:rPr lang="zh-CN" altLang="en-US" sz="2400" dirty="0"/>
              <a:t>内层的</a:t>
            </a:r>
            <a:r>
              <a:rPr lang="en-US" altLang="zh-CN" sz="2400" dirty="0"/>
              <a:t>x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... </a:t>
            </a:r>
            <a:r>
              <a:rPr lang="en-US" altLang="zh-CN" sz="2400" dirty="0">
                <a:solidFill>
                  <a:srgbClr val="FFC000"/>
                </a:solidFill>
              </a:rPr>
              <a:t>::x</a:t>
            </a:r>
            <a:r>
              <a:rPr lang="en-US" altLang="zh-CN" sz="2400" dirty="0"/>
              <a:t> ...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全局的</a:t>
            </a:r>
            <a:r>
              <a:rPr lang="en-US" altLang="zh-CN" sz="2400" dirty="0"/>
              <a:t>x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}</a:t>
            </a:r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链接错误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340768"/>
            <a:ext cx="8686800" cy="5184576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/>
              <a:t>在</a:t>
            </a:r>
            <a:r>
              <a:rPr lang="en-US" altLang="zh-CN" dirty="0"/>
              <a:t>C++</a:t>
            </a:r>
            <a:r>
              <a:rPr lang="zh-CN" altLang="en-US" dirty="0" smtClean="0"/>
              <a:t>程序设计中</a:t>
            </a:r>
            <a:r>
              <a:rPr lang="zh-CN" altLang="en-US" dirty="0"/>
              <a:t>，有时会出现下面的错误：在一个源文件中声明并使用了一个全局标识符</a:t>
            </a:r>
            <a:r>
              <a:rPr lang="en-US" altLang="zh-CN" dirty="0"/>
              <a:t>x</a:t>
            </a:r>
            <a:r>
              <a:rPr lang="zh-CN" altLang="en-US" dirty="0" smtClean="0"/>
              <a:t>，而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</a:pPr>
            <a:r>
              <a:rPr lang="en-US" altLang="zh-CN" dirty="0" smtClean="0"/>
              <a:t>x</a:t>
            </a:r>
            <a:r>
              <a:rPr lang="zh-CN" altLang="en-US" dirty="0" smtClean="0"/>
              <a:t>在</a:t>
            </a:r>
            <a:r>
              <a:rPr lang="zh-CN" altLang="en-US" dirty="0"/>
              <a:t>构成整个程序的</a:t>
            </a:r>
            <a:r>
              <a:rPr lang="zh-CN" altLang="en-US" dirty="0">
                <a:solidFill>
                  <a:srgbClr val="FFC000"/>
                </a:solidFill>
              </a:rPr>
              <a:t>所有源文件中都没有定义</a:t>
            </a:r>
            <a:r>
              <a:rPr lang="zh-CN" altLang="en-US" dirty="0"/>
              <a:t>。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dirty="0" smtClean="0"/>
              <a:t>x</a:t>
            </a:r>
            <a:r>
              <a:rPr lang="zh-CN" altLang="en-US" dirty="0" smtClean="0"/>
              <a:t>在</a:t>
            </a:r>
            <a:r>
              <a:rPr lang="zh-CN" altLang="en-US" dirty="0"/>
              <a:t>构成整个程序的</a:t>
            </a:r>
            <a:r>
              <a:rPr lang="zh-CN" altLang="en-US" dirty="0">
                <a:solidFill>
                  <a:srgbClr val="FFC000"/>
                </a:solidFill>
              </a:rPr>
              <a:t>多个源文件中都给出了定义</a:t>
            </a:r>
            <a:r>
              <a:rPr lang="zh-CN" altLang="en-US" dirty="0"/>
              <a:t>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由于每个源文件是单独编译的，因此，编译程序</a:t>
            </a:r>
            <a:r>
              <a:rPr lang="zh-CN" altLang="en-US" dirty="0"/>
              <a:t>往往发现不了上面的</a:t>
            </a:r>
            <a:r>
              <a:rPr lang="zh-CN" altLang="en-US" dirty="0" smtClean="0"/>
              <a:t>错误，</a:t>
            </a:r>
            <a:r>
              <a:rPr lang="zh-CN" altLang="en-US" dirty="0"/>
              <a:t>只有</a:t>
            </a:r>
            <a:r>
              <a:rPr lang="zh-CN" altLang="en-US" dirty="0" smtClean="0"/>
              <a:t>到连接（</a:t>
            </a:r>
            <a:r>
              <a:rPr lang="en-US" altLang="zh-CN" dirty="0" smtClean="0"/>
              <a:t>Link</a:t>
            </a:r>
            <a:r>
              <a:rPr lang="zh-CN" altLang="en-US" dirty="0" smtClean="0"/>
              <a:t>）的</a:t>
            </a:r>
            <a:r>
              <a:rPr lang="zh-CN" altLang="en-US" dirty="0"/>
              <a:t>时候，</a:t>
            </a:r>
            <a:r>
              <a:rPr lang="zh-CN" altLang="en-US" dirty="0" smtClean="0"/>
              <a:t>才能发现</a:t>
            </a:r>
            <a:r>
              <a:rPr lang="zh-CN" altLang="en-US" dirty="0"/>
              <a:t>上述的</a:t>
            </a:r>
            <a:r>
              <a:rPr lang="zh-CN" altLang="en-US" dirty="0" smtClean="0"/>
              <a:t>错误：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unresolved </a:t>
            </a:r>
            <a:r>
              <a:rPr lang="en-US" altLang="zh-CN" dirty="0"/>
              <a:t>external symbol</a:t>
            </a:r>
            <a:r>
              <a:rPr lang="zh-CN" altLang="en-US" dirty="0"/>
              <a:t>：</a:t>
            </a:r>
            <a:r>
              <a:rPr lang="en-US" altLang="zh-CN" dirty="0"/>
              <a:t>x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x </a:t>
            </a:r>
            <a:r>
              <a:rPr lang="en-US" altLang="zh-CN" dirty="0"/>
              <a:t>already defined in file: </a:t>
            </a:r>
            <a:r>
              <a:rPr lang="en-US" altLang="zh-CN" dirty="0" err="1"/>
              <a:t>some_file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8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09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文件作用域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701" y="1371600"/>
            <a:ext cx="8713787" cy="508173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文件作用域</a:t>
            </a:r>
            <a:r>
              <a:rPr lang="zh-CN" altLang="en-US" dirty="0"/>
              <a:t>是</a:t>
            </a:r>
            <a:r>
              <a:rPr lang="zh-CN" altLang="en-US" dirty="0" smtClean="0"/>
              <a:t>指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构成</a:t>
            </a: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zh-CN" altLang="en-US" dirty="0"/>
              <a:t>程序</a:t>
            </a:r>
            <a:r>
              <a:rPr lang="zh-CN" altLang="en-US" dirty="0" smtClean="0"/>
              <a:t>的某个模块</a:t>
            </a:r>
            <a:r>
              <a:rPr lang="zh-CN" altLang="en-US" dirty="0"/>
              <a:t>（源文件）。 </a:t>
            </a:r>
            <a:endParaRPr lang="en-US" altLang="zh-CN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以下标识符具有文件作用域：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全局标识符的定义中加上</a:t>
            </a:r>
            <a:r>
              <a:rPr lang="en-US" altLang="zh-CN" dirty="0"/>
              <a:t>static</a:t>
            </a:r>
            <a:r>
              <a:rPr lang="zh-CN" altLang="en-US" dirty="0" smtClean="0"/>
              <a:t>修饰符。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用</a:t>
            </a:r>
            <a:r>
              <a:rPr lang="en-US" altLang="zh-CN" dirty="0" err="1"/>
              <a:t>const</a:t>
            </a:r>
            <a:r>
              <a:rPr lang="zh-CN" altLang="en-US" dirty="0"/>
              <a:t>定义的全局常量</a:t>
            </a:r>
            <a:r>
              <a:rPr lang="zh-CN" altLang="en-US" dirty="0" smtClean="0"/>
              <a:t>名。 </a:t>
            </a:r>
            <a:endParaRPr lang="zh-CN" altLang="en-US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具有文件作用域的标识符只能在定义它们的源文件（模块）中使用。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/>
              <a:t>使用文件作用域的标识符时</a:t>
            </a:r>
            <a:r>
              <a:rPr lang="zh-CN" altLang="en-US" dirty="0" smtClean="0"/>
              <a:t>，若该标识符的定义点在本源文件中使用点之后，则在使用前需要</a:t>
            </a:r>
            <a:r>
              <a:rPr lang="zh-CN" altLang="en-US" dirty="0" smtClean="0">
                <a:solidFill>
                  <a:srgbClr val="FFC000"/>
                </a:solidFill>
              </a:rPr>
              <a:t>声明</a:t>
            </a:r>
            <a:r>
              <a:rPr lang="zh-CN" altLang="en-US" dirty="0" smtClean="0"/>
              <a:t>它们。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664"/>
            <a:ext cx="4608636" cy="623728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//file1.cpp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x=0; //x</a:t>
            </a:r>
            <a:r>
              <a:rPr lang="zh-CN" altLang="en-US" sz="2800" dirty="0" smtClean="0"/>
              <a:t>：全局作用域</a:t>
            </a:r>
            <a:endParaRPr lang="en-US" altLang="zh-CN" sz="2800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>
                <a:solidFill>
                  <a:srgbClr val="FFC000"/>
                </a:solidFill>
              </a:rPr>
              <a:t>static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y=0;  //y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FFC000"/>
                </a:solidFill>
              </a:rPr>
              <a:t>文件作用域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800" dirty="0" smtClean="0">
                <a:solidFill>
                  <a:srgbClr val="FFC000"/>
                </a:solidFill>
              </a:rPr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z=0;  //z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FFC000"/>
                </a:solidFill>
              </a:rPr>
              <a:t>文件作用域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>
                <a:solidFill>
                  <a:srgbClr val="FFC000"/>
                </a:solidFill>
              </a:rPr>
              <a:t>static</a:t>
            </a:r>
            <a:r>
              <a:rPr lang="en-US" altLang="zh-CN" sz="2800" dirty="0"/>
              <a:t> void f()  </a:t>
            </a:r>
            <a:r>
              <a:rPr lang="en-US" altLang="zh-CN" sz="2800" dirty="0" smtClean="0"/>
              <a:t>//f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FFC000"/>
                </a:solidFill>
              </a:rPr>
              <a:t>文件</a:t>
            </a:r>
            <a:r>
              <a:rPr lang="zh-CN" altLang="en-US" sz="2800" dirty="0">
                <a:solidFill>
                  <a:srgbClr val="FFC000"/>
                </a:solidFill>
              </a:rPr>
              <a:t>作用域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{ ......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}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void g() //g</a:t>
            </a:r>
            <a:r>
              <a:rPr lang="zh-CN" altLang="en-US" sz="2800" dirty="0" smtClean="0"/>
              <a:t>：全局作用域</a:t>
            </a:r>
            <a:endParaRPr lang="en-US" altLang="zh-CN" sz="2800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 ... </a:t>
            </a:r>
            <a:r>
              <a:rPr lang="en-US" altLang="zh-CN" sz="2800" dirty="0" err="1" smtClean="0"/>
              <a:t>x,y,z,f</a:t>
            </a:r>
            <a:r>
              <a:rPr lang="en-US" altLang="zh-CN" sz="2800" dirty="0" smtClean="0"/>
              <a:t>(),g() ... //OK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extern </a:t>
            </a:r>
            <a:r>
              <a:rPr lang="en-US" altLang="zh-CN" sz="2800" dirty="0" err="1"/>
              <a:t>int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n;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... n </a:t>
            </a:r>
            <a:r>
              <a:rPr lang="en-US" altLang="zh-CN" sz="2800" dirty="0"/>
              <a:t>... //</a:t>
            </a:r>
            <a:r>
              <a:rPr lang="en-US" altLang="zh-CN" sz="2800" dirty="0" smtClean="0"/>
              <a:t>OK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extern void h();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... h() ...</a:t>
            </a:r>
            <a:r>
              <a:rPr lang="en-US" altLang="zh-CN" sz="2800" dirty="0"/>
              <a:t> //OK</a:t>
            </a:r>
            <a:endParaRPr lang="en-US" altLang="zh-CN" sz="2800" dirty="0" smtClean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 smtClean="0"/>
              <a:t>}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dirty="0">
                <a:solidFill>
                  <a:srgbClr val="FFC000"/>
                </a:solidFill>
              </a:rPr>
              <a:t>static</a:t>
            </a:r>
            <a:r>
              <a:rPr lang="en-US" altLang="zh-CN" sz="2800" dirty="0"/>
              <a:t> </a:t>
            </a:r>
            <a:r>
              <a:rPr lang="en-US" altLang="zh-CN" sz="2800" dirty="0" err="1"/>
              <a:t>int</a:t>
            </a:r>
            <a:r>
              <a:rPr lang="en-US" altLang="zh-CN" sz="2800" dirty="0"/>
              <a:t> n</a:t>
            </a:r>
            <a:r>
              <a:rPr lang="en-US" altLang="zh-CN" sz="2800" dirty="0" smtClean="0"/>
              <a:t>=0</a:t>
            </a:r>
            <a:r>
              <a:rPr lang="en-US" altLang="zh-CN" sz="2800" dirty="0"/>
              <a:t>;  </a:t>
            </a:r>
            <a:r>
              <a:rPr lang="en-US" altLang="zh-CN" sz="2800" dirty="0" smtClean="0"/>
              <a:t>//n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FFC000"/>
                </a:solidFill>
              </a:rPr>
              <a:t>文件</a:t>
            </a:r>
            <a:r>
              <a:rPr lang="zh-CN" altLang="en-US" sz="2800" dirty="0">
                <a:solidFill>
                  <a:srgbClr val="FFC000"/>
                </a:solidFill>
              </a:rPr>
              <a:t>作用域</a:t>
            </a:r>
            <a:endParaRPr lang="en-US" altLang="zh-CN" sz="2800" dirty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zh-CN" altLang="en-US" sz="2800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994275" y="404664"/>
            <a:ext cx="3825875" cy="43924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//file2.cpp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extern </a:t>
            </a:r>
            <a:r>
              <a:rPr lang="en-US" altLang="zh-CN" sz="2800" b="0" kern="0" dirty="0" err="1" smtClean="0"/>
              <a:t>int</a:t>
            </a:r>
            <a:r>
              <a:rPr lang="en-US" altLang="zh-CN" sz="2800" b="0" kern="0" dirty="0" smtClean="0"/>
              <a:t> </a:t>
            </a:r>
            <a:r>
              <a:rPr lang="en-US" altLang="zh-CN" sz="2800" b="0" kern="0" dirty="0" err="1" smtClean="0"/>
              <a:t>x,y,n</a:t>
            </a:r>
            <a:r>
              <a:rPr lang="en-US" altLang="zh-CN" sz="2800" b="0" kern="0" dirty="0" smtClean="0"/>
              <a:t>;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extern </a:t>
            </a:r>
            <a:r>
              <a:rPr lang="en-US" altLang="zh-CN" sz="2800" b="0" kern="0" dirty="0" err="1" smtClean="0"/>
              <a:t>const</a:t>
            </a:r>
            <a:r>
              <a:rPr lang="en-US" altLang="zh-CN" sz="2800" b="0" kern="0" dirty="0" smtClean="0"/>
              <a:t> </a:t>
            </a:r>
            <a:r>
              <a:rPr lang="en-US" altLang="zh-CN" sz="2800" b="0" kern="0" dirty="0" err="1" smtClean="0"/>
              <a:t>int</a:t>
            </a:r>
            <a:r>
              <a:rPr lang="en-US" altLang="zh-CN" sz="2800" b="0" kern="0" dirty="0" smtClean="0"/>
              <a:t> z;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extern void f();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extern void g();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sz="2800" b="0" kern="0" dirty="0" smtClean="0"/>
              <a:t>void h</a:t>
            </a:r>
            <a:r>
              <a:rPr lang="en-US" altLang="zh-CN" sz="2800" b="0" kern="0" dirty="0"/>
              <a:t>() </a:t>
            </a:r>
            <a:r>
              <a:rPr lang="en-US" altLang="zh-CN" sz="2800" b="0" kern="0" dirty="0" smtClean="0"/>
              <a:t>//h</a:t>
            </a:r>
            <a:r>
              <a:rPr lang="zh-CN" altLang="en-US" sz="2800" b="0" kern="0" dirty="0" smtClean="0"/>
              <a:t>：</a:t>
            </a:r>
            <a:r>
              <a:rPr lang="zh-CN" altLang="en-US" sz="2800" b="0" kern="0" dirty="0"/>
              <a:t>全局作用域</a:t>
            </a:r>
            <a:endParaRPr lang="en-US" altLang="zh-CN" sz="2800" b="0" kern="0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{  ... </a:t>
            </a:r>
            <a:r>
              <a:rPr lang="en-US" altLang="zh-CN" sz="2800" b="0" kern="0" dirty="0" err="1" smtClean="0"/>
              <a:t>x,g</a:t>
            </a:r>
            <a:r>
              <a:rPr lang="en-US" altLang="zh-CN" sz="2800" b="0" kern="0" dirty="0" smtClean="0"/>
              <a:t>(),h() ... //OK</a:t>
            </a:r>
            <a:endParaRPr lang="en-US" altLang="zh-CN" sz="2800" b="0" kern="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    ... </a:t>
            </a:r>
            <a:r>
              <a:rPr lang="en-US" altLang="zh-CN" sz="2800" b="0" kern="0" dirty="0" err="1" smtClean="0"/>
              <a:t>y,z,n,f</a:t>
            </a:r>
            <a:r>
              <a:rPr lang="en-US" altLang="zh-CN" sz="2800" b="0" kern="0" dirty="0" smtClean="0"/>
              <a:t>() ... //</a:t>
            </a:r>
            <a:r>
              <a:rPr lang="en-US" altLang="zh-CN" sz="2800" b="0" kern="0" dirty="0" smtClean="0">
                <a:solidFill>
                  <a:schemeClr val="folHlink"/>
                </a:solidFill>
              </a:rPr>
              <a:t>Error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>
                <a:solidFill>
                  <a:schemeClr val="folHlink"/>
                </a:solidFill>
              </a:rPr>
              <a:t>			     </a:t>
            </a:r>
            <a:r>
              <a:rPr lang="en-US" altLang="zh-CN" sz="2800" b="0" kern="0" dirty="0" smtClean="0"/>
              <a:t>//</a:t>
            </a:r>
            <a:r>
              <a:rPr lang="zh-CN" altLang="en-US" sz="2800" b="0" kern="0" dirty="0" smtClean="0">
                <a:solidFill>
                  <a:schemeClr val="folHlink"/>
                </a:solidFill>
              </a:rPr>
              <a:t>链接时</a:t>
            </a:r>
            <a:endParaRPr lang="en-US" altLang="zh-CN" sz="2800" b="0" kern="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一般情况下，</a:t>
            </a:r>
          </a:p>
          <a:p>
            <a:pPr lvl="1" eaLnBrk="1" hangingPunct="1">
              <a:defRPr/>
            </a:pPr>
            <a:r>
              <a:rPr lang="zh-CN" altLang="en-US" dirty="0" smtClean="0"/>
              <a:t>具有</a:t>
            </a:r>
            <a:r>
              <a:rPr lang="zh-CN" altLang="en-US" u="sng" dirty="0" smtClean="0"/>
              <a:t>全局作用域</a:t>
            </a:r>
            <a:r>
              <a:rPr lang="zh-CN" altLang="en-US" dirty="0" smtClean="0"/>
              <a:t>的标识符用于标识被程序</a:t>
            </a:r>
            <a:r>
              <a:rPr lang="zh-CN" altLang="en-US" dirty="0" smtClean="0">
                <a:solidFill>
                  <a:srgbClr val="FFC000"/>
                </a:solidFill>
              </a:rPr>
              <a:t>各个模块共享</a:t>
            </a:r>
            <a:r>
              <a:rPr lang="zh-CN" altLang="en-US" dirty="0" smtClean="0"/>
              <a:t>的程序实体。</a:t>
            </a:r>
          </a:p>
          <a:p>
            <a:pPr lvl="1" eaLnBrk="1" hangingPunct="1">
              <a:defRPr/>
            </a:pPr>
            <a:r>
              <a:rPr lang="zh-CN" altLang="en-US" dirty="0" smtClean="0"/>
              <a:t>具有</a:t>
            </a:r>
            <a:r>
              <a:rPr lang="zh-CN" altLang="en-US" u="sng" dirty="0" smtClean="0"/>
              <a:t>文件作用域</a:t>
            </a:r>
            <a:r>
              <a:rPr lang="zh-CN" altLang="en-US" dirty="0" smtClean="0"/>
              <a:t>的标识符用于标识在</a:t>
            </a:r>
            <a:r>
              <a:rPr lang="zh-CN" altLang="en-US" dirty="0" smtClean="0">
                <a:solidFill>
                  <a:srgbClr val="FFC000"/>
                </a:solidFill>
              </a:rPr>
              <a:t>一个模块内部共享</a:t>
            </a:r>
            <a:r>
              <a:rPr lang="zh-CN" altLang="en-US" dirty="0" smtClean="0"/>
              <a:t>的程序实体。</a:t>
            </a: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927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static</a:t>
            </a:r>
            <a:r>
              <a:rPr lang="zh-CN" altLang="en-US" dirty="0" smtClean="0">
                <a:latin typeface="宋体" charset="-122"/>
              </a:rPr>
              <a:t>的两个不同含义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3744317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>
                <a:latin typeface="宋体" charset="-122"/>
              </a:rPr>
              <a:t>中的关键词</a:t>
            </a:r>
            <a:r>
              <a:rPr lang="en-US" altLang="zh-CN" dirty="0" smtClean="0"/>
              <a:t>static</a:t>
            </a:r>
            <a:r>
              <a:rPr lang="zh-CN" altLang="en-US" dirty="0" smtClean="0">
                <a:latin typeface="宋体" charset="-122"/>
              </a:rPr>
              <a:t>有两个不同的含义：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latin typeface="宋体" charset="-122"/>
              </a:rPr>
              <a:t>在局部变量的定义中，</a:t>
            </a:r>
            <a:r>
              <a:rPr lang="en-US" altLang="zh-CN" dirty="0" smtClean="0"/>
              <a:t>static</a:t>
            </a:r>
            <a:r>
              <a:rPr lang="zh-CN" altLang="en-US" dirty="0" smtClean="0">
                <a:latin typeface="宋体" charset="-122"/>
              </a:rPr>
              <a:t>修饰符用于指定局部变量采用静态存储分配；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latin typeface="宋体" charset="-122"/>
              </a:rPr>
              <a:t>而在全局标识符的定义中，</a:t>
            </a:r>
            <a:r>
              <a:rPr lang="en-US" altLang="zh-CN" dirty="0" smtClean="0"/>
              <a:t>static</a:t>
            </a:r>
            <a:r>
              <a:rPr lang="zh-CN" altLang="en-US" dirty="0" smtClean="0">
                <a:latin typeface="宋体" charset="-122"/>
              </a:rPr>
              <a:t>修饰符用于把全局标识符的作用域改变为文件作用域。</a:t>
            </a:r>
            <a:endParaRPr lang="en-US" altLang="zh-CN" dirty="0" smtClean="0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813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函数作用域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713788" cy="492514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FFC000"/>
                </a:solidFill>
              </a:rPr>
              <a:t>函数</a:t>
            </a:r>
            <a:r>
              <a:rPr lang="zh-CN" altLang="en-US" dirty="0" smtClean="0">
                <a:solidFill>
                  <a:srgbClr val="FFC000"/>
                </a:solidFill>
              </a:rPr>
              <a:t>作用域</a:t>
            </a:r>
            <a:r>
              <a:rPr lang="zh-CN" altLang="en-US" dirty="0" smtClean="0"/>
              <a:t>是指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某个函数的整个函数体。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>
                <a:solidFill>
                  <a:srgbClr val="FFC000"/>
                </a:solidFill>
              </a:rPr>
              <a:t>语句标号</a:t>
            </a:r>
            <a:r>
              <a:rPr lang="zh-CN" altLang="en-US" dirty="0"/>
              <a:t>是唯一具有函数作用域的标识符。</a:t>
            </a:r>
          </a:p>
          <a:p>
            <a:pPr eaLnBrk="1" hangingPunct="1">
              <a:defRPr/>
            </a:pPr>
            <a:r>
              <a:rPr lang="zh-CN" altLang="en-US" dirty="0" smtClean="0"/>
              <a:t>具有</a:t>
            </a:r>
            <a:r>
              <a:rPr lang="zh-CN" altLang="en-US" dirty="0"/>
              <a:t>函数作用域的标识符在定义它们的函数体中的任何地方都可以访问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253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z</a:t>
            </a:r>
            <a:r>
              <a:rPr lang="en-US" altLang="zh-CN" dirty="0" smtClean="0"/>
              <a:t>=0; //z</a:t>
            </a:r>
            <a:r>
              <a:rPr lang="zh-CN" altLang="en-US" dirty="0" smtClean="0"/>
              <a:t>具有</a:t>
            </a:r>
            <a:r>
              <a:rPr lang="zh-CN" altLang="en-US" dirty="0" smtClean="0">
                <a:solidFill>
                  <a:srgbClr val="FF0000"/>
                </a:solidFill>
              </a:rPr>
              <a:t>静态生存期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void </a:t>
            </a:r>
            <a:r>
              <a:rPr lang="en-US" altLang="zh-CN" dirty="0" smtClean="0"/>
              <a:t>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m</a:t>
            </a:r>
            <a:r>
              <a:rPr lang="en-US" altLang="zh-CN" dirty="0" smtClean="0"/>
              <a:t>)</a:t>
            </a:r>
            <a:r>
              <a:rPr lang="en-US" altLang="zh-CN" dirty="0"/>
              <a:t> </a:t>
            </a:r>
            <a:r>
              <a:rPr lang="en-US" altLang="zh-CN" dirty="0" smtClean="0"/>
              <a:t>//m</a:t>
            </a:r>
            <a:r>
              <a:rPr lang="zh-CN" altLang="en-US" dirty="0" smtClean="0"/>
              <a:t>具有</a:t>
            </a:r>
            <a:r>
              <a:rPr lang="zh-CN" altLang="en-US" dirty="0">
                <a:solidFill>
                  <a:srgbClr val="FFC000"/>
                </a:solidFill>
              </a:rPr>
              <a:t>自动生存期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  <a:r>
              <a:rPr lang="en-US" altLang="zh-CN" dirty="0" smtClean="0"/>
              <a:t>; //x</a:t>
            </a:r>
            <a:r>
              <a:rPr lang="zh-CN" altLang="en-US" dirty="0"/>
              <a:t>具有</a:t>
            </a:r>
            <a:r>
              <a:rPr lang="zh-CN" altLang="en-US" dirty="0" smtClean="0">
                <a:solidFill>
                  <a:srgbClr val="FFC000"/>
                </a:solidFill>
              </a:rPr>
              <a:t>自动生存期</a:t>
            </a:r>
          </a:p>
          <a:p>
            <a:pPr marL="400050" lvl="1" indent="0">
              <a:buNone/>
            </a:pPr>
            <a:r>
              <a:rPr lang="en-US" altLang="zh-CN" dirty="0" smtClean="0"/>
              <a:t>......</a:t>
            </a:r>
          </a:p>
          <a:p>
            <a:pPr marL="0" indent="0">
              <a:buNone/>
            </a:pPr>
            <a:r>
              <a:rPr lang="en-US" altLang="zh-CN" dirty="0" smtClean="0"/>
              <a:t>   while </a:t>
            </a:r>
            <a:r>
              <a:rPr lang="en-US" altLang="zh-CN" dirty="0"/>
              <a:t>(...)</a:t>
            </a:r>
          </a:p>
          <a:p>
            <a:pPr marL="0" indent="0">
              <a:buNone/>
            </a:pPr>
            <a:r>
              <a:rPr lang="en-US" altLang="zh-CN" dirty="0"/>
              <a:t>   {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n</a:t>
            </a:r>
            <a:r>
              <a:rPr lang="en-US" altLang="zh-CN" dirty="0"/>
              <a:t>; //n</a:t>
            </a:r>
            <a:r>
              <a:rPr lang="zh-CN" altLang="en-US" dirty="0"/>
              <a:t>具有</a:t>
            </a:r>
            <a:r>
              <a:rPr lang="zh-CN" altLang="en-US" dirty="0">
                <a:solidFill>
                  <a:srgbClr val="FFC000"/>
                </a:solidFill>
              </a:rPr>
              <a:t>自动生存期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  ......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} //</a:t>
            </a:r>
            <a:r>
              <a:rPr lang="en-US" altLang="zh-CN" dirty="0" smtClean="0">
                <a:solidFill>
                  <a:srgbClr val="FFC000"/>
                </a:solidFill>
              </a:rPr>
              <a:t>n</a:t>
            </a:r>
            <a:r>
              <a:rPr lang="zh-CN" altLang="en-US" dirty="0" smtClean="0">
                <a:solidFill>
                  <a:srgbClr val="FFC000"/>
                </a:solidFill>
              </a:rPr>
              <a:t>生存期结束</a:t>
            </a:r>
            <a:endParaRPr lang="en-US" altLang="zh-CN" dirty="0">
              <a:solidFill>
                <a:srgbClr val="FFC000"/>
              </a:solidFill>
            </a:endParaRPr>
          </a:p>
          <a:p>
            <a:pPr marL="400050" lvl="1" indent="0">
              <a:buNone/>
            </a:pPr>
            <a:r>
              <a:rPr lang="en-US" altLang="zh-CN" dirty="0"/>
              <a:t>......</a:t>
            </a:r>
          </a:p>
          <a:p>
            <a:pPr marL="0" indent="0">
              <a:buNone/>
            </a:pPr>
            <a:r>
              <a:rPr lang="en-US" altLang="zh-CN" dirty="0" smtClean="0"/>
              <a:t>} //</a:t>
            </a:r>
            <a:r>
              <a:rPr lang="en-US" altLang="zh-CN" dirty="0" smtClean="0">
                <a:solidFill>
                  <a:srgbClr val="FFC000"/>
                </a:solidFill>
              </a:rPr>
              <a:t>m</a:t>
            </a:r>
            <a:r>
              <a:rPr lang="zh-CN" altLang="en-US" dirty="0" smtClean="0">
                <a:solidFill>
                  <a:srgbClr val="FFC000"/>
                </a:solidFill>
              </a:rPr>
              <a:t>、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  <a:r>
              <a:rPr lang="zh-CN" altLang="en-US" dirty="0" smtClean="0">
                <a:solidFill>
                  <a:srgbClr val="FFC000"/>
                </a:solidFill>
              </a:rPr>
              <a:t>的生存期结束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main</a:t>
            </a:r>
            <a:r>
              <a:rPr lang="en-US" altLang="zh-CN" dirty="0" smtClean="0"/>
              <a:t>()</a:t>
            </a:r>
          </a:p>
          <a:p>
            <a:pPr marL="0" indent="0"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y</a:t>
            </a:r>
            <a:r>
              <a:rPr lang="en-US" altLang="zh-CN" dirty="0" smtClean="0"/>
              <a:t>; //y</a:t>
            </a:r>
            <a:r>
              <a:rPr lang="zh-CN" altLang="en-US" dirty="0" smtClean="0"/>
              <a:t>具有</a:t>
            </a:r>
            <a:r>
              <a:rPr lang="zh-CN" altLang="en-US" dirty="0">
                <a:solidFill>
                  <a:srgbClr val="FFC000"/>
                </a:solidFill>
              </a:rPr>
              <a:t>自动生存期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   ......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en-US" altLang="zh-CN" dirty="0" smtClean="0"/>
              <a:t>; //p</a:t>
            </a:r>
            <a:r>
              <a:rPr lang="zh-CN" altLang="en-US" dirty="0" smtClean="0"/>
              <a:t>具有</a:t>
            </a:r>
            <a:r>
              <a:rPr lang="zh-CN" altLang="en-US" dirty="0" smtClean="0">
                <a:solidFill>
                  <a:srgbClr val="FFC000"/>
                </a:solidFill>
              </a:rPr>
              <a:t>自动生存期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   p = </a:t>
            </a:r>
            <a:r>
              <a:rPr lang="en-US" altLang="zh-CN" dirty="0" smtClean="0">
                <a:solidFill>
                  <a:srgbClr val="99FF33"/>
                </a:solidFill>
              </a:rPr>
              <a:t>new </a:t>
            </a:r>
            <a:r>
              <a:rPr lang="en-US" altLang="zh-CN" dirty="0" err="1" smtClean="0">
                <a:solidFill>
                  <a:srgbClr val="99FF33"/>
                </a:solidFill>
              </a:rPr>
              <a:t>int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生成一个无名的动态变量，它具有</a:t>
            </a:r>
            <a:r>
              <a:rPr lang="zh-CN" altLang="en-US" dirty="0" smtClean="0">
                <a:solidFill>
                  <a:srgbClr val="99FF33"/>
                </a:solidFill>
              </a:rPr>
              <a:t>动态生存期</a:t>
            </a:r>
            <a:endParaRPr lang="en-US" altLang="zh-CN" dirty="0" smtClean="0">
              <a:solidFill>
                <a:srgbClr val="99FF33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en-US" altLang="zh-CN" dirty="0" smtClean="0"/>
              <a:t>......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smtClean="0">
                <a:solidFill>
                  <a:srgbClr val="99FF33"/>
                </a:solidFill>
              </a:rPr>
              <a:t>delete p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无名的</a:t>
            </a:r>
            <a:r>
              <a:rPr lang="zh-CN" altLang="en-US" dirty="0" smtClean="0">
                <a:solidFill>
                  <a:srgbClr val="99FF33"/>
                </a:solidFill>
              </a:rPr>
              <a:t>动态变量生存期结束</a:t>
            </a:r>
            <a:endParaRPr lang="en-US" altLang="zh-CN" dirty="0" smtClean="0">
              <a:solidFill>
                <a:srgbClr val="99FF33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</a:p>
          <a:p>
            <a:pPr marL="0" indent="0">
              <a:buNone/>
            </a:pPr>
            <a:r>
              <a:rPr lang="en-US" altLang="zh-CN" dirty="0" smtClean="0"/>
              <a:t>} //</a:t>
            </a:r>
            <a:r>
              <a:rPr lang="en-US" altLang="zh-CN" dirty="0" smtClean="0">
                <a:solidFill>
                  <a:srgbClr val="FFC000"/>
                </a:solidFill>
              </a:rPr>
              <a:t>y</a:t>
            </a:r>
            <a:r>
              <a:rPr lang="zh-CN" altLang="en-US" dirty="0" smtClean="0"/>
              <a:t>、</a:t>
            </a:r>
            <a:r>
              <a:rPr lang="en-US" altLang="zh-CN" dirty="0" smtClean="0">
                <a:solidFill>
                  <a:srgbClr val="FFC000"/>
                </a:solidFill>
              </a:rPr>
              <a:t>p</a:t>
            </a:r>
            <a:r>
              <a:rPr lang="zh-CN" altLang="en-US" dirty="0" smtClean="0">
                <a:solidFill>
                  <a:srgbClr val="FFC000"/>
                </a:solidFill>
              </a:rPr>
              <a:t>生存期结束</a:t>
            </a:r>
            <a:r>
              <a:rPr lang="zh-CN" altLang="en-US" dirty="0" smtClean="0"/>
              <a:t>、随程序结束</a:t>
            </a:r>
            <a:r>
              <a:rPr lang="en-US" altLang="zh-CN" dirty="0">
                <a:solidFill>
                  <a:srgbClr val="FF0000"/>
                </a:solidFill>
              </a:rPr>
              <a:t>z</a:t>
            </a:r>
            <a:r>
              <a:rPr lang="zh-CN" altLang="en-US" dirty="0" smtClean="0">
                <a:solidFill>
                  <a:srgbClr val="FF0000"/>
                </a:solidFill>
              </a:rPr>
              <a:t>生存期</a:t>
            </a:r>
            <a:r>
              <a:rPr lang="zh-CN" altLang="en-US" dirty="0">
                <a:solidFill>
                  <a:srgbClr val="FF0000"/>
                </a:solidFill>
              </a:rPr>
              <a:t>结束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2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348582"/>
            <a:ext cx="4248472" cy="432077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void f()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{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</a:t>
            </a:r>
            <a:r>
              <a:rPr lang="en-US" altLang="zh-CN" sz="1800" dirty="0" err="1" smtClean="0"/>
              <a:t>goto</a:t>
            </a:r>
            <a:r>
              <a:rPr lang="en-US" altLang="zh-CN" sz="1800" dirty="0" smtClean="0"/>
              <a:t> L; 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L: ... //</a:t>
            </a:r>
            <a:r>
              <a:rPr lang="en-US" altLang="zh-CN" sz="1800" dirty="0" smtClean="0">
                <a:solidFill>
                  <a:srgbClr val="FFC000"/>
                </a:solidFill>
              </a:rPr>
              <a:t>L</a:t>
            </a:r>
            <a:r>
              <a:rPr lang="zh-CN" altLang="en-US" sz="1800" dirty="0" smtClean="0">
                <a:solidFill>
                  <a:srgbClr val="FFC000"/>
                </a:solidFill>
              </a:rPr>
              <a:t>的定义，具有函数作用域</a:t>
            </a:r>
            <a:endParaRPr lang="en-US" altLang="zh-CN" sz="1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      { 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         L: ...  //</a:t>
            </a:r>
            <a:r>
              <a:rPr lang="en-US" altLang="zh-CN" sz="1800" dirty="0" smtClean="0">
                <a:solidFill>
                  <a:srgbClr val="FFC000"/>
                </a:solidFill>
              </a:rPr>
              <a:t>Error</a:t>
            </a:r>
            <a:r>
              <a:rPr lang="zh-CN" altLang="en-US" sz="1800" dirty="0" smtClean="0">
                <a:solidFill>
                  <a:srgbClr val="FFC000"/>
                </a:solidFill>
              </a:rPr>
              <a:t>，只能定义一次</a:t>
            </a:r>
            <a:endParaRPr lang="en-US" altLang="zh-CN" sz="1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     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      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</a:t>
            </a:r>
            <a:r>
              <a:rPr lang="en-US" altLang="zh-CN" sz="1800" dirty="0" err="1" smtClean="0"/>
              <a:t>goto</a:t>
            </a:r>
            <a:r>
              <a:rPr lang="en-US" altLang="zh-CN" sz="1800" dirty="0" smtClean="0"/>
              <a:t> L; 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	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1800" dirty="0" smtClean="0"/>
              <a:t>}</a:t>
            </a:r>
          </a:p>
        </p:txBody>
      </p:sp>
      <p:sp>
        <p:nvSpPr>
          <p:cNvPr id="267264" name="Text Box 0"/>
          <p:cNvSpPr txBox="1">
            <a:spLocks noChangeArrowheads="1"/>
          </p:cNvSpPr>
          <p:nvPr/>
        </p:nvSpPr>
        <p:spPr bwMode="auto">
          <a:xfrm>
            <a:off x="4644008" y="2298352"/>
            <a:ext cx="4499992" cy="41549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5334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void h(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n)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{ ......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x++; //</a:t>
            </a:r>
            <a:r>
              <a:rPr kumimoji="0" lang="en-US" altLang="zh-CN" sz="1800" b="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Error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......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</a:t>
            </a:r>
            <a:r>
              <a:rPr kumimoji="0" lang="en-US" altLang="zh-CN" sz="1800" b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int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x=0;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x</a:t>
            </a:r>
            <a:r>
              <a:rPr kumimoji="0" lang="zh-CN" altLang="en-US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的定义，具有局部作用域</a:t>
            </a:r>
            <a:endParaRPr kumimoji="0" lang="en-US" altLang="zh-CN" sz="18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x++; //OK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.......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{ ......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  double x; //</a:t>
            </a:r>
            <a:r>
              <a:rPr kumimoji="0" lang="en-US" altLang="zh-CN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OK</a:t>
            </a:r>
            <a:r>
              <a:rPr kumimoji="0" lang="zh-CN" altLang="en-US" sz="18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，可以定义多次</a:t>
            </a:r>
            <a:endParaRPr kumimoji="0" lang="en-US" altLang="zh-CN" sz="18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  x = 10.0; //OK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}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......</a:t>
            </a:r>
          </a:p>
          <a:p>
            <a:pPr>
              <a:spcBef>
                <a:spcPts val="300"/>
              </a:spcBef>
              <a:defRPr/>
            </a:pPr>
            <a:r>
              <a:rPr kumimoji="0" lang="en-US" altLang="zh-CN" sz="18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}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1520" y="188639"/>
            <a:ext cx="8713788" cy="2069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 smtClean="0"/>
              <a:t>函数作用域与局部作用域的区别是：</a:t>
            </a:r>
          </a:p>
          <a:p>
            <a:pPr lvl="1" eaLnBrk="1" hangingPunct="1">
              <a:defRPr/>
            </a:pPr>
            <a:r>
              <a:rPr lang="zh-CN" altLang="en-US" b="0" kern="0" dirty="0" smtClean="0"/>
              <a:t>函数作用域是标识符定义所在的整个函数，而局部作用域是从标识符定义点开始到函数体或复合语句结束。</a:t>
            </a:r>
          </a:p>
          <a:p>
            <a:pPr lvl="1" eaLnBrk="1" hangingPunct="1">
              <a:defRPr/>
            </a:pPr>
            <a:r>
              <a:rPr lang="zh-CN" altLang="en-US" b="0" kern="0" dirty="0" smtClean="0"/>
              <a:t>在函数体中，一个语句标号只能定义一次，即使是在内层的复合语句中，也不能再定义与外层相同的语句标号。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函数原型作用域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rmAutofit fontScale="92500"/>
          </a:bodyPr>
          <a:lstStyle/>
          <a:p>
            <a:r>
              <a:rPr lang="zh-CN" altLang="en-US" dirty="0">
                <a:solidFill>
                  <a:srgbClr val="FFC000"/>
                </a:solidFill>
              </a:rPr>
              <a:t>函数原型</a:t>
            </a:r>
            <a:r>
              <a:rPr lang="zh-CN" altLang="en-US" dirty="0" smtClean="0">
                <a:solidFill>
                  <a:srgbClr val="FFC000"/>
                </a:solidFill>
              </a:rPr>
              <a:t>作用域</a:t>
            </a:r>
            <a:r>
              <a:rPr lang="zh-CN" altLang="en-US" dirty="0" smtClean="0"/>
              <a:t>是指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用于</a:t>
            </a:r>
            <a:r>
              <a:rPr lang="zh-CN" altLang="en-US" dirty="0"/>
              <a:t>函数声明的函数</a:t>
            </a:r>
            <a:r>
              <a:rPr lang="zh-CN" altLang="en-US" dirty="0" smtClean="0"/>
              <a:t>原型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函数</a:t>
            </a:r>
            <a:r>
              <a:rPr lang="zh-CN" altLang="en-US" dirty="0" smtClean="0"/>
              <a:t>原型中的形式参数</a:t>
            </a:r>
            <a:r>
              <a:rPr lang="zh-CN" altLang="en-US" dirty="0"/>
              <a:t>名具有函数</a:t>
            </a:r>
            <a:r>
              <a:rPr lang="zh-CN" altLang="en-US" dirty="0" smtClean="0"/>
              <a:t>原型作用域：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它从</a:t>
            </a:r>
            <a:r>
              <a:rPr lang="zh-CN" altLang="en-US" dirty="0"/>
              <a:t>函数原型开始到函数原型结束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该函数原型之外可以定义</a:t>
            </a:r>
            <a:r>
              <a:rPr lang="zh-CN" altLang="en-US" dirty="0" smtClean="0"/>
              <a:t>与它同名</a:t>
            </a:r>
            <a:r>
              <a:rPr lang="zh-CN" altLang="en-US" dirty="0"/>
              <a:t>的其它程序</a:t>
            </a:r>
            <a:r>
              <a:rPr lang="zh-CN" altLang="en-US" dirty="0" smtClean="0"/>
              <a:t>实体。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例如</a:t>
            </a:r>
            <a:r>
              <a:rPr lang="zh-CN" altLang="en-US" dirty="0"/>
              <a:t>：</a:t>
            </a:r>
          </a:p>
          <a:p>
            <a:pPr lvl="2"/>
            <a:r>
              <a:rPr lang="en-US" altLang="zh-CN" dirty="0"/>
              <a:t>void f(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en-US" altLang="zh-CN" dirty="0"/>
              <a:t>, double </a:t>
            </a: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en-US" altLang="zh-CN" dirty="0"/>
              <a:t>); //</a:t>
            </a:r>
            <a:r>
              <a:rPr lang="zh-CN" altLang="en-US" dirty="0"/>
              <a:t>其中的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的</a:t>
            </a:r>
            <a:r>
              <a:rPr lang="zh-CN" altLang="en-US" dirty="0" smtClean="0"/>
              <a:t>作用域</a:t>
            </a:r>
            <a:r>
              <a:rPr lang="en-US" altLang="zh-CN" dirty="0" smtClean="0"/>
              <a:t>			//</a:t>
            </a:r>
            <a:r>
              <a:rPr lang="zh-CN" altLang="en-US" dirty="0" smtClean="0"/>
              <a:t>是</a:t>
            </a:r>
            <a:r>
              <a:rPr lang="zh-CN" altLang="en-US" dirty="0"/>
              <a:t>从“</a:t>
            </a:r>
            <a:r>
              <a:rPr lang="en-US" altLang="zh-CN" dirty="0" smtClean="0"/>
              <a:t>(</a:t>
            </a:r>
            <a:r>
              <a:rPr lang="zh-CN" altLang="en-US" dirty="0" smtClean="0"/>
              <a:t>”开始</a:t>
            </a:r>
            <a:r>
              <a:rPr lang="zh-CN" altLang="en-US" dirty="0"/>
              <a:t>到“</a:t>
            </a:r>
            <a:r>
              <a:rPr lang="en-US" altLang="zh-CN" dirty="0" smtClean="0"/>
              <a:t>)</a:t>
            </a:r>
            <a:r>
              <a:rPr lang="zh-CN" altLang="en-US" dirty="0" smtClean="0"/>
              <a:t>”结束</a:t>
            </a:r>
            <a:endParaRPr lang="en-US" altLang="zh-CN" dirty="0" smtClean="0"/>
          </a:p>
          <a:p>
            <a:pPr lvl="2"/>
            <a:r>
              <a:rPr lang="en-US" altLang="zh-CN" dirty="0" err="1"/>
              <a:t>int</a:t>
            </a:r>
            <a:r>
              <a:rPr lang="en-US" altLang="zh-CN" dirty="0"/>
              <a:t> x=0,y=0; //x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是两个</a:t>
            </a:r>
            <a:r>
              <a:rPr lang="zh-CN" altLang="en-US" dirty="0" smtClean="0"/>
              <a:t>全局变量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81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340768"/>
            <a:ext cx="8712968" cy="54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结构成员名字的作用域为所在的结构</a:t>
            </a:r>
            <a:r>
              <a:rPr lang="en-US" altLang="zh-CN" sz="2800" dirty="0" smtClean="0"/>
              <a:t>--</a:t>
            </a:r>
            <a:r>
              <a:rPr lang="zh-CN" altLang="en-US" sz="2800" dirty="0" smtClean="0">
                <a:solidFill>
                  <a:srgbClr val="FFC000"/>
                </a:solidFill>
              </a:rPr>
              <a:t>结构作用域</a:t>
            </a:r>
            <a:r>
              <a:rPr lang="zh-CN" altLang="en-US" sz="2800" dirty="0" smtClean="0"/>
              <a:t>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struct</a:t>
            </a:r>
            <a:r>
              <a:rPr lang="en-US" altLang="zh-CN" sz="2000" dirty="0" smtClean="0"/>
              <a:t> A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char </a:t>
            </a:r>
            <a:r>
              <a:rPr lang="en-US" altLang="zh-CN" sz="2000" dirty="0" smtClean="0">
                <a:solidFill>
                  <a:srgbClr val="FFC000"/>
                </a:solidFill>
              </a:rPr>
              <a:t>name</a:t>
            </a:r>
            <a:r>
              <a:rPr lang="en-US" altLang="zh-CN" sz="2000" dirty="0" smtClean="0"/>
              <a:t>[10];  //OK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struct</a:t>
            </a:r>
            <a:r>
              <a:rPr lang="en-US" altLang="zh-CN" sz="2000" dirty="0" smtClean="0"/>
              <a:t> B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char </a:t>
            </a:r>
            <a:r>
              <a:rPr lang="en-US" altLang="zh-CN" sz="2000" dirty="0" smtClean="0">
                <a:solidFill>
                  <a:srgbClr val="FFC000"/>
                </a:solidFill>
              </a:rPr>
              <a:t>name</a:t>
            </a:r>
            <a:r>
              <a:rPr lang="en-US" altLang="zh-CN" sz="2000" dirty="0" smtClean="0"/>
              <a:t>[5];  //OK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char name[20];  //OK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{	A </a:t>
            </a:r>
            <a:r>
              <a:rPr lang="en-US" altLang="zh-CN" sz="2000" dirty="0" err="1" smtClean="0"/>
              <a:t>a</a:t>
            </a:r>
            <a:r>
              <a:rPr lang="en-US" altLang="zh-CN" sz="2000" dirty="0" smtClean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B </a:t>
            </a:r>
            <a:r>
              <a:rPr lang="en-US" altLang="zh-CN" sz="2000" dirty="0" err="1" smtClean="0"/>
              <a:t>b</a:t>
            </a:r>
            <a:r>
              <a:rPr lang="en-US" altLang="zh-CN" sz="2000" dirty="0" smtClean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	... a.name ...  //</a:t>
            </a:r>
            <a:r>
              <a:rPr lang="zh-CN" altLang="en-US" sz="2000" dirty="0" smtClean="0"/>
              <a:t>结构变量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的成员变量</a:t>
            </a:r>
            <a:r>
              <a:rPr lang="en-US" altLang="zh-CN" sz="2000" dirty="0" smtClean="0"/>
              <a:t>name</a:t>
            </a:r>
            <a:r>
              <a:rPr lang="zh-CN" altLang="en-US" sz="2000" dirty="0" smtClean="0"/>
              <a:t>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... b.name ...  //</a:t>
            </a:r>
            <a:r>
              <a:rPr lang="zh-CN" altLang="en-US" sz="2000" dirty="0" smtClean="0"/>
              <a:t>结构变量</a:t>
            </a:r>
            <a:r>
              <a:rPr lang="en-US" altLang="zh-CN" sz="2000" dirty="0" smtClean="0"/>
              <a:t>b</a:t>
            </a:r>
            <a:r>
              <a:rPr lang="zh-CN" altLang="en-US" sz="2000" dirty="0" smtClean="0"/>
              <a:t>的成员变量</a:t>
            </a:r>
            <a:r>
              <a:rPr lang="en-US" altLang="zh-CN" sz="2000" dirty="0" smtClean="0"/>
              <a:t>name</a:t>
            </a:r>
            <a:r>
              <a:rPr lang="zh-CN" altLang="en-US" sz="2000" dirty="0" smtClean="0"/>
              <a:t>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... name ...   //</a:t>
            </a:r>
            <a:r>
              <a:rPr lang="zh-CN" altLang="en-US" sz="2000" dirty="0" smtClean="0"/>
              <a:t>全局变量</a:t>
            </a:r>
            <a:r>
              <a:rPr lang="en-US" altLang="zh-CN" sz="2000" dirty="0" smtClean="0"/>
              <a:t>name</a:t>
            </a:r>
            <a:r>
              <a:rPr lang="zh-CN" altLang="en-US" sz="2000" dirty="0" smtClean="0"/>
              <a:t>。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77813"/>
            <a:ext cx="7489825" cy="6080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结构</a:t>
            </a:r>
            <a:r>
              <a:rPr lang="zh-CN" altLang="en-US" dirty="0"/>
              <a:t>作用域</a:t>
            </a:r>
            <a:r>
              <a:rPr lang="zh-CN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433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600200"/>
            <a:ext cx="8651304" cy="453072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中，结构类型的名字可以与同一作用域中的其它非结构类型标识符相同。例如，下面的用法是合法的：</a:t>
            </a:r>
          </a:p>
          <a:p>
            <a:pPr>
              <a:defRPr/>
            </a:pPr>
            <a:endParaRPr lang="zh-CN" altLang="en-US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struct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A</a:t>
            </a:r>
            <a:r>
              <a:rPr lang="en-US" altLang="zh-CN" dirty="0" smtClean="0"/>
              <a:t>  //</a:t>
            </a:r>
            <a:r>
              <a:rPr lang="zh-CN" altLang="en-US" dirty="0" smtClean="0"/>
              <a:t>结构类型</a:t>
            </a:r>
            <a:r>
              <a:rPr lang="en-US" altLang="zh-CN" dirty="0" smtClean="0"/>
              <a:t>A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	......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66FF"/>
                </a:solidFill>
              </a:rPr>
              <a:t>A</a:t>
            </a:r>
            <a:r>
              <a:rPr lang="en-US" altLang="zh-CN" dirty="0" smtClean="0"/>
              <a:t>;  //</a:t>
            </a:r>
            <a:r>
              <a:rPr lang="zh-CN" altLang="en-US" dirty="0" smtClean="0"/>
              <a:t>整型变量</a:t>
            </a:r>
            <a:r>
              <a:rPr lang="en-US" altLang="zh-CN" dirty="0" smtClean="0"/>
              <a:t>A</a:t>
            </a:r>
            <a:r>
              <a:rPr lang="zh-CN" altLang="en-US" dirty="0" smtClean="0"/>
              <a:t>，</a:t>
            </a:r>
            <a:r>
              <a:rPr lang="en-US" altLang="zh-CN" dirty="0" smtClean="0"/>
              <a:t>OK</a:t>
            </a:r>
            <a:r>
              <a:rPr lang="zh-CN" altLang="en-US" dirty="0" smtClean="0"/>
              <a:t>，但</a:t>
            </a:r>
            <a:r>
              <a:rPr lang="zh-CN" altLang="en-US" dirty="0" smtClean="0">
                <a:solidFill>
                  <a:srgbClr val="FFC000"/>
                </a:solidFill>
              </a:rPr>
              <a:t>风格不好！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>
                <a:solidFill>
                  <a:srgbClr val="FFC000"/>
                </a:solidFill>
              </a:rPr>
              <a:t>struct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定义一个结构类型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的变量</a:t>
            </a:r>
            <a:r>
              <a:rPr lang="en-US" altLang="zh-CN" dirty="0" smtClean="0"/>
              <a:t>a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>
                <a:solidFill>
                  <a:srgbClr val="FF66FF"/>
                </a:solidFill>
              </a:rPr>
              <a:t>A</a:t>
            </a:r>
            <a:r>
              <a:rPr lang="en-US" altLang="zh-CN" dirty="0" smtClean="0"/>
              <a:t> = 1;  //</a:t>
            </a:r>
            <a:r>
              <a:rPr lang="zh-CN" altLang="en-US" dirty="0" smtClean="0"/>
              <a:t>把</a:t>
            </a:r>
            <a:r>
              <a:rPr lang="en-US" altLang="zh-CN" dirty="0" smtClean="0"/>
              <a:t>1</a:t>
            </a:r>
            <a:r>
              <a:rPr lang="zh-CN" altLang="en-US" dirty="0" smtClean="0"/>
              <a:t>赋值给整型变量</a:t>
            </a:r>
            <a:r>
              <a:rPr lang="en-US" altLang="zh-CN" dirty="0" smtClean="0"/>
              <a:t>A</a:t>
            </a: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名空间作用域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19200"/>
            <a:ext cx="8713788" cy="300188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对于一个多模块构成的程序，有时会面临一个问题：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在一个模块中要用到在另外两个模块中定义的不同全局程序实体（如：全局变量和函数），而这两个全局程序实体的</a:t>
            </a:r>
            <a:r>
              <a:rPr lang="zh-CN" altLang="en-US" dirty="0" smtClean="0">
                <a:solidFill>
                  <a:srgbClr val="FFC000"/>
                </a:solidFill>
              </a:rPr>
              <a:t>名字相同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例如，在模块</a:t>
            </a:r>
            <a:r>
              <a:rPr lang="en-US" altLang="zh-CN" dirty="0" smtClean="0"/>
              <a:t>1</a:t>
            </a:r>
            <a:r>
              <a:rPr lang="zh-CN" altLang="en-US" dirty="0" smtClean="0"/>
              <a:t>和模块</a:t>
            </a:r>
            <a:r>
              <a:rPr lang="en-US" altLang="zh-CN" dirty="0" smtClean="0"/>
              <a:t>2</a:t>
            </a:r>
            <a:r>
              <a:rPr lang="zh-CN" altLang="en-US" dirty="0" smtClean="0"/>
              <a:t>中都定义了</a:t>
            </a:r>
            <a:r>
              <a:rPr lang="en-US" altLang="zh-CN" dirty="0" smtClean="0"/>
              <a:t>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</a:t>
            </a:r>
            <a:r>
              <a:rPr lang="zh-CN" altLang="en-US" dirty="0" smtClean="0"/>
              <a:t>，模块</a:t>
            </a:r>
            <a:r>
              <a:rPr lang="en-US" altLang="zh-CN" dirty="0" smtClean="0"/>
              <a:t>3</a:t>
            </a:r>
            <a:r>
              <a:rPr lang="zh-CN" altLang="en-US" dirty="0" smtClean="0"/>
              <a:t>中如何使用它们？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1861" y="4293096"/>
            <a:ext cx="1697037" cy="2304256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smtClean="0"/>
              <a:t>//</a:t>
            </a:r>
            <a:r>
              <a:rPr lang="zh-CN" altLang="en-US" sz="2400" b="0" kern="0" dirty="0" smtClean="0"/>
              <a:t>模块</a:t>
            </a:r>
            <a:r>
              <a:rPr lang="en-US" altLang="zh-CN" sz="2400" b="0" kern="0" dirty="0" smtClean="0"/>
              <a:t>1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err="1" smtClean="0"/>
              <a:t>int</a:t>
            </a:r>
            <a:r>
              <a:rPr lang="en-US" altLang="zh-CN" sz="2400" b="0" kern="0" dirty="0" smtClean="0"/>
              <a:t> x=1;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smtClean="0"/>
              <a:t>void f()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smtClean="0"/>
              <a:t>{ ......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b="0" kern="0" dirty="0" smtClean="0"/>
              <a:t>......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987824" y="4299893"/>
            <a:ext cx="1697037" cy="2297459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//</a:t>
            </a:r>
            <a:r>
              <a:rPr lang="zh-CN" altLang="en-US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模块</a:t>
            </a: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2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int</a:t>
            </a: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x=0;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void f()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{ ......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}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  <a:endParaRPr lang="en-US" altLang="zh-CN" b="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539259" y="4293096"/>
            <a:ext cx="3137197" cy="2304256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//</a:t>
            </a:r>
            <a:r>
              <a:rPr lang="zh-CN" altLang="en-US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模块</a:t>
            </a: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3</a:t>
            </a:r>
            <a:endParaRPr lang="en-US" altLang="zh-CN" b="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extern </a:t>
            </a:r>
            <a:r>
              <a:rPr lang="en-US" altLang="zh-CN" b="0" kern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int</a:t>
            </a: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x; //?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extern void f(); //?</a:t>
            </a:r>
            <a:endParaRPr lang="en-US" altLang="zh-CN" b="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 </a:t>
            </a:r>
            <a:r>
              <a:rPr lang="en-US" altLang="zh-CN" b="0" kern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x,f</a:t>
            </a: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... //?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en-US" altLang="zh-CN" b="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  <a:endParaRPr lang="en-US" altLang="zh-CN" b="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dirty="0"/>
              <a:t>C++</a:t>
            </a:r>
            <a:r>
              <a:rPr lang="zh-CN" altLang="en-US" dirty="0"/>
              <a:t>提供了</a:t>
            </a:r>
            <a:r>
              <a:rPr lang="zh-CN" altLang="en-US" dirty="0">
                <a:solidFill>
                  <a:schemeClr val="folHlink"/>
                </a:solidFill>
              </a:rPr>
              <a:t>名空间</a:t>
            </a:r>
            <a:r>
              <a:rPr lang="zh-CN" altLang="en-US" dirty="0"/>
              <a:t>（</a:t>
            </a:r>
            <a:r>
              <a:rPr lang="en-US" altLang="zh-CN" dirty="0"/>
              <a:t>namespace</a:t>
            </a:r>
            <a:r>
              <a:rPr lang="zh-CN" altLang="en-US" dirty="0" smtClean="0"/>
              <a:t>）机制来</a:t>
            </a:r>
            <a:r>
              <a:rPr lang="zh-CN" altLang="en-US" dirty="0"/>
              <a:t>解决上述的名冲突问题。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可以把全局标识符定义在</a:t>
            </a:r>
            <a:r>
              <a:rPr lang="zh-CN" altLang="en-US" dirty="0"/>
              <a:t>一个名空间</a:t>
            </a:r>
            <a:r>
              <a:rPr lang="zh-CN" altLang="en-US" dirty="0" smtClean="0"/>
              <a:t>中，其</a:t>
            </a:r>
            <a:r>
              <a:rPr lang="zh-CN" altLang="en-US" dirty="0"/>
              <a:t>作用域为该名空间。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/>
              <a:t>当在一个名空间外部需要使用该名空间中定义的全局标识符时</a:t>
            </a:r>
            <a:r>
              <a:rPr lang="zh-CN" altLang="en-US" dirty="0" smtClean="0"/>
              <a:t>，需要用</a:t>
            </a:r>
            <a:r>
              <a:rPr lang="zh-CN" altLang="en-US" dirty="0"/>
              <a:t>该名空间的名字来修饰或受限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373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0339"/>
            <a:ext cx="3394075" cy="1612477"/>
          </a:xfrm>
          <a:solidFill>
            <a:srgbClr val="5C3D1E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//</a:t>
            </a:r>
            <a:r>
              <a:rPr lang="zh-CN" altLang="en-US" sz="2000" dirty="0" smtClean="0"/>
              <a:t>模块</a:t>
            </a:r>
            <a:r>
              <a:rPr lang="en-US" altLang="zh-CN" sz="2000" dirty="0" smtClean="0"/>
              <a:t>1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namespace 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{	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x=1;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void f() { ...... 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138365" y="188640"/>
            <a:ext cx="3394075" cy="1584176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模块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namespace B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</a:t>
            </a:r>
            <a:r>
              <a:rPr lang="en-US" altLang="zh-CN" sz="20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x=0;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void f() { ...... }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149279" y="2060848"/>
            <a:ext cx="3959225" cy="1323439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A::x ... 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A::f(); 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B::x ...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B::f();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5131961" y="3429000"/>
            <a:ext cx="3909442" cy="1631216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namespace A;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x ... 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f(); 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B::x ...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B::f();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5131962" y="5110152"/>
            <a:ext cx="3909442" cy="1631216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A::f;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A::x ...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f(); //A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 B::x ...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B::f();  //B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endParaRPr lang="en-US" altLang="zh-CN" sz="2000" b="0" dirty="0">
              <a:solidFill>
                <a:schemeClr val="tx1"/>
              </a:solidFill>
            </a:endParaRPr>
          </a:p>
        </p:txBody>
      </p:sp>
      <p:sp>
        <p:nvSpPr>
          <p:cNvPr id="51208" name="Text Box 1"/>
          <p:cNvSpPr txBox="1">
            <a:spLocks noChangeArrowheads="1"/>
          </p:cNvSpPr>
          <p:nvPr/>
        </p:nvSpPr>
        <p:spPr bwMode="auto">
          <a:xfrm>
            <a:off x="4661916" y="2078851"/>
            <a:ext cx="415498" cy="369332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1.</a:t>
            </a:r>
            <a:endParaRPr lang="zh-CN" altLang="en-US" sz="1800" b="0" dirty="0"/>
          </a:p>
        </p:txBody>
      </p:sp>
      <p:sp>
        <p:nvSpPr>
          <p:cNvPr id="51209" name="Text Box 2"/>
          <p:cNvSpPr txBox="1">
            <a:spLocks noChangeArrowheads="1"/>
          </p:cNvSpPr>
          <p:nvPr/>
        </p:nvSpPr>
        <p:spPr bwMode="auto">
          <a:xfrm>
            <a:off x="4644008" y="3491716"/>
            <a:ext cx="415498" cy="369332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2.</a:t>
            </a:r>
            <a:endParaRPr lang="zh-CN" altLang="en-US" sz="1800" b="0" dirty="0"/>
          </a:p>
        </p:txBody>
      </p:sp>
      <p:sp>
        <p:nvSpPr>
          <p:cNvPr id="51210" name="Text Box 3"/>
          <p:cNvSpPr txBox="1">
            <a:spLocks noChangeArrowheads="1"/>
          </p:cNvSpPr>
          <p:nvPr/>
        </p:nvSpPr>
        <p:spPr bwMode="auto">
          <a:xfrm>
            <a:off x="4644008" y="5099039"/>
            <a:ext cx="415498" cy="369332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b="0" dirty="0" smtClean="0"/>
              <a:t>3.</a:t>
            </a:r>
            <a:endParaRPr lang="zh-CN" altLang="en-US" sz="1800" b="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40767" y="2060848"/>
            <a:ext cx="3959225" cy="3170099"/>
          </a:xfrm>
          <a:prstGeom prst="rect">
            <a:avLst/>
          </a:prstGeom>
          <a:solidFill>
            <a:srgbClr val="5C3D1E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模块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namespece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 //</a:t>
            </a:r>
            <a:r>
              <a:rPr lang="zh-CN" altLang="en-US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声明</a:t>
            </a:r>
            <a:endParaRPr lang="en-US" altLang="zh-CN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 extern </a:t>
            </a:r>
            <a:r>
              <a:rPr lang="en-US" altLang="zh-CN" sz="20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x;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void f();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altLang="zh-CN" sz="2000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namespece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 //</a:t>
            </a:r>
            <a:r>
              <a:rPr lang="zh-CN" altLang="en-US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声明</a:t>
            </a:r>
            <a:endParaRPr lang="en-US" altLang="zh-CN" sz="2000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 extern </a:t>
            </a:r>
            <a:r>
              <a:rPr lang="en-US" altLang="zh-CN" sz="2000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x;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void f();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 </a:t>
            </a:r>
            <a:endParaRPr lang="en-US" altLang="zh-CN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......</a:t>
            </a:r>
            <a:endParaRPr lang="en-US" altLang="zh-CN" sz="2000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76664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由于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标准库中的全局实体（如</a:t>
            </a:r>
            <a:r>
              <a:rPr lang="en-US" altLang="zh-CN" dirty="0" err="1" smtClean="0"/>
              <a:t>cin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cout</a:t>
            </a:r>
            <a:r>
              <a:rPr lang="zh-CN" altLang="en-US" dirty="0" smtClean="0"/>
              <a:t>）是定义在名空间</a:t>
            </a:r>
            <a:r>
              <a:rPr lang="en-US" altLang="zh-CN" dirty="0" err="1" smtClean="0"/>
              <a:t>std</a:t>
            </a:r>
            <a:r>
              <a:rPr lang="zh-CN" altLang="en-US" dirty="0" smtClean="0"/>
              <a:t>中的，因此，使用标准库中的全局实体时要用</a:t>
            </a:r>
            <a:r>
              <a:rPr lang="en-US" altLang="zh-CN" dirty="0" err="1" smtClean="0"/>
              <a:t>std</a:t>
            </a:r>
            <a:r>
              <a:rPr lang="zh-CN" altLang="en-US" dirty="0" smtClean="0"/>
              <a:t>受限。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另外，具有文件</a:t>
            </a:r>
            <a:r>
              <a:rPr lang="zh-CN" altLang="en-US" dirty="0"/>
              <a:t>作用域的</a:t>
            </a:r>
            <a:r>
              <a:rPr lang="zh-CN" altLang="en-US" dirty="0" smtClean="0"/>
              <a:t>标识符可以用</a:t>
            </a:r>
            <a:r>
              <a:rPr lang="zh-CN" altLang="en-US" dirty="0">
                <a:solidFill>
                  <a:srgbClr val="FFC000"/>
                </a:solidFill>
              </a:rPr>
              <a:t>无名的名空间</a:t>
            </a:r>
            <a:r>
              <a:rPr lang="zh-CN" altLang="en-US" dirty="0"/>
              <a:t>来</a:t>
            </a:r>
            <a:r>
              <a:rPr lang="zh-CN" altLang="en-US" dirty="0" smtClean="0"/>
              <a:t>定义。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例如，对于</a:t>
            </a:r>
            <a:r>
              <a:rPr lang="zh-CN" altLang="en-US" dirty="0" smtClean="0"/>
              <a:t>下面用</a:t>
            </a:r>
            <a:r>
              <a:rPr lang="en-US" altLang="zh-CN" dirty="0" smtClean="0"/>
              <a:t>static</a:t>
            </a:r>
            <a:r>
              <a:rPr lang="zh-CN" altLang="en-US" dirty="0" smtClean="0"/>
              <a:t>说明的具有</a:t>
            </a:r>
            <a:r>
              <a:rPr lang="zh-CN" altLang="en-US" dirty="0"/>
              <a:t>文件作用域的全局变量：</a:t>
            </a:r>
            <a:endParaRPr lang="en-US" altLang="zh-CN" dirty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	static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x,y</a:t>
            </a:r>
            <a:r>
              <a:rPr lang="en-US" altLang="zh-CN" dirty="0"/>
              <a:t>;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可用</a:t>
            </a:r>
            <a:r>
              <a:rPr lang="zh-CN" altLang="en-US" dirty="0"/>
              <a:t>下面的无名的名空间来代替：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namespace</a:t>
            </a:r>
            <a:endParaRPr lang="zh-CN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{  </a:t>
            </a:r>
            <a:r>
              <a:rPr lang="en-US" altLang="zh-CN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x,y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//x</a:t>
            </a:r>
            <a:r>
              <a:rPr lang="zh-CN" alt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</a:t>
            </a:r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zh-CN" alt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只能在本源文件中使用！</a:t>
            </a:r>
            <a:endParaRPr lang="en-US" altLang="zh-CN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}</a:t>
            </a: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这样，</a:t>
            </a:r>
            <a:r>
              <a:rPr lang="en-US" altLang="zh-CN" dirty="0" smtClean="0"/>
              <a:t>static</a:t>
            </a:r>
            <a:r>
              <a:rPr lang="zh-CN" altLang="en-US" dirty="0" smtClean="0"/>
              <a:t>就可以</a:t>
            </a:r>
            <a:r>
              <a:rPr lang="zh-CN" altLang="en-US" dirty="0"/>
              <a:t>只</a:t>
            </a:r>
            <a:r>
              <a:rPr lang="zh-CN" altLang="en-US" dirty="0" smtClean="0"/>
              <a:t>用于一个目的了：使得</a:t>
            </a:r>
            <a:r>
              <a:rPr lang="zh-CN" altLang="en-US" dirty="0" smtClean="0">
                <a:latin typeface="宋体" charset="-122"/>
              </a:rPr>
              <a:t>局部变量</a:t>
            </a:r>
            <a:r>
              <a:rPr lang="zh-CN" altLang="en-US" dirty="0">
                <a:latin typeface="宋体" charset="-122"/>
              </a:rPr>
              <a:t>采用静态</a:t>
            </a:r>
            <a:r>
              <a:rPr lang="zh-CN" altLang="en-US" dirty="0" smtClean="0">
                <a:latin typeface="宋体" charset="-122"/>
              </a:rPr>
              <a:t>存储分配。</a:t>
            </a:r>
            <a:endParaRPr lang="en-US" altLang="zh-CN" dirty="0" smtClean="0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12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28600"/>
            <a:ext cx="813435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解决对小函数调用的低效问题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40960" cy="524118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函数调用是需要额外开销的，在执行函数体之前：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保留返回地址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为局部变量和形参分配空间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实现参数传递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......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对一些只</a:t>
            </a:r>
            <a:r>
              <a:rPr lang="zh-CN" altLang="en-US" dirty="0"/>
              <a:t>包含一两条</a:t>
            </a:r>
            <a:r>
              <a:rPr lang="zh-CN" altLang="en-US" dirty="0" smtClean="0"/>
              <a:t>语句的</a:t>
            </a:r>
            <a:r>
              <a:rPr lang="zh-CN" altLang="en-US" dirty="0" smtClean="0">
                <a:solidFill>
                  <a:srgbClr val="FFC000"/>
                </a:solidFill>
              </a:rPr>
              <a:t>小函数</a:t>
            </a:r>
            <a:r>
              <a:rPr lang="zh-CN" altLang="en-US" dirty="0" smtClean="0"/>
              <a:t>，函数调用的额外开销往往大于完成函数功能所需要的开销，</a:t>
            </a:r>
            <a:r>
              <a:rPr lang="zh-CN" altLang="en-US" dirty="0" smtClean="0">
                <a:solidFill>
                  <a:srgbClr val="FFC000"/>
                </a:solidFill>
              </a:rPr>
              <a:t>频繁地</a:t>
            </a:r>
            <a:r>
              <a:rPr lang="zh-CN" altLang="en-US" dirty="0" smtClean="0"/>
              <a:t>调用这样的函数将</a:t>
            </a:r>
            <a:r>
              <a:rPr lang="zh-CN" altLang="en-US" dirty="0"/>
              <a:t>会</a:t>
            </a:r>
            <a:r>
              <a:rPr lang="zh-CN" altLang="en-US" dirty="0" smtClean="0"/>
              <a:t>使程序的效率不高。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提供了两种解决上述问题的办法：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带参数的宏定义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内联函数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7388" y="2286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带参数的宏定义 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58888"/>
            <a:ext cx="8642350" cy="5410200"/>
          </a:xfrm>
        </p:spPr>
        <p:txBody>
          <a:bodyPr>
            <a:normAutofit fontScale="85000" lnSpcReduction="20000"/>
          </a:bodyPr>
          <a:lstStyle/>
          <a:p>
            <a:pPr marL="355600" indent="-355600"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可以用</a:t>
            </a:r>
            <a:r>
              <a:rPr lang="zh-CN" altLang="en-US" dirty="0" smtClean="0">
                <a:solidFill>
                  <a:schemeClr val="folHlink"/>
                </a:solidFill>
              </a:rPr>
              <a:t>带参数的宏定义</a:t>
            </a:r>
            <a:r>
              <a:rPr lang="zh-CN" altLang="en-US" dirty="0" smtClean="0"/>
              <a:t>（属于一</a:t>
            </a:r>
            <a:r>
              <a:rPr lang="zh-CN" altLang="en-US" dirty="0"/>
              <a:t>种</a:t>
            </a:r>
            <a:r>
              <a:rPr lang="zh-CN" altLang="en-US" dirty="0">
                <a:solidFill>
                  <a:srgbClr val="FFC000"/>
                </a:solidFill>
              </a:rPr>
              <a:t>编译预处理</a:t>
            </a:r>
            <a:r>
              <a:rPr lang="zh-CN" altLang="en-US" dirty="0" smtClean="0">
                <a:solidFill>
                  <a:srgbClr val="FFC000"/>
                </a:solidFill>
              </a:rPr>
              <a:t>命令</a:t>
            </a:r>
            <a:r>
              <a:rPr lang="zh-CN" altLang="en-US" dirty="0" smtClean="0"/>
              <a:t>）来实现类似函数的功能。例如，下面定义了一个带两个参数的宏：</a:t>
            </a:r>
          </a:p>
          <a:p>
            <a:pPr marL="893763" lvl="1" indent="-358775" algn="just" eaLnBrk="1" hangingPunct="1">
              <a:lnSpc>
                <a:spcPct val="120000"/>
              </a:lnSpc>
              <a:defRPr/>
            </a:pPr>
            <a:r>
              <a:rPr lang="en-US" altLang="zh-CN" dirty="0"/>
              <a:t>#define</a:t>
            </a:r>
            <a:r>
              <a:rPr lang="zh-CN" altLang="en-US" dirty="0"/>
              <a:t>  </a:t>
            </a:r>
            <a:r>
              <a:rPr lang="en-US" altLang="zh-CN" dirty="0">
                <a:solidFill>
                  <a:srgbClr val="FFC000"/>
                </a:solidFill>
              </a:rPr>
              <a:t>max</a:t>
            </a:r>
            <a:r>
              <a:rPr lang="en-US" altLang="zh-CN" dirty="0"/>
              <a:t>(</a:t>
            </a:r>
            <a:r>
              <a:rPr lang="en-US" altLang="zh-CN" dirty="0" err="1"/>
              <a:t>a,b</a:t>
            </a:r>
            <a:r>
              <a:rPr lang="en-US" altLang="zh-CN" dirty="0"/>
              <a:t>)</a:t>
            </a:r>
            <a:r>
              <a:rPr lang="zh-CN" altLang="en-US" dirty="0"/>
              <a:t>  </a:t>
            </a:r>
            <a:r>
              <a:rPr lang="en-US" altLang="zh-CN" dirty="0"/>
              <a:t>(((a)&gt;(b))?(a):(b))</a:t>
            </a:r>
          </a:p>
          <a:p>
            <a:pPr marL="355600" indent="-355600" algn="just" eaLnBrk="1" hangingPunct="1">
              <a:lnSpc>
                <a:spcPct val="120000"/>
              </a:lnSpc>
              <a:defRPr/>
            </a:pPr>
            <a:r>
              <a:rPr lang="zh-CN" altLang="en-US" dirty="0"/>
              <a:t>在编译之前，</a:t>
            </a:r>
            <a:r>
              <a:rPr lang="zh-CN" altLang="en-US" dirty="0">
                <a:solidFill>
                  <a:srgbClr val="FFC000"/>
                </a:solidFill>
              </a:rPr>
              <a:t>编译预处理程序</a:t>
            </a:r>
            <a:r>
              <a:rPr lang="zh-CN" altLang="en-US" dirty="0"/>
              <a:t>将对宏的使用进行</a:t>
            </a:r>
            <a:r>
              <a:rPr lang="zh-CN" altLang="en-US" dirty="0">
                <a:solidFill>
                  <a:schemeClr val="folHlink"/>
                </a:solidFill>
              </a:rPr>
              <a:t>文字替换</a:t>
            </a:r>
            <a:r>
              <a:rPr lang="zh-CN" altLang="en-US" dirty="0"/>
              <a:t>！然后交给编译程序编译。</a:t>
            </a:r>
          </a:p>
          <a:p>
            <a:pPr marL="893763" lvl="1" indent="-358775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/>
              <a:t>例如：编译前将把</a:t>
            </a:r>
          </a:p>
          <a:p>
            <a:pPr marL="893763" lvl="1" indent="-358775" algn="just" eaLnBrk="1" hangingPunct="1">
              <a:lnSpc>
                <a:spcPct val="120000"/>
              </a:lnSpc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>
                <a:solidFill>
                  <a:srgbClr val="FFC000"/>
                </a:solidFill>
              </a:rPr>
              <a:t>max(</a:t>
            </a:r>
            <a:r>
              <a:rPr lang="en-US" altLang="zh-CN" dirty="0" err="1">
                <a:solidFill>
                  <a:srgbClr val="FFC000"/>
                </a:solidFill>
              </a:rPr>
              <a:t>x,y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  <a:r>
              <a:rPr lang="en-US" altLang="zh-CN" dirty="0"/>
              <a:t>;</a:t>
            </a:r>
          </a:p>
          <a:p>
            <a:pPr marL="893763" lvl="1" indent="-358775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/>
              <a:t>替换成：</a:t>
            </a:r>
          </a:p>
          <a:p>
            <a:pPr marL="893763" lvl="1" indent="-358775" algn="just" eaLnBrk="1" hangingPunct="1">
              <a:lnSpc>
                <a:spcPct val="120000"/>
              </a:lnSpc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>
                <a:solidFill>
                  <a:srgbClr val="FFC000"/>
                </a:solidFill>
              </a:rPr>
              <a:t>(((x)&gt;(y))?(x):(y))</a:t>
            </a:r>
            <a:r>
              <a:rPr lang="en-US" altLang="zh-CN" dirty="0"/>
              <a:t>;</a:t>
            </a:r>
          </a:p>
          <a:p>
            <a:pPr marL="355600" indent="-355600"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带参数的宏定义</a:t>
            </a:r>
            <a:r>
              <a:rPr lang="zh-CN" altLang="en-US" dirty="0"/>
              <a:t>的格式为：</a:t>
            </a:r>
          </a:p>
          <a:p>
            <a:pPr marL="893763" lvl="1" indent="-358775" algn="just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  <a:cs typeface="Times New Roman" pitchFamily="18" charset="0"/>
              </a:rPr>
              <a:t>#define</a:t>
            </a:r>
            <a:r>
              <a:rPr lang="zh-CN" altLang="en-US" dirty="0" smtClean="0"/>
              <a:t>凵</a:t>
            </a:r>
            <a:r>
              <a:rPr lang="en-US" altLang="zh-CN" dirty="0" smtClean="0">
                <a:cs typeface="Times New Roman" pitchFamily="18" charset="0"/>
              </a:rPr>
              <a:t>&lt;</a:t>
            </a:r>
            <a:r>
              <a:rPr lang="zh-CN" altLang="en-US" dirty="0" smtClean="0"/>
              <a:t>宏名</a:t>
            </a:r>
            <a:r>
              <a:rPr lang="en-US" altLang="zh-CN" dirty="0" smtClean="0">
                <a:cs typeface="Times New Roman" pitchFamily="18" charset="0"/>
              </a:rPr>
              <a:t>&gt;</a:t>
            </a:r>
            <a:r>
              <a:rPr lang="en-US" altLang="zh-CN" dirty="0" smtClean="0">
                <a:solidFill>
                  <a:srgbClr val="FFC000"/>
                </a:solidFill>
                <a:cs typeface="Times New Roman" pitchFamily="18" charset="0"/>
              </a:rPr>
              <a:t>(</a:t>
            </a:r>
            <a:r>
              <a:rPr lang="en-US" altLang="zh-CN" dirty="0" smtClean="0">
                <a:cs typeface="Times New Roman" pitchFamily="18" charset="0"/>
              </a:rPr>
              <a:t>&lt;</a:t>
            </a:r>
            <a:r>
              <a:rPr lang="zh-CN" altLang="en-US" dirty="0" smtClean="0"/>
              <a:t>参数表</a:t>
            </a:r>
            <a:r>
              <a:rPr lang="en-US" altLang="zh-CN" dirty="0" smtClean="0">
                <a:cs typeface="Times New Roman" pitchFamily="18" charset="0"/>
              </a:rPr>
              <a:t>&gt;</a:t>
            </a:r>
            <a:r>
              <a:rPr lang="en-US" altLang="zh-CN" dirty="0" smtClean="0">
                <a:solidFill>
                  <a:srgbClr val="FFC000"/>
                </a:solidFill>
                <a:cs typeface="Times New Roman" pitchFamily="18" charset="0"/>
              </a:rPr>
              <a:t>)</a:t>
            </a:r>
            <a:r>
              <a:rPr lang="zh-CN" altLang="en-US" dirty="0" smtClean="0"/>
              <a:t>凵</a:t>
            </a:r>
            <a:r>
              <a:rPr lang="en-US" altLang="zh-CN" dirty="0" smtClean="0">
                <a:cs typeface="Times New Roman" pitchFamily="18" charset="0"/>
              </a:rPr>
              <a:t>&lt;</a:t>
            </a:r>
            <a:r>
              <a:rPr lang="zh-CN" altLang="en-US" dirty="0" smtClean="0"/>
              <a:t>文字串</a:t>
            </a:r>
            <a:r>
              <a:rPr lang="en-US" altLang="zh-CN" dirty="0" smtClean="0">
                <a:cs typeface="Times New Roman" pitchFamily="18" charset="0"/>
              </a:rPr>
              <a:t>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局部变量的存储类修饰符</a:t>
            </a:r>
            <a:r>
              <a:rPr lang="zh-CN" altLang="en-US" b="1" dirty="0" smtClean="0"/>
              <a:t> </a:t>
            </a:r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91208"/>
            <a:ext cx="8785100" cy="523413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 smtClean="0"/>
              <a:t>定义局部变量时，也可以为它们加上存储类修饰符来</a:t>
            </a:r>
            <a:r>
              <a:rPr lang="zh-CN" altLang="en-US" dirty="0" smtClean="0">
                <a:solidFill>
                  <a:srgbClr val="FFC000"/>
                </a:solidFill>
              </a:rPr>
              <a:t>显式地</a:t>
            </a:r>
            <a:r>
              <a:rPr lang="zh-CN" altLang="en-US" dirty="0" smtClean="0"/>
              <a:t>指出（或调整）它们的生存期：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auto</a:t>
            </a:r>
            <a:r>
              <a:rPr lang="zh-CN" altLang="en-US" dirty="0" smtClean="0"/>
              <a:t>：该局部变量具有自动生存期，</a:t>
            </a:r>
            <a:r>
              <a:rPr lang="en-US" altLang="zh-CN" dirty="0" smtClean="0">
                <a:solidFill>
                  <a:srgbClr val="FFC000"/>
                </a:solidFill>
              </a:rPr>
              <a:t>auto</a:t>
            </a:r>
            <a:r>
              <a:rPr lang="zh-CN" altLang="en-US" dirty="0">
                <a:solidFill>
                  <a:srgbClr val="FFC000"/>
                </a:solidFill>
              </a:rPr>
              <a:t>一般不写</a:t>
            </a:r>
            <a:r>
              <a:rPr lang="zh-CN" altLang="en-US" dirty="0" smtClean="0"/>
              <a:t>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register</a:t>
            </a:r>
            <a:r>
              <a:rPr lang="zh-CN" altLang="en-US" dirty="0" smtClean="0"/>
              <a:t>：该局部变量也具有自动生存期，但由编译程序根据</a:t>
            </a:r>
            <a:r>
              <a:rPr lang="en-US" altLang="zh-CN" dirty="0" smtClean="0"/>
              <a:t>CPU</a:t>
            </a:r>
            <a:r>
              <a:rPr lang="zh-CN" altLang="en-US" dirty="0" smtClean="0"/>
              <a:t>寄存器的使用情况来决定其空间是否在寄存器中分配。（适合于使用频繁的局部变量）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static</a:t>
            </a:r>
            <a:r>
              <a:rPr lang="zh-CN" altLang="en-US" dirty="0" smtClean="0"/>
              <a:t>：该局部变量具有静态生存期。如果它有初始化操作，则只在函数第一次调用时进行初始化，以后调用中不再进行初始化，它的值为上一次函数调用结束时的值。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宏定义的不足之处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86800" cy="5112568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2800" dirty="0" smtClean="0"/>
              <a:t>需要加上很多的括号，否则会出问题。例如：</a:t>
            </a:r>
          </a:p>
          <a:p>
            <a:pPr lvl="1" algn="just" eaLnBrk="1" hangingPunct="1">
              <a:defRPr/>
            </a:pPr>
            <a:r>
              <a:rPr lang="en-US" altLang="zh-CN" sz="2400" dirty="0" smtClean="0"/>
              <a:t>#define max(</a:t>
            </a:r>
            <a:r>
              <a:rPr lang="en-US" altLang="zh-CN" sz="2400" dirty="0" err="1" smtClean="0"/>
              <a:t>a,b</a:t>
            </a:r>
            <a:r>
              <a:rPr lang="en-US" altLang="zh-CN" sz="2400" dirty="0" smtClean="0"/>
              <a:t>) a&gt;</a:t>
            </a:r>
            <a:r>
              <a:rPr lang="en-US" altLang="zh-CN" sz="2400" dirty="0" err="1" smtClean="0"/>
              <a:t>b?a:b</a:t>
            </a:r>
            <a:r>
              <a:rPr lang="en-US" altLang="zh-CN" sz="2400" dirty="0" smtClean="0"/>
              <a:t> </a:t>
            </a:r>
          </a:p>
          <a:p>
            <a:pPr lvl="1" algn="just" eaLnBrk="1" hangingPunct="1">
              <a:defRPr/>
            </a:pPr>
            <a:r>
              <a:rPr lang="en-US" altLang="zh-CN" sz="2400" dirty="0" smtClean="0"/>
              <a:t>10+max(</a:t>
            </a:r>
            <a:r>
              <a:rPr lang="en-US" altLang="zh-CN" sz="2400" dirty="0" err="1" smtClean="0"/>
              <a:t>x,y</a:t>
            </a:r>
            <a:r>
              <a:rPr lang="en-US" altLang="zh-CN" sz="2400" dirty="0" smtClean="0"/>
              <a:t>)+z </a:t>
            </a:r>
            <a:r>
              <a:rPr lang="zh-CN" altLang="en-US" sz="2400" dirty="0" smtClean="0"/>
              <a:t>将被替换成：</a:t>
            </a:r>
          </a:p>
          <a:p>
            <a:pPr marL="457200" lvl="1" indent="0" algn="just" eaLnBrk="1" hangingPunct="1">
              <a:buNone/>
              <a:defRPr/>
            </a:pPr>
            <a:r>
              <a:rPr lang="en-US" altLang="zh-CN" sz="2400" dirty="0" smtClean="0"/>
              <a:t>   10+x&gt;</a:t>
            </a:r>
            <a:r>
              <a:rPr lang="en-US" altLang="zh-CN" sz="2400" dirty="0" err="1" smtClean="0"/>
              <a:t>y?x:y+z</a:t>
            </a:r>
            <a:r>
              <a:rPr lang="en-US" altLang="zh-CN" sz="2400" dirty="0" smtClean="0"/>
              <a:t> //</a:t>
            </a:r>
            <a:r>
              <a:rPr lang="zh-CN" altLang="en-US" sz="2400" dirty="0" smtClean="0">
                <a:solidFill>
                  <a:srgbClr val="FFC000"/>
                </a:solidFill>
              </a:rPr>
              <a:t>？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algn="just" eaLnBrk="1" hangingPunct="1">
              <a:defRPr/>
            </a:pPr>
            <a:r>
              <a:rPr lang="zh-CN" altLang="en-US" sz="2800" dirty="0" smtClean="0"/>
              <a:t>有时会出现重复计算。例如：</a:t>
            </a:r>
            <a:endParaRPr lang="zh-CN" altLang="en-US" sz="2800" dirty="0" smtClean="0"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en-US" altLang="zh-CN" sz="2400" dirty="0" smtClean="0"/>
              <a:t>#define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max(</a:t>
            </a:r>
            <a:r>
              <a:rPr lang="en-US" altLang="zh-CN" sz="2400" dirty="0" err="1" smtClean="0"/>
              <a:t>a,b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(((a)&gt;(b))?(a):(b))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en-US" altLang="zh-CN" sz="2400" dirty="0" smtClean="0">
                <a:cs typeface="Times New Roman" pitchFamily="18" charset="0"/>
              </a:rPr>
              <a:t>max(x+1,y*2) </a:t>
            </a:r>
            <a:r>
              <a:rPr lang="zh-CN" altLang="en-US" sz="2400" dirty="0" smtClean="0">
                <a:cs typeface="Times New Roman" pitchFamily="18" charset="0"/>
              </a:rPr>
              <a:t>将被替换成：</a:t>
            </a:r>
          </a:p>
          <a:p>
            <a:pPr lvl="2" algn="just" eaLnBrk="1" hangingPunct="1">
              <a:defRPr/>
            </a:pPr>
            <a:r>
              <a:rPr lang="en-US" altLang="zh-CN" sz="2000" dirty="0" smtClean="0"/>
              <a:t>(((x+1)&gt;(y*2))?(x+1):(y*2)) //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x+1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y*2</a:t>
            </a:r>
            <a:r>
              <a:rPr lang="zh-CN" altLang="en-US" sz="2000" dirty="0" smtClean="0"/>
              <a:t>要计算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次</a:t>
            </a:r>
            <a:endParaRPr lang="en-US" altLang="zh-CN" sz="2000" dirty="0" smtClean="0"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zh-CN" altLang="en-US" sz="2800" dirty="0"/>
              <a:t>替换时</a:t>
            </a:r>
            <a:r>
              <a:rPr lang="zh-CN" altLang="en-US" sz="2800" dirty="0" smtClean="0"/>
              <a:t>不进行参数类型检查和转换。</a:t>
            </a:r>
            <a:r>
              <a:rPr lang="zh-CN" altLang="en-US" sz="2800" dirty="0" smtClean="0">
                <a:cs typeface="Times New Roman" pitchFamily="18" charset="0"/>
              </a:rPr>
              <a:t> </a:t>
            </a:r>
          </a:p>
          <a:p>
            <a:pPr algn="just" eaLnBrk="1" hangingPunct="1">
              <a:defRPr/>
            </a:pPr>
            <a:r>
              <a:rPr lang="zh-CN" altLang="en-US" sz="2800" dirty="0" smtClean="0"/>
              <a:t>不利于一些工具（如调试）对程序的处理。例如，在上面程序的编译结果中，</a:t>
            </a:r>
            <a:r>
              <a:rPr lang="en-US" altLang="zh-CN" sz="2800" dirty="0" smtClean="0"/>
              <a:t>max</a:t>
            </a:r>
            <a:r>
              <a:rPr lang="zh-CN" altLang="en-US" sz="2800" dirty="0" smtClean="0"/>
              <a:t>已不存在！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51920" y="2780928"/>
            <a:ext cx="3089307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b="0" dirty="0" smtClean="0">
                <a:solidFill>
                  <a:schemeClr val="tx1"/>
                </a:solidFill>
              </a:rPr>
              <a:t>(10+x)&gt;</a:t>
            </a:r>
            <a:r>
              <a:rPr lang="en-US" altLang="zh-CN" b="0" dirty="0" err="1" smtClean="0">
                <a:solidFill>
                  <a:schemeClr val="tx1"/>
                </a:solidFill>
              </a:rPr>
              <a:t>y?x</a:t>
            </a:r>
            <a:r>
              <a:rPr lang="en-US" altLang="zh-CN" b="0" dirty="0" smtClean="0">
                <a:solidFill>
                  <a:schemeClr val="tx1"/>
                </a:solidFill>
              </a:rPr>
              <a:t>:(</a:t>
            </a:r>
            <a:r>
              <a:rPr lang="en-US" altLang="zh-CN" b="0" dirty="0" err="1" smtClean="0">
                <a:solidFill>
                  <a:schemeClr val="tx1"/>
                </a:solidFill>
              </a:rPr>
              <a:t>y+z</a:t>
            </a:r>
            <a:r>
              <a:rPr lang="en-US" altLang="zh-CN" b="0" dirty="0" smtClean="0">
                <a:solidFill>
                  <a:schemeClr val="tx1"/>
                </a:solidFill>
              </a:rPr>
              <a:t>)</a:t>
            </a:r>
            <a:endParaRPr lang="zh-CN" altLang="en-US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内联函数 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752"/>
            <a:ext cx="8496300" cy="553055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内联函数是指在定义函数时，在函数返回类型之前加上一个关键词</a:t>
            </a:r>
            <a:r>
              <a:rPr lang="en-US" altLang="zh-CN" sz="2800" dirty="0" smtClean="0">
                <a:solidFill>
                  <a:schemeClr val="folHlink"/>
                </a:solidFill>
              </a:rPr>
              <a:t>inline</a:t>
            </a:r>
            <a:r>
              <a:rPr lang="zh-CN" altLang="en-US" sz="2800" dirty="0" smtClean="0"/>
              <a:t>。例如：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inline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max(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b)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{	return a&gt;</a:t>
            </a:r>
            <a:r>
              <a:rPr lang="en-US" altLang="zh-CN" dirty="0" err="1" smtClean="0"/>
              <a:t>b?a:b</a:t>
            </a:r>
            <a:r>
              <a:rPr lang="en-US" altLang="zh-CN" dirty="0" smtClean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}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内联函数的作用是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建议</a:t>
            </a:r>
            <a:r>
              <a:rPr lang="zh-CN" altLang="en-US" sz="2800" dirty="0" smtClean="0"/>
              <a:t>编译程序把该函数的函数体展开到调用点，不再进行函数调用，而是直接执行函数体。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内联函数形式上属于函数，因此，它要遵循函数</a:t>
            </a:r>
            <a:r>
              <a:rPr lang="zh-CN" altLang="en-US" sz="2800" dirty="0"/>
              <a:t>调用</a:t>
            </a:r>
            <a:r>
              <a:rPr lang="zh-CN" altLang="en-US" sz="2800" dirty="0" smtClean="0"/>
              <a:t>的一些规定。例如，编译程序会进行参数类型检查与转换。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使用内联函数时应注意以下几点：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不是所有函数都能作为内联函数，如递归函数往往不行。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内联函数名具有文件作用域。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带缺省值的形式参数</a:t>
            </a:r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04250" cy="5184576"/>
          </a:xfrm>
        </p:spPr>
        <p:txBody>
          <a:bodyPr>
            <a:normAutofit fontScale="85000" lnSpcReduction="20000"/>
          </a:bodyPr>
          <a:lstStyle/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对于一个函数的</a:t>
            </a:r>
            <a:r>
              <a:rPr lang="zh-CN" altLang="en-US" sz="3400" dirty="0" smtClean="0">
                <a:solidFill>
                  <a:srgbClr val="FFC000"/>
                </a:solidFill>
              </a:rPr>
              <a:t>某些形参</a:t>
            </a:r>
            <a:r>
              <a:rPr lang="zh-CN" altLang="en-US" sz="3400" dirty="0" smtClean="0"/>
              <a:t>，在调用这个函数时，会出现大部分情况下给这些形参提供的实参都是某个固定值。</a:t>
            </a:r>
            <a:endParaRPr lang="en-US" altLang="zh-CN" sz="3400" dirty="0" smtClean="0"/>
          </a:p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例如，对下面的函数</a:t>
            </a:r>
            <a:r>
              <a:rPr lang="en-US" altLang="zh-CN" sz="3400" dirty="0" smtClean="0"/>
              <a:t>print</a:t>
            </a:r>
            <a:r>
              <a:rPr lang="zh-CN" altLang="en-US" sz="3400" dirty="0" smtClean="0"/>
              <a:t>，大部分情况下调用它时，参数</a:t>
            </a:r>
            <a:r>
              <a:rPr lang="en-US" altLang="zh-CN" sz="3400" dirty="0" smtClean="0"/>
              <a:t>base</a:t>
            </a:r>
            <a:r>
              <a:rPr lang="zh-CN" altLang="en-US" sz="3400" dirty="0" smtClean="0"/>
              <a:t>都是</a:t>
            </a:r>
            <a:r>
              <a:rPr lang="en-US" altLang="zh-CN" sz="3400" dirty="0" smtClean="0"/>
              <a:t>10</a:t>
            </a:r>
            <a:r>
              <a:rPr lang="zh-CN" altLang="en-US" sz="3400" dirty="0" smtClean="0"/>
              <a:t>：</a:t>
            </a:r>
            <a:endParaRPr lang="en-US" altLang="zh-CN" sz="3400" dirty="0" smtClean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    void </a:t>
            </a:r>
            <a:r>
              <a:rPr lang="en-US" altLang="zh-CN" dirty="0"/>
              <a:t>print(</a:t>
            </a:r>
            <a:r>
              <a:rPr lang="en-US" altLang="zh-CN" dirty="0" err="1"/>
              <a:t>int</a:t>
            </a:r>
            <a:r>
              <a:rPr lang="en-US" altLang="zh-CN" dirty="0"/>
              <a:t> value, </a:t>
            </a:r>
            <a:r>
              <a:rPr lang="en-US" altLang="zh-CN" dirty="0" err="1"/>
              <a:t>int</a:t>
            </a:r>
            <a:r>
              <a:rPr lang="en-US" altLang="zh-CN" dirty="0"/>
              <a:t> base</a:t>
            </a:r>
            <a:r>
              <a:rPr lang="en-US" altLang="zh-CN" dirty="0" smtClean="0"/>
              <a:t>);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print(a,10);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print(b,10);</a:t>
            </a:r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print(c,2);</a:t>
            </a:r>
          </a:p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能否在调用</a:t>
            </a:r>
            <a:r>
              <a:rPr lang="en-US" altLang="zh-CN" sz="3400" dirty="0" smtClean="0"/>
              <a:t>print</a:t>
            </a:r>
            <a:r>
              <a:rPr lang="zh-CN" altLang="en-US" sz="3400" dirty="0" smtClean="0"/>
              <a:t>时省略</a:t>
            </a:r>
            <a:r>
              <a:rPr lang="en-US" altLang="zh-CN" sz="3400" dirty="0" smtClean="0"/>
              <a:t>10</a:t>
            </a:r>
            <a:r>
              <a:rPr lang="zh-CN" altLang="en-US" sz="3400" dirty="0" smtClean="0"/>
              <a:t>呢？例如：</a:t>
            </a:r>
            <a:endParaRPr lang="en-US" altLang="zh-CN" sz="3400" dirty="0" smtClean="0"/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3000" dirty="0" smtClean="0"/>
              <a:t>	print(a); //a</a:t>
            </a:r>
            <a:r>
              <a:rPr lang="zh-CN" altLang="en-US" sz="3000" dirty="0" smtClean="0"/>
              <a:t>给</a:t>
            </a:r>
            <a:r>
              <a:rPr lang="en-US" altLang="zh-CN" sz="3000" dirty="0" smtClean="0"/>
              <a:t>value</a:t>
            </a:r>
            <a:r>
              <a:rPr lang="zh-CN" altLang="en-US" sz="3000" dirty="0" smtClean="0"/>
              <a:t>，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给</a:t>
            </a:r>
            <a:r>
              <a:rPr lang="en-US" altLang="zh-CN" sz="3000" dirty="0" smtClean="0"/>
              <a:t>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51304" cy="4530725"/>
          </a:xfrm>
        </p:spPr>
        <p:txBody>
          <a:bodyPr>
            <a:normAutofit fontScale="92500"/>
          </a:bodyPr>
          <a:lstStyle/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/>
              <a:t>在</a:t>
            </a:r>
            <a:r>
              <a:rPr lang="en-US" altLang="zh-CN" sz="3400" dirty="0"/>
              <a:t>C++</a:t>
            </a:r>
            <a:r>
              <a:rPr lang="zh-CN" altLang="en-US" sz="3400" dirty="0"/>
              <a:t>中允许在</a:t>
            </a:r>
            <a:r>
              <a:rPr lang="zh-CN" altLang="en-US" sz="3400" dirty="0">
                <a:solidFill>
                  <a:srgbClr val="FFC000"/>
                </a:solidFill>
              </a:rPr>
              <a:t>声明函数</a:t>
            </a:r>
            <a:r>
              <a:rPr lang="zh-CN" altLang="en-US" sz="3400" dirty="0"/>
              <a:t>时，为函数的某些参数指定默认值</a:t>
            </a:r>
            <a:r>
              <a:rPr lang="zh-CN" altLang="en-US" sz="3400" dirty="0" smtClean="0"/>
              <a:t>。例如</a:t>
            </a:r>
            <a:r>
              <a:rPr lang="zh-CN" altLang="en-US" sz="3400" dirty="0"/>
              <a:t>，可以把函数</a:t>
            </a:r>
            <a:r>
              <a:rPr lang="en-US" altLang="zh-CN" sz="3400" dirty="0"/>
              <a:t>print</a:t>
            </a:r>
            <a:r>
              <a:rPr lang="zh-CN" altLang="en-US" sz="3400" dirty="0"/>
              <a:t>声明成：</a:t>
            </a:r>
          </a:p>
          <a:p>
            <a:pPr marL="990600" lvl="1" indent="-53340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void print(</a:t>
            </a:r>
            <a:r>
              <a:rPr lang="en-US" altLang="zh-CN" dirty="0" err="1"/>
              <a:t>int</a:t>
            </a:r>
            <a:r>
              <a:rPr lang="en-US" altLang="zh-CN" dirty="0"/>
              <a:t> value, </a:t>
            </a:r>
            <a:r>
              <a:rPr lang="en-US" altLang="zh-CN" dirty="0" err="1"/>
              <a:t>int</a:t>
            </a:r>
            <a:r>
              <a:rPr lang="en-US" altLang="zh-CN" dirty="0"/>
              <a:t> base=10);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在调用这些函数时，如果没有提供相应的实参，则相应的形参采用指定的默认值</a:t>
            </a:r>
            <a:r>
              <a:rPr lang="zh-CN" altLang="en-US" dirty="0" smtClean="0"/>
              <a:t>。</a:t>
            </a:r>
            <a:r>
              <a:rPr lang="zh-CN" altLang="en-US" sz="3400" dirty="0" smtClean="0"/>
              <a:t>例如：</a:t>
            </a:r>
            <a:endParaRPr lang="en-US" altLang="zh-CN" sz="3400" dirty="0"/>
          </a:p>
          <a:p>
            <a:pPr marL="990600" lvl="1" indent="-53340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print(32,2); </a:t>
            </a:r>
            <a:r>
              <a:rPr lang="en-US" altLang="zh-CN" dirty="0" smtClean="0"/>
              <a:t>//32</a:t>
            </a:r>
            <a:r>
              <a:rPr lang="zh-CN" altLang="en-US" dirty="0" smtClean="0"/>
              <a:t>传</a:t>
            </a:r>
            <a:r>
              <a:rPr lang="zh-CN" altLang="en-US" dirty="0"/>
              <a:t>给</a:t>
            </a:r>
            <a:r>
              <a:rPr lang="en-US" altLang="zh-CN" dirty="0"/>
              <a:t>value</a:t>
            </a:r>
            <a:r>
              <a:rPr lang="zh-CN" altLang="en-US" dirty="0"/>
              <a:t>；</a:t>
            </a:r>
            <a:r>
              <a:rPr lang="en-US" altLang="zh-CN" dirty="0"/>
              <a:t>2</a:t>
            </a:r>
            <a:r>
              <a:rPr lang="zh-CN" altLang="en-US" dirty="0"/>
              <a:t>传给</a:t>
            </a:r>
            <a:r>
              <a:rPr lang="en-US" altLang="zh-CN" dirty="0"/>
              <a:t>base</a:t>
            </a:r>
          </a:p>
          <a:p>
            <a:pPr marL="990600" lvl="1" indent="-53340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print(28); //28</a:t>
            </a:r>
            <a:r>
              <a:rPr lang="zh-CN" altLang="en-US" dirty="0"/>
              <a:t>传给</a:t>
            </a:r>
            <a:r>
              <a:rPr lang="en-US" altLang="zh-CN" dirty="0"/>
              <a:t>value</a:t>
            </a:r>
            <a:r>
              <a:rPr lang="zh-CN" altLang="en-US" dirty="0"/>
              <a:t>；</a:t>
            </a:r>
            <a:r>
              <a:rPr lang="en-US" altLang="zh-CN" dirty="0"/>
              <a:t>10</a:t>
            </a:r>
            <a:r>
              <a:rPr lang="zh-CN" altLang="en-US" dirty="0"/>
              <a:t>传给</a:t>
            </a:r>
            <a:r>
              <a:rPr lang="en-US" altLang="zh-CN" dirty="0"/>
              <a:t>base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64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184" y="1600200"/>
            <a:ext cx="8507288" cy="492442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在指定函数参数的默认值时，应注意下面几点：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对参数默认值的指定只在函数声明（包括定义性声明）处有意义。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有默认值的形参应全处于形参表的右部。例如：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>
                <a:solidFill>
                  <a:srgbClr val="FFC000"/>
                </a:solidFill>
              </a:rPr>
              <a:t> b=1,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>
                <a:solidFill>
                  <a:srgbClr val="FFC000"/>
                </a:solidFill>
              </a:rPr>
              <a:t> c=0</a:t>
            </a:r>
            <a:r>
              <a:rPr lang="en-US" altLang="zh-CN" dirty="0" smtClean="0"/>
              <a:t>); //OK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dirty="0" smtClean="0">
                <a:solidFill>
                  <a:schemeClr val="folHlink"/>
                </a:solidFill>
              </a:rPr>
              <a:t> b=1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c)</a:t>
            </a:r>
            <a:r>
              <a:rPr lang="en-GB" altLang="zh-CN" dirty="0" smtClean="0"/>
              <a:t>; //</a:t>
            </a:r>
            <a:r>
              <a:rPr lang="en-GB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>
                <a:solidFill>
                  <a:srgbClr val="FFC000"/>
                </a:solidFill>
              </a:rPr>
              <a:t> ，</a:t>
            </a:r>
            <a:r>
              <a:rPr lang="en-US" altLang="zh-CN" dirty="0">
                <a:solidFill>
                  <a:srgbClr val="FFC000"/>
                </a:solidFill>
              </a:rPr>
              <a:t>c</a:t>
            </a:r>
            <a:r>
              <a:rPr lang="zh-CN" altLang="en-US" dirty="0">
                <a:solidFill>
                  <a:srgbClr val="FFC000"/>
                </a:solidFill>
              </a:rPr>
              <a:t>没指定默认值</a:t>
            </a:r>
            <a:endParaRPr lang="en-US" altLang="zh-CN" dirty="0" smtClean="0">
              <a:latin typeface="宋体" charset="-122"/>
              <a:cs typeface="Times New Roman" pitchFamily="18" charset="0"/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在不同的源文件中，对同一个函数的声明可以对它的参数指定不同的默认值。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在同一个源文件中，对同一个函数的声明只能对它的每一个参数指定一次默认值。 </a:t>
            </a:r>
            <a:r>
              <a:rPr lang="zh-CN" altLang="en-US" dirty="0" smtClean="0">
                <a:latin typeface="宋体" charset="-122"/>
                <a:cs typeface="Times New Roman" pitchFamily="18" charset="0"/>
              </a:rPr>
              <a:t> 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函数名重载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588375" cy="544988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给一些功能相同的不同函数取相同的名字，有时</a:t>
            </a:r>
            <a:r>
              <a:rPr lang="zh-CN" altLang="en-US" sz="2800" dirty="0"/>
              <a:t>会</a:t>
            </a:r>
            <a:r>
              <a:rPr lang="zh-CN" altLang="en-US" sz="2800" dirty="0" smtClean="0"/>
              <a:t>带来使用上的方便（便于理解和记忆）。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例如，把下面不同的函数：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print_int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print_double</a:t>
            </a:r>
            <a:r>
              <a:rPr lang="en-US" altLang="zh-CN" sz="2400" dirty="0" smtClean="0"/>
              <a:t>(double d)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print_char</a:t>
            </a:r>
            <a:r>
              <a:rPr lang="en-US" altLang="zh-CN" sz="2400" dirty="0" smtClean="0"/>
              <a:t>(char c)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print_A</a:t>
            </a:r>
            <a:r>
              <a:rPr lang="en-US" altLang="zh-CN" sz="2400" dirty="0" smtClean="0"/>
              <a:t>(A a) { ...... } //A</a:t>
            </a:r>
            <a:r>
              <a:rPr lang="zh-CN" altLang="en-US" sz="2400" dirty="0" smtClean="0"/>
              <a:t>为自定义类型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定义为同名的函数：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print(double d)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print(char c)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print(A a) { ......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/>
              <a:t>C++</a:t>
            </a:r>
            <a:r>
              <a:rPr lang="zh-CN" altLang="en-US" dirty="0"/>
              <a:t>规定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相同的作用域中，可以用同一个名字定义多个不同的函数，这时，要求定义的这些函数应具有不同的</a:t>
            </a:r>
            <a:r>
              <a:rPr lang="zh-CN" altLang="en-US" dirty="0" smtClean="0"/>
              <a:t>参数（参数个数或类型要有所不同）。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上述的做法称为</a:t>
            </a:r>
            <a:r>
              <a:rPr lang="zh-CN" altLang="en-US" dirty="0">
                <a:solidFill>
                  <a:schemeClr val="folHlink"/>
                </a:solidFill>
              </a:rPr>
              <a:t>函数名重载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43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对重载函数调用的绑定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412478"/>
            <a:ext cx="8686800" cy="5256882"/>
          </a:xfrm>
        </p:spPr>
        <p:txBody>
          <a:bodyPr/>
          <a:lstStyle/>
          <a:p>
            <a:pPr marL="357188" indent="-357188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确定一个对重载函数的调用对应着哪一个重载函数定义的过程称为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绑定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binding</a:t>
            </a:r>
            <a:r>
              <a:rPr lang="zh-CN" altLang="en-US" sz="2800" dirty="0" smtClean="0"/>
              <a:t>，又称定联、联编、捆绑）</a:t>
            </a:r>
            <a:r>
              <a:rPr lang="zh-CN" altLang="en-US" sz="2800" dirty="0"/>
              <a:t>。例如，</a:t>
            </a:r>
            <a:r>
              <a:rPr lang="en-US" altLang="zh-CN" sz="2800" dirty="0"/>
              <a:t>print(1.0)</a:t>
            </a:r>
            <a:r>
              <a:rPr lang="zh-CN" altLang="en-US" sz="2800" dirty="0"/>
              <a:t>调用的是下面的哪一个重载函数</a:t>
            </a:r>
            <a:r>
              <a:rPr lang="zh-CN" altLang="en-US" sz="2800" dirty="0" smtClean="0"/>
              <a:t>？</a:t>
            </a:r>
            <a:endParaRPr lang="en-US" altLang="zh-CN" sz="2400" dirty="0" smtClean="0"/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) { ...... }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print(double d) { ...... }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print(char c) { ...... }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print(A a) { ...... </a:t>
            </a:r>
            <a:r>
              <a:rPr lang="en-US" altLang="zh-CN" sz="2400" dirty="0" smtClean="0"/>
              <a:t>}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对重载函数调用的绑定一般是在</a:t>
            </a:r>
            <a:r>
              <a:rPr lang="zh-CN" altLang="en-US" sz="2800" dirty="0">
                <a:solidFill>
                  <a:srgbClr val="FFC000"/>
                </a:solidFill>
              </a:rPr>
              <a:t>编译时刻</a:t>
            </a:r>
            <a:r>
              <a:rPr lang="zh-CN" altLang="en-US" sz="2800" dirty="0"/>
              <a:t>由编译程序根据实参与形参的匹配情况来决定</a:t>
            </a:r>
            <a:r>
              <a:rPr lang="zh-CN" altLang="en-US" sz="2800" dirty="0" smtClean="0"/>
              <a:t>。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重载函数的绑定规则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/>
          <a:lstStyle/>
          <a:p>
            <a:pPr marL="357188" indent="-357188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从</a:t>
            </a:r>
            <a:r>
              <a:rPr lang="zh-CN" altLang="en-US" sz="2800" dirty="0"/>
              <a:t>形参个数与实参个数相同的重载函数</a:t>
            </a:r>
            <a:r>
              <a:rPr lang="zh-CN" altLang="en-US" sz="2800" dirty="0" smtClean="0"/>
              <a:t>中，按下面的次序选择</a:t>
            </a:r>
            <a:r>
              <a:rPr lang="zh-CN" altLang="en-US" sz="2800" dirty="0"/>
              <a:t>一个：</a:t>
            </a:r>
          </a:p>
          <a:p>
            <a:pPr marL="1071563" lvl="1" indent="-3556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精确匹配</a:t>
            </a:r>
          </a:p>
          <a:p>
            <a:pPr marL="1071563" lvl="1" indent="-3556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提升匹配</a:t>
            </a:r>
          </a:p>
          <a:p>
            <a:pPr marL="1071563" lvl="1" indent="-3556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标准转换匹配</a:t>
            </a:r>
          </a:p>
          <a:p>
            <a:pPr marL="1071563" lvl="1" indent="-3556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自定义转换匹配</a:t>
            </a:r>
          </a:p>
          <a:p>
            <a:pPr marL="1071563" lvl="1" indent="-355600" algn="just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匹配</a:t>
            </a:r>
            <a:r>
              <a:rPr lang="zh-CN" altLang="en-US" sz="2400" dirty="0" smtClean="0"/>
              <a:t>失败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6710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精确匹配</a:t>
            </a:r>
          </a:p>
        </p:txBody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84449"/>
            <a:ext cx="8579296" cy="548622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实参与形参的类型</a:t>
            </a:r>
            <a:r>
              <a:rPr lang="zh-CN" altLang="en-US" sz="2400" dirty="0" smtClean="0">
                <a:solidFill>
                  <a:srgbClr val="FFC000"/>
                </a:solidFill>
              </a:rPr>
              <a:t>完全相同</a:t>
            </a:r>
            <a:r>
              <a:rPr lang="zh-CN" altLang="en-US" sz="2400" dirty="0" smtClean="0"/>
              <a:t>，或者对实参进行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>
                <a:solidFill>
                  <a:srgbClr val="FFC000"/>
                </a:solidFill>
              </a:rPr>
              <a:t>微小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的类型转换后与形参类型相同：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数组变量名</a:t>
            </a:r>
            <a:r>
              <a:rPr lang="en-US" altLang="zh-CN" sz="2000" dirty="0" smtClean="0"/>
              <a:t>-&gt;</a:t>
            </a:r>
            <a:r>
              <a:rPr lang="zh-CN" altLang="en-US" sz="2000" dirty="0" smtClean="0"/>
              <a:t>数组内存首地址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函数名</a:t>
            </a:r>
            <a:r>
              <a:rPr lang="en-US" altLang="zh-CN" sz="2000" dirty="0" smtClean="0"/>
              <a:t>-&gt;</a:t>
            </a:r>
            <a:r>
              <a:rPr lang="zh-CN" altLang="en-US" sz="2000" dirty="0" smtClean="0"/>
              <a:t>函数内存首地址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......</a:t>
            </a:r>
            <a:endParaRPr lang="zh-CN" altLang="en-US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例如，对于下面的重载函数定义：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void print(double);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void print(char);</a:t>
            </a:r>
          </a:p>
          <a:p>
            <a:pPr marL="80327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 void </a:t>
            </a:r>
            <a:r>
              <a:rPr lang="en-US" altLang="zh-CN" sz="2400" dirty="0"/>
              <a:t>print(char </a:t>
            </a:r>
            <a:r>
              <a:rPr lang="en-US" altLang="zh-CN" sz="2400" dirty="0" smtClean="0"/>
              <a:t>[]);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   下面的函数调用：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print(1);  //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print(1.0); //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print(double);</a:t>
            </a:r>
          </a:p>
          <a:p>
            <a:pPr marL="803275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print('a');  //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print(char);</a:t>
            </a:r>
          </a:p>
          <a:p>
            <a:pPr marL="80327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char </a:t>
            </a:r>
            <a:r>
              <a:rPr lang="en-US" altLang="zh-CN" sz="2400" dirty="0"/>
              <a:t>s[10];</a:t>
            </a:r>
          </a:p>
          <a:p>
            <a:pPr marL="803275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/>
              <a:t>   print(s);   //</a:t>
            </a:r>
            <a:r>
              <a:rPr lang="zh-CN" altLang="en-US" sz="2400" dirty="0"/>
              <a:t>绑定到函数：</a:t>
            </a:r>
            <a:r>
              <a:rPr lang="en-US" altLang="zh-CN" sz="2400" dirty="0"/>
              <a:t>void print(char </a:t>
            </a:r>
            <a:r>
              <a:rPr lang="en-US" altLang="zh-CN" sz="2400" dirty="0" smtClean="0"/>
              <a:t>[]);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476250"/>
            <a:ext cx="8686800" cy="590507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void f()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 </a:t>
            </a:r>
            <a:r>
              <a:rPr lang="en-US" altLang="zh-CN" sz="2800" dirty="0" smtClean="0">
                <a:solidFill>
                  <a:srgbClr val="FFC000"/>
                </a:solidFill>
              </a:rPr>
              <a:t>auto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x=0; //</a:t>
            </a:r>
            <a:r>
              <a:rPr lang="zh-CN" altLang="en-US" sz="2800" dirty="0" smtClean="0"/>
              <a:t>自动生存期，</a:t>
            </a:r>
            <a:r>
              <a:rPr lang="en-US" altLang="zh-CN" sz="2800" dirty="0" smtClean="0">
                <a:solidFill>
                  <a:srgbClr val="FFC000"/>
                </a:solidFill>
              </a:rPr>
              <a:t>auto</a:t>
            </a:r>
            <a:r>
              <a:rPr lang="zh-CN" altLang="en-US" sz="2800" dirty="0" smtClean="0">
                <a:solidFill>
                  <a:srgbClr val="FFC000"/>
                </a:solidFill>
              </a:rPr>
              <a:t>一般不写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   </a:t>
            </a:r>
            <a:r>
              <a:rPr lang="en-US" altLang="zh-CN" sz="2800" dirty="0" smtClean="0">
                <a:solidFill>
                  <a:srgbClr val="FFC000"/>
                </a:solidFill>
              </a:rPr>
              <a:t>static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y=0; //</a:t>
            </a:r>
            <a:r>
              <a:rPr lang="zh-CN" altLang="en-US" sz="2800" dirty="0" smtClean="0"/>
              <a:t>静态生存期，</a:t>
            </a:r>
            <a:r>
              <a:rPr lang="zh-CN" altLang="en-US" sz="2800" dirty="0" smtClean="0">
                <a:solidFill>
                  <a:srgbClr val="FFC000"/>
                </a:solidFill>
              </a:rPr>
              <a:t>第一次调用时初始化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 smtClean="0"/>
              <a:t>   </a:t>
            </a:r>
            <a:r>
              <a:rPr lang="en-US" altLang="zh-CN" sz="2800" dirty="0" smtClean="0">
                <a:solidFill>
                  <a:srgbClr val="FFC000"/>
                </a:solidFill>
              </a:rPr>
              <a:t>register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z=0; //</a:t>
            </a:r>
            <a:r>
              <a:rPr lang="zh-CN" altLang="en-US" sz="2800" dirty="0"/>
              <a:t>自动生存期，</a:t>
            </a:r>
            <a:r>
              <a:rPr lang="zh-CN" altLang="en-US" sz="2800" dirty="0">
                <a:solidFill>
                  <a:srgbClr val="FFC000"/>
                </a:solidFill>
              </a:rPr>
              <a:t>建议</a:t>
            </a:r>
            <a:r>
              <a:rPr lang="zh-CN" altLang="en-US" sz="2800" dirty="0" smtClean="0">
                <a:solidFill>
                  <a:srgbClr val="FFC000"/>
                </a:solidFill>
              </a:rPr>
              <a:t>在寄存器中分配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   x++; y++; z++;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 smtClean="0"/>
              <a:t>   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x </a:t>
            </a:r>
            <a:r>
              <a:rPr lang="en-US" altLang="zh-CN" sz="2800" dirty="0"/>
              <a:t>&lt;&lt; ',' &lt;&lt; </a:t>
            </a:r>
            <a:r>
              <a:rPr lang="en-US" altLang="zh-CN" sz="2800" dirty="0" smtClean="0"/>
              <a:t>y </a:t>
            </a:r>
            <a:r>
              <a:rPr lang="en-US" altLang="zh-CN" sz="2800" dirty="0"/>
              <a:t>&lt;&lt; ',' </a:t>
            </a:r>
            <a:r>
              <a:rPr lang="en-US" altLang="zh-CN" sz="2800" dirty="0" smtClean="0"/>
              <a:t>&lt;&lt; z &lt;&lt; </a:t>
            </a:r>
            <a:r>
              <a:rPr lang="en-US" altLang="zh-CN" sz="2800" dirty="0" err="1" smtClean="0"/>
              <a:t>endl</a:t>
            </a:r>
            <a:r>
              <a:rPr lang="en-US" altLang="zh-CN" sz="2800" dirty="0" smtClean="0"/>
              <a:t>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main()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 f();  //</a:t>
            </a:r>
            <a:r>
              <a:rPr lang="zh-CN" altLang="en-US" sz="2800" dirty="0" smtClean="0"/>
              <a:t>输出：</a:t>
            </a:r>
            <a:r>
              <a:rPr lang="en-US" altLang="zh-CN" sz="2800" dirty="0" smtClean="0"/>
              <a:t>1,1,1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   f();  //</a:t>
            </a:r>
            <a:r>
              <a:rPr lang="zh-CN" altLang="en-US" sz="2800" dirty="0" smtClean="0"/>
              <a:t>输出：</a:t>
            </a:r>
            <a:r>
              <a:rPr lang="en-US" altLang="zh-CN" sz="2800" dirty="0" smtClean="0"/>
              <a:t>1,2,1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f</a:t>
            </a:r>
            <a:r>
              <a:rPr lang="en-US" altLang="zh-CN" sz="2800" dirty="0"/>
              <a:t>();  //</a:t>
            </a:r>
            <a:r>
              <a:rPr lang="zh-CN" altLang="en-US" sz="2800" dirty="0"/>
              <a:t>输出：</a:t>
            </a:r>
            <a:r>
              <a:rPr lang="en-US" altLang="zh-CN" sz="2800" dirty="0" smtClean="0"/>
              <a:t>1,3,1</a:t>
            </a:r>
          </a:p>
          <a:p>
            <a:pPr eaLnBrk="1" hangingPunct="1">
              <a:lnSpc>
                <a:spcPct val="110000"/>
              </a:lnSpc>
              <a:buNone/>
              <a:defRPr/>
            </a:pPr>
            <a:r>
              <a:rPr lang="en-US" altLang="zh-CN" sz="2800" dirty="0" smtClean="0"/>
              <a:t>   ......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提升匹配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84784"/>
            <a:ext cx="8569647" cy="5257800"/>
          </a:xfrm>
        </p:spPr>
        <p:txBody>
          <a:bodyPr/>
          <a:lstStyle/>
          <a:p>
            <a:pPr marL="452438" indent="-452438" eaLnBrk="1" hangingPunct="1">
              <a:defRPr/>
            </a:pPr>
            <a:r>
              <a:rPr lang="zh-CN" altLang="en-GB" sz="2800" dirty="0" smtClean="0"/>
              <a:t>先对实参进行下面的类型提升，然后进行精确匹配：</a:t>
            </a:r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按整型提升规则提升实参类型</a:t>
            </a:r>
            <a:endParaRPr lang="zh-CN" altLang="en-US" sz="2400" dirty="0" smtClean="0"/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把</a:t>
            </a:r>
            <a:r>
              <a:rPr lang="en-GB" altLang="zh-CN" sz="2400" dirty="0" smtClean="0"/>
              <a:t>float</a:t>
            </a:r>
            <a:r>
              <a:rPr lang="zh-CN" altLang="en-GB" sz="2400" dirty="0" smtClean="0"/>
              <a:t>类型实参提升到</a:t>
            </a:r>
            <a:r>
              <a:rPr lang="en-GB" altLang="zh-CN" sz="2400" dirty="0" smtClean="0"/>
              <a:t>double</a:t>
            </a:r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把</a:t>
            </a:r>
            <a:r>
              <a:rPr lang="en-GB" altLang="zh-CN" sz="2400" dirty="0" smtClean="0"/>
              <a:t>double</a:t>
            </a:r>
            <a:r>
              <a:rPr lang="zh-CN" altLang="en-GB" sz="2400" dirty="0" smtClean="0"/>
              <a:t>类型实参提升到</a:t>
            </a:r>
            <a:r>
              <a:rPr lang="en-GB" altLang="zh-CN" sz="2400" dirty="0" smtClean="0"/>
              <a:t>long double</a:t>
            </a:r>
            <a:endParaRPr lang="en-US" altLang="zh-CN" sz="2400" dirty="0" smtClean="0"/>
          </a:p>
          <a:p>
            <a:pPr marL="452438" indent="-452438" eaLnBrk="1" hangingPunct="1">
              <a:defRPr/>
            </a:pPr>
            <a:r>
              <a:rPr lang="zh-CN" altLang="en-US" sz="2800" dirty="0" smtClean="0"/>
              <a:t>例如，对于下面的重载函数：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void print(double);</a:t>
            </a:r>
          </a:p>
          <a:p>
            <a:pPr marL="990600" lvl="1" indent="-533400" eaLnBrk="1" hangingPunct="1">
              <a:defRPr/>
            </a:pPr>
            <a:r>
              <a:rPr lang="zh-CN" altLang="en-US" sz="2400" dirty="0" smtClean="0"/>
              <a:t>根据提升匹配，下面的函数调用：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print('a'); 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print(1.0f); 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print(double);</a:t>
            </a:r>
            <a:r>
              <a:rPr lang="en-US" altLang="zh-CN" sz="16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标准转换匹配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86800" cy="4853136"/>
          </a:xfrm>
        </p:spPr>
        <p:txBody>
          <a:bodyPr>
            <a:normAutofit fontScale="92500" lnSpcReduction="10000"/>
          </a:bodyPr>
          <a:lstStyle/>
          <a:p>
            <a:pPr marL="355600" indent="-355600" eaLnBrk="1" hangingPunct="1">
              <a:defRPr/>
            </a:pPr>
            <a:r>
              <a:rPr lang="zh-CN" altLang="en-US" dirty="0" smtClean="0"/>
              <a:t>先进行</a:t>
            </a:r>
            <a:r>
              <a:rPr lang="zh-CN" altLang="en-US" dirty="0"/>
              <a:t>下面的标准</a:t>
            </a:r>
            <a:r>
              <a:rPr lang="zh-CN" altLang="en-US" dirty="0" smtClean="0"/>
              <a:t>转换，然后进行精确匹配：</a:t>
            </a:r>
            <a:endParaRPr lang="en-US" altLang="zh-CN" dirty="0" smtClean="0"/>
          </a:p>
          <a:p>
            <a:pPr marL="803275" lvl="1" indent="-403225" eaLnBrk="1" hangingPunct="1">
              <a:defRPr/>
            </a:pPr>
            <a:r>
              <a:rPr lang="zh-CN" altLang="en-GB" dirty="0" smtClean="0"/>
              <a:t>任何算术类型可以互相转换</a:t>
            </a:r>
            <a:endParaRPr lang="zh-CN" altLang="en-US" dirty="0" smtClean="0"/>
          </a:p>
          <a:p>
            <a:pPr marL="803275" lvl="1" indent="-403225" eaLnBrk="1" hangingPunct="1">
              <a:defRPr/>
            </a:pPr>
            <a:r>
              <a:rPr lang="zh-CN" altLang="en-GB" dirty="0" smtClean="0"/>
              <a:t>枚举类型可以转换成任何算术类型</a:t>
            </a:r>
            <a:endParaRPr lang="zh-CN" altLang="en-US" dirty="0" smtClean="0"/>
          </a:p>
          <a:p>
            <a:pPr marL="803275" lvl="1" indent="-403225" eaLnBrk="1" hangingPunct="1">
              <a:defRPr/>
            </a:pPr>
            <a:r>
              <a:rPr lang="zh-CN" altLang="en-GB" dirty="0" smtClean="0"/>
              <a:t>零可以转换成任何算术类型或指针类型</a:t>
            </a:r>
            <a:endParaRPr lang="zh-CN" altLang="en-US" dirty="0" smtClean="0"/>
          </a:p>
          <a:p>
            <a:pPr marL="803275" lvl="1" indent="-403225" eaLnBrk="1" hangingPunct="1">
              <a:defRPr/>
            </a:pPr>
            <a:r>
              <a:rPr lang="zh-CN" altLang="en-GB" dirty="0" smtClean="0"/>
              <a:t>任何类型的指针可以转换成</a:t>
            </a:r>
            <a:r>
              <a:rPr lang="en-GB" altLang="zh-CN" dirty="0" smtClean="0"/>
              <a:t>void * </a:t>
            </a:r>
          </a:p>
          <a:p>
            <a:pPr eaLnBrk="1" hangingPunct="1">
              <a:defRPr/>
            </a:pPr>
            <a:r>
              <a:rPr lang="zh-CN" altLang="en-US" dirty="0"/>
              <a:t>例如，对于</a:t>
            </a:r>
            <a:r>
              <a:rPr lang="zh-CN" altLang="en-US" dirty="0" smtClean="0"/>
              <a:t>下面的</a:t>
            </a:r>
            <a:r>
              <a:rPr lang="zh-CN" altLang="en-US" dirty="0"/>
              <a:t>重载函数：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void print(char);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void print(char </a:t>
            </a:r>
            <a:r>
              <a:rPr lang="en-US" altLang="zh-CN" dirty="0" smtClean="0"/>
              <a:t>[]);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根据标准转换匹配，下面的函数调用：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print(1); </a:t>
            </a:r>
            <a:r>
              <a:rPr lang="zh-CN" altLang="en-US" dirty="0"/>
              <a:t>绑定到函数：</a:t>
            </a:r>
            <a:r>
              <a:rPr lang="en-US" altLang="zh-CN" dirty="0"/>
              <a:t>void print(char</a:t>
            </a:r>
            <a:r>
              <a:rPr lang="en-US" altLang="zh-CN" dirty="0" smtClean="0"/>
              <a:t>);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55600" indent="-355600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注意：</a:t>
            </a:r>
            <a:endParaRPr lang="en-US" altLang="zh-CN" dirty="0" smtClean="0">
              <a:solidFill>
                <a:schemeClr val="folHlink"/>
              </a:solidFill>
            </a:endParaRPr>
          </a:p>
          <a:p>
            <a:pPr marL="755650" lvl="1" indent="-355600" eaLnBrk="1" hangingPunct="1">
              <a:defRPr/>
            </a:pPr>
            <a:r>
              <a:rPr lang="zh-CN" altLang="en-GB" dirty="0" smtClean="0">
                <a:solidFill>
                  <a:schemeClr val="folHlink"/>
                </a:solidFill>
              </a:rPr>
              <a:t>每个</a:t>
            </a:r>
            <a:r>
              <a:rPr lang="zh-CN" altLang="en-GB" dirty="0">
                <a:solidFill>
                  <a:schemeClr val="folHlink"/>
                </a:solidFill>
              </a:rPr>
              <a:t>标准转换都是平等的</a:t>
            </a:r>
            <a:r>
              <a:rPr lang="zh-CN" altLang="en-US" dirty="0">
                <a:solidFill>
                  <a:schemeClr val="folHlink"/>
                </a:solidFill>
              </a:rPr>
              <a:t>，不</a:t>
            </a:r>
            <a:r>
              <a:rPr lang="zh-CN" altLang="en-US" dirty="0" smtClean="0">
                <a:solidFill>
                  <a:schemeClr val="folHlink"/>
                </a:solidFill>
              </a:rPr>
              <a:t>存在哪个优先。</a:t>
            </a:r>
            <a:endParaRPr lang="en-US" altLang="zh-CN" dirty="0">
              <a:solidFill>
                <a:schemeClr val="folHlink"/>
              </a:solidFill>
            </a:endParaRPr>
          </a:p>
          <a:p>
            <a:pPr marL="717550" lvl="1" indent="-317500" eaLnBrk="1" hangingPunct="1">
              <a:defRPr/>
            </a:pPr>
            <a:r>
              <a:rPr lang="zh-CN" altLang="en-US" dirty="0"/>
              <a:t>如果存在多个标准转换后能精确匹配，则失败！</a:t>
            </a:r>
            <a:r>
              <a:rPr lang="zh-CN" altLang="en-US" dirty="0">
                <a:solidFill>
                  <a:schemeClr val="folHlink"/>
                </a:solidFill>
              </a:rPr>
              <a:t>（具有歧义）</a:t>
            </a:r>
            <a:r>
              <a:rPr lang="zh-CN" altLang="en-US" dirty="0"/>
              <a:t> </a:t>
            </a:r>
          </a:p>
          <a:p>
            <a:pPr lvl="1" eaLnBrk="1" hangingPunct="1">
              <a:buFontTx/>
              <a:buNone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绑定失败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86800" cy="5516562"/>
          </a:xfrm>
        </p:spPr>
        <p:txBody>
          <a:bodyPr/>
          <a:lstStyle/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如果</a:t>
            </a:r>
            <a:r>
              <a:rPr lang="zh-CN" altLang="en-US" sz="2800" dirty="0" smtClean="0">
                <a:solidFill>
                  <a:srgbClr val="FFC000"/>
                </a:solidFill>
              </a:rPr>
              <a:t>不存在匹配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rgbClr val="FFC000"/>
                </a:solidFill>
              </a:rPr>
              <a:t>存在多个匹配</a:t>
            </a:r>
            <a:r>
              <a:rPr lang="zh-CN" altLang="en-US" sz="2800" dirty="0" smtClean="0"/>
              <a:t>，则绑定失败。例如，对于下述的重载函数：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void print(char);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void print(double);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根据标准转换匹配，下面的函数调用将会绑定失败：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print(</a:t>
            </a:r>
            <a:r>
              <a:rPr lang="en-US" altLang="zh-CN" sz="2400" dirty="0" smtClean="0">
                <a:solidFill>
                  <a:schemeClr val="folHlink"/>
                </a:solidFill>
              </a:rPr>
              <a:t>1</a:t>
            </a:r>
            <a:r>
              <a:rPr lang="en-US" altLang="zh-CN" sz="2400" dirty="0" smtClean="0"/>
              <a:t>); 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因为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（属于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型）既可以转成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，又可以转成</a:t>
            </a:r>
            <a:r>
              <a:rPr lang="en-US" altLang="zh-CN" sz="2400" dirty="0" smtClean="0"/>
              <a:t>double </a:t>
            </a:r>
          </a:p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解决办法是：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对实参进行显式类型转换，如，</a:t>
            </a:r>
          </a:p>
          <a:p>
            <a:pPr marL="1295400" lvl="2" indent="-381000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print ((char)1) </a:t>
            </a:r>
            <a:r>
              <a:rPr lang="zh-CN" altLang="en-US" sz="2000" dirty="0" smtClean="0"/>
              <a:t>或 </a:t>
            </a:r>
            <a:r>
              <a:rPr lang="en-US" altLang="zh-CN" sz="2000" dirty="0" smtClean="0"/>
              <a:t>print ((double)1)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增加额外的重载，如，</a:t>
            </a:r>
          </a:p>
          <a:p>
            <a:pPr marL="1295400" lvl="2" indent="-381000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增加一个重载函数定义： </a:t>
            </a:r>
            <a:r>
              <a:rPr lang="en-US" altLang="zh-CN" sz="2000" dirty="0" smtClean="0"/>
              <a:t>void print(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static</a:t>
            </a:r>
            <a:r>
              <a:rPr lang="zh-CN" altLang="en-US" dirty="0"/>
              <a:t>存储</a:t>
            </a:r>
            <a:r>
              <a:rPr lang="zh-CN" altLang="en-US" dirty="0" smtClean="0"/>
              <a:t>类局部变量的作用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686800" cy="506915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static</a:t>
            </a:r>
            <a:r>
              <a:rPr lang="zh-CN" altLang="en-US" dirty="0"/>
              <a:t>存储</a:t>
            </a:r>
            <a:r>
              <a:rPr lang="zh-CN" altLang="en-US" dirty="0" smtClean="0"/>
              <a:t>类的局部变量可以实现某函数在</a:t>
            </a:r>
            <a:r>
              <a:rPr lang="zh-CN" altLang="en-US" dirty="0"/>
              <a:t>各</a:t>
            </a:r>
            <a:r>
              <a:rPr lang="zh-CN" altLang="en-US" dirty="0" smtClean="0"/>
              <a:t>次调用之间共享</a:t>
            </a:r>
            <a:r>
              <a:rPr lang="zh-CN" altLang="en-US" dirty="0"/>
              <a:t>数据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 smtClean="0"/>
              <a:t>例如，下面是一个生成伪随机数的函数：</a:t>
            </a:r>
            <a:endParaRPr lang="en-US" altLang="zh-CN" dirty="0" smtClean="0"/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unsigned </a:t>
            </a:r>
            <a:r>
              <a:rPr lang="en-US" altLang="zh-CN" dirty="0" err="1"/>
              <a:t>int</a:t>
            </a:r>
            <a:r>
              <a:rPr lang="en-US" altLang="zh-CN" dirty="0"/>
              <a:t> random()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{	static unsigned </a:t>
            </a:r>
            <a:r>
              <a:rPr lang="en-US" altLang="zh-CN" dirty="0" err="1"/>
              <a:t>int</a:t>
            </a:r>
            <a:r>
              <a:rPr lang="en-US" altLang="zh-CN" dirty="0"/>
              <a:t> seed=1;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	seed = (25173*seed+13849)%65536;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	return seed;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/>
              <a:t>}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上面的</a:t>
            </a:r>
            <a:r>
              <a:rPr lang="en-US" altLang="zh-CN" dirty="0"/>
              <a:t>seed</a:t>
            </a:r>
            <a:r>
              <a:rPr lang="zh-CN" altLang="en-US" dirty="0"/>
              <a:t>只在</a:t>
            </a:r>
            <a:r>
              <a:rPr lang="en-US" altLang="zh-CN" dirty="0"/>
              <a:t>random</a:t>
            </a:r>
            <a:r>
              <a:rPr lang="zh-CN" altLang="en-US" dirty="0"/>
              <a:t>第一次调用时初始化，在以后的调用中将使用上一次调用结束时的值</a:t>
            </a:r>
            <a:r>
              <a:rPr lang="zh-CN" altLang="en-US" dirty="0" smtClean="0"/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914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248472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虽然</a:t>
            </a:r>
            <a:r>
              <a:rPr lang="en-US" altLang="zh-CN" dirty="0"/>
              <a:t>static</a:t>
            </a:r>
            <a:r>
              <a:rPr lang="zh-CN" altLang="en-US" dirty="0" smtClean="0"/>
              <a:t>局部变量的效果也可以通过全局变量来实现，</a:t>
            </a:r>
            <a:r>
              <a:rPr lang="zh-CN" altLang="en-US" dirty="0"/>
              <a:t>但全局变量不安全！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全局变量</a:t>
            </a:r>
            <a:r>
              <a:rPr lang="zh-CN" altLang="en-US" dirty="0"/>
              <a:t>能被所有函数访问，而</a:t>
            </a:r>
            <a:r>
              <a:rPr lang="en-US" altLang="zh-CN" dirty="0"/>
              <a:t>static</a:t>
            </a:r>
            <a:r>
              <a:rPr lang="zh-CN" altLang="en-US" dirty="0"/>
              <a:t>局部变量仅限于某个函数使用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全局变量会带来函数副作用问题。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10914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5976664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dirty="0"/>
              <a:t>static</a:t>
            </a:r>
            <a:r>
              <a:rPr lang="zh-CN" altLang="en-US" dirty="0"/>
              <a:t>存储类的局部变量虽然不会产生函数的副作用，但使用不当会破坏函数的</a:t>
            </a:r>
            <a:r>
              <a:rPr lang="zh-CN" altLang="en-US" dirty="0">
                <a:solidFill>
                  <a:srgbClr val="FFC000"/>
                </a:solidFill>
              </a:rPr>
              <a:t>引用透明性</a:t>
            </a:r>
            <a:r>
              <a:rPr lang="zh-CN" altLang="en-US" dirty="0"/>
              <a:t>，即用同样的参数去调用它可能会得到不同的结果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例如</a:t>
            </a:r>
            <a:r>
              <a:rPr lang="zh-CN" altLang="en-US" dirty="0"/>
              <a:t>，每次用</a:t>
            </a:r>
            <a:r>
              <a:rPr lang="en-US" altLang="zh-CN" dirty="0"/>
              <a:t>f(10)</a:t>
            </a:r>
            <a:r>
              <a:rPr lang="zh-CN" altLang="en-US" dirty="0"/>
              <a:t>去调用下面的函数</a:t>
            </a:r>
            <a:r>
              <a:rPr lang="en-US" altLang="zh-CN" dirty="0"/>
              <a:t>f</a:t>
            </a:r>
            <a:r>
              <a:rPr lang="zh-CN" altLang="en-US" dirty="0"/>
              <a:t>，</a:t>
            </a:r>
            <a:r>
              <a:rPr lang="zh-CN" altLang="en-US" dirty="0" smtClean="0"/>
              <a:t>结果会</a:t>
            </a:r>
            <a:r>
              <a:rPr lang="zh-CN" altLang="en-US" dirty="0"/>
              <a:t>不一样：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f(</a:t>
            </a:r>
            <a:r>
              <a:rPr lang="en-US" altLang="zh-CN" dirty="0" err="1"/>
              <a:t>int</a:t>
            </a:r>
            <a:r>
              <a:rPr lang="en-US" altLang="zh-CN" dirty="0"/>
              <a:t> n)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{ static </a:t>
            </a:r>
            <a:r>
              <a:rPr lang="en-US" altLang="zh-CN" dirty="0" err="1"/>
              <a:t>int</a:t>
            </a:r>
            <a:r>
              <a:rPr lang="en-US" altLang="zh-CN" dirty="0"/>
              <a:t> x=0;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  </a:t>
            </a:r>
            <a:r>
              <a:rPr lang="en-US" altLang="zh-CN" dirty="0" err="1"/>
              <a:t>int</a:t>
            </a:r>
            <a:r>
              <a:rPr lang="en-US" altLang="zh-CN" dirty="0"/>
              <a:t> y=</a:t>
            </a:r>
            <a:r>
              <a:rPr lang="en-US" altLang="zh-CN" dirty="0" err="1"/>
              <a:t>n+x</a:t>
            </a:r>
            <a:r>
              <a:rPr lang="en-US" altLang="zh-CN" dirty="0"/>
              <a:t>; </a:t>
            </a:r>
            <a:r>
              <a:rPr lang="en-US" altLang="zh-CN" dirty="0" smtClean="0"/>
              <a:t>//</a:t>
            </a:r>
            <a:r>
              <a:rPr lang="zh-CN" altLang="en-US" dirty="0"/>
              <a:t>第二次</a:t>
            </a:r>
            <a:r>
              <a:rPr lang="zh-CN" altLang="en-US" dirty="0" smtClean="0"/>
              <a:t>调用</a:t>
            </a:r>
            <a:r>
              <a:rPr lang="en-US" altLang="zh-CN" dirty="0"/>
              <a:t>f</a:t>
            </a:r>
            <a:r>
              <a:rPr lang="zh-CN" altLang="en-US" dirty="0"/>
              <a:t>时，</a:t>
            </a:r>
            <a:r>
              <a:rPr lang="en-US" altLang="zh-CN" dirty="0"/>
              <a:t>x</a:t>
            </a:r>
            <a:r>
              <a:rPr lang="zh-CN" altLang="en-US" dirty="0"/>
              <a:t>的</a:t>
            </a:r>
            <a:r>
              <a:rPr lang="zh-CN" altLang="en-US" dirty="0" smtClean="0"/>
              <a:t>值是上一次的值！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x++; //</a:t>
            </a:r>
            <a:r>
              <a:rPr lang="zh-CN" altLang="en-US" dirty="0" smtClean="0"/>
              <a:t>下一次调用</a:t>
            </a:r>
            <a:r>
              <a:rPr lang="en-US" altLang="zh-CN" dirty="0" smtClean="0"/>
              <a:t>f</a:t>
            </a:r>
            <a:r>
              <a:rPr lang="zh-CN" altLang="en-US" dirty="0" smtClean="0"/>
              <a:t>将用被修改过的</a:t>
            </a:r>
            <a:r>
              <a:rPr lang="en-US" altLang="zh-CN" dirty="0" smtClean="0"/>
              <a:t>x</a:t>
            </a:r>
            <a:r>
              <a:rPr lang="zh-CN" altLang="en-US" dirty="0"/>
              <a:t>的值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   return y; 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}</a:t>
            </a:r>
            <a:endParaRPr lang="zh-CN" altLang="en-US" dirty="0"/>
          </a:p>
          <a:p>
            <a:pPr eaLnBrk="1" hangingPunct="1">
              <a:lnSpc>
                <a:spcPct val="120000"/>
              </a:lnSpc>
            </a:pPr>
            <a:r>
              <a:rPr lang="zh-CN" altLang="en-US" dirty="0"/>
              <a:t>含</a:t>
            </a:r>
            <a:r>
              <a:rPr lang="en-US" altLang="zh-CN" dirty="0"/>
              <a:t>static</a:t>
            </a:r>
            <a:r>
              <a:rPr lang="zh-CN" altLang="en-US" dirty="0"/>
              <a:t>存储类局部变量的函数常常称为</a:t>
            </a:r>
            <a:r>
              <a:rPr lang="zh-CN" altLang="en-US" dirty="0">
                <a:solidFill>
                  <a:srgbClr val="FFC000"/>
                </a:solidFill>
              </a:rPr>
              <a:t>带状态</a:t>
            </a:r>
            <a:r>
              <a:rPr lang="zh-CN" altLang="en-US" dirty="0"/>
              <a:t>的函数。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0767839"/>
      </p:ext>
    </p:extLst>
  </p:cSld>
  <p:clrMapOvr>
    <a:masterClrMapping/>
  </p:clrMapOvr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22643</TotalTime>
  <Words>5777</Words>
  <Application>Microsoft Office PowerPoint</Application>
  <PresentationFormat>全屏显示(4:3)</PresentationFormat>
  <Paragraphs>834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9" baseType="lpstr">
      <vt:lpstr>宋体</vt:lpstr>
      <vt:lpstr>Arial</vt:lpstr>
      <vt:lpstr>Times New Roman</vt:lpstr>
      <vt:lpstr>Verdana</vt:lpstr>
      <vt:lpstr>Wingdings</vt:lpstr>
      <vt:lpstr>Globe</vt:lpstr>
      <vt:lpstr>过程（功能）抽象 －－子程序</vt:lpstr>
      <vt:lpstr>主要内容</vt:lpstr>
      <vt:lpstr>变量的生存期（存储分配） </vt:lpstr>
      <vt:lpstr>PowerPoint 演示文稿</vt:lpstr>
      <vt:lpstr>局部变量的存储类修饰符 </vt:lpstr>
      <vt:lpstr>PowerPoint 演示文稿</vt:lpstr>
      <vt:lpstr>static存储类局部变量的作用</vt:lpstr>
      <vt:lpstr>PowerPoint 演示文稿</vt:lpstr>
      <vt:lpstr>PowerPoint 演示文稿</vt:lpstr>
      <vt:lpstr>关于关键词“auto”</vt:lpstr>
      <vt:lpstr>程序实体在内存中的安排</vt:lpstr>
      <vt:lpstr>PowerPoint 演示文稿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栈空间被各个函数共享</vt:lpstr>
      <vt:lpstr>PowerPoint 演示文稿</vt:lpstr>
      <vt:lpstr>PowerPoint 演示文稿</vt:lpstr>
      <vt:lpstr>标识符的作用域概述 </vt:lpstr>
      <vt:lpstr>C++标识符的作用域</vt:lpstr>
      <vt:lpstr>局部作用域</vt:lpstr>
      <vt:lpstr>PowerPoint 演示文稿</vt:lpstr>
      <vt:lpstr>PowerPoint 演示文稿</vt:lpstr>
      <vt:lpstr>全局作用域</vt:lpstr>
      <vt:lpstr>PowerPoint 演示文稿</vt:lpstr>
      <vt:lpstr>PowerPoint 演示文稿</vt:lpstr>
      <vt:lpstr>链接错误</vt:lpstr>
      <vt:lpstr>文件作用域</vt:lpstr>
      <vt:lpstr>PowerPoint 演示文稿</vt:lpstr>
      <vt:lpstr>PowerPoint 演示文稿</vt:lpstr>
      <vt:lpstr>static的两个不同含义</vt:lpstr>
      <vt:lpstr>函数作用域</vt:lpstr>
      <vt:lpstr>PowerPoint 演示文稿</vt:lpstr>
      <vt:lpstr>函数原型作用域</vt:lpstr>
      <vt:lpstr>结构作用域 </vt:lpstr>
      <vt:lpstr>PowerPoint 演示文稿</vt:lpstr>
      <vt:lpstr>名空间作用域</vt:lpstr>
      <vt:lpstr>PowerPoint 演示文稿</vt:lpstr>
      <vt:lpstr>PowerPoint 演示文稿</vt:lpstr>
      <vt:lpstr>PowerPoint 演示文稿</vt:lpstr>
      <vt:lpstr>解决对小函数调用的低效问题</vt:lpstr>
      <vt:lpstr>带参数的宏定义 </vt:lpstr>
      <vt:lpstr>宏定义的不足之处</vt:lpstr>
      <vt:lpstr>内联函数 </vt:lpstr>
      <vt:lpstr>带缺省值的形式参数</vt:lpstr>
      <vt:lpstr>PowerPoint 演示文稿</vt:lpstr>
      <vt:lpstr>PowerPoint 演示文稿</vt:lpstr>
      <vt:lpstr>函数名重载</vt:lpstr>
      <vt:lpstr>PowerPoint 演示文稿</vt:lpstr>
      <vt:lpstr>对重载函数调用的绑定</vt:lpstr>
      <vt:lpstr>重载函数的绑定规则</vt:lpstr>
      <vt:lpstr>精确匹配</vt:lpstr>
      <vt:lpstr>提升匹配</vt:lpstr>
      <vt:lpstr>标准转换匹配</vt:lpstr>
      <vt:lpstr>PowerPoint 演示文稿</vt:lpstr>
      <vt:lpstr>绑定失败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过程抽象——函数</dc:title>
  <dc:creator>Chen Jiajun</dc:creator>
  <cp:lastModifiedBy>Chen Jiajun</cp:lastModifiedBy>
  <cp:revision>564</cp:revision>
  <dcterms:created xsi:type="dcterms:W3CDTF">2004-12-03T07:35:09Z</dcterms:created>
  <dcterms:modified xsi:type="dcterms:W3CDTF">2025-11-20T04:36:45Z</dcterms:modified>
</cp:coreProperties>
</file>