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5" r:id="rId1"/>
  </p:sldMasterIdLst>
  <p:notesMasterIdLst>
    <p:notesMasterId r:id="rId27"/>
  </p:notesMasterIdLst>
  <p:handoutMasterIdLst>
    <p:handoutMasterId r:id="rId28"/>
  </p:handoutMasterIdLst>
  <p:sldIdLst>
    <p:sldId id="296" r:id="rId2"/>
    <p:sldId id="295" r:id="rId3"/>
    <p:sldId id="344" r:id="rId4"/>
    <p:sldId id="299" r:id="rId5"/>
    <p:sldId id="268" r:id="rId6"/>
    <p:sldId id="348" r:id="rId7"/>
    <p:sldId id="269" r:id="rId8"/>
    <p:sldId id="297" r:id="rId9"/>
    <p:sldId id="271" r:id="rId10"/>
    <p:sldId id="318" r:id="rId11"/>
    <p:sldId id="319" r:id="rId12"/>
    <p:sldId id="373" r:id="rId13"/>
    <p:sldId id="272" r:id="rId14"/>
    <p:sldId id="273" r:id="rId15"/>
    <p:sldId id="355" r:id="rId16"/>
    <p:sldId id="275" r:id="rId17"/>
    <p:sldId id="316" r:id="rId18"/>
    <p:sldId id="276" r:id="rId19"/>
    <p:sldId id="354" r:id="rId20"/>
    <p:sldId id="375" r:id="rId21"/>
    <p:sldId id="337" r:id="rId22"/>
    <p:sldId id="374" r:id="rId23"/>
    <p:sldId id="349" r:id="rId24"/>
    <p:sldId id="278" r:id="rId25"/>
    <p:sldId id="372" r:id="rId26"/>
  </p:sldIdLst>
  <p:sldSz cx="9144000" cy="6858000" type="screen4x3"/>
  <p:notesSz cx="6858000" cy="9144000"/>
  <p:defaultTextStyle>
    <a:defPPr>
      <a:defRPr lang="zh-CN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1208" y="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43" d="100"/>
          <a:sy n="43" d="100"/>
        </p:scale>
        <p:origin x="-792" y="-6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BC11A6BC-E67A-44EE-84FC-223B23A29AE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487687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25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06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225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25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AFB669E7-BE37-4B96-B4DF-711B375E83D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720638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7371A00-80BD-440E-9ADE-0C4839A88013}" type="slidenum">
              <a:rPr lang="en-US" altLang="zh-CN" smtClean="0"/>
              <a:pPr algn="r" eaLnBrk="1" hangingPunct="1">
                <a:spcBef>
                  <a:spcPct val="0"/>
                </a:spcBef>
              </a:pPr>
              <a:t>1</a:t>
            </a:fld>
            <a:endParaRPr lang="en-US" altLang="zh-CN" smtClean="0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FE10B67-5337-4223-B732-B8AB963DAD95}" type="slidenum">
              <a:rPr lang="en-US" altLang="zh-CN" smtClean="0"/>
              <a:pPr algn="r" eaLnBrk="1" hangingPunct="1">
                <a:spcBef>
                  <a:spcPct val="0"/>
                </a:spcBef>
              </a:pPr>
              <a:t>13</a:t>
            </a:fld>
            <a:endParaRPr lang="en-US" altLang="zh-CN" smtClean="0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9E530C5-0B99-4B78-99C1-686E30F2B912}" type="slidenum">
              <a:rPr lang="en-US" altLang="zh-CN" smtClean="0"/>
              <a:pPr algn="r" eaLnBrk="1" hangingPunct="1">
                <a:spcBef>
                  <a:spcPct val="0"/>
                </a:spcBef>
              </a:pPr>
              <a:t>14</a:t>
            </a:fld>
            <a:endParaRPr lang="en-US" altLang="zh-CN" smtClean="0"/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4BAA066-3A1A-4910-8C48-1291EE5A8DA8}" type="slidenum">
              <a:rPr lang="en-US" altLang="zh-CN" smtClean="0"/>
              <a:pPr algn="r" eaLnBrk="1" hangingPunct="1">
                <a:spcBef>
                  <a:spcPct val="0"/>
                </a:spcBef>
              </a:pPr>
              <a:t>16</a:t>
            </a:fld>
            <a:endParaRPr lang="en-US" altLang="zh-CN" smtClean="0"/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2D9606E-2954-4485-B57A-9075A98694CC}" type="slidenum">
              <a:rPr lang="en-US" altLang="zh-CN" smtClean="0"/>
              <a:pPr algn="r" eaLnBrk="1" hangingPunct="1">
                <a:spcBef>
                  <a:spcPct val="0"/>
                </a:spcBef>
              </a:pPr>
              <a:t>17</a:t>
            </a:fld>
            <a:endParaRPr lang="en-US" altLang="zh-CN" smtClean="0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4BB3B0D6-43A7-4F13-9927-D50BFB0C7D35}" type="slidenum">
              <a:rPr lang="en-US" altLang="zh-CN" smtClean="0"/>
              <a:pPr algn="r" eaLnBrk="1" hangingPunct="1">
                <a:spcBef>
                  <a:spcPct val="0"/>
                </a:spcBef>
              </a:pPr>
              <a:t>18</a:t>
            </a:fld>
            <a:endParaRPr lang="en-US" altLang="zh-CN" smtClean="0"/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81993DF9-BF2B-483B-A0C3-38325238915E}" type="slidenum">
              <a:rPr lang="en-US" altLang="zh-CN" smtClean="0"/>
              <a:pPr algn="r" eaLnBrk="1" hangingPunct="1">
                <a:spcBef>
                  <a:spcPct val="0"/>
                </a:spcBef>
              </a:pPr>
              <a:t>24</a:t>
            </a:fld>
            <a:endParaRPr lang="en-US" altLang="zh-CN" smtClean="0"/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EA5302A5-FD5F-4444-8E93-A889191348CF}" type="slidenum">
              <a:rPr lang="en-US" altLang="zh-CN" smtClean="0"/>
              <a:pPr algn="r" eaLnBrk="1" hangingPunct="1">
                <a:spcBef>
                  <a:spcPct val="0"/>
                </a:spcBef>
              </a:pPr>
              <a:t>2</a:t>
            </a:fld>
            <a:endParaRPr lang="en-US" altLang="zh-CN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A721021-8CBD-4DE7-97AF-D620A8277251}" type="slidenum">
              <a:rPr lang="en-US" altLang="zh-CN" smtClean="0"/>
              <a:pPr algn="r" eaLnBrk="1" hangingPunct="1">
                <a:spcBef>
                  <a:spcPct val="0"/>
                </a:spcBef>
              </a:pPr>
              <a:t>4</a:t>
            </a:fld>
            <a:endParaRPr lang="en-US" altLang="zh-CN" smtClean="0"/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24ECE48-81CD-4697-B3D6-620919396B29}" type="slidenum">
              <a:rPr lang="en-US" altLang="zh-CN" smtClean="0"/>
              <a:pPr algn="r" eaLnBrk="1" hangingPunct="1">
                <a:spcBef>
                  <a:spcPct val="0"/>
                </a:spcBef>
              </a:pPr>
              <a:t>5</a:t>
            </a:fld>
            <a:endParaRPr lang="en-US" altLang="zh-CN" smtClean="0"/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917C24F-1E6D-444C-9F82-30513E4A8B29}" type="slidenum">
              <a:rPr lang="en-US" altLang="zh-CN" smtClean="0"/>
              <a:pPr algn="r" eaLnBrk="1" hangingPunct="1">
                <a:spcBef>
                  <a:spcPct val="0"/>
                </a:spcBef>
              </a:pPr>
              <a:t>7</a:t>
            </a:fld>
            <a:endParaRPr lang="en-US" altLang="zh-CN" smtClean="0"/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F3E5D45-3996-4352-ACBB-A2D3E7EB98A0}" type="slidenum">
              <a:rPr lang="en-US" altLang="zh-CN" smtClean="0"/>
              <a:pPr algn="r" eaLnBrk="1" hangingPunct="1">
                <a:spcBef>
                  <a:spcPct val="0"/>
                </a:spcBef>
              </a:pPr>
              <a:t>8</a:t>
            </a:fld>
            <a:endParaRPr lang="en-US" altLang="zh-CN" smtClean="0"/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AF0852B2-A95E-450F-B605-8DF6E642D33D}" type="slidenum">
              <a:rPr lang="en-US" altLang="zh-CN" smtClean="0"/>
              <a:pPr algn="r" eaLnBrk="1" hangingPunct="1">
                <a:spcBef>
                  <a:spcPct val="0"/>
                </a:spcBef>
              </a:pPr>
              <a:t>9</a:t>
            </a:fld>
            <a:endParaRPr lang="en-US" altLang="zh-CN" smtClean="0"/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AACCFD2-4DF5-4C4F-A2CC-FD5DDCC7ECA6}" type="slidenum">
              <a:rPr lang="en-US" altLang="zh-CN" smtClean="0"/>
              <a:pPr algn="r" eaLnBrk="1" hangingPunct="1">
                <a:spcBef>
                  <a:spcPct val="0"/>
                </a:spcBef>
              </a:pPr>
              <a:t>10</a:t>
            </a:fld>
            <a:endParaRPr lang="en-US" altLang="zh-CN" smtClean="0"/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1EC9B372-751F-4B41-BAD2-9FB7128621DB}" type="slidenum">
              <a:rPr lang="en-US" altLang="zh-CN" smtClean="0"/>
              <a:pPr algn="r" eaLnBrk="1" hangingPunct="1">
                <a:spcBef>
                  <a:spcPct val="0"/>
                </a:spcBef>
              </a:pPr>
              <a:t>11</a:t>
            </a:fld>
            <a:endParaRPr lang="en-US" altLang="zh-CN" smtClean="0"/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75 w 717"/>
                <a:gd name="T1" fmla="*/ 845 h 845"/>
                <a:gd name="T2" fmla="*/ 775 w 717"/>
                <a:gd name="T3" fmla="*/ 821 h 845"/>
                <a:gd name="T4" fmla="*/ 632 w 717"/>
                <a:gd name="T5" fmla="*/ 605 h 845"/>
                <a:gd name="T6" fmla="*/ 435 w 717"/>
                <a:gd name="T7" fmla="*/ 396 h 845"/>
                <a:gd name="T8" fmla="*/ 250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38 w 717"/>
                <a:gd name="T15" fmla="*/ 198 h 845"/>
                <a:gd name="T16" fmla="*/ 429 w 717"/>
                <a:gd name="T17" fmla="*/ 408 h 845"/>
                <a:gd name="T18" fmla="*/ 626 w 717"/>
                <a:gd name="T19" fmla="*/ 623 h 845"/>
                <a:gd name="T20" fmla="*/ 775 w 717"/>
                <a:gd name="T21" fmla="*/ 845 h 845"/>
                <a:gd name="T22" fmla="*/ 775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36 w 407"/>
                <a:gd name="T1" fmla="*/ 414 h 414"/>
                <a:gd name="T2" fmla="*/ 436 w 407"/>
                <a:gd name="T3" fmla="*/ 396 h 414"/>
                <a:gd name="T4" fmla="*/ 251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45 w 407"/>
                <a:gd name="T13" fmla="*/ 204 h 414"/>
                <a:gd name="T14" fmla="*/ 436 w 407"/>
                <a:gd name="T15" fmla="*/ 414 h 414"/>
                <a:gd name="T16" fmla="*/ 436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44 w 586"/>
                <a:gd name="T1" fmla="*/ 0 h 599"/>
                <a:gd name="T2" fmla="*/ 626 w 586"/>
                <a:gd name="T3" fmla="*/ 0 h 599"/>
                <a:gd name="T4" fmla="*/ 436 w 586"/>
                <a:gd name="T5" fmla="*/ 132 h 599"/>
                <a:gd name="T6" fmla="*/ 286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86 w 586"/>
                <a:gd name="T17" fmla="*/ 282 h 599"/>
                <a:gd name="T18" fmla="*/ 444 w 586"/>
                <a:gd name="T19" fmla="*/ 138 h 599"/>
                <a:gd name="T20" fmla="*/ 644 w 586"/>
                <a:gd name="T21" fmla="*/ 0 h 599"/>
                <a:gd name="T22" fmla="*/ 644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98 w 269"/>
                <a:gd name="T1" fmla="*/ 0 h 252"/>
                <a:gd name="T2" fmla="*/ 280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98 w 269"/>
                <a:gd name="T15" fmla="*/ 0 h 252"/>
                <a:gd name="T16" fmla="*/ 298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2311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182312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77A95-F7B2-4ED3-99FF-0D67A169614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072529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4CEB86-CDF0-4D24-8D89-440C53158E2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68797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6B6234-A516-440E-9EA5-DA6DCE3BF4E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845930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FF9D8A-9DC0-4D69-8518-70DAC50E02B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01338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33C663-9117-46D0-9789-D5619FE2B8A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05935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13B85D-2992-4DFB-83D6-51CB1C834B3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7660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AD6E0C-F80F-49F4-8C8C-7F9E6D0ECD6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47277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D330E0-7745-4ED6-8FBB-23F99CC5CA3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085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EFB96D-3462-4B06-A9CA-C60B793F296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373886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CE4DCF-1570-460A-A8CA-8C8649290F5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16338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E6D502-E51D-45FE-B1DA-4830384FD9C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39385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chemeClr val="bg2">
                <a:lumMod val="75000"/>
              </a:schemeClr>
            </a:gs>
            <a:gs pos="100000">
              <a:schemeClr val="bg2">
                <a:lumMod val="5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181251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81252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81253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1035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181255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1256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1257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1258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1259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1260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1261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1262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1263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1264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1265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1266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1267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181268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81269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81270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39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75 w 717"/>
                <a:gd name="T1" fmla="*/ 845 h 845"/>
                <a:gd name="T2" fmla="*/ 775 w 717"/>
                <a:gd name="T3" fmla="*/ 821 h 845"/>
                <a:gd name="T4" fmla="*/ 632 w 717"/>
                <a:gd name="T5" fmla="*/ 605 h 845"/>
                <a:gd name="T6" fmla="*/ 435 w 717"/>
                <a:gd name="T7" fmla="*/ 396 h 845"/>
                <a:gd name="T8" fmla="*/ 250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38 w 717"/>
                <a:gd name="T15" fmla="*/ 198 h 845"/>
                <a:gd name="T16" fmla="*/ 429 w 717"/>
                <a:gd name="T17" fmla="*/ 408 h 845"/>
                <a:gd name="T18" fmla="*/ 626 w 717"/>
                <a:gd name="T19" fmla="*/ 623 h 845"/>
                <a:gd name="T20" fmla="*/ 775 w 717"/>
                <a:gd name="T21" fmla="*/ 845 h 845"/>
                <a:gd name="T22" fmla="*/ 775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0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36 w 407"/>
                <a:gd name="T1" fmla="*/ 414 h 414"/>
                <a:gd name="T2" fmla="*/ 436 w 407"/>
                <a:gd name="T3" fmla="*/ 396 h 414"/>
                <a:gd name="T4" fmla="*/ 251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45 w 407"/>
                <a:gd name="T13" fmla="*/ 204 h 414"/>
                <a:gd name="T14" fmla="*/ 436 w 407"/>
                <a:gd name="T15" fmla="*/ 414 h 414"/>
                <a:gd name="T16" fmla="*/ 436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1273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42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44 w 586"/>
                <a:gd name="T1" fmla="*/ 0 h 599"/>
                <a:gd name="T2" fmla="*/ 626 w 586"/>
                <a:gd name="T3" fmla="*/ 0 h 599"/>
                <a:gd name="T4" fmla="*/ 436 w 586"/>
                <a:gd name="T5" fmla="*/ 132 h 599"/>
                <a:gd name="T6" fmla="*/ 286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86 w 586"/>
                <a:gd name="T17" fmla="*/ 282 h 599"/>
                <a:gd name="T18" fmla="*/ 444 w 586"/>
                <a:gd name="T19" fmla="*/ 138 h 599"/>
                <a:gd name="T20" fmla="*/ 644 w 586"/>
                <a:gd name="T21" fmla="*/ 0 h 599"/>
                <a:gd name="T22" fmla="*/ 644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3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98 w 269"/>
                <a:gd name="T1" fmla="*/ 0 h 252"/>
                <a:gd name="T2" fmla="*/ 280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98 w 269"/>
                <a:gd name="T15" fmla="*/ 0 h 252"/>
                <a:gd name="T16" fmla="*/ 298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4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5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47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1050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1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2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3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4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48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1287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81288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1289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1290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defRPr>
            </a:lvl1pPr>
          </a:lstStyle>
          <a:p>
            <a:pPr>
              <a:defRPr/>
            </a:pPr>
            <a:fld id="{B43955B6-121D-4605-991E-437CBD3DEA0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81291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086" r:id="rId1"/>
    <p:sldLayoutId id="2147484076" r:id="rId2"/>
    <p:sldLayoutId id="2147484077" r:id="rId3"/>
    <p:sldLayoutId id="2147484078" r:id="rId4"/>
    <p:sldLayoutId id="2147484079" r:id="rId5"/>
    <p:sldLayoutId id="2147484080" r:id="rId6"/>
    <p:sldLayoutId id="2147484081" r:id="rId7"/>
    <p:sldLayoutId id="2147484082" r:id="rId8"/>
    <p:sldLayoutId id="2147484083" r:id="rId9"/>
    <p:sldLayoutId id="2147484084" r:id="rId10"/>
    <p:sldLayoutId id="2147484085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程序设计概述</a:t>
            </a:r>
            <a:endParaRPr lang="zh-CN" altLang="en-US" dirty="0" smtClean="0"/>
          </a:p>
        </p:txBody>
      </p:sp>
      <p:sp>
        <p:nvSpPr>
          <p:cNvPr id="18432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endParaRPr lang="zh-CN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程序设计步骤</a:t>
            </a:r>
          </a:p>
        </p:txBody>
      </p:sp>
      <p:sp>
        <p:nvSpPr>
          <p:cNvPr id="215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485454"/>
            <a:ext cx="8857108" cy="4823866"/>
          </a:xfrm>
        </p:spPr>
        <p:txBody>
          <a:bodyPr>
            <a:normAutofit fontScale="85000" lnSpcReduction="10000"/>
          </a:bodyPr>
          <a:lstStyle/>
          <a:p>
            <a:pPr marL="357188" indent="-357188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需求分析 </a:t>
            </a:r>
          </a:p>
          <a:p>
            <a:pPr marL="900113" lvl="1" indent="-271463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搞清楚要解决的问题并给出问题的明确定义（</a:t>
            </a:r>
            <a:r>
              <a:rPr lang="zh-CN" altLang="en-US" dirty="0" smtClean="0">
                <a:solidFill>
                  <a:srgbClr val="FFCC66"/>
                </a:solidFill>
              </a:rPr>
              <a:t>做什么</a:t>
            </a:r>
            <a:r>
              <a:rPr lang="zh-CN" altLang="en-US" dirty="0" smtClean="0"/>
              <a:t>？）</a:t>
            </a:r>
          </a:p>
          <a:p>
            <a:pPr marL="357188" indent="-357188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系统设计 </a:t>
            </a:r>
          </a:p>
          <a:p>
            <a:pPr marL="900113" lvl="1" indent="-271463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	从计算机角度给出问题的解决方案（</a:t>
            </a:r>
            <a:r>
              <a:rPr lang="zh-CN" altLang="en-US" dirty="0" smtClean="0">
                <a:solidFill>
                  <a:srgbClr val="FFCC66"/>
                </a:solidFill>
              </a:rPr>
              <a:t>如何做</a:t>
            </a:r>
            <a:r>
              <a:rPr lang="zh-CN" altLang="en-US" dirty="0" smtClean="0"/>
              <a:t>？），包括：</a:t>
            </a:r>
            <a:endParaRPr lang="en-US" altLang="zh-CN" dirty="0" smtClean="0"/>
          </a:p>
          <a:p>
            <a:pPr marL="1300163" lvl="2" indent="-271463" eaLnBrk="1" hangingPunct="1">
              <a:lnSpc>
                <a:spcPct val="120000"/>
              </a:lnSpc>
              <a:defRPr/>
            </a:pPr>
            <a:r>
              <a:rPr lang="zh-CN" altLang="en-US" dirty="0" smtClean="0">
                <a:solidFill>
                  <a:srgbClr val="FFC000"/>
                </a:solidFill>
              </a:rPr>
              <a:t>概要设计</a:t>
            </a:r>
            <a:r>
              <a:rPr lang="zh-CN" altLang="en-US" dirty="0" smtClean="0"/>
              <a:t>：给</a:t>
            </a:r>
            <a:r>
              <a:rPr lang="zh-CN" altLang="en-US" dirty="0"/>
              <a:t>出程序的总体</a:t>
            </a:r>
            <a:r>
              <a:rPr lang="zh-CN" altLang="en-US" dirty="0" smtClean="0"/>
              <a:t>结构。</a:t>
            </a:r>
            <a:endParaRPr lang="en-US" altLang="zh-CN" dirty="0" smtClean="0"/>
          </a:p>
          <a:p>
            <a:pPr marL="1300163" lvl="2" indent="-271463" eaLnBrk="1" hangingPunct="1">
              <a:lnSpc>
                <a:spcPct val="120000"/>
              </a:lnSpc>
              <a:defRPr/>
            </a:pPr>
            <a:r>
              <a:rPr lang="zh-CN" altLang="en-US" dirty="0" smtClean="0">
                <a:solidFill>
                  <a:srgbClr val="FFC000"/>
                </a:solidFill>
              </a:rPr>
              <a:t>详细设计</a:t>
            </a:r>
            <a:r>
              <a:rPr lang="zh-CN" altLang="en-US" dirty="0" smtClean="0"/>
              <a:t>：给出具体的数据结构和算法。</a:t>
            </a:r>
            <a:endParaRPr lang="en-US" altLang="zh-CN" dirty="0" smtClean="0"/>
          </a:p>
          <a:p>
            <a:pPr marL="900113" lvl="1" indent="-271463" eaLnBrk="1" hangingPunct="1">
              <a:lnSpc>
                <a:spcPct val="120000"/>
              </a:lnSpc>
              <a:defRPr/>
            </a:pPr>
            <a:r>
              <a:rPr lang="zh-CN" altLang="en-US" dirty="0"/>
              <a:t>系统设计的</a:t>
            </a:r>
            <a:r>
              <a:rPr lang="zh-CN" altLang="en-US" dirty="0" smtClean="0"/>
              <a:t>结果往往是</a:t>
            </a:r>
            <a:r>
              <a:rPr lang="zh-CN" altLang="en-US" dirty="0"/>
              <a:t>以某种</a:t>
            </a:r>
            <a:r>
              <a:rPr lang="zh-CN" altLang="en-US" dirty="0">
                <a:solidFill>
                  <a:srgbClr val="FFC000"/>
                </a:solidFill>
              </a:rPr>
              <a:t>抽象的</a:t>
            </a:r>
            <a:r>
              <a:rPr lang="zh-CN" altLang="en-US" dirty="0"/>
              <a:t>不依赖于具体程序设计语言的形式来描述的。如：</a:t>
            </a:r>
            <a:r>
              <a:rPr lang="zh-CN" altLang="zh-CN" dirty="0">
                <a:solidFill>
                  <a:srgbClr val="FFC000"/>
                </a:solidFill>
                <a:effectLst/>
              </a:rPr>
              <a:t>功能模块结构图</a:t>
            </a:r>
            <a:r>
              <a:rPr lang="zh-CN" altLang="zh-CN" dirty="0">
                <a:effectLst/>
              </a:rPr>
              <a:t>、</a:t>
            </a:r>
            <a:r>
              <a:rPr lang="zh-CN" altLang="zh-CN" dirty="0">
                <a:solidFill>
                  <a:srgbClr val="FFC000"/>
                </a:solidFill>
                <a:effectLst/>
              </a:rPr>
              <a:t>流程图</a:t>
            </a:r>
            <a:r>
              <a:rPr lang="zh-CN" altLang="zh-CN" dirty="0">
                <a:effectLst/>
              </a:rPr>
              <a:t>、</a:t>
            </a:r>
            <a:r>
              <a:rPr lang="zh-CN" altLang="zh-CN" dirty="0">
                <a:solidFill>
                  <a:srgbClr val="FFC000"/>
                </a:solidFill>
                <a:effectLst/>
              </a:rPr>
              <a:t>类图</a:t>
            </a:r>
            <a:r>
              <a:rPr lang="zh-CN" altLang="zh-CN" dirty="0">
                <a:effectLst/>
              </a:rPr>
              <a:t>以及</a:t>
            </a:r>
            <a:r>
              <a:rPr lang="zh-CN" altLang="zh-CN" dirty="0">
                <a:solidFill>
                  <a:srgbClr val="FFC000"/>
                </a:solidFill>
                <a:effectLst/>
              </a:rPr>
              <a:t>伪代码</a:t>
            </a:r>
            <a:r>
              <a:rPr lang="zh-CN" altLang="zh-CN" dirty="0">
                <a:effectLst/>
              </a:rPr>
              <a:t>等</a:t>
            </a:r>
            <a:r>
              <a:rPr lang="zh-CN" altLang="en-US" dirty="0" smtClean="0">
                <a:effectLst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528" y="1486172"/>
            <a:ext cx="8568952" cy="5255196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实现</a:t>
            </a:r>
            <a:endParaRPr lang="zh-CN" altLang="en-US" dirty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用某种</a:t>
            </a:r>
            <a:r>
              <a:rPr lang="zh-CN" altLang="en-US" dirty="0" smtClean="0">
                <a:solidFill>
                  <a:srgbClr val="FFC000"/>
                </a:solidFill>
              </a:rPr>
              <a:t>程序设计语言</a:t>
            </a:r>
            <a:r>
              <a:rPr lang="zh-CN" altLang="en-US" dirty="0" smtClean="0"/>
              <a:t>把系统设计的结果表示出来，即</a:t>
            </a:r>
            <a:r>
              <a:rPr lang="zh-CN" altLang="en-US" dirty="0" smtClean="0">
                <a:solidFill>
                  <a:srgbClr val="FFC000"/>
                </a:solidFill>
              </a:rPr>
              <a:t>编程</a:t>
            </a:r>
            <a:r>
              <a:rPr lang="zh-CN" altLang="en-US" dirty="0" smtClean="0"/>
              <a:t>（</a:t>
            </a:r>
            <a:r>
              <a:rPr lang="en-US" altLang="zh-CN" dirty="0" smtClean="0"/>
              <a:t>coding</a:t>
            </a:r>
            <a:r>
              <a:rPr lang="zh-CN" altLang="en-US" dirty="0" smtClean="0"/>
              <a:t>）。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由于程序设计的大量工作是花在编程上的，常常把程序设计又称为编程。（编程有广义和狭义两个含义）</a:t>
            </a:r>
            <a:endParaRPr lang="zh-CN" altLang="en-US" dirty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/>
              <a:t>良好的编程</a:t>
            </a:r>
            <a:r>
              <a:rPr lang="zh-CN" altLang="en-US" dirty="0">
                <a:solidFill>
                  <a:srgbClr val="FFC000"/>
                </a:solidFill>
              </a:rPr>
              <a:t>风格</a:t>
            </a:r>
            <a:r>
              <a:rPr lang="zh-CN" altLang="en-US" dirty="0"/>
              <a:t>可以通过学习和训练来获得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测试</a:t>
            </a:r>
            <a:r>
              <a:rPr lang="zh-CN" altLang="en-US" dirty="0"/>
              <a:t>与调试 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程序可能含有错误，其中包括逻辑错误和运行异常错误。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测试</a:t>
            </a:r>
            <a:r>
              <a:rPr lang="zh-CN" altLang="en-US" dirty="0" smtClean="0"/>
              <a:t>（</a:t>
            </a:r>
            <a:r>
              <a:rPr lang="en-US" altLang="zh-CN" dirty="0" smtClean="0"/>
              <a:t>test</a:t>
            </a:r>
            <a:r>
              <a:rPr lang="zh-CN" altLang="en-US" dirty="0" smtClean="0"/>
              <a:t>）是通过一些测试数据来运行程序，查看结果与预期是否相符。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如果发现程序有错，就需要对错误进行定位，这个过程称为</a:t>
            </a:r>
            <a:r>
              <a:rPr lang="zh-CN" altLang="en-US" dirty="0" smtClean="0">
                <a:solidFill>
                  <a:schemeClr val="folHlink"/>
                </a:solidFill>
              </a:rPr>
              <a:t>调试</a:t>
            </a:r>
            <a:r>
              <a:rPr lang="zh-CN" altLang="en-US" dirty="0" smtClean="0"/>
              <a:t>（</a:t>
            </a:r>
            <a:r>
              <a:rPr lang="en-US" altLang="zh-CN" dirty="0" smtClean="0"/>
              <a:t>debug</a:t>
            </a:r>
            <a:r>
              <a:rPr lang="zh-CN" altLang="en-US" dirty="0" smtClean="0"/>
              <a:t>）。 </a:t>
            </a:r>
          </a:p>
        </p:txBody>
      </p:sp>
      <p:sp>
        <p:nvSpPr>
          <p:cNvPr id="216067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9366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程序设计步骤（续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39825"/>
          </a:xfrm>
        </p:spPr>
        <p:txBody>
          <a:bodyPr/>
          <a:lstStyle/>
          <a:p>
            <a:r>
              <a:rPr lang="zh-CN" altLang="en-US" dirty="0"/>
              <a:t>程序设计步骤（</a:t>
            </a:r>
            <a:r>
              <a:rPr lang="zh-CN" altLang="en-US" dirty="0" smtClean="0"/>
              <a:t>续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90563"/>
            <a:ext cx="8229600" cy="3666629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dirty="0"/>
              <a:t>运行维护 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>
                <a:solidFill>
                  <a:srgbClr val="FFC000"/>
                </a:solidFill>
              </a:rPr>
              <a:t>所有的测试手段只能发现程序有错误，而不能证明程序没有错误！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/>
              <a:t>在程序使用中发现错误并改正错误的过程称为</a:t>
            </a:r>
            <a:r>
              <a:rPr lang="zh-CN" altLang="en-US" dirty="0">
                <a:solidFill>
                  <a:schemeClr val="folHlink"/>
                </a:solidFill>
              </a:rPr>
              <a:t>维护</a:t>
            </a:r>
            <a:r>
              <a:rPr lang="zh-CN" altLang="en-US" dirty="0"/>
              <a:t>，包括：</a:t>
            </a:r>
            <a:endParaRPr lang="en-US" altLang="zh-CN" dirty="0"/>
          </a:p>
          <a:p>
            <a:pPr lvl="2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正确性维护：改正程序中的错误。</a:t>
            </a:r>
            <a:endParaRPr lang="en-US" altLang="zh-CN" dirty="0" smtClean="0"/>
          </a:p>
          <a:p>
            <a:pPr lvl="2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完善性维护：完善程序的功能。</a:t>
            </a:r>
            <a:endParaRPr lang="en-US" altLang="zh-CN" dirty="0" smtClean="0"/>
          </a:p>
          <a:p>
            <a:pPr lvl="2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适应性维护：把程序从一个平台移植到另一个平台上。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9708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85725"/>
            <a:ext cx="7772400" cy="11112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程序设计语言 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412" y="1556792"/>
            <a:ext cx="8497068" cy="5068888"/>
          </a:xfrm>
        </p:spPr>
        <p:txBody>
          <a:bodyPr/>
          <a:lstStyle/>
          <a:p>
            <a:pPr marL="357188" indent="-357188" eaLnBrk="1" hangingPunct="1">
              <a:defRPr/>
            </a:pPr>
            <a:r>
              <a:rPr lang="zh-CN" altLang="en-US" dirty="0" smtClean="0"/>
              <a:t>程序设计的结果需要用一种</a:t>
            </a:r>
            <a:r>
              <a:rPr lang="zh-CN" altLang="en-US" dirty="0" smtClean="0">
                <a:solidFill>
                  <a:srgbClr val="FFC000"/>
                </a:solidFill>
              </a:rPr>
              <a:t>能被计算机接受的语言</a:t>
            </a:r>
            <a:r>
              <a:rPr lang="zh-CN" altLang="en-US" dirty="0" smtClean="0"/>
              <a:t>（称为编程语言或程序设计语言）</a:t>
            </a:r>
            <a:r>
              <a:rPr lang="zh-CN" altLang="en-US" dirty="0"/>
              <a:t>表示</a:t>
            </a:r>
            <a:r>
              <a:rPr lang="zh-CN" altLang="en-US" dirty="0" smtClean="0"/>
              <a:t>出来（</a:t>
            </a:r>
            <a:r>
              <a:rPr lang="en-US" altLang="zh-CN" dirty="0" smtClean="0"/>
              <a:t>Coding</a:t>
            </a:r>
            <a:r>
              <a:rPr lang="zh-CN" altLang="en-US" dirty="0" smtClean="0"/>
              <a:t>）。</a:t>
            </a:r>
          </a:p>
          <a:p>
            <a:pPr marL="357188" indent="-357188" eaLnBrk="1" hangingPunct="1">
              <a:defRPr/>
            </a:pPr>
            <a:r>
              <a:rPr lang="zh-CN" altLang="en-US" dirty="0" smtClean="0"/>
              <a:t>根据与计算机指令系统和人们解决问题所采用的描述语言（如：数学语言）的接近程度，常常把编程语言分为：</a:t>
            </a:r>
          </a:p>
          <a:p>
            <a:pPr marL="823913" lvl="1" eaLnBrk="1" hangingPunct="1">
              <a:defRPr/>
            </a:pPr>
            <a:r>
              <a:rPr lang="zh-CN" altLang="en-US" dirty="0" smtClean="0"/>
              <a:t> 低级语言</a:t>
            </a:r>
          </a:p>
          <a:p>
            <a:pPr marL="823913" lvl="1" eaLnBrk="1" hangingPunct="1">
              <a:defRPr/>
            </a:pPr>
            <a:r>
              <a:rPr lang="zh-CN" altLang="en-US" dirty="0" smtClean="0"/>
              <a:t> 高级语言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373410"/>
            <a:ext cx="7772400" cy="8953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低级语言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7" y="1628800"/>
            <a:ext cx="8280920" cy="5040560"/>
          </a:xfrm>
        </p:spPr>
        <p:txBody>
          <a:bodyPr>
            <a:normAutofit/>
          </a:bodyPr>
          <a:lstStyle/>
          <a:p>
            <a:pPr marL="357188" indent="-357188" eaLnBrk="1" hangingPunct="1"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低级语言</a:t>
            </a:r>
            <a:r>
              <a:rPr lang="zh-CN" altLang="en-US" dirty="0" smtClean="0"/>
              <a:t>是指特定计算机能够直接理解的语言（或与之直接对应的语言）。包括：</a:t>
            </a:r>
          </a:p>
          <a:p>
            <a:pPr marL="908050" lvl="1" eaLnBrk="1" hangingPunct="1"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机器语言</a:t>
            </a:r>
            <a:endParaRPr lang="en-US" altLang="zh-CN" dirty="0" smtClean="0">
              <a:solidFill>
                <a:schemeClr val="folHlink"/>
              </a:solidFill>
            </a:endParaRPr>
          </a:p>
          <a:p>
            <a:pPr marL="1308100" lvl="2" eaLnBrk="1" hangingPunct="1">
              <a:defRPr/>
            </a:pPr>
            <a:r>
              <a:rPr lang="zh-CN" altLang="en-US" dirty="0"/>
              <a:t>用二进制编码来表示操作以及操作数的存储位置。</a:t>
            </a:r>
          </a:p>
          <a:p>
            <a:pPr marL="908050" lvl="1" eaLnBrk="1" hangingPunct="1"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汇编语言</a:t>
            </a:r>
            <a:endParaRPr lang="en-US" altLang="zh-CN" dirty="0" smtClean="0">
              <a:solidFill>
                <a:schemeClr val="folHlink"/>
              </a:solidFill>
            </a:endParaRPr>
          </a:p>
          <a:p>
            <a:pPr marL="1308100" lvl="2" eaLnBrk="1" hangingPunct="1">
              <a:defRPr/>
            </a:pPr>
            <a:r>
              <a:rPr lang="zh-CN" altLang="en-US" dirty="0" smtClean="0"/>
              <a:t>用符号名来表示操作和操作数的存储位置，使得程序容易编写和增加程序的易读性。</a:t>
            </a:r>
            <a:endParaRPr lang="en-US" altLang="zh-CN" dirty="0" smtClean="0"/>
          </a:p>
          <a:p>
            <a:pPr marL="1308100" lvl="2" eaLnBrk="1" hangingPunct="1">
              <a:defRPr/>
            </a:pPr>
            <a:r>
              <a:rPr lang="zh-CN" altLang="en-US" dirty="0" smtClean="0"/>
              <a:t>汇编语言与机器语言有一一对应的关系，但它需要翻译成机器语言才能执行，这个过程叫做</a:t>
            </a:r>
            <a:r>
              <a:rPr lang="zh-CN" altLang="en-US" dirty="0" smtClean="0">
                <a:solidFill>
                  <a:schemeClr val="folHlink"/>
                </a:solidFill>
              </a:rPr>
              <a:t>汇编</a:t>
            </a:r>
            <a:r>
              <a:rPr lang="zh-CN" altLang="en-US" dirty="0" smtClean="0"/>
              <a:t>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高级语言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88840"/>
            <a:ext cx="8435280" cy="4680520"/>
          </a:xfrm>
        </p:spPr>
        <p:txBody>
          <a:bodyPr>
            <a:normAutofit/>
          </a:bodyPr>
          <a:lstStyle/>
          <a:p>
            <a:pPr marL="357188" indent="-357188" eaLnBrk="1" hangingPunct="1">
              <a:lnSpc>
                <a:spcPct val="110000"/>
              </a:lnSpc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高级语言</a:t>
            </a:r>
            <a:r>
              <a:rPr lang="zh-CN" altLang="en-US" dirty="0" smtClean="0"/>
              <a:t>是</a:t>
            </a:r>
            <a:r>
              <a:rPr lang="zh-CN" altLang="en-US" dirty="0"/>
              <a:t>指人容易理解和有利于人对解题过程进行描述的程序语言。</a:t>
            </a:r>
            <a:endParaRPr lang="en-US" altLang="zh-CN" dirty="0"/>
          </a:p>
          <a:p>
            <a:pPr marL="357188" indent="-357188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通常所讲的</a:t>
            </a:r>
            <a:r>
              <a:rPr lang="zh-CN" altLang="en-US" dirty="0" smtClean="0">
                <a:solidFill>
                  <a:schemeClr val="folHlink"/>
                </a:solidFill>
              </a:rPr>
              <a:t>程序设计语言</a:t>
            </a:r>
            <a:r>
              <a:rPr lang="zh-CN" altLang="en-US" dirty="0" smtClean="0"/>
              <a:t>往往指的是高级语言。</a:t>
            </a:r>
          </a:p>
          <a:p>
            <a:pPr marL="357188" indent="-357188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高级语言</a:t>
            </a:r>
            <a:r>
              <a:rPr lang="zh-CN" altLang="en-US" dirty="0"/>
              <a:t>需要翻译成机器语言或汇编语言</a:t>
            </a:r>
            <a:r>
              <a:rPr lang="zh-CN" altLang="en-US" dirty="0" smtClean="0"/>
              <a:t>才能在计算机上执行。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54170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0"/>
            <a:ext cx="8569325" cy="119697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低级语言与高级语言程序的比较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341438"/>
            <a:ext cx="8785225" cy="532765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zh-CN" altLang="en-US" dirty="0" smtClean="0"/>
              <a:t>计算</a:t>
            </a:r>
            <a:r>
              <a:rPr lang="en-US" altLang="zh-CN" dirty="0" smtClean="0"/>
              <a:t>r=</a:t>
            </a:r>
            <a:r>
              <a:rPr lang="en-US" altLang="zh-CN" dirty="0" err="1" smtClean="0"/>
              <a:t>a+b</a:t>
            </a:r>
            <a:r>
              <a:rPr lang="en-US" altLang="zh-CN" dirty="0" smtClean="0"/>
              <a:t>*c-d</a:t>
            </a:r>
            <a:r>
              <a:rPr lang="zh-CN" altLang="en-US" dirty="0" smtClean="0"/>
              <a:t>的值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用汇编语言可写成：</a:t>
            </a:r>
            <a:endParaRPr lang="en-US" altLang="zh-CN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dirty="0"/>
              <a:t>		</a:t>
            </a:r>
            <a:r>
              <a:rPr lang="en-US" altLang="zh-CN" sz="2800" dirty="0" err="1" smtClean="0"/>
              <a:t>mov</a:t>
            </a:r>
            <a:r>
              <a:rPr lang="en-US" altLang="zh-CN" sz="2800" dirty="0" smtClean="0"/>
              <a:t> </a:t>
            </a:r>
            <a:r>
              <a:rPr lang="en-US" altLang="zh-CN" sz="2800" dirty="0" err="1" smtClean="0"/>
              <a:t>ax,b</a:t>
            </a:r>
            <a:endParaRPr lang="en-US" altLang="zh-CN" sz="28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800" dirty="0" smtClean="0"/>
              <a:t>		</a:t>
            </a:r>
            <a:r>
              <a:rPr lang="en-US" altLang="zh-CN" sz="2800" dirty="0" err="1" smtClean="0"/>
              <a:t>mul</a:t>
            </a:r>
            <a:r>
              <a:rPr lang="en-US" altLang="zh-CN" sz="2800" dirty="0" smtClean="0"/>
              <a:t> </a:t>
            </a:r>
            <a:r>
              <a:rPr lang="en-US" altLang="zh-CN" sz="2800" dirty="0" err="1" smtClean="0"/>
              <a:t>ax,c</a:t>
            </a:r>
            <a:endParaRPr lang="en-US" altLang="zh-CN" sz="28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800" dirty="0" smtClean="0"/>
              <a:t>		add </a:t>
            </a:r>
            <a:r>
              <a:rPr lang="en-US" altLang="zh-CN" sz="2800" dirty="0" err="1" smtClean="0"/>
              <a:t>ax,a</a:t>
            </a:r>
            <a:endParaRPr lang="en-US" altLang="zh-CN" sz="28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800" dirty="0" smtClean="0"/>
              <a:t>		sub </a:t>
            </a:r>
            <a:r>
              <a:rPr lang="en-US" altLang="zh-CN" sz="2800" dirty="0" err="1" smtClean="0"/>
              <a:t>ax,d</a:t>
            </a:r>
            <a:endParaRPr lang="en-US" altLang="zh-CN" sz="28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800" dirty="0" smtClean="0"/>
              <a:t>		</a:t>
            </a:r>
            <a:r>
              <a:rPr lang="en-US" altLang="zh-CN" sz="2800" dirty="0" err="1" smtClean="0"/>
              <a:t>mov</a:t>
            </a:r>
            <a:r>
              <a:rPr lang="en-US" altLang="zh-CN" sz="2800" dirty="0" smtClean="0"/>
              <a:t> </a:t>
            </a:r>
            <a:r>
              <a:rPr lang="en-US" altLang="zh-CN" sz="2800" dirty="0" err="1" smtClean="0"/>
              <a:t>r,ax</a:t>
            </a:r>
            <a:endParaRPr lang="en-US" altLang="zh-CN" sz="2800" dirty="0" smtClean="0"/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altLang="zh-CN" dirty="0" err="1" smtClean="0"/>
              <a:t>mov</a:t>
            </a:r>
            <a:r>
              <a:rPr lang="zh-CN" altLang="en-US" dirty="0"/>
              <a:t>、</a:t>
            </a:r>
            <a:r>
              <a:rPr lang="en-US" altLang="zh-CN" dirty="0" err="1"/>
              <a:t>mul</a:t>
            </a:r>
            <a:r>
              <a:rPr lang="zh-CN" altLang="en-US" dirty="0"/>
              <a:t>、</a:t>
            </a:r>
            <a:r>
              <a:rPr lang="en-US" altLang="zh-CN" dirty="0"/>
              <a:t>add</a:t>
            </a:r>
            <a:r>
              <a:rPr lang="zh-CN" altLang="en-US" dirty="0"/>
              <a:t>、</a:t>
            </a:r>
            <a:r>
              <a:rPr lang="en-US" altLang="zh-CN" dirty="0"/>
              <a:t>sub</a:t>
            </a:r>
            <a:r>
              <a:rPr lang="zh-CN" altLang="en-US" dirty="0"/>
              <a:t>是计算机指令</a:t>
            </a:r>
            <a:endParaRPr lang="en-US" altLang="zh-CN" dirty="0"/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altLang="zh-CN" dirty="0"/>
              <a:t>ax</a:t>
            </a:r>
            <a:r>
              <a:rPr lang="zh-CN" altLang="en-US" dirty="0"/>
              <a:t>是</a:t>
            </a:r>
            <a:r>
              <a:rPr lang="en-US" altLang="zh-CN" dirty="0" err="1"/>
              <a:t>cpu</a:t>
            </a:r>
            <a:r>
              <a:rPr lang="zh-CN" altLang="en-US" dirty="0"/>
              <a:t>内部的一个寄存器</a:t>
            </a:r>
            <a:endParaRPr lang="en-US" altLang="zh-CN" dirty="0"/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altLang="zh-CN" dirty="0"/>
              <a:t>a</a:t>
            </a:r>
            <a:r>
              <a:rPr lang="zh-CN" altLang="en-US" dirty="0"/>
              <a:t>、</a:t>
            </a:r>
            <a:r>
              <a:rPr lang="en-US" altLang="zh-CN" dirty="0"/>
              <a:t>b</a:t>
            </a:r>
            <a:r>
              <a:rPr lang="zh-CN" altLang="en-US" dirty="0"/>
              <a:t>、</a:t>
            </a:r>
            <a:r>
              <a:rPr lang="en-US" altLang="zh-CN" dirty="0"/>
              <a:t>c</a:t>
            </a:r>
            <a:r>
              <a:rPr lang="zh-CN" altLang="en-US" dirty="0"/>
              <a:t>、</a:t>
            </a:r>
            <a:r>
              <a:rPr lang="en-US" altLang="zh-CN" dirty="0"/>
              <a:t>d</a:t>
            </a:r>
            <a:r>
              <a:rPr lang="zh-CN" altLang="en-US" dirty="0"/>
              <a:t>、</a:t>
            </a:r>
            <a:r>
              <a:rPr lang="en-US" altLang="zh-CN" dirty="0"/>
              <a:t>r</a:t>
            </a:r>
            <a:r>
              <a:rPr lang="zh-CN" altLang="en-US" dirty="0"/>
              <a:t>表示数据的</a:t>
            </a:r>
            <a:r>
              <a:rPr lang="zh-CN" altLang="en-US" dirty="0" smtClean="0"/>
              <a:t>内存地址</a:t>
            </a:r>
            <a:endParaRPr lang="zh-CN" altLang="en-US" dirty="0"/>
          </a:p>
          <a:p>
            <a:pPr lvl="1" eaLnBrk="1" hangingPunct="1">
              <a:lnSpc>
                <a:spcPct val="90000"/>
              </a:lnSpc>
              <a:defRPr/>
            </a:pPr>
            <a:r>
              <a:rPr lang="zh-CN" altLang="en-US" dirty="0" smtClean="0"/>
              <a:t>用高级语言可直接写成：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sz="2800" dirty="0" smtClean="0"/>
              <a:t>		</a:t>
            </a:r>
            <a:r>
              <a:rPr lang="en-US" altLang="zh-CN" sz="2800" dirty="0" smtClean="0"/>
              <a:t>r = </a:t>
            </a:r>
            <a:r>
              <a:rPr lang="en-US" altLang="zh-CN" sz="2800" dirty="0" err="1" smtClean="0"/>
              <a:t>a+b</a:t>
            </a:r>
            <a:r>
              <a:rPr lang="en-US" altLang="zh-CN" sz="2800" dirty="0" smtClean="0"/>
              <a:t>*c-d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altLang="zh-CN" dirty="0" smtClean="0"/>
              <a:t> a</a:t>
            </a:r>
            <a:r>
              <a:rPr lang="zh-CN" altLang="en-US" dirty="0" smtClean="0"/>
              <a:t>、</a:t>
            </a:r>
            <a:r>
              <a:rPr lang="en-US" altLang="zh-CN" dirty="0" smtClean="0"/>
              <a:t>b</a:t>
            </a:r>
            <a:r>
              <a:rPr lang="zh-CN" altLang="en-US" dirty="0" smtClean="0"/>
              <a:t>、</a:t>
            </a:r>
            <a:r>
              <a:rPr lang="en-US" altLang="zh-CN" dirty="0" smtClean="0"/>
              <a:t>c</a:t>
            </a:r>
            <a:r>
              <a:rPr lang="zh-CN" altLang="en-US" dirty="0" smtClean="0"/>
              <a:t>、</a:t>
            </a:r>
            <a:r>
              <a:rPr lang="en-US" altLang="zh-CN" dirty="0" smtClean="0"/>
              <a:t>d</a:t>
            </a:r>
            <a:r>
              <a:rPr lang="zh-CN" altLang="en-US" dirty="0" smtClean="0"/>
              <a:t>、</a:t>
            </a:r>
            <a:r>
              <a:rPr lang="en-US" altLang="zh-CN" dirty="0" smtClean="0"/>
              <a:t>r </a:t>
            </a:r>
            <a:r>
              <a:rPr lang="zh-CN" altLang="en-US" dirty="0" smtClean="0"/>
              <a:t>是变量名</a:t>
            </a:r>
            <a:endParaRPr lang="en-US" altLang="zh-CN" dirty="0" smtClean="0"/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altLang="zh-CN" dirty="0" smtClean="0"/>
              <a:t>=</a:t>
            </a:r>
            <a:r>
              <a:rPr lang="zh-CN" altLang="en-US" dirty="0" smtClean="0"/>
              <a:t>、</a:t>
            </a:r>
            <a:r>
              <a:rPr lang="en-US" altLang="zh-CN" dirty="0" smtClean="0"/>
              <a:t>+</a:t>
            </a:r>
            <a:r>
              <a:rPr lang="zh-CN" altLang="en-US" dirty="0" smtClean="0"/>
              <a:t>、</a:t>
            </a:r>
            <a:r>
              <a:rPr lang="en-US" altLang="zh-CN" dirty="0" smtClean="0"/>
              <a:t>*</a:t>
            </a:r>
            <a:r>
              <a:rPr lang="zh-CN" altLang="en-US" dirty="0" smtClean="0"/>
              <a:t>、</a:t>
            </a:r>
            <a:r>
              <a:rPr lang="en-US" altLang="zh-CN" dirty="0" smtClean="0"/>
              <a:t>- </a:t>
            </a:r>
            <a:r>
              <a:rPr lang="zh-CN" altLang="en-US" dirty="0" smtClean="0"/>
              <a:t>是操作符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76672"/>
            <a:ext cx="8229600" cy="579755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CN" altLang="en-US" dirty="0" smtClean="0"/>
              <a:t>低级语言的优、缺点</a:t>
            </a:r>
          </a:p>
          <a:p>
            <a:pPr lvl="1" eaLnBrk="1" hangingPunct="1">
              <a:defRPr/>
            </a:pPr>
            <a:r>
              <a:rPr lang="zh-CN" altLang="en-US" dirty="0" smtClean="0">
                <a:solidFill>
                  <a:srgbClr val="FFC000"/>
                </a:solidFill>
              </a:rPr>
              <a:t>优点</a:t>
            </a:r>
            <a:r>
              <a:rPr lang="zh-CN" altLang="en-US" dirty="0"/>
              <a:t>：用其编写的</a:t>
            </a:r>
            <a:r>
              <a:rPr lang="zh-CN" altLang="en-US" dirty="0" smtClean="0"/>
              <a:t>程序效率比较高，包括执行速度快和占用空间少。</a:t>
            </a:r>
          </a:p>
          <a:p>
            <a:pPr lvl="1" eaLnBrk="1" hangingPunct="1">
              <a:defRPr/>
            </a:pPr>
            <a:r>
              <a:rPr lang="zh-CN" altLang="en-US" dirty="0" smtClean="0">
                <a:solidFill>
                  <a:srgbClr val="FFC000"/>
                </a:solidFill>
              </a:rPr>
              <a:t>缺点</a:t>
            </a:r>
            <a:r>
              <a:rPr lang="zh-CN" altLang="en-US" dirty="0" smtClean="0"/>
              <a:t>：程序的编写、理解与维护比较困难，难以保证程序的正确性；可移植性差（与运行的平台相关）。</a:t>
            </a:r>
          </a:p>
          <a:p>
            <a:pPr eaLnBrk="1" hangingPunct="1">
              <a:defRPr/>
            </a:pPr>
            <a:r>
              <a:rPr lang="zh-CN" altLang="en-US" dirty="0" smtClean="0"/>
              <a:t>高级语言的优、缺点</a:t>
            </a:r>
          </a:p>
          <a:p>
            <a:pPr lvl="1" eaLnBrk="1" hangingPunct="1">
              <a:defRPr/>
            </a:pPr>
            <a:r>
              <a:rPr lang="zh-CN" altLang="en-US" dirty="0" smtClean="0">
                <a:solidFill>
                  <a:srgbClr val="FFC000"/>
                </a:solidFill>
              </a:rPr>
              <a:t>优点</a:t>
            </a:r>
            <a:r>
              <a:rPr lang="zh-CN" altLang="en-US" dirty="0" smtClean="0"/>
              <a:t>：程序的编写、理解与维护比较容易，有利于保证程序正确性；可移植性好（与运行的平台无关）。</a:t>
            </a:r>
          </a:p>
          <a:p>
            <a:pPr lvl="1" eaLnBrk="1" hangingPunct="1">
              <a:defRPr/>
            </a:pPr>
            <a:r>
              <a:rPr lang="zh-CN" altLang="en-US" dirty="0" smtClean="0">
                <a:solidFill>
                  <a:srgbClr val="FFC000"/>
                </a:solidFill>
              </a:rPr>
              <a:t>缺点</a:t>
            </a:r>
            <a:r>
              <a:rPr lang="zh-CN" altLang="en-US" dirty="0" smtClean="0"/>
              <a:t>：用其编写的程序相对于用低级语言编写的程序效率要低，翻译成的机器指令数量较大 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6985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高级语言的翻译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6024" y="1484784"/>
            <a:ext cx="8748464" cy="5112568"/>
          </a:xfrm>
        </p:spPr>
        <p:txBody>
          <a:bodyPr>
            <a:normAutofit lnSpcReduction="10000"/>
          </a:bodyPr>
          <a:lstStyle/>
          <a:p>
            <a:pPr marL="357188" indent="-357188" eaLnBrk="1" hangingPunct="1">
              <a:lnSpc>
                <a:spcPct val="120000"/>
              </a:lnSpc>
              <a:defRPr/>
            </a:pPr>
            <a:r>
              <a:rPr lang="zh-CN" altLang="en-US" dirty="0"/>
              <a:t>高级语言的</a:t>
            </a:r>
            <a:r>
              <a:rPr lang="zh-CN" altLang="en-US" dirty="0" smtClean="0"/>
              <a:t>翻译一般有</a:t>
            </a:r>
            <a:r>
              <a:rPr lang="zh-CN" altLang="en-US" dirty="0" smtClean="0">
                <a:solidFill>
                  <a:srgbClr val="FFC000"/>
                </a:solidFill>
              </a:rPr>
              <a:t>编译</a:t>
            </a:r>
            <a:r>
              <a:rPr lang="zh-CN" altLang="en-US" dirty="0" smtClean="0"/>
              <a:t>与</a:t>
            </a:r>
            <a:r>
              <a:rPr lang="zh-CN" altLang="en-US" dirty="0" smtClean="0">
                <a:solidFill>
                  <a:srgbClr val="FFC000"/>
                </a:solidFill>
              </a:rPr>
              <a:t>解释</a:t>
            </a:r>
            <a:r>
              <a:rPr lang="zh-CN" altLang="en-US" dirty="0" smtClean="0"/>
              <a:t>两种方式。</a:t>
            </a:r>
          </a:p>
          <a:p>
            <a:pPr marL="423863" eaLnBrk="1" hangingPunct="1">
              <a:lnSpc>
                <a:spcPct val="120000"/>
              </a:lnSpc>
              <a:defRPr/>
            </a:pPr>
            <a:r>
              <a:rPr lang="zh-CN" altLang="en-US" dirty="0" smtClean="0">
                <a:solidFill>
                  <a:srgbClr val="FFC000"/>
                </a:solidFill>
              </a:rPr>
              <a:t>编译</a:t>
            </a:r>
            <a:r>
              <a:rPr lang="zh-CN" altLang="en-US" dirty="0" smtClean="0"/>
              <a:t>方式</a:t>
            </a:r>
          </a:p>
          <a:p>
            <a:pPr marL="831850"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把高级语言程序（称为</a:t>
            </a:r>
            <a:r>
              <a:rPr lang="zh-CN" altLang="en-US" dirty="0" smtClean="0">
                <a:solidFill>
                  <a:schemeClr val="folHlink"/>
                </a:solidFill>
              </a:rPr>
              <a:t>源代码程序，</a:t>
            </a:r>
            <a:r>
              <a:rPr lang="zh-CN" altLang="en-US" dirty="0" smtClean="0"/>
              <a:t>简称</a:t>
            </a:r>
            <a:r>
              <a:rPr lang="zh-CN" altLang="en-US" dirty="0" smtClean="0">
                <a:solidFill>
                  <a:schemeClr val="folHlink"/>
                </a:solidFill>
              </a:rPr>
              <a:t>源程序</a:t>
            </a:r>
            <a:r>
              <a:rPr lang="zh-CN" altLang="en-US" dirty="0" smtClean="0"/>
              <a:t>）首先翻译成功能上等价的机器语言程序（称为</a:t>
            </a:r>
            <a:r>
              <a:rPr lang="zh-CN" altLang="en-US" dirty="0" smtClean="0">
                <a:solidFill>
                  <a:schemeClr val="folHlink"/>
                </a:solidFill>
              </a:rPr>
              <a:t>目标代码程序</a:t>
            </a:r>
            <a:r>
              <a:rPr lang="zh-CN" altLang="en-US" dirty="0" smtClean="0"/>
              <a:t>）或汇编语言程序（再通过汇编程序把它翻译成目标代码程序）。</a:t>
            </a:r>
            <a:endParaRPr lang="en-US" altLang="zh-CN" dirty="0" smtClean="0"/>
          </a:p>
          <a:p>
            <a:pPr marL="831850"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然后执行目标代码程序。在目标代码程序的执行中不再需要源程序。</a:t>
            </a:r>
            <a:endParaRPr lang="en-US" altLang="zh-CN" dirty="0" smtClean="0"/>
          </a:p>
          <a:p>
            <a:pPr marL="831850"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翻译工作由</a:t>
            </a:r>
            <a:r>
              <a:rPr lang="zh-CN" altLang="en-US" dirty="0" smtClean="0">
                <a:solidFill>
                  <a:srgbClr val="FFC000"/>
                </a:solidFill>
              </a:rPr>
              <a:t>编译程序</a:t>
            </a:r>
            <a:r>
              <a:rPr lang="zh-CN" altLang="en-US" dirty="0" smtClean="0"/>
              <a:t>完成。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2060848"/>
            <a:ext cx="8686800" cy="4248472"/>
          </a:xfrm>
        </p:spPr>
        <p:txBody>
          <a:bodyPr>
            <a:normAutofit/>
          </a:bodyPr>
          <a:lstStyle/>
          <a:p>
            <a:pPr marL="423863" eaLnBrk="1" hangingPunct="1">
              <a:lnSpc>
                <a:spcPct val="120000"/>
              </a:lnSpc>
              <a:defRPr/>
            </a:pPr>
            <a:r>
              <a:rPr lang="zh-CN" altLang="en-US" dirty="0" smtClean="0">
                <a:solidFill>
                  <a:srgbClr val="FFC000"/>
                </a:solidFill>
              </a:rPr>
              <a:t>解释</a:t>
            </a:r>
            <a:r>
              <a:rPr lang="zh-CN" altLang="en-US" dirty="0" smtClean="0"/>
              <a:t>方式</a:t>
            </a:r>
            <a:endParaRPr lang="zh-CN" altLang="en-US" dirty="0"/>
          </a:p>
          <a:p>
            <a:pPr marL="831850" lvl="1" eaLnBrk="1" hangingPunct="1">
              <a:lnSpc>
                <a:spcPct val="120000"/>
              </a:lnSpc>
              <a:defRPr/>
            </a:pPr>
            <a:r>
              <a:rPr lang="zh-CN" altLang="en-US" dirty="0"/>
              <a:t>对</a:t>
            </a:r>
            <a:r>
              <a:rPr lang="zh-CN" altLang="en-US" dirty="0" smtClean="0"/>
              <a:t>源程序</a:t>
            </a:r>
            <a:r>
              <a:rPr lang="zh-CN" altLang="en-US" dirty="0"/>
              <a:t>中的</a:t>
            </a:r>
            <a:r>
              <a:rPr lang="zh-CN" altLang="en-US" dirty="0" smtClean="0"/>
              <a:t>语句</a:t>
            </a:r>
            <a:r>
              <a:rPr lang="zh-CN" altLang="en-US" dirty="0" smtClean="0">
                <a:solidFill>
                  <a:srgbClr val="FFC000"/>
                </a:solidFill>
              </a:rPr>
              <a:t>逐条</a:t>
            </a:r>
            <a:r>
              <a:rPr lang="zh-CN" altLang="en-US" dirty="0"/>
              <a:t>进行翻译成目标代码并执行，翻译完了程序也就执行完了。</a:t>
            </a:r>
            <a:endParaRPr lang="en-US" altLang="zh-CN" dirty="0"/>
          </a:p>
          <a:p>
            <a:pPr marL="831850" lvl="1" eaLnBrk="1" hangingPunct="1">
              <a:lnSpc>
                <a:spcPct val="120000"/>
              </a:lnSpc>
              <a:defRPr/>
            </a:pPr>
            <a:r>
              <a:rPr lang="zh-CN" altLang="en-US" dirty="0"/>
              <a:t>这种翻译方式不产生目标代码程序，程序的每次执行都需要源程序。 </a:t>
            </a:r>
            <a:endParaRPr lang="en-US" altLang="zh-CN" dirty="0"/>
          </a:p>
          <a:p>
            <a:pPr marL="831850" lvl="1" eaLnBrk="1" hangingPunct="1">
              <a:lnSpc>
                <a:spcPct val="120000"/>
              </a:lnSpc>
              <a:defRPr/>
            </a:pPr>
            <a:r>
              <a:rPr lang="zh-CN" altLang="en-US" dirty="0"/>
              <a:t>翻译工作由</a:t>
            </a:r>
            <a:r>
              <a:rPr lang="zh-CN" altLang="en-US" dirty="0">
                <a:solidFill>
                  <a:srgbClr val="FFC000"/>
                </a:solidFill>
              </a:rPr>
              <a:t>解释程序</a:t>
            </a:r>
            <a:r>
              <a:rPr lang="zh-CN" altLang="en-US" dirty="0"/>
              <a:t>完成</a:t>
            </a:r>
            <a:r>
              <a:rPr lang="zh-CN" altLang="en-US" dirty="0" smtClean="0"/>
              <a:t>。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795887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主要内容</a:t>
            </a:r>
          </a:p>
        </p:txBody>
      </p:sp>
      <p:sp>
        <p:nvSpPr>
          <p:cNvPr id="183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2442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CN" altLang="en-US" dirty="0" smtClean="0"/>
              <a:t>什么是程序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 smtClean="0"/>
              <a:t>什么是程序设计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 smtClean="0"/>
              <a:t>程序设计范式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 smtClean="0"/>
              <a:t>程序设计步骤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 smtClean="0"/>
              <a:t>程序设计语言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31800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两种</a:t>
            </a:r>
            <a:r>
              <a:rPr lang="zh-CN" altLang="en-US" dirty="0"/>
              <a:t>方式</a:t>
            </a:r>
            <a:r>
              <a:rPr lang="zh-CN" altLang="en-US" dirty="0" smtClean="0"/>
              <a:t>的混合</a:t>
            </a:r>
            <a:endParaRPr lang="en-US" altLang="zh-CN" dirty="0"/>
          </a:p>
          <a:p>
            <a:pPr marL="831850" lvl="1" eaLnBrk="1" hangingPunct="1">
              <a:lnSpc>
                <a:spcPct val="120000"/>
              </a:lnSpc>
              <a:defRPr/>
            </a:pPr>
            <a:r>
              <a:rPr lang="zh-CN" altLang="en-US" dirty="0"/>
              <a:t>以解释方式执行高级语言程序比较灵活，对编程语言的</a:t>
            </a:r>
            <a:r>
              <a:rPr lang="zh-CN" altLang="en-US"/>
              <a:t>限制</a:t>
            </a:r>
            <a:r>
              <a:rPr lang="zh-CN" altLang="en-US" smtClean="0"/>
              <a:t>较少（如不需要指定变量的类型），但程序执行效率</a:t>
            </a:r>
            <a:r>
              <a:rPr lang="zh-CN" altLang="en-US" dirty="0"/>
              <a:t>比较低。</a:t>
            </a:r>
            <a:endParaRPr lang="en-US" altLang="zh-CN" dirty="0"/>
          </a:p>
          <a:p>
            <a:pPr marL="831850" lvl="1" eaLnBrk="1" hangingPunct="1">
              <a:lnSpc>
                <a:spcPct val="120000"/>
              </a:lnSpc>
              <a:defRPr/>
            </a:pPr>
            <a:r>
              <a:rPr lang="zh-CN" altLang="en-US" dirty="0"/>
              <a:t>可以先通过编译方式把高级语言程序翻译成功能上等价的、相对简单的某种</a:t>
            </a:r>
            <a:r>
              <a:rPr lang="zh-CN" altLang="en-US" dirty="0">
                <a:solidFill>
                  <a:srgbClr val="FFC000"/>
                </a:solidFill>
              </a:rPr>
              <a:t>中间语言</a:t>
            </a:r>
            <a:r>
              <a:rPr lang="zh-CN" altLang="en-US" dirty="0"/>
              <a:t>程序，然后用解释方式执行这个中间语言程序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71568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高级语言的分类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8888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/>
              <a:t>典型的高级语言有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altLang="zh-CN" dirty="0" smtClean="0"/>
              <a:t>FORTRAN</a:t>
            </a:r>
            <a:r>
              <a:rPr lang="zh-CN" altLang="en-US" dirty="0"/>
              <a:t>、</a:t>
            </a:r>
            <a:r>
              <a:rPr lang="en-US" altLang="zh-CN" dirty="0"/>
              <a:t>COBOL</a:t>
            </a:r>
            <a:r>
              <a:rPr lang="zh-CN" altLang="en-US" dirty="0"/>
              <a:t>、</a:t>
            </a:r>
            <a:r>
              <a:rPr lang="en-US" altLang="zh-CN" dirty="0" smtClean="0"/>
              <a:t>BASIC</a:t>
            </a:r>
            <a:r>
              <a:rPr lang="zh-CN" altLang="en-US" dirty="0" smtClean="0"/>
              <a:t>、</a:t>
            </a:r>
            <a:r>
              <a:rPr lang="en-US" altLang="zh-CN" dirty="0"/>
              <a:t>Pascal</a:t>
            </a:r>
            <a:r>
              <a:rPr lang="zh-CN" altLang="en-US" dirty="0"/>
              <a:t>、</a:t>
            </a:r>
            <a:r>
              <a:rPr lang="en-US" altLang="zh-CN" dirty="0">
                <a:solidFill>
                  <a:srgbClr val="FFC000"/>
                </a:solidFill>
              </a:rPr>
              <a:t>C</a:t>
            </a:r>
            <a:r>
              <a:rPr lang="zh-CN" altLang="en-US" dirty="0"/>
              <a:t>、</a:t>
            </a:r>
            <a:r>
              <a:rPr lang="en-US" altLang="zh-CN" dirty="0"/>
              <a:t>Ada</a:t>
            </a:r>
            <a:r>
              <a:rPr lang="zh-CN" altLang="en-US" dirty="0"/>
              <a:t>、</a:t>
            </a:r>
            <a:r>
              <a:rPr lang="en-US" altLang="zh-CN" dirty="0"/>
              <a:t>Modula-2</a:t>
            </a:r>
            <a:r>
              <a:rPr lang="zh-CN" altLang="en-US" dirty="0"/>
              <a:t>、</a:t>
            </a:r>
            <a:r>
              <a:rPr lang="en-US" altLang="zh-CN" dirty="0"/>
              <a:t>Lisp</a:t>
            </a:r>
            <a:r>
              <a:rPr lang="zh-CN" altLang="en-US" dirty="0"/>
              <a:t>、</a:t>
            </a:r>
            <a:r>
              <a:rPr lang="en-US" altLang="zh-CN" dirty="0"/>
              <a:t>Prolog</a:t>
            </a:r>
            <a:r>
              <a:rPr lang="zh-CN" altLang="en-US" dirty="0"/>
              <a:t>、</a:t>
            </a:r>
            <a:r>
              <a:rPr lang="en-US" altLang="zh-CN" dirty="0" err="1"/>
              <a:t>Simula</a:t>
            </a:r>
            <a:r>
              <a:rPr lang="zh-CN" altLang="en-US" dirty="0"/>
              <a:t>、</a:t>
            </a:r>
            <a:r>
              <a:rPr lang="en-US" altLang="zh-CN" dirty="0"/>
              <a:t>Smalltalk</a:t>
            </a:r>
            <a:r>
              <a:rPr lang="zh-CN" altLang="en-US" dirty="0"/>
              <a:t>、</a:t>
            </a:r>
            <a:r>
              <a:rPr lang="en-US" altLang="zh-CN" dirty="0">
                <a:solidFill>
                  <a:srgbClr val="FFC000"/>
                </a:solidFill>
              </a:rPr>
              <a:t>C++</a:t>
            </a:r>
            <a:r>
              <a:rPr lang="zh-CN" altLang="en-US" dirty="0"/>
              <a:t>、</a:t>
            </a:r>
            <a:r>
              <a:rPr lang="en-US" altLang="zh-CN" dirty="0"/>
              <a:t>Java</a:t>
            </a:r>
            <a:r>
              <a:rPr lang="zh-CN" altLang="en-US" dirty="0"/>
              <a:t>、</a:t>
            </a:r>
            <a:r>
              <a:rPr lang="en-US" altLang="zh-CN" dirty="0" smtClean="0"/>
              <a:t>Python</a:t>
            </a:r>
            <a:r>
              <a:rPr lang="zh-CN" altLang="en-US" dirty="0" smtClean="0"/>
              <a:t>、</a:t>
            </a:r>
            <a:r>
              <a:rPr lang="en-US" altLang="zh-CN" dirty="0" smtClean="0"/>
              <a:t>......</a:t>
            </a:r>
            <a:r>
              <a:rPr lang="zh-CN" altLang="en-US" dirty="0" smtClean="0"/>
              <a:t> </a:t>
            </a:r>
            <a:endParaRPr lang="en-US" altLang="zh-CN" dirty="0"/>
          </a:p>
          <a:p>
            <a:pPr>
              <a:lnSpc>
                <a:spcPct val="120000"/>
              </a:lnSpc>
              <a:defRPr/>
            </a:pPr>
            <a:r>
              <a:rPr lang="zh-CN" altLang="en-US" dirty="0" smtClean="0"/>
              <a:t>按照适用的应用类型，可分为：</a:t>
            </a:r>
            <a:endParaRPr lang="en-US" altLang="zh-CN" dirty="0" smtClean="0"/>
          </a:p>
          <a:p>
            <a:pPr lvl="1">
              <a:lnSpc>
                <a:spcPct val="120000"/>
              </a:lnSpc>
              <a:defRPr/>
            </a:pPr>
            <a:r>
              <a:rPr lang="zh-CN" altLang="en-US" dirty="0" smtClean="0"/>
              <a:t>科学计算语言（如</a:t>
            </a:r>
            <a:r>
              <a:rPr lang="en-US" altLang="zh-CN" dirty="0" smtClean="0"/>
              <a:t>FORTRAN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 lvl="1">
              <a:lnSpc>
                <a:spcPct val="120000"/>
              </a:lnSpc>
              <a:defRPr/>
            </a:pPr>
            <a:r>
              <a:rPr lang="zh-CN" altLang="en-US" dirty="0" smtClean="0"/>
              <a:t>商务处理语言（如</a:t>
            </a:r>
            <a:r>
              <a:rPr lang="en-US" altLang="zh-CN" dirty="0" smtClean="0"/>
              <a:t>COBOL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 lvl="1">
              <a:lnSpc>
                <a:spcPct val="120000"/>
              </a:lnSpc>
              <a:defRPr/>
            </a:pPr>
            <a:r>
              <a:rPr lang="zh-CN" altLang="en-US" dirty="0" smtClean="0"/>
              <a:t>系统程序语言（如</a:t>
            </a:r>
            <a:r>
              <a:rPr lang="en-US" altLang="zh-CN" dirty="0" smtClean="0"/>
              <a:t>C/C++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 lvl="1">
              <a:lnSpc>
                <a:spcPct val="120000"/>
              </a:lnSpc>
              <a:defRPr/>
            </a:pPr>
            <a:r>
              <a:rPr lang="zh-CN" altLang="en-US" dirty="0" smtClean="0"/>
              <a:t>网络应用语言（如</a:t>
            </a:r>
            <a:r>
              <a:rPr lang="en-US" altLang="zh-CN" dirty="0" smtClean="0"/>
              <a:t>Java</a:t>
            </a:r>
            <a:r>
              <a:rPr lang="zh-CN" altLang="en-US" dirty="0" smtClean="0"/>
              <a:t>、</a:t>
            </a:r>
            <a:r>
              <a:rPr lang="en-US" altLang="zh-CN" dirty="0" smtClean="0"/>
              <a:t>Python</a:t>
            </a:r>
            <a:r>
              <a:rPr lang="zh-CN" altLang="en-US" dirty="0" smtClean="0"/>
              <a:t>）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dirty="0"/>
              <a:t>按照所支持的程序设计范式，可分为：</a:t>
            </a:r>
            <a:endParaRPr lang="en-US" altLang="zh-CN" dirty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/>
              <a:t>过程式语言（如</a:t>
            </a:r>
            <a:r>
              <a:rPr lang="en-US" altLang="zh-CN" dirty="0"/>
              <a:t>FORTRAN</a:t>
            </a:r>
            <a:r>
              <a:rPr lang="zh-CN" altLang="en-US" dirty="0"/>
              <a:t>、</a:t>
            </a:r>
            <a:r>
              <a:rPr lang="en-US" altLang="zh-CN" dirty="0"/>
              <a:t>COBOL</a:t>
            </a:r>
            <a:r>
              <a:rPr lang="zh-CN" altLang="en-US" dirty="0"/>
              <a:t>、</a:t>
            </a:r>
            <a:r>
              <a:rPr lang="en-US" altLang="zh-CN" dirty="0"/>
              <a:t>Basic</a:t>
            </a:r>
            <a:r>
              <a:rPr lang="zh-CN" altLang="en-US" dirty="0"/>
              <a:t>、</a:t>
            </a:r>
            <a:r>
              <a:rPr lang="en-US" altLang="zh-CN" dirty="0"/>
              <a:t>Pascal</a:t>
            </a:r>
            <a:r>
              <a:rPr lang="zh-CN" altLang="en-US" dirty="0"/>
              <a:t>、</a:t>
            </a:r>
            <a:r>
              <a:rPr lang="en-US" altLang="zh-CN" dirty="0"/>
              <a:t>C</a:t>
            </a:r>
            <a:r>
              <a:rPr lang="zh-CN" altLang="en-US" dirty="0"/>
              <a:t>）</a:t>
            </a:r>
            <a:endParaRPr lang="en-US" altLang="zh-CN" dirty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/>
              <a:t>面向对象语言（如</a:t>
            </a:r>
            <a:r>
              <a:rPr lang="en-US" altLang="zh-CN" dirty="0" err="1"/>
              <a:t>Simula</a:t>
            </a:r>
            <a:r>
              <a:rPr lang="zh-CN" altLang="en-US" dirty="0"/>
              <a:t>、</a:t>
            </a:r>
            <a:r>
              <a:rPr lang="en-US" altLang="zh-CN" dirty="0"/>
              <a:t>Smalltalk</a:t>
            </a:r>
            <a:r>
              <a:rPr lang="zh-CN" altLang="en-US" dirty="0"/>
              <a:t>、</a:t>
            </a:r>
            <a:r>
              <a:rPr lang="en-US" altLang="zh-CN" dirty="0"/>
              <a:t>Java</a:t>
            </a:r>
            <a:r>
              <a:rPr lang="zh-CN" altLang="en-US" dirty="0"/>
              <a:t>）</a:t>
            </a:r>
            <a:endParaRPr lang="en-US" altLang="zh-CN" dirty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/>
              <a:t>函数式语言（如</a:t>
            </a:r>
            <a:r>
              <a:rPr lang="en-US" altLang="zh-CN" dirty="0"/>
              <a:t>Lisp</a:t>
            </a:r>
            <a:r>
              <a:rPr lang="zh-CN" altLang="en-US" dirty="0"/>
              <a:t>）</a:t>
            </a:r>
            <a:endParaRPr lang="en-US" altLang="zh-CN" dirty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/>
              <a:t>逻辑式语言（如</a:t>
            </a:r>
            <a:r>
              <a:rPr lang="en-US" altLang="zh-CN" dirty="0"/>
              <a:t>Prolog</a:t>
            </a:r>
            <a:r>
              <a:rPr lang="zh-CN" altLang="en-US" dirty="0"/>
              <a:t>）</a:t>
            </a:r>
            <a:endParaRPr lang="en-US" altLang="zh-CN" dirty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/>
              <a:t>混合式语言（如</a:t>
            </a:r>
            <a:r>
              <a:rPr lang="en-US" altLang="zh-CN" dirty="0"/>
              <a:t>C++</a:t>
            </a:r>
            <a:r>
              <a:rPr lang="zh-CN" altLang="en-US" dirty="0"/>
              <a:t>，</a:t>
            </a:r>
            <a:r>
              <a:rPr lang="en-US" altLang="zh-CN" dirty="0"/>
              <a:t>Python</a:t>
            </a:r>
            <a:r>
              <a:rPr lang="zh-CN" altLang="en-US" dirty="0" smtClean="0"/>
              <a:t>）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9001929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按照执行</a:t>
            </a:r>
            <a:r>
              <a:rPr lang="zh-CN" altLang="en-US" dirty="0"/>
              <a:t>方式，可</a:t>
            </a:r>
            <a:r>
              <a:rPr lang="zh-CN" altLang="en-US" dirty="0" smtClean="0"/>
              <a:t>分为：</a:t>
            </a:r>
            <a:endParaRPr lang="en-US" altLang="zh-CN" dirty="0"/>
          </a:p>
          <a:p>
            <a:pPr lvl="1" eaLnBrk="1" hangingPunct="1">
              <a:defRPr/>
            </a:pPr>
            <a:r>
              <a:rPr lang="zh-CN" altLang="en-US" dirty="0"/>
              <a:t>编译型语言（如</a:t>
            </a:r>
            <a:r>
              <a:rPr lang="en-US" altLang="zh-CN" dirty="0"/>
              <a:t>FORTRAN</a:t>
            </a:r>
            <a:r>
              <a:rPr lang="zh-CN" altLang="en-US" dirty="0"/>
              <a:t>、</a:t>
            </a:r>
            <a:r>
              <a:rPr lang="en-US" altLang="zh-CN" dirty="0"/>
              <a:t>COBOL</a:t>
            </a:r>
            <a:r>
              <a:rPr lang="zh-CN" altLang="en-US" dirty="0"/>
              <a:t>、</a:t>
            </a:r>
            <a:r>
              <a:rPr lang="en-US" altLang="zh-CN" dirty="0"/>
              <a:t>Pascal</a:t>
            </a:r>
            <a:r>
              <a:rPr lang="zh-CN" altLang="en-US" dirty="0"/>
              <a:t>、</a:t>
            </a:r>
            <a:r>
              <a:rPr lang="en-US" altLang="zh-CN" dirty="0"/>
              <a:t>C</a:t>
            </a:r>
            <a:r>
              <a:rPr lang="zh-CN" altLang="en-US" dirty="0"/>
              <a:t>、</a:t>
            </a:r>
            <a:r>
              <a:rPr lang="en-US" altLang="zh-CN" dirty="0"/>
              <a:t>Ada</a:t>
            </a:r>
            <a:r>
              <a:rPr lang="zh-CN" altLang="en-US" dirty="0"/>
              <a:t>、</a:t>
            </a:r>
            <a:r>
              <a:rPr lang="en-US" altLang="zh-CN" dirty="0"/>
              <a:t>Modula-2</a:t>
            </a:r>
            <a:r>
              <a:rPr lang="zh-CN" altLang="en-US" dirty="0"/>
              <a:t>、</a:t>
            </a:r>
            <a:r>
              <a:rPr lang="en-US" altLang="zh-CN" dirty="0" err="1"/>
              <a:t>Simula</a:t>
            </a:r>
            <a:r>
              <a:rPr lang="zh-CN" altLang="en-US" dirty="0"/>
              <a:t>、</a:t>
            </a:r>
            <a:r>
              <a:rPr lang="en-US" altLang="zh-CN" dirty="0"/>
              <a:t>C++</a:t>
            </a:r>
            <a:r>
              <a:rPr lang="zh-CN" altLang="en-US" dirty="0"/>
              <a:t>）</a:t>
            </a:r>
            <a:endParaRPr lang="en-US" altLang="zh-CN" dirty="0"/>
          </a:p>
          <a:p>
            <a:pPr lvl="1">
              <a:defRPr/>
            </a:pPr>
            <a:r>
              <a:rPr lang="zh-CN" altLang="en-US" dirty="0"/>
              <a:t>解释型语言（如</a:t>
            </a:r>
            <a:r>
              <a:rPr lang="en-US" altLang="zh-CN" dirty="0" smtClean="0"/>
              <a:t>BASIC</a:t>
            </a:r>
            <a:r>
              <a:rPr lang="zh-CN" altLang="en-US" dirty="0" smtClean="0"/>
              <a:t>、</a:t>
            </a:r>
            <a:r>
              <a:rPr lang="en-US" altLang="zh-CN" dirty="0"/>
              <a:t>Lisp</a:t>
            </a:r>
            <a:r>
              <a:rPr lang="zh-CN" altLang="en-US" dirty="0"/>
              <a:t>、</a:t>
            </a:r>
            <a:r>
              <a:rPr lang="en-US" altLang="zh-CN" dirty="0"/>
              <a:t>Prolog</a:t>
            </a:r>
            <a:r>
              <a:rPr lang="zh-CN" altLang="en-US" dirty="0"/>
              <a:t>、</a:t>
            </a:r>
            <a:r>
              <a:rPr lang="en-US" altLang="zh-CN" dirty="0" err="1"/>
              <a:t>Simula</a:t>
            </a:r>
            <a:r>
              <a:rPr lang="zh-CN" altLang="en-US" dirty="0"/>
              <a:t>、</a:t>
            </a:r>
            <a:r>
              <a:rPr lang="en-US" altLang="zh-CN" dirty="0"/>
              <a:t>Smalltalk</a:t>
            </a:r>
            <a:r>
              <a:rPr lang="zh-CN" altLang="en-US" dirty="0"/>
              <a:t>、</a:t>
            </a:r>
            <a:r>
              <a:rPr lang="en-US" altLang="zh-CN" dirty="0" smtClean="0"/>
              <a:t>Java</a:t>
            </a:r>
            <a:r>
              <a:rPr lang="zh-CN" altLang="en-US" dirty="0" smtClean="0"/>
              <a:t>、</a:t>
            </a:r>
            <a:r>
              <a:rPr lang="en-US" altLang="zh-CN" dirty="0" smtClean="0"/>
              <a:t>Python</a:t>
            </a:r>
            <a:r>
              <a:rPr lang="zh-CN" altLang="en-US" dirty="0" smtClean="0"/>
              <a:t>）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270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0"/>
            <a:ext cx="7772400" cy="11112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语言的设计和实现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268413"/>
            <a:ext cx="8280400" cy="5400675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dirty="0" smtClean="0">
                <a:solidFill>
                  <a:srgbClr val="FFCC66"/>
                </a:solidFill>
              </a:rPr>
              <a:t>语言的设计</a:t>
            </a:r>
            <a:r>
              <a:rPr lang="zh-CN" altLang="en-US" dirty="0" smtClean="0"/>
              <a:t>：给出语言的定义，包括语言的语法、语义和语用等。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语法：</a:t>
            </a:r>
            <a:r>
              <a:rPr lang="zh-CN" altLang="en-US" dirty="0" smtClean="0"/>
              <a:t>是指构作</a:t>
            </a:r>
            <a:r>
              <a:rPr lang="zh-CN" altLang="en-US" dirty="0" smtClean="0">
                <a:solidFill>
                  <a:srgbClr val="FFC000"/>
                </a:solidFill>
              </a:rPr>
              <a:t>结构正确</a:t>
            </a:r>
            <a:r>
              <a:rPr lang="zh-CN" altLang="en-US" dirty="0" smtClean="0"/>
              <a:t>的语言成分所需遵循的规则。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语义：</a:t>
            </a:r>
            <a:r>
              <a:rPr lang="zh-CN" altLang="en-US" dirty="0" smtClean="0"/>
              <a:t>是</a:t>
            </a:r>
            <a:r>
              <a:rPr lang="zh-CN" altLang="en-US" dirty="0"/>
              <a:t>指各个语言成分</a:t>
            </a:r>
            <a:r>
              <a:rPr lang="zh-CN" altLang="en-US" dirty="0" smtClean="0"/>
              <a:t>的</a:t>
            </a:r>
            <a:r>
              <a:rPr lang="zh-CN" altLang="en-US" dirty="0" smtClean="0">
                <a:solidFill>
                  <a:srgbClr val="FFC000"/>
                </a:solidFill>
              </a:rPr>
              <a:t>含义</a:t>
            </a:r>
            <a:r>
              <a:rPr lang="zh-CN" altLang="en-US" dirty="0" smtClean="0"/>
              <a:t>。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语用：</a:t>
            </a:r>
            <a:r>
              <a:rPr lang="zh-CN" altLang="en-US" dirty="0" smtClean="0"/>
              <a:t>是指各个语言成分的</a:t>
            </a:r>
            <a:r>
              <a:rPr lang="zh-CN" altLang="en-US" dirty="0" smtClean="0">
                <a:solidFill>
                  <a:srgbClr val="FFC000"/>
                </a:solidFill>
              </a:rPr>
              <a:t>使用场合</a:t>
            </a:r>
            <a:r>
              <a:rPr lang="zh-CN" altLang="en-US" dirty="0" smtClean="0"/>
              <a:t>及所产生的实际效果。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dirty="0" smtClean="0">
                <a:solidFill>
                  <a:srgbClr val="FFCC66"/>
                </a:solidFill>
              </a:rPr>
              <a:t>语言的实现</a:t>
            </a:r>
            <a:r>
              <a:rPr lang="zh-CN" altLang="en-US" dirty="0" smtClean="0"/>
              <a:t>：在某种计算机平台上写出语言的翻译程序。</a:t>
            </a:r>
            <a:endParaRPr lang="en-US" altLang="zh-CN" dirty="0" smtClean="0"/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dirty="0" smtClean="0">
                <a:solidFill>
                  <a:srgbClr val="FFC000"/>
                </a:solidFill>
              </a:rPr>
              <a:t>注意</a:t>
            </a:r>
            <a:r>
              <a:rPr lang="zh-CN" altLang="en-US" dirty="0" smtClean="0"/>
              <a:t>：语言的实现者不必是语言的设计者，并且，针对某种语言可以有多种实现。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对</a:t>
            </a:r>
            <a:r>
              <a:rPr lang="zh-CN" altLang="en-US" dirty="0">
                <a:solidFill>
                  <a:srgbClr val="FFC000"/>
                </a:solidFill>
              </a:rPr>
              <a:t>语言的使用者</a:t>
            </a:r>
            <a:r>
              <a:rPr lang="zh-CN" altLang="en-US" dirty="0" smtClean="0"/>
              <a:t>来说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语言</a:t>
            </a:r>
            <a:r>
              <a:rPr lang="zh-CN" altLang="en-US" dirty="0"/>
              <a:t>的语法和语义相对来说容易掌握，只要学习和使用时仔细一点就能</a:t>
            </a:r>
            <a:r>
              <a:rPr lang="zh-CN" altLang="en-US" smtClean="0"/>
              <a:t>做到。语言</a:t>
            </a:r>
            <a:r>
              <a:rPr lang="zh-CN" altLang="en-US" dirty="0"/>
              <a:t>的语用则不太容易把握，它需要大量的语言实践（用语言编程解决实际问题</a:t>
            </a:r>
            <a:r>
              <a:rPr lang="zh-CN" altLang="en-US" dirty="0" smtClean="0"/>
              <a:t>）。</a:t>
            </a:r>
            <a:endParaRPr lang="en-US" altLang="zh-CN" dirty="0" smtClean="0"/>
          </a:p>
          <a:p>
            <a:pPr lvl="1"/>
            <a:r>
              <a:rPr lang="zh-CN" altLang="en-US" dirty="0"/>
              <a:t>语言的使用者在使用某个语言成分时</a:t>
            </a:r>
            <a:r>
              <a:rPr lang="zh-CN" altLang="en-US" dirty="0" smtClean="0"/>
              <a:t>，不仅需要知道语言的语法、语义和语用，往往还需要了解该成分的实现效率等</a:t>
            </a:r>
            <a:r>
              <a:rPr lang="zh-CN" altLang="en-US" dirty="0"/>
              <a:t>问题。</a:t>
            </a:r>
          </a:p>
        </p:txBody>
      </p:sp>
    </p:spTree>
    <p:extLst>
      <p:ext uri="{BB962C8B-B14F-4D97-AF65-F5344CB8AC3E}">
        <p14:creationId xmlns:p14="http://schemas.microsoft.com/office/powerpoint/2010/main" val="1697816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>
            <a:normAutofit/>
          </a:bodyPr>
          <a:lstStyle/>
          <a:p>
            <a:pPr marL="365125" indent="-365125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用计算机来解决实际</a:t>
            </a:r>
            <a:r>
              <a:rPr lang="zh-CN" altLang="en-US" dirty="0"/>
              <a:t>问题是通过用计算机</a:t>
            </a:r>
            <a:r>
              <a:rPr lang="zh-CN" altLang="en-US" dirty="0">
                <a:solidFill>
                  <a:srgbClr val="FFC000"/>
                </a:solidFill>
              </a:rPr>
              <a:t>程序</a:t>
            </a:r>
            <a:r>
              <a:rPr lang="zh-CN" altLang="en-US" dirty="0"/>
              <a:t>对反映实际问题的一些</a:t>
            </a:r>
            <a:r>
              <a:rPr lang="zh-CN" altLang="en-US" dirty="0">
                <a:solidFill>
                  <a:srgbClr val="FFC000"/>
                </a:solidFill>
              </a:rPr>
              <a:t>数据</a:t>
            </a:r>
            <a:r>
              <a:rPr lang="zh-CN" altLang="en-US" dirty="0"/>
              <a:t>进行</a:t>
            </a:r>
            <a:r>
              <a:rPr lang="zh-CN" altLang="en-US" dirty="0">
                <a:solidFill>
                  <a:srgbClr val="FFC000"/>
                </a:solidFill>
              </a:rPr>
              <a:t>处理</a:t>
            </a:r>
            <a:r>
              <a:rPr lang="zh-CN" altLang="en-US" dirty="0"/>
              <a:t>来实现的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365125" indent="-365125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程序的组成：</a:t>
            </a:r>
            <a:endParaRPr lang="zh-CN" altLang="en-US" dirty="0"/>
          </a:p>
          <a:p>
            <a:pPr marL="357188" indent="-357188" eaLnBrk="1" hangingPunct="1">
              <a:lnSpc>
                <a:spcPct val="110000"/>
              </a:lnSpc>
              <a:buNone/>
              <a:defRPr/>
            </a:pPr>
            <a:r>
              <a:rPr lang="zh-CN" altLang="en-US" dirty="0"/>
              <a:t>		</a:t>
            </a:r>
            <a:r>
              <a:rPr lang="zh-CN" altLang="en-US" b="1" dirty="0">
                <a:solidFill>
                  <a:srgbClr val="FFC000"/>
                </a:solidFill>
              </a:rPr>
              <a:t>程序</a:t>
            </a:r>
            <a:r>
              <a:rPr lang="zh-CN" altLang="en-US" b="1" dirty="0"/>
              <a:t> </a:t>
            </a:r>
            <a:r>
              <a:rPr lang="en-US" altLang="zh-CN" b="1" dirty="0"/>
              <a:t>= </a:t>
            </a:r>
            <a:r>
              <a:rPr lang="zh-CN" altLang="en-US" b="1" dirty="0">
                <a:solidFill>
                  <a:srgbClr val="FFC000"/>
                </a:solidFill>
              </a:rPr>
              <a:t>算法</a:t>
            </a:r>
            <a:r>
              <a:rPr lang="zh-CN" altLang="en-US" b="1" dirty="0"/>
              <a:t> </a:t>
            </a:r>
            <a:r>
              <a:rPr lang="en-US" altLang="zh-CN" b="1" dirty="0"/>
              <a:t>+ </a:t>
            </a:r>
            <a:r>
              <a:rPr lang="zh-CN" altLang="en-US" b="1" dirty="0">
                <a:solidFill>
                  <a:srgbClr val="FFC000"/>
                </a:solidFill>
              </a:rPr>
              <a:t>数据结构</a:t>
            </a:r>
          </a:p>
          <a:p>
            <a:pPr marL="765175" lvl="1" indent="-365125" eaLnBrk="1" hangingPunct="1">
              <a:lnSpc>
                <a:spcPct val="110000"/>
              </a:lnSpc>
              <a:defRPr/>
            </a:pPr>
            <a:r>
              <a:rPr lang="zh-CN" altLang="en-US" dirty="0"/>
              <a:t>算法（</a:t>
            </a:r>
            <a:r>
              <a:rPr lang="en-US" altLang="zh-CN" dirty="0"/>
              <a:t>algorithm</a:t>
            </a:r>
            <a:r>
              <a:rPr lang="zh-CN" altLang="en-US" dirty="0"/>
              <a:t>）是指对数据的</a:t>
            </a:r>
            <a:r>
              <a:rPr lang="zh-CN" altLang="en-US" dirty="0">
                <a:solidFill>
                  <a:srgbClr val="FFC000"/>
                </a:solidFill>
              </a:rPr>
              <a:t>加工处理步骤</a:t>
            </a:r>
            <a:r>
              <a:rPr lang="zh-CN" altLang="en-US" dirty="0"/>
              <a:t>的描述。</a:t>
            </a:r>
            <a:endParaRPr lang="en-US" altLang="zh-CN" dirty="0"/>
          </a:p>
          <a:p>
            <a:pPr marL="765175" lvl="1" indent="-365125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数据结构</a:t>
            </a:r>
            <a:r>
              <a:rPr lang="zh-CN" altLang="en-US" dirty="0"/>
              <a:t>（</a:t>
            </a:r>
            <a:r>
              <a:rPr lang="en-US" altLang="zh-CN" dirty="0"/>
              <a:t>data structure</a:t>
            </a:r>
            <a:r>
              <a:rPr lang="zh-CN" altLang="en-US" dirty="0" smtClean="0"/>
              <a:t>）是</a:t>
            </a:r>
            <a:r>
              <a:rPr lang="zh-CN" altLang="en-US" dirty="0"/>
              <a:t>对反映待解</a:t>
            </a:r>
            <a:r>
              <a:rPr lang="zh-CN" altLang="en-US" dirty="0" smtClean="0"/>
              <a:t>问题的</a:t>
            </a:r>
            <a:r>
              <a:rPr lang="zh-CN" altLang="en-US" dirty="0">
                <a:solidFill>
                  <a:srgbClr val="FFC000"/>
                </a:solidFill>
              </a:rPr>
              <a:t>数据</a:t>
            </a:r>
            <a:r>
              <a:rPr lang="zh-CN" altLang="en-US" dirty="0"/>
              <a:t>的描述</a:t>
            </a:r>
            <a:r>
              <a:rPr lang="zh-CN" altLang="en-US" dirty="0" smtClean="0"/>
              <a:t>。</a:t>
            </a:r>
            <a:endParaRPr lang="en-US" altLang="zh-CN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程序（</a:t>
            </a:r>
            <a:r>
              <a:rPr lang="en-US" altLang="zh-CN" dirty="0" smtClean="0"/>
              <a:t>Program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01975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程序设计（</a:t>
            </a:r>
            <a:r>
              <a:rPr lang="en-US" altLang="zh-CN" dirty="0" smtClean="0"/>
              <a:t>Programming</a:t>
            </a:r>
            <a:r>
              <a:rPr lang="zh-CN" altLang="en-US" dirty="0" smtClean="0"/>
              <a:t>）</a:t>
            </a:r>
          </a:p>
        </p:txBody>
      </p:sp>
      <p:sp>
        <p:nvSpPr>
          <p:cNvPr id="187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852988"/>
          </a:xfrm>
        </p:spPr>
        <p:txBody>
          <a:bodyPr>
            <a:norm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要使得计算机能完成各种任务，就必须为它编写相应的程序。 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dirty="0" smtClean="0">
                <a:solidFill>
                  <a:srgbClr val="FFC000"/>
                </a:solidFill>
              </a:rPr>
              <a:t>程序设计</a:t>
            </a:r>
            <a:r>
              <a:rPr lang="zh-CN" altLang="en-US" dirty="0" smtClean="0"/>
              <a:t>就是为计算机编写程序的过程（有时简称为</a:t>
            </a:r>
            <a:r>
              <a:rPr lang="zh-CN" altLang="en-US" dirty="0" smtClean="0">
                <a:solidFill>
                  <a:srgbClr val="FFC000"/>
                </a:solidFill>
              </a:rPr>
              <a:t>编程</a:t>
            </a:r>
            <a:r>
              <a:rPr lang="zh-CN" altLang="en-US" dirty="0" smtClean="0"/>
              <a:t>）。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/>
              <a:t>程序设计要涉及：</a:t>
            </a:r>
          </a:p>
          <a:p>
            <a:pPr lvl="1" eaLnBrk="1" hangingPunct="1">
              <a:defRPr/>
            </a:pPr>
            <a:r>
              <a:rPr lang="zh-CN" altLang="en-US" dirty="0" smtClean="0"/>
              <a:t>程序设计范式</a:t>
            </a:r>
          </a:p>
          <a:p>
            <a:pPr lvl="1" eaLnBrk="1" hangingPunct="1">
              <a:defRPr/>
            </a:pPr>
            <a:r>
              <a:rPr lang="zh-CN" altLang="en-US" dirty="0" smtClean="0"/>
              <a:t>程序设计</a:t>
            </a:r>
            <a:r>
              <a:rPr lang="zh-CN" altLang="en-US" dirty="0"/>
              <a:t>步骤 </a:t>
            </a:r>
          </a:p>
          <a:p>
            <a:pPr lvl="1" eaLnBrk="1" hangingPunct="1">
              <a:defRPr/>
            </a:pPr>
            <a:r>
              <a:rPr lang="zh-CN" altLang="en-US" dirty="0" smtClean="0"/>
              <a:t>程序设计语言等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9366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程序设计范式 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412" y="1340768"/>
            <a:ext cx="8353052" cy="5040560"/>
          </a:xfrm>
        </p:spPr>
        <p:txBody>
          <a:bodyPr>
            <a:normAutofit lnSpcReduction="10000"/>
          </a:bodyPr>
          <a:lstStyle/>
          <a:p>
            <a:pPr marL="365125" indent="-365125" eaLnBrk="1" hangingPunct="1">
              <a:lnSpc>
                <a:spcPct val="120000"/>
              </a:lnSpc>
              <a:defRPr/>
            </a:pPr>
            <a:r>
              <a:rPr lang="zh-CN" altLang="en-US" dirty="0"/>
              <a:t>如何看待和组织算法和</a:t>
            </a:r>
            <a:r>
              <a:rPr lang="zh-CN" altLang="en-US" dirty="0" smtClean="0"/>
              <a:t>数据结构存在</a:t>
            </a:r>
            <a:r>
              <a:rPr lang="zh-CN" altLang="en-US" dirty="0"/>
              <a:t>着不同的做法，从而形成不同的</a:t>
            </a:r>
            <a:r>
              <a:rPr lang="zh-CN" altLang="en-US" dirty="0">
                <a:solidFill>
                  <a:srgbClr val="FFC000"/>
                </a:solidFill>
              </a:rPr>
              <a:t>程序设计范式</a:t>
            </a:r>
            <a:r>
              <a:rPr lang="zh-CN" altLang="en-US" dirty="0"/>
              <a:t>（</a:t>
            </a:r>
            <a:r>
              <a:rPr lang="en-US" altLang="zh-CN" sz="2600" dirty="0"/>
              <a:t>programming paradigms</a:t>
            </a:r>
            <a:r>
              <a:rPr lang="zh-CN" altLang="en-US" dirty="0" smtClean="0"/>
              <a:t>）。</a:t>
            </a:r>
            <a:endParaRPr lang="en-US" altLang="zh-CN" dirty="0" smtClean="0"/>
          </a:p>
          <a:p>
            <a:pPr marL="765175" lvl="1" indent="-365125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程序设计范式是</a:t>
            </a:r>
            <a:r>
              <a:rPr lang="zh-CN" altLang="en-US" dirty="0"/>
              <a:t>设计、组织和编写程序的一种</a:t>
            </a:r>
            <a:r>
              <a:rPr lang="zh-CN" altLang="en-US" dirty="0" smtClean="0"/>
              <a:t>方式，它包含了一组理论</a:t>
            </a:r>
            <a:r>
              <a:rPr lang="zh-CN" altLang="en-US" dirty="0"/>
              <a:t>、原则和</a:t>
            </a:r>
            <a:r>
              <a:rPr lang="zh-CN" altLang="en-US" dirty="0" smtClean="0"/>
              <a:t>概念。</a:t>
            </a:r>
            <a:endParaRPr lang="en-US" altLang="zh-CN" dirty="0" smtClean="0"/>
          </a:p>
          <a:p>
            <a:pPr marL="765175" lvl="1" indent="-365125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不同</a:t>
            </a:r>
            <a:r>
              <a:rPr lang="zh-CN" altLang="en-US" dirty="0"/>
              <a:t>的范式将采用不同的程序结构和程序元素来描述</a:t>
            </a:r>
            <a:r>
              <a:rPr lang="zh-CN" altLang="en-US" dirty="0" smtClean="0"/>
              <a:t>程序</a:t>
            </a:r>
            <a:r>
              <a:rPr lang="zh-CN" altLang="en-US" dirty="0"/>
              <a:t>。</a:t>
            </a:r>
            <a:endParaRPr lang="en-US" altLang="zh-CN" dirty="0" smtClean="0"/>
          </a:p>
          <a:p>
            <a:pPr marL="765175" lvl="1" indent="-365125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范式</a:t>
            </a:r>
            <a:r>
              <a:rPr lang="zh-CN" altLang="en-US" dirty="0"/>
              <a:t>具有针对性，不同的范式往往适合于解决不同类型的问题</a:t>
            </a:r>
            <a:r>
              <a:rPr lang="zh-CN" altLang="en-US" dirty="0" smtClean="0"/>
              <a:t>。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5125" indent="-365125" eaLnBrk="1" hangingPunct="1">
              <a:lnSpc>
                <a:spcPct val="110000"/>
              </a:lnSpc>
              <a:defRPr/>
            </a:pPr>
            <a:r>
              <a:rPr lang="zh-CN" altLang="en-US" dirty="0"/>
              <a:t>典型的程序设计范式有：</a:t>
            </a:r>
          </a:p>
          <a:p>
            <a:pPr marL="915988" lvl="1" eaLnBrk="1" hangingPunct="1">
              <a:lnSpc>
                <a:spcPct val="110000"/>
              </a:lnSpc>
              <a:defRPr/>
            </a:pPr>
            <a:r>
              <a:rPr lang="zh-CN" altLang="en-US" dirty="0"/>
              <a:t>过程式</a:t>
            </a:r>
          </a:p>
          <a:p>
            <a:pPr marL="915988" lvl="1" eaLnBrk="1" hangingPunct="1">
              <a:lnSpc>
                <a:spcPct val="110000"/>
              </a:lnSpc>
              <a:defRPr/>
            </a:pPr>
            <a:r>
              <a:rPr lang="zh-CN" altLang="en-US" dirty="0"/>
              <a:t>对象式</a:t>
            </a:r>
          </a:p>
          <a:p>
            <a:pPr marL="915988" lvl="1" eaLnBrk="1" hangingPunct="1">
              <a:lnSpc>
                <a:spcPct val="110000"/>
              </a:lnSpc>
              <a:defRPr/>
            </a:pPr>
            <a:r>
              <a:rPr lang="zh-CN" altLang="en-US" dirty="0"/>
              <a:t>函数式</a:t>
            </a:r>
          </a:p>
          <a:p>
            <a:pPr marL="915988" lvl="1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逻辑式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657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85725"/>
            <a:ext cx="7772400" cy="11112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过程式程序设计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412875"/>
            <a:ext cx="8604250" cy="5256213"/>
          </a:xfrm>
        </p:spPr>
        <p:txBody>
          <a:bodyPr>
            <a:normAutofit fontScale="92500" lnSpcReduction="10000"/>
          </a:bodyPr>
          <a:lstStyle/>
          <a:p>
            <a:pPr marL="357188" indent="-357188"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一种以</a:t>
            </a:r>
            <a:r>
              <a:rPr lang="zh-CN" altLang="en-US" sz="2800" dirty="0" smtClean="0">
                <a:solidFill>
                  <a:schemeClr val="folHlink"/>
                </a:solidFill>
              </a:rPr>
              <a:t>功能</a:t>
            </a:r>
            <a:r>
              <a:rPr lang="zh-CN" altLang="en-US" sz="2800" dirty="0" smtClean="0"/>
              <a:t>或</a:t>
            </a:r>
            <a:r>
              <a:rPr lang="zh-CN" altLang="en-US" sz="2800" dirty="0" smtClean="0">
                <a:solidFill>
                  <a:schemeClr val="folHlink"/>
                </a:solidFill>
              </a:rPr>
              <a:t>操作</a:t>
            </a:r>
            <a:r>
              <a:rPr lang="zh-CN" altLang="en-US" sz="2800" dirty="0" smtClean="0"/>
              <a:t>为中心、基于</a:t>
            </a:r>
            <a:r>
              <a:rPr lang="zh-CN" altLang="en-US" sz="2800" dirty="0" smtClean="0">
                <a:solidFill>
                  <a:schemeClr val="folHlink"/>
                </a:solidFill>
              </a:rPr>
              <a:t>功能分解</a:t>
            </a:r>
            <a:r>
              <a:rPr lang="zh-CN" altLang="en-US" sz="2800" dirty="0" smtClean="0"/>
              <a:t>和</a:t>
            </a:r>
            <a:r>
              <a:rPr lang="zh-CN" altLang="en-US" sz="2800" dirty="0" smtClean="0">
                <a:solidFill>
                  <a:schemeClr val="folHlink"/>
                </a:solidFill>
              </a:rPr>
              <a:t>复合</a:t>
            </a:r>
            <a:r>
              <a:rPr lang="zh-CN" altLang="en-US" sz="2800" dirty="0" smtClean="0"/>
              <a:t>的程序设计范式。</a:t>
            </a:r>
          </a:p>
          <a:p>
            <a:pPr marL="357188" indent="-357188"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程序</a:t>
            </a:r>
            <a:r>
              <a:rPr lang="zh-CN" altLang="en-US" sz="2800" dirty="0"/>
              <a:t>由一些</a:t>
            </a:r>
            <a:r>
              <a:rPr lang="zh-CN" altLang="en-US" sz="2800" dirty="0" smtClean="0">
                <a:solidFill>
                  <a:srgbClr val="FFC000"/>
                </a:solidFill>
              </a:rPr>
              <a:t>子程序</a:t>
            </a:r>
            <a:r>
              <a:rPr lang="zh-CN" altLang="en-US" sz="2800" dirty="0" smtClean="0"/>
              <a:t>构成，子程序是一系列操作的描述，它</a:t>
            </a:r>
            <a:r>
              <a:rPr lang="zh-CN" altLang="en-US" sz="2800" dirty="0"/>
              <a:t>是操作的封装</a:t>
            </a:r>
            <a:r>
              <a:rPr lang="zh-CN" altLang="en-US" sz="2800" dirty="0" smtClean="0"/>
              <a:t>体；每</a:t>
            </a:r>
            <a:r>
              <a:rPr lang="zh-CN" altLang="en-US" sz="2800" dirty="0"/>
              <a:t>个子程序对应一个子功能，实现了</a:t>
            </a:r>
            <a:r>
              <a:rPr lang="zh-CN" altLang="en-US" sz="2800" dirty="0">
                <a:solidFill>
                  <a:srgbClr val="FFC000"/>
                </a:solidFill>
              </a:rPr>
              <a:t>过程抽象</a:t>
            </a:r>
            <a:r>
              <a:rPr lang="zh-CN" altLang="en-US" sz="2800" dirty="0" smtClean="0"/>
              <a:t>。</a:t>
            </a:r>
            <a:endParaRPr lang="zh-CN" altLang="en-US" sz="2800" dirty="0"/>
          </a:p>
          <a:p>
            <a:pPr marL="357188" indent="-357188" eaLnBrk="1" hangingPunct="1">
              <a:lnSpc>
                <a:spcPct val="110000"/>
              </a:lnSpc>
              <a:defRPr/>
            </a:pPr>
            <a:r>
              <a:rPr lang="zh-CN" altLang="en-US" sz="2800" dirty="0"/>
              <a:t>程序的执行过程体现为一系列的子程序调用。</a:t>
            </a:r>
          </a:p>
          <a:p>
            <a:pPr marL="357188" indent="-357188" eaLnBrk="1" hangingPunct="1">
              <a:lnSpc>
                <a:spcPct val="110000"/>
              </a:lnSpc>
              <a:defRPr/>
            </a:pPr>
            <a:r>
              <a:rPr lang="zh-CN" altLang="en-US" sz="2800" dirty="0"/>
              <a:t>在过程式程序中，数据处于附属地位，它独立于子程序，在子程序调用时通过</a:t>
            </a:r>
            <a:r>
              <a:rPr lang="zh-CN" altLang="en-US" sz="2800" dirty="0" smtClean="0"/>
              <a:t>参数传</a:t>
            </a:r>
            <a:r>
              <a:rPr lang="zh-CN" altLang="en-US" sz="2800" dirty="0"/>
              <a:t>给子程序使用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pPr marL="357188" indent="-357188"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早期</a:t>
            </a:r>
            <a:r>
              <a:rPr lang="zh-CN" altLang="en-US" sz="2800" dirty="0"/>
              <a:t>的程序设计大都采用了过程式程序设计范式，它与冯</a:t>
            </a:r>
            <a:r>
              <a:rPr lang="en-US" altLang="zh-CN" sz="2800" dirty="0" smtClean="0"/>
              <a:t>•</a:t>
            </a:r>
            <a:r>
              <a:rPr lang="zh-CN" altLang="en-US" sz="2800" dirty="0" smtClean="0"/>
              <a:t>诺依曼计算模型有着直接的对应。</a:t>
            </a:r>
            <a:endParaRPr lang="en-US" altLang="zh-CN" sz="2800" dirty="0" smtClean="0"/>
          </a:p>
          <a:p>
            <a:pPr marL="357188" indent="-357188" eaLnBrk="1" hangingPunct="1">
              <a:lnSpc>
                <a:spcPct val="110000"/>
              </a:lnSpc>
              <a:defRPr/>
            </a:pPr>
            <a:r>
              <a:rPr lang="zh-CN" altLang="en-US" sz="2800" dirty="0" smtClean="0">
                <a:solidFill>
                  <a:srgbClr val="FFC000"/>
                </a:solidFill>
              </a:rPr>
              <a:t>本课程</a:t>
            </a:r>
            <a:r>
              <a:rPr lang="zh-CN" altLang="en-US" sz="2800" dirty="0">
                <a:solidFill>
                  <a:srgbClr val="FFC000"/>
                </a:solidFill>
              </a:rPr>
              <a:t>重点介绍过程式程序设计</a:t>
            </a:r>
            <a:r>
              <a:rPr lang="zh-CN" altLang="en-US" sz="2800" dirty="0" smtClean="0">
                <a:solidFill>
                  <a:srgbClr val="FFC000"/>
                </a:solidFill>
              </a:rPr>
              <a:t>范式。</a:t>
            </a:r>
            <a:endParaRPr lang="en-US" altLang="zh-CN" sz="2800" dirty="0" smtClean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对象式（面向对象） 程序设计</a:t>
            </a:r>
          </a:p>
        </p:txBody>
      </p:sp>
      <p:sp>
        <p:nvSpPr>
          <p:cNvPr id="185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412875"/>
            <a:ext cx="8641085" cy="4968453"/>
          </a:xfrm>
        </p:spPr>
        <p:txBody>
          <a:bodyPr>
            <a:normAutofit fontScale="92500"/>
          </a:bodyPr>
          <a:lstStyle/>
          <a:p>
            <a:pPr marL="357188" indent="-357188"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一种以</a:t>
            </a:r>
            <a:r>
              <a:rPr lang="zh-CN" altLang="en-US" sz="2800" dirty="0" smtClean="0">
                <a:solidFill>
                  <a:schemeClr val="folHlink"/>
                </a:solidFill>
              </a:rPr>
              <a:t>数据</a:t>
            </a:r>
            <a:r>
              <a:rPr lang="zh-CN" altLang="en-US" sz="2800" dirty="0" smtClean="0"/>
              <a:t>为中心、基于</a:t>
            </a:r>
            <a:r>
              <a:rPr lang="zh-CN" altLang="en-US" sz="2800" dirty="0" smtClean="0">
                <a:solidFill>
                  <a:srgbClr val="FFC000"/>
                </a:solidFill>
              </a:rPr>
              <a:t>对象</a:t>
            </a:r>
            <a:r>
              <a:rPr lang="zh-CN" altLang="en-US" sz="2800" dirty="0" smtClean="0"/>
              <a:t>的程序设计范式。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程序</a:t>
            </a:r>
            <a:r>
              <a:rPr lang="zh-CN" altLang="en-US" sz="2800" dirty="0"/>
              <a:t>由一些</a:t>
            </a:r>
            <a:r>
              <a:rPr lang="zh-CN" altLang="en-US" sz="2800" dirty="0">
                <a:solidFill>
                  <a:srgbClr val="FFC000"/>
                </a:solidFill>
              </a:rPr>
              <a:t>对象</a:t>
            </a:r>
            <a:r>
              <a:rPr lang="zh-CN" altLang="en-US" sz="2800" dirty="0"/>
              <a:t>构成，对象是由一些数据及可施于这些数据上的操作所组成的封装</a:t>
            </a:r>
            <a:r>
              <a:rPr lang="zh-CN" altLang="en-US" sz="2800" dirty="0" smtClean="0"/>
              <a:t>体，实现了</a:t>
            </a:r>
            <a:r>
              <a:rPr lang="zh-CN" altLang="en-US" sz="2800" dirty="0">
                <a:solidFill>
                  <a:schemeClr val="folHlink"/>
                </a:solidFill>
              </a:rPr>
              <a:t>数据抽象</a:t>
            </a:r>
            <a:r>
              <a:rPr lang="zh-CN" altLang="en-US" sz="2800" dirty="0" smtClean="0"/>
              <a:t>。</a:t>
            </a:r>
            <a:endParaRPr lang="en-US" altLang="zh-CN" sz="2800" dirty="0"/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/>
              <a:t>对象的特征由相应的</a:t>
            </a:r>
            <a:r>
              <a:rPr lang="zh-CN" altLang="en-US" sz="2800" dirty="0">
                <a:solidFill>
                  <a:srgbClr val="FFC000"/>
                </a:solidFill>
              </a:rPr>
              <a:t>类</a:t>
            </a:r>
            <a:r>
              <a:rPr lang="zh-CN" altLang="en-US" sz="2800" dirty="0"/>
              <a:t>来描述，一个类描述的对象特征可以从其它的类获得（</a:t>
            </a:r>
            <a:r>
              <a:rPr lang="zh-CN" altLang="en-US" sz="2800" dirty="0">
                <a:solidFill>
                  <a:srgbClr val="FFC000"/>
                </a:solidFill>
              </a:rPr>
              <a:t>继承</a:t>
            </a:r>
            <a:r>
              <a:rPr lang="zh-CN" altLang="en-US" sz="2800" dirty="0"/>
              <a:t>）。</a:t>
            </a:r>
            <a:endParaRPr lang="en-US" altLang="zh-CN" sz="2800" dirty="0"/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/>
              <a:t>程序的执行过程体现为各个对象之间相互发送和处理</a:t>
            </a:r>
            <a:r>
              <a:rPr lang="zh-CN" altLang="en-US" sz="2800" dirty="0">
                <a:solidFill>
                  <a:srgbClr val="FFC000"/>
                </a:solidFill>
              </a:rPr>
              <a:t>消息</a:t>
            </a:r>
            <a:r>
              <a:rPr lang="zh-CN" altLang="en-US" sz="2800" dirty="0"/>
              <a:t>。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/>
              <a:t>在面向对象程序中，数据表现为对象的属性，对数据的操作是</a:t>
            </a:r>
            <a:r>
              <a:rPr lang="zh-CN" altLang="en-US" sz="2800" dirty="0" smtClean="0"/>
              <a:t>通过向包含数据的对象发送消息（调用对象类提供的某个操作</a:t>
            </a:r>
            <a:r>
              <a:rPr lang="zh-CN" altLang="en-US" sz="2800" dirty="0"/>
              <a:t>）</a:t>
            </a:r>
            <a:r>
              <a:rPr lang="zh-CN" altLang="en-US" sz="2800" dirty="0" smtClean="0"/>
              <a:t>来实现的。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0"/>
            <a:ext cx="7772400" cy="11112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函数式与逻辑式 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268413"/>
            <a:ext cx="8785225" cy="5472955"/>
          </a:xfrm>
        </p:spPr>
        <p:txBody>
          <a:bodyPr>
            <a:normAutofit fontScale="92500"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 smtClean="0">
                <a:solidFill>
                  <a:schemeClr val="folHlink"/>
                </a:solidFill>
              </a:rPr>
              <a:t>函数式程序设计</a:t>
            </a:r>
            <a:endParaRPr lang="en-US" altLang="zh-CN" sz="2800" dirty="0" smtClean="0">
              <a:solidFill>
                <a:schemeClr val="folHlink"/>
              </a:solidFill>
            </a:endParaRPr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sz="2400" dirty="0" smtClean="0"/>
              <a:t>围绕</a:t>
            </a:r>
            <a:r>
              <a:rPr lang="zh-CN" altLang="en-US" sz="2400" dirty="0" smtClean="0">
                <a:solidFill>
                  <a:srgbClr val="FFC000"/>
                </a:solidFill>
              </a:rPr>
              <a:t>函数</a:t>
            </a:r>
            <a:r>
              <a:rPr lang="zh-CN" altLang="en-US" sz="2400" dirty="0" smtClean="0"/>
              <a:t>来进行的，计算过程体现为一系列的</a:t>
            </a:r>
            <a:r>
              <a:rPr lang="zh-CN" altLang="en-US" sz="2400" dirty="0" smtClean="0">
                <a:solidFill>
                  <a:srgbClr val="FFC000"/>
                </a:solidFill>
              </a:rPr>
              <a:t>函数应用</a:t>
            </a:r>
            <a:r>
              <a:rPr lang="zh-CN" altLang="en-US" sz="2400" dirty="0" smtClean="0"/>
              <a:t>（</a:t>
            </a:r>
            <a:r>
              <a:rPr lang="en-US" altLang="zh-CN" sz="2400" dirty="0" smtClean="0"/>
              <a:t>Function Application</a:t>
            </a:r>
            <a:r>
              <a:rPr lang="zh-CN" altLang="en-US" sz="2400" dirty="0" smtClean="0"/>
              <a:t>），它基于了递归函数理论和</a:t>
            </a:r>
            <a:r>
              <a:rPr lang="en-US" altLang="zh-CN" sz="2400" dirty="0" smtClean="0"/>
              <a:t>lambda</a:t>
            </a:r>
            <a:r>
              <a:rPr lang="zh-CN" altLang="en-US" sz="2400" dirty="0" smtClean="0"/>
              <a:t>演算，其中，函数也被作为值来看待，即，函数的参数和计算结果也可以是函数，即函数可以组合。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 smtClean="0">
                <a:solidFill>
                  <a:schemeClr val="folHlink"/>
                </a:solidFill>
              </a:rPr>
              <a:t>逻辑式程序设计</a:t>
            </a:r>
            <a:endParaRPr lang="en-US" altLang="zh-CN" sz="2800" dirty="0" smtClean="0">
              <a:solidFill>
                <a:schemeClr val="folHlink"/>
              </a:solidFill>
            </a:endParaRPr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sz="2400" dirty="0" smtClean="0"/>
              <a:t>把程序组织成一组</a:t>
            </a:r>
            <a:r>
              <a:rPr lang="zh-CN" altLang="en-US" sz="2400" dirty="0" smtClean="0">
                <a:solidFill>
                  <a:srgbClr val="FFC000"/>
                </a:solidFill>
              </a:rPr>
              <a:t>事实</a:t>
            </a:r>
            <a:r>
              <a:rPr lang="zh-CN" altLang="en-US" sz="2400" dirty="0" smtClean="0"/>
              <a:t>和一组</a:t>
            </a:r>
            <a:r>
              <a:rPr lang="zh-CN" altLang="en-US" sz="2400" dirty="0" smtClean="0">
                <a:solidFill>
                  <a:srgbClr val="FFC000"/>
                </a:solidFill>
              </a:rPr>
              <a:t>推理规则</a:t>
            </a:r>
            <a:r>
              <a:rPr lang="zh-CN" altLang="en-US" sz="2400" dirty="0" smtClean="0"/>
              <a:t>，在事实基础上运用推理规则来实施计算，它基于的是谓词演算（</a:t>
            </a:r>
            <a:r>
              <a:rPr lang="en-US" altLang="zh-CN" sz="2200" dirty="0" smtClean="0"/>
              <a:t>Predicate Calculus</a:t>
            </a:r>
            <a:r>
              <a:rPr lang="zh-CN" altLang="en-US" sz="2400" dirty="0" smtClean="0"/>
              <a:t>）。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/>
              <a:t>上述两种程序设计</a:t>
            </a:r>
            <a:r>
              <a:rPr lang="zh-CN" altLang="en-US" sz="2800" dirty="0" smtClean="0"/>
              <a:t>范式</a:t>
            </a:r>
            <a:endParaRPr lang="en-US" altLang="zh-CN" sz="2800" dirty="0" smtClean="0"/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sz="2400" dirty="0" smtClean="0"/>
              <a:t>有</a:t>
            </a:r>
            <a:r>
              <a:rPr lang="zh-CN" altLang="en-US" sz="2400" dirty="0"/>
              <a:t>良好的数学理论支持，易于保证程序的</a:t>
            </a:r>
            <a:r>
              <a:rPr lang="zh-CN" altLang="en-US" sz="2400" dirty="0" smtClean="0"/>
              <a:t>正确性。</a:t>
            </a:r>
            <a:endParaRPr lang="en-US" altLang="zh-CN" sz="2400" dirty="0" smtClean="0"/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sz="2400" dirty="0" smtClean="0"/>
              <a:t>设计</a:t>
            </a:r>
            <a:r>
              <a:rPr lang="zh-CN" altLang="en-US" sz="2400" dirty="0"/>
              <a:t>出的程序比较精炼和具有潜在的并行性</a:t>
            </a:r>
            <a:r>
              <a:rPr lang="zh-CN" altLang="en-US" sz="2400" dirty="0" smtClean="0"/>
              <a:t>。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sz="2400" dirty="0" smtClean="0"/>
              <a:t>适合于人工智能领域的应用。</a:t>
            </a:r>
            <a:endParaRPr lang="en-US" altLang="zh-C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lobe">
  <a:themeElements>
    <a:clrScheme name="Globe 9">
      <a:dk1>
        <a:srgbClr val="003B76"/>
      </a:dk1>
      <a:lt1>
        <a:srgbClr val="FFFFFF"/>
      </a:lt1>
      <a:dk2>
        <a:srgbClr val="0066CC"/>
      </a:dk2>
      <a:lt2>
        <a:srgbClr val="FFFF00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Globe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ea typeface="宋体" pitchFamily="2" charset="-122"/>
          </a:defRPr>
        </a:defPPr>
      </a:lstStyle>
    </a:lnDef>
    <a:txDef>
      <a:spPr bwMode="auto">
        <a:noFill/>
        <a:ln>
          <a:noFill/>
        </a:ln>
        <a:effectLst/>
        <a:extLst/>
      </a:spPr>
      <a:bodyPr/>
      <a:lstStyle>
        <a:defPPr eaLnBrk="1" hangingPunct="1">
          <a:lnSpc>
            <a:spcPct val="90000"/>
          </a:lnSpc>
          <a:defRPr sz="280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defRPr>
        </a:defPPr>
      </a:lstStyle>
    </a:txDef>
  </a:objectDefaults>
  <a:extraClrSchemeLst>
    <a:extraClrScheme>
      <a:clrScheme name="Globe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e 9">
        <a:dk1>
          <a:srgbClr val="003B76"/>
        </a:dk1>
        <a:lt1>
          <a:srgbClr val="FFFFFF"/>
        </a:lt1>
        <a:dk2>
          <a:srgbClr val="0066CC"/>
        </a:dk2>
        <a:lt2>
          <a:srgbClr val="FFFF00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Globe</Template>
  <TotalTime>21275</TotalTime>
  <Words>1855</Words>
  <Application>Microsoft Office PowerPoint</Application>
  <PresentationFormat>全屏显示(4:3)</PresentationFormat>
  <Paragraphs>168</Paragraphs>
  <Slides>25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宋体</vt:lpstr>
      <vt:lpstr>Arial</vt:lpstr>
      <vt:lpstr>Verdana</vt:lpstr>
      <vt:lpstr>Wingdings</vt:lpstr>
      <vt:lpstr>Globe</vt:lpstr>
      <vt:lpstr>程序设计概述</vt:lpstr>
      <vt:lpstr>主要内容</vt:lpstr>
      <vt:lpstr>程序（Program）</vt:lpstr>
      <vt:lpstr>程序设计（Programming）</vt:lpstr>
      <vt:lpstr>程序设计范式 </vt:lpstr>
      <vt:lpstr>PowerPoint 演示文稿</vt:lpstr>
      <vt:lpstr>过程式程序设计</vt:lpstr>
      <vt:lpstr>对象式（面向对象） 程序设计</vt:lpstr>
      <vt:lpstr>函数式与逻辑式 </vt:lpstr>
      <vt:lpstr>程序设计步骤</vt:lpstr>
      <vt:lpstr>程序设计步骤（续1）</vt:lpstr>
      <vt:lpstr>程序设计步骤（续2）</vt:lpstr>
      <vt:lpstr>程序设计语言 </vt:lpstr>
      <vt:lpstr>低级语言</vt:lpstr>
      <vt:lpstr>高级语言</vt:lpstr>
      <vt:lpstr>低级语言与高级语言程序的比较</vt:lpstr>
      <vt:lpstr>PowerPoint 演示文稿</vt:lpstr>
      <vt:lpstr>高级语言的翻译</vt:lpstr>
      <vt:lpstr>PowerPoint 演示文稿</vt:lpstr>
      <vt:lpstr>PowerPoint 演示文稿</vt:lpstr>
      <vt:lpstr>高级语言的分类</vt:lpstr>
      <vt:lpstr>PowerPoint 演示文稿</vt:lpstr>
      <vt:lpstr>PowerPoint 演示文稿</vt:lpstr>
      <vt:lpstr>语言的设计和实现</vt:lpstr>
      <vt:lpstr>PowerPoint 演示文稿</vt:lpstr>
    </vt:vector>
  </TitlesOfParts>
  <Company>Nanjing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第1章 概述</dc:title>
  <dc:creator>Chen Jiajun</dc:creator>
  <cp:lastModifiedBy>Chen Jiajun</cp:lastModifiedBy>
  <cp:revision>490</cp:revision>
  <dcterms:created xsi:type="dcterms:W3CDTF">2004-08-24T14:17:49Z</dcterms:created>
  <dcterms:modified xsi:type="dcterms:W3CDTF">2025-09-19T02:29:52Z</dcterms:modified>
</cp:coreProperties>
</file>