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57" r:id="rId2"/>
    <p:sldId id="258" r:id="rId3"/>
    <p:sldId id="429" r:id="rId4"/>
    <p:sldId id="430" r:id="rId5"/>
    <p:sldId id="431" r:id="rId6"/>
    <p:sldId id="432" r:id="rId7"/>
    <p:sldId id="522" r:id="rId8"/>
    <p:sldId id="555" r:id="rId9"/>
    <p:sldId id="433" r:id="rId10"/>
    <p:sldId id="435" r:id="rId11"/>
    <p:sldId id="436" r:id="rId12"/>
    <p:sldId id="438" r:id="rId13"/>
    <p:sldId id="554" r:id="rId14"/>
    <p:sldId id="439" r:id="rId15"/>
    <p:sldId id="440" r:id="rId16"/>
    <p:sldId id="441" r:id="rId17"/>
    <p:sldId id="442" r:id="rId18"/>
    <p:sldId id="538" r:id="rId19"/>
    <p:sldId id="443" r:id="rId20"/>
    <p:sldId id="444" r:id="rId21"/>
    <p:sldId id="445" r:id="rId22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6C"/>
    <a:srgbClr val="004182"/>
    <a:srgbClr val="00458A"/>
    <a:srgbClr val="006BD6"/>
    <a:srgbClr val="0097E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89" autoAdjust="0"/>
    <p:restoredTop sz="94631" autoAdjust="0"/>
  </p:normalViewPr>
  <p:slideViewPr>
    <p:cSldViewPr>
      <p:cViewPr varScale="1">
        <p:scale>
          <a:sx n="104" d="100"/>
          <a:sy n="104" d="100"/>
        </p:scale>
        <p:origin x="1180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smtClean="0"/>
              <a:t>指针</a:t>
            </a:r>
            <a:r>
              <a:rPr lang="zh-CN" altLang="en-US" sz="4800" dirty="0" smtClean="0"/>
              <a:t>及其基本操作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1196752"/>
            <a:ext cx="8712968" cy="5589811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同类型的指针可以相互赋值</a:t>
            </a:r>
            <a:endParaRPr lang="en-US" altLang="zh-CN" dirty="0" smtClean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*p1,*p2;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double *q;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......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p1 = p2;  //OK</a:t>
            </a:r>
            <a:r>
              <a:rPr lang="zh-CN" altLang="en-US" dirty="0" smtClean="0"/>
              <a:t>，</a:t>
            </a:r>
            <a:r>
              <a:rPr lang="en-US" altLang="zh-CN" dirty="0" smtClean="0"/>
              <a:t>p1</a:t>
            </a:r>
            <a:r>
              <a:rPr lang="zh-CN" altLang="en-US" dirty="0" smtClean="0"/>
              <a:t>指向</a:t>
            </a:r>
            <a:r>
              <a:rPr lang="en-US" altLang="zh-CN" dirty="0" smtClean="0"/>
              <a:t>p2</a:t>
            </a:r>
            <a:r>
              <a:rPr lang="zh-CN" altLang="en-US" dirty="0" smtClean="0"/>
              <a:t>所指向的变量。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p1 = q;  //</a:t>
            </a:r>
            <a:r>
              <a:rPr lang="en-US" altLang="zh-CN" dirty="0" smtClean="0">
                <a:solidFill>
                  <a:srgbClr val="FFC000"/>
                </a:solidFill>
              </a:rPr>
              <a:t>Error</a:t>
            </a:r>
            <a:r>
              <a:rPr lang="zh-CN" altLang="en-US" dirty="0" smtClean="0"/>
              <a:t>，类型不一致。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不指向任何数据的指针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p = </a:t>
            </a:r>
            <a:r>
              <a:rPr lang="en-US" altLang="zh-CN" dirty="0" err="1" smtClean="0"/>
              <a:t>nullptr</a:t>
            </a:r>
            <a:r>
              <a:rPr lang="en-US" altLang="zh-CN" dirty="0" smtClean="0"/>
              <a:t>;   //OK</a:t>
            </a:r>
            <a:r>
              <a:rPr lang="zh-CN" altLang="en-US" dirty="0" smtClean="0"/>
              <a:t>，使得</a:t>
            </a:r>
            <a:r>
              <a:rPr lang="en-US" altLang="zh-CN" dirty="0" smtClean="0"/>
              <a:t>p</a:t>
            </a:r>
            <a:r>
              <a:rPr lang="zh-CN" altLang="en-US" dirty="0" smtClean="0"/>
              <a:t>不指向任何变量</a:t>
            </a:r>
            <a:endParaRPr lang="en-US" altLang="zh-CN" dirty="0" smtClean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p = NULL; //OK</a:t>
            </a:r>
            <a:r>
              <a:rPr lang="zh-CN" altLang="en-US" dirty="0" smtClean="0"/>
              <a:t>，</a:t>
            </a:r>
            <a:r>
              <a:rPr lang="en-US" altLang="zh-CN" dirty="0" smtClean="0"/>
              <a:t>NULL</a:t>
            </a:r>
            <a:r>
              <a:rPr lang="zh-CN" altLang="en-US" dirty="0" smtClean="0"/>
              <a:t>是标准库中定义的一个符号常量</a:t>
            </a:r>
            <a:r>
              <a:rPr lang="en-US" altLang="zh-CN" dirty="0" smtClean="0"/>
              <a:t>0</a:t>
            </a:r>
            <a:endParaRPr lang="zh-CN" altLang="en-US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指向固定地址的指针</a:t>
            </a:r>
            <a:endParaRPr lang="en-US" altLang="zh-CN" dirty="0" smtClean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p = 120;  //</a:t>
            </a:r>
            <a:r>
              <a:rPr lang="en-US" altLang="zh-CN" dirty="0" smtClean="0">
                <a:solidFill>
                  <a:srgbClr val="FFC000"/>
                </a:solidFill>
              </a:rPr>
              <a:t>Error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120</a:t>
            </a:r>
            <a:r>
              <a:rPr lang="zh-CN" altLang="en-US" dirty="0" smtClean="0"/>
              <a:t>为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型。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p = 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*)120;  //OK</a:t>
            </a:r>
            <a:r>
              <a:rPr lang="zh-CN" altLang="en-US" dirty="0" smtClean="0"/>
              <a:t>，</a:t>
            </a:r>
            <a:r>
              <a:rPr lang="zh-CN" altLang="en-US" dirty="0" smtClean="0">
                <a:solidFill>
                  <a:srgbClr val="FFC000"/>
                </a:solidFill>
              </a:rPr>
              <a:t>不建议使用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endParaRPr lang="en-US" altLang="zh-CN" dirty="0" smtClean="0"/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endParaRPr lang="zh-CN" altLang="en-US" sz="2800" dirty="0" smtClean="0"/>
          </a:p>
        </p:txBody>
      </p:sp>
      <p:sp>
        <p:nvSpPr>
          <p:cNvPr id="40448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080863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dirty="0" smtClean="0"/>
              <a:t>指针赋值操作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间接访问操作</a:t>
            </a:r>
            <a:r>
              <a:rPr lang="en-US" altLang="zh-CN" sz="4000" dirty="0" smtClean="0">
                <a:cs typeface="Times New Roman" pitchFamily="18" charset="0"/>
              </a:rPr>
              <a:t>(*</a:t>
            </a:r>
            <a:r>
              <a:rPr lang="zh-CN" altLang="en-US" sz="4000" dirty="0" smtClean="0"/>
              <a:t>和</a:t>
            </a:r>
            <a:r>
              <a:rPr lang="en-US" altLang="zh-CN" sz="4000" dirty="0" smtClean="0">
                <a:cs typeface="Times New Roman" pitchFamily="18" charset="0"/>
              </a:rPr>
              <a:t>-&gt;)</a:t>
            </a:r>
          </a:p>
        </p:txBody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184" y="1340768"/>
            <a:ext cx="8507288" cy="5112568"/>
          </a:xfrm>
        </p:spPr>
        <p:txBody>
          <a:bodyPr>
            <a:normAutofit fontScale="92500" lnSpcReduction="10000"/>
          </a:bodyPr>
          <a:lstStyle/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可以通过操作符</a:t>
            </a:r>
            <a:r>
              <a:rPr lang="zh-CN" altLang="en-US" dirty="0" smtClean="0">
                <a:latin typeface="Arial" charset="0"/>
              </a:rPr>
              <a:t>“</a:t>
            </a:r>
            <a:r>
              <a:rPr lang="zh-CN" altLang="en-US" dirty="0" smtClean="0">
                <a:solidFill>
                  <a:schemeClr val="folHlink"/>
                </a:solidFill>
              </a:rPr>
              <a:t>*</a:t>
            </a:r>
            <a:r>
              <a:rPr lang="zh-CN" altLang="en-US" dirty="0" smtClean="0">
                <a:latin typeface="Arial" charset="0"/>
              </a:rPr>
              <a:t>”</a:t>
            </a:r>
            <a:r>
              <a:rPr lang="zh-CN" altLang="en-US" dirty="0" smtClean="0"/>
              <a:t>来访问一个指针变量指向的数据，其格式为：</a:t>
            </a:r>
            <a:endParaRPr lang="en-US" altLang="zh-CN" dirty="0" smtClean="0"/>
          </a:p>
          <a:p>
            <a:pPr marL="457200" lvl="1" indent="0" algn="just" eaLnBrk="1" hangingPunct="1">
              <a:buNone/>
              <a:defRPr/>
            </a:pPr>
            <a:r>
              <a:rPr lang="en-US" altLang="zh-CN" dirty="0" smtClean="0"/>
              <a:t>   </a:t>
            </a:r>
            <a:r>
              <a:rPr lang="en-US" altLang="zh-CN" i="1" dirty="0" smtClean="0"/>
              <a:t> </a:t>
            </a:r>
            <a:r>
              <a:rPr lang="en-US" altLang="zh-CN" i="1" dirty="0" smtClean="0">
                <a:solidFill>
                  <a:srgbClr val="FFC000"/>
                </a:solidFill>
              </a:rPr>
              <a:t>*</a:t>
            </a:r>
            <a:r>
              <a:rPr lang="en-US" altLang="zh-CN" i="1" dirty="0" smtClean="0"/>
              <a:t>&lt;</a:t>
            </a:r>
            <a:r>
              <a:rPr lang="zh-CN" altLang="en-US" dirty="0" smtClean="0"/>
              <a:t>指针变量</a:t>
            </a:r>
            <a:r>
              <a:rPr lang="en-US" altLang="zh-CN" i="1" dirty="0" smtClean="0"/>
              <a:t>&gt; </a:t>
            </a:r>
          </a:p>
          <a:p>
            <a:pPr algn="just" eaLnBrk="1" hangingPunct="1">
              <a:defRPr/>
            </a:pPr>
            <a:r>
              <a:rPr lang="zh-CN" altLang="en-US" dirty="0" smtClean="0"/>
              <a:t>例如：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x;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*p</a:t>
            </a:r>
            <a:r>
              <a:rPr lang="en-US" altLang="zh-CN" dirty="0"/>
              <a:t>;</a:t>
            </a:r>
            <a:endParaRPr lang="en-US" altLang="zh-CN" dirty="0" smtClean="0"/>
          </a:p>
          <a:p>
            <a:pPr lvl="1" eaLnBrk="1" hangingPunct="1">
              <a:buNone/>
              <a:defRPr/>
            </a:pPr>
            <a:r>
              <a:rPr lang="en-US" altLang="zh-CN" dirty="0"/>
              <a:t>x = 1</a:t>
            </a:r>
            <a:r>
              <a:rPr lang="en-US" altLang="zh-CN" dirty="0" smtClean="0"/>
              <a:t>;</a:t>
            </a:r>
          </a:p>
          <a:p>
            <a:pPr lvl="1" eaLnBrk="1" hangingPunct="1">
              <a:buNone/>
              <a:defRPr/>
            </a:pPr>
            <a:r>
              <a:rPr lang="en-US" altLang="zh-CN" dirty="0" smtClean="0"/>
              <a:t>p = &amp;</a:t>
            </a:r>
            <a:r>
              <a:rPr lang="en-US" altLang="zh-CN" dirty="0"/>
              <a:t>x; //p</a:t>
            </a:r>
            <a:r>
              <a:rPr lang="zh-CN" altLang="en-US" dirty="0"/>
              <a:t>指向</a:t>
            </a:r>
            <a:r>
              <a:rPr lang="en-US" altLang="zh-CN" dirty="0"/>
              <a:t>x</a:t>
            </a:r>
            <a:endParaRPr lang="en-US" altLang="zh-CN" dirty="0" smtClean="0"/>
          </a:p>
          <a:p>
            <a:pPr lvl="1" eaLnBrk="1" hangingPunct="1"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</a:t>
            </a:r>
            <a:r>
              <a:rPr lang="en-US" altLang="zh-CN" dirty="0" smtClean="0">
                <a:solidFill>
                  <a:srgbClr val="FFC000"/>
                </a:solidFill>
              </a:rPr>
              <a:t>*p</a:t>
            </a:r>
            <a:r>
              <a:rPr lang="en-US" altLang="zh-CN" dirty="0" smtClean="0"/>
              <a:t>; //</a:t>
            </a:r>
            <a:r>
              <a:rPr lang="zh-CN" altLang="en-US" dirty="0" smtClean="0"/>
              <a:t>输出</a:t>
            </a:r>
            <a:r>
              <a:rPr lang="en-US" altLang="zh-CN" dirty="0" smtClean="0"/>
              <a:t>x</a:t>
            </a:r>
            <a:r>
              <a:rPr lang="zh-CN" altLang="en-US" dirty="0" smtClean="0"/>
              <a:t>的值：</a:t>
            </a:r>
            <a:r>
              <a:rPr lang="en-US" altLang="zh-CN" dirty="0" smtClean="0"/>
              <a:t>1</a:t>
            </a:r>
            <a:endParaRPr lang="en-US" altLang="zh-CN" dirty="0"/>
          </a:p>
          <a:p>
            <a:pPr lvl="1" eaLnBrk="1" hangingPunct="1">
              <a:buFontTx/>
              <a:buNone/>
              <a:defRPr/>
            </a:pPr>
            <a:r>
              <a:rPr lang="en-US" altLang="zh-CN" dirty="0" smtClean="0">
                <a:solidFill>
                  <a:schemeClr val="folHlink"/>
                </a:solidFill>
              </a:rPr>
              <a:t>*</a:t>
            </a:r>
            <a:r>
              <a:rPr lang="en-US" altLang="zh-CN" dirty="0" smtClean="0">
                <a:solidFill>
                  <a:srgbClr val="FFC000"/>
                </a:solidFill>
              </a:rPr>
              <a:t>p</a:t>
            </a:r>
            <a:r>
              <a:rPr lang="en-US" altLang="zh-CN" dirty="0" smtClean="0"/>
              <a:t> = 2; //</a:t>
            </a:r>
            <a:r>
              <a:rPr lang="zh-CN" altLang="en-US" dirty="0" smtClean="0"/>
              <a:t>等价于：</a:t>
            </a:r>
            <a:r>
              <a:rPr lang="en-US" altLang="zh-CN" dirty="0" smtClean="0"/>
              <a:t>x = 2;</a:t>
            </a:r>
          </a:p>
          <a:p>
            <a:pPr lvl="1" eaLnBrk="1" hangingPunct="1">
              <a:buNone/>
              <a:defRPr/>
            </a:pPr>
            <a:r>
              <a:rPr lang="en-US" altLang="zh-CN" dirty="0" err="1"/>
              <a:t>cout</a:t>
            </a:r>
            <a:r>
              <a:rPr lang="en-US" altLang="zh-CN" dirty="0"/>
              <a:t> &lt;&lt; x</a:t>
            </a:r>
            <a:r>
              <a:rPr lang="en-US" altLang="zh-CN" dirty="0" smtClean="0"/>
              <a:t>; //</a:t>
            </a:r>
            <a:r>
              <a:rPr lang="zh-CN" altLang="en-US" dirty="0"/>
              <a:t>输出</a:t>
            </a:r>
            <a:r>
              <a:rPr lang="zh-CN" altLang="en-US" dirty="0" smtClean="0"/>
              <a:t>：</a:t>
            </a:r>
            <a:r>
              <a:rPr lang="en-US" altLang="zh-CN" dirty="0" smtClean="0"/>
              <a:t>2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13184" y="332929"/>
            <a:ext cx="8579296" cy="619241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/>
              <a:t>对于</a:t>
            </a:r>
            <a:r>
              <a:rPr lang="zh-CN" altLang="en-US" sz="2800" dirty="0" smtClean="0"/>
              <a:t>一个指向</a:t>
            </a:r>
            <a:r>
              <a:rPr lang="zh-CN" altLang="en-US" sz="2800" dirty="0" smtClean="0">
                <a:solidFill>
                  <a:srgbClr val="FFC000"/>
                </a:solidFill>
              </a:rPr>
              <a:t>结构类型</a:t>
            </a:r>
            <a:r>
              <a:rPr lang="zh-CN" altLang="en-US" sz="2800" dirty="0" smtClean="0"/>
              <a:t>数据</a:t>
            </a:r>
            <a:r>
              <a:rPr lang="zh-CN" altLang="en-US" sz="2800" dirty="0"/>
              <a:t>的指针</a:t>
            </a:r>
            <a:r>
              <a:rPr lang="zh-CN" altLang="en-US" sz="2800" dirty="0" smtClean="0"/>
              <a:t>变量，通过它来访问结构数据的</a:t>
            </a:r>
            <a:r>
              <a:rPr lang="zh-CN" altLang="en-US" sz="2800" dirty="0" smtClean="0">
                <a:solidFill>
                  <a:srgbClr val="FFC000"/>
                </a:solidFill>
              </a:rPr>
              <a:t>成员</a:t>
            </a:r>
            <a:r>
              <a:rPr lang="zh-CN" altLang="en-US" sz="2800" dirty="0" smtClean="0"/>
              <a:t>时，除了可以写成：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     </a:t>
            </a:r>
            <a:r>
              <a:rPr lang="en-US" altLang="zh-CN" sz="2400" dirty="0" smtClean="0">
                <a:solidFill>
                  <a:srgbClr val="FFC000"/>
                </a:solidFill>
              </a:rPr>
              <a:t>(*</a:t>
            </a:r>
            <a:r>
              <a:rPr lang="en-US" altLang="zh-CN" sz="2400" dirty="0" smtClean="0"/>
              <a:t>&lt;</a:t>
            </a:r>
            <a:r>
              <a:rPr lang="zh-CN" altLang="en-US" sz="2400" dirty="0" smtClean="0"/>
              <a:t>指针变量</a:t>
            </a:r>
            <a:r>
              <a:rPr lang="en-US" altLang="zh-CN" sz="2400" dirty="0" smtClean="0"/>
              <a:t>&gt;</a:t>
            </a:r>
            <a:r>
              <a:rPr lang="en-US" altLang="zh-CN" sz="2400" dirty="0" smtClean="0">
                <a:solidFill>
                  <a:srgbClr val="FFC000"/>
                </a:solidFill>
              </a:rPr>
              <a:t>).</a:t>
            </a:r>
            <a:r>
              <a:rPr lang="en-US" altLang="zh-CN" sz="2400" dirty="0" smtClean="0"/>
              <a:t>&lt;</a:t>
            </a:r>
            <a:r>
              <a:rPr lang="zh-CN" altLang="en-US" sz="2400" dirty="0" smtClean="0"/>
              <a:t>结构成员</a:t>
            </a:r>
            <a:r>
              <a:rPr lang="en-US" altLang="zh-CN" sz="2400" dirty="0" smtClean="0"/>
              <a:t>&gt;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zh-CN" altLang="en-US" sz="2800" dirty="0" smtClean="0"/>
              <a:t>   还可以写成：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     &lt;</a:t>
            </a:r>
            <a:r>
              <a:rPr lang="zh-CN" altLang="en-US" sz="2400" dirty="0" smtClean="0"/>
              <a:t>指针变量</a:t>
            </a:r>
            <a:r>
              <a:rPr lang="en-US" altLang="zh-CN" sz="2400" dirty="0" smtClean="0"/>
              <a:t>&gt;</a:t>
            </a:r>
            <a:r>
              <a:rPr lang="en-US" altLang="zh-CN" sz="2400" dirty="0" smtClean="0">
                <a:solidFill>
                  <a:schemeClr val="folHlink"/>
                </a:solidFill>
              </a:rPr>
              <a:t>-&gt;</a:t>
            </a:r>
            <a:r>
              <a:rPr lang="en-US" altLang="zh-CN" sz="2400" dirty="0" smtClean="0"/>
              <a:t>&lt;</a:t>
            </a:r>
            <a:r>
              <a:rPr lang="zh-CN" altLang="en-US" sz="2400" dirty="0" smtClean="0"/>
              <a:t>结构成员</a:t>
            </a:r>
            <a:r>
              <a:rPr lang="en-US" altLang="zh-CN" sz="2400" dirty="0" smtClean="0"/>
              <a:t>&gt;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例如：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err="1" smtClean="0"/>
              <a:t>struct</a:t>
            </a:r>
            <a:r>
              <a:rPr lang="en-US" altLang="zh-CN" sz="2200" dirty="0" smtClean="0"/>
              <a:t> A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i</a:t>
            </a:r>
            <a:r>
              <a:rPr lang="en-US" altLang="zh-CN" sz="2200" dirty="0" smtClean="0"/>
              <a:t>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	double d;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	char </a:t>
            </a:r>
            <a:r>
              <a:rPr lang="en-US" altLang="zh-CN" sz="2200" dirty="0" err="1" smtClean="0"/>
              <a:t>ch</a:t>
            </a:r>
            <a:r>
              <a:rPr lang="en-US" altLang="zh-CN" sz="2200" dirty="0" smtClean="0"/>
              <a:t>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}</a:t>
            </a:r>
            <a:r>
              <a:rPr lang="zh-CN" altLang="en-GB" sz="2200" dirty="0" smtClean="0"/>
              <a:t>；</a:t>
            </a:r>
            <a:endParaRPr lang="zh-CN" altLang="en-US" sz="2200" dirty="0" smtClean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A </a:t>
            </a:r>
            <a:r>
              <a:rPr lang="en-US" altLang="zh-CN" sz="2200" dirty="0" err="1" smtClean="0"/>
              <a:t>a</a:t>
            </a:r>
            <a:r>
              <a:rPr lang="en-US" altLang="zh-CN" sz="2200" dirty="0" smtClean="0"/>
              <a:t>;</a:t>
            </a:r>
          </a:p>
          <a:p>
            <a:pPr lvl="1" eaLnBrk="1" hangingPunct="1">
              <a:lnSpc>
                <a:spcPct val="90000"/>
              </a:lnSpc>
              <a:buNone/>
              <a:defRPr/>
            </a:pPr>
            <a:r>
              <a:rPr lang="en-US" altLang="zh-CN" sz="2200" dirty="0" smtClean="0"/>
              <a:t>...... </a:t>
            </a:r>
            <a:r>
              <a:rPr lang="en-US" altLang="zh-CN" sz="2200" dirty="0"/>
              <a:t>//a</a:t>
            </a:r>
            <a:r>
              <a:rPr lang="zh-CN" altLang="en-US" sz="2200" dirty="0" smtClean="0"/>
              <a:t>以某种方式获得了值</a:t>
            </a:r>
            <a:endParaRPr lang="en-US" altLang="zh-CN" sz="2200" dirty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A *p=&amp;a;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</a:t>
            </a:r>
            <a:r>
              <a:rPr lang="en-US" altLang="zh-CN" sz="2200" dirty="0" smtClean="0">
                <a:solidFill>
                  <a:schemeClr val="folHlink"/>
                </a:solidFill>
              </a:rPr>
              <a:t>(*</a:t>
            </a:r>
            <a:r>
              <a:rPr lang="en-US" altLang="zh-CN" sz="2200" dirty="0" smtClean="0"/>
              <a:t>p</a:t>
            </a:r>
            <a:r>
              <a:rPr lang="en-US" altLang="zh-CN" sz="2200" dirty="0" smtClean="0">
                <a:solidFill>
                  <a:schemeClr val="folHlink"/>
                </a:solidFill>
              </a:rPr>
              <a:t>).</a:t>
            </a:r>
            <a:r>
              <a:rPr lang="en-US" altLang="zh-CN" sz="2200" dirty="0" err="1" smtClean="0"/>
              <a:t>i</a:t>
            </a:r>
            <a:r>
              <a:rPr lang="en-US" altLang="zh-CN" sz="2200" dirty="0" smtClean="0"/>
              <a:t> &lt;&lt; p</a:t>
            </a:r>
            <a:r>
              <a:rPr lang="en-US" altLang="zh-CN" sz="2200" dirty="0" smtClean="0">
                <a:solidFill>
                  <a:schemeClr val="folHlink"/>
                </a:solidFill>
              </a:rPr>
              <a:t>-&gt;</a:t>
            </a:r>
            <a:r>
              <a:rPr lang="en-US" altLang="zh-CN" sz="2200" dirty="0" smtClean="0"/>
              <a:t>d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//</a:t>
            </a:r>
            <a:r>
              <a:rPr lang="zh-CN" altLang="en-US" sz="2200" dirty="0" smtClean="0"/>
              <a:t>输出</a:t>
            </a:r>
            <a:r>
              <a:rPr lang="en-US" altLang="zh-CN" sz="2200" dirty="0" err="1" smtClean="0"/>
              <a:t>a.i</a:t>
            </a:r>
            <a:r>
              <a:rPr lang="zh-CN" altLang="en-US" sz="2200" dirty="0" smtClean="0"/>
              <a:t>和</a:t>
            </a:r>
            <a:r>
              <a:rPr lang="en-US" altLang="zh-CN" sz="2200" dirty="0" err="1" smtClean="0"/>
              <a:t>a.d</a:t>
            </a:r>
            <a:endParaRPr lang="en-US" altLang="zh-CN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" y="1600200"/>
            <a:ext cx="8651304" cy="4530725"/>
          </a:xfrm>
        </p:spPr>
        <p:txBody>
          <a:bodyPr/>
          <a:lstStyle/>
          <a:p>
            <a:pPr marL="342900" lvl="1" indent="-342900" eaLnBrk="1" hangingPunct="1">
              <a:buClr>
                <a:schemeClr val="hlink"/>
              </a:buClr>
              <a:buSzPct val="60000"/>
              <a:buFont typeface="Wingdings" pitchFamily="2" charset="2"/>
              <a:buChar char="n"/>
            </a:pPr>
            <a:r>
              <a:rPr lang="zh-CN" altLang="en-US" dirty="0" smtClean="0"/>
              <a:t>对于</a:t>
            </a:r>
            <a:r>
              <a:rPr lang="zh-CN" altLang="en-US" dirty="0"/>
              <a:t>一</a:t>
            </a:r>
            <a:r>
              <a:rPr lang="zh-CN" altLang="en-US" dirty="0" smtClean="0"/>
              <a:t>个</a:t>
            </a:r>
            <a:r>
              <a:rPr lang="en-US" altLang="zh-CN" dirty="0" smtClean="0"/>
              <a:t>void *</a:t>
            </a:r>
            <a:r>
              <a:rPr lang="zh-CN" altLang="en-US" dirty="0" smtClean="0"/>
              <a:t>类型的</a:t>
            </a:r>
            <a:r>
              <a:rPr lang="zh-CN" altLang="en-US" dirty="0"/>
              <a:t>指针变量，在访问它所指向的数据时，</a:t>
            </a:r>
            <a:r>
              <a:rPr lang="zh-CN" altLang="en-US" dirty="0" smtClean="0"/>
              <a:t>需要把</a:t>
            </a:r>
            <a:r>
              <a:rPr lang="zh-CN" altLang="en-US" dirty="0"/>
              <a:t>它转换成指向某个具体类型的</a:t>
            </a:r>
            <a:r>
              <a:rPr lang="zh-CN" altLang="en-US" dirty="0" smtClean="0"/>
              <a:t>指针。</a:t>
            </a:r>
            <a:endParaRPr lang="en-US" altLang="zh-CN" dirty="0" smtClean="0"/>
          </a:p>
          <a:p>
            <a:pPr marL="342900" lvl="1" indent="-342900" eaLnBrk="1" hangingPunct="1">
              <a:buClr>
                <a:schemeClr val="hlink"/>
              </a:buClr>
              <a:buSzPct val="60000"/>
              <a:buFont typeface="Wingdings" pitchFamily="2" charset="2"/>
              <a:buChar char="n"/>
            </a:pPr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marL="400050" lvl="2" indent="0" eaLnBrk="1" hangingPunct="1">
              <a:buClr>
                <a:schemeClr val="hlink"/>
              </a:buClr>
              <a:buNone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x;</a:t>
            </a:r>
          </a:p>
          <a:p>
            <a:pPr marL="400050" lvl="2" indent="0" eaLnBrk="1" hangingPunct="1">
              <a:buClr>
                <a:schemeClr val="hlink"/>
              </a:buClr>
              <a:buNone/>
            </a:pPr>
            <a:r>
              <a:rPr lang="en-US" altLang="zh-CN" dirty="0" smtClean="0"/>
              <a:t>void *p=&amp;x;</a:t>
            </a:r>
          </a:p>
          <a:p>
            <a:pPr marL="400050" lvl="2" indent="0" eaLnBrk="1" hangingPunct="1">
              <a:buClr>
                <a:schemeClr val="hlink"/>
              </a:buClr>
              <a:buNone/>
            </a:pPr>
            <a:r>
              <a:rPr lang="en-US" altLang="zh-CN" dirty="0" smtClean="0"/>
              <a:t>......</a:t>
            </a:r>
          </a:p>
          <a:p>
            <a:pPr marL="400050" lvl="2" indent="0" eaLnBrk="1" hangingPunct="1">
              <a:buClr>
                <a:schemeClr val="hlink"/>
              </a:buClr>
              <a:buNone/>
            </a:pPr>
            <a:r>
              <a:rPr lang="en-US" altLang="zh-CN" dirty="0" smtClean="0"/>
              <a:t>*p = 10; //</a:t>
            </a:r>
            <a:r>
              <a:rPr lang="en-US" altLang="zh-CN" dirty="0" smtClean="0">
                <a:solidFill>
                  <a:srgbClr val="FFC000"/>
                </a:solidFill>
              </a:rPr>
              <a:t>Error</a:t>
            </a:r>
          </a:p>
          <a:p>
            <a:pPr marL="400050" lvl="2" indent="0" eaLnBrk="1" hangingPunct="1">
              <a:buClr>
                <a:schemeClr val="hlink"/>
              </a:buClr>
              <a:buNone/>
            </a:pPr>
            <a:r>
              <a:rPr lang="en-US" altLang="zh-CN" dirty="0" smtClean="0"/>
              <a:t>*(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*)p = 10; //OK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357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mtClean="0"/>
          </a:p>
        </p:txBody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cs typeface="Times New Roman" pitchFamily="18" charset="0"/>
              </a:rPr>
              <a:t>请</a:t>
            </a:r>
            <a:r>
              <a:rPr lang="zh-CN" altLang="en-US" dirty="0" smtClean="0">
                <a:solidFill>
                  <a:srgbClr val="FFC000"/>
                </a:solidFill>
                <a:cs typeface="Times New Roman" pitchFamily="18" charset="0"/>
              </a:rPr>
              <a:t>注意</a:t>
            </a:r>
            <a:r>
              <a:rPr lang="zh-CN" altLang="en-US" dirty="0" smtClean="0">
                <a:cs typeface="Times New Roman" pitchFamily="18" charset="0"/>
              </a:rPr>
              <a:t>下面的问题：</a:t>
            </a:r>
          </a:p>
          <a:p>
            <a:pPr lvl="1" eaLnBrk="1" hangingPunct="1"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*p;</a:t>
            </a:r>
          </a:p>
          <a:p>
            <a:pPr lvl="1" eaLnBrk="1" hangingPunct="1">
              <a:defRPr/>
            </a:pPr>
            <a:r>
              <a:rPr lang="en-US" altLang="zh-CN" dirty="0" smtClean="0"/>
              <a:t>*p = 1; //</a:t>
            </a:r>
            <a:r>
              <a:rPr lang="en-US" altLang="zh-CN" dirty="0" smtClean="0">
                <a:solidFill>
                  <a:schemeClr val="folHlink"/>
                </a:solidFill>
              </a:rPr>
              <a:t>1</a:t>
            </a:r>
            <a:r>
              <a:rPr lang="zh-CN" altLang="en-US" dirty="0" smtClean="0">
                <a:solidFill>
                  <a:schemeClr val="folHlink"/>
                </a:solidFill>
              </a:rPr>
              <a:t>赋值到哪里去了？</a:t>
            </a:r>
          </a:p>
          <a:p>
            <a:pPr eaLnBrk="1" hangingPunct="1"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950" y="1341438"/>
            <a:ext cx="8893175" cy="5516562"/>
          </a:xfrm>
        </p:spPr>
        <p:txBody>
          <a:bodyPr/>
          <a:lstStyle/>
          <a:p>
            <a:pPr algn="just" eaLnBrk="1" hangingPunct="1">
              <a:defRPr/>
            </a:pPr>
            <a:r>
              <a:rPr lang="zh-CN" altLang="en-US" sz="2800" dirty="0" smtClean="0"/>
              <a:t>一个指针加上或减去一个整型值，结果为指针类型</a:t>
            </a:r>
          </a:p>
          <a:p>
            <a:pPr lvl="1" algn="just" eaLnBrk="1" hangingPunct="1">
              <a:defRPr/>
            </a:pPr>
            <a:r>
              <a:rPr lang="zh-CN" altLang="en-US" sz="2400" dirty="0" smtClean="0"/>
              <a:t>实际加（或减）的值由该指针所指向的数据类型来定。例如：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x;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*p;</a:t>
            </a:r>
          </a:p>
          <a:p>
            <a:pPr lvl="2" eaLnBrk="1" hangingPunct="1">
              <a:buNone/>
              <a:defRPr/>
            </a:pPr>
            <a:r>
              <a:rPr lang="en-US" altLang="zh-CN" sz="2000" dirty="0" smtClean="0"/>
              <a:t>p = &amp;x + </a:t>
            </a:r>
            <a:r>
              <a:rPr lang="en-US" altLang="zh-CN" sz="2000" dirty="0" smtClean="0">
                <a:solidFill>
                  <a:schemeClr val="folHlink"/>
                </a:solidFill>
              </a:rPr>
              <a:t>2</a:t>
            </a:r>
            <a:r>
              <a:rPr lang="en-US" altLang="zh-CN" sz="2000" dirty="0" smtClean="0"/>
              <a:t>;  //p</a:t>
            </a:r>
            <a:r>
              <a:rPr lang="zh-CN" altLang="en-US" sz="2000" dirty="0" smtClean="0"/>
              <a:t>的值为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的地址加上</a:t>
            </a:r>
            <a:r>
              <a:rPr lang="en-US" altLang="zh-CN" sz="2000" dirty="0" err="1" smtClean="0">
                <a:solidFill>
                  <a:schemeClr val="folHlink"/>
                </a:solidFill>
              </a:rPr>
              <a:t>sizeof</a:t>
            </a:r>
            <a:r>
              <a:rPr lang="en-US" altLang="zh-CN" sz="2000" dirty="0" smtClean="0">
                <a:solidFill>
                  <a:schemeClr val="folHlink"/>
                </a:solidFill>
              </a:rPr>
              <a:t>(</a:t>
            </a:r>
            <a:r>
              <a:rPr lang="en-US" altLang="zh-CN" sz="2000" dirty="0" err="1" smtClean="0">
                <a:solidFill>
                  <a:schemeClr val="folHlink"/>
                </a:solidFill>
              </a:rPr>
              <a:t>int</a:t>
            </a:r>
            <a:r>
              <a:rPr lang="en-US" altLang="zh-CN" sz="2000" dirty="0" smtClean="0">
                <a:solidFill>
                  <a:schemeClr val="folHlink"/>
                </a:solidFill>
              </a:rPr>
              <a:t>)*2</a:t>
            </a:r>
            <a:r>
              <a:rPr lang="zh-CN" altLang="en-US" sz="2000" dirty="0" smtClean="0"/>
              <a:t>后得到的地址</a:t>
            </a:r>
            <a:endParaRPr lang="en-US" altLang="zh-CN" sz="2000" dirty="0" smtClean="0">
              <a:solidFill>
                <a:schemeClr val="folHlink"/>
              </a:solidFill>
            </a:endParaRPr>
          </a:p>
          <a:p>
            <a:pPr lvl="1" algn="just" eaLnBrk="1" hangingPunct="1">
              <a:defRPr/>
            </a:pPr>
            <a:r>
              <a:rPr lang="zh-CN" altLang="en-US" sz="2400" dirty="0" smtClean="0"/>
              <a:t>该操作通常用于以指针方式来访问数组元素。例如：</a:t>
            </a:r>
          </a:p>
          <a:p>
            <a:pPr lvl="2" algn="just" eaLnBrk="1" hangingPunct="1"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a[10];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*p;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p = &amp;a[0]; //p</a:t>
            </a:r>
            <a:r>
              <a:rPr lang="zh-CN" altLang="en-US" sz="2000" dirty="0" smtClean="0"/>
              <a:t>指向数组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的第一个元素</a:t>
            </a:r>
            <a:endParaRPr lang="en-US" altLang="zh-CN" sz="2000" dirty="0" smtClean="0"/>
          </a:p>
          <a:p>
            <a:pPr marL="457200" lvl="1" indent="0" eaLnBrk="1" hangingPunct="1">
              <a:buNone/>
              <a:defRPr/>
            </a:pPr>
            <a:r>
              <a:rPr lang="zh-CN" altLang="en-US" sz="2400" dirty="0" smtClean="0"/>
              <a:t>这时，访问数组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的元素可采用下面的形式：</a:t>
            </a:r>
          </a:p>
          <a:p>
            <a:pPr lvl="2" eaLnBrk="1" hangingPunct="1">
              <a:defRPr/>
            </a:pPr>
            <a:r>
              <a:rPr lang="en-US" altLang="zh-CN" sz="2000" dirty="0" smtClean="0"/>
              <a:t>*p</a:t>
            </a:r>
            <a:r>
              <a:rPr lang="zh-CN" altLang="en-US" sz="2000" dirty="0" smtClean="0"/>
              <a:t>、*</a:t>
            </a:r>
            <a:r>
              <a:rPr lang="en-US" altLang="zh-CN" sz="2000" dirty="0" smtClean="0"/>
              <a:t>(</a:t>
            </a:r>
            <a:r>
              <a:rPr lang="en-US" altLang="zh-CN" sz="2000" dirty="0" smtClean="0">
                <a:solidFill>
                  <a:srgbClr val="FFC000"/>
                </a:solidFill>
              </a:rPr>
              <a:t>p+1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...</a:t>
            </a:r>
            <a:r>
              <a:rPr lang="zh-CN" altLang="en-US" sz="2000" dirty="0" smtClean="0"/>
              <a:t>、*</a:t>
            </a:r>
            <a:r>
              <a:rPr lang="en-US" altLang="zh-CN" sz="2000" dirty="0" smtClean="0"/>
              <a:t>(</a:t>
            </a:r>
            <a:r>
              <a:rPr lang="en-US" altLang="zh-CN" sz="2000" dirty="0" smtClean="0">
                <a:solidFill>
                  <a:srgbClr val="FFC000"/>
                </a:solidFill>
              </a:rPr>
              <a:t>p+9</a:t>
            </a:r>
            <a:r>
              <a:rPr lang="en-US" altLang="zh-CN" sz="2000" dirty="0" smtClean="0"/>
              <a:t>)</a:t>
            </a:r>
          </a:p>
          <a:p>
            <a:pPr marL="914400" lvl="2" indent="0" eaLnBrk="1" hangingPunct="1">
              <a:buNone/>
              <a:defRPr/>
            </a:pPr>
            <a:r>
              <a:rPr lang="zh-CN" altLang="en-US" sz="2000" dirty="0" smtClean="0"/>
              <a:t>或者</a:t>
            </a:r>
            <a:endParaRPr lang="en-US" altLang="zh-CN" sz="2000" dirty="0" smtClean="0"/>
          </a:p>
          <a:p>
            <a:pPr lvl="2" eaLnBrk="1" hangingPunct="1">
              <a:defRPr/>
            </a:pPr>
            <a:r>
              <a:rPr lang="en-US" altLang="zh-CN" sz="2000" dirty="0" smtClean="0">
                <a:solidFill>
                  <a:srgbClr val="FFC000"/>
                </a:solidFill>
              </a:rPr>
              <a:t>p[0]</a:t>
            </a:r>
            <a:r>
              <a:rPr lang="zh-CN" altLang="en-US" sz="2000" dirty="0" smtClean="0">
                <a:solidFill>
                  <a:srgbClr val="FFC000"/>
                </a:solidFill>
              </a:rPr>
              <a:t>、</a:t>
            </a:r>
            <a:r>
              <a:rPr lang="en-US" altLang="zh-CN" sz="2000" dirty="0" smtClean="0">
                <a:solidFill>
                  <a:srgbClr val="FFC000"/>
                </a:solidFill>
              </a:rPr>
              <a:t>p[1]</a:t>
            </a:r>
            <a:r>
              <a:rPr lang="zh-CN" altLang="en-US" sz="2000" dirty="0" smtClean="0">
                <a:solidFill>
                  <a:srgbClr val="FFC000"/>
                </a:solidFill>
              </a:rPr>
              <a:t>、</a:t>
            </a:r>
            <a:r>
              <a:rPr lang="en-US" altLang="zh-CN" sz="2000" dirty="0" smtClean="0">
                <a:solidFill>
                  <a:srgbClr val="FFC000"/>
                </a:solidFill>
              </a:rPr>
              <a:t>...</a:t>
            </a:r>
            <a:r>
              <a:rPr lang="zh-CN" altLang="en-US" sz="2000" dirty="0" smtClean="0">
                <a:solidFill>
                  <a:srgbClr val="FFC000"/>
                </a:solidFill>
              </a:rPr>
              <a:t>、</a:t>
            </a:r>
            <a:r>
              <a:rPr lang="en-US" altLang="zh-CN" sz="2000" dirty="0" smtClean="0">
                <a:solidFill>
                  <a:srgbClr val="FFC000"/>
                </a:solidFill>
              </a:rPr>
              <a:t>p[9] </a:t>
            </a:r>
            <a:r>
              <a:rPr lang="en-US" altLang="zh-CN" sz="2000" dirty="0" smtClean="0"/>
              <a:t>  </a:t>
            </a:r>
          </a:p>
        </p:txBody>
      </p:sp>
      <p:sp>
        <p:nvSpPr>
          <p:cNvPr id="40960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指针的运算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836984"/>
            <a:ext cx="8229600" cy="5616352"/>
          </a:xfrm>
        </p:spPr>
        <p:txBody>
          <a:bodyPr/>
          <a:lstStyle/>
          <a:p>
            <a:pPr marL="6270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a[10];</a:t>
            </a:r>
          </a:p>
          <a:p>
            <a:pPr marL="6270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sum=0;</a:t>
            </a:r>
          </a:p>
          <a:p>
            <a:pPr marL="6270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......</a:t>
            </a:r>
          </a:p>
          <a:p>
            <a:pPr marL="6270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for  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=0;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&lt;10;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++)</a:t>
            </a:r>
          </a:p>
          <a:p>
            <a:pPr marL="6270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  sum += a[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或者   </a:t>
            </a:r>
          </a:p>
          <a:p>
            <a:pPr marL="6270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*p=&amp;a[0];</a:t>
            </a:r>
          </a:p>
          <a:p>
            <a:pPr marL="6270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for  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=0;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&lt;10;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++)</a:t>
            </a:r>
          </a:p>
          <a:p>
            <a:pPr marL="6270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sum += *(</a:t>
            </a:r>
            <a:r>
              <a:rPr lang="en-US" altLang="zh-CN" sz="2400" dirty="0" err="1" smtClean="0"/>
              <a:t>p+i</a:t>
            </a:r>
            <a:r>
              <a:rPr lang="en-US" altLang="zh-CN" sz="2400" dirty="0" smtClean="0"/>
              <a:t>);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或者</a:t>
            </a:r>
          </a:p>
          <a:p>
            <a:pPr marL="6270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*p=&amp;a[0]; </a:t>
            </a:r>
          </a:p>
          <a:p>
            <a:pPr marL="6270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for  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=0;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&lt;10;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++)</a:t>
            </a:r>
          </a:p>
          <a:p>
            <a:pPr marL="6270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  sum += p[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12738" y="764704"/>
            <a:ext cx="8507412" cy="5759921"/>
          </a:xfrm>
        </p:spPr>
        <p:txBody>
          <a:bodyPr/>
          <a:lstStyle/>
          <a:p>
            <a:pPr algn="just" eaLnBrk="1" hangingPunct="1">
              <a:defRPr/>
            </a:pPr>
            <a:r>
              <a:rPr lang="zh-CN" altLang="en-US" sz="2800" dirty="0" smtClean="0"/>
              <a:t>两个同类型的指针相减，结果为整型</a:t>
            </a:r>
          </a:p>
          <a:p>
            <a:pPr lvl="1" algn="just" eaLnBrk="1" hangingPunct="1">
              <a:defRPr/>
            </a:pPr>
            <a:r>
              <a:rPr lang="zh-CN" altLang="en-US" sz="2400" dirty="0" smtClean="0"/>
              <a:t>实际</a:t>
            </a:r>
            <a:r>
              <a:rPr lang="zh-CN" altLang="en-US" sz="2400" dirty="0"/>
              <a:t>结果由指针所指向的类型来定。</a:t>
            </a:r>
            <a:r>
              <a:rPr lang="zh-CN" altLang="en-US" sz="2400" dirty="0" smtClean="0"/>
              <a:t>例如：</a:t>
            </a:r>
            <a:endParaRPr lang="en-US" altLang="zh-CN" sz="2400" dirty="0" smtClean="0"/>
          </a:p>
          <a:p>
            <a:pPr lvl="2" eaLnBrk="1" hangingPunct="1">
              <a:buNone/>
              <a:defRPr/>
            </a:pPr>
            <a:r>
              <a:rPr lang="en-US" altLang="zh-CN" dirty="0" err="1">
                <a:solidFill>
                  <a:srgbClr val="FFC000"/>
                </a:solidFill>
              </a:rPr>
              <a:t>int</a:t>
            </a:r>
            <a:r>
              <a:rPr lang="en-US" altLang="zh-CN" dirty="0"/>
              <a:t> *</a:t>
            </a:r>
            <a:r>
              <a:rPr lang="en-US" altLang="zh-CN" dirty="0" smtClean="0"/>
              <a:t>p,*q;</a:t>
            </a:r>
          </a:p>
          <a:p>
            <a:pPr lvl="2" eaLnBrk="1" hangingPunct="1">
              <a:buNone/>
              <a:defRPr/>
            </a:pPr>
            <a:r>
              <a:rPr lang="en-US" altLang="zh-CN" dirty="0" smtClean="0"/>
              <a:t>......  </a:t>
            </a:r>
            <a:endParaRPr lang="en-US" altLang="zh-CN" dirty="0"/>
          </a:p>
          <a:p>
            <a:pPr lvl="2" eaLnBrk="1" hangingPunct="1">
              <a:buNone/>
              <a:defRPr/>
            </a:pPr>
            <a:r>
              <a:rPr lang="en-US" altLang="zh-CN" dirty="0" smtClean="0"/>
              <a:t>... q-p ... //</a:t>
            </a:r>
            <a:r>
              <a:rPr lang="zh-CN" altLang="en-US" dirty="0" smtClean="0"/>
              <a:t>结果为：</a:t>
            </a:r>
            <a:r>
              <a:rPr lang="en-US" altLang="zh-CN" dirty="0" smtClean="0"/>
              <a:t>(q</a:t>
            </a:r>
            <a:r>
              <a:rPr lang="zh-CN" altLang="en-US" dirty="0" smtClean="0"/>
              <a:t>的值</a:t>
            </a:r>
            <a:r>
              <a:rPr lang="en-US" altLang="zh-CN" dirty="0" smtClean="0"/>
              <a:t>-p</a:t>
            </a:r>
            <a:r>
              <a:rPr lang="zh-CN" altLang="en-US" dirty="0" smtClean="0"/>
              <a:t>的值</a:t>
            </a:r>
            <a:r>
              <a:rPr lang="en-US" altLang="zh-CN" dirty="0" smtClean="0"/>
              <a:t>)/</a:t>
            </a:r>
            <a:r>
              <a:rPr lang="en-US" altLang="zh-CN" dirty="0" err="1" smtClean="0"/>
              <a:t>sizeof</a:t>
            </a:r>
            <a:r>
              <a:rPr lang="en-US" altLang="zh-CN" dirty="0" smtClean="0"/>
              <a:t>(</a:t>
            </a:r>
            <a:r>
              <a:rPr lang="en-US" altLang="zh-CN" dirty="0" err="1" smtClean="0">
                <a:solidFill>
                  <a:srgbClr val="FFC000"/>
                </a:solidFill>
              </a:rPr>
              <a:t>int</a:t>
            </a:r>
            <a:r>
              <a:rPr lang="en-US" altLang="zh-CN" dirty="0" smtClean="0"/>
              <a:t>)</a:t>
            </a:r>
          </a:p>
          <a:p>
            <a:pPr lvl="1" algn="just" eaLnBrk="1" hangingPunct="1">
              <a:defRPr/>
            </a:pPr>
            <a:r>
              <a:rPr lang="zh-CN" altLang="en-US" sz="2400" dirty="0"/>
              <a:t>只有跟数组结合使用才有实际意义。</a:t>
            </a:r>
            <a:r>
              <a:rPr lang="zh-CN" altLang="en-US" sz="2400" dirty="0" smtClean="0"/>
              <a:t>例如：</a:t>
            </a:r>
            <a:endParaRPr lang="zh-CN" altLang="en-US" sz="2400" dirty="0"/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a[10];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*p = &amp;a[0];  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*q = &amp;a[3];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</a:t>
            </a:r>
            <a:r>
              <a:rPr lang="en-US" altLang="zh-CN" dirty="0" smtClean="0">
                <a:solidFill>
                  <a:schemeClr val="folHlink"/>
                </a:solidFill>
              </a:rPr>
              <a:t>q-p</a:t>
            </a:r>
            <a:r>
              <a:rPr lang="en-US" altLang="zh-CN" dirty="0" smtClean="0"/>
              <a:t> &lt;&lt; </a:t>
            </a:r>
            <a:r>
              <a:rPr lang="en-US" altLang="zh-CN" dirty="0" err="1" smtClean="0"/>
              <a:t>endl</a:t>
            </a:r>
            <a:r>
              <a:rPr lang="en-US" altLang="zh-CN" dirty="0" smtClean="0"/>
              <a:t>; //</a:t>
            </a:r>
            <a:r>
              <a:rPr lang="zh-CN" altLang="en-US" dirty="0" smtClean="0"/>
              <a:t>输出</a:t>
            </a:r>
            <a:r>
              <a:rPr lang="en-US" altLang="zh-CN" dirty="0" smtClean="0">
                <a:solidFill>
                  <a:schemeClr val="folHlink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64704"/>
            <a:ext cx="8363272" cy="5904656"/>
          </a:xfrm>
        </p:spPr>
        <p:txBody>
          <a:bodyPr>
            <a:normAutofit lnSpcReduction="10000"/>
          </a:bodyPr>
          <a:lstStyle/>
          <a:p>
            <a:pPr algn="just" eaLnBrk="1" hangingPunct="1">
              <a:defRPr/>
            </a:pPr>
            <a:r>
              <a:rPr lang="zh-CN" altLang="en-US" sz="2800" dirty="0"/>
              <a:t>两个同类型的指针</a:t>
            </a:r>
            <a:r>
              <a:rPr lang="zh-CN" altLang="en-US" sz="2800" dirty="0" smtClean="0"/>
              <a:t>比较，结果为</a:t>
            </a:r>
            <a:r>
              <a:rPr lang="en-US" altLang="zh-CN" sz="2800" dirty="0" smtClean="0"/>
              <a:t>bool</a:t>
            </a:r>
            <a:r>
              <a:rPr lang="zh-CN" altLang="en-US" sz="2800" dirty="0"/>
              <a:t>型</a:t>
            </a:r>
          </a:p>
          <a:p>
            <a:pPr lvl="1" eaLnBrk="1" hangingPunct="1">
              <a:defRPr/>
            </a:pPr>
            <a:r>
              <a:rPr lang="zh-CN" altLang="en-US" dirty="0"/>
              <a:t>比较它们所对应的内存地址的大小。例如：</a:t>
            </a:r>
          </a:p>
          <a:p>
            <a:pPr lvl="2" eaLnBrk="1" hangingPunct="1"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smtClean="0"/>
              <a:t>*</a:t>
            </a:r>
            <a:r>
              <a:rPr lang="en-US" altLang="zh-CN" dirty="0"/>
              <a:t>p,*q;</a:t>
            </a:r>
          </a:p>
          <a:p>
            <a:pPr lvl="2" eaLnBrk="1" hangingPunct="1">
              <a:buNone/>
              <a:defRPr/>
            </a:pPr>
            <a:r>
              <a:rPr lang="en-US" altLang="zh-CN" dirty="0" smtClean="0"/>
              <a:t>......</a:t>
            </a:r>
          </a:p>
          <a:p>
            <a:pPr lvl="2" eaLnBrk="1" hangingPunct="1">
              <a:buNone/>
              <a:defRPr/>
            </a:pPr>
            <a:r>
              <a:rPr lang="en-US" altLang="zh-CN" dirty="0" smtClean="0"/>
              <a:t>if (p &lt; q) ...... //</a:t>
            </a:r>
            <a:r>
              <a:rPr lang="zh-CN" altLang="en-US" dirty="0" smtClean="0"/>
              <a:t>比较</a:t>
            </a:r>
            <a:r>
              <a:rPr lang="en-US" altLang="zh-CN" dirty="0" smtClean="0"/>
              <a:t>p</a:t>
            </a:r>
            <a:r>
              <a:rPr lang="zh-CN" altLang="en-US" dirty="0" smtClean="0"/>
              <a:t>和</a:t>
            </a:r>
            <a:r>
              <a:rPr lang="en-US" altLang="zh-CN" dirty="0" smtClean="0"/>
              <a:t>q</a:t>
            </a:r>
            <a:r>
              <a:rPr lang="zh-CN" altLang="en-US" dirty="0" smtClean="0"/>
              <a:t>中存储的地址的大小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/>
              <a:t>只有跟数组结合使用才有实际意义。例如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914400" lvl="2" indent="0" eaLnBrk="1" hangingPunct="1"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a[10],</a:t>
            </a:r>
            <a:r>
              <a:rPr lang="en-US" altLang="zh-CN" dirty="0" smtClean="0"/>
              <a:t>sum;</a:t>
            </a:r>
          </a:p>
          <a:p>
            <a:pPr marL="914400" lvl="2" indent="0" eaLnBrk="1" hangingPunct="1">
              <a:buNone/>
              <a:defRPr/>
            </a:pPr>
            <a:r>
              <a:rPr lang="en-US" altLang="zh-CN" dirty="0" smtClean="0"/>
              <a:t>......</a:t>
            </a:r>
            <a:endParaRPr lang="en-US" altLang="zh-CN" dirty="0"/>
          </a:p>
          <a:p>
            <a:pPr lvl="2" eaLnBrk="1" hangingPunct="1">
              <a:buNone/>
              <a:defRPr/>
            </a:pPr>
            <a:r>
              <a:rPr lang="en-US" altLang="zh-CN" dirty="0"/>
              <a:t>for (p=&amp;a[0],q=&amp;a[9],sum=0; </a:t>
            </a:r>
            <a:r>
              <a:rPr lang="en-US" altLang="zh-CN" dirty="0">
                <a:solidFill>
                  <a:schemeClr val="folHlink"/>
                </a:solidFill>
              </a:rPr>
              <a:t>p&lt;=q</a:t>
            </a:r>
            <a:r>
              <a:rPr lang="en-US" altLang="zh-CN" dirty="0"/>
              <a:t>; p++)</a:t>
            </a:r>
          </a:p>
          <a:p>
            <a:pPr lvl="2" eaLnBrk="1" hangingPunct="1">
              <a:buNone/>
              <a:defRPr/>
            </a:pPr>
            <a:r>
              <a:rPr lang="en-US" altLang="zh-CN" dirty="0"/>
              <a:t>	sum += *p</a:t>
            </a:r>
            <a:r>
              <a:rPr lang="en-US" altLang="zh-CN" dirty="0" smtClean="0"/>
              <a:t>;</a:t>
            </a:r>
          </a:p>
          <a:p>
            <a:pPr lvl="2"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与下面的做法相比，上面做法的好处是什么？</a:t>
            </a:r>
            <a:endParaRPr lang="en-US" altLang="zh-CN" dirty="0">
              <a:solidFill>
                <a:srgbClr val="FFC000"/>
              </a:solidFill>
            </a:endParaRPr>
          </a:p>
          <a:p>
            <a:pPr lvl="2" eaLnBrk="1" hangingPunct="1">
              <a:buNone/>
              <a:defRPr/>
            </a:pPr>
            <a:r>
              <a:rPr lang="en-US" altLang="zh-CN" dirty="0"/>
              <a:t>for 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=0,sum=0</a:t>
            </a:r>
            <a:r>
              <a:rPr lang="en-US" altLang="zh-CN" dirty="0"/>
              <a:t>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&lt;10;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++)</a:t>
            </a:r>
            <a:endParaRPr lang="en-US" altLang="zh-CN" dirty="0"/>
          </a:p>
          <a:p>
            <a:pPr lvl="2" eaLnBrk="1" hangingPunct="1">
              <a:buNone/>
              <a:defRPr/>
            </a:pPr>
            <a:r>
              <a:rPr lang="en-US" altLang="zh-CN" dirty="0"/>
              <a:t>	sum += </a:t>
            </a:r>
            <a:r>
              <a:rPr lang="en-US" altLang="zh-CN" dirty="0" smtClean="0"/>
              <a:t>a[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];</a:t>
            </a:r>
            <a:endParaRPr lang="en-US" altLang="zh-CN" dirty="0"/>
          </a:p>
          <a:p>
            <a:pPr lvl="2"/>
            <a:r>
              <a:rPr lang="zh-CN" altLang="en-US" dirty="0" smtClean="0">
                <a:solidFill>
                  <a:srgbClr val="FFC000"/>
                </a:solidFill>
              </a:rPr>
              <a:t>前者的执行效率高！</a:t>
            </a:r>
            <a:endParaRPr lang="zh-CN" alt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28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8785225" cy="5472385"/>
          </a:xfrm>
        </p:spPr>
        <p:txBody>
          <a:bodyPr>
            <a:normAutofit/>
          </a:bodyPr>
          <a:lstStyle/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x=1;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*p=&amp;x;</a:t>
            </a:r>
          </a:p>
          <a:p>
            <a:pPr lvl="1" eaLnBrk="1" hangingPunct="1">
              <a:buNone/>
              <a:defRPr/>
            </a:pPr>
            <a:r>
              <a:rPr lang="en-US" altLang="zh-CN" sz="2400" dirty="0" err="1"/>
              <a:t>cout</a:t>
            </a:r>
            <a:r>
              <a:rPr lang="en-US" altLang="zh-CN" sz="2400" dirty="0"/>
              <a:t> &lt;&lt; </a:t>
            </a:r>
            <a:r>
              <a:rPr lang="en-US" altLang="zh-CN" sz="2400" dirty="0" smtClean="0"/>
              <a:t>p &lt;&lt; &amp;x; </a:t>
            </a:r>
            <a:r>
              <a:rPr lang="en-US" altLang="zh-CN" sz="2400" dirty="0"/>
              <a:t>//</a:t>
            </a:r>
            <a:r>
              <a:rPr lang="zh-CN" altLang="en-US" sz="2400" dirty="0"/>
              <a:t>输出</a:t>
            </a:r>
            <a:r>
              <a:rPr lang="en-US" altLang="zh-CN" sz="2400" dirty="0"/>
              <a:t>p</a:t>
            </a:r>
            <a:r>
              <a:rPr lang="zh-CN" altLang="en-US" sz="2400" dirty="0"/>
              <a:t>的</a:t>
            </a:r>
            <a:r>
              <a:rPr lang="zh-CN" altLang="en-US" sz="2400" dirty="0" smtClean="0"/>
              <a:t>值，即</a:t>
            </a:r>
            <a:r>
              <a:rPr lang="en-US" altLang="zh-CN" sz="2400" dirty="0" smtClean="0"/>
              <a:t>x</a:t>
            </a:r>
            <a:r>
              <a:rPr lang="zh-CN" altLang="en-US" sz="2400" dirty="0"/>
              <a:t>的</a:t>
            </a:r>
            <a:r>
              <a:rPr lang="zh-CN" altLang="en-US" sz="2400" dirty="0" smtClean="0"/>
              <a:t>地址</a:t>
            </a:r>
            <a:r>
              <a:rPr lang="zh-CN" altLang="en-US" sz="2400" dirty="0"/>
              <a:t>，两个等价</a:t>
            </a:r>
            <a:endParaRPr lang="en-US" altLang="zh-CN" sz="2400" dirty="0"/>
          </a:p>
          <a:p>
            <a:pPr lvl="1" eaLnBrk="1" hangingPunct="1"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</a:t>
            </a:r>
            <a:r>
              <a:rPr lang="en-US" altLang="zh-CN" sz="2400" dirty="0" smtClean="0"/>
              <a:t>&lt;&lt; *</a:t>
            </a:r>
            <a:r>
              <a:rPr lang="en-US" altLang="zh-CN" sz="2400" dirty="0" smtClean="0"/>
              <a:t>p &lt;&lt; x;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输出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指向的</a:t>
            </a:r>
            <a:r>
              <a:rPr lang="zh-CN" altLang="en-US" sz="2400" dirty="0" smtClean="0"/>
              <a:t>值，即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的</a:t>
            </a:r>
            <a:r>
              <a:rPr lang="zh-CN" altLang="en-US" sz="2400" dirty="0"/>
              <a:t>值，两个等价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特殊情况</a:t>
            </a:r>
            <a:r>
              <a:rPr lang="zh-CN" altLang="en-US" sz="2400" dirty="0" smtClean="0"/>
              <a:t>：对于指向字符的指针，输出的含义有些不同</a:t>
            </a:r>
          </a:p>
          <a:p>
            <a:pPr lvl="1" eaLnBrk="1" hangingPunct="1">
              <a:lnSpc>
                <a:spcPct val="130000"/>
              </a:lnSpc>
              <a:buFontTx/>
              <a:buNone/>
              <a:defRPr/>
            </a:pPr>
            <a:r>
              <a:rPr lang="en-US" altLang="zh-CN" sz="2400" dirty="0" smtClean="0"/>
              <a:t>char </a:t>
            </a:r>
            <a:r>
              <a:rPr lang="en-US" altLang="zh-CN" sz="2400" dirty="0" err="1" smtClean="0"/>
              <a:t>str</a:t>
            </a:r>
            <a:r>
              <a:rPr lang="en-US" altLang="zh-CN" sz="2400" dirty="0" smtClean="0"/>
              <a:t>[]="ABCD";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>
                <a:solidFill>
                  <a:srgbClr val="FFC000"/>
                </a:solidFill>
              </a:rPr>
              <a:t>char *</a:t>
            </a:r>
            <a:r>
              <a:rPr lang="en-US" altLang="zh-CN" sz="2400" dirty="0" smtClean="0"/>
              <a:t>p=&amp;</a:t>
            </a:r>
            <a:r>
              <a:rPr lang="en-US" altLang="zh-CN" sz="2400" dirty="0" err="1" smtClean="0"/>
              <a:t>str</a:t>
            </a:r>
            <a:r>
              <a:rPr lang="en-US" altLang="zh-CN" sz="2400" dirty="0" smtClean="0"/>
              <a:t>[0]; 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*p; //</a:t>
            </a:r>
            <a:r>
              <a:rPr lang="zh-CN" altLang="en-US" sz="2400" dirty="0" smtClean="0"/>
              <a:t>输出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指向的字符：</a:t>
            </a:r>
            <a:r>
              <a:rPr lang="en-US" altLang="zh-CN" sz="2400" dirty="0" smtClean="0"/>
              <a:t>A</a:t>
            </a:r>
          </a:p>
          <a:p>
            <a:pPr lvl="1" eaLnBrk="1" hangingPunct="1"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p;  //</a:t>
            </a:r>
            <a:r>
              <a:rPr lang="zh-CN" altLang="en-US" sz="2400" dirty="0" smtClean="0">
                <a:solidFill>
                  <a:schemeClr val="folHlink"/>
                </a:solidFill>
              </a:rPr>
              <a:t>输出</a:t>
            </a:r>
            <a:r>
              <a:rPr lang="en-US" altLang="zh-CN" sz="2400" dirty="0" smtClean="0">
                <a:solidFill>
                  <a:schemeClr val="folHlink"/>
                </a:solidFill>
              </a:rPr>
              <a:t>p</a:t>
            </a:r>
            <a:r>
              <a:rPr lang="zh-CN" altLang="en-US" sz="2400" dirty="0" smtClean="0">
                <a:solidFill>
                  <a:schemeClr val="folHlink"/>
                </a:solidFill>
              </a:rPr>
              <a:t>指向的字符串：</a:t>
            </a:r>
            <a:r>
              <a:rPr lang="en-US" altLang="zh-CN" sz="2400" dirty="0" smtClean="0">
                <a:solidFill>
                  <a:schemeClr val="folHlink"/>
                </a:solidFill>
              </a:rPr>
              <a:t>ABCD</a:t>
            </a:r>
          </a:p>
          <a:p>
            <a:pPr lvl="1" eaLnBrk="1" hangingPunct="1">
              <a:defRPr/>
            </a:pPr>
            <a:r>
              <a:rPr lang="zh-CN" altLang="en-US" sz="2400" dirty="0" smtClean="0"/>
              <a:t>要</a:t>
            </a:r>
            <a:r>
              <a:rPr lang="zh-CN" altLang="en-US" sz="2400" dirty="0" smtClean="0"/>
              <a:t>输出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的值，需要把它转换其他类型的指针，例如：</a:t>
            </a:r>
            <a:endParaRPr lang="en-US" altLang="zh-CN" sz="2400" dirty="0" smtClean="0"/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(void *)p  </a:t>
            </a:r>
            <a:r>
              <a:rPr lang="en-US" altLang="zh-CN" sz="2400" dirty="0"/>
              <a:t>//</a:t>
            </a:r>
            <a:r>
              <a:rPr lang="zh-CN" altLang="en-US" sz="2400" dirty="0"/>
              <a:t>输出</a:t>
            </a:r>
            <a:r>
              <a:rPr lang="en-US" altLang="zh-CN" sz="2400" dirty="0"/>
              <a:t>p</a:t>
            </a:r>
            <a:r>
              <a:rPr lang="zh-CN" altLang="en-US" sz="2400" dirty="0"/>
              <a:t>的</a:t>
            </a:r>
            <a:r>
              <a:rPr lang="zh-CN" altLang="en-US" sz="2400" dirty="0" smtClean="0"/>
              <a:t>值</a:t>
            </a:r>
            <a:r>
              <a:rPr lang="zh-CN" altLang="en-US" sz="2400" dirty="0"/>
              <a:t>：</a:t>
            </a:r>
            <a:r>
              <a:rPr lang="en-US" altLang="zh-CN" sz="2400" dirty="0" smtClean="0"/>
              <a:t>"</a:t>
            </a:r>
            <a:r>
              <a:rPr lang="en-US" altLang="zh-CN" sz="2400" dirty="0"/>
              <a:t>ABCD"</a:t>
            </a:r>
            <a:r>
              <a:rPr lang="zh-CN" altLang="en-US" sz="2400" dirty="0"/>
              <a:t>的内存首地址</a:t>
            </a:r>
          </a:p>
        </p:txBody>
      </p:sp>
      <p:sp>
        <p:nvSpPr>
          <p:cNvPr id="412675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762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smtClean="0"/>
              <a:t>指针的输出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  <a:endParaRPr lang="zh-CN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指针类型概述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指针类型的定义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指针的基本操作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en-US" dirty="0" smtClean="0"/>
          </a:p>
        </p:txBody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下面指针的用法好吗</a:t>
            </a:r>
            <a:r>
              <a:rPr lang="zh-CN" altLang="en-US" dirty="0" smtClean="0"/>
              <a:t>？</a:t>
            </a:r>
            <a:endParaRPr lang="fr-FR" altLang="zh-CN" dirty="0" smtClean="0"/>
          </a:p>
          <a:p>
            <a:pPr marL="457200" lvl="1" indent="0" eaLnBrk="1" hangingPunct="1">
              <a:buNone/>
              <a:defRPr/>
            </a:pPr>
            <a:r>
              <a:rPr lang="fr-FR" altLang="zh-CN" dirty="0" smtClean="0"/>
              <a:t>int x=1,y;</a:t>
            </a:r>
          </a:p>
          <a:p>
            <a:pPr marL="457200" lvl="1" indent="0" eaLnBrk="1" hangingPunct="1">
              <a:buNone/>
              <a:defRPr/>
            </a:pPr>
            <a:r>
              <a:rPr lang="fr-FR" altLang="zh-CN" dirty="0" smtClean="0"/>
              <a:t>int *p=&amp;</a:t>
            </a:r>
            <a:r>
              <a:rPr lang="en-US" altLang="zh-CN" dirty="0" smtClean="0"/>
              <a:t>y</a:t>
            </a:r>
            <a:r>
              <a:rPr lang="fr-FR" altLang="zh-CN" dirty="0" smtClean="0"/>
              <a:t>;</a:t>
            </a:r>
            <a:endParaRPr lang="en-US" altLang="zh-CN" dirty="0" smtClean="0"/>
          </a:p>
          <a:p>
            <a:pPr marL="457200" lvl="1" indent="0" eaLnBrk="1" hangingPunct="1">
              <a:buNone/>
              <a:defRPr/>
            </a:pPr>
            <a:r>
              <a:rPr lang="en-US" altLang="zh-CN" dirty="0" smtClean="0"/>
              <a:t>*p = 2;</a:t>
            </a:r>
          </a:p>
          <a:p>
            <a:pPr marL="457200" lvl="1" indent="0" eaLnBrk="1" hangingPunct="1">
              <a:buNone/>
              <a:defRPr/>
            </a:pPr>
            <a:r>
              <a:rPr lang="en-US" altLang="zh-CN" dirty="0" smtClean="0"/>
              <a:t>y = *p+3*x; </a:t>
            </a:r>
          </a:p>
          <a:p>
            <a:pPr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不好！程序的可读性很差！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eaLnBrk="1" hangingPunct="1">
              <a:defRPr/>
            </a:pPr>
            <a:r>
              <a:rPr lang="zh-CN" altLang="en-US" dirty="0">
                <a:solidFill>
                  <a:srgbClr val="FFC000"/>
                </a:solidFill>
              </a:rPr>
              <a:t>那</a:t>
            </a:r>
            <a:r>
              <a:rPr lang="zh-CN" altLang="en-US" dirty="0" smtClean="0">
                <a:solidFill>
                  <a:srgbClr val="FFC000"/>
                </a:solidFill>
              </a:rPr>
              <a:t>在什么场合下</a:t>
            </a:r>
            <a:r>
              <a:rPr lang="zh-CN" altLang="en-US" smtClean="0">
                <a:solidFill>
                  <a:srgbClr val="FFC000"/>
                </a:solidFill>
              </a:rPr>
              <a:t>用指针呢？</a:t>
            </a:r>
            <a:endParaRPr lang="en-US" altLang="zh-CN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3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3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3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3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指针的主要用途</a:t>
            </a:r>
          </a:p>
        </p:txBody>
      </p:sp>
      <p:sp>
        <p:nvSpPr>
          <p:cNvPr id="414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0603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指针主要用于：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/>
              <a:t>向函数传递数据的</a:t>
            </a:r>
            <a:r>
              <a:rPr lang="zh-CN" altLang="en-US" dirty="0" smtClean="0"/>
              <a:t>地址，提高参数传递效率。</a:t>
            </a:r>
          </a:p>
          <a:p>
            <a:pPr lvl="1" eaLnBrk="1" hangingPunct="1">
              <a:defRPr/>
            </a:pPr>
            <a:r>
              <a:rPr lang="zh-CN" altLang="en-US" dirty="0" smtClean="0"/>
              <a:t>访问动态变量（动态变量可表示元素个数可变的</a:t>
            </a:r>
            <a:r>
              <a:rPr lang="zh-CN" altLang="en-US" smtClean="0"/>
              <a:t>复合数据）</a:t>
            </a:r>
            <a:r>
              <a:rPr lang="zh-CN" altLang="en-US" dirty="0" smtClean="0"/>
              <a:t>。</a:t>
            </a:r>
          </a:p>
          <a:p>
            <a:pPr lvl="1" eaLnBrk="1" hangingPunct="1">
              <a:defRPr/>
            </a:pPr>
            <a:r>
              <a:rPr lang="zh-CN" altLang="en-US" dirty="0" smtClean="0"/>
              <a:t>高效访问数组元素。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指针类型概述</a:t>
            </a:r>
          </a:p>
        </p:txBody>
      </p:sp>
      <p:sp>
        <p:nvSpPr>
          <p:cNvPr id="398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0768"/>
            <a:ext cx="8686800" cy="485313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3000" dirty="0" smtClean="0"/>
              <a:t>需求：</a:t>
            </a:r>
            <a:endParaRPr lang="en-US" altLang="zh-CN" sz="3000" dirty="0" smtClean="0"/>
          </a:p>
          <a:p>
            <a:pPr lvl="1" eaLnBrk="1" hangingPunct="1">
              <a:defRPr/>
            </a:pPr>
            <a:r>
              <a:rPr lang="zh-CN" altLang="en-US" sz="2600" dirty="0" smtClean="0"/>
              <a:t>如何把数据的</a:t>
            </a:r>
            <a:r>
              <a:rPr lang="zh-CN" altLang="en-US" sz="2600" dirty="0"/>
              <a:t>内存</a:t>
            </a:r>
            <a:r>
              <a:rPr lang="zh-CN" altLang="en-US" sz="2600" dirty="0" smtClean="0"/>
              <a:t>地址传给一个函数，以提高参数传递的效率？</a:t>
            </a:r>
          </a:p>
          <a:p>
            <a:pPr lvl="1" eaLnBrk="1" hangingPunct="1">
              <a:defRPr/>
            </a:pPr>
            <a:r>
              <a:rPr lang="zh-CN" altLang="en-US" sz="2600" dirty="0" smtClean="0"/>
              <a:t>如何表示和访问元素个数可变的复合数据？ </a:t>
            </a:r>
          </a:p>
          <a:p>
            <a:pPr eaLnBrk="1" hangingPunct="1">
              <a:defRPr/>
            </a:pPr>
            <a:r>
              <a:rPr lang="zh-CN" altLang="en-US" sz="3000" dirty="0" smtClean="0">
                <a:solidFill>
                  <a:schemeClr val="folHlink"/>
                </a:solidFill>
              </a:rPr>
              <a:t>指针</a:t>
            </a:r>
            <a:r>
              <a:rPr lang="zh-CN" altLang="en-US" sz="3000" dirty="0">
                <a:solidFill>
                  <a:srgbClr val="FFC000"/>
                </a:solidFill>
              </a:rPr>
              <a:t>类型</a:t>
            </a:r>
            <a:r>
              <a:rPr lang="zh-CN" altLang="en-US" sz="3000" dirty="0" smtClean="0"/>
              <a:t>为解决上述问题提供了支持。</a:t>
            </a:r>
          </a:p>
          <a:p>
            <a:pPr lvl="1" eaLnBrk="1" hangingPunct="1">
              <a:defRPr/>
            </a:pPr>
            <a:r>
              <a:rPr lang="zh-CN" altLang="en-US" sz="2600" dirty="0">
                <a:solidFill>
                  <a:srgbClr val="FFC000"/>
                </a:solidFill>
              </a:rPr>
              <a:t>指针</a:t>
            </a:r>
            <a:r>
              <a:rPr lang="zh-CN" altLang="en-US" sz="2600" dirty="0"/>
              <a:t>是内存地址的</a:t>
            </a:r>
            <a:r>
              <a:rPr lang="zh-CN" altLang="en-US" sz="2600" dirty="0" smtClean="0"/>
              <a:t>抽象，</a:t>
            </a:r>
            <a:r>
              <a:rPr lang="zh-CN" altLang="en-US" sz="2600" dirty="0"/>
              <a:t>一个指针代表了一个内存地址。 </a:t>
            </a:r>
            <a:endParaRPr lang="en-US" altLang="zh-CN" sz="2600" dirty="0"/>
          </a:p>
          <a:p>
            <a:pPr lvl="1" eaLnBrk="1" hangingPunct="1">
              <a:defRPr/>
            </a:pPr>
            <a:r>
              <a:rPr lang="zh-CN" altLang="en-US" sz="2600" dirty="0" smtClean="0">
                <a:solidFill>
                  <a:srgbClr val="FFC000"/>
                </a:solidFill>
              </a:rPr>
              <a:t>指针类型</a:t>
            </a:r>
            <a:r>
              <a:rPr lang="zh-CN" altLang="en-US" sz="2600" dirty="0" smtClean="0"/>
              <a:t>是一种用户自定义的简单类型，它的值集是由一些内存地址（指针）构成。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8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8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8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8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8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8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指针类型的定义</a:t>
            </a:r>
          </a:p>
        </p:txBody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184" y="1340768"/>
            <a:ext cx="8579296" cy="352839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指针类型的定义格式：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   </a:t>
            </a:r>
            <a:r>
              <a:rPr lang="en-US" altLang="zh-CN" dirty="0" err="1" smtClean="0">
                <a:solidFill>
                  <a:srgbClr val="FFC000"/>
                </a:solidFill>
              </a:rPr>
              <a:t>typedef</a:t>
            </a:r>
            <a:r>
              <a:rPr lang="en-US" altLang="zh-CN" dirty="0" smtClean="0"/>
              <a:t> &lt;</a:t>
            </a:r>
            <a:r>
              <a:rPr lang="zh-CN" altLang="en-US" dirty="0" smtClean="0"/>
              <a:t>类型</a:t>
            </a:r>
            <a:r>
              <a:rPr lang="en-US" altLang="zh-CN" dirty="0" smtClean="0"/>
              <a:t>&gt; </a:t>
            </a:r>
            <a:r>
              <a:rPr lang="en-US" altLang="zh-CN" dirty="0" smtClean="0">
                <a:solidFill>
                  <a:srgbClr val="FFC000"/>
                </a:solidFill>
              </a:rPr>
              <a:t>*</a:t>
            </a:r>
            <a:r>
              <a:rPr lang="en-US" altLang="zh-CN" dirty="0" smtClean="0"/>
              <a:t>&lt;</a:t>
            </a:r>
            <a:r>
              <a:rPr lang="zh-CN" altLang="en-US" dirty="0" smtClean="0"/>
              <a:t>指针类型名</a:t>
            </a:r>
            <a:r>
              <a:rPr lang="en-US" altLang="zh-CN" dirty="0" smtClean="0"/>
              <a:t>&gt;</a:t>
            </a:r>
            <a:r>
              <a:rPr lang="en-US" altLang="zh-CN" dirty="0" smtClean="0">
                <a:solidFill>
                  <a:srgbClr val="FFC000"/>
                </a:solidFill>
              </a:rPr>
              <a:t>;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其中，</a:t>
            </a:r>
            <a:r>
              <a:rPr lang="en-US" altLang="zh-CN" dirty="0" smtClean="0"/>
              <a:t>&lt;</a:t>
            </a:r>
            <a:r>
              <a:rPr lang="zh-CN" altLang="en-US" dirty="0" smtClean="0"/>
              <a:t>指针类型名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表示一个指针类型，其值集为所有</a:t>
            </a:r>
            <a:r>
              <a:rPr lang="en-US" altLang="zh-CN" dirty="0" smtClean="0"/>
              <a:t>&lt;</a:t>
            </a:r>
            <a:r>
              <a:rPr lang="zh-CN" altLang="en-US" dirty="0" smtClean="0"/>
              <a:t>类型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数据的</a:t>
            </a:r>
            <a:r>
              <a:rPr lang="zh-CN" altLang="en-US" dirty="0"/>
              <a:t>内存</a:t>
            </a:r>
            <a:r>
              <a:rPr lang="zh-CN" altLang="en-US" dirty="0" smtClean="0"/>
              <a:t>地址。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例如，下面</a:t>
            </a:r>
            <a:r>
              <a:rPr lang="zh-CN" altLang="en-US" dirty="0"/>
              <a:t>定义了一个指针类型</a:t>
            </a:r>
            <a:r>
              <a:rPr lang="en-US" altLang="zh-CN" dirty="0"/>
              <a:t>Pointer</a:t>
            </a:r>
            <a:r>
              <a:rPr lang="zh-CN" altLang="en-US" dirty="0"/>
              <a:t>，其值集为所有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型数据的内存地址</a:t>
            </a:r>
            <a:r>
              <a:rPr lang="zh-CN" altLang="en-US" dirty="0"/>
              <a:t>：</a:t>
            </a:r>
            <a:endParaRPr lang="zh-CN" altLang="en-US" dirty="0" smtClean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   </a:t>
            </a:r>
            <a:r>
              <a:rPr lang="en-US" altLang="zh-CN" dirty="0" err="1" smtClean="0"/>
              <a:t>typedef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</a:t>
            </a:r>
            <a:r>
              <a:rPr lang="en-US" altLang="zh-CN" dirty="0" smtClean="0">
                <a:solidFill>
                  <a:srgbClr val="FFC000"/>
                </a:solidFill>
              </a:rPr>
              <a:t>Pointer</a:t>
            </a:r>
            <a:r>
              <a:rPr lang="en-US" altLang="zh-CN" dirty="0" smtClean="0"/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指针类型变量的定义</a:t>
            </a:r>
          </a:p>
        </p:txBody>
      </p:sp>
      <p:sp>
        <p:nvSpPr>
          <p:cNvPr id="4003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51520" y="1412429"/>
            <a:ext cx="8435280" cy="518492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指针类型变量（简称：指针变量）的定义格式：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  &lt;</a:t>
            </a:r>
            <a:r>
              <a:rPr lang="zh-CN" altLang="en-US" sz="2400" dirty="0" smtClean="0"/>
              <a:t>指针类型名</a:t>
            </a:r>
            <a:r>
              <a:rPr lang="en-US" altLang="zh-CN" sz="2400" dirty="0" smtClean="0"/>
              <a:t>&gt; &lt;</a:t>
            </a:r>
            <a:r>
              <a:rPr lang="zh-CN" altLang="en-US" sz="2400" dirty="0" smtClean="0"/>
              <a:t>指针变量名</a:t>
            </a:r>
            <a:r>
              <a:rPr lang="en-US" altLang="zh-CN" sz="2400" dirty="0" smtClean="0"/>
              <a:t>&gt;</a:t>
            </a:r>
            <a:r>
              <a:rPr lang="en-US" altLang="zh-CN" sz="2400" dirty="0" smtClean="0">
                <a:solidFill>
                  <a:srgbClr val="FFC000"/>
                </a:solidFill>
              </a:rPr>
              <a:t>;</a:t>
            </a:r>
            <a:endParaRPr lang="zh-CN" altLang="en-US" sz="2400" dirty="0" smtClean="0">
              <a:solidFill>
                <a:srgbClr val="FFC000"/>
              </a:solidFill>
            </a:endParaRP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zh-CN" altLang="en-US" sz="2400" dirty="0" smtClean="0"/>
              <a:t>或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  &lt;</a:t>
            </a:r>
            <a:r>
              <a:rPr lang="zh-CN" altLang="en-US" sz="2400" dirty="0" smtClean="0"/>
              <a:t>类型</a:t>
            </a:r>
            <a:r>
              <a:rPr lang="en-US" altLang="zh-CN" sz="2400" dirty="0" smtClean="0"/>
              <a:t>&gt; </a:t>
            </a:r>
            <a:r>
              <a:rPr lang="en-US" altLang="zh-CN" sz="2400" dirty="0" smtClean="0">
                <a:solidFill>
                  <a:srgbClr val="FFC000"/>
                </a:solidFill>
              </a:rPr>
              <a:t>*</a:t>
            </a:r>
            <a:r>
              <a:rPr lang="en-US" altLang="zh-CN" sz="2400" dirty="0" smtClean="0"/>
              <a:t>&lt;</a:t>
            </a:r>
            <a:r>
              <a:rPr lang="zh-CN" altLang="en-US" sz="2400" dirty="0" smtClean="0"/>
              <a:t>指针变量名</a:t>
            </a:r>
            <a:r>
              <a:rPr lang="en-US" altLang="zh-CN" sz="2400" dirty="0" smtClean="0"/>
              <a:t>&gt;</a:t>
            </a:r>
            <a:r>
              <a:rPr lang="en-US" altLang="zh-CN" sz="2400" dirty="0" smtClean="0">
                <a:solidFill>
                  <a:srgbClr val="FFC000"/>
                </a:solidFill>
              </a:rPr>
              <a:t>; </a:t>
            </a:r>
            <a:r>
              <a:rPr lang="en-US" altLang="zh-CN" sz="2400" dirty="0" smtClean="0"/>
              <a:t>//</a:t>
            </a:r>
            <a:r>
              <a:rPr lang="zh-CN" altLang="en-US" sz="2400" dirty="0" smtClean="0">
                <a:solidFill>
                  <a:srgbClr val="FFC000"/>
                </a:solidFill>
              </a:rPr>
              <a:t>指针类型与变量定义合一</a:t>
            </a:r>
            <a:endParaRPr lang="en-US" altLang="zh-CN" sz="2400" dirty="0" smtClean="0">
              <a:solidFill>
                <a:srgbClr val="FFC000"/>
              </a:solidFill>
            </a:endParaRPr>
          </a:p>
          <a:p>
            <a:pPr eaLnBrk="1" hangingPunct="1">
              <a:defRPr/>
            </a:pPr>
            <a:r>
              <a:rPr lang="zh-CN" altLang="en-US" sz="2800" dirty="0" smtClean="0"/>
              <a:t>例如，下面定义了一个指针类型变量</a:t>
            </a:r>
            <a:r>
              <a:rPr lang="en-US" altLang="zh-CN" sz="2800" dirty="0" smtClean="0"/>
              <a:t>p</a:t>
            </a:r>
            <a:r>
              <a:rPr lang="zh-CN" altLang="en-US" sz="2800" dirty="0" smtClean="0"/>
              <a:t>，它</a:t>
            </a:r>
            <a:r>
              <a:rPr lang="zh-CN" altLang="en-US" sz="2800" dirty="0"/>
              <a:t>的值是某个</a:t>
            </a:r>
            <a:r>
              <a:rPr lang="en-US" altLang="zh-CN" sz="2800" dirty="0" err="1"/>
              <a:t>int</a:t>
            </a:r>
            <a:r>
              <a:rPr lang="zh-CN" altLang="en-US" sz="2800" dirty="0"/>
              <a:t>型数据</a:t>
            </a:r>
            <a:r>
              <a:rPr lang="zh-CN" altLang="en-US" sz="2800" dirty="0" smtClean="0"/>
              <a:t>的内存地址：</a:t>
            </a:r>
            <a:endParaRPr lang="zh-CN" altLang="en-US" sz="2800" dirty="0"/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  </a:t>
            </a:r>
            <a:r>
              <a:rPr lang="en-US" altLang="zh-CN" sz="2400" dirty="0" err="1" smtClean="0"/>
              <a:t>typedef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*Pointer;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  Pointer </a:t>
            </a:r>
            <a:r>
              <a:rPr lang="en-US" altLang="zh-CN" sz="2400" dirty="0" smtClean="0">
                <a:solidFill>
                  <a:srgbClr val="FFC000"/>
                </a:solidFill>
              </a:rPr>
              <a:t>p</a:t>
            </a:r>
            <a:r>
              <a:rPr lang="en-US" altLang="zh-CN" sz="2400" dirty="0" smtClean="0"/>
              <a:t>; </a:t>
            </a:r>
            <a:endParaRPr lang="zh-CN" altLang="en-US" sz="2400" dirty="0" smtClean="0">
              <a:solidFill>
                <a:srgbClr val="FFC000"/>
              </a:solidFill>
            </a:endParaRP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400" dirty="0" smtClean="0"/>
              <a:t>或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 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*</a:t>
            </a:r>
            <a:r>
              <a:rPr lang="en-US" altLang="zh-CN" sz="2400" dirty="0" smtClean="0">
                <a:solidFill>
                  <a:srgbClr val="FFC000"/>
                </a:solidFill>
              </a:rPr>
              <a:t>p</a:t>
            </a:r>
            <a:r>
              <a:rPr lang="en-US" altLang="zh-CN" sz="2400" dirty="0" smtClean="0"/>
              <a:t>; </a:t>
            </a:r>
            <a:endParaRPr lang="en-US" altLang="zh-CN" sz="2400" dirty="0" smtClean="0">
              <a:solidFill>
                <a:srgbClr val="FFC000"/>
              </a:solidFill>
            </a:endParaRPr>
          </a:p>
          <a:p>
            <a:pPr eaLnBrk="1" hangingPunct="1">
              <a:defRPr/>
            </a:pPr>
            <a:r>
              <a:rPr lang="zh-CN" altLang="en-US" sz="2800" dirty="0">
                <a:solidFill>
                  <a:schemeClr val="folHlink"/>
                </a:solidFill>
              </a:rPr>
              <a:t>注意</a:t>
            </a:r>
            <a:r>
              <a:rPr lang="zh-CN" altLang="en-US" sz="2800" dirty="0"/>
              <a:t>：指针变量拥有自己的内存空间，在该空间中存储的是另一个变量的内存地址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528" y="1196752"/>
            <a:ext cx="8509000" cy="525643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在一个定义中可以定义多个指针变量：</a:t>
            </a:r>
            <a:endParaRPr lang="en-US" altLang="zh-CN" dirty="0" smtClean="0"/>
          </a:p>
          <a:p>
            <a:pPr marL="457200" lvl="1" indent="0" eaLnBrk="1" hangingPunct="1"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err="1"/>
              <a:t>typedef</a:t>
            </a:r>
            <a:r>
              <a:rPr lang="en-US" altLang="zh-CN" dirty="0"/>
              <a:t> </a:t>
            </a:r>
            <a:r>
              <a:rPr lang="en-US" altLang="zh-CN" dirty="0" err="1"/>
              <a:t>int</a:t>
            </a:r>
            <a:r>
              <a:rPr lang="en-US" altLang="zh-CN" dirty="0"/>
              <a:t>* Pointer; </a:t>
            </a:r>
          </a:p>
          <a:p>
            <a:pPr marL="457200" lvl="1" indent="0" eaLnBrk="1" hangingPunct="1">
              <a:buNone/>
              <a:defRPr/>
            </a:pPr>
            <a:r>
              <a:rPr lang="en-US" altLang="zh-CN" dirty="0"/>
              <a:t>  Pointer </a:t>
            </a:r>
            <a:r>
              <a:rPr lang="en-US" altLang="zh-CN" dirty="0" err="1"/>
              <a:t>p,q</a:t>
            </a:r>
            <a:r>
              <a:rPr lang="en-US" altLang="zh-CN" dirty="0"/>
              <a:t>;  //p</a:t>
            </a:r>
            <a:r>
              <a:rPr lang="zh-CN" altLang="en-US" dirty="0"/>
              <a:t>和</a:t>
            </a:r>
            <a:r>
              <a:rPr lang="en-US" altLang="zh-CN" dirty="0"/>
              <a:t>q</a:t>
            </a:r>
            <a:r>
              <a:rPr lang="zh-CN" altLang="en-US" dirty="0"/>
              <a:t>均为</a:t>
            </a:r>
            <a:r>
              <a:rPr lang="zh-CN" altLang="en-US" dirty="0" smtClean="0"/>
              <a:t>指针变量</a:t>
            </a:r>
            <a:endParaRPr lang="en-US" altLang="zh-CN" dirty="0" smtClean="0"/>
          </a:p>
          <a:p>
            <a:pPr marL="457200" lvl="1" indent="0" eaLnBrk="1" hangingPunct="1">
              <a:buNone/>
              <a:defRPr/>
            </a:pPr>
            <a:r>
              <a:rPr lang="zh-CN" altLang="en-US" dirty="0"/>
              <a:t>或</a:t>
            </a:r>
          </a:p>
          <a:p>
            <a:pPr marL="457200" lvl="1" indent="0" eaLnBrk="1" hangingPunct="1"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*p,*q;  //p</a:t>
            </a:r>
            <a:r>
              <a:rPr lang="zh-CN" altLang="en-US" dirty="0" smtClean="0"/>
              <a:t>和</a:t>
            </a:r>
            <a:r>
              <a:rPr lang="en-US" altLang="zh-CN" dirty="0" smtClean="0"/>
              <a:t>q</a:t>
            </a:r>
            <a:r>
              <a:rPr lang="zh-CN" altLang="en-US" dirty="0" smtClean="0"/>
              <a:t>均为指针变量 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>
                <a:solidFill>
                  <a:srgbClr val="FFC000"/>
                </a:solidFill>
              </a:rPr>
              <a:t>注意</a:t>
            </a:r>
            <a:r>
              <a:rPr lang="zh-CN" altLang="en-US" dirty="0"/>
              <a:t>：下面的</a:t>
            </a:r>
            <a:r>
              <a:rPr lang="en-US" altLang="zh-CN" dirty="0"/>
              <a:t>q</a:t>
            </a:r>
            <a:r>
              <a:rPr lang="zh-CN" altLang="en-US" dirty="0"/>
              <a:t>不是指针变量：</a:t>
            </a:r>
          </a:p>
          <a:p>
            <a:pPr marL="457200" lvl="1" indent="0" eaLnBrk="1" hangingPunct="1"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</a:t>
            </a:r>
            <a:r>
              <a:rPr lang="en-US" altLang="zh-CN" dirty="0" err="1" smtClean="0"/>
              <a:t>p,</a:t>
            </a:r>
            <a:r>
              <a:rPr lang="en-US" altLang="zh-CN" dirty="0" err="1" smtClean="0">
                <a:solidFill>
                  <a:srgbClr val="FFC000"/>
                </a:solidFill>
              </a:rPr>
              <a:t>q</a:t>
            </a:r>
            <a:r>
              <a:rPr lang="en-US" altLang="zh-CN" dirty="0" smtClean="0"/>
              <a:t>;  //p</a:t>
            </a:r>
            <a:r>
              <a:rPr lang="zh-CN" altLang="en-US" dirty="0" smtClean="0"/>
              <a:t>为指针变量，</a:t>
            </a:r>
            <a:r>
              <a:rPr lang="en-US" altLang="zh-CN" dirty="0" smtClean="0"/>
              <a:t>q</a:t>
            </a:r>
            <a:r>
              <a:rPr lang="zh-CN" altLang="en-US" dirty="0" smtClean="0"/>
              <a:t>为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型变量</a:t>
            </a:r>
          </a:p>
          <a:p>
            <a:pPr marL="457200" lvl="1" indent="0" eaLnBrk="1" hangingPunct="1"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* </a:t>
            </a:r>
            <a:r>
              <a:rPr lang="en-US" altLang="zh-CN" dirty="0" err="1" smtClean="0"/>
              <a:t>p,</a:t>
            </a:r>
            <a:r>
              <a:rPr lang="en-US" altLang="zh-CN" dirty="0" err="1" smtClean="0">
                <a:solidFill>
                  <a:srgbClr val="FFC000"/>
                </a:solidFill>
              </a:rPr>
              <a:t>q</a:t>
            </a:r>
            <a:r>
              <a:rPr lang="en-US" altLang="zh-CN" dirty="0" smtClean="0"/>
              <a:t>;  //p</a:t>
            </a:r>
            <a:r>
              <a:rPr lang="zh-CN" altLang="en-US" dirty="0" smtClean="0"/>
              <a:t>为指针变量，</a:t>
            </a:r>
            <a:r>
              <a:rPr lang="en-US" altLang="zh-CN" dirty="0" smtClean="0"/>
              <a:t>q</a:t>
            </a:r>
            <a:r>
              <a:rPr lang="zh-CN" altLang="en-US" dirty="0" smtClean="0"/>
              <a:t>仍然为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型变量！</a:t>
            </a:r>
          </a:p>
          <a:p>
            <a:pPr marL="457200" lvl="1" indent="0" eaLnBrk="1" hangingPunct="1">
              <a:buNone/>
              <a:defRPr/>
            </a:pPr>
            <a:r>
              <a:rPr lang="en-US" altLang="zh-CN" dirty="0" smtClean="0"/>
              <a:t>  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184" y="1328736"/>
            <a:ext cx="8435280" cy="541263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可以通过操作符“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”来获取一个变量的内存地址</a:t>
            </a:r>
            <a:r>
              <a:rPr lang="zh-CN" altLang="en-US" dirty="0"/>
              <a:t>：</a:t>
            </a:r>
          </a:p>
          <a:p>
            <a:pPr marL="457200" lvl="1" indent="0">
              <a:lnSpc>
                <a:spcPct val="120000"/>
              </a:lnSpc>
              <a:buNone/>
              <a:defRPr/>
            </a:pPr>
            <a:r>
              <a:rPr lang="en-US" altLang="zh-CN" dirty="0">
                <a:solidFill>
                  <a:schemeClr val="folHlink"/>
                </a:solidFill>
              </a:rPr>
              <a:t>&amp;</a:t>
            </a:r>
            <a:r>
              <a:rPr lang="en-US" altLang="zh-CN" dirty="0"/>
              <a:t>&lt;</a:t>
            </a:r>
            <a:r>
              <a:rPr lang="zh-CN" altLang="en-US" dirty="0"/>
              <a:t>变量名</a:t>
            </a:r>
            <a:r>
              <a:rPr lang="en-US" altLang="zh-CN" dirty="0" smtClean="0"/>
              <a:t>&gt;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例如：</a:t>
            </a:r>
            <a:endParaRPr lang="zh-CN" altLang="en-US" dirty="0"/>
          </a:p>
          <a:p>
            <a:pPr marL="457200" lvl="1" indent="0">
              <a:lnSpc>
                <a:spcPct val="120000"/>
              </a:lnSpc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smtClean="0"/>
              <a:t>x=1;</a:t>
            </a:r>
          </a:p>
          <a:p>
            <a:pPr marL="457200" lvl="1" indent="0">
              <a:lnSpc>
                <a:spcPct val="120000"/>
              </a:lnSpc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</a:t>
            </a:r>
            <a:r>
              <a:rPr lang="en-US" altLang="zh-CN" dirty="0" smtClean="0">
                <a:solidFill>
                  <a:srgbClr val="FFC000"/>
                </a:solidFill>
              </a:rPr>
              <a:t>p</a:t>
            </a:r>
            <a:r>
              <a:rPr lang="en-US" altLang="zh-CN" dirty="0" smtClean="0"/>
              <a:t>=</a:t>
            </a:r>
            <a:r>
              <a:rPr lang="en-US" altLang="zh-CN" dirty="0" smtClean="0">
                <a:solidFill>
                  <a:srgbClr val="FFC000"/>
                </a:solidFill>
              </a:rPr>
              <a:t>&amp;</a:t>
            </a:r>
            <a:r>
              <a:rPr lang="en-US" altLang="zh-CN" dirty="0"/>
              <a:t>x</a:t>
            </a:r>
            <a:r>
              <a:rPr lang="en-US" altLang="zh-CN" dirty="0" smtClean="0"/>
              <a:t>; //p</a:t>
            </a:r>
            <a:r>
              <a:rPr lang="zh-CN" altLang="en-US" dirty="0" smtClean="0"/>
              <a:t>是个指针变量，它的值是</a:t>
            </a:r>
            <a:r>
              <a:rPr lang="en-US" altLang="zh-CN" dirty="0" smtClean="0"/>
              <a:t>x</a:t>
            </a:r>
            <a:r>
              <a:rPr lang="zh-CN" altLang="en-US" dirty="0" smtClean="0"/>
              <a:t>的地址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 smtClean="0"/>
              <a:t>图示为：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endParaRPr lang="en-US" altLang="zh-CN" dirty="0"/>
          </a:p>
          <a:p>
            <a:pPr lvl="1">
              <a:lnSpc>
                <a:spcPct val="120000"/>
              </a:lnSpc>
              <a:defRPr/>
            </a:pP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/>
              <a:t>也</a:t>
            </a:r>
            <a:r>
              <a:rPr lang="zh-CN" altLang="en-US" dirty="0" smtClean="0"/>
              <a:t>可以说成：</a:t>
            </a:r>
            <a:r>
              <a:rPr lang="en-US" altLang="zh-CN" dirty="0" smtClean="0"/>
              <a:t>p</a:t>
            </a:r>
            <a:r>
              <a:rPr lang="zh-CN" altLang="en-US" dirty="0" smtClean="0"/>
              <a:t>指向</a:t>
            </a:r>
            <a:r>
              <a:rPr lang="en-US" altLang="zh-CN" dirty="0" smtClean="0"/>
              <a:t>x</a:t>
            </a:r>
          </a:p>
          <a:p>
            <a:pPr lvl="1">
              <a:lnSpc>
                <a:spcPct val="120000"/>
              </a:lnSpc>
              <a:defRPr/>
            </a:pPr>
            <a:endParaRPr lang="en-US" altLang="zh-CN" dirty="0" smtClean="0"/>
          </a:p>
        </p:txBody>
      </p:sp>
      <p:sp>
        <p:nvSpPr>
          <p:cNvPr id="88068" name="Rectangle 2"/>
          <p:cNvSpPr>
            <a:spLocks noChangeArrowheads="1"/>
          </p:cNvSpPr>
          <p:nvPr/>
        </p:nvSpPr>
        <p:spPr bwMode="auto">
          <a:xfrm>
            <a:off x="1044576" y="5615409"/>
            <a:ext cx="1151160" cy="360362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2886076" y="5596328"/>
            <a:ext cx="1284288" cy="40011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 dirty="0"/>
              <a:t>1</a:t>
            </a:r>
          </a:p>
        </p:txBody>
      </p:sp>
      <p:sp>
        <p:nvSpPr>
          <p:cNvPr id="88070" name="Line 6"/>
          <p:cNvSpPr>
            <a:spLocks noChangeShapeType="1"/>
          </p:cNvSpPr>
          <p:nvPr/>
        </p:nvSpPr>
        <p:spPr bwMode="auto">
          <a:xfrm>
            <a:off x="1662113" y="5759871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900113" y="5085184"/>
            <a:ext cx="1554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dirty="0">
                <a:solidFill>
                  <a:srgbClr val="FFC000"/>
                </a:solidFill>
              </a:rPr>
              <a:t>p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3203848" y="5085184"/>
            <a:ext cx="63584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dirty="0"/>
              <a:t>x</a:t>
            </a:r>
            <a:endParaRPr lang="zh-CN" altLang="en-US" sz="2400" dirty="0"/>
          </a:p>
        </p:txBody>
      </p:sp>
      <p:sp>
        <p:nvSpPr>
          <p:cNvPr id="88073" name="Rectangle 5"/>
          <p:cNvSpPr>
            <a:spLocks noChangeArrowheads="1"/>
          </p:cNvSpPr>
          <p:nvPr/>
        </p:nvSpPr>
        <p:spPr bwMode="auto">
          <a:xfrm>
            <a:off x="6959601" y="5596328"/>
            <a:ext cx="1284808" cy="40011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 dirty="0"/>
              <a:t>1</a:t>
            </a:r>
          </a:p>
        </p:txBody>
      </p:sp>
      <p:sp>
        <p:nvSpPr>
          <p:cNvPr id="88074" name="Line 6"/>
          <p:cNvSpPr>
            <a:spLocks noChangeShapeType="1"/>
          </p:cNvSpPr>
          <p:nvPr/>
        </p:nvSpPr>
        <p:spPr bwMode="auto">
          <a:xfrm>
            <a:off x="5735638" y="5759871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88075" name="Text Box 7"/>
          <p:cNvSpPr txBox="1">
            <a:spLocks noChangeArrowheads="1"/>
          </p:cNvSpPr>
          <p:nvPr/>
        </p:nvSpPr>
        <p:spPr bwMode="auto">
          <a:xfrm>
            <a:off x="4787900" y="5518571"/>
            <a:ext cx="1554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dirty="0">
                <a:solidFill>
                  <a:srgbClr val="FFC000"/>
                </a:solidFill>
              </a:rPr>
              <a:t>p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  <p:sp>
        <p:nvSpPr>
          <p:cNvPr id="88076" name="Text Box 8"/>
          <p:cNvSpPr txBox="1">
            <a:spLocks noChangeArrowheads="1"/>
          </p:cNvSpPr>
          <p:nvPr/>
        </p:nvSpPr>
        <p:spPr bwMode="auto">
          <a:xfrm>
            <a:off x="7248524" y="5085184"/>
            <a:ext cx="63584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dirty="0"/>
              <a:t>x</a:t>
            </a:r>
            <a:endParaRPr lang="zh-CN" altLang="en-US" sz="2400" dirty="0"/>
          </a:p>
        </p:txBody>
      </p:sp>
      <p:sp>
        <p:nvSpPr>
          <p:cNvPr id="88077" name="TextBox 13"/>
          <p:cNvSpPr txBox="1">
            <a:spLocks noChangeArrowheads="1"/>
          </p:cNvSpPr>
          <p:nvPr/>
        </p:nvSpPr>
        <p:spPr bwMode="auto">
          <a:xfrm>
            <a:off x="4446588" y="5543971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/>
              <a:t>或</a:t>
            </a:r>
          </a:p>
        </p:txBody>
      </p:sp>
      <p:sp>
        <p:nvSpPr>
          <p:cNvPr id="1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获取一个变量的内存地址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99083"/>
            <a:ext cx="8229600" cy="5798269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注意：</a:t>
            </a:r>
            <a:r>
              <a:rPr lang="zh-CN" altLang="en-US" dirty="0" smtClean="0"/>
              <a:t>一个指针变量只能指向某类型的数据。</a:t>
            </a:r>
            <a:endParaRPr lang="en-US" altLang="zh-CN" dirty="0" smtClean="0"/>
          </a:p>
          <a:p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x,*</a:t>
            </a:r>
            <a:r>
              <a:rPr lang="en-US" altLang="zh-CN" dirty="0" smtClean="0"/>
              <a:t>p;</a:t>
            </a:r>
            <a:endParaRPr lang="en-US" altLang="zh-CN" dirty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double y,*q;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p = &amp;x;  //OK</a:t>
            </a:r>
            <a:r>
              <a:rPr lang="zh-CN" altLang="en-US" dirty="0"/>
              <a:t>，</a:t>
            </a:r>
            <a:r>
              <a:rPr lang="en-US" altLang="zh-CN" dirty="0"/>
              <a:t>p</a:t>
            </a:r>
            <a:r>
              <a:rPr lang="zh-CN" altLang="en-US" dirty="0"/>
              <a:t>指向</a:t>
            </a:r>
            <a:r>
              <a:rPr lang="en-US" altLang="zh-CN" dirty="0"/>
              <a:t>x</a:t>
            </a:r>
            <a:r>
              <a:rPr lang="zh-CN" altLang="en-US" dirty="0"/>
              <a:t>。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q = &amp;y;  //OK</a:t>
            </a:r>
            <a:r>
              <a:rPr lang="zh-CN" altLang="en-US" dirty="0"/>
              <a:t>，</a:t>
            </a:r>
            <a:r>
              <a:rPr lang="en-US" altLang="zh-CN" dirty="0"/>
              <a:t>q</a:t>
            </a:r>
            <a:r>
              <a:rPr lang="zh-CN" altLang="en-US" dirty="0"/>
              <a:t>指向</a:t>
            </a:r>
            <a:r>
              <a:rPr lang="en-US" altLang="zh-CN" dirty="0"/>
              <a:t>y</a:t>
            </a:r>
            <a:r>
              <a:rPr lang="zh-CN" altLang="en-US" dirty="0"/>
              <a:t>。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p = &amp;y;  //</a:t>
            </a:r>
            <a:r>
              <a:rPr lang="en-US" altLang="zh-CN" dirty="0">
                <a:solidFill>
                  <a:srgbClr val="FFC000"/>
                </a:solidFill>
              </a:rPr>
              <a:t>Error</a:t>
            </a:r>
            <a:r>
              <a:rPr lang="zh-CN" altLang="en-US" dirty="0"/>
              <a:t>，类型不一致。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q = &amp;x;  //</a:t>
            </a:r>
            <a:r>
              <a:rPr lang="en-US" altLang="zh-CN" dirty="0">
                <a:solidFill>
                  <a:srgbClr val="FFC000"/>
                </a:solidFill>
              </a:rPr>
              <a:t>Error</a:t>
            </a:r>
            <a:r>
              <a:rPr lang="zh-CN" altLang="en-US" dirty="0"/>
              <a:t>，类型不一致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通用</a:t>
            </a:r>
            <a:r>
              <a:rPr lang="zh-CN" altLang="en-US" dirty="0" smtClean="0"/>
              <a:t>指针（</a:t>
            </a:r>
            <a:r>
              <a:rPr lang="en-US" altLang="zh-CN" dirty="0" smtClean="0"/>
              <a:t>void*</a:t>
            </a:r>
            <a:r>
              <a:rPr lang="zh-CN" altLang="en-US" dirty="0" smtClean="0"/>
              <a:t>）可以指向任何数据</a:t>
            </a:r>
            <a:endParaRPr lang="zh-CN" altLang="en-US" dirty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void *</a:t>
            </a:r>
            <a:r>
              <a:rPr lang="en-US" altLang="zh-CN" dirty="0" err="1"/>
              <a:t>any_pointer</a:t>
            </a:r>
            <a:r>
              <a:rPr lang="en-US" altLang="zh-CN" dirty="0"/>
              <a:t>; //</a:t>
            </a:r>
            <a:r>
              <a:rPr lang="zh-CN" altLang="en-US" dirty="0"/>
              <a:t>通用指针</a:t>
            </a:r>
            <a:endParaRPr lang="en-US" altLang="zh-CN" dirty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/>
              <a:t>any_pointer</a:t>
            </a:r>
            <a:r>
              <a:rPr lang="en-US" altLang="zh-CN" dirty="0"/>
              <a:t> = &amp;x;  //OK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/>
              <a:t>any_pointer</a:t>
            </a:r>
            <a:r>
              <a:rPr lang="en-US" altLang="zh-CN" dirty="0"/>
              <a:t> = &amp;y;  //OK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3469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指针类型的基本操作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22611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赋值</a:t>
            </a:r>
          </a:p>
          <a:p>
            <a:pPr eaLnBrk="1" hangingPunct="1">
              <a:defRPr/>
            </a:pPr>
            <a:r>
              <a:rPr lang="zh-CN" altLang="en-US" dirty="0" smtClean="0"/>
              <a:t>间接访问</a:t>
            </a:r>
          </a:p>
          <a:p>
            <a:pPr eaLnBrk="1" hangingPunct="1">
              <a:defRPr/>
            </a:pPr>
            <a:r>
              <a:rPr lang="zh-CN" altLang="en-US" dirty="0" smtClean="0"/>
              <a:t>指针运算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32876</TotalTime>
  <Words>1583</Words>
  <Application>Microsoft Office PowerPoint</Application>
  <PresentationFormat>全屏显示(4:3)</PresentationFormat>
  <Paragraphs>194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宋体</vt:lpstr>
      <vt:lpstr>Arial</vt:lpstr>
      <vt:lpstr>Times New Roman</vt:lpstr>
      <vt:lpstr>Verdana</vt:lpstr>
      <vt:lpstr>Wingdings</vt:lpstr>
      <vt:lpstr>Globe</vt:lpstr>
      <vt:lpstr>指针及其基本操作</vt:lpstr>
      <vt:lpstr>主要内容</vt:lpstr>
      <vt:lpstr>指针类型概述</vt:lpstr>
      <vt:lpstr>指针类型的定义</vt:lpstr>
      <vt:lpstr>指针类型变量的定义</vt:lpstr>
      <vt:lpstr>PowerPoint 演示文稿</vt:lpstr>
      <vt:lpstr>获取一个变量的内存地址</vt:lpstr>
      <vt:lpstr>PowerPoint 演示文稿</vt:lpstr>
      <vt:lpstr>指针类型的基本操作</vt:lpstr>
      <vt:lpstr>指针赋值操作</vt:lpstr>
      <vt:lpstr>间接访问操作(*和-&gt;)</vt:lpstr>
      <vt:lpstr>PowerPoint 演示文稿</vt:lpstr>
      <vt:lpstr>PowerPoint 演示文稿</vt:lpstr>
      <vt:lpstr>PowerPoint 演示文稿</vt:lpstr>
      <vt:lpstr>指针的运算</vt:lpstr>
      <vt:lpstr>PowerPoint 演示文稿</vt:lpstr>
      <vt:lpstr>PowerPoint 演示文稿</vt:lpstr>
      <vt:lpstr>PowerPoint 演示文稿</vt:lpstr>
      <vt:lpstr>指针的输出</vt:lpstr>
      <vt:lpstr>PowerPoint 演示文稿</vt:lpstr>
      <vt:lpstr>指针的主要用途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751</cp:revision>
  <dcterms:created xsi:type="dcterms:W3CDTF">2004-12-03T07:36:08Z</dcterms:created>
  <dcterms:modified xsi:type="dcterms:W3CDTF">2025-12-02T03:34:21Z</dcterms:modified>
</cp:coreProperties>
</file>