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sldIdLst>
    <p:sldId id="257" r:id="rId2"/>
    <p:sldId id="258" r:id="rId3"/>
    <p:sldId id="491" r:id="rId4"/>
    <p:sldId id="564" r:id="rId5"/>
    <p:sldId id="492" r:id="rId6"/>
    <p:sldId id="494" r:id="rId7"/>
    <p:sldId id="501" r:id="rId8"/>
    <p:sldId id="502" r:id="rId9"/>
    <p:sldId id="567" r:id="rId10"/>
    <p:sldId id="562" r:id="rId11"/>
    <p:sldId id="568" r:id="rId12"/>
    <p:sldId id="563" r:id="rId13"/>
    <p:sldId id="500" r:id="rId14"/>
    <p:sldId id="569" r:id="rId15"/>
    <p:sldId id="550" r:id="rId16"/>
    <p:sldId id="566" r:id="rId17"/>
    <p:sldId id="544" r:id="rId18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66C"/>
    <a:srgbClr val="004182"/>
    <a:srgbClr val="006BD6"/>
    <a:srgbClr val="00458A"/>
    <a:srgbClr val="0097E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74" autoAdjust="0"/>
    <p:restoredTop sz="94631" autoAdjust="0"/>
  </p:normalViewPr>
  <p:slideViewPr>
    <p:cSldViewPr>
      <p:cViewPr varScale="1">
        <p:scale>
          <a:sx n="104" d="100"/>
          <a:sy n="104" d="100"/>
        </p:scale>
        <p:origin x="1208" y="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26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226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EEBD7-5845-4E60-BBD7-262F4E67B7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7035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BCC80-A883-4A0B-A67B-6333767FF6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4246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3C882-1FCC-4668-B769-60641EA0D4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603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93BE5-25B9-4E46-9719-636B716C80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240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34684-A919-433B-A097-0069872919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853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90531-C77A-4AE2-A46F-8B28207974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22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E0DBF-F0DD-433B-8161-8B7DF6F90F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1112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50FA3-EEFA-48A7-B1C9-DBFA2C89C0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2122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3E317-59D3-4924-B226-9D29B63871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3132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4C726-A5EE-41BD-8271-8AFA102B9F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440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4DF25-4EAA-488A-8FC8-F8EB48AC41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8414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50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5120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5120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5122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fld id="{FB8E69C5-826F-42B2-8B89-667026A6A0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124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3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74838"/>
            <a:ext cx="7772400" cy="135096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dirty="0" smtClean="0"/>
              <a:t>指针与数组</a:t>
            </a:r>
            <a:endParaRPr lang="zh-CN" altLang="en-US" sz="4800" dirty="0" smtClean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39825"/>
          </a:xfrm>
        </p:spPr>
        <p:txBody>
          <a:bodyPr/>
          <a:lstStyle/>
          <a:p>
            <a:r>
              <a:rPr lang="zh-CN" altLang="en-US" dirty="0" smtClean="0"/>
              <a:t>指针数组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507288" cy="319695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FFC000"/>
                </a:solidFill>
              </a:rPr>
              <a:t>指针数组</a:t>
            </a:r>
            <a:r>
              <a:rPr lang="zh-CN" altLang="en-US" dirty="0"/>
              <a:t>是指一个数组的每个元素都是一个指针。例如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 err="1" smtClean="0"/>
              <a:t>typedef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*Pointer;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 smtClean="0"/>
              <a:t>Pointer </a:t>
            </a:r>
            <a:r>
              <a:rPr lang="en-US" altLang="zh-CN" dirty="0" err="1" smtClean="0">
                <a:solidFill>
                  <a:srgbClr val="FFC000"/>
                </a:solidFill>
              </a:rPr>
              <a:t>ptrs</a:t>
            </a:r>
            <a:r>
              <a:rPr lang="en-US" altLang="zh-CN" dirty="0" smtClean="0"/>
              <a:t>[10</a:t>
            </a:r>
            <a:r>
              <a:rPr lang="en-US" altLang="zh-CN" dirty="0"/>
              <a:t>]; //</a:t>
            </a:r>
            <a:r>
              <a:rPr lang="en-US" altLang="zh-CN" dirty="0" err="1" smtClean="0"/>
              <a:t>ptrs</a:t>
            </a:r>
            <a:r>
              <a:rPr lang="zh-CN" altLang="en-US" dirty="0" smtClean="0"/>
              <a:t>是</a:t>
            </a:r>
            <a:r>
              <a:rPr lang="zh-CN" altLang="en-US" dirty="0"/>
              <a:t>一</a:t>
            </a:r>
            <a:r>
              <a:rPr lang="zh-CN" altLang="en-US" dirty="0" smtClean="0"/>
              <a:t>个由</a:t>
            </a:r>
            <a:r>
              <a:rPr lang="en-US" altLang="zh-CN" dirty="0" smtClean="0"/>
              <a:t>10</a:t>
            </a:r>
            <a:r>
              <a:rPr lang="zh-CN" altLang="en-US" dirty="0" smtClean="0"/>
              <a:t>个指针构成的指针</a:t>
            </a:r>
            <a:r>
              <a:rPr lang="zh-CN" altLang="en-US" dirty="0"/>
              <a:t>数组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	           //</a:t>
            </a:r>
            <a:r>
              <a:rPr lang="zh-CN" altLang="en-US" dirty="0" smtClean="0"/>
              <a:t>它</a:t>
            </a:r>
            <a:r>
              <a:rPr lang="zh-CN" altLang="en-US" dirty="0"/>
              <a:t>的每个</a:t>
            </a:r>
            <a:r>
              <a:rPr lang="zh-CN" altLang="en-US" dirty="0" smtClean="0"/>
              <a:t>元素都是一个指针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zh-CN" altLang="en-US" dirty="0"/>
              <a:t>或者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 err="1"/>
              <a:t>int</a:t>
            </a:r>
            <a:r>
              <a:rPr lang="en-US" altLang="zh-CN" dirty="0"/>
              <a:t> *</a:t>
            </a:r>
            <a:r>
              <a:rPr lang="en-US" altLang="zh-CN" dirty="0" err="1" smtClean="0">
                <a:solidFill>
                  <a:srgbClr val="FFC000"/>
                </a:solidFill>
              </a:rPr>
              <a:t>ptrs</a:t>
            </a:r>
            <a:r>
              <a:rPr lang="en-US" altLang="zh-CN" dirty="0" smtClean="0"/>
              <a:t>[10</a:t>
            </a:r>
            <a:r>
              <a:rPr lang="en-US" altLang="zh-CN" dirty="0"/>
              <a:t>]; </a:t>
            </a:r>
            <a:r>
              <a:rPr lang="en-US" altLang="zh-CN" dirty="0" smtClean="0"/>
              <a:t> //</a:t>
            </a:r>
            <a:r>
              <a:rPr lang="en-US" altLang="zh-CN" dirty="0" err="1" smtClean="0"/>
              <a:t>ptrs</a:t>
            </a:r>
            <a:r>
              <a:rPr lang="zh-CN" altLang="en-US" dirty="0" smtClean="0"/>
              <a:t>是</a:t>
            </a:r>
            <a:r>
              <a:rPr lang="zh-CN" altLang="en-US" dirty="0"/>
              <a:t>一个由</a:t>
            </a:r>
            <a:r>
              <a:rPr lang="en-US" altLang="zh-CN" dirty="0"/>
              <a:t>10</a:t>
            </a:r>
            <a:r>
              <a:rPr lang="zh-CN" altLang="en-US" dirty="0"/>
              <a:t>个指针构成的指针数组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  	       //</a:t>
            </a:r>
            <a:r>
              <a:rPr lang="zh-CN" altLang="en-US" dirty="0"/>
              <a:t>它的每个</a:t>
            </a:r>
            <a:r>
              <a:rPr lang="zh-CN" altLang="en-US" dirty="0" smtClean="0"/>
              <a:t>元素都是</a:t>
            </a:r>
            <a:r>
              <a:rPr lang="zh-CN" altLang="en-US" dirty="0"/>
              <a:t>一</a:t>
            </a:r>
            <a:r>
              <a:rPr lang="zh-CN" altLang="en-US" dirty="0" smtClean="0"/>
              <a:t>个指针</a:t>
            </a:r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 bwMode="auto">
          <a:xfrm>
            <a:off x="2479163" y="5270771"/>
            <a:ext cx="2884925" cy="404124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宋体" charset="-122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818566" y="5270771"/>
            <a:ext cx="0" cy="404124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" name="直接连接符 5"/>
          <p:cNvCxnSpPr/>
          <p:nvPr/>
        </p:nvCxnSpPr>
        <p:spPr bwMode="auto">
          <a:xfrm>
            <a:off x="3157969" y="5270771"/>
            <a:ext cx="0" cy="404124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3780208" y="5270771"/>
            <a:ext cx="0" cy="404124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" name="直接连接符 7"/>
          <p:cNvCxnSpPr/>
          <p:nvPr/>
        </p:nvCxnSpPr>
        <p:spPr bwMode="auto">
          <a:xfrm>
            <a:off x="5024685" y="5270771"/>
            <a:ext cx="0" cy="404124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" name="直接箭头连接符 8"/>
          <p:cNvCxnSpPr/>
          <p:nvPr/>
        </p:nvCxnSpPr>
        <p:spPr bwMode="auto">
          <a:xfrm flipV="1">
            <a:off x="2677148" y="5501700"/>
            <a:ext cx="0" cy="51958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0" name="直接箭头连接符 9"/>
          <p:cNvCxnSpPr/>
          <p:nvPr/>
        </p:nvCxnSpPr>
        <p:spPr bwMode="auto">
          <a:xfrm flipV="1">
            <a:off x="2988268" y="5501700"/>
            <a:ext cx="0" cy="51958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" name="直接箭头连接符 10"/>
          <p:cNvCxnSpPr/>
          <p:nvPr/>
        </p:nvCxnSpPr>
        <p:spPr bwMode="auto">
          <a:xfrm flipV="1">
            <a:off x="3949909" y="5501700"/>
            <a:ext cx="0" cy="51958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2" name="直接箭头连接符 11"/>
          <p:cNvCxnSpPr/>
          <p:nvPr/>
        </p:nvCxnSpPr>
        <p:spPr bwMode="auto">
          <a:xfrm flipV="1">
            <a:off x="5194387" y="5501700"/>
            <a:ext cx="0" cy="51958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3" name="直接连接符 12"/>
          <p:cNvCxnSpPr/>
          <p:nvPr/>
        </p:nvCxnSpPr>
        <p:spPr bwMode="auto">
          <a:xfrm>
            <a:off x="4119611" y="5270771"/>
            <a:ext cx="0" cy="404124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4" name="TextBox 59"/>
          <p:cNvSpPr txBox="1"/>
          <p:nvPr/>
        </p:nvSpPr>
        <p:spPr>
          <a:xfrm>
            <a:off x="1547664" y="5268454"/>
            <a:ext cx="805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2000" b="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ptrs</a:t>
            </a:r>
            <a:r>
              <a:rPr lang="en-US" altLang="zh-CN" sz="2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zh-CN" altLang="en-US" sz="2000" b="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944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下面的</a:t>
            </a:r>
            <a:r>
              <a:rPr lang="en-US" altLang="zh-CN" dirty="0" smtClean="0"/>
              <a:t>p</a:t>
            </a:r>
            <a:r>
              <a:rPr lang="zh-CN" altLang="en-US" dirty="0" smtClean="0"/>
              <a:t>是一个指向指针数组的指针：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err="1"/>
              <a:t>int</a:t>
            </a:r>
            <a:r>
              <a:rPr lang="en-US" altLang="zh-CN" dirty="0"/>
              <a:t> *</a:t>
            </a:r>
            <a:r>
              <a:rPr lang="en-US" altLang="zh-CN" dirty="0" err="1"/>
              <a:t>ptrs</a:t>
            </a:r>
            <a:r>
              <a:rPr lang="en-US" altLang="zh-CN" dirty="0"/>
              <a:t>[10</a:t>
            </a:r>
            <a:r>
              <a:rPr lang="en-US" altLang="zh-CN" dirty="0" smtClean="0"/>
              <a:t>]; //</a:t>
            </a:r>
            <a:r>
              <a:rPr lang="en-US" altLang="zh-CN" dirty="0" err="1" smtClean="0"/>
              <a:t>ptrs</a:t>
            </a:r>
            <a:r>
              <a:rPr lang="zh-CN" altLang="en-US" dirty="0" smtClean="0"/>
              <a:t>是个指针数组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smtClean="0"/>
              <a:t>......</a:t>
            </a:r>
          </a:p>
          <a:p>
            <a:pPr marL="457200" lvl="1" indent="0">
              <a:buNone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**</a:t>
            </a:r>
            <a:r>
              <a:rPr lang="en-US" altLang="zh-CN" dirty="0" smtClean="0">
                <a:solidFill>
                  <a:srgbClr val="FFC000"/>
                </a:solidFill>
              </a:rPr>
              <a:t>p</a:t>
            </a:r>
            <a:r>
              <a:rPr lang="en-US" altLang="zh-CN" dirty="0" smtClean="0"/>
              <a:t>=&amp;</a:t>
            </a:r>
            <a:r>
              <a:rPr lang="en-US" altLang="zh-CN" dirty="0" err="1" smtClean="0"/>
              <a:t>ptrs</a:t>
            </a:r>
            <a:r>
              <a:rPr lang="en-US" altLang="zh-CN" dirty="0" smtClean="0"/>
              <a:t>[0]; //p</a:t>
            </a:r>
            <a:r>
              <a:rPr lang="zh-CN" altLang="en-US" dirty="0" smtClean="0"/>
              <a:t>指向</a:t>
            </a:r>
            <a:r>
              <a:rPr lang="en-US" altLang="zh-CN" dirty="0" err="1" smtClean="0"/>
              <a:t>ptrs</a:t>
            </a:r>
            <a:r>
              <a:rPr lang="zh-CN" altLang="en-US" dirty="0" smtClean="0"/>
              <a:t>第一个元素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上面的</a:t>
            </a:r>
            <a:r>
              <a:rPr lang="en-US" altLang="zh-CN" dirty="0" smtClean="0"/>
              <a:t>p</a:t>
            </a:r>
            <a:r>
              <a:rPr lang="zh-CN" altLang="en-US" dirty="0" smtClean="0"/>
              <a:t>是一个二级指针！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 bwMode="auto">
          <a:xfrm>
            <a:off x="2479163" y="5270771"/>
            <a:ext cx="2884925" cy="404124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宋体" charset="-122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818566" y="5270771"/>
            <a:ext cx="0" cy="404124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" name="直接连接符 5"/>
          <p:cNvCxnSpPr/>
          <p:nvPr/>
        </p:nvCxnSpPr>
        <p:spPr bwMode="auto">
          <a:xfrm>
            <a:off x="3157969" y="5270771"/>
            <a:ext cx="0" cy="404124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3780208" y="5270771"/>
            <a:ext cx="0" cy="404124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" name="直接连接符 7"/>
          <p:cNvCxnSpPr/>
          <p:nvPr/>
        </p:nvCxnSpPr>
        <p:spPr bwMode="auto">
          <a:xfrm>
            <a:off x="5024685" y="5270771"/>
            <a:ext cx="0" cy="404124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" name="直接箭头连接符 8"/>
          <p:cNvCxnSpPr/>
          <p:nvPr/>
        </p:nvCxnSpPr>
        <p:spPr bwMode="auto">
          <a:xfrm flipV="1">
            <a:off x="2677148" y="5501700"/>
            <a:ext cx="0" cy="51958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0" name="直接箭头连接符 9"/>
          <p:cNvCxnSpPr/>
          <p:nvPr/>
        </p:nvCxnSpPr>
        <p:spPr bwMode="auto">
          <a:xfrm flipV="1">
            <a:off x="2988268" y="5501700"/>
            <a:ext cx="0" cy="51958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" name="直接箭头连接符 10"/>
          <p:cNvCxnSpPr/>
          <p:nvPr/>
        </p:nvCxnSpPr>
        <p:spPr bwMode="auto">
          <a:xfrm flipV="1">
            <a:off x="3949909" y="5501700"/>
            <a:ext cx="0" cy="51958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2" name="直接箭头连接符 11"/>
          <p:cNvCxnSpPr/>
          <p:nvPr/>
        </p:nvCxnSpPr>
        <p:spPr bwMode="auto">
          <a:xfrm flipV="1">
            <a:off x="5194387" y="5501700"/>
            <a:ext cx="0" cy="51958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3" name="直接连接符 12"/>
          <p:cNvCxnSpPr/>
          <p:nvPr/>
        </p:nvCxnSpPr>
        <p:spPr bwMode="auto">
          <a:xfrm>
            <a:off x="4119611" y="5270771"/>
            <a:ext cx="0" cy="404124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4" name="TextBox 59"/>
          <p:cNvSpPr txBox="1"/>
          <p:nvPr/>
        </p:nvSpPr>
        <p:spPr>
          <a:xfrm>
            <a:off x="1691680" y="5229200"/>
            <a:ext cx="344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2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zh-CN" altLang="en-US" sz="2000" b="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直接箭头连接符 14"/>
          <p:cNvCxnSpPr/>
          <p:nvPr/>
        </p:nvCxnSpPr>
        <p:spPr bwMode="auto">
          <a:xfrm flipH="1">
            <a:off x="2051720" y="5445224"/>
            <a:ext cx="409404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34046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404664"/>
            <a:ext cx="8928992" cy="612068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当</a:t>
            </a:r>
            <a:r>
              <a:rPr lang="zh-CN" altLang="en-US" dirty="0"/>
              <a:t>把一个指针数组传给函数时，函数的参数类型实际上是一</a:t>
            </a:r>
            <a:r>
              <a:rPr lang="zh-CN" altLang="en-US" dirty="0" smtClean="0"/>
              <a:t>个二级</a:t>
            </a:r>
            <a:r>
              <a:rPr lang="zh-CN" altLang="en-US" dirty="0"/>
              <a:t>指针。例如</a:t>
            </a:r>
            <a:r>
              <a:rPr lang="zh-CN" altLang="en-US" dirty="0" smtClean="0"/>
              <a:t>，对于下面的函数：</a:t>
            </a:r>
            <a:endParaRPr lang="en-US" altLang="zh-CN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 smtClean="0"/>
              <a:t>void </a:t>
            </a:r>
            <a:r>
              <a:rPr lang="en-US" altLang="zh-CN" dirty="0"/>
              <a:t>f(</a:t>
            </a:r>
            <a:r>
              <a:rPr lang="en-US" altLang="zh-CN" dirty="0" err="1"/>
              <a:t>int</a:t>
            </a:r>
            <a:r>
              <a:rPr lang="en-US" altLang="zh-CN" dirty="0"/>
              <a:t> *</a:t>
            </a:r>
            <a:r>
              <a:rPr lang="en-US" altLang="zh-CN" dirty="0" err="1" smtClean="0"/>
              <a:t>ptrs</a:t>
            </a:r>
            <a:r>
              <a:rPr lang="en-US" altLang="zh-CN" dirty="0" smtClean="0"/>
              <a:t>[], </a:t>
            </a:r>
            <a:r>
              <a:rPr lang="en-US" altLang="zh-CN" dirty="0" err="1"/>
              <a:t>int</a:t>
            </a:r>
            <a:r>
              <a:rPr lang="en-US" altLang="zh-CN" dirty="0"/>
              <a:t> n</a:t>
            </a:r>
            <a:r>
              <a:rPr lang="en-US" altLang="zh-CN" dirty="0" smtClean="0"/>
              <a:t>); //</a:t>
            </a:r>
            <a:r>
              <a:rPr lang="en-US" altLang="zh-CN" dirty="0" err="1" smtClean="0"/>
              <a:t>ptrs</a:t>
            </a:r>
            <a:r>
              <a:rPr lang="zh-CN" altLang="en-US" dirty="0" smtClean="0"/>
              <a:t>是一个指针数组</a:t>
            </a:r>
            <a:endParaRPr lang="en-US" altLang="zh-CN" dirty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/>
              <a:t>{ </a:t>
            </a:r>
            <a:r>
              <a:rPr lang="en-US" altLang="zh-CN" dirty="0" smtClean="0"/>
              <a:t>......</a:t>
            </a:r>
            <a:endParaRPr lang="en-US" altLang="zh-CN" dirty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... </a:t>
            </a:r>
            <a:r>
              <a:rPr lang="en-US" altLang="zh-CN" dirty="0" err="1" smtClean="0"/>
              <a:t>ptrs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 ... </a:t>
            </a:r>
            <a:r>
              <a:rPr lang="en-US" altLang="zh-CN" dirty="0"/>
              <a:t>//</a:t>
            </a:r>
            <a:r>
              <a:rPr lang="zh-CN" altLang="en-US" dirty="0" smtClean="0"/>
              <a:t>访问数组的第</a:t>
            </a:r>
            <a:r>
              <a:rPr lang="en-US" altLang="zh-CN" dirty="0" err="1"/>
              <a:t>i</a:t>
            </a:r>
            <a:r>
              <a:rPr lang="zh-CN" altLang="en-US" dirty="0"/>
              <a:t>个</a:t>
            </a:r>
            <a:r>
              <a:rPr lang="zh-CN" altLang="en-US" dirty="0" smtClean="0"/>
              <a:t>元素（指针）</a:t>
            </a:r>
            <a:endParaRPr lang="en-US" altLang="zh-CN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 smtClean="0"/>
              <a:t>   ... *</a:t>
            </a:r>
            <a:r>
              <a:rPr lang="en-US" altLang="zh-CN" dirty="0" err="1" smtClean="0"/>
              <a:t>ptrs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 ... </a:t>
            </a:r>
            <a:r>
              <a:rPr lang="en-US" altLang="zh-CN" dirty="0"/>
              <a:t>//</a:t>
            </a:r>
            <a:r>
              <a:rPr lang="zh-CN" altLang="en-US" dirty="0" smtClean="0"/>
              <a:t>访问数组第</a:t>
            </a:r>
            <a:r>
              <a:rPr lang="en-US" altLang="zh-CN" dirty="0" err="1"/>
              <a:t>i</a:t>
            </a:r>
            <a:r>
              <a:rPr lang="zh-CN" altLang="en-US" dirty="0"/>
              <a:t>个</a:t>
            </a:r>
            <a:r>
              <a:rPr lang="zh-CN" altLang="en-US" dirty="0" smtClean="0"/>
              <a:t>元素（指针）所</a:t>
            </a:r>
            <a:r>
              <a:rPr lang="zh-CN" altLang="en-US" dirty="0"/>
              <a:t>指向的</a:t>
            </a:r>
            <a:r>
              <a:rPr lang="zh-CN" altLang="en-US" dirty="0" smtClean="0"/>
              <a:t>数据（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 smtClean="0"/>
              <a:t>   ......</a:t>
            </a:r>
            <a:endParaRPr lang="zh-CN" altLang="en-US" dirty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/>
              <a:t>}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/>
              <a:t>它的参数</a:t>
            </a:r>
            <a:r>
              <a:rPr lang="en-US" altLang="zh-CN" dirty="0" err="1" smtClean="0"/>
              <a:t>ptrs</a:t>
            </a:r>
            <a:r>
              <a:rPr lang="zh-CN" altLang="en-US" dirty="0" smtClean="0"/>
              <a:t>实际是个二级指针：</a:t>
            </a:r>
            <a:endParaRPr lang="en-US" altLang="zh-CN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/>
              <a:t>void f(</a:t>
            </a:r>
            <a:r>
              <a:rPr lang="en-US" altLang="zh-CN" dirty="0" err="1"/>
              <a:t>int</a:t>
            </a:r>
            <a:r>
              <a:rPr lang="en-US" altLang="zh-CN" dirty="0"/>
              <a:t> **</a:t>
            </a:r>
            <a:r>
              <a:rPr lang="en-US" altLang="zh-CN" dirty="0" err="1" smtClean="0"/>
              <a:t>ptrs</a:t>
            </a:r>
            <a:r>
              <a:rPr lang="en-US" altLang="zh-CN" dirty="0" smtClean="0"/>
              <a:t>, </a:t>
            </a:r>
            <a:r>
              <a:rPr lang="en-US" altLang="zh-CN" dirty="0" err="1"/>
              <a:t>int</a:t>
            </a:r>
            <a:r>
              <a:rPr lang="en-US" altLang="zh-CN" dirty="0"/>
              <a:t> n);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/>
              <a:t>{ </a:t>
            </a:r>
            <a:r>
              <a:rPr lang="en-US" altLang="zh-CN" dirty="0" smtClean="0"/>
              <a:t>......</a:t>
            </a:r>
            <a:endParaRPr lang="en-US" altLang="zh-CN" dirty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... *(</a:t>
            </a:r>
            <a:r>
              <a:rPr lang="en-US" altLang="zh-CN" dirty="0" err="1" smtClean="0"/>
              <a:t>ptrs+i</a:t>
            </a:r>
            <a:r>
              <a:rPr lang="en-US" altLang="zh-CN" dirty="0" smtClean="0"/>
              <a:t>) </a:t>
            </a:r>
            <a:r>
              <a:rPr lang="en-US" altLang="zh-CN" dirty="0"/>
              <a:t>... //</a:t>
            </a:r>
            <a:r>
              <a:rPr lang="zh-CN" altLang="en-US" dirty="0" smtClean="0"/>
              <a:t>访问数组第</a:t>
            </a:r>
            <a:r>
              <a:rPr lang="en-US" altLang="zh-CN" dirty="0" err="1"/>
              <a:t>i</a:t>
            </a:r>
            <a:r>
              <a:rPr lang="zh-CN" altLang="en-US" dirty="0"/>
              <a:t>个元素（指针）</a:t>
            </a:r>
            <a:endParaRPr lang="en-US" altLang="zh-CN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... **(</a:t>
            </a:r>
            <a:r>
              <a:rPr lang="en-US" altLang="zh-CN" dirty="0" err="1" smtClean="0"/>
              <a:t>ptrs+i</a:t>
            </a:r>
            <a:r>
              <a:rPr lang="en-US" altLang="zh-CN" dirty="0" smtClean="0"/>
              <a:t>) ... //</a:t>
            </a:r>
            <a:r>
              <a:rPr lang="zh-CN" altLang="en-US" dirty="0" smtClean="0"/>
              <a:t>访问数组第</a:t>
            </a:r>
            <a:r>
              <a:rPr lang="en-US" altLang="zh-CN" dirty="0" err="1"/>
              <a:t>i</a:t>
            </a:r>
            <a:r>
              <a:rPr lang="zh-CN" altLang="en-US" dirty="0"/>
              <a:t>个元素（指针）所指向的数据（</a:t>
            </a:r>
            <a:r>
              <a:rPr lang="en-US" altLang="zh-CN" dirty="0" err="1"/>
              <a:t>int</a:t>
            </a:r>
            <a:r>
              <a:rPr lang="zh-CN" altLang="en-US" dirty="0"/>
              <a:t>）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zh-CN" altLang="en-US" dirty="0"/>
              <a:t> </a:t>
            </a:r>
            <a:r>
              <a:rPr lang="zh-CN" altLang="en-US" dirty="0" smtClean="0"/>
              <a:t>  </a:t>
            </a:r>
            <a:r>
              <a:rPr lang="en-US" altLang="zh-CN" dirty="0" smtClean="0"/>
              <a:t>......</a:t>
            </a:r>
            <a:endParaRPr lang="en-US" altLang="zh-CN" dirty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 smtClean="0"/>
              <a:t>}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9974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函数</a:t>
            </a:r>
            <a:r>
              <a:rPr lang="en-US" altLang="zh-CN" dirty="0" smtClean="0"/>
              <a:t>main</a:t>
            </a:r>
            <a:r>
              <a:rPr lang="zh-CN" altLang="en-US" dirty="0" smtClean="0"/>
              <a:t>的参数</a:t>
            </a:r>
          </a:p>
        </p:txBody>
      </p:sp>
      <p:sp>
        <p:nvSpPr>
          <p:cNvPr id="471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1176" y="1417638"/>
            <a:ext cx="8723312" cy="518001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800" dirty="0" smtClean="0"/>
              <a:t>函数</a:t>
            </a:r>
            <a:r>
              <a:rPr lang="en-US" altLang="zh-CN" sz="2800" dirty="0" smtClean="0"/>
              <a:t>main</a:t>
            </a:r>
            <a:r>
              <a:rPr lang="zh-CN" altLang="en-US" sz="2800" dirty="0" smtClean="0"/>
              <a:t>是可以有参数的，其定义格式为：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main(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argc</a:t>
            </a:r>
            <a:r>
              <a:rPr lang="en-US" altLang="zh-CN" sz="2400" dirty="0" smtClean="0"/>
              <a:t>, char *</a:t>
            </a:r>
            <a:r>
              <a:rPr lang="en-US" altLang="zh-CN" sz="2400" dirty="0" err="1" smtClean="0"/>
              <a:t>argv</a:t>
            </a:r>
            <a:r>
              <a:rPr lang="en-US" altLang="zh-CN" sz="2400" dirty="0" smtClean="0"/>
              <a:t>[]);</a:t>
            </a:r>
          </a:p>
          <a:p>
            <a:pPr lvl="1" eaLnBrk="1" hangingPunct="1">
              <a:defRPr/>
            </a:pPr>
            <a:r>
              <a:rPr lang="en-US" altLang="zh-CN" sz="2400" dirty="0" err="1" smtClean="0"/>
              <a:t>argv</a:t>
            </a:r>
            <a:r>
              <a:rPr lang="zh-CN" altLang="en-US" sz="2400" dirty="0" smtClean="0"/>
              <a:t>是</a:t>
            </a:r>
            <a:r>
              <a:rPr lang="zh-CN" altLang="en-US" sz="2400" dirty="0"/>
              <a:t>一个一维指针数组，其每个元素为一个指向字符串的指针</a:t>
            </a:r>
            <a:r>
              <a:rPr lang="zh-CN" altLang="en-US" sz="2400" dirty="0" smtClean="0"/>
              <a:t>。</a:t>
            </a:r>
            <a:r>
              <a:rPr lang="en-US" altLang="zh-CN" sz="2400" dirty="0" err="1" smtClean="0"/>
              <a:t>argv</a:t>
            </a:r>
            <a:r>
              <a:rPr lang="zh-CN" altLang="en-US" sz="2400" dirty="0" smtClean="0"/>
              <a:t>的类型也可写成：</a:t>
            </a:r>
            <a:r>
              <a:rPr lang="en-US" altLang="zh-CN" sz="2400" dirty="0"/>
              <a:t>char </a:t>
            </a:r>
            <a:r>
              <a:rPr lang="en-US" altLang="zh-CN" sz="2400" dirty="0" smtClean="0"/>
              <a:t>*</a:t>
            </a:r>
            <a:r>
              <a:rPr lang="zh-CN" altLang="en-US" sz="2400" dirty="0" smtClean="0"/>
              <a:t>*</a:t>
            </a:r>
            <a:r>
              <a:rPr lang="en-US" altLang="zh-CN" sz="2400" dirty="0" err="1" smtClean="0"/>
              <a:t>argv</a:t>
            </a:r>
            <a:endParaRPr lang="zh-CN" altLang="en-US" sz="2400" dirty="0"/>
          </a:p>
          <a:p>
            <a:pPr lvl="1" eaLnBrk="1" hangingPunct="1">
              <a:defRPr/>
            </a:pPr>
            <a:r>
              <a:rPr lang="en-US" altLang="zh-CN" sz="2400" dirty="0" err="1" smtClean="0"/>
              <a:t>argc</a:t>
            </a:r>
            <a:r>
              <a:rPr lang="zh-CN" altLang="en-US" sz="2400" dirty="0" smtClean="0"/>
              <a:t>是数组</a:t>
            </a:r>
            <a:r>
              <a:rPr lang="en-US" altLang="zh-CN" sz="2400" dirty="0" err="1" smtClean="0"/>
              <a:t>argv</a:t>
            </a:r>
            <a:r>
              <a:rPr lang="zh-CN" altLang="en-US" sz="2400" dirty="0" smtClean="0"/>
              <a:t>中元素</a:t>
            </a:r>
            <a:r>
              <a:rPr lang="zh-CN" altLang="en-US" sz="2400" dirty="0"/>
              <a:t>的个数</a:t>
            </a:r>
            <a:endParaRPr lang="zh-CN" altLang="en-US" sz="2400" dirty="0" smtClean="0"/>
          </a:p>
          <a:p>
            <a:pPr eaLnBrk="1" hangingPunct="1">
              <a:defRPr/>
            </a:pPr>
            <a:r>
              <a:rPr lang="zh-CN" altLang="en-US" sz="2800" dirty="0" smtClean="0"/>
              <a:t>例如，以命令行</a:t>
            </a:r>
            <a:r>
              <a:rPr lang="zh-CN" altLang="en-US" sz="2800" dirty="0" smtClean="0">
                <a:latin typeface="Arial"/>
              </a:rPr>
              <a:t>“</a:t>
            </a:r>
            <a:r>
              <a:rPr lang="en-US" altLang="zh-CN" sz="2800" dirty="0" err="1" smtClean="0"/>
              <a:t>prog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abc</a:t>
            </a:r>
            <a:r>
              <a:rPr lang="en-US" altLang="zh-CN" sz="2800" dirty="0" smtClean="0"/>
              <a:t> xyz</a:t>
            </a:r>
            <a:r>
              <a:rPr lang="zh-CN" altLang="en-US" sz="2800" dirty="0" smtClean="0"/>
              <a:t>”方式执行一个</a:t>
            </a:r>
            <a:r>
              <a:rPr lang="en-US" altLang="zh-CN" sz="2800" dirty="0" smtClean="0"/>
              <a:t>C/C++</a:t>
            </a:r>
            <a:r>
              <a:rPr lang="zh-CN" altLang="en-US" sz="2800" dirty="0" smtClean="0"/>
              <a:t>程序</a:t>
            </a:r>
            <a:r>
              <a:rPr lang="en-US" altLang="zh-CN" sz="2800" dirty="0" err="1" smtClean="0"/>
              <a:t>prog</a:t>
            </a:r>
            <a:r>
              <a:rPr lang="zh-CN" altLang="en-US" sz="2800" dirty="0" smtClean="0"/>
              <a:t>时，它的函数</a:t>
            </a:r>
            <a:r>
              <a:rPr lang="en-US" altLang="zh-CN" sz="2800" dirty="0" smtClean="0"/>
              <a:t>main</a:t>
            </a:r>
            <a:r>
              <a:rPr lang="zh-CN" altLang="en-US" sz="2800" dirty="0" smtClean="0"/>
              <a:t>将得到参数</a:t>
            </a:r>
            <a:r>
              <a:rPr lang="zh-CN" altLang="en-US" sz="2800" dirty="0"/>
              <a:t>值</a:t>
            </a:r>
            <a:r>
              <a:rPr lang="zh-CN" altLang="en-US" sz="2800" dirty="0" smtClean="0"/>
              <a:t>：</a:t>
            </a:r>
          </a:p>
          <a:p>
            <a:pPr lvl="1" eaLnBrk="1" hangingPunct="1">
              <a:defRPr/>
            </a:pPr>
            <a:r>
              <a:rPr lang="en-US" altLang="zh-CN" sz="2400" dirty="0" err="1" smtClean="0"/>
              <a:t>argc</a:t>
            </a:r>
            <a:r>
              <a:rPr lang="zh-CN" altLang="en-US" sz="2400" dirty="0" smtClean="0"/>
              <a:t>：</a:t>
            </a:r>
            <a:r>
              <a:rPr lang="en-US" altLang="zh-CN" sz="2400" dirty="0" smtClean="0"/>
              <a:t>3</a:t>
            </a:r>
          </a:p>
          <a:p>
            <a:pPr lvl="1" eaLnBrk="1" hangingPunct="1">
              <a:defRPr/>
            </a:pPr>
            <a:r>
              <a:rPr lang="en-US" altLang="zh-CN" sz="2400" dirty="0" err="1" smtClean="0"/>
              <a:t>argv</a:t>
            </a:r>
            <a:r>
              <a:rPr lang="en-US" altLang="zh-CN" sz="2400" dirty="0" smtClean="0"/>
              <a:t>[0]</a:t>
            </a:r>
            <a:r>
              <a:rPr lang="zh-CN" altLang="en-US" sz="2400" dirty="0" smtClean="0"/>
              <a:t>：指向字符串</a:t>
            </a:r>
            <a:r>
              <a:rPr lang="en-US" altLang="zh-CN" sz="2400" dirty="0" smtClean="0"/>
              <a:t>"</a:t>
            </a:r>
            <a:r>
              <a:rPr lang="en-US" altLang="zh-CN" sz="2400" dirty="0" err="1" smtClean="0"/>
              <a:t>prog</a:t>
            </a:r>
            <a:r>
              <a:rPr lang="en-US" altLang="zh-CN" sz="2400" dirty="0" smtClean="0"/>
              <a:t>"</a:t>
            </a:r>
            <a:r>
              <a:rPr lang="zh-CN" altLang="en-US" sz="2400" dirty="0" smtClean="0"/>
              <a:t>的指针</a:t>
            </a:r>
            <a:endParaRPr lang="en-US" altLang="zh-CN" sz="2400" dirty="0" smtClean="0"/>
          </a:p>
          <a:p>
            <a:pPr lvl="1" eaLnBrk="1" hangingPunct="1">
              <a:defRPr/>
            </a:pPr>
            <a:r>
              <a:rPr lang="en-US" altLang="zh-CN" sz="2400" dirty="0" err="1" smtClean="0"/>
              <a:t>argv</a:t>
            </a:r>
            <a:r>
              <a:rPr lang="en-US" altLang="zh-CN" sz="2400" dirty="0" smtClean="0"/>
              <a:t>[1]</a:t>
            </a:r>
            <a:r>
              <a:rPr lang="zh-CN" altLang="en-US" sz="2400" dirty="0" smtClean="0"/>
              <a:t>：指向字符串</a:t>
            </a:r>
            <a:r>
              <a:rPr lang="en-US" altLang="zh-CN" sz="2400" dirty="0" smtClean="0"/>
              <a:t>"</a:t>
            </a:r>
            <a:r>
              <a:rPr lang="en-US" altLang="zh-CN" sz="2400" dirty="0" err="1" smtClean="0"/>
              <a:t>abc</a:t>
            </a:r>
            <a:r>
              <a:rPr lang="en-US" altLang="zh-CN" sz="2400" dirty="0" smtClean="0"/>
              <a:t>"</a:t>
            </a:r>
            <a:r>
              <a:rPr lang="zh-CN" altLang="en-US" sz="2400" dirty="0" smtClean="0"/>
              <a:t>的指针</a:t>
            </a:r>
            <a:endParaRPr lang="en-US" altLang="zh-CN" sz="2400" dirty="0" smtClean="0"/>
          </a:p>
          <a:p>
            <a:pPr lvl="1" eaLnBrk="1" hangingPunct="1">
              <a:defRPr/>
            </a:pPr>
            <a:r>
              <a:rPr lang="en-US" altLang="zh-CN" sz="2400" dirty="0" err="1" smtClean="0"/>
              <a:t>argv</a:t>
            </a:r>
            <a:r>
              <a:rPr lang="en-US" altLang="zh-CN" sz="2400" dirty="0" smtClean="0"/>
              <a:t>[2]</a:t>
            </a:r>
            <a:r>
              <a:rPr lang="zh-CN" altLang="en-US" sz="2400" dirty="0" smtClean="0"/>
              <a:t>：指向字符串</a:t>
            </a:r>
            <a:r>
              <a:rPr lang="en-US" altLang="zh-CN" sz="2400" dirty="0" smtClean="0"/>
              <a:t>"xyz"</a:t>
            </a:r>
            <a:r>
              <a:rPr lang="zh-CN" altLang="en-US" sz="2400" dirty="0" smtClean="0"/>
              <a:t>的指针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417638"/>
            <a:ext cx="8723312" cy="5179714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dirty="0" smtClean="0"/>
              <a:t>对于下面的</a:t>
            </a:r>
            <a:r>
              <a:rPr lang="en-US" altLang="zh-CN" dirty="0" smtClean="0"/>
              <a:t>C++</a:t>
            </a:r>
            <a:r>
              <a:rPr lang="zh-CN" altLang="en-US" dirty="0" smtClean="0"/>
              <a:t>程序：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smtClean="0"/>
              <a:t>#</a:t>
            </a:r>
            <a:r>
              <a:rPr lang="en-US" altLang="zh-CN" dirty="0"/>
              <a:t>include &lt;</a:t>
            </a:r>
            <a:r>
              <a:rPr lang="en-US" altLang="zh-CN" dirty="0" err="1"/>
              <a:t>iostream</a:t>
            </a:r>
            <a:r>
              <a:rPr lang="en-US" altLang="zh-CN" dirty="0"/>
              <a:t>&gt;</a:t>
            </a:r>
          </a:p>
          <a:p>
            <a:pPr marL="457200" lvl="1" indent="0">
              <a:buNone/>
            </a:pPr>
            <a:r>
              <a:rPr lang="en-US" altLang="zh-CN" dirty="0"/>
              <a:t>using namespace </a:t>
            </a:r>
            <a:r>
              <a:rPr lang="en-US" altLang="zh-CN" dirty="0" err="1"/>
              <a:t>std</a:t>
            </a:r>
            <a:r>
              <a:rPr lang="en-US" altLang="zh-CN" dirty="0"/>
              <a:t>;</a:t>
            </a:r>
          </a:p>
          <a:p>
            <a:pPr marL="457200" lvl="1" indent="0">
              <a:buNone/>
            </a:pPr>
            <a:r>
              <a:rPr lang="en-US" altLang="zh-CN" dirty="0" err="1"/>
              <a:t>int</a:t>
            </a:r>
            <a:r>
              <a:rPr lang="en-US" altLang="zh-CN" dirty="0"/>
              <a:t> main(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err="1"/>
              <a:t>argc</a:t>
            </a:r>
            <a:r>
              <a:rPr lang="en-US" altLang="zh-CN" dirty="0"/>
              <a:t>, char* </a:t>
            </a:r>
            <a:r>
              <a:rPr lang="en-US" altLang="zh-CN" dirty="0" err="1"/>
              <a:t>argv</a:t>
            </a:r>
            <a:r>
              <a:rPr lang="en-US" altLang="zh-CN" dirty="0"/>
              <a:t>[])</a:t>
            </a:r>
          </a:p>
          <a:p>
            <a:pPr marL="457200" lvl="1" indent="0">
              <a:buNone/>
            </a:pPr>
            <a:r>
              <a:rPr lang="en-US" altLang="zh-CN" dirty="0" smtClean="0"/>
              <a:t>{  </a:t>
            </a:r>
            <a:r>
              <a:rPr lang="en-US" altLang="zh-CN" dirty="0"/>
              <a:t>for (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=0</a:t>
            </a:r>
            <a:r>
              <a:rPr lang="en-US" altLang="zh-CN" dirty="0"/>
              <a:t>; </a:t>
            </a:r>
            <a:r>
              <a:rPr lang="en-US" altLang="zh-CN" dirty="0" err="1"/>
              <a:t>i</a:t>
            </a:r>
            <a:r>
              <a:rPr lang="en-US" altLang="zh-CN" dirty="0"/>
              <a:t> &lt; </a:t>
            </a:r>
            <a:r>
              <a:rPr lang="en-US" altLang="zh-CN" dirty="0" err="1"/>
              <a:t>argc</a:t>
            </a:r>
            <a:r>
              <a:rPr lang="en-US" altLang="zh-CN" dirty="0"/>
              <a:t>; </a:t>
            </a:r>
            <a:r>
              <a:rPr lang="en-US" altLang="zh-CN" dirty="0" err="1"/>
              <a:t>i</a:t>
            </a:r>
            <a:r>
              <a:rPr lang="en-US" altLang="zh-CN" dirty="0"/>
              <a:t>++) 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   </a:t>
            </a:r>
            <a:r>
              <a:rPr lang="en-US" altLang="zh-CN" dirty="0" err="1" smtClean="0"/>
              <a:t>cout</a:t>
            </a:r>
            <a:r>
              <a:rPr lang="en-US" altLang="zh-CN" dirty="0" smtClean="0"/>
              <a:t> </a:t>
            </a:r>
            <a:r>
              <a:rPr lang="en-US" altLang="zh-CN" dirty="0"/>
              <a:t>&lt;&lt; </a:t>
            </a:r>
            <a:r>
              <a:rPr lang="en-US" altLang="zh-CN" dirty="0" err="1"/>
              <a:t>argv</a:t>
            </a:r>
            <a:r>
              <a:rPr lang="en-US" altLang="zh-CN" dirty="0"/>
              <a:t>[</a:t>
            </a:r>
            <a:r>
              <a:rPr lang="en-US" altLang="zh-CN" dirty="0" err="1"/>
              <a:t>i</a:t>
            </a:r>
            <a:r>
              <a:rPr lang="en-US" altLang="zh-CN" dirty="0"/>
              <a:t>] &lt;&lt; </a:t>
            </a:r>
            <a:r>
              <a:rPr lang="en-US" altLang="zh-CN" dirty="0" err="1"/>
              <a:t>endl</a:t>
            </a:r>
            <a:r>
              <a:rPr lang="en-US" altLang="zh-CN" dirty="0"/>
              <a:t>;</a:t>
            </a:r>
          </a:p>
          <a:p>
            <a:pPr marL="457200" lvl="1" indent="0">
              <a:buNone/>
            </a:pPr>
            <a:r>
              <a:rPr lang="en-US" altLang="zh-CN" dirty="0" smtClean="0"/>
              <a:t>}</a:t>
            </a:r>
          </a:p>
          <a:p>
            <a:pPr eaLnBrk="1" hangingPunct="1"/>
            <a:r>
              <a:rPr lang="zh-CN" altLang="en-US" dirty="0"/>
              <a:t>假设</a:t>
            </a:r>
            <a:r>
              <a:rPr lang="zh-CN" altLang="en-US" dirty="0" smtClean="0"/>
              <a:t>编译连接之后的可执行程序保存在</a:t>
            </a:r>
            <a:r>
              <a:rPr lang="en-US" altLang="zh-CN" dirty="0" smtClean="0"/>
              <a:t>prog.exe</a:t>
            </a:r>
            <a:r>
              <a:rPr lang="zh-CN" altLang="en-US" dirty="0" smtClean="0"/>
              <a:t>文件中，则以命令行执行程序：</a:t>
            </a:r>
            <a:r>
              <a:rPr lang="en-US" altLang="zh-CN" dirty="0" err="1" smtClean="0"/>
              <a:t>prog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abc</a:t>
            </a:r>
            <a:r>
              <a:rPr lang="en-US" altLang="zh-CN" dirty="0" smtClean="0"/>
              <a:t> xyz</a:t>
            </a:r>
            <a:r>
              <a:rPr lang="zh-CN" altLang="en-US" dirty="0" smtClean="0"/>
              <a:t>，结果如下：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err="1" smtClean="0"/>
              <a:t>prog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err="1" smtClean="0"/>
              <a:t>abc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smtClean="0"/>
              <a:t>xyz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234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112568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zh-CN" altLang="en-US" sz="2800" dirty="0" smtClean="0"/>
              <a:t>在创建一</a:t>
            </a:r>
            <a:r>
              <a:rPr lang="zh-CN" altLang="en-US" sz="2800" dirty="0"/>
              <a:t>个动态</a:t>
            </a:r>
            <a:r>
              <a:rPr lang="zh-CN" altLang="en-US" sz="2800" dirty="0" smtClean="0"/>
              <a:t>的多维数组时，</a:t>
            </a:r>
            <a:r>
              <a:rPr lang="zh-CN" altLang="en-US" sz="2800" dirty="0"/>
              <a:t>除了第一维的大小外，其它维的大小必须是</a:t>
            </a:r>
            <a:r>
              <a:rPr lang="zh-CN" altLang="en-US" sz="2800" dirty="0">
                <a:solidFill>
                  <a:srgbClr val="FFC000"/>
                </a:solidFill>
              </a:rPr>
              <a:t>常量</a:t>
            </a:r>
            <a:r>
              <a:rPr lang="zh-CN" altLang="en-US" sz="2800" dirty="0"/>
              <a:t>或</a:t>
            </a:r>
            <a:r>
              <a:rPr lang="zh-CN" altLang="en-US" sz="2800" dirty="0">
                <a:solidFill>
                  <a:srgbClr val="FFC000"/>
                </a:solidFill>
              </a:rPr>
              <a:t>常量表达式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eaLnBrk="1" hangingPunct="1">
              <a:defRPr/>
            </a:pPr>
            <a:r>
              <a:rPr lang="zh-CN" altLang="en-US" sz="2800" dirty="0" smtClean="0"/>
              <a:t>例如，下面创建一个动态的二维数组（列数为</a:t>
            </a:r>
            <a:r>
              <a:rPr lang="en-US" altLang="zh-CN" sz="2800" dirty="0" smtClean="0"/>
              <a:t>20</a:t>
            </a:r>
            <a:r>
              <a:rPr lang="zh-CN" altLang="en-US" sz="2800" dirty="0" smtClean="0"/>
              <a:t>）：</a:t>
            </a:r>
            <a:endParaRPr lang="en-US" altLang="zh-CN" sz="2800" dirty="0" smtClean="0"/>
          </a:p>
          <a:p>
            <a:pPr marL="457200" lvl="1" indent="0" eaLnBrk="1" hangingPunct="1">
              <a:buNone/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(*q)[20]; //</a:t>
            </a:r>
            <a:r>
              <a:rPr lang="en-US" altLang="zh-CN" sz="2400" dirty="0" smtClean="0"/>
              <a:t>q</a:t>
            </a:r>
            <a:r>
              <a:rPr lang="zh-CN" altLang="en-US" sz="2400" dirty="0" smtClean="0"/>
              <a:t>指向</a:t>
            </a:r>
            <a:r>
              <a:rPr lang="zh-CN" altLang="en-US" sz="2400" dirty="0"/>
              <a:t>由</a:t>
            </a:r>
            <a:r>
              <a:rPr lang="en-US" altLang="zh-CN" sz="2400" dirty="0"/>
              <a:t>20</a:t>
            </a:r>
            <a:r>
              <a:rPr lang="zh-CN" altLang="en-US" sz="2400" dirty="0"/>
              <a:t>个</a:t>
            </a:r>
            <a:r>
              <a:rPr lang="en-US" altLang="zh-CN" sz="2400" dirty="0" err="1"/>
              <a:t>int</a:t>
            </a:r>
            <a:r>
              <a:rPr lang="zh-CN" altLang="en-US" sz="2400" dirty="0"/>
              <a:t>型元素所构成</a:t>
            </a:r>
            <a:r>
              <a:rPr lang="zh-CN" altLang="en-US" sz="2400" dirty="0" smtClean="0"/>
              <a:t>的</a:t>
            </a:r>
            <a:r>
              <a:rPr lang="zh-CN" altLang="en-US" sz="2400" dirty="0"/>
              <a:t>一维数组</a:t>
            </a:r>
            <a:endParaRPr lang="en-US" altLang="zh-CN" sz="2400" dirty="0"/>
          </a:p>
          <a:p>
            <a:pPr marL="457200" lvl="1" indent="0" eaLnBrk="1" hangingPunct="1">
              <a:buNone/>
              <a:defRPr/>
            </a:pPr>
            <a:r>
              <a:rPr lang="zh-CN" altLang="en-US" sz="2400" dirty="0" smtClean="0"/>
              <a:t>                  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等价于：</a:t>
            </a:r>
            <a:r>
              <a:rPr lang="en-US" altLang="zh-CN" sz="2400" dirty="0" err="1" smtClean="0"/>
              <a:t>typedef</a:t>
            </a:r>
            <a:r>
              <a:rPr lang="en-US" altLang="zh-CN" sz="2400" dirty="0" smtClean="0"/>
              <a:t>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A[20]; </a:t>
            </a:r>
            <a:r>
              <a:rPr lang="en-US" altLang="zh-CN" sz="2400" dirty="0" smtClean="0"/>
              <a:t>A </a:t>
            </a:r>
            <a:r>
              <a:rPr lang="en-US" altLang="zh-CN" sz="2400" dirty="0"/>
              <a:t>*q</a:t>
            </a:r>
            <a:r>
              <a:rPr lang="en-US" altLang="zh-CN" sz="2400" dirty="0" smtClean="0"/>
              <a:t>;</a:t>
            </a:r>
            <a:endParaRPr lang="en-US" altLang="zh-CN" sz="2400" dirty="0"/>
          </a:p>
          <a:p>
            <a:pPr marL="457200" lvl="1" indent="0" eaLnBrk="1" hangingPunct="1"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m;</a:t>
            </a:r>
            <a:endParaRPr lang="en-US" altLang="zh-CN" sz="2400" dirty="0"/>
          </a:p>
          <a:p>
            <a:pPr marL="457200" lvl="1" indent="0" eaLnBrk="1" hangingPunct="1">
              <a:buNone/>
              <a:defRPr/>
            </a:pPr>
            <a:r>
              <a:rPr lang="en-US" altLang="zh-CN" sz="2400" dirty="0"/>
              <a:t>......</a:t>
            </a:r>
          </a:p>
          <a:p>
            <a:pPr marL="457200" lvl="1" indent="0" eaLnBrk="1" hangingPunct="1">
              <a:buNone/>
              <a:defRPr/>
            </a:pPr>
            <a:r>
              <a:rPr lang="en-US" altLang="zh-CN" sz="2400" dirty="0"/>
              <a:t>q = new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[m][</a:t>
            </a:r>
            <a:r>
              <a:rPr lang="en-US" altLang="zh-CN" sz="2400" dirty="0">
                <a:solidFill>
                  <a:srgbClr val="FFC000"/>
                </a:solidFill>
              </a:rPr>
              <a:t>20</a:t>
            </a:r>
            <a:r>
              <a:rPr lang="en-US" altLang="zh-CN" sz="2400" dirty="0"/>
              <a:t>]; //</a:t>
            </a:r>
            <a:r>
              <a:rPr lang="zh-CN" altLang="en-US" sz="2400" dirty="0"/>
              <a:t>创建一</a:t>
            </a:r>
            <a:r>
              <a:rPr lang="zh-CN" altLang="en-US" sz="2400" dirty="0" smtClean="0"/>
              <a:t>个</a:t>
            </a:r>
            <a:r>
              <a:rPr lang="en-US" altLang="zh-CN" sz="2400" dirty="0" smtClean="0"/>
              <a:t>m</a:t>
            </a:r>
            <a:r>
              <a:rPr lang="zh-CN" altLang="en-US" sz="2400" dirty="0" smtClean="0"/>
              <a:t>行</a:t>
            </a:r>
            <a:r>
              <a:rPr lang="zh-CN" altLang="en-US" sz="2400" dirty="0"/>
              <a:t>、</a:t>
            </a:r>
            <a:r>
              <a:rPr lang="en-US" altLang="zh-CN" sz="2400" dirty="0"/>
              <a:t>20</a:t>
            </a:r>
            <a:r>
              <a:rPr lang="zh-CN" altLang="en-US" sz="2400" dirty="0"/>
              <a:t>列的二维动态数组</a:t>
            </a:r>
            <a:endParaRPr lang="en-US" altLang="zh-CN" sz="2400" dirty="0" smtClean="0"/>
          </a:p>
          <a:p>
            <a:pPr marL="457200" lvl="1" indent="0" eaLnBrk="1" hangingPunct="1">
              <a:buNone/>
              <a:defRPr/>
            </a:pPr>
            <a:r>
              <a:rPr lang="en-US" altLang="zh-CN" sz="2400" dirty="0" smtClean="0"/>
              <a:t>      //</a:t>
            </a:r>
            <a:r>
              <a:rPr lang="zh-CN" altLang="en-US" sz="2400" dirty="0" smtClean="0"/>
              <a:t>返回</a:t>
            </a:r>
            <a:r>
              <a:rPr lang="zh-CN" altLang="en-US" sz="2400" dirty="0"/>
              <a:t>第一行</a:t>
            </a:r>
            <a:r>
              <a:rPr lang="zh-CN" altLang="en-US" sz="2400" dirty="0" smtClean="0"/>
              <a:t>的</a:t>
            </a:r>
            <a:r>
              <a:rPr lang="zh-CN" altLang="en-US" sz="2400" dirty="0"/>
              <a:t>首</a:t>
            </a:r>
            <a:r>
              <a:rPr lang="zh-CN" altLang="en-US" sz="2400" dirty="0" smtClean="0"/>
              <a:t>地址。 等价</a:t>
            </a:r>
            <a:r>
              <a:rPr lang="zh-CN" altLang="en-US" sz="2400" dirty="0"/>
              <a:t>于：</a:t>
            </a:r>
            <a:r>
              <a:rPr lang="en-US" altLang="zh-CN" sz="2400" dirty="0"/>
              <a:t>q = new </a:t>
            </a:r>
            <a:r>
              <a:rPr lang="en-US" altLang="zh-CN" sz="2400" dirty="0" smtClean="0"/>
              <a:t>A[m];</a:t>
            </a:r>
            <a:endParaRPr lang="en-US" altLang="zh-CN" sz="2400" dirty="0"/>
          </a:p>
          <a:p>
            <a:pPr marL="457200" lvl="1" indent="0" eaLnBrk="1" hangingPunct="1">
              <a:buNone/>
              <a:defRPr/>
            </a:pPr>
            <a:r>
              <a:rPr lang="en-US" altLang="zh-CN" sz="2400" dirty="0" smtClean="0"/>
              <a:t>... </a:t>
            </a:r>
            <a:r>
              <a:rPr lang="en-US" altLang="zh-CN" sz="2400" dirty="0" smtClean="0">
                <a:solidFill>
                  <a:srgbClr val="FFC000"/>
                </a:solidFill>
              </a:rPr>
              <a:t>q[</a:t>
            </a:r>
            <a:r>
              <a:rPr lang="en-US" altLang="zh-CN" sz="2400" dirty="0" err="1" smtClean="0">
                <a:solidFill>
                  <a:srgbClr val="FFC000"/>
                </a:solidFill>
              </a:rPr>
              <a:t>i</a:t>
            </a:r>
            <a:r>
              <a:rPr lang="en-US" altLang="zh-CN" sz="2400" dirty="0" smtClean="0">
                <a:solidFill>
                  <a:srgbClr val="FFC000"/>
                </a:solidFill>
              </a:rPr>
              <a:t>][j]</a:t>
            </a:r>
            <a:r>
              <a:rPr lang="en-US" altLang="zh-CN" sz="2400" dirty="0" smtClean="0"/>
              <a:t> ... //</a:t>
            </a:r>
            <a:r>
              <a:rPr lang="zh-CN" altLang="en-US" sz="2400" dirty="0" smtClean="0"/>
              <a:t>访问</a:t>
            </a:r>
            <a:r>
              <a:rPr lang="en-US" altLang="zh-CN" sz="2400" dirty="0" smtClean="0"/>
              <a:t>q</a:t>
            </a:r>
            <a:r>
              <a:rPr lang="zh-CN" altLang="en-US" sz="2400" dirty="0" smtClean="0"/>
              <a:t>指向的二维数组的第</a:t>
            </a:r>
            <a:r>
              <a:rPr lang="en-US" altLang="zh-CN" sz="2400" dirty="0" err="1" smtClean="0"/>
              <a:t>i</a:t>
            </a:r>
            <a:r>
              <a:rPr lang="zh-CN" altLang="en-US" sz="2400" dirty="0" smtClean="0"/>
              <a:t>行、第</a:t>
            </a:r>
            <a:r>
              <a:rPr lang="en-US" altLang="zh-CN" sz="2400" dirty="0" smtClean="0"/>
              <a:t>j</a:t>
            </a:r>
            <a:r>
              <a:rPr lang="zh-CN" altLang="en-US" sz="2400" dirty="0" smtClean="0"/>
              <a:t>列的元素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zh-CN" altLang="en-US" sz="2800" dirty="0" smtClean="0"/>
              <a:t>如何</a:t>
            </a:r>
            <a:r>
              <a:rPr lang="zh-CN" altLang="en-US" sz="2800" dirty="0"/>
              <a:t>创建一个</a:t>
            </a:r>
            <a:r>
              <a:rPr lang="en-US" altLang="zh-CN" sz="2800" dirty="0"/>
              <a:t>m</a:t>
            </a:r>
            <a:r>
              <a:rPr lang="zh-CN" altLang="en-US" sz="2800" dirty="0"/>
              <a:t>行、</a:t>
            </a:r>
            <a:r>
              <a:rPr lang="en-US" altLang="zh-CN" sz="2800" dirty="0" smtClean="0"/>
              <a:t>n</a:t>
            </a:r>
            <a:r>
              <a:rPr lang="zh-CN" altLang="en-US" sz="2800" dirty="0" smtClean="0"/>
              <a:t>（变量）列</a:t>
            </a:r>
            <a:r>
              <a:rPr lang="zh-CN" altLang="en-US" sz="2800" dirty="0"/>
              <a:t>的</a:t>
            </a:r>
            <a:r>
              <a:rPr lang="zh-CN" altLang="en-US" sz="2800" dirty="0" smtClean="0"/>
              <a:t>动态二维数</a:t>
            </a:r>
            <a:r>
              <a:rPr lang="zh-CN" altLang="en-US" sz="2800" dirty="0"/>
              <a:t>组</a:t>
            </a:r>
            <a:r>
              <a:rPr lang="zh-CN" altLang="en-US" sz="2800" dirty="0" smtClean="0"/>
              <a:t>？</a:t>
            </a:r>
            <a:endParaRPr lang="en-US" altLang="zh-CN" sz="2800" dirty="0" smtClean="0"/>
          </a:p>
          <a:p>
            <a:pPr lvl="1" eaLnBrk="1" hangingPunct="1">
              <a:defRPr/>
            </a:pPr>
            <a:r>
              <a:rPr lang="en-US" altLang="zh-CN" sz="2400" dirty="0"/>
              <a:t>q = new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[m</a:t>
            </a:r>
            <a:r>
              <a:rPr lang="en-US" altLang="zh-CN" sz="2400" dirty="0" smtClean="0"/>
              <a:t>][</a:t>
            </a:r>
            <a:r>
              <a:rPr lang="en-US" altLang="zh-CN" sz="2400" dirty="0" smtClean="0">
                <a:solidFill>
                  <a:srgbClr val="FFC000"/>
                </a:solidFill>
              </a:rPr>
              <a:t>n</a:t>
            </a:r>
            <a:r>
              <a:rPr lang="en-US" altLang="zh-CN" sz="2400" dirty="0" smtClean="0"/>
              <a:t>]; //Error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r>
              <a:rPr lang="zh-CN" altLang="en-US" dirty="0" smtClean="0"/>
              <a:t>多级指针实现动态的二维数组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734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800" dirty="0"/>
              <a:t>一种解决方案是用一</a:t>
            </a:r>
            <a:r>
              <a:rPr lang="zh-CN" altLang="en-US" sz="2800" dirty="0" smtClean="0"/>
              <a:t>维动态数组</a:t>
            </a:r>
            <a:r>
              <a:rPr lang="zh-CN" altLang="en-US" sz="2800" dirty="0"/>
              <a:t>实现：</a:t>
            </a:r>
            <a:endParaRPr lang="en-US" altLang="zh-CN" sz="2800" dirty="0"/>
          </a:p>
          <a:p>
            <a:pPr lvl="1" eaLnBrk="1" hangingPunct="1"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*p=new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[</a:t>
            </a:r>
            <a:r>
              <a:rPr lang="en-US" altLang="zh-CN" sz="2400" dirty="0">
                <a:solidFill>
                  <a:srgbClr val="FFC000"/>
                </a:solidFill>
              </a:rPr>
              <a:t>m*n</a:t>
            </a:r>
            <a:r>
              <a:rPr lang="en-US" altLang="zh-CN" sz="2400" dirty="0"/>
              <a:t>];</a:t>
            </a:r>
          </a:p>
          <a:p>
            <a:pPr lvl="1" eaLnBrk="1" hangingPunct="1">
              <a:defRPr/>
            </a:pPr>
            <a:r>
              <a:rPr lang="zh-CN" altLang="en-US" sz="2400" dirty="0"/>
              <a:t>访问第</a:t>
            </a:r>
            <a:r>
              <a:rPr lang="en-US" altLang="zh-CN" sz="2400" dirty="0" err="1"/>
              <a:t>i</a:t>
            </a:r>
            <a:r>
              <a:rPr lang="zh-CN" altLang="en-US" sz="2400" dirty="0"/>
              <a:t>行、第</a:t>
            </a:r>
            <a:r>
              <a:rPr lang="en-US" altLang="zh-CN" sz="2400" dirty="0"/>
              <a:t>j</a:t>
            </a:r>
            <a:r>
              <a:rPr lang="zh-CN" altLang="en-US" sz="2400" dirty="0"/>
              <a:t>列元素：</a:t>
            </a:r>
            <a:r>
              <a:rPr lang="zh-CN" altLang="en-US" sz="2400" dirty="0">
                <a:solidFill>
                  <a:srgbClr val="FFC000"/>
                </a:solidFill>
              </a:rPr>
              <a:t>*</a:t>
            </a:r>
            <a:r>
              <a:rPr lang="en-US" altLang="zh-CN" sz="2400" dirty="0">
                <a:solidFill>
                  <a:srgbClr val="FFC000"/>
                </a:solidFill>
              </a:rPr>
              <a:t>(</a:t>
            </a:r>
            <a:r>
              <a:rPr lang="en-US" altLang="zh-CN" sz="2400" dirty="0" err="1">
                <a:solidFill>
                  <a:srgbClr val="FFC000"/>
                </a:solidFill>
              </a:rPr>
              <a:t>p+i</a:t>
            </a:r>
            <a:r>
              <a:rPr lang="en-US" altLang="zh-CN" sz="2400" dirty="0">
                <a:solidFill>
                  <a:srgbClr val="FFC000"/>
                </a:solidFill>
              </a:rPr>
              <a:t>*</a:t>
            </a:r>
            <a:r>
              <a:rPr lang="en-US" altLang="zh-CN" sz="2400" dirty="0" err="1">
                <a:solidFill>
                  <a:srgbClr val="FFC000"/>
                </a:solidFill>
              </a:rPr>
              <a:t>n+j</a:t>
            </a:r>
            <a:r>
              <a:rPr lang="en-US" altLang="zh-CN" sz="2400" dirty="0">
                <a:solidFill>
                  <a:srgbClr val="FFC000"/>
                </a:solidFill>
              </a:rPr>
              <a:t>) </a:t>
            </a:r>
            <a:r>
              <a:rPr lang="en-US" altLang="zh-CN" sz="2400" dirty="0"/>
              <a:t>//</a:t>
            </a:r>
            <a:r>
              <a:rPr lang="zh-CN" altLang="en-US" sz="2400" dirty="0"/>
              <a:t>或 </a:t>
            </a:r>
            <a:r>
              <a:rPr lang="en-US" altLang="zh-CN" sz="2400" dirty="0"/>
              <a:t>p[</a:t>
            </a:r>
            <a:r>
              <a:rPr lang="en-US" altLang="zh-CN" sz="2400" dirty="0" err="1">
                <a:solidFill>
                  <a:srgbClr val="FFC000"/>
                </a:solidFill>
              </a:rPr>
              <a:t>i</a:t>
            </a:r>
            <a:r>
              <a:rPr lang="en-US" altLang="zh-CN" sz="2400" dirty="0">
                <a:solidFill>
                  <a:srgbClr val="FFC000"/>
                </a:solidFill>
              </a:rPr>
              <a:t>*</a:t>
            </a:r>
            <a:r>
              <a:rPr lang="en-US" altLang="zh-CN" sz="2400" dirty="0" err="1">
                <a:solidFill>
                  <a:srgbClr val="FFC000"/>
                </a:solidFill>
              </a:rPr>
              <a:t>n+j</a:t>
            </a:r>
            <a:r>
              <a:rPr lang="en-US" altLang="zh-CN" sz="2400" dirty="0"/>
              <a:t>]</a:t>
            </a:r>
          </a:p>
          <a:p>
            <a:pPr lvl="1" eaLnBrk="1" hangingPunct="1">
              <a:defRPr/>
            </a:pPr>
            <a:r>
              <a:rPr lang="zh-CN" altLang="en-US" sz="2400" dirty="0"/>
              <a:t>不能写成：</a:t>
            </a:r>
            <a:r>
              <a:rPr lang="en-US" altLang="zh-CN" sz="2400" dirty="0"/>
              <a:t>p</a:t>
            </a:r>
            <a:r>
              <a:rPr lang="en-US" altLang="zh-CN" sz="2400" dirty="0">
                <a:solidFill>
                  <a:srgbClr val="FFC000"/>
                </a:solidFill>
              </a:rPr>
              <a:t>[</a:t>
            </a:r>
            <a:r>
              <a:rPr lang="en-US" altLang="zh-CN" sz="2400" dirty="0" err="1">
                <a:solidFill>
                  <a:srgbClr val="FFC000"/>
                </a:solidFill>
              </a:rPr>
              <a:t>i</a:t>
            </a:r>
            <a:r>
              <a:rPr lang="en-US" altLang="zh-CN" sz="2400" dirty="0">
                <a:solidFill>
                  <a:srgbClr val="FFC000"/>
                </a:solidFill>
              </a:rPr>
              <a:t>][j]</a:t>
            </a:r>
            <a:endParaRPr lang="zh-CN" altLang="en-US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619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374473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另一种解决方案是用</a:t>
            </a:r>
            <a:r>
              <a:rPr lang="zh-CN" altLang="en-US" dirty="0" smtClean="0">
                <a:solidFill>
                  <a:srgbClr val="FFC000"/>
                </a:solidFill>
              </a:rPr>
              <a:t>动态</a:t>
            </a:r>
            <a:r>
              <a:rPr lang="zh-CN" altLang="en-US" dirty="0" smtClean="0"/>
              <a:t>的</a:t>
            </a:r>
            <a:r>
              <a:rPr lang="zh-CN" altLang="en-US" dirty="0" smtClean="0">
                <a:solidFill>
                  <a:srgbClr val="FFC000"/>
                </a:solidFill>
              </a:rPr>
              <a:t>指针数组</a:t>
            </a:r>
            <a:r>
              <a:rPr lang="zh-CN" altLang="en-US" dirty="0" smtClean="0"/>
              <a:t>实现，指针数组的每个元素分别再指向一个</a:t>
            </a:r>
            <a:r>
              <a:rPr lang="zh-CN" altLang="en-US" dirty="0">
                <a:solidFill>
                  <a:srgbClr val="FFC000"/>
                </a:solidFill>
              </a:rPr>
              <a:t>一维动态</a:t>
            </a:r>
            <a:r>
              <a:rPr lang="zh-CN" altLang="en-US" dirty="0" smtClean="0">
                <a:solidFill>
                  <a:srgbClr val="FFC000"/>
                </a:solidFill>
              </a:rPr>
              <a:t>数组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err="1"/>
              <a:t>m,n</a:t>
            </a:r>
            <a:r>
              <a:rPr lang="en-US" altLang="zh-CN" dirty="0"/>
              <a:t>;</a:t>
            </a:r>
          </a:p>
          <a:p>
            <a:pPr marL="457200" lvl="1" indent="0">
              <a:buNone/>
            </a:pPr>
            <a:r>
              <a:rPr lang="en-US" altLang="zh-CN" dirty="0"/>
              <a:t>......</a:t>
            </a:r>
          </a:p>
          <a:p>
            <a:pPr marL="457200" lvl="1" indent="0">
              <a:buNone/>
            </a:pPr>
            <a:r>
              <a:rPr lang="en-US" altLang="zh-CN" dirty="0" err="1"/>
              <a:t>int</a:t>
            </a:r>
            <a:r>
              <a:rPr lang="en-US" altLang="zh-CN" dirty="0"/>
              <a:t> **p=new </a:t>
            </a:r>
            <a:r>
              <a:rPr lang="en-US" altLang="zh-CN" dirty="0" err="1">
                <a:solidFill>
                  <a:srgbClr val="FFC000"/>
                </a:solidFill>
              </a:rPr>
              <a:t>int</a:t>
            </a:r>
            <a:r>
              <a:rPr lang="en-US" altLang="zh-CN" dirty="0">
                <a:solidFill>
                  <a:srgbClr val="FFC000"/>
                </a:solidFill>
              </a:rPr>
              <a:t> *</a:t>
            </a:r>
            <a:r>
              <a:rPr lang="en-US" altLang="zh-CN" dirty="0"/>
              <a:t>[m</a:t>
            </a:r>
            <a:r>
              <a:rPr lang="en-US" altLang="zh-CN" dirty="0" smtClean="0"/>
              <a:t>]; //</a:t>
            </a:r>
            <a:r>
              <a:rPr lang="zh-CN" altLang="en-US" dirty="0" smtClean="0"/>
              <a:t>创建一个元素类型为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*</a:t>
            </a:r>
            <a:r>
              <a:rPr lang="zh-CN" altLang="en-US" dirty="0" smtClean="0"/>
              <a:t>的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        //</a:t>
            </a:r>
            <a:r>
              <a:rPr lang="zh-CN" altLang="en-US" dirty="0" smtClean="0"/>
              <a:t>一维动态数组，</a:t>
            </a:r>
            <a:r>
              <a:rPr lang="en-US" altLang="zh-CN" dirty="0" smtClean="0"/>
              <a:t>p</a:t>
            </a:r>
            <a:r>
              <a:rPr lang="zh-CN" altLang="en-US" dirty="0" smtClean="0"/>
              <a:t>指向其第一个元素</a:t>
            </a:r>
            <a:endParaRPr lang="en-US" altLang="zh-CN" dirty="0"/>
          </a:p>
          <a:p>
            <a:pPr marL="457200" lvl="1" indent="0">
              <a:buNone/>
            </a:pPr>
            <a:r>
              <a:rPr lang="en-US" altLang="zh-CN" dirty="0"/>
              <a:t>for (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err="1"/>
              <a:t>i</a:t>
            </a:r>
            <a:r>
              <a:rPr lang="en-US" altLang="zh-CN" dirty="0"/>
              <a:t>=0; </a:t>
            </a:r>
            <a:r>
              <a:rPr lang="en-US" altLang="zh-CN" dirty="0" err="1"/>
              <a:t>i</a:t>
            </a:r>
            <a:r>
              <a:rPr lang="en-US" altLang="zh-CN" dirty="0"/>
              <a:t>&lt;m; </a:t>
            </a:r>
            <a:r>
              <a:rPr lang="en-US" altLang="zh-CN" dirty="0" err="1"/>
              <a:t>i</a:t>
            </a:r>
            <a:r>
              <a:rPr lang="en-US" altLang="zh-CN" dirty="0"/>
              <a:t>++)</a:t>
            </a:r>
          </a:p>
          <a:p>
            <a:pPr marL="457200" lvl="1" indent="0">
              <a:buNone/>
            </a:pPr>
            <a:r>
              <a:rPr lang="en-US" altLang="zh-CN" dirty="0"/>
              <a:t>   p[</a:t>
            </a:r>
            <a:r>
              <a:rPr lang="en-US" altLang="zh-CN" dirty="0" err="1"/>
              <a:t>i</a:t>
            </a:r>
            <a:r>
              <a:rPr lang="en-US" altLang="zh-CN" dirty="0"/>
              <a:t>] = new </a:t>
            </a:r>
            <a:r>
              <a:rPr lang="en-US" altLang="zh-CN" dirty="0" err="1"/>
              <a:t>int</a:t>
            </a:r>
            <a:r>
              <a:rPr lang="en-US" altLang="zh-CN" dirty="0"/>
              <a:t>[n</a:t>
            </a:r>
            <a:r>
              <a:rPr lang="en-US" altLang="zh-CN" dirty="0" smtClean="0"/>
              <a:t>]; //</a:t>
            </a:r>
            <a:r>
              <a:rPr lang="zh-CN" altLang="en-US" dirty="0" smtClean="0"/>
              <a:t>分别创建一个元素为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的一维动态数组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smtClean="0"/>
              <a:t>......</a:t>
            </a:r>
          </a:p>
          <a:p>
            <a:pPr marL="457200" lvl="1" indent="0">
              <a:buNone/>
            </a:pPr>
            <a:r>
              <a:rPr lang="en-US" altLang="zh-CN" dirty="0" smtClean="0"/>
              <a:t>... </a:t>
            </a:r>
            <a:r>
              <a:rPr lang="en-US" altLang="zh-CN" dirty="0" smtClean="0">
                <a:solidFill>
                  <a:srgbClr val="FFC000"/>
                </a:solidFill>
              </a:rPr>
              <a:t>p[</a:t>
            </a:r>
            <a:r>
              <a:rPr lang="en-US" altLang="zh-CN" dirty="0" err="1" smtClean="0">
                <a:solidFill>
                  <a:srgbClr val="FFC000"/>
                </a:solidFill>
              </a:rPr>
              <a:t>i</a:t>
            </a:r>
            <a:r>
              <a:rPr lang="en-US" altLang="zh-CN" dirty="0">
                <a:solidFill>
                  <a:srgbClr val="FFC000"/>
                </a:solidFill>
              </a:rPr>
              <a:t>][j</a:t>
            </a:r>
            <a:r>
              <a:rPr lang="en-US" altLang="zh-CN" dirty="0" smtClean="0">
                <a:solidFill>
                  <a:srgbClr val="FFC000"/>
                </a:solidFill>
              </a:rPr>
              <a:t>]</a:t>
            </a:r>
            <a:r>
              <a:rPr lang="en-US" altLang="zh-CN" dirty="0" smtClean="0"/>
              <a:t> ... //OK</a:t>
            </a:r>
            <a:r>
              <a:rPr lang="zh-CN" altLang="en-US" dirty="0" smtClean="0"/>
              <a:t>，访问</a:t>
            </a:r>
            <a:r>
              <a:rPr lang="zh-CN" altLang="en-US" dirty="0"/>
              <a:t>第</a:t>
            </a:r>
            <a:r>
              <a:rPr lang="en-US" altLang="zh-CN" dirty="0" err="1"/>
              <a:t>i</a:t>
            </a:r>
            <a:r>
              <a:rPr lang="zh-CN" altLang="en-US" dirty="0"/>
              <a:t>行、第</a:t>
            </a:r>
            <a:r>
              <a:rPr lang="en-US" altLang="zh-CN" dirty="0"/>
              <a:t>j</a:t>
            </a:r>
            <a:r>
              <a:rPr lang="zh-CN" altLang="en-US" dirty="0"/>
              <a:t>列的元素</a:t>
            </a:r>
          </a:p>
          <a:p>
            <a:pPr marL="457200" lvl="1" indent="0">
              <a:buNone/>
            </a:pPr>
            <a:endParaRPr lang="en-US" altLang="zh-CN" dirty="0"/>
          </a:p>
          <a:p>
            <a:pPr eaLnBrk="1" hangingPunct="1">
              <a:lnSpc>
                <a:spcPct val="110000"/>
              </a:lnSpc>
            </a:pPr>
            <a:endParaRPr lang="en-US" altLang="zh-CN" dirty="0" smtClean="0"/>
          </a:p>
        </p:txBody>
      </p:sp>
      <p:grpSp>
        <p:nvGrpSpPr>
          <p:cNvPr id="91" name="组合 90"/>
          <p:cNvGrpSpPr/>
          <p:nvPr/>
        </p:nvGrpSpPr>
        <p:grpSpPr>
          <a:xfrm>
            <a:off x="5364088" y="3573016"/>
            <a:ext cx="3387063" cy="3005584"/>
            <a:chOff x="464858" y="3854389"/>
            <a:chExt cx="2810999" cy="2861568"/>
          </a:xfrm>
        </p:grpSpPr>
        <p:sp>
          <p:nvSpPr>
            <p:cNvPr id="5" name="TextBox 65"/>
            <p:cNvSpPr txBox="1"/>
            <p:nvPr/>
          </p:nvSpPr>
          <p:spPr>
            <a:xfrm>
              <a:off x="2317450" y="5879785"/>
              <a:ext cx="548673" cy="351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800" b="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</a:t>
              </a:r>
              <a:r>
                <a:rPr lang="en-US" altLang="zh-CN" sz="1800" b="0" dirty="0" err="1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i,j</a:t>
              </a:r>
              <a:r>
                <a:rPr lang="en-US" altLang="zh-CN" sz="1800" b="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)</a:t>
              </a:r>
              <a:endParaRPr lang="zh-CN" altLang="en-US" sz="18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469843" y="5680033"/>
              <a:ext cx="220479" cy="22868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11" name="TextBox 59"/>
            <p:cNvSpPr txBox="1"/>
            <p:nvPr/>
          </p:nvSpPr>
          <p:spPr>
            <a:xfrm>
              <a:off x="464858" y="5336434"/>
              <a:ext cx="4347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2000" b="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</a:t>
              </a:r>
              <a:endParaRPr lang="zh-CN" altLang="en-US" sz="20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35" name="直接箭头连接符 34"/>
            <p:cNvCxnSpPr/>
            <p:nvPr/>
          </p:nvCxnSpPr>
          <p:spPr bwMode="auto">
            <a:xfrm flipV="1">
              <a:off x="1259632" y="4260342"/>
              <a:ext cx="0" cy="346197"/>
            </a:xfrm>
            <a:prstGeom prst="straightConnector1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" name="弧形 9"/>
            <p:cNvSpPr/>
            <p:nvPr/>
          </p:nvSpPr>
          <p:spPr bwMode="auto">
            <a:xfrm>
              <a:off x="869375" y="4655919"/>
              <a:ext cx="318249" cy="2045127"/>
            </a:xfrm>
            <a:prstGeom prst="arc">
              <a:avLst>
                <a:gd name="adj1" fmla="val 5404077"/>
                <a:gd name="adj2" fmla="val 16178124"/>
              </a:avLst>
            </a:prstGeom>
            <a:noFill/>
            <a:ln w="952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42" name="TextBox 59"/>
            <p:cNvSpPr txBox="1"/>
            <p:nvPr/>
          </p:nvSpPr>
          <p:spPr>
            <a:xfrm>
              <a:off x="1084551" y="3854389"/>
              <a:ext cx="3449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2000" b="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</a:t>
              </a:r>
              <a:endParaRPr lang="zh-CN" altLang="en-US" sz="20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4" name="矩形 43"/>
            <p:cNvSpPr/>
            <p:nvPr/>
          </p:nvSpPr>
          <p:spPr bwMode="auto">
            <a:xfrm>
              <a:off x="1115616" y="4606539"/>
              <a:ext cx="282836" cy="2094507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宋体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 bwMode="auto">
            <a:xfrm>
              <a:off x="1115616" y="4941168"/>
              <a:ext cx="282836" cy="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6" name="直接连接符 45"/>
            <p:cNvCxnSpPr/>
            <p:nvPr/>
          </p:nvCxnSpPr>
          <p:spPr bwMode="auto">
            <a:xfrm>
              <a:off x="1115616" y="5229200"/>
              <a:ext cx="282836" cy="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7" name="直接连接符 46"/>
            <p:cNvCxnSpPr/>
            <p:nvPr/>
          </p:nvCxnSpPr>
          <p:spPr bwMode="auto">
            <a:xfrm>
              <a:off x="1115616" y="5934376"/>
              <a:ext cx="282836" cy="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8" name="直接连接符 47"/>
            <p:cNvCxnSpPr/>
            <p:nvPr/>
          </p:nvCxnSpPr>
          <p:spPr bwMode="auto">
            <a:xfrm>
              <a:off x="1115616" y="6453336"/>
              <a:ext cx="282836" cy="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9" name="直接连接符 48"/>
            <p:cNvCxnSpPr/>
            <p:nvPr/>
          </p:nvCxnSpPr>
          <p:spPr bwMode="auto">
            <a:xfrm>
              <a:off x="1115616" y="5661248"/>
              <a:ext cx="282836" cy="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51" name="矩形 50"/>
            <p:cNvSpPr/>
            <p:nvPr/>
          </p:nvSpPr>
          <p:spPr bwMode="auto">
            <a:xfrm>
              <a:off x="1709571" y="4609052"/>
              <a:ext cx="1566285" cy="260108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宋体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 bwMode="auto">
            <a:xfrm>
              <a:off x="1907704" y="4606539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8" name="直接连接符 57"/>
            <p:cNvCxnSpPr/>
            <p:nvPr/>
          </p:nvCxnSpPr>
          <p:spPr bwMode="auto">
            <a:xfrm>
              <a:off x="2123728" y="4606539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9" name="直接连接符 58"/>
            <p:cNvCxnSpPr/>
            <p:nvPr/>
          </p:nvCxnSpPr>
          <p:spPr bwMode="auto">
            <a:xfrm>
              <a:off x="2483768" y="4606539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0" name="直接连接符 59"/>
            <p:cNvCxnSpPr/>
            <p:nvPr/>
          </p:nvCxnSpPr>
          <p:spPr bwMode="auto">
            <a:xfrm>
              <a:off x="3059831" y="4606539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1" name="直接连接符 60"/>
            <p:cNvCxnSpPr/>
            <p:nvPr/>
          </p:nvCxnSpPr>
          <p:spPr bwMode="auto">
            <a:xfrm>
              <a:off x="2699792" y="4606539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2" name="矩形 61"/>
            <p:cNvSpPr/>
            <p:nvPr/>
          </p:nvSpPr>
          <p:spPr bwMode="auto">
            <a:xfrm>
              <a:off x="1709571" y="4969092"/>
              <a:ext cx="1566285" cy="260108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宋体" charset="-122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 bwMode="auto">
            <a:xfrm>
              <a:off x="1907704" y="4966579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4" name="直接连接符 63"/>
            <p:cNvCxnSpPr/>
            <p:nvPr/>
          </p:nvCxnSpPr>
          <p:spPr bwMode="auto">
            <a:xfrm>
              <a:off x="2123728" y="4966579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5" name="直接连接符 64"/>
            <p:cNvCxnSpPr/>
            <p:nvPr/>
          </p:nvCxnSpPr>
          <p:spPr bwMode="auto">
            <a:xfrm>
              <a:off x="2483768" y="4966579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6" name="直接连接符 65"/>
            <p:cNvCxnSpPr/>
            <p:nvPr/>
          </p:nvCxnSpPr>
          <p:spPr bwMode="auto">
            <a:xfrm>
              <a:off x="3059831" y="4966579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7" name="直接连接符 66"/>
            <p:cNvCxnSpPr/>
            <p:nvPr/>
          </p:nvCxnSpPr>
          <p:spPr bwMode="auto">
            <a:xfrm>
              <a:off x="2699792" y="4966579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8" name="矩形 67"/>
            <p:cNvSpPr/>
            <p:nvPr/>
          </p:nvSpPr>
          <p:spPr bwMode="auto">
            <a:xfrm>
              <a:off x="1709571" y="5663761"/>
              <a:ext cx="1566285" cy="260108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宋体" charset="-122"/>
              </a:endParaRPr>
            </a:p>
          </p:txBody>
        </p:sp>
        <p:cxnSp>
          <p:nvCxnSpPr>
            <p:cNvPr id="69" name="直接连接符 68"/>
            <p:cNvCxnSpPr/>
            <p:nvPr/>
          </p:nvCxnSpPr>
          <p:spPr bwMode="auto">
            <a:xfrm>
              <a:off x="1907704" y="5661248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0" name="直接连接符 69"/>
            <p:cNvCxnSpPr/>
            <p:nvPr/>
          </p:nvCxnSpPr>
          <p:spPr bwMode="auto">
            <a:xfrm>
              <a:off x="2123728" y="5661248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1" name="直接连接符 70"/>
            <p:cNvCxnSpPr/>
            <p:nvPr/>
          </p:nvCxnSpPr>
          <p:spPr bwMode="auto">
            <a:xfrm>
              <a:off x="2483768" y="5661248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2" name="直接连接符 71"/>
            <p:cNvCxnSpPr/>
            <p:nvPr/>
          </p:nvCxnSpPr>
          <p:spPr bwMode="auto">
            <a:xfrm>
              <a:off x="3059831" y="5661248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3" name="直接连接符 72"/>
            <p:cNvCxnSpPr/>
            <p:nvPr/>
          </p:nvCxnSpPr>
          <p:spPr bwMode="auto">
            <a:xfrm>
              <a:off x="2699792" y="5661248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4" name="矩形 73"/>
            <p:cNvSpPr/>
            <p:nvPr/>
          </p:nvSpPr>
          <p:spPr bwMode="auto">
            <a:xfrm>
              <a:off x="1691680" y="6455849"/>
              <a:ext cx="1566285" cy="260108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宋体" charset="-122"/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 bwMode="auto">
            <a:xfrm>
              <a:off x="1889813" y="6453336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6" name="直接连接符 75"/>
            <p:cNvCxnSpPr/>
            <p:nvPr/>
          </p:nvCxnSpPr>
          <p:spPr bwMode="auto">
            <a:xfrm>
              <a:off x="2105837" y="6453336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7" name="直接连接符 76"/>
            <p:cNvCxnSpPr/>
            <p:nvPr/>
          </p:nvCxnSpPr>
          <p:spPr bwMode="auto">
            <a:xfrm>
              <a:off x="2465877" y="6453336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8" name="直接连接符 77"/>
            <p:cNvCxnSpPr/>
            <p:nvPr/>
          </p:nvCxnSpPr>
          <p:spPr bwMode="auto">
            <a:xfrm>
              <a:off x="3041940" y="6453336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9" name="直接连接符 78"/>
            <p:cNvCxnSpPr/>
            <p:nvPr/>
          </p:nvCxnSpPr>
          <p:spPr bwMode="auto">
            <a:xfrm>
              <a:off x="2681901" y="6453336"/>
              <a:ext cx="1" cy="26262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1" name="弧形 80"/>
            <p:cNvSpPr/>
            <p:nvPr/>
          </p:nvSpPr>
          <p:spPr bwMode="auto">
            <a:xfrm>
              <a:off x="1691681" y="4365104"/>
              <a:ext cx="1584176" cy="372620"/>
            </a:xfrm>
            <a:prstGeom prst="arc">
              <a:avLst>
                <a:gd name="adj1" fmla="val 10929440"/>
                <a:gd name="adj2" fmla="val 21400263"/>
              </a:avLst>
            </a:prstGeom>
            <a:noFill/>
            <a:ln w="952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宋体" charset="-122"/>
              </a:endParaRPr>
            </a:p>
          </p:txBody>
        </p:sp>
        <p:sp>
          <p:nvSpPr>
            <p:cNvPr id="82" name="TextBox 60"/>
            <p:cNvSpPr txBox="1"/>
            <p:nvPr/>
          </p:nvSpPr>
          <p:spPr>
            <a:xfrm>
              <a:off x="2207549" y="4012842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2000" b="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</a:t>
              </a:r>
              <a:endParaRPr lang="zh-CN" altLang="en-US" sz="20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85" name="直接箭头连接符 84"/>
            <p:cNvCxnSpPr>
              <a:stCxn id="51" idx="1"/>
            </p:cNvCxnSpPr>
            <p:nvPr/>
          </p:nvCxnSpPr>
          <p:spPr bwMode="auto">
            <a:xfrm flipH="1" flipV="1">
              <a:off x="1275222" y="4737724"/>
              <a:ext cx="434349" cy="1382"/>
            </a:xfrm>
            <a:prstGeom prst="straightConnector1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8" name="直接箭头连接符 87"/>
            <p:cNvCxnSpPr/>
            <p:nvPr/>
          </p:nvCxnSpPr>
          <p:spPr bwMode="auto">
            <a:xfrm flipH="1" flipV="1">
              <a:off x="1259632" y="5083802"/>
              <a:ext cx="434349" cy="1382"/>
            </a:xfrm>
            <a:prstGeom prst="straightConnector1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9" name="直接箭头连接符 88"/>
            <p:cNvCxnSpPr/>
            <p:nvPr/>
          </p:nvCxnSpPr>
          <p:spPr bwMode="auto">
            <a:xfrm flipH="1" flipV="1">
              <a:off x="1259632" y="5803882"/>
              <a:ext cx="434349" cy="1382"/>
            </a:xfrm>
            <a:prstGeom prst="straightConnector1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0" name="直接箭头连接符 89"/>
            <p:cNvCxnSpPr/>
            <p:nvPr/>
          </p:nvCxnSpPr>
          <p:spPr bwMode="auto">
            <a:xfrm flipH="1" flipV="1">
              <a:off x="1257331" y="6595970"/>
              <a:ext cx="434349" cy="1382"/>
            </a:xfrm>
            <a:prstGeom prst="straightConnector1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00191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主要内容</a:t>
            </a:r>
            <a:endParaRPr lang="zh-CN" alt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用指针提高数组元素的访问效率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多级指针及指针</a:t>
            </a:r>
            <a:r>
              <a:rPr lang="zh-CN" altLang="en-US" dirty="0" smtClean="0"/>
              <a:t>数组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用指针提高数组元素的访问效率 </a:t>
            </a:r>
          </a:p>
        </p:txBody>
      </p:sp>
      <p:sp>
        <p:nvSpPr>
          <p:cNvPr id="461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2776"/>
            <a:ext cx="8534400" cy="5112568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使用指针来访问数组元素有时能提高程序的效率。</a:t>
            </a:r>
            <a:endParaRPr lang="en-US" altLang="zh-CN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例如：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用下标访问数组元素</a:t>
            </a:r>
          </a:p>
          <a:p>
            <a:pPr lvl="2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dirty="0" err="1" smtClean="0"/>
              <a:t>const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N=100;</a:t>
            </a:r>
          </a:p>
          <a:p>
            <a:pPr lvl="2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a[N];</a:t>
            </a:r>
          </a:p>
          <a:p>
            <a:pPr lvl="2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dirty="0" smtClean="0"/>
              <a:t>for 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=0;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&lt;N; </a:t>
            </a:r>
            <a:r>
              <a:rPr lang="en-US" altLang="zh-CN" dirty="0" err="1" smtClean="0"/>
              <a:t>i</a:t>
            </a:r>
            <a:r>
              <a:rPr lang="en-US" altLang="zh-CN" dirty="0" smtClean="0">
                <a:solidFill>
                  <a:srgbClr val="FFC000"/>
                </a:solidFill>
              </a:rPr>
              <a:t>++</a:t>
            </a:r>
            <a:r>
              <a:rPr lang="en-US" altLang="zh-CN" dirty="0" smtClean="0"/>
              <a:t>)</a:t>
            </a:r>
          </a:p>
          <a:p>
            <a:pPr lvl="2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smtClean="0">
                <a:latin typeface="Arial"/>
              </a:rPr>
              <a:t>…</a:t>
            </a:r>
            <a:r>
              <a:rPr lang="en-US" altLang="zh-CN" dirty="0" smtClean="0"/>
              <a:t> a[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 </a:t>
            </a:r>
            <a:r>
              <a:rPr lang="en-US" altLang="zh-CN" dirty="0" smtClean="0">
                <a:latin typeface="Arial"/>
              </a:rPr>
              <a:t>…</a:t>
            </a:r>
            <a:r>
              <a:rPr lang="en-US" altLang="zh-CN" dirty="0" smtClean="0"/>
              <a:t> //</a:t>
            </a:r>
            <a:r>
              <a:rPr lang="zh-CN" altLang="en-US" dirty="0" smtClean="0"/>
              <a:t>这里需要在运行时计算</a:t>
            </a:r>
            <a:r>
              <a:rPr lang="en-US" altLang="zh-CN" dirty="0" smtClean="0"/>
              <a:t>a[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</a:t>
            </a:r>
            <a:r>
              <a:rPr lang="zh-CN" altLang="en-US" dirty="0" smtClean="0"/>
              <a:t>的内存地址：</a:t>
            </a:r>
          </a:p>
          <a:p>
            <a:pPr lvl="2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zh-CN" altLang="en-US" dirty="0" smtClean="0"/>
              <a:t>		       </a:t>
            </a:r>
            <a:r>
              <a:rPr lang="en-US" altLang="zh-CN" dirty="0" smtClean="0"/>
              <a:t>// a</a:t>
            </a:r>
            <a:r>
              <a:rPr lang="zh-CN" altLang="en-US" dirty="0" smtClean="0"/>
              <a:t>的首地址</a:t>
            </a:r>
            <a:r>
              <a:rPr lang="en-US" altLang="zh-CN" dirty="0" smtClean="0">
                <a:solidFill>
                  <a:srgbClr val="FFC000"/>
                </a:solidFill>
              </a:rPr>
              <a:t>+</a:t>
            </a:r>
            <a:r>
              <a:rPr lang="en-US" altLang="zh-CN" dirty="0" err="1" smtClean="0"/>
              <a:t>i</a:t>
            </a:r>
            <a:r>
              <a:rPr lang="en-US" altLang="zh-CN" dirty="0" smtClean="0">
                <a:solidFill>
                  <a:srgbClr val="FFC000"/>
                </a:solidFill>
              </a:rPr>
              <a:t>*</a:t>
            </a:r>
            <a:r>
              <a:rPr lang="en-US" altLang="zh-CN" dirty="0" err="1" smtClean="0"/>
              <a:t>sizeof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)</a:t>
            </a:r>
          </a:p>
          <a:p>
            <a:pPr lvl="2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dirty="0" smtClean="0"/>
              <a:t>} //</a:t>
            </a:r>
            <a:r>
              <a:rPr lang="en-US" altLang="zh-CN" dirty="0" smtClean="0">
                <a:solidFill>
                  <a:schemeClr val="folHlink"/>
                </a:solidFill>
              </a:rPr>
              <a:t>N</a:t>
            </a:r>
            <a:r>
              <a:rPr lang="zh-CN" altLang="en-US" dirty="0" smtClean="0">
                <a:solidFill>
                  <a:schemeClr val="folHlink"/>
                </a:solidFill>
              </a:rPr>
              <a:t>次乘法</a:t>
            </a:r>
            <a:r>
              <a:rPr lang="zh-CN" altLang="en-US" dirty="0" smtClean="0"/>
              <a:t>＋</a:t>
            </a:r>
            <a:r>
              <a:rPr lang="en-US" altLang="zh-CN" dirty="0" smtClean="0">
                <a:solidFill>
                  <a:schemeClr val="folHlink"/>
                </a:solidFill>
              </a:rPr>
              <a:t>2N</a:t>
            </a:r>
            <a:r>
              <a:rPr lang="zh-CN" altLang="en-US" dirty="0" smtClean="0">
                <a:solidFill>
                  <a:schemeClr val="folHlink"/>
                </a:solidFill>
              </a:rPr>
              <a:t>次加法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用指针访问数组元素</a:t>
            </a:r>
          </a:p>
          <a:p>
            <a:pPr lvl="2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dirty="0" smtClean="0"/>
              <a:t>for 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*p=&amp;a[0],*q=&amp;a[N-1]; p&lt;=q; p</a:t>
            </a:r>
            <a:r>
              <a:rPr lang="en-US" altLang="zh-CN" dirty="0" smtClean="0">
                <a:solidFill>
                  <a:srgbClr val="FFC000"/>
                </a:solidFill>
              </a:rPr>
              <a:t>++</a:t>
            </a:r>
            <a:r>
              <a:rPr lang="en-US" altLang="zh-CN" dirty="0" smtClean="0"/>
              <a:t>)</a:t>
            </a:r>
          </a:p>
          <a:p>
            <a:pPr lvl="2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dirty="0" smtClean="0"/>
              <a:t>{	 ... *p ...</a:t>
            </a:r>
          </a:p>
          <a:p>
            <a:pPr lvl="2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dirty="0" smtClean="0"/>
              <a:t>} //</a:t>
            </a:r>
            <a:r>
              <a:rPr lang="en-US" altLang="zh-CN" dirty="0" smtClean="0">
                <a:solidFill>
                  <a:schemeClr val="folHlink"/>
                </a:solidFill>
              </a:rPr>
              <a:t>N</a:t>
            </a:r>
            <a:r>
              <a:rPr lang="zh-CN" altLang="en-US" dirty="0" smtClean="0">
                <a:solidFill>
                  <a:schemeClr val="folHlink"/>
                </a:solidFill>
              </a:rPr>
              <a:t>次加法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39825"/>
          </a:xfrm>
        </p:spPr>
        <p:txBody>
          <a:bodyPr/>
          <a:lstStyle/>
          <a:p>
            <a:r>
              <a:rPr lang="zh-CN" altLang="en-US" dirty="0" smtClean="0"/>
              <a:t>例：把字符串逆序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8496944" cy="4176464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sz="4000" dirty="0" smtClean="0"/>
              <a:t>用指针实现</a:t>
            </a:r>
            <a:endParaRPr lang="en-US" altLang="zh-CN" sz="4000" dirty="0" smtClean="0"/>
          </a:p>
          <a:p>
            <a:pPr marL="0" indent="0">
              <a:buNone/>
            </a:pPr>
            <a:r>
              <a:rPr lang="en-US" altLang="zh-CN" dirty="0" smtClean="0"/>
              <a:t>void </a:t>
            </a:r>
            <a:r>
              <a:rPr lang="en-US" altLang="zh-CN" dirty="0"/>
              <a:t>reverse(char *</a:t>
            </a:r>
            <a:r>
              <a:rPr lang="en-US" altLang="zh-CN" dirty="0" err="1"/>
              <a:t>str</a:t>
            </a:r>
            <a:r>
              <a:rPr lang="en-US" altLang="zh-CN" dirty="0"/>
              <a:t>)</a:t>
            </a:r>
          </a:p>
          <a:p>
            <a:pPr marL="0" indent="0">
              <a:buNone/>
            </a:pPr>
            <a:r>
              <a:rPr lang="en-US" altLang="zh-CN" dirty="0" smtClean="0"/>
              <a:t>{  for </a:t>
            </a:r>
            <a:r>
              <a:rPr lang="en-US" altLang="zh-CN" dirty="0"/>
              <a:t>(char *p1=</a:t>
            </a:r>
            <a:r>
              <a:rPr lang="en-US" altLang="zh-CN" dirty="0" err="1"/>
              <a:t>str</a:t>
            </a:r>
            <a:r>
              <a:rPr lang="en-US" altLang="zh-CN" dirty="0"/>
              <a:t>, //</a:t>
            </a:r>
            <a:r>
              <a:rPr lang="zh-CN" altLang="en-US" dirty="0"/>
              <a:t>指向字符串的头</a:t>
            </a:r>
          </a:p>
          <a:p>
            <a:pPr marL="0" indent="0">
              <a:buNone/>
            </a:pPr>
            <a:r>
              <a:rPr lang="zh-CN" altLang="en-US" dirty="0"/>
              <a:t>          </a:t>
            </a:r>
            <a:r>
              <a:rPr lang="zh-CN" altLang="en-US" dirty="0" smtClean="0"/>
              <a:t>       *</a:t>
            </a:r>
            <a:r>
              <a:rPr lang="en-US" altLang="zh-CN" dirty="0"/>
              <a:t>p2=</a:t>
            </a:r>
            <a:r>
              <a:rPr lang="en-US" altLang="zh-CN" dirty="0" err="1"/>
              <a:t>str+strlen</a:t>
            </a:r>
            <a:r>
              <a:rPr lang="en-US" altLang="zh-CN" dirty="0"/>
              <a:t>(</a:t>
            </a:r>
            <a:r>
              <a:rPr lang="en-US" altLang="zh-CN" dirty="0" err="1"/>
              <a:t>str</a:t>
            </a:r>
            <a:r>
              <a:rPr lang="en-US" altLang="zh-CN" dirty="0"/>
              <a:t>)-1; //</a:t>
            </a:r>
            <a:r>
              <a:rPr lang="zh-CN" altLang="en-US" dirty="0"/>
              <a:t>指向字符串的</a:t>
            </a:r>
            <a:r>
              <a:rPr lang="zh-CN" altLang="en-US" dirty="0" smtClean="0"/>
              <a:t>尾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    p1 </a:t>
            </a:r>
            <a:r>
              <a:rPr lang="en-US" altLang="zh-CN" dirty="0"/>
              <a:t>&lt; p2; </a:t>
            </a:r>
            <a:r>
              <a:rPr lang="en-US" altLang="zh-CN" dirty="0" smtClean="0"/>
              <a:t>p1</a:t>
            </a:r>
            <a:r>
              <a:rPr lang="en-US" altLang="zh-CN" dirty="0"/>
              <a:t>++,p2--)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//</a:t>
            </a:r>
            <a:r>
              <a:rPr lang="en-US" altLang="zh-CN" dirty="0"/>
              <a:t>p1</a:t>
            </a:r>
            <a:r>
              <a:rPr lang="zh-CN" altLang="en-US" dirty="0"/>
              <a:t>和</a:t>
            </a:r>
            <a:r>
              <a:rPr lang="en-US" altLang="zh-CN" dirty="0"/>
              <a:t>p2</a:t>
            </a:r>
            <a:r>
              <a:rPr lang="zh-CN" altLang="en-US" dirty="0"/>
              <a:t>分别从字符串的头和尾往中间位置移动</a:t>
            </a:r>
          </a:p>
          <a:p>
            <a:pPr marL="0" indent="0">
              <a:buNone/>
            </a:pPr>
            <a:r>
              <a:rPr lang="en-US" altLang="zh-CN" dirty="0" smtClean="0"/>
              <a:t>   { //</a:t>
            </a:r>
            <a:r>
              <a:rPr lang="zh-CN" altLang="en-US" dirty="0"/>
              <a:t>交换*</a:t>
            </a:r>
            <a:r>
              <a:rPr lang="en-US" altLang="zh-CN" dirty="0"/>
              <a:t>p1</a:t>
            </a:r>
            <a:r>
              <a:rPr lang="zh-CN" altLang="en-US" dirty="0"/>
              <a:t>和*</a:t>
            </a:r>
            <a:r>
              <a:rPr lang="en-US" altLang="zh-CN" dirty="0"/>
              <a:t>p2</a:t>
            </a:r>
            <a:r>
              <a:rPr lang="zh-CN" altLang="en-US" dirty="0"/>
              <a:t>的值</a:t>
            </a:r>
          </a:p>
          <a:p>
            <a:pPr marL="0" indent="0">
              <a:buNone/>
            </a:pPr>
            <a:r>
              <a:rPr lang="en-US" altLang="zh-CN" dirty="0" smtClean="0"/>
              <a:t>     char </a:t>
            </a:r>
            <a:r>
              <a:rPr lang="en-US" altLang="zh-CN" dirty="0"/>
              <a:t>temp=*p1;</a:t>
            </a:r>
          </a:p>
          <a:p>
            <a:pPr marL="0" indent="0">
              <a:buNone/>
            </a:pPr>
            <a:r>
              <a:rPr lang="en-US" altLang="zh-CN" dirty="0" smtClean="0"/>
              <a:t>     *</a:t>
            </a:r>
            <a:r>
              <a:rPr lang="en-US" altLang="zh-CN" dirty="0"/>
              <a:t>p1 = *p2;</a:t>
            </a:r>
          </a:p>
          <a:p>
            <a:pPr marL="0" indent="0">
              <a:buNone/>
            </a:pPr>
            <a:r>
              <a:rPr lang="en-US" altLang="zh-CN" dirty="0" smtClean="0"/>
              <a:t>     *</a:t>
            </a:r>
            <a:r>
              <a:rPr lang="en-US" altLang="zh-CN" dirty="0"/>
              <a:t>p2 = temp;</a:t>
            </a:r>
          </a:p>
          <a:p>
            <a:pPr marL="0" indent="0">
              <a:buNone/>
            </a:pPr>
            <a:r>
              <a:rPr lang="en-US" altLang="zh-CN" dirty="0" smtClean="0"/>
              <a:t>   }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}</a:t>
            </a:r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860032" y="3645024"/>
            <a:ext cx="4139275" cy="2923877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342900" indent="-34290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用数组实现</a:t>
            </a:r>
            <a:endParaRPr lang="en-US" altLang="zh-CN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void </a:t>
            </a: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reverse(char *</a:t>
            </a:r>
            <a:r>
              <a:rPr lang="en-US" altLang="zh-CN" sz="2000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</a:t>
            </a: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just">
              <a:spcBef>
                <a:spcPts val="0"/>
              </a:spcBef>
            </a:pP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 </a:t>
            </a:r>
            <a:r>
              <a:rPr lang="zh-CN" altLang="en-US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altLang="zh-CN" sz="2000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000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=0,j=</a:t>
            </a:r>
            <a:r>
              <a:rPr lang="en-US" altLang="zh-CN" sz="2000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strlen</a:t>
            </a: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altLang="zh-CN" sz="2000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</a:t>
            </a: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)-1;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just">
              <a:spcBef>
                <a:spcPts val="0"/>
              </a:spcBef>
            </a:pP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en-US" altLang="zh-CN" sz="20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 j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</a:t>
            </a:r>
            <a:r>
              <a:rPr lang="en-US" altLang="zh-CN" sz="20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++,j--) </a:t>
            </a:r>
          </a:p>
          <a:p>
            <a:pPr algn="just">
              <a:spcBef>
                <a:spcPts val="0"/>
              </a:spcBef>
            </a:pP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{ char temp=a[</a:t>
            </a:r>
            <a:r>
              <a:rPr lang="en-US" altLang="zh-CN" sz="20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];</a:t>
            </a:r>
            <a:endParaRPr lang="en-US" altLang="zh-CN" sz="20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a[</a:t>
            </a:r>
            <a:r>
              <a:rPr lang="en-US" altLang="zh-CN" sz="20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 </a:t>
            </a: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a[j];</a:t>
            </a:r>
            <a:endParaRPr lang="en-US" altLang="zh-CN" sz="20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a[j] </a:t>
            </a: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temp;</a:t>
            </a:r>
          </a:p>
          <a:p>
            <a:pPr algn="just">
              <a:spcBef>
                <a:spcPts val="0"/>
              </a:spcBef>
            </a:pP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</a:t>
            </a:r>
          </a:p>
          <a:p>
            <a:pPr algn="just">
              <a:spcBef>
                <a:spcPts val="0"/>
              </a:spcBef>
            </a:pPr>
            <a:r>
              <a:rPr lang="en-US" altLang="zh-CN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60468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获取数组的首地址</a:t>
            </a:r>
          </a:p>
        </p:txBody>
      </p:sp>
      <p:sp>
        <p:nvSpPr>
          <p:cNvPr id="462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2875"/>
            <a:ext cx="8435975" cy="5257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800" dirty="0" smtClean="0"/>
              <a:t>一维数组的首地址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solidFill>
                  <a:srgbClr val="FFC000"/>
                </a:solidFill>
              </a:rPr>
              <a:t>a</a:t>
            </a:r>
            <a:r>
              <a:rPr lang="en-US" altLang="zh-CN" sz="2400" dirty="0" smtClean="0"/>
              <a:t>[10]; //</a:t>
            </a:r>
            <a:r>
              <a:rPr lang="zh-CN" altLang="en-US" sz="2400" dirty="0" smtClean="0"/>
              <a:t>等价于： </a:t>
            </a:r>
            <a:r>
              <a:rPr lang="en-US" altLang="zh-CN" sz="2400" dirty="0" err="1" smtClean="0"/>
              <a:t>typedef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A[10]; A </a:t>
            </a:r>
            <a:r>
              <a:rPr lang="en-US" altLang="zh-CN" sz="2400" dirty="0" err="1" smtClean="0">
                <a:solidFill>
                  <a:srgbClr val="FFC000"/>
                </a:solidFill>
              </a:rPr>
              <a:t>a</a:t>
            </a:r>
            <a:r>
              <a:rPr lang="en-US" altLang="zh-CN" sz="2400" dirty="0" smtClean="0"/>
              <a:t>;</a:t>
            </a:r>
          </a:p>
          <a:p>
            <a:pPr lvl="1" eaLnBrk="1" hangingPunct="1">
              <a:defRPr/>
            </a:pPr>
            <a:r>
              <a:rPr lang="zh-CN" altLang="en-US" sz="2400" dirty="0" smtClean="0"/>
              <a:t>通过数组</a:t>
            </a:r>
            <a:r>
              <a:rPr lang="zh-CN" altLang="en-US" sz="2400" dirty="0" smtClean="0">
                <a:solidFill>
                  <a:schemeClr val="folHlink"/>
                </a:solidFill>
              </a:rPr>
              <a:t>首元素</a:t>
            </a:r>
            <a:r>
              <a:rPr lang="zh-CN" altLang="en-US" sz="2400" dirty="0" smtClean="0"/>
              <a:t>来获得。例如：</a:t>
            </a:r>
          </a:p>
          <a:p>
            <a:pPr lvl="2" eaLnBrk="1" hangingPunct="1">
              <a:buFont typeface="Wingdings" pitchFamily="2" charset="2"/>
              <a:buNone/>
              <a:defRPr/>
            </a:pPr>
            <a:r>
              <a:rPr lang="en-US" altLang="zh-CN" sz="2000" dirty="0" err="1" smtClean="0">
                <a:solidFill>
                  <a:srgbClr val="FFC000"/>
                </a:solidFill>
              </a:rPr>
              <a:t>int</a:t>
            </a:r>
            <a:r>
              <a:rPr lang="en-US" altLang="zh-CN" sz="2000" dirty="0" smtClean="0">
                <a:solidFill>
                  <a:srgbClr val="FFC000"/>
                </a:solidFill>
              </a:rPr>
              <a:t> *p; </a:t>
            </a:r>
          </a:p>
          <a:p>
            <a:pPr lvl="2" eaLnBrk="1" hangingPunct="1">
              <a:buNone/>
              <a:defRPr/>
            </a:pPr>
            <a:r>
              <a:rPr lang="en-US" altLang="zh-CN" sz="2000" dirty="0" smtClean="0"/>
              <a:t>p = </a:t>
            </a:r>
            <a:r>
              <a:rPr lang="en-US" altLang="zh-CN" sz="2000" dirty="0" smtClean="0">
                <a:solidFill>
                  <a:schemeClr val="folHlink"/>
                </a:solidFill>
              </a:rPr>
              <a:t>&amp;a[0]</a:t>
            </a:r>
            <a:r>
              <a:rPr lang="en-US" altLang="zh-CN" sz="2000" dirty="0"/>
              <a:t>; </a:t>
            </a:r>
            <a:r>
              <a:rPr lang="en-US" altLang="zh-CN" sz="2000" dirty="0" smtClean="0"/>
              <a:t>//</a:t>
            </a:r>
            <a:r>
              <a:rPr lang="zh-CN" altLang="en-US" sz="2000" dirty="0" smtClean="0"/>
              <a:t>第一个元素的地址。也可写成：</a:t>
            </a:r>
            <a:r>
              <a:rPr lang="en-US" altLang="zh-CN" sz="2000" dirty="0" smtClean="0"/>
              <a:t>p </a:t>
            </a:r>
            <a:r>
              <a:rPr lang="en-US" altLang="zh-CN" sz="2000" dirty="0"/>
              <a:t>= </a:t>
            </a:r>
            <a:r>
              <a:rPr lang="en-US" altLang="zh-CN" sz="2000" dirty="0">
                <a:solidFill>
                  <a:schemeClr val="folHlink"/>
                </a:solidFill>
              </a:rPr>
              <a:t>a</a:t>
            </a:r>
            <a:r>
              <a:rPr lang="en-US" altLang="zh-CN" sz="2000" dirty="0"/>
              <a:t>; </a:t>
            </a:r>
            <a:endParaRPr lang="en-US" altLang="zh-CN" sz="2000" dirty="0" smtClean="0"/>
          </a:p>
          <a:p>
            <a:pPr lvl="2" eaLnBrk="1" hangingPunct="1">
              <a:buNone/>
              <a:defRPr/>
            </a:pPr>
            <a:r>
              <a:rPr lang="en-US" altLang="zh-CN" sz="2000" dirty="0"/>
              <a:t>	</a:t>
            </a:r>
            <a:r>
              <a:rPr lang="en-US" altLang="zh-CN" sz="2000" dirty="0" smtClean="0"/>
              <a:t>	       //</a:t>
            </a:r>
            <a:r>
              <a:rPr lang="zh-CN" altLang="en-US" sz="2000" dirty="0" smtClean="0"/>
              <a:t>一</a:t>
            </a:r>
            <a:r>
              <a:rPr lang="zh-CN" altLang="en-US" sz="2000" dirty="0"/>
              <a:t>维数组名</a:t>
            </a:r>
            <a:r>
              <a:rPr lang="en-US" altLang="zh-CN" sz="2000" dirty="0"/>
              <a:t>a</a:t>
            </a:r>
            <a:r>
              <a:rPr lang="zh-CN" altLang="en-US" sz="2000" dirty="0"/>
              <a:t>可以</a:t>
            </a:r>
            <a:r>
              <a:rPr lang="zh-CN" altLang="en-US" sz="2000" dirty="0">
                <a:solidFill>
                  <a:srgbClr val="FFC000"/>
                </a:solidFill>
              </a:rPr>
              <a:t>隐</a:t>
            </a:r>
            <a:r>
              <a:rPr lang="zh-CN" altLang="en-US" sz="2000" dirty="0" smtClean="0">
                <a:solidFill>
                  <a:srgbClr val="FFC000"/>
                </a:solidFill>
              </a:rPr>
              <a:t>式</a:t>
            </a:r>
            <a:r>
              <a:rPr lang="zh-CN" altLang="en-US" sz="2000" dirty="0" smtClean="0"/>
              <a:t>转换</a:t>
            </a:r>
            <a:r>
              <a:rPr lang="zh-CN" altLang="en-US" sz="2000" dirty="0"/>
              <a:t>成第一个元素的地址</a:t>
            </a:r>
            <a:endParaRPr lang="en-US" altLang="zh-CN" sz="2000" dirty="0"/>
          </a:p>
          <a:p>
            <a:pPr lvl="2"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p++; //</a:t>
            </a:r>
            <a:r>
              <a:rPr lang="zh-CN" altLang="en-US" sz="2000" dirty="0" smtClean="0"/>
              <a:t>加：</a:t>
            </a:r>
            <a:r>
              <a:rPr lang="en-US" altLang="zh-CN" sz="2000" dirty="0" err="1" smtClean="0">
                <a:solidFill>
                  <a:schemeClr val="folHlink"/>
                </a:solidFill>
              </a:rPr>
              <a:t>sizeof</a:t>
            </a:r>
            <a:r>
              <a:rPr lang="en-US" altLang="zh-CN" sz="2000" dirty="0" smtClean="0">
                <a:solidFill>
                  <a:schemeClr val="folHlink"/>
                </a:solidFill>
              </a:rPr>
              <a:t>(</a:t>
            </a:r>
            <a:r>
              <a:rPr lang="en-US" altLang="zh-CN" sz="2000" dirty="0" err="1" smtClean="0">
                <a:solidFill>
                  <a:schemeClr val="folHlink"/>
                </a:solidFill>
              </a:rPr>
              <a:t>int</a:t>
            </a:r>
            <a:r>
              <a:rPr lang="en-US" altLang="zh-CN" sz="2000" dirty="0" smtClean="0">
                <a:solidFill>
                  <a:schemeClr val="folHlink"/>
                </a:solidFill>
              </a:rPr>
              <a:t>)</a:t>
            </a:r>
            <a:r>
              <a:rPr lang="zh-CN" altLang="en-US" sz="2000" dirty="0" smtClean="0"/>
              <a:t>，指向第二个元素</a:t>
            </a:r>
            <a:endParaRPr lang="en-US" altLang="zh-CN" sz="2000" dirty="0" smtClean="0"/>
          </a:p>
          <a:p>
            <a:pPr lvl="1" eaLnBrk="1" hangingPunct="1">
              <a:defRPr/>
            </a:pPr>
            <a:r>
              <a:rPr lang="zh-CN" altLang="en-US" sz="2400" dirty="0" smtClean="0"/>
              <a:t>通过</a:t>
            </a:r>
            <a:r>
              <a:rPr lang="zh-CN" altLang="en-US" sz="2400" dirty="0" smtClean="0">
                <a:solidFill>
                  <a:schemeClr val="folHlink"/>
                </a:solidFill>
              </a:rPr>
              <a:t>整个数组</a:t>
            </a:r>
            <a:r>
              <a:rPr lang="zh-CN" altLang="en-US" sz="2400" dirty="0" smtClean="0"/>
              <a:t>获得。例如：</a:t>
            </a:r>
          </a:p>
          <a:p>
            <a:pPr lvl="2" eaLnBrk="1" hangingPunct="1">
              <a:defRPr/>
            </a:pPr>
            <a:r>
              <a:rPr lang="en-US" altLang="zh-CN" sz="2000" dirty="0">
                <a:solidFill>
                  <a:srgbClr val="FFC000"/>
                </a:solidFill>
              </a:rPr>
              <a:t>A *q</a:t>
            </a:r>
            <a:r>
              <a:rPr lang="en-US" altLang="zh-CN" sz="2000" dirty="0" smtClean="0">
                <a:solidFill>
                  <a:srgbClr val="FFC000"/>
                </a:solidFill>
              </a:rPr>
              <a:t>;</a:t>
            </a:r>
            <a:r>
              <a:rPr lang="en-US" altLang="zh-CN" sz="2000" dirty="0" smtClean="0"/>
              <a:t> //</a:t>
            </a:r>
            <a:r>
              <a:rPr lang="zh-CN" altLang="en-US" sz="2000" dirty="0" smtClean="0"/>
              <a:t>等价于：</a:t>
            </a:r>
            <a:r>
              <a:rPr lang="en-US" altLang="zh-CN" sz="2000" dirty="0" err="1">
                <a:solidFill>
                  <a:srgbClr val="FFC000"/>
                </a:solidFill>
              </a:rPr>
              <a:t>int</a:t>
            </a:r>
            <a:r>
              <a:rPr lang="en-US" altLang="zh-CN" sz="2000" dirty="0">
                <a:solidFill>
                  <a:srgbClr val="FFC000"/>
                </a:solidFill>
              </a:rPr>
              <a:t> (*q)[10]; </a:t>
            </a:r>
            <a:endParaRPr lang="en-US" altLang="zh-CN" sz="2000" dirty="0" smtClean="0"/>
          </a:p>
          <a:p>
            <a:pPr lvl="2" eaLnBrk="1" hangingPunct="1">
              <a:defRPr/>
            </a:pPr>
            <a:r>
              <a:rPr lang="en-US" altLang="zh-CN" sz="2000" dirty="0" smtClean="0"/>
              <a:t>q = </a:t>
            </a:r>
            <a:r>
              <a:rPr lang="en-US" altLang="zh-CN" sz="2000" dirty="0" smtClean="0">
                <a:solidFill>
                  <a:schemeClr val="folHlink"/>
                </a:solidFill>
              </a:rPr>
              <a:t>&amp;a</a:t>
            </a:r>
            <a:r>
              <a:rPr lang="en-US" altLang="zh-CN" sz="2000" dirty="0" smtClean="0"/>
              <a:t>; //</a:t>
            </a:r>
            <a:r>
              <a:rPr lang="zh-CN" altLang="en-US" sz="2000" dirty="0" smtClean="0"/>
              <a:t>整个数组的地址，它与</a:t>
            </a:r>
            <a:r>
              <a:rPr lang="en-US" altLang="zh-CN" sz="2000" dirty="0" smtClean="0"/>
              <a:t>&amp;a[0]</a:t>
            </a:r>
            <a:r>
              <a:rPr lang="zh-CN" altLang="en-US" sz="2000" dirty="0" smtClean="0"/>
              <a:t>值相同，但</a:t>
            </a:r>
            <a:r>
              <a:rPr lang="zh-CN" altLang="en-US" sz="2000" dirty="0" smtClean="0">
                <a:solidFill>
                  <a:schemeClr val="folHlink"/>
                </a:solidFill>
              </a:rPr>
              <a:t>类型</a:t>
            </a:r>
            <a:r>
              <a:rPr lang="zh-CN" altLang="en-US" sz="2000" dirty="0" smtClean="0"/>
              <a:t>不同！</a:t>
            </a:r>
          </a:p>
          <a:p>
            <a:pPr lvl="2" eaLnBrk="1" hangingPunct="1">
              <a:defRPr/>
            </a:pPr>
            <a:r>
              <a:rPr lang="en-US" altLang="zh-CN" sz="2000" dirty="0" smtClean="0"/>
              <a:t>q++; //</a:t>
            </a:r>
            <a:r>
              <a:rPr lang="zh-CN" altLang="en-US" sz="2000" dirty="0" smtClean="0"/>
              <a:t>加：</a:t>
            </a:r>
            <a:r>
              <a:rPr lang="en-US" altLang="zh-CN" sz="2000" dirty="0" smtClean="0">
                <a:solidFill>
                  <a:schemeClr val="folHlink"/>
                </a:solidFill>
              </a:rPr>
              <a:t>10×sizeof(</a:t>
            </a:r>
            <a:r>
              <a:rPr lang="en-US" altLang="zh-CN" sz="2000" dirty="0" err="1" smtClean="0">
                <a:solidFill>
                  <a:schemeClr val="folHlink"/>
                </a:solidFill>
              </a:rPr>
              <a:t>int</a:t>
            </a:r>
            <a:r>
              <a:rPr lang="en-US" altLang="zh-CN" sz="2000" dirty="0" smtClean="0">
                <a:solidFill>
                  <a:schemeClr val="folHlink"/>
                </a:solidFill>
              </a:rPr>
              <a:t>)</a:t>
            </a:r>
            <a:r>
              <a:rPr lang="zh-CN" altLang="en-US" sz="2000" dirty="0" smtClean="0"/>
              <a:t>，指向内存中下一个一维数组</a:t>
            </a:r>
            <a:endParaRPr lang="en-US" altLang="zh-CN" sz="2000" dirty="0" smtClean="0"/>
          </a:p>
          <a:p>
            <a:pPr marL="914400" lvl="2" indent="0" eaLnBrk="1" hangingPunct="1">
              <a:buNone/>
              <a:defRPr/>
            </a:pPr>
            <a:r>
              <a:rPr lang="en-US" altLang="zh-CN" sz="2000" dirty="0" smtClean="0"/>
              <a:t>	 //</a:t>
            </a:r>
            <a:r>
              <a:rPr lang="zh-CN" altLang="en-US" sz="2000" dirty="0" smtClean="0"/>
              <a:t>用于</a:t>
            </a:r>
            <a:r>
              <a:rPr lang="zh-CN" altLang="en-US" sz="2000" dirty="0" smtClean="0">
                <a:solidFill>
                  <a:srgbClr val="FFC000"/>
                </a:solidFill>
              </a:rPr>
              <a:t>以行为单位</a:t>
            </a:r>
            <a:r>
              <a:rPr lang="zh-CN" altLang="en-US" sz="2000" dirty="0" smtClean="0"/>
              <a:t>来访问</a:t>
            </a:r>
            <a:r>
              <a:rPr lang="zh-CN" altLang="en-US" sz="2000" dirty="0" smtClean="0">
                <a:solidFill>
                  <a:srgbClr val="FFC000"/>
                </a:solidFill>
              </a:rPr>
              <a:t>二维</a:t>
            </a:r>
            <a:r>
              <a:rPr lang="zh-CN" altLang="en-US" sz="2000" dirty="0" smtClean="0"/>
              <a:t>数组</a:t>
            </a: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2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2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2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2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2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2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2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2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2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2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2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2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2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2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28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28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28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28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628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28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1520" y="332656"/>
            <a:ext cx="8640960" cy="61926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二维数组的首地址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solidFill>
                  <a:srgbClr val="FFC000"/>
                </a:solidFill>
              </a:rPr>
              <a:t>b</a:t>
            </a:r>
            <a:r>
              <a:rPr lang="en-US" altLang="zh-CN" sz="2400" dirty="0" smtClean="0"/>
              <a:t>[5][10]; //</a:t>
            </a:r>
            <a:r>
              <a:rPr lang="zh-CN" altLang="en-US" sz="2400" dirty="0" smtClean="0"/>
              <a:t>等价于：</a:t>
            </a:r>
            <a:r>
              <a:rPr lang="en-US" altLang="zh-CN" sz="2400" dirty="0" err="1"/>
              <a:t>typedef</a:t>
            </a:r>
            <a:r>
              <a:rPr lang="en-US" altLang="zh-CN" sz="2400" dirty="0"/>
              <a:t>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B[5][10]; B</a:t>
            </a:r>
            <a:r>
              <a:rPr lang="en-US" altLang="zh-CN" sz="2400" dirty="0">
                <a:solidFill>
                  <a:srgbClr val="FFC000"/>
                </a:solidFill>
              </a:rPr>
              <a:t> </a:t>
            </a:r>
            <a:r>
              <a:rPr lang="en-US" altLang="zh-CN" sz="2400" dirty="0" err="1">
                <a:solidFill>
                  <a:srgbClr val="FFC000"/>
                </a:solidFill>
              </a:rPr>
              <a:t>b</a:t>
            </a:r>
            <a:r>
              <a:rPr lang="en-US" altLang="zh-CN" sz="2400" dirty="0" smtClean="0">
                <a:solidFill>
                  <a:srgbClr val="FFC000"/>
                </a:solidFill>
              </a:rPr>
              <a:t>;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smtClean="0"/>
              <a:t>			       //</a:t>
            </a:r>
            <a:r>
              <a:rPr lang="zh-CN" altLang="en-US" sz="2400" dirty="0" smtClean="0"/>
              <a:t>或 </a:t>
            </a:r>
            <a:r>
              <a:rPr lang="en-US" altLang="zh-CN" sz="2400" dirty="0" err="1" smtClean="0"/>
              <a:t>typedef</a:t>
            </a:r>
            <a:r>
              <a:rPr lang="en-US" altLang="zh-CN" sz="2400" dirty="0" smtClean="0"/>
              <a:t>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A[10]; A</a:t>
            </a:r>
            <a:r>
              <a:rPr lang="en-US" altLang="zh-CN" sz="2400" dirty="0">
                <a:solidFill>
                  <a:srgbClr val="FFC000"/>
                </a:solidFill>
              </a:rPr>
              <a:t> b</a:t>
            </a:r>
            <a:r>
              <a:rPr lang="en-US" altLang="zh-CN" sz="2400" dirty="0"/>
              <a:t>[5]</a:t>
            </a:r>
            <a:r>
              <a:rPr lang="en-US" altLang="zh-CN" sz="2400" dirty="0">
                <a:solidFill>
                  <a:srgbClr val="FFC000"/>
                </a:solidFill>
              </a:rPr>
              <a:t>;</a:t>
            </a:r>
            <a:endParaRPr lang="en-US" altLang="zh-CN" sz="2400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通过</a:t>
            </a:r>
            <a:r>
              <a:rPr lang="zh-CN" altLang="en-US" sz="2400" dirty="0" smtClean="0">
                <a:solidFill>
                  <a:schemeClr val="folHlink"/>
                </a:solidFill>
              </a:rPr>
              <a:t>第一行、第一列元素</a:t>
            </a:r>
            <a:r>
              <a:rPr lang="zh-CN" altLang="en-US" sz="2400" dirty="0" smtClean="0"/>
              <a:t>来获得。例如：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zh-CN" sz="2000" dirty="0" err="1" smtClean="0">
                <a:solidFill>
                  <a:srgbClr val="FFC000"/>
                </a:solidFill>
              </a:rPr>
              <a:t>int</a:t>
            </a:r>
            <a:r>
              <a:rPr lang="en-US" altLang="zh-CN" sz="2000" dirty="0" smtClean="0">
                <a:solidFill>
                  <a:srgbClr val="FFC000"/>
                </a:solidFill>
              </a:rPr>
              <a:t> *p;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zh-CN" sz="2000" dirty="0" smtClean="0"/>
              <a:t>p = </a:t>
            </a:r>
            <a:r>
              <a:rPr lang="en-US" altLang="zh-CN" sz="2000" dirty="0" smtClean="0">
                <a:solidFill>
                  <a:srgbClr val="FFC000"/>
                </a:solidFill>
              </a:rPr>
              <a:t>&amp;b[0][0]</a:t>
            </a:r>
            <a:r>
              <a:rPr lang="en-US" altLang="zh-CN" sz="2000" dirty="0" smtClean="0"/>
              <a:t>; //</a:t>
            </a:r>
            <a:r>
              <a:rPr lang="zh-CN" altLang="en-US" sz="2000" dirty="0" smtClean="0"/>
              <a:t>或</a:t>
            </a:r>
            <a:r>
              <a:rPr lang="en-US" altLang="zh-CN" sz="2000" dirty="0" smtClean="0"/>
              <a:t>p = b[0]; (</a:t>
            </a:r>
            <a:r>
              <a:rPr lang="zh-CN" altLang="en-US" sz="2000" dirty="0" smtClean="0"/>
              <a:t>会自动转换成：</a:t>
            </a:r>
            <a:r>
              <a:rPr lang="en-US" altLang="zh-CN" sz="2000" dirty="0" smtClean="0"/>
              <a:t>&amp;b[0][0])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zh-CN" sz="2000" dirty="0" smtClean="0"/>
              <a:t>p++; //</a:t>
            </a:r>
            <a:r>
              <a:rPr lang="zh-CN" altLang="en-US" sz="2000" dirty="0" smtClean="0"/>
              <a:t>加： </a:t>
            </a:r>
            <a:r>
              <a:rPr lang="en-US" altLang="zh-CN" sz="2000" dirty="0" err="1" smtClean="0"/>
              <a:t>sizeof</a:t>
            </a:r>
            <a:r>
              <a:rPr lang="en-US" altLang="zh-CN" sz="2000" dirty="0" smtClean="0"/>
              <a:t>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，指向第一行、第二个元素</a:t>
            </a:r>
            <a:endParaRPr lang="en-US" altLang="zh-CN" sz="2000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sz="2400" dirty="0"/>
              <a:t>通过</a:t>
            </a:r>
            <a:r>
              <a:rPr lang="zh-CN" altLang="en-US" sz="2400" dirty="0">
                <a:solidFill>
                  <a:schemeClr val="folHlink"/>
                </a:solidFill>
              </a:rPr>
              <a:t>第一行的一维数组</a:t>
            </a:r>
            <a:r>
              <a:rPr lang="zh-CN" altLang="en-US" sz="2400" dirty="0"/>
              <a:t>获得。例如：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zh-CN" sz="2000" dirty="0">
                <a:solidFill>
                  <a:srgbClr val="FFC000"/>
                </a:solidFill>
              </a:rPr>
              <a:t>A *q</a:t>
            </a:r>
            <a:r>
              <a:rPr lang="en-US" altLang="zh-CN" sz="2000" dirty="0" smtClean="0">
                <a:solidFill>
                  <a:srgbClr val="FFC000"/>
                </a:solidFill>
              </a:rPr>
              <a:t>; </a:t>
            </a:r>
            <a:r>
              <a:rPr lang="en-US" altLang="zh-CN" sz="2000" dirty="0"/>
              <a:t>//</a:t>
            </a:r>
            <a:r>
              <a:rPr lang="zh-CN" altLang="en-US" sz="2000" dirty="0" smtClean="0"/>
              <a:t>或 </a:t>
            </a:r>
            <a:r>
              <a:rPr lang="en-US" altLang="zh-CN" sz="2000" dirty="0" err="1" smtClean="0">
                <a:solidFill>
                  <a:srgbClr val="FFC000"/>
                </a:solidFill>
              </a:rPr>
              <a:t>int</a:t>
            </a:r>
            <a:r>
              <a:rPr lang="en-US" altLang="zh-CN" sz="2000" dirty="0" smtClean="0">
                <a:solidFill>
                  <a:srgbClr val="FFC000"/>
                </a:solidFill>
              </a:rPr>
              <a:t> </a:t>
            </a:r>
            <a:r>
              <a:rPr lang="en-US" altLang="zh-CN" sz="2000" dirty="0">
                <a:solidFill>
                  <a:srgbClr val="FFC000"/>
                </a:solidFill>
              </a:rPr>
              <a:t>(*q)[10];</a:t>
            </a:r>
            <a:endParaRPr lang="en-US" altLang="zh-CN" sz="2000" dirty="0"/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zh-CN" sz="2000" dirty="0"/>
              <a:t>q = </a:t>
            </a:r>
            <a:r>
              <a:rPr lang="en-US" altLang="zh-CN" sz="2000" dirty="0">
                <a:solidFill>
                  <a:srgbClr val="FFC000"/>
                </a:solidFill>
              </a:rPr>
              <a:t>&amp;b[0]</a:t>
            </a:r>
            <a:r>
              <a:rPr lang="en-US" altLang="zh-CN" sz="2000" dirty="0"/>
              <a:t>; //</a:t>
            </a:r>
            <a:r>
              <a:rPr lang="zh-CN" altLang="en-US" sz="2000" dirty="0"/>
              <a:t>或</a:t>
            </a:r>
            <a:r>
              <a:rPr lang="en-US" altLang="zh-CN" sz="2000" dirty="0"/>
              <a:t>q = b; (</a:t>
            </a:r>
            <a:r>
              <a:rPr lang="zh-CN" altLang="en-US" sz="2000" dirty="0"/>
              <a:t>自动转换成</a:t>
            </a:r>
            <a:r>
              <a:rPr lang="en-US" altLang="zh-CN" sz="2000" dirty="0"/>
              <a:t>&amp;b[0])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zh-CN" sz="2000" dirty="0"/>
              <a:t>q++; //</a:t>
            </a:r>
            <a:r>
              <a:rPr lang="zh-CN" altLang="en-US" sz="2000" dirty="0"/>
              <a:t>加：</a:t>
            </a:r>
            <a:r>
              <a:rPr lang="en-US" altLang="zh-CN" sz="2000" dirty="0"/>
              <a:t>10×sizeof(</a:t>
            </a:r>
            <a:r>
              <a:rPr lang="en-US" altLang="zh-CN" sz="2000" dirty="0" err="1"/>
              <a:t>int</a:t>
            </a:r>
            <a:r>
              <a:rPr lang="en-US" altLang="zh-CN" sz="2000" dirty="0"/>
              <a:t>)</a:t>
            </a:r>
            <a:r>
              <a:rPr lang="zh-CN" altLang="en-US" sz="2000" dirty="0"/>
              <a:t>，</a:t>
            </a:r>
            <a:r>
              <a:rPr lang="en-US" altLang="zh-CN" sz="2000" dirty="0"/>
              <a:t>q</a:t>
            </a:r>
            <a:r>
              <a:rPr lang="zh-CN" altLang="en-US" sz="2000" dirty="0" smtClean="0"/>
              <a:t>指向第二行</a:t>
            </a:r>
            <a:endParaRPr lang="en-US" altLang="zh-CN" sz="2000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通过</a:t>
            </a:r>
            <a:r>
              <a:rPr lang="zh-CN" altLang="en-US" sz="2400" dirty="0">
                <a:solidFill>
                  <a:schemeClr val="folHlink"/>
                </a:solidFill>
              </a:rPr>
              <a:t>整个二维数组</a:t>
            </a:r>
            <a:r>
              <a:rPr lang="zh-CN" altLang="en-US" sz="2400" dirty="0"/>
              <a:t>获得。例如：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zh-CN" sz="2000" dirty="0">
                <a:solidFill>
                  <a:srgbClr val="FFC000"/>
                </a:solidFill>
              </a:rPr>
              <a:t>B *r</a:t>
            </a:r>
            <a:r>
              <a:rPr lang="en-US" altLang="zh-CN" sz="2000" dirty="0" smtClean="0">
                <a:solidFill>
                  <a:srgbClr val="FFC000"/>
                </a:solidFill>
              </a:rPr>
              <a:t>; </a:t>
            </a:r>
            <a:r>
              <a:rPr lang="en-US" altLang="zh-CN" sz="2000" dirty="0" smtClean="0"/>
              <a:t>//</a:t>
            </a:r>
            <a:r>
              <a:rPr lang="zh-CN" altLang="en-US" sz="2000" dirty="0" smtClean="0"/>
              <a:t>或 </a:t>
            </a:r>
            <a:r>
              <a:rPr lang="en-US" altLang="zh-CN" sz="2000" dirty="0" err="1" smtClean="0">
                <a:solidFill>
                  <a:srgbClr val="FFC000"/>
                </a:solidFill>
              </a:rPr>
              <a:t>int</a:t>
            </a:r>
            <a:r>
              <a:rPr lang="en-US" altLang="zh-CN" sz="2000" dirty="0" smtClean="0">
                <a:solidFill>
                  <a:srgbClr val="FFC000"/>
                </a:solidFill>
              </a:rPr>
              <a:t> </a:t>
            </a:r>
            <a:r>
              <a:rPr lang="en-US" altLang="zh-CN" sz="2000" dirty="0">
                <a:solidFill>
                  <a:srgbClr val="FFC000"/>
                </a:solidFill>
              </a:rPr>
              <a:t>(*r)[5][10]; </a:t>
            </a:r>
            <a:endParaRPr lang="en-US" altLang="zh-CN" sz="2000" dirty="0" smtClean="0"/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zh-CN" sz="2000" dirty="0" smtClean="0"/>
              <a:t>r </a:t>
            </a:r>
            <a:r>
              <a:rPr lang="en-US" altLang="zh-CN" sz="2000" dirty="0"/>
              <a:t>= </a:t>
            </a:r>
            <a:r>
              <a:rPr lang="en-US" altLang="zh-CN" sz="2000" dirty="0">
                <a:solidFill>
                  <a:srgbClr val="FFC000"/>
                </a:solidFill>
              </a:rPr>
              <a:t>&amp;b</a:t>
            </a:r>
            <a:r>
              <a:rPr lang="en-US" altLang="zh-CN" sz="2000" dirty="0"/>
              <a:t>;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zh-CN" sz="2000" dirty="0"/>
              <a:t>r++; //</a:t>
            </a:r>
            <a:r>
              <a:rPr lang="zh-CN" altLang="en-US" sz="2000" dirty="0"/>
              <a:t>加：</a:t>
            </a:r>
            <a:r>
              <a:rPr lang="en-US" altLang="zh-CN" sz="2000" dirty="0"/>
              <a:t>5×10×sizeof(</a:t>
            </a:r>
            <a:r>
              <a:rPr lang="en-US" altLang="zh-CN" sz="2000" dirty="0" err="1"/>
              <a:t>int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，指向内存中下一个二维数组</a:t>
            </a:r>
            <a:endParaRPr lang="en-US" altLang="zh-CN" sz="2000" dirty="0"/>
          </a:p>
          <a:p>
            <a:pPr marL="914400" lvl="2" indent="0" eaLnBrk="1" hangingPunct="1">
              <a:lnSpc>
                <a:spcPct val="90000"/>
              </a:lnSpc>
              <a:buNone/>
              <a:defRPr/>
            </a:pPr>
            <a:r>
              <a:rPr lang="en-US" altLang="zh-CN" sz="2000" dirty="0" smtClean="0"/>
              <a:t>	//</a:t>
            </a:r>
            <a:r>
              <a:rPr lang="zh-CN" altLang="en-US" sz="2000" dirty="0" smtClean="0"/>
              <a:t>在</a:t>
            </a:r>
            <a:r>
              <a:rPr lang="zh-CN" altLang="en-US" sz="2000" dirty="0"/>
              <a:t>三维数组中</a:t>
            </a:r>
            <a:r>
              <a:rPr lang="zh-CN" altLang="en-US" sz="2000" dirty="0" smtClean="0"/>
              <a:t>使用</a:t>
            </a:r>
            <a:endParaRPr lang="en-US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多级指针</a:t>
            </a:r>
          </a:p>
        </p:txBody>
      </p:sp>
      <p:sp>
        <p:nvSpPr>
          <p:cNvPr id="472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3184" y="1628800"/>
            <a:ext cx="8579296" cy="5141168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如果一个指针所指向的数据又为指针类型，则称它为</a:t>
            </a:r>
            <a:r>
              <a:rPr lang="zh-CN" altLang="en-US" dirty="0" smtClean="0">
                <a:solidFill>
                  <a:schemeClr val="folHlink"/>
                </a:solidFill>
              </a:rPr>
              <a:t>多级指针</a:t>
            </a:r>
            <a:r>
              <a:rPr lang="zh-CN" altLang="en-US" dirty="0" smtClean="0"/>
              <a:t>。例如，下面的</a:t>
            </a:r>
            <a:r>
              <a:rPr lang="en-US" altLang="zh-CN" dirty="0" smtClean="0"/>
              <a:t>q</a:t>
            </a:r>
            <a:r>
              <a:rPr lang="zh-CN" altLang="en-US" dirty="0" smtClean="0"/>
              <a:t>就是一个多级指针：</a:t>
            </a:r>
            <a:endParaRPr lang="zh-CN" altLang="fr-FR" dirty="0" smtClean="0"/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fr-FR" altLang="zh-CN" dirty="0" smtClean="0"/>
              <a:t>int x=0;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fr-FR" altLang="zh-CN" dirty="0" smtClean="0"/>
              <a:t>int *p=&amp;x; //</a:t>
            </a:r>
            <a:r>
              <a:rPr lang="en-US" altLang="zh-CN" dirty="0" smtClean="0"/>
              <a:t>p</a:t>
            </a:r>
            <a:r>
              <a:rPr lang="zh-CN" altLang="en-US" dirty="0" smtClean="0"/>
              <a:t>为指向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类型数据的指针变量</a:t>
            </a:r>
            <a:endParaRPr lang="fr-FR" altLang="zh-CN" dirty="0" smtClean="0"/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fr-FR" altLang="zh-CN" dirty="0" smtClean="0"/>
              <a:t>int </a:t>
            </a:r>
            <a:r>
              <a:rPr lang="fr-FR" altLang="zh-CN" dirty="0" smtClean="0">
                <a:solidFill>
                  <a:srgbClr val="FFC000"/>
                </a:solidFill>
              </a:rPr>
              <a:t>**q</a:t>
            </a:r>
            <a:r>
              <a:rPr lang="fr-FR" altLang="zh-CN" dirty="0" smtClean="0"/>
              <a:t>=&amp;p; //q</a:t>
            </a:r>
            <a:r>
              <a:rPr lang="zh-CN" altLang="en-US" dirty="0" smtClean="0"/>
              <a:t>为指向指针类型数据</a:t>
            </a:r>
            <a:r>
              <a:rPr lang="zh-CN" altLang="en-US" dirty="0"/>
              <a:t>的指针</a:t>
            </a:r>
            <a:r>
              <a:rPr lang="zh-CN" altLang="en-US" dirty="0" smtClean="0"/>
              <a:t>变量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访问变量</a:t>
            </a:r>
            <a:r>
              <a:rPr lang="en-US" altLang="zh-CN" dirty="0" smtClean="0"/>
              <a:t>x</a:t>
            </a:r>
            <a:r>
              <a:rPr lang="zh-CN" altLang="en-US" dirty="0" smtClean="0"/>
              <a:t>：</a:t>
            </a:r>
            <a:r>
              <a:rPr lang="en-US" altLang="zh-CN" dirty="0" smtClean="0"/>
              <a:t>x</a:t>
            </a:r>
            <a:r>
              <a:rPr lang="zh-CN" altLang="en-US" dirty="0" smtClean="0"/>
              <a:t>、</a:t>
            </a:r>
            <a:r>
              <a:rPr lang="en-US" altLang="zh-CN" dirty="0" smtClean="0"/>
              <a:t>*p</a:t>
            </a:r>
            <a:r>
              <a:rPr lang="zh-CN" altLang="en-US" dirty="0" smtClean="0"/>
              <a:t>、</a:t>
            </a:r>
            <a:r>
              <a:rPr lang="en-US" altLang="zh-CN" dirty="0" smtClean="0">
                <a:solidFill>
                  <a:srgbClr val="FFC000"/>
                </a:solidFill>
              </a:rPr>
              <a:t>**q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访问变量</a:t>
            </a:r>
            <a:r>
              <a:rPr lang="en-US" altLang="zh-CN" dirty="0" smtClean="0"/>
              <a:t>p</a:t>
            </a:r>
            <a:r>
              <a:rPr lang="zh-CN" altLang="en-US" dirty="0" smtClean="0"/>
              <a:t>：</a:t>
            </a:r>
            <a:r>
              <a:rPr lang="en-US" altLang="zh-CN" dirty="0" smtClean="0"/>
              <a:t>p</a:t>
            </a:r>
            <a:r>
              <a:rPr lang="zh-CN" altLang="en-US" dirty="0" smtClean="0"/>
              <a:t>、</a:t>
            </a:r>
            <a:r>
              <a:rPr lang="zh-CN" altLang="en-US" dirty="0" smtClean="0">
                <a:solidFill>
                  <a:srgbClr val="FFC000"/>
                </a:solidFill>
              </a:rPr>
              <a:t>*</a:t>
            </a:r>
            <a:r>
              <a:rPr lang="en-US" altLang="zh-CN" dirty="0" smtClean="0">
                <a:solidFill>
                  <a:srgbClr val="FFC000"/>
                </a:solidFill>
              </a:rPr>
              <a:t>q</a:t>
            </a:r>
            <a:endParaRPr lang="zh-CN" altLang="en-US" dirty="0" smtClean="0">
              <a:solidFill>
                <a:srgbClr val="FFC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19250" y="4149080"/>
            <a:ext cx="3960813" cy="1079500"/>
            <a:chOff x="1619250" y="5373688"/>
            <a:chExt cx="3960813" cy="1079500"/>
          </a:xfrm>
        </p:grpSpPr>
        <p:sp>
          <p:nvSpPr>
            <p:cNvPr id="160772" name="Rectangle 4"/>
            <p:cNvSpPr>
              <a:spLocks noChangeArrowheads="1"/>
            </p:cNvSpPr>
            <p:nvPr/>
          </p:nvSpPr>
          <p:spPr bwMode="auto">
            <a:xfrm>
              <a:off x="1619250" y="5949950"/>
              <a:ext cx="936625" cy="503238"/>
            </a:xfrm>
            <a:prstGeom prst="rect">
              <a:avLst/>
            </a:prstGeom>
            <a:noFill/>
            <a:ln w="19050" algn="ctr">
              <a:solidFill>
                <a:srgbClr val="FFC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endParaRPr lang="zh-CN" altLang="en-US" sz="2400"/>
            </a:p>
          </p:txBody>
        </p:sp>
        <p:sp>
          <p:nvSpPr>
            <p:cNvPr id="160773" name="Rectangle 5"/>
            <p:cNvSpPr>
              <a:spLocks noChangeArrowheads="1"/>
            </p:cNvSpPr>
            <p:nvPr/>
          </p:nvSpPr>
          <p:spPr bwMode="auto">
            <a:xfrm>
              <a:off x="3130550" y="5949950"/>
              <a:ext cx="936625" cy="503238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endParaRPr lang="zh-CN" altLang="en-US" sz="2400"/>
            </a:p>
          </p:txBody>
        </p:sp>
        <p:sp>
          <p:nvSpPr>
            <p:cNvPr id="160774" name="Rectangle 6"/>
            <p:cNvSpPr>
              <a:spLocks noChangeArrowheads="1"/>
            </p:cNvSpPr>
            <p:nvPr/>
          </p:nvSpPr>
          <p:spPr bwMode="auto">
            <a:xfrm>
              <a:off x="4643438" y="5949950"/>
              <a:ext cx="936625" cy="503238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endParaRPr lang="zh-CN" altLang="en-US" sz="2400"/>
            </a:p>
          </p:txBody>
        </p:sp>
        <p:sp>
          <p:nvSpPr>
            <p:cNvPr id="160775" name="Line 7"/>
            <p:cNvSpPr>
              <a:spLocks noChangeShapeType="1"/>
            </p:cNvSpPr>
            <p:nvPr/>
          </p:nvSpPr>
          <p:spPr bwMode="auto">
            <a:xfrm>
              <a:off x="2195513" y="6237288"/>
              <a:ext cx="9366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zh-CN" altLang="en-US"/>
            </a:p>
          </p:txBody>
        </p:sp>
        <p:sp>
          <p:nvSpPr>
            <p:cNvPr id="160776" name="Line 8"/>
            <p:cNvSpPr>
              <a:spLocks noChangeShapeType="1"/>
            </p:cNvSpPr>
            <p:nvPr/>
          </p:nvSpPr>
          <p:spPr bwMode="auto">
            <a:xfrm>
              <a:off x="3706813" y="6237288"/>
              <a:ext cx="9366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zh-CN" altLang="en-US"/>
            </a:p>
          </p:txBody>
        </p:sp>
        <p:sp>
          <p:nvSpPr>
            <p:cNvPr id="160777" name="Text Box 9"/>
            <p:cNvSpPr txBox="1">
              <a:spLocks noChangeArrowheads="1"/>
            </p:cNvSpPr>
            <p:nvPr/>
          </p:nvSpPr>
          <p:spPr bwMode="auto">
            <a:xfrm>
              <a:off x="4905375" y="5373688"/>
              <a:ext cx="38735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400"/>
                <a:t>x</a:t>
              </a:r>
            </a:p>
          </p:txBody>
        </p:sp>
        <p:sp>
          <p:nvSpPr>
            <p:cNvPr id="160778" name="Text Box 10"/>
            <p:cNvSpPr txBox="1">
              <a:spLocks noChangeArrowheads="1"/>
            </p:cNvSpPr>
            <p:nvPr/>
          </p:nvSpPr>
          <p:spPr bwMode="auto">
            <a:xfrm>
              <a:off x="3382963" y="5373688"/>
              <a:ext cx="396875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400"/>
                <a:t>p</a:t>
              </a:r>
            </a:p>
          </p:txBody>
        </p:sp>
        <p:sp>
          <p:nvSpPr>
            <p:cNvPr id="160779" name="Text Box 11"/>
            <p:cNvSpPr txBox="1">
              <a:spLocks noChangeArrowheads="1"/>
            </p:cNvSpPr>
            <p:nvPr/>
          </p:nvSpPr>
          <p:spPr bwMode="auto">
            <a:xfrm>
              <a:off x="1835150" y="5373688"/>
              <a:ext cx="396875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400" dirty="0">
                  <a:solidFill>
                    <a:srgbClr val="FFC000"/>
                  </a:solidFill>
                </a:rPr>
                <a:t>q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例：交换两个指针变量值的函数</a:t>
            </a:r>
          </a:p>
        </p:txBody>
      </p:sp>
      <p:sp>
        <p:nvSpPr>
          <p:cNvPr id="473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56457"/>
            <a:ext cx="7560964" cy="5484911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000" dirty="0" smtClean="0"/>
              <a:t>下面的做法可行吗？</a:t>
            </a:r>
            <a:endParaRPr lang="en-GB" altLang="zh-CN" sz="2000" dirty="0" smtClean="0"/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GB" altLang="zh-CN" sz="2000" dirty="0" smtClean="0"/>
              <a:t>#include &lt;</a:t>
            </a:r>
            <a:r>
              <a:rPr lang="en-GB" altLang="zh-CN" sz="2000" dirty="0" err="1" smtClean="0"/>
              <a:t>iostream</a:t>
            </a:r>
            <a:r>
              <a:rPr lang="en-GB" altLang="zh-CN" sz="2000" dirty="0" smtClean="0"/>
              <a:t>&gt;</a:t>
            </a:r>
            <a:endParaRPr lang="en-US" altLang="zh-CN" sz="2000" dirty="0" smtClean="0"/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using namespace </a:t>
            </a:r>
            <a:r>
              <a:rPr lang="en-US" altLang="zh-CN" sz="2000" dirty="0" err="1" smtClean="0"/>
              <a:t>std</a:t>
            </a:r>
            <a:r>
              <a:rPr lang="en-US" altLang="zh-CN" sz="2000" dirty="0" smtClean="0"/>
              <a:t>;</a:t>
            </a:r>
            <a:endParaRPr lang="fr-FR" altLang="zh-CN" sz="2000" dirty="0" smtClean="0"/>
          </a:p>
          <a:p>
            <a:pPr eaLnBrk="1" hangingPunct="1">
              <a:lnSpc>
                <a:spcPct val="110000"/>
              </a:lnSpc>
              <a:buNone/>
              <a:defRPr/>
            </a:pPr>
            <a:r>
              <a:rPr lang="fr-FR" altLang="zh-CN" sz="2000" dirty="0" smtClean="0"/>
              <a:t>void swap(int *p1, int *p2)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{ int *t;</a:t>
            </a:r>
          </a:p>
          <a:p>
            <a:pPr eaLnBrk="1" hangingPunct="1">
              <a:lnSpc>
                <a:spcPct val="110000"/>
              </a:lnSpc>
              <a:buNone/>
              <a:defRPr/>
            </a:pPr>
            <a:r>
              <a:rPr lang="fr-FR" altLang="zh-CN" sz="2000" dirty="0" smtClean="0"/>
              <a:t>  t = p1;    </a:t>
            </a:r>
          </a:p>
          <a:p>
            <a:pPr eaLnBrk="1" hangingPunct="1">
              <a:lnSpc>
                <a:spcPct val="110000"/>
              </a:lnSpc>
              <a:buNone/>
              <a:defRPr/>
            </a:pPr>
            <a:r>
              <a:rPr lang="fr-FR" altLang="zh-CN" sz="2000" dirty="0" smtClean="0"/>
              <a:t>  p1 = p2; </a:t>
            </a:r>
          </a:p>
          <a:p>
            <a:pPr eaLnBrk="1" hangingPunct="1">
              <a:lnSpc>
                <a:spcPct val="110000"/>
              </a:lnSpc>
              <a:buNone/>
              <a:defRPr/>
            </a:pPr>
            <a:r>
              <a:rPr lang="fr-FR" altLang="zh-CN" sz="2000" dirty="0" smtClean="0"/>
              <a:t>  p2 = t</a:t>
            </a:r>
            <a:r>
              <a:rPr lang="fr-FR" altLang="zh-CN" sz="2000" dirty="0"/>
              <a:t>; </a:t>
            </a:r>
            <a:r>
              <a:rPr lang="fr-FR" altLang="zh-CN" sz="2000" dirty="0" smtClean="0"/>
              <a:t>  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}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int main()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{	int a=0,b=1;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	int *p=&amp;a,*q=&amp;b;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	cout &lt;&lt; *p &lt;&lt; ',' &lt;&lt; *q &lt;&lt; endl;  //</a:t>
            </a:r>
            <a:r>
              <a:rPr lang="zh-CN" altLang="fr-FR" sz="2000" dirty="0" smtClean="0"/>
              <a:t>输出：</a:t>
            </a:r>
            <a:r>
              <a:rPr lang="fr-FR" altLang="zh-CN" sz="2000" dirty="0" smtClean="0"/>
              <a:t>0,1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	swap(</a:t>
            </a:r>
            <a:r>
              <a:rPr lang="fr-FR" altLang="zh-CN" sz="2000" dirty="0" smtClean="0">
                <a:solidFill>
                  <a:srgbClr val="FFC000"/>
                </a:solidFill>
              </a:rPr>
              <a:t>p</a:t>
            </a:r>
            <a:r>
              <a:rPr lang="fr-FR" altLang="zh-CN" sz="2000" dirty="0" smtClean="0"/>
              <a:t>,</a:t>
            </a:r>
            <a:r>
              <a:rPr lang="fr-FR" altLang="zh-CN" sz="2000" dirty="0" smtClean="0">
                <a:solidFill>
                  <a:srgbClr val="FFC000"/>
                </a:solidFill>
              </a:rPr>
              <a:t>q</a:t>
            </a:r>
            <a:r>
              <a:rPr lang="fr-FR" altLang="zh-CN" sz="2000" dirty="0" smtClean="0"/>
              <a:t>); </a:t>
            </a:r>
            <a:endParaRPr lang="fr-FR" altLang="zh-CN" sz="200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	cout &lt;&lt; *p &lt;&lt; ',' &lt;&lt; *q &lt;&lt; endl;  //</a:t>
            </a:r>
            <a:r>
              <a:rPr lang="zh-CN" altLang="en-US" sz="2000" dirty="0" smtClean="0"/>
              <a:t>？</a:t>
            </a:r>
            <a:endParaRPr lang="fr-FR" altLang="zh-CN" sz="2000" dirty="0" smtClean="0"/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	return 0;</a:t>
            </a:r>
            <a:endParaRPr lang="en-US" altLang="zh-CN" sz="2000" dirty="0" smtClean="0"/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}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49727" y="5693186"/>
            <a:ext cx="1314784" cy="384721"/>
          </a:xfrm>
          <a:prstGeom prst="rect">
            <a:avLst/>
          </a:prstGeom>
          <a:solidFill>
            <a:srgbClr val="00366C"/>
          </a:solidFill>
        </p:spPr>
        <p:txBody>
          <a:bodyPr wrap="none" rtlCol="0">
            <a:spAutoFit/>
          </a:bodyPr>
          <a:lstStyle/>
          <a:p>
            <a:pPr algn="just"/>
            <a:r>
              <a:rPr lang="zh-CN" altLang="en-US" sz="19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输出：</a:t>
            </a:r>
            <a:r>
              <a:rPr lang="en-US" altLang="zh-CN" sz="19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0,1</a:t>
            </a:r>
            <a:endParaRPr lang="zh-CN" altLang="en-US" sz="1900" b="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8679" y="5373216"/>
            <a:ext cx="2172390" cy="384721"/>
          </a:xfrm>
          <a:prstGeom prst="rect">
            <a:avLst/>
          </a:prstGeom>
          <a:solidFill>
            <a:srgbClr val="00366C"/>
          </a:solidFill>
        </p:spPr>
        <p:txBody>
          <a:bodyPr wrap="none" rtlCol="0">
            <a:spAutoFit/>
          </a:bodyPr>
          <a:lstStyle/>
          <a:p>
            <a:pPr algn="just"/>
            <a:r>
              <a:rPr lang="en-US" altLang="zh-CN" sz="19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//</a:t>
            </a:r>
            <a:r>
              <a:rPr lang="zh-CN" altLang="en-US" sz="19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没改变</a:t>
            </a:r>
            <a:r>
              <a:rPr lang="en-US" altLang="zh-CN" sz="19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zh-CN" altLang="en-US" sz="19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和</a:t>
            </a:r>
            <a:r>
              <a:rPr lang="en-US" altLang="zh-CN" sz="19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</a:t>
            </a:r>
            <a:r>
              <a:rPr lang="zh-CN" altLang="en-US" sz="19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的值</a:t>
            </a:r>
            <a:endParaRPr lang="zh-CN" altLang="en-US" sz="1900" b="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692696"/>
            <a:ext cx="8686800" cy="576064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000" dirty="0" smtClean="0"/>
              <a:t>正确做法</a:t>
            </a:r>
            <a:endParaRPr lang="en-GB" altLang="zh-CN" sz="2000" dirty="0" smtClean="0"/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GB" altLang="zh-CN" sz="2000" dirty="0" smtClean="0"/>
              <a:t>#include &lt;</a:t>
            </a:r>
            <a:r>
              <a:rPr lang="en-GB" altLang="zh-CN" sz="2000" dirty="0" err="1" smtClean="0"/>
              <a:t>iostream</a:t>
            </a:r>
            <a:r>
              <a:rPr lang="en-GB" altLang="zh-CN" sz="2000" dirty="0" smtClean="0"/>
              <a:t>&gt;</a:t>
            </a:r>
            <a:endParaRPr lang="en-US" altLang="zh-CN" sz="2000" dirty="0" smtClean="0"/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using namespace </a:t>
            </a:r>
            <a:r>
              <a:rPr lang="en-US" altLang="zh-CN" sz="2000" dirty="0" err="1" smtClean="0"/>
              <a:t>std</a:t>
            </a:r>
            <a:r>
              <a:rPr lang="en-US" altLang="zh-CN" sz="2000" dirty="0" smtClean="0"/>
              <a:t>;</a:t>
            </a:r>
            <a:endParaRPr lang="fr-FR" altLang="zh-CN" sz="2000" dirty="0" smtClean="0"/>
          </a:p>
          <a:p>
            <a:pPr eaLnBrk="1" hangingPunct="1">
              <a:lnSpc>
                <a:spcPct val="110000"/>
              </a:lnSpc>
              <a:buNone/>
              <a:defRPr/>
            </a:pPr>
            <a:r>
              <a:rPr lang="fr-FR" altLang="zh-CN" sz="2000" dirty="0" smtClean="0"/>
              <a:t>void swap(int **p1, int **p2) </a:t>
            </a:r>
            <a:r>
              <a:rPr lang="fr-FR" altLang="zh-CN" sz="2000" dirty="0"/>
              <a:t>//</a:t>
            </a:r>
            <a:r>
              <a:rPr lang="zh-CN" altLang="en-US" sz="2000" dirty="0">
                <a:solidFill>
                  <a:srgbClr val="FFC000"/>
                </a:solidFill>
              </a:rPr>
              <a:t>调用时，</a:t>
            </a:r>
            <a:r>
              <a:rPr lang="en-US" altLang="zh-CN" sz="2000" dirty="0">
                <a:solidFill>
                  <a:srgbClr val="FFC000"/>
                </a:solidFill>
              </a:rPr>
              <a:t>x</a:t>
            </a:r>
            <a:r>
              <a:rPr lang="zh-CN" altLang="en-US" sz="2000" dirty="0">
                <a:solidFill>
                  <a:srgbClr val="FFC000"/>
                </a:solidFill>
              </a:rPr>
              <a:t>指向</a:t>
            </a:r>
            <a:r>
              <a:rPr lang="en-US" altLang="zh-CN" sz="2000" dirty="0">
                <a:solidFill>
                  <a:srgbClr val="FFC000"/>
                </a:solidFill>
              </a:rPr>
              <a:t>p</a:t>
            </a:r>
            <a:r>
              <a:rPr lang="zh-CN" altLang="en-US" sz="2000" dirty="0">
                <a:solidFill>
                  <a:srgbClr val="FFC000"/>
                </a:solidFill>
              </a:rPr>
              <a:t>，</a:t>
            </a:r>
            <a:r>
              <a:rPr lang="en-US" altLang="zh-CN" sz="2000" dirty="0">
                <a:solidFill>
                  <a:srgbClr val="FFC000"/>
                </a:solidFill>
              </a:rPr>
              <a:t>y</a:t>
            </a:r>
            <a:r>
              <a:rPr lang="zh-CN" altLang="en-US" sz="2000" dirty="0">
                <a:solidFill>
                  <a:srgbClr val="FFC000"/>
                </a:solidFill>
              </a:rPr>
              <a:t>指向</a:t>
            </a:r>
            <a:r>
              <a:rPr lang="en-US" altLang="zh-CN" sz="2000" dirty="0">
                <a:solidFill>
                  <a:srgbClr val="FFC000"/>
                </a:solidFill>
              </a:rPr>
              <a:t>q</a:t>
            </a:r>
            <a:endParaRPr lang="fr-FR" altLang="zh-CN" sz="2000" dirty="0" smtClean="0"/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{ int *t;</a:t>
            </a:r>
          </a:p>
          <a:p>
            <a:pPr eaLnBrk="1" hangingPunct="1">
              <a:lnSpc>
                <a:spcPct val="110000"/>
              </a:lnSpc>
              <a:buNone/>
              <a:defRPr/>
            </a:pPr>
            <a:r>
              <a:rPr lang="fr-FR" altLang="zh-CN" sz="2000" dirty="0" smtClean="0"/>
              <a:t>  t = *p1;    //</a:t>
            </a:r>
            <a:r>
              <a:rPr lang="zh-CN" altLang="en-US" sz="2000" dirty="0">
                <a:solidFill>
                  <a:srgbClr val="FFC000"/>
                </a:solidFill>
              </a:rPr>
              <a:t>调用时</a:t>
            </a:r>
            <a:r>
              <a:rPr lang="zh-CN" altLang="en-US" sz="2000" dirty="0" smtClean="0">
                <a:solidFill>
                  <a:srgbClr val="FFC000"/>
                </a:solidFill>
              </a:rPr>
              <a:t>，</a:t>
            </a:r>
            <a:r>
              <a:rPr lang="zh-CN" altLang="en-US" sz="2000" dirty="0">
                <a:solidFill>
                  <a:srgbClr val="FFC000"/>
                </a:solidFill>
              </a:rPr>
              <a:t>等价</a:t>
            </a:r>
            <a:r>
              <a:rPr lang="zh-CN" altLang="en-US" sz="2000" dirty="0" smtClean="0">
                <a:solidFill>
                  <a:srgbClr val="FFC000"/>
                </a:solidFill>
              </a:rPr>
              <a:t>于：</a:t>
            </a:r>
            <a:r>
              <a:rPr lang="en-US" altLang="zh-CN" sz="2000" dirty="0" smtClean="0">
                <a:solidFill>
                  <a:srgbClr val="FFC000"/>
                </a:solidFill>
              </a:rPr>
              <a:t>t = p;</a:t>
            </a:r>
            <a:endParaRPr lang="fr-FR" altLang="zh-CN" sz="2000" dirty="0" smtClean="0"/>
          </a:p>
          <a:p>
            <a:pPr eaLnBrk="1" hangingPunct="1">
              <a:lnSpc>
                <a:spcPct val="110000"/>
              </a:lnSpc>
              <a:buNone/>
              <a:defRPr/>
            </a:pPr>
            <a:r>
              <a:rPr lang="fr-FR" altLang="zh-CN" sz="2000" dirty="0" smtClean="0"/>
              <a:t>  *p1 = *p2; </a:t>
            </a:r>
            <a:r>
              <a:rPr lang="fr-FR" altLang="zh-CN" sz="2000" dirty="0"/>
              <a:t>//</a:t>
            </a:r>
            <a:r>
              <a:rPr lang="zh-CN" altLang="en-US" sz="2000" dirty="0">
                <a:solidFill>
                  <a:srgbClr val="FFC000"/>
                </a:solidFill>
              </a:rPr>
              <a:t>调用时，等价于</a:t>
            </a:r>
            <a:r>
              <a:rPr lang="zh-CN" altLang="en-US" sz="2000" dirty="0" smtClean="0">
                <a:solidFill>
                  <a:srgbClr val="FFC000"/>
                </a:solidFill>
              </a:rPr>
              <a:t>：</a:t>
            </a:r>
            <a:r>
              <a:rPr lang="en-US" altLang="zh-CN" sz="2000" dirty="0" smtClean="0">
                <a:solidFill>
                  <a:srgbClr val="FFC000"/>
                </a:solidFill>
              </a:rPr>
              <a:t>p </a:t>
            </a:r>
            <a:r>
              <a:rPr lang="en-US" altLang="zh-CN" sz="2000" dirty="0">
                <a:solidFill>
                  <a:srgbClr val="FFC000"/>
                </a:solidFill>
              </a:rPr>
              <a:t>= </a:t>
            </a:r>
            <a:r>
              <a:rPr lang="en-US" altLang="zh-CN" sz="2000" dirty="0" smtClean="0">
                <a:solidFill>
                  <a:srgbClr val="FFC000"/>
                </a:solidFill>
              </a:rPr>
              <a:t>q;</a:t>
            </a:r>
            <a:endParaRPr lang="fr-FR" altLang="zh-CN" sz="2000" dirty="0" smtClean="0"/>
          </a:p>
          <a:p>
            <a:pPr eaLnBrk="1" hangingPunct="1">
              <a:lnSpc>
                <a:spcPct val="110000"/>
              </a:lnSpc>
              <a:buNone/>
              <a:defRPr/>
            </a:pPr>
            <a:r>
              <a:rPr lang="fr-FR" altLang="zh-CN" sz="2000" dirty="0" smtClean="0"/>
              <a:t>  *p2 = t</a:t>
            </a:r>
            <a:r>
              <a:rPr lang="fr-FR" altLang="zh-CN" sz="2000" dirty="0"/>
              <a:t>; </a:t>
            </a:r>
            <a:r>
              <a:rPr lang="fr-FR" altLang="zh-CN" sz="2000" dirty="0" smtClean="0"/>
              <a:t>  //</a:t>
            </a:r>
            <a:r>
              <a:rPr lang="zh-CN" altLang="en-US" sz="2000" dirty="0">
                <a:solidFill>
                  <a:srgbClr val="FFC000"/>
                </a:solidFill>
              </a:rPr>
              <a:t>调用时，等价于</a:t>
            </a:r>
            <a:r>
              <a:rPr lang="zh-CN" altLang="en-US" sz="2000" dirty="0" smtClean="0">
                <a:solidFill>
                  <a:srgbClr val="FFC000"/>
                </a:solidFill>
              </a:rPr>
              <a:t>：</a:t>
            </a:r>
            <a:r>
              <a:rPr lang="en-US" altLang="zh-CN" sz="2000" dirty="0" smtClean="0">
                <a:solidFill>
                  <a:srgbClr val="FFC000"/>
                </a:solidFill>
              </a:rPr>
              <a:t>q </a:t>
            </a:r>
            <a:r>
              <a:rPr lang="en-US" altLang="zh-CN" sz="2000" dirty="0">
                <a:solidFill>
                  <a:srgbClr val="FFC000"/>
                </a:solidFill>
              </a:rPr>
              <a:t>= </a:t>
            </a:r>
            <a:r>
              <a:rPr lang="en-US" altLang="zh-CN" sz="2000" dirty="0" smtClean="0">
                <a:solidFill>
                  <a:srgbClr val="FFC000"/>
                </a:solidFill>
              </a:rPr>
              <a:t>t;</a:t>
            </a:r>
            <a:endParaRPr lang="fr-FR" altLang="zh-CN" sz="2000" dirty="0" smtClean="0"/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}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int main()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{	int a=0,b=1;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	int *p=&amp;a,*q=&amp;b;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	cout &lt;&lt; *p &lt;&lt; ',' &lt;&lt; *q &lt;&lt; endl;  //p</a:t>
            </a:r>
            <a:r>
              <a:rPr lang="zh-CN" altLang="fr-FR" sz="2000" dirty="0" smtClean="0"/>
              <a:t>指向</a:t>
            </a:r>
            <a:r>
              <a:rPr lang="fr-FR" altLang="zh-CN" sz="2000" dirty="0" smtClean="0"/>
              <a:t>a</a:t>
            </a:r>
            <a:r>
              <a:rPr lang="zh-CN" altLang="fr-FR" sz="2000" dirty="0" smtClean="0"/>
              <a:t>，</a:t>
            </a:r>
            <a:r>
              <a:rPr lang="fr-FR" altLang="zh-CN" sz="2000" dirty="0" smtClean="0"/>
              <a:t>q</a:t>
            </a:r>
            <a:r>
              <a:rPr lang="zh-CN" altLang="fr-FR" sz="2000" dirty="0" smtClean="0"/>
              <a:t>指向</a:t>
            </a:r>
            <a:r>
              <a:rPr lang="fr-FR" altLang="zh-CN" sz="2000" dirty="0" smtClean="0"/>
              <a:t>b</a:t>
            </a:r>
            <a:r>
              <a:rPr lang="zh-CN" altLang="fr-FR" sz="2000" dirty="0" smtClean="0"/>
              <a:t>。输出：</a:t>
            </a:r>
            <a:r>
              <a:rPr lang="fr-FR" altLang="zh-CN" sz="2000" dirty="0" smtClean="0"/>
              <a:t>0,1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	swap(</a:t>
            </a:r>
            <a:r>
              <a:rPr lang="fr-FR" altLang="zh-CN" sz="2000" dirty="0" smtClean="0">
                <a:solidFill>
                  <a:srgbClr val="FFC000"/>
                </a:solidFill>
              </a:rPr>
              <a:t>&amp;p</a:t>
            </a:r>
            <a:r>
              <a:rPr lang="fr-FR" altLang="zh-CN" sz="2000" dirty="0" smtClean="0"/>
              <a:t>,</a:t>
            </a:r>
            <a:r>
              <a:rPr lang="fr-FR" altLang="zh-CN" sz="2000" dirty="0" smtClean="0">
                <a:solidFill>
                  <a:srgbClr val="FFC000"/>
                </a:solidFill>
              </a:rPr>
              <a:t>&amp;q</a:t>
            </a:r>
            <a:r>
              <a:rPr lang="fr-FR" altLang="zh-CN" sz="2000" dirty="0" smtClean="0"/>
              <a:t>); </a:t>
            </a:r>
            <a:endParaRPr lang="fr-FR" altLang="zh-CN" sz="200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	cout &lt;&lt; *p &lt;&lt; ',' &lt;&lt; *q &lt;&lt; endl;  //p</a:t>
            </a:r>
            <a:r>
              <a:rPr lang="zh-CN" altLang="fr-FR" sz="2000" dirty="0" smtClean="0"/>
              <a:t>指向</a:t>
            </a:r>
            <a:r>
              <a:rPr lang="fr-FR" altLang="zh-CN" sz="2000" dirty="0" smtClean="0"/>
              <a:t>b</a:t>
            </a:r>
            <a:r>
              <a:rPr lang="zh-CN" altLang="fr-FR" sz="2000" dirty="0" smtClean="0"/>
              <a:t>，</a:t>
            </a:r>
            <a:r>
              <a:rPr lang="fr-FR" altLang="zh-CN" sz="2000" dirty="0" smtClean="0"/>
              <a:t>q</a:t>
            </a:r>
            <a:r>
              <a:rPr lang="zh-CN" altLang="fr-FR" sz="2000" dirty="0" smtClean="0"/>
              <a:t>指向</a:t>
            </a:r>
            <a:r>
              <a:rPr lang="fr-FR" altLang="zh-CN" sz="2000" dirty="0" smtClean="0"/>
              <a:t>a</a:t>
            </a:r>
            <a:r>
              <a:rPr lang="zh-CN" altLang="fr-FR" sz="2000" dirty="0" smtClean="0"/>
              <a:t>。输出：</a:t>
            </a:r>
            <a:r>
              <a:rPr lang="fr-FR" altLang="zh-CN" sz="2000" dirty="0" smtClean="0"/>
              <a:t>1,0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fr-FR" altLang="zh-CN" sz="2000" dirty="0" smtClean="0"/>
              <a:t>	return 0;</a:t>
            </a:r>
            <a:endParaRPr lang="en-US" altLang="zh-CN" sz="2000" dirty="0" smtClean="0"/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831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 algn="just">
          <a:buFont typeface="Arial" panose="020B0604020202020204" pitchFamily="34" charset="0"/>
          <a:buChar char="•"/>
          <a:defRPr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35266</TotalTime>
  <Words>1845</Words>
  <Application>Microsoft Office PowerPoint</Application>
  <PresentationFormat>全屏显示(4:3)</PresentationFormat>
  <Paragraphs>198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宋体</vt:lpstr>
      <vt:lpstr>Arial</vt:lpstr>
      <vt:lpstr>Verdana</vt:lpstr>
      <vt:lpstr>Wingdings</vt:lpstr>
      <vt:lpstr>Globe</vt:lpstr>
      <vt:lpstr>指针与数组</vt:lpstr>
      <vt:lpstr>主要内容</vt:lpstr>
      <vt:lpstr>用指针提高数组元素的访问效率 </vt:lpstr>
      <vt:lpstr>例：把字符串逆序</vt:lpstr>
      <vt:lpstr>获取数组的首地址</vt:lpstr>
      <vt:lpstr>PowerPoint 演示文稿</vt:lpstr>
      <vt:lpstr>多级指针</vt:lpstr>
      <vt:lpstr>例：交换两个指针变量值的函数</vt:lpstr>
      <vt:lpstr>PowerPoint 演示文稿</vt:lpstr>
      <vt:lpstr>指针数组</vt:lpstr>
      <vt:lpstr>PowerPoint 演示文稿</vt:lpstr>
      <vt:lpstr>PowerPoint 演示文稿</vt:lpstr>
      <vt:lpstr>函数main的参数</vt:lpstr>
      <vt:lpstr>PowerPoint 演示文稿</vt:lpstr>
      <vt:lpstr>多级指针实现动态的二维数组</vt:lpstr>
      <vt:lpstr>PowerPoint 演示文稿</vt:lpstr>
      <vt:lpstr>PowerPoint 演示文稿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第五章 构造数据类型</dc:title>
  <dc:creator>Chen Jiajun</dc:creator>
  <cp:lastModifiedBy>Chen Jiajun</cp:lastModifiedBy>
  <cp:revision>846</cp:revision>
  <dcterms:created xsi:type="dcterms:W3CDTF">2004-12-03T07:36:08Z</dcterms:created>
  <dcterms:modified xsi:type="dcterms:W3CDTF">2026-01-24T02:43:07Z</dcterms:modified>
</cp:coreProperties>
</file>