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sldIdLst>
    <p:sldId id="313" r:id="rId2"/>
    <p:sldId id="312" r:id="rId3"/>
    <p:sldId id="258" r:id="rId4"/>
    <p:sldId id="348" r:id="rId5"/>
    <p:sldId id="332" r:id="rId6"/>
    <p:sldId id="260" r:id="rId7"/>
    <p:sldId id="259" r:id="rId8"/>
    <p:sldId id="261" r:id="rId9"/>
    <p:sldId id="262" r:id="rId10"/>
    <p:sldId id="319" r:id="rId11"/>
    <p:sldId id="326" r:id="rId12"/>
    <p:sldId id="263" r:id="rId13"/>
    <p:sldId id="264" r:id="rId14"/>
    <p:sldId id="270" r:id="rId15"/>
    <p:sldId id="271" r:id="rId16"/>
    <p:sldId id="323" r:id="rId17"/>
    <p:sldId id="272" r:id="rId18"/>
    <p:sldId id="273" r:id="rId19"/>
    <p:sldId id="274" r:id="rId20"/>
    <p:sldId id="320" r:id="rId21"/>
    <p:sldId id="277" r:id="rId22"/>
    <p:sldId id="278" r:id="rId23"/>
    <p:sldId id="279" r:id="rId24"/>
    <p:sldId id="280" r:id="rId25"/>
    <p:sldId id="341" r:id="rId26"/>
    <p:sldId id="281" r:id="rId27"/>
    <p:sldId id="342" r:id="rId28"/>
    <p:sldId id="282" r:id="rId29"/>
    <p:sldId id="314" r:id="rId30"/>
    <p:sldId id="285" r:id="rId31"/>
    <p:sldId id="286" r:id="rId32"/>
    <p:sldId id="325" r:id="rId33"/>
    <p:sldId id="287" r:id="rId34"/>
    <p:sldId id="288" r:id="rId35"/>
    <p:sldId id="340" r:id="rId36"/>
    <p:sldId id="289" r:id="rId37"/>
    <p:sldId id="343" r:id="rId38"/>
    <p:sldId id="336" r:id="rId39"/>
    <p:sldId id="291" r:id="rId40"/>
    <p:sldId id="349" r:id="rId41"/>
    <p:sldId id="292" r:id="rId42"/>
    <p:sldId id="293" r:id="rId43"/>
    <p:sldId id="304" r:id="rId44"/>
    <p:sldId id="344" r:id="rId45"/>
    <p:sldId id="294" r:id="rId46"/>
    <p:sldId id="305" r:id="rId47"/>
    <p:sldId id="345" r:id="rId48"/>
    <p:sldId id="298" r:id="rId49"/>
    <p:sldId id="299" r:id="rId50"/>
    <p:sldId id="306" r:id="rId51"/>
    <p:sldId id="347" r:id="rId52"/>
    <p:sldId id="324" r:id="rId53"/>
    <p:sldId id="308" r:id="rId54"/>
    <p:sldId id="346" r:id="rId55"/>
    <p:sldId id="307" r:id="rId56"/>
    <p:sldId id="339" r:id="rId57"/>
    <p:sldId id="311" r:id="rId5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1E3D7C"/>
    <a:srgbClr val="193265"/>
    <a:srgbClr val="203F7E"/>
    <a:srgbClr val="2850A0"/>
    <a:srgbClr val="23468D"/>
    <a:srgbClr val="0033CC"/>
    <a:srgbClr val="244B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583" autoAdjust="0"/>
    <p:restoredTop sz="94676" autoAdjust="0"/>
  </p:normalViewPr>
  <p:slideViewPr>
    <p:cSldViewPr>
      <p:cViewPr varScale="1">
        <p:scale>
          <a:sx n="104" d="100"/>
          <a:sy n="104" d="100"/>
        </p:scale>
        <p:origin x="1108" y="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49 w 717"/>
                <a:gd name="T1" fmla="*/ 845 h 845"/>
                <a:gd name="T2" fmla="*/ 749 w 717"/>
                <a:gd name="T3" fmla="*/ 821 h 845"/>
                <a:gd name="T4" fmla="*/ 606 w 717"/>
                <a:gd name="T5" fmla="*/ 605 h 845"/>
                <a:gd name="T6" fmla="*/ 422 w 717"/>
                <a:gd name="T7" fmla="*/ 396 h 845"/>
                <a:gd name="T8" fmla="*/ 237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25 w 717"/>
                <a:gd name="T15" fmla="*/ 198 h 845"/>
                <a:gd name="T16" fmla="*/ 416 w 717"/>
                <a:gd name="T17" fmla="*/ 408 h 845"/>
                <a:gd name="T18" fmla="*/ 600 w 717"/>
                <a:gd name="T19" fmla="*/ 623 h 845"/>
                <a:gd name="T20" fmla="*/ 749 w 717"/>
                <a:gd name="T21" fmla="*/ 845 h 845"/>
                <a:gd name="T22" fmla="*/ 749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23 w 407"/>
                <a:gd name="T1" fmla="*/ 414 h 414"/>
                <a:gd name="T2" fmla="*/ 423 w 407"/>
                <a:gd name="T3" fmla="*/ 396 h 414"/>
                <a:gd name="T4" fmla="*/ 238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32 w 407"/>
                <a:gd name="T13" fmla="*/ 204 h 414"/>
                <a:gd name="T14" fmla="*/ 423 w 407"/>
                <a:gd name="T15" fmla="*/ 414 h 414"/>
                <a:gd name="T16" fmla="*/ 423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18 w 586"/>
                <a:gd name="T1" fmla="*/ 0 h 599"/>
                <a:gd name="T2" fmla="*/ 600 w 586"/>
                <a:gd name="T3" fmla="*/ 0 h 599"/>
                <a:gd name="T4" fmla="*/ 423 w 586"/>
                <a:gd name="T5" fmla="*/ 132 h 599"/>
                <a:gd name="T6" fmla="*/ 273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73 w 586"/>
                <a:gd name="T17" fmla="*/ 282 h 599"/>
                <a:gd name="T18" fmla="*/ 429 w 586"/>
                <a:gd name="T19" fmla="*/ 138 h 599"/>
                <a:gd name="T20" fmla="*/ 618 w 586"/>
                <a:gd name="T21" fmla="*/ 0 h 599"/>
                <a:gd name="T22" fmla="*/ 618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85 w 269"/>
                <a:gd name="T1" fmla="*/ 0 h 252"/>
                <a:gd name="T2" fmla="*/ 267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85 w 269"/>
                <a:gd name="T15" fmla="*/ 0 h 252"/>
                <a:gd name="T16" fmla="*/ 285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0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19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71720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7E385-AA97-4CF8-ABE6-28436E94279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1490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A8A12C-FC5E-43C5-8E58-9CACF5EFDAC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352284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04294F-FA12-4769-A9EE-7DA26D10237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7024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284836-471C-40FC-973D-A52DA3453B5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24621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8E6F58-6184-486F-9A40-F7DEA1CDE60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318537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802D3E-9112-499D-A7E0-A2FE0407E08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59606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19DC6-4EBE-4CB3-85E3-8C1F871EF1B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9735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FC8FBE-CFF8-4426-BCF8-F60BAF7B58A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8840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F11446-A4D1-4689-9779-64260C79EAA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88842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3836F4-0504-4FAF-8D40-C9904BFE7FE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24114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BB864-7171-4050-8079-9F5AAEECA8A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40287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chemeClr val="bg1">
                <a:lumMod val="50000"/>
              </a:schemeClr>
            </a:gs>
            <a:gs pos="100000">
              <a:schemeClr val="bg2">
                <a:lumMod val="5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70659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0660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0661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1035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70663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0664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0665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0666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0667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0668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0669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0670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0671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0672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0673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0674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0675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70676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0677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0678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39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49 w 717"/>
                <a:gd name="T1" fmla="*/ 845 h 845"/>
                <a:gd name="T2" fmla="*/ 749 w 717"/>
                <a:gd name="T3" fmla="*/ 821 h 845"/>
                <a:gd name="T4" fmla="*/ 606 w 717"/>
                <a:gd name="T5" fmla="*/ 605 h 845"/>
                <a:gd name="T6" fmla="*/ 422 w 717"/>
                <a:gd name="T7" fmla="*/ 396 h 845"/>
                <a:gd name="T8" fmla="*/ 237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25 w 717"/>
                <a:gd name="T15" fmla="*/ 198 h 845"/>
                <a:gd name="T16" fmla="*/ 416 w 717"/>
                <a:gd name="T17" fmla="*/ 408 h 845"/>
                <a:gd name="T18" fmla="*/ 600 w 717"/>
                <a:gd name="T19" fmla="*/ 623 h 845"/>
                <a:gd name="T20" fmla="*/ 749 w 717"/>
                <a:gd name="T21" fmla="*/ 845 h 845"/>
                <a:gd name="T22" fmla="*/ 749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0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23 w 407"/>
                <a:gd name="T1" fmla="*/ 414 h 414"/>
                <a:gd name="T2" fmla="*/ 423 w 407"/>
                <a:gd name="T3" fmla="*/ 396 h 414"/>
                <a:gd name="T4" fmla="*/ 238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32 w 407"/>
                <a:gd name="T13" fmla="*/ 204 h 414"/>
                <a:gd name="T14" fmla="*/ 423 w 407"/>
                <a:gd name="T15" fmla="*/ 414 h 414"/>
                <a:gd name="T16" fmla="*/ 423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681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42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18 w 586"/>
                <a:gd name="T1" fmla="*/ 0 h 599"/>
                <a:gd name="T2" fmla="*/ 600 w 586"/>
                <a:gd name="T3" fmla="*/ 0 h 599"/>
                <a:gd name="T4" fmla="*/ 423 w 586"/>
                <a:gd name="T5" fmla="*/ 132 h 599"/>
                <a:gd name="T6" fmla="*/ 273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73 w 586"/>
                <a:gd name="T17" fmla="*/ 282 h 599"/>
                <a:gd name="T18" fmla="*/ 429 w 586"/>
                <a:gd name="T19" fmla="*/ 138 h 599"/>
                <a:gd name="T20" fmla="*/ 618 w 586"/>
                <a:gd name="T21" fmla="*/ 0 h 599"/>
                <a:gd name="T22" fmla="*/ 618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3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85 w 269"/>
                <a:gd name="T1" fmla="*/ 0 h 252"/>
                <a:gd name="T2" fmla="*/ 267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85 w 269"/>
                <a:gd name="T15" fmla="*/ 0 h 252"/>
                <a:gd name="T16" fmla="*/ 285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4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5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6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47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1050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1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2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3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4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48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0695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70696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0697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0698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defRPr>
            </a:lvl1pPr>
          </a:lstStyle>
          <a:p>
            <a:pPr>
              <a:defRPr/>
            </a:pPr>
            <a:fld id="{56B726B6-D328-40A2-B22E-2BF837B4203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0699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54" r:id="rId1"/>
    <p:sldLayoutId id="2147483844" r:id="rId2"/>
    <p:sldLayoutId id="2147483845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1" r:id="rId9"/>
    <p:sldLayoutId id="2147483852" r:id="rId10"/>
    <p:sldLayoutId id="2147483853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4800" smtClean="0"/>
              <a:t>简单</a:t>
            </a:r>
            <a:r>
              <a:rPr lang="zh-CN" altLang="en-US" sz="4800" dirty="0"/>
              <a:t>数据的</a:t>
            </a:r>
            <a:r>
              <a:rPr lang="zh-CN" altLang="en-US" sz="4800" dirty="0" smtClean="0"/>
              <a:t>描述</a:t>
            </a:r>
            <a:r>
              <a:rPr lang="en-US" altLang="zh-CN" sz="4800" dirty="0" smtClean="0"/>
              <a:t/>
            </a:r>
            <a:br>
              <a:rPr lang="en-US" altLang="zh-CN" sz="4800" dirty="0" smtClean="0"/>
            </a:br>
            <a:r>
              <a:rPr lang="zh-CN" altLang="en-US" sz="4000" dirty="0" smtClean="0"/>
              <a:t>−−</a:t>
            </a:r>
            <a:r>
              <a:rPr lang="zh-CN" altLang="en-US" sz="4000" dirty="0"/>
              <a:t>基本数据类型和表达式</a:t>
            </a:r>
            <a:endParaRPr lang="zh-CN" altLang="en-US" sz="4000" dirty="0" smtClean="0">
              <a:solidFill>
                <a:srgbClr val="FFC000"/>
              </a:solidFill>
            </a:endParaRP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43608" y="3908648"/>
            <a:ext cx="6728792" cy="17526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（</a:t>
            </a:r>
            <a:r>
              <a:rPr lang="zh-CN" altLang="en-US"/>
              <a:t>基础部分</a:t>
            </a:r>
            <a:r>
              <a:rPr lang="zh-CN" altLang="en-US" smtClean="0"/>
              <a:t>）</a:t>
            </a:r>
            <a:endParaRPr lang="en-US" altLang="zh-CN" dirty="0" smtClean="0"/>
          </a:p>
          <a:p>
            <a:pPr eaLnBrk="1" hangingPunct="1">
              <a:defRPr/>
            </a:pPr>
            <a:endParaRPr lang="zh-CN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624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无符号整数类型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40768"/>
            <a:ext cx="8229600" cy="5184576"/>
          </a:xfrm>
        </p:spPr>
        <p:txBody>
          <a:bodyPr>
            <a:norm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CN" dirty="0" smtClean="0"/>
              <a:t>C++</a:t>
            </a:r>
            <a:r>
              <a:rPr lang="zh-CN" altLang="en-US" dirty="0" smtClean="0"/>
              <a:t>还提供了以下的</a:t>
            </a:r>
            <a:r>
              <a:rPr lang="zh-CN" altLang="en-US" dirty="0" smtClean="0">
                <a:solidFill>
                  <a:srgbClr val="FFC000"/>
                </a:solidFill>
              </a:rPr>
              <a:t>无符号</a:t>
            </a:r>
            <a:r>
              <a:rPr lang="zh-CN" altLang="en-US" dirty="0" smtClean="0"/>
              <a:t>整数类型：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altLang="zh-CN" dirty="0" smtClean="0"/>
              <a:t>unsigned </a:t>
            </a:r>
            <a:r>
              <a:rPr lang="en-US" altLang="zh-CN" dirty="0" err="1" smtClean="0"/>
              <a:t>int</a:t>
            </a:r>
            <a:r>
              <a:rPr lang="zh-CN" altLang="en-US" dirty="0" smtClean="0"/>
              <a:t>或</a:t>
            </a:r>
            <a:r>
              <a:rPr lang="en-US" altLang="zh-CN" dirty="0" smtClean="0"/>
              <a:t>unsigned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altLang="zh-CN" dirty="0" smtClean="0"/>
              <a:t>unsigned short </a:t>
            </a:r>
            <a:r>
              <a:rPr lang="en-US" altLang="zh-CN" dirty="0" err="1" smtClean="0"/>
              <a:t>int</a:t>
            </a:r>
            <a:r>
              <a:rPr lang="zh-CN" altLang="en-US" dirty="0" smtClean="0"/>
              <a:t>或</a:t>
            </a:r>
            <a:r>
              <a:rPr lang="en-US" altLang="zh-CN" dirty="0" smtClean="0"/>
              <a:t>unsigned short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altLang="zh-CN" dirty="0" smtClean="0"/>
              <a:t>unsigned long </a:t>
            </a:r>
            <a:r>
              <a:rPr lang="en-US" altLang="zh-CN" dirty="0" err="1" smtClean="0"/>
              <a:t>int</a:t>
            </a:r>
            <a:r>
              <a:rPr lang="zh-CN" altLang="en-US" dirty="0" smtClean="0"/>
              <a:t>或</a:t>
            </a:r>
            <a:r>
              <a:rPr lang="en-US" altLang="zh-CN" dirty="0" smtClean="0"/>
              <a:t>unsigned long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它们所占的内存大小与相应的有符号整数类型相同，但没有表示符号的二进制位，所有二进制位都用于表示绝对值。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112568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zh-CN" altLang="en-US" dirty="0" smtClean="0"/>
              <a:t>无符号整数类型的用途：</a:t>
            </a:r>
            <a:endParaRPr lang="en-US" altLang="zh-CN" dirty="0" smtClean="0"/>
          </a:p>
          <a:p>
            <a:pPr lvl="1">
              <a:lnSpc>
                <a:spcPct val="110000"/>
              </a:lnSpc>
            </a:pPr>
            <a:r>
              <a:rPr lang="zh-CN" altLang="en-US" dirty="0"/>
              <a:t>表示</a:t>
            </a:r>
            <a:r>
              <a:rPr lang="zh-CN" altLang="en-US" dirty="0">
                <a:solidFill>
                  <a:srgbClr val="FFC000"/>
                </a:solidFill>
              </a:rPr>
              <a:t>更大的</a:t>
            </a:r>
            <a:r>
              <a:rPr lang="zh-CN" altLang="en-US" dirty="0" smtClean="0"/>
              <a:t>正整数（可</a:t>
            </a:r>
            <a:r>
              <a:rPr lang="zh-CN" altLang="en-US" dirty="0"/>
              <a:t>表示的最大正整数比相应的有符号整数</a:t>
            </a:r>
            <a:r>
              <a:rPr lang="zh-CN" altLang="en-US" dirty="0" smtClean="0"/>
              <a:t>类型大约大一倍</a:t>
            </a:r>
            <a:r>
              <a:rPr lang="zh-CN" altLang="en-US" dirty="0"/>
              <a:t>） 。</a:t>
            </a:r>
            <a:endParaRPr lang="en-US" altLang="zh-CN" dirty="0"/>
          </a:p>
          <a:p>
            <a:pPr lvl="1">
              <a:lnSpc>
                <a:spcPct val="110000"/>
              </a:lnSpc>
            </a:pPr>
            <a:r>
              <a:rPr lang="zh-CN" altLang="en-US" dirty="0" smtClean="0"/>
              <a:t>能</a:t>
            </a:r>
            <a:r>
              <a:rPr lang="zh-CN" altLang="en-US" dirty="0"/>
              <a:t>对</a:t>
            </a:r>
            <a:r>
              <a:rPr lang="zh-CN" altLang="en-US" dirty="0">
                <a:solidFill>
                  <a:schemeClr val="folHlink"/>
                </a:solidFill>
              </a:rPr>
              <a:t>非负</a:t>
            </a:r>
            <a:r>
              <a:rPr lang="zh-CN" altLang="en-US" dirty="0"/>
              <a:t>整数专门进行描述，在一些情况</a:t>
            </a:r>
            <a:r>
              <a:rPr lang="zh-CN" altLang="en-US" dirty="0" smtClean="0"/>
              <a:t>下可以</a:t>
            </a:r>
            <a:r>
              <a:rPr lang="zh-CN" altLang="en-US" dirty="0"/>
              <a:t>提高程序的可靠性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lvl="1">
              <a:lnSpc>
                <a:spcPct val="110000"/>
              </a:lnSpc>
            </a:pPr>
            <a:r>
              <a:rPr lang="zh-CN" altLang="en-US" dirty="0"/>
              <a:t>表示</a:t>
            </a:r>
            <a:r>
              <a:rPr lang="zh-CN" altLang="en-US" dirty="0" smtClean="0"/>
              <a:t>一些</a:t>
            </a:r>
            <a:r>
              <a:rPr lang="zh-CN" altLang="en-US" dirty="0" smtClean="0">
                <a:solidFill>
                  <a:srgbClr val="FFC000"/>
                </a:solidFill>
              </a:rPr>
              <a:t>非</a:t>
            </a:r>
            <a:r>
              <a:rPr lang="zh-CN" altLang="en-US" dirty="0">
                <a:solidFill>
                  <a:srgbClr val="FFC000"/>
                </a:solidFill>
              </a:rPr>
              <a:t>数值</a:t>
            </a:r>
            <a:r>
              <a:rPr lang="zh-CN" altLang="en-US" dirty="0"/>
              <a:t>数据（如由二进制位构成的设备的状态数据以及图像的位图数据等）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lnSpc>
                <a:spcPct val="110000"/>
              </a:lnSpc>
            </a:pPr>
            <a:r>
              <a:rPr lang="zh-CN" altLang="en-US" dirty="0"/>
              <a:t>无符号整数类型的缺陷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 lvl="1">
              <a:lnSpc>
                <a:spcPct val="110000"/>
              </a:lnSpc>
            </a:pPr>
            <a:r>
              <a:rPr lang="zh-CN" altLang="en-US" dirty="0" smtClean="0"/>
              <a:t>对减法操作不是封闭的！（两个无符号整数相减，结果可能不是无符号整数）</a:t>
            </a:r>
            <a:endParaRPr lang="en-US" altLang="zh-CN" dirty="0" smtClean="0"/>
          </a:p>
          <a:p>
            <a:pPr lvl="1">
              <a:lnSpc>
                <a:spcPct val="110000"/>
              </a:lnSpc>
            </a:pPr>
            <a:r>
              <a:rPr lang="zh-CN" altLang="en-US" dirty="0" smtClean="0"/>
              <a:t>无符号与有符号整数进行运算时有时会出问题！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6565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85725"/>
            <a:ext cx="7772400" cy="8953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实数类型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5900" y="1196752"/>
            <a:ext cx="8748713" cy="5544616"/>
          </a:xfrm>
        </p:spPr>
        <p:txBody>
          <a:bodyPr>
            <a:normAutofit fontScale="85000" lnSpcReduction="20000"/>
          </a:bodyPr>
          <a:lstStyle/>
          <a:p>
            <a:pPr marL="354013" indent="-354013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实数类型通常</a:t>
            </a:r>
            <a:r>
              <a:rPr lang="zh-CN" altLang="en-US" dirty="0"/>
              <a:t>用于</a:t>
            </a:r>
            <a:r>
              <a:rPr lang="zh-CN" altLang="en-US" dirty="0" smtClean="0"/>
              <a:t>描述</a:t>
            </a:r>
            <a:r>
              <a:rPr lang="zh-CN" altLang="en-US" dirty="0" smtClean="0">
                <a:solidFill>
                  <a:schemeClr val="folHlink"/>
                </a:solidFill>
              </a:rPr>
              <a:t>实数</a:t>
            </a:r>
            <a:r>
              <a:rPr lang="zh-CN" altLang="en-US" dirty="0" smtClean="0"/>
              <a:t>。</a:t>
            </a:r>
            <a:r>
              <a:rPr lang="en-US" altLang="zh-CN" dirty="0" smtClean="0"/>
              <a:t>C++</a:t>
            </a:r>
            <a:r>
              <a:rPr lang="zh-CN" altLang="en-US" dirty="0" smtClean="0"/>
              <a:t>根据精度把实数类型分为：</a:t>
            </a:r>
          </a:p>
          <a:p>
            <a:pPr marL="1076325" lvl="1" indent="-276225" eaLnBrk="1" hangingPunct="1">
              <a:defRPr/>
            </a:pPr>
            <a:r>
              <a:rPr lang="zh-CN" altLang="en-US" dirty="0" smtClean="0"/>
              <a:t> </a:t>
            </a:r>
            <a:r>
              <a:rPr lang="en-US" altLang="zh-CN" dirty="0" smtClean="0"/>
              <a:t>float </a:t>
            </a:r>
            <a:r>
              <a:rPr lang="zh-CN" altLang="en-US" dirty="0" smtClean="0"/>
              <a:t>（单精度型）</a:t>
            </a:r>
          </a:p>
          <a:p>
            <a:pPr marL="1076325" lvl="1" indent="-276225" eaLnBrk="1" hangingPunct="1">
              <a:defRPr/>
            </a:pPr>
            <a:r>
              <a:rPr lang="zh-CN" altLang="en-US" dirty="0" smtClean="0"/>
              <a:t> </a:t>
            </a:r>
            <a:r>
              <a:rPr lang="en-US" altLang="zh-CN" dirty="0" smtClean="0"/>
              <a:t>double </a:t>
            </a:r>
            <a:r>
              <a:rPr lang="zh-CN" altLang="en-US" dirty="0" smtClean="0"/>
              <a:t>（双精度型）</a:t>
            </a:r>
          </a:p>
          <a:p>
            <a:pPr marL="1076325" lvl="1" indent="-276225" eaLnBrk="1" hangingPunct="1">
              <a:defRPr/>
            </a:pPr>
            <a:r>
              <a:rPr lang="zh-CN" altLang="en-US" dirty="0" smtClean="0"/>
              <a:t> </a:t>
            </a:r>
            <a:r>
              <a:rPr lang="en-US" altLang="zh-CN" dirty="0" smtClean="0"/>
              <a:t>long double</a:t>
            </a:r>
            <a:r>
              <a:rPr lang="zh-CN" altLang="en-US" dirty="0" smtClean="0"/>
              <a:t>（长双精度型）</a:t>
            </a:r>
          </a:p>
          <a:p>
            <a:pPr marL="354013" indent="-354013" eaLnBrk="1" hangingPunct="1">
              <a:buNone/>
              <a:defRPr/>
            </a:pPr>
            <a:r>
              <a:rPr lang="zh-CN" altLang="en-US" sz="2400" dirty="0" smtClean="0">
                <a:solidFill>
                  <a:schemeClr val="tx2"/>
                </a:solidFill>
              </a:rPr>
              <a:t>	</a:t>
            </a:r>
            <a:r>
              <a:rPr lang="zh-CN" altLang="en-US" sz="2400" dirty="0" smtClean="0">
                <a:latin typeface="Arial"/>
              </a:rPr>
              <a:t>“</a:t>
            </a:r>
            <a:r>
              <a:rPr lang="en-US" altLang="zh-CN" sz="2400" dirty="0" smtClean="0"/>
              <a:t>float</a:t>
            </a:r>
            <a:r>
              <a:rPr lang="zh-CN" altLang="en-US" sz="2400" dirty="0" smtClean="0">
                <a:latin typeface="Arial"/>
              </a:rPr>
              <a:t>”</a:t>
            </a:r>
            <a:r>
              <a:rPr lang="zh-CN" altLang="en-US" sz="2400" dirty="0" smtClean="0"/>
              <a:t>的范围 ＜ </a:t>
            </a:r>
            <a:r>
              <a:rPr lang="zh-CN" altLang="en-US" sz="2400" dirty="0" smtClean="0">
                <a:latin typeface="Arial"/>
              </a:rPr>
              <a:t>“</a:t>
            </a:r>
            <a:r>
              <a:rPr lang="en-US" altLang="zh-CN" sz="2400" dirty="0" smtClean="0"/>
              <a:t>double</a:t>
            </a:r>
            <a:r>
              <a:rPr lang="zh-CN" altLang="en-US" sz="2400" dirty="0" smtClean="0">
                <a:latin typeface="Arial"/>
              </a:rPr>
              <a:t>”</a:t>
            </a:r>
            <a:r>
              <a:rPr lang="zh-CN" altLang="en-US" sz="2400" dirty="0" smtClean="0"/>
              <a:t>的范围 </a:t>
            </a:r>
            <a:r>
              <a:rPr lang="zh-CN" altLang="en-US" sz="2400" dirty="0" smtClean="0">
                <a:solidFill>
                  <a:srgbClr val="FFC000"/>
                </a:solidFill>
              </a:rPr>
              <a:t>≤</a:t>
            </a:r>
            <a:r>
              <a:rPr lang="zh-CN" altLang="en-US" sz="2400" dirty="0" smtClean="0"/>
              <a:t> </a:t>
            </a:r>
            <a:r>
              <a:rPr lang="zh-CN" altLang="en-US" sz="2400" dirty="0" smtClean="0">
                <a:latin typeface="Arial"/>
              </a:rPr>
              <a:t>“</a:t>
            </a:r>
            <a:r>
              <a:rPr lang="en-US" altLang="zh-CN" sz="2400" dirty="0" smtClean="0"/>
              <a:t>long double</a:t>
            </a:r>
            <a:r>
              <a:rPr lang="zh-CN" altLang="en-US" sz="2400" dirty="0" smtClean="0">
                <a:latin typeface="Arial"/>
              </a:rPr>
              <a:t>”</a:t>
            </a:r>
            <a:r>
              <a:rPr lang="zh-CN" altLang="en-US" sz="2400" dirty="0" smtClean="0"/>
              <a:t>的范围</a:t>
            </a:r>
          </a:p>
          <a:p>
            <a:pPr marL="276225" indent="-276225" eaLnBrk="1" hangingPunct="1">
              <a:lnSpc>
                <a:spcPct val="120000"/>
              </a:lnSpc>
              <a:defRPr/>
            </a:pPr>
            <a:r>
              <a:rPr lang="zh-CN" altLang="en-US" dirty="0"/>
              <a:t>在计算机内部，上述实数类型的值采用</a:t>
            </a:r>
            <a:r>
              <a:rPr lang="zh-CN" altLang="en-US" dirty="0">
                <a:solidFill>
                  <a:srgbClr val="FFC000"/>
                </a:solidFill>
              </a:rPr>
              <a:t>固定长度的</a:t>
            </a:r>
            <a:r>
              <a:rPr lang="zh-CN" altLang="en-US" dirty="0" smtClean="0">
                <a:solidFill>
                  <a:srgbClr val="FFC000"/>
                </a:solidFill>
              </a:rPr>
              <a:t>浮点</a:t>
            </a:r>
            <a:r>
              <a:rPr lang="zh-CN" altLang="en-US" dirty="0">
                <a:solidFill>
                  <a:srgbClr val="FFC000"/>
                </a:solidFill>
              </a:rPr>
              <a:t>表示</a:t>
            </a:r>
            <a:r>
              <a:rPr lang="zh-CN" altLang="en-US" dirty="0" smtClean="0"/>
              <a:t>（因此，在</a:t>
            </a:r>
            <a:r>
              <a:rPr lang="en-US" altLang="zh-CN" dirty="0" smtClean="0"/>
              <a:t>C++</a:t>
            </a:r>
            <a:r>
              <a:rPr lang="zh-CN" altLang="en-US" dirty="0" smtClean="0"/>
              <a:t>中实数类型又</a:t>
            </a:r>
            <a:r>
              <a:rPr lang="zh-CN" altLang="en-US" dirty="0"/>
              <a:t>称</a:t>
            </a:r>
            <a:r>
              <a:rPr lang="zh-CN" altLang="en-US" dirty="0" smtClean="0">
                <a:solidFill>
                  <a:srgbClr val="FFC000"/>
                </a:solidFill>
              </a:rPr>
              <a:t>浮点类型</a:t>
            </a:r>
            <a:r>
              <a:rPr lang="zh-CN" altLang="en-US" dirty="0"/>
              <a:t>）：</a:t>
            </a:r>
          </a:p>
          <a:p>
            <a:pPr marL="1076325" lvl="1" indent="-276225" eaLnBrk="1" hangingPunct="1">
              <a:defRPr/>
            </a:pPr>
            <a:r>
              <a:rPr lang="en-US" altLang="zh-CN" dirty="0"/>
              <a:t>float</a:t>
            </a:r>
            <a:r>
              <a:rPr lang="zh-CN" altLang="en-US" dirty="0"/>
              <a:t>占</a:t>
            </a:r>
            <a:r>
              <a:rPr lang="en-US" altLang="zh-CN" dirty="0"/>
              <a:t>4</a:t>
            </a:r>
            <a:r>
              <a:rPr lang="zh-CN" altLang="en-US" dirty="0"/>
              <a:t>个字节（</a:t>
            </a:r>
            <a:r>
              <a:rPr lang="en-US" altLang="zh-CN" sz="2200" dirty="0"/>
              <a:t>-3.402823466×10</a:t>
            </a:r>
            <a:r>
              <a:rPr lang="en-US" altLang="zh-CN" sz="2200" baseline="30000" dirty="0"/>
              <a:t>38</a:t>
            </a:r>
            <a:r>
              <a:rPr lang="zh-CN" altLang="en-US" sz="2200" dirty="0"/>
              <a:t>～</a:t>
            </a:r>
            <a:r>
              <a:rPr lang="en-US" altLang="zh-CN" sz="2200" dirty="0"/>
              <a:t>3.402823466×10</a:t>
            </a:r>
            <a:r>
              <a:rPr lang="en-US" altLang="zh-CN" sz="2200" baseline="30000" dirty="0"/>
              <a:t>38</a:t>
            </a:r>
            <a:r>
              <a:rPr lang="zh-CN" altLang="en-US" dirty="0"/>
              <a:t>）</a:t>
            </a:r>
          </a:p>
          <a:p>
            <a:pPr marL="1076325" lvl="1" indent="-276225" eaLnBrk="1" hangingPunct="1">
              <a:defRPr/>
            </a:pPr>
            <a:r>
              <a:rPr lang="en-US" altLang="zh-CN" dirty="0"/>
              <a:t>double</a:t>
            </a:r>
            <a:r>
              <a:rPr lang="zh-CN" altLang="en-US" dirty="0"/>
              <a:t>占</a:t>
            </a:r>
            <a:r>
              <a:rPr lang="en-US" altLang="zh-CN" dirty="0"/>
              <a:t>8</a:t>
            </a:r>
            <a:r>
              <a:rPr lang="zh-CN" altLang="en-US" dirty="0"/>
              <a:t>个字节（</a:t>
            </a:r>
            <a:r>
              <a:rPr lang="en-US" altLang="zh-CN" sz="2200" dirty="0"/>
              <a:t>-1.7976931348623158×10</a:t>
            </a:r>
            <a:r>
              <a:rPr lang="en-US" altLang="zh-CN" sz="2200" baseline="30000" dirty="0"/>
              <a:t>308</a:t>
            </a:r>
            <a:r>
              <a:rPr lang="zh-CN" altLang="en-US" sz="2200" dirty="0"/>
              <a:t>～</a:t>
            </a:r>
            <a:r>
              <a:rPr lang="en-US" altLang="zh-CN" sz="2200" dirty="0"/>
              <a:t>1.7976931348623158×10</a:t>
            </a:r>
            <a:r>
              <a:rPr lang="en-US" altLang="zh-CN" sz="2200" baseline="30000" dirty="0"/>
              <a:t>308</a:t>
            </a:r>
            <a:r>
              <a:rPr lang="zh-CN" altLang="en-US" dirty="0"/>
              <a:t>）</a:t>
            </a:r>
          </a:p>
          <a:p>
            <a:pPr marL="1076325" lvl="1" indent="-276225" eaLnBrk="1" hangingPunct="1">
              <a:defRPr/>
            </a:pPr>
            <a:r>
              <a:rPr lang="en-US" altLang="zh-CN" dirty="0"/>
              <a:t>long double</a:t>
            </a:r>
            <a:r>
              <a:rPr lang="zh-CN" altLang="en-US" dirty="0"/>
              <a:t>占</a:t>
            </a:r>
            <a:r>
              <a:rPr lang="en-US" altLang="zh-CN" dirty="0"/>
              <a:t>8</a:t>
            </a:r>
            <a:r>
              <a:rPr lang="zh-CN" altLang="en-US" dirty="0"/>
              <a:t>个或</a:t>
            </a:r>
            <a:r>
              <a:rPr lang="en-US" altLang="zh-CN" dirty="0"/>
              <a:t>10</a:t>
            </a:r>
            <a:r>
              <a:rPr lang="zh-CN" altLang="en-US" dirty="0"/>
              <a:t>个字节（由具体的实现决定）</a:t>
            </a:r>
            <a:endParaRPr lang="en-US" altLang="zh-CN" dirty="0"/>
          </a:p>
          <a:p>
            <a:pPr marL="276225" indent="-276225" eaLnBrk="1" hangingPunct="1">
              <a:lnSpc>
                <a:spcPct val="120000"/>
              </a:lnSpc>
              <a:defRPr/>
            </a:pPr>
            <a:r>
              <a:rPr lang="zh-CN" altLang="en-US" dirty="0" smtClean="0">
                <a:solidFill>
                  <a:srgbClr val="FFC000"/>
                </a:solidFill>
              </a:rPr>
              <a:t>注意：</a:t>
            </a:r>
            <a:r>
              <a:rPr lang="zh-CN" altLang="en-US" dirty="0" smtClean="0"/>
              <a:t>有些实数无法用</a:t>
            </a:r>
            <a:r>
              <a:rPr lang="en-US" altLang="zh-CN" dirty="0" smtClean="0"/>
              <a:t>C++</a:t>
            </a:r>
            <a:r>
              <a:rPr lang="zh-CN" altLang="en-US" dirty="0" smtClean="0"/>
              <a:t>实数类型精确表示（如</a:t>
            </a:r>
            <a:r>
              <a:rPr lang="en-US" altLang="zh-CN" dirty="0" smtClean="0"/>
              <a:t>0.1</a:t>
            </a:r>
            <a:r>
              <a:rPr lang="zh-CN" altLang="en-US" dirty="0" smtClean="0"/>
              <a:t>）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373410"/>
            <a:ext cx="7772400" cy="8953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字符类型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7338" y="1917948"/>
            <a:ext cx="8605142" cy="3599284"/>
          </a:xfrm>
        </p:spPr>
        <p:txBody>
          <a:bodyPr>
            <a:normAutofit lnSpcReduction="10000"/>
          </a:bodyPr>
          <a:lstStyle/>
          <a:p>
            <a:pPr marL="533400" indent="-533400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字符类型通常用于描述</a:t>
            </a:r>
            <a:r>
              <a:rPr lang="zh-CN" altLang="en-US" dirty="0" smtClean="0">
                <a:solidFill>
                  <a:srgbClr val="FFC000"/>
                </a:solidFill>
              </a:rPr>
              <a:t>文字</a:t>
            </a:r>
            <a:r>
              <a:rPr lang="zh-CN" altLang="en-US" dirty="0" smtClean="0"/>
              <a:t>类型数据中的一个</a:t>
            </a:r>
            <a:r>
              <a:rPr lang="zh-CN" altLang="en-US" dirty="0" smtClean="0">
                <a:solidFill>
                  <a:schemeClr val="folHlink"/>
                </a:solidFill>
              </a:rPr>
              <a:t>字符</a:t>
            </a:r>
            <a:r>
              <a:rPr lang="zh-CN" altLang="en-US" dirty="0" smtClean="0"/>
              <a:t>。</a:t>
            </a:r>
          </a:p>
          <a:p>
            <a:pPr marL="533400" indent="-533400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字符在计算机中存储的是它的</a:t>
            </a:r>
            <a:r>
              <a:rPr lang="zh-CN" altLang="en-US" dirty="0" smtClean="0">
                <a:solidFill>
                  <a:schemeClr val="folHlink"/>
                </a:solidFill>
              </a:rPr>
              <a:t>编码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533400" indent="-533400" eaLnBrk="1" hangingPunct="1">
              <a:lnSpc>
                <a:spcPct val="120000"/>
              </a:lnSpc>
              <a:defRPr/>
            </a:pPr>
            <a:r>
              <a:rPr lang="en-US" altLang="zh-CN" dirty="0" smtClean="0"/>
              <a:t>C++</a:t>
            </a:r>
            <a:r>
              <a:rPr lang="zh-CN" altLang="en-US" dirty="0" smtClean="0"/>
              <a:t>字符类型包括：</a:t>
            </a:r>
          </a:p>
          <a:p>
            <a:pPr marL="1076325" lvl="1" indent="-276225" eaLnBrk="1" hangingPunct="1">
              <a:lnSpc>
                <a:spcPct val="120000"/>
              </a:lnSpc>
              <a:defRPr/>
            </a:pPr>
            <a:r>
              <a:rPr lang="en-US" altLang="zh-CN" dirty="0" smtClean="0"/>
              <a:t>char</a:t>
            </a:r>
            <a:r>
              <a:rPr lang="zh-CN" altLang="en-US" dirty="0" smtClean="0"/>
              <a:t>：用于表示</a:t>
            </a:r>
            <a:r>
              <a:rPr lang="zh-CN" altLang="en-US" dirty="0" smtClean="0">
                <a:solidFill>
                  <a:srgbClr val="FFC000"/>
                </a:solidFill>
              </a:rPr>
              <a:t>单子节</a:t>
            </a:r>
            <a:r>
              <a:rPr lang="zh-CN" altLang="en-US" dirty="0" smtClean="0"/>
              <a:t>编码的字符。</a:t>
            </a:r>
          </a:p>
          <a:p>
            <a:pPr marL="1076325" lvl="1" indent="-276225" eaLnBrk="1" hangingPunct="1">
              <a:lnSpc>
                <a:spcPct val="120000"/>
              </a:lnSpc>
              <a:defRPr/>
            </a:pPr>
            <a:r>
              <a:rPr lang="en-US" altLang="zh-CN" dirty="0" err="1" smtClean="0"/>
              <a:t>wchar_t</a:t>
            </a:r>
            <a:r>
              <a:rPr lang="zh-CN" altLang="en-US" dirty="0" smtClean="0"/>
              <a:t>：用于表示</a:t>
            </a:r>
            <a:r>
              <a:rPr lang="zh-CN" altLang="en-US" dirty="0" smtClean="0">
                <a:solidFill>
                  <a:srgbClr val="FFC000"/>
                </a:solidFill>
              </a:rPr>
              <a:t>多字节</a:t>
            </a:r>
            <a:r>
              <a:rPr lang="zh-CN" altLang="en-US" dirty="0" smtClean="0"/>
              <a:t>编码的字符。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85725"/>
            <a:ext cx="7772400" cy="8953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000" dirty="0" smtClean="0"/>
              <a:t>常</a:t>
            </a:r>
            <a:r>
              <a:rPr lang="zh-CN" altLang="en-US" sz="4000" dirty="0"/>
              <a:t>见</a:t>
            </a:r>
            <a:r>
              <a:rPr lang="zh-CN" altLang="en-US" sz="4000" dirty="0" smtClean="0"/>
              <a:t>的字符集及其编码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340768"/>
            <a:ext cx="8675688" cy="5113337"/>
          </a:xfrm>
        </p:spPr>
        <p:txBody>
          <a:bodyPr>
            <a:normAutofit fontScale="92500"/>
          </a:bodyPr>
          <a:lstStyle/>
          <a:p>
            <a:pPr marL="354013" indent="-354013" eaLnBrk="1" hangingPunct="1">
              <a:defRPr/>
            </a:pPr>
            <a:r>
              <a:rPr lang="en-US" altLang="zh-CN" dirty="0" smtClean="0"/>
              <a:t> ASCII</a:t>
            </a:r>
            <a:r>
              <a:rPr lang="zh-CN" altLang="en-US" dirty="0" smtClean="0"/>
              <a:t>字符集</a:t>
            </a:r>
          </a:p>
          <a:p>
            <a:pPr marL="1333500" lvl="1" indent="-533400" eaLnBrk="1" hangingPunct="1">
              <a:defRPr/>
            </a:pPr>
            <a:r>
              <a:rPr lang="en-US" altLang="zh-CN" dirty="0" smtClean="0"/>
              <a:t>10</a:t>
            </a:r>
            <a:r>
              <a:rPr lang="zh-CN" altLang="en-US" dirty="0" smtClean="0"/>
              <a:t>个数字</a:t>
            </a:r>
          </a:p>
          <a:p>
            <a:pPr marL="1333500" lvl="1" indent="-533400" eaLnBrk="1" hangingPunct="1">
              <a:defRPr/>
            </a:pPr>
            <a:r>
              <a:rPr lang="en-US" altLang="zh-CN" dirty="0" smtClean="0"/>
              <a:t>52</a:t>
            </a:r>
            <a:r>
              <a:rPr lang="zh-CN" altLang="en-US" dirty="0" smtClean="0"/>
              <a:t>个英文字母（包括大、小写）</a:t>
            </a:r>
          </a:p>
          <a:p>
            <a:pPr marL="1333500" lvl="1" indent="-533400" eaLnBrk="1" hangingPunct="1">
              <a:defRPr/>
            </a:pPr>
            <a:r>
              <a:rPr lang="zh-CN" altLang="en-US" dirty="0" smtClean="0"/>
              <a:t>其它一些常用符号（如标点符号、数学运算符等） </a:t>
            </a:r>
          </a:p>
          <a:p>
            <a:pPr marL="1333500" lvl="1" indent="-533400" eaLnBrk="1" hangingPunct="1">
              <a:defRPr/>
            </a:pPr>
            <a:r>
              <a:rPr lang="zh-CN" altLang="en-US" dirty="0" smtClean="0"/>
              <a:t>采用</a:t>
            </a:r>
            <a:r>
              <a:rPr lang="en-US" altLang="zh-CN" dirty="0" smtClean="0"/>
              <a:t>7</a:t>
            </a:r>
            <a:r>
              <a:rPr lang="zh-CN" altLang="en-US" dirty="0" smtClean="0"/>
              <a:t>位二进制编码表示（占用一个字节），可扩充成</a:t>
            </a:r>
            <a:r>
              <a:rPr lang="en-US" altLang="zh-CN" dirty="0" smtClean="0"/>
              <a:t>8</a:t>
            </a:r>
            <a:r>
              <a:rPr lang="zh-CN" altLang="en-US" dirty="0" smtClean="0"/>
              <a:t>位，最多表示</a:t>
            </a:r>
            <a:r>
              <a:rPr lang="en-US" altLang="zh-CN" dirty="0" smtClean="0"/>
              <a:t>256</a:t>
            </a:r>
            <a:r>
              <a:rPr lang="zh-CN" altLang="en-US" dirty="0" smtClean="0"/>
              <a:t>个字符。</a:t>
            </a:r>
          </a:p>
          <a:p>
            <a:pPr marL="1333500" lvl="1" indent="-533400" eaLnBrk="1" hangingPunct="1">
              <a:defRPr/>
            </a:pPr>
            <a:r>
              <a:rPr lang="zh-CN" altLang="en-US" dirty="0" smtClean="0"/>
              <a:t>特点：</a:t>
            </a:r>
            <a:r>
              <a:rPr lang="en-US" altLang="zh-CN" dirty="0" smtClean="0"/>
              <a:t>0~9</a:t>
            </a:r>
            <a:r>
              <a:rPr lang="zh-CN" altLang="en-US" dirty="0" smtClean="0"/>
              <a:t>十个数字、</a:t>
            </a:r>
            <a:r>
              <a:rPr lang="en-US" altLang="zh-CN" dirty="0" smtClean="0"/>
              <a:t>26</a:t>
            </a:r>
            <a:r>
              <a:rPr lang="zh-CN" altLang="en-US" dirty="0" smtClean="0"/>
              <a:t>个大写英文字母以及</a:t>
            </a:r>
            <a:r>
              <a:rPr lang="en-US" altLang="zh-CN" dirty="0" smtClean="0"/>
              <a:t>26</a:t>
            </a:r>
            <a:r>
              <a:rPr lang="zh-CN" altLang="en-US" dirty="0" smtClean="0"/>
              <a:t>个小写英文字母的编码各自是连续的。例如：</a:t>
            </a:r>
            <a:endParaRPr lang="en-US" altLang="zh-CN" dirty="0" smtClean="0"/>
          </a:p>
          <a:p>
            <a:pPr marL="1733550" lvl="2" indent="-533400" eaLnBrk="1" hangingPunct="1">
              <a:defRPr/>
            </a:pPr>
            <a:r>
              <a:rPr lang="en-US" altLang="zh-CN" dirty="0" err="1" smtClean="0"/>
              <a:t>ch</a:t>
            </a:r>
            <a:r>
              <a:rPr lang="en-US" altLang="zh-CN" dirty="0" smtClean="0"/>
              <a:t>-'</a:t>
            </a:r>
            <a:r>
              <a:rPr lang="en-US" altLang="zh-CN" dirty="0" err="1" smtClean="0"/>
              <a:t>A'+'a</a:t>
            </a:r>
            <a:r>
              <a:rPr lang="en-US" altLang="zh-CN" dirty="0" smtClean="0"/>
              <a:t>'</a:t>
            </a:r>
            <a:r>
              <a:rPr lang="zh-CN" altLang="en-US" dirty="0" smtClean="0"/>
              <a:t>：可以把变量</a:t>
            </a:r>
            <a:r>
              <a:rPr lang="en-US" altLang="zh-CN" dirty="0" err="1" smtClean="0"/>
              <a:t>ch</a:t>
            </a:r>
            <a:r>
              <a:rPr lang="zh-CN" altLang="en-US" dirty="0" smtClean="0"/>
              <a:t>中的大写字母转成对应的小写字母。</a:t>
            </a:r>
          </a:p>
          <a:p>
            <a:pPr marL="447675" indent="-444500" eaLnBrk="1" hangingPunct="1">
              <a:defRPr/>
            </a:pPr>
            <a:r>
              <a:rPr lang="zh-CN" altLang="en-US" dirty="0" smtClean="0"/>
              <a:t>在</a:t>
            </a:r>
            <a:r>
              <a:rPr lang="en-US" altLang="zh-CN" dirty="0" smtClean="0"/>
              <a:t>C++</a:t>
            </a:r>
            <a:r>
              <a:rPr lang="zh-CN" altLang="en-US" dirty="0" smtClean="0"/>
              <a:t>中用</a:t>
            </a:r>
            <a:r>
              <a:rPr lang="en-US" altLang="zh-CN" dirty="0" smtClean="0">
                <a:solidFill>
                  <a:srgbClr val="FFC000"/>
                </a:solidFill>
              </a:rPr>
              <a:t>char</a:t>
            </a:r>
            <a:r>
              <a:rPr lang="zh-CN" altLang="en-US" dirty="0" smtClean="0"/>
              <a:t>类型描述</a:t>
            </a:r>
            <a:r>
              <a:rPr lang="en-US" altLang="zh-CN" dirty="0"/>
              <a:t>ASCII</a:t>
            </a:r>
            <a:r>
              <a:rPr lang="zh-CN" altLang="en-US" dirty="0" smtClean="0"/>
              <a:t>字符</a:t>
            </a:r>
            <a:r>
              <a:rPr lang="zh-CN" altLang="en-US" dirty="0"/>
              <a:t>。</a:t>
            </a:r>
            <a:endParaRPr lang="en-US" altLang="zh-CN" dirty="0" smtClean="0"/>
          </a:p>
          <a:p>
            <a:pPr marL="1333500" lvl="1" indent="-533400" eaLnBrk="1" hangingPunct="1">
              <a:defRPr/>
            </a:pP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0"/>
            <a:ext cx="7772400" cy="8953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000" dirty="0" smtClean="0"/>
              <a:t>常见的字符集及其编码（续）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125538"/>
            <a:ext cx="8748713" cy="5732462"/>
          </a:xfrm>
        </p:spPr>
        <p:txBody>
          <a:bodyPr>
            <a:normAutofit fontScale="92500" lnSpcReduction="10000"/>
          </a:bodyPr>
          <a:lstStyle/>
          <a:p>
            <a:pPr marL="0" indent="0" eaLnBrk="1" hangingPunct="1">
              <a:lnSpc>
                <a:spcPct val="90000"/>
              </a:lnSpc>
              <a:defRPr/>
            </a:pPr>
            <a:r>
              <a:rPr lang="en-US" altLang="zh-CN" sz="2800" dirty="0" smtClean="0"/>
              <a:t> Unicode</a:t>
            </a:r>
            <a:r>
              <a:rPr lang="zh-CN" altLang="en-US" sz="2800" dirty="0" smtClean="0"/>
              <a:t>（国际通用字符集）</a:t>
            </a:r>
          </a:p>
          <a:p>
            <a:pPr marL="1333500" lvl="1" indent="-533400" eaLnBrk="1" hangingPunct="1">
              <a:lnSpc>
                <a:spcPct val="90000"/>
              </a:lnSpc>
              <a:defRPr/>
            </a:pPr>
            <a:r>
              <a:rPr lang="zh-CN" altLang="en-US" sz="2400" dirty="0" smtClean="0"/>
              <a:t>包含大部分语言中的字符</a:t>
            </a:r>
          </a:p>
          <a:p>
            <a:pPr marL="1333500" lvl="1" indent="-533400" eaLnBrk="1" hangingPunct="1">
              <a:lnSpc>
                <a:spcPct val="90000"/>
              </a:lnSpc>
              <a:defRPr/>
            </a:pPr>
            <a:r>
              <a:rPr lang="en-US" altLang="zh-CN" sz="2400" dirty="0"/>
              <a:t>2</a:t>
            </a:r>
            <a:r>
              <a:rPr lang="zh-CN" altLang="en-US" sz="2400" dirty="0"/>
              <a:t>～</a:t>
            </a:r>
            <a:r>
              <a:rPr lang="en-US" altLang="zh-CN" sz="2400" dirty="0"/>
              <a:t>4</a:t>
            </a:r>
            <a:r>
              <a:rPr lang="zh-CN" altLang="en-US" sz="2400" dirty="0"/>
              <a:t>个</a:t>
            </a:r>
            <a:r>
              <a:rPr lang="zh-CN" altLang="en-US" sz="2400" dirty="0" smtClean="0"/>
              <a:t>字节编码</a:t>
            </a:r>
            <a:endParaRPr lang="zh-CN" altLang="en-US" sz="2400" dirty="0"/>
          </a:p>
          <a:p>
            <a:pPr marL="1333500" lvl="1" indent="-533400" eaLnBrk="1" hangingPunct="1">
              <a:lnSpc>
                <a:spcPct val="90000"/>
              </a:lnSpc>
              <a:defRPr/>
            </a:pPr>
            <a:r>
              <a:rPr lang="en-US" altLang="zh-CN" sz="2400" dirty="0" smtClean="0"/>
              <a:t>C++</a:t>
            </a:r>
            <a:r>
              <a:rPr lang="zh-CN" altLang="en-US" sz="2400" dirty="0" smtClean="0"/>
              <a:t>用</a:t>
            </a:r>
            <a:r>
              <a:rPr lang="en-US" altLang="zh-CN" sz="2400" dirty="0" err="1" smtClean="0">
                <a:solidFill>
                  <a:srgbClr val="FFC000"/>
                </a:solidFill>
              </a:rPr>
              <a:t>wchar_t</a:t>
            </a:r>
            <a:r>
              <a:rPr lang="zh-CN" altLang="en-US" sz="2400" dirty="0"/>
              <a:t>类型描述</a:t>
            </a:r>
            <a:endParaRPr lang="zh-CN" altLang="en-US" sz="2400" dirty="0" smtClean="0"/>
          </a:p>
          <a:p>
            <a:pPr marL="0" indent="0" eaLnBrk="1" hangingPunct="1">
              <a:lnSpc>
                <a:spcPct val="90000"/>
              </a:lnSpc>
              <a:defRPr/>
            </a:pPr>
            <a:r>
              <a:rPr lang="zh-CN" altLang="en-US" sz="2800" dirty="0" smtClean="0"/>
              <a:t> </a:t>
            </a:r>
            <a:r>
              <a:rPr lang="en-US" altLang="zh-CN" sz="2800" dirty="0" smtClean="0"/>
              <a:t>GB2312</a:t>
            </a:r>
            <a:r>
              <a:rPr lang="zh-CN" altLang="en-US" sz="2800" dirty="0" smtClean="0"/>
              <a:t>和</a:t>
            </a:r>
            <a:r>
              <a:rPr lang="en-US" altLang="zh-CN" sz="2800" dirty="0" smtClean="0"/>
              <a:t>GBK</a:t>
            </a:r>
            <a:r>
              <a:rPr lang="zh-CN" altLang="en-US" sz="2800" dirty="0" smtClean="0"/>
              <a:t>（简体汉字字符集）</a:t>
            </a:r>
          </a:p>
          <a:p>
            <a:pPr marL="1333500" lvl="1" indent="-533400" eaLnBrk="1" hangingPunct="1">
              <a:lnSpc>
                <a:spcPct val="90000"/>
              </a:lnSpc>
              <a:defRPr/>
            </a:pPr>
            <a:r>
              <a:rPr lang="zh-CN" altLang="en-US" sz="2400" dirty="0" smtClean="0"/>
              <a:t>包含大陆简体汉字和部分繁体汉字字符</a:t>
            </a:r>
            <a:endParaRPr lang="en-US" altLang="zh-CN" sz="2400" dirty="0" smtClean="0"/>
          </a:p>
          <a:p>
            <a:pPr marL="1333500" lvl="1" indent="-533400" eaLnBrk="1" hangingPunct="1">
              <a:lnSpc>
                <a:spcPct val="90000"/>
              </a:lnSpc>
              <a:defRPr/>
            </a:pPr>
            <a:r>
              <a:rPr lang="en-US" altLang="zh-CN" sz="2400" dirty="0" smtClean="0"/>
              <a:t>2</a:t>
            </a:r>
            <a:r>
              <a:rPr lang="zh-CN" altLang="en-US" sz="2400" dirty="0" smtClean="0"/>
              <a:t>个字节编码</a:t>
            </a:r>
          </a:p>
          <a:p>
            <a:pPr marL="1333500" lvl="1" indent="-533400" eaLnBrk="1" hangingPunct="1">
              <a:lnSpc>
                <a:spcPct val="90000"/>
              </a:lnSpc>
              <a:defRPr/>
            </a:pPr>
            <a:r>
              <a:rPr lang="en-US" altLang="zh-CN" sz="2400" dirty="0" smtClean="0"/>
              <a:t>C++</a:t>
            </a:r>
            <a:r>
              <a:rPr lang="zh-CN" altLang="en-US" sz="2400" dirty="0" smtClean="0"/>
              <a:t>用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个</a:t>
            </a:r>
            <a:r>
              <a:rPr lang="en-US" altLang="zh-CN" sz="2400" dirty="0" smtClean="0"/>
              <a:t>char</a:t>
            </a:r>
            <a:r>
              <a:rPr lang="zh-CN" altLang="en-US" sz="2400" dirty="0" smtClean="0"/>
              <a:t>类型描述</a:t>
            </a:r>
          </a:p>
          <a:p>
            <a:pPr marL="0" indent="0" eaLnBrk="1" hangingPunct="1">
              <a:lnSpc>
                <a:spcPct val="90000"/>
              </a:lnSpc>
              <a:defRPr/>
            </a:pPr>
            <a:r>
              <a:rPr lang="zh-CN" altLang="en-US" sz="2800" dirty="0" smtClean="0"/>
              <a:t> </a:t>
            </a:r>
            <a:r>
              <a:rPr lang="en-US" altLang="zh-CN" sz="2800" dirty="0" smtClean="0"/>
              <a:t>Big5</a:t>
            </a:r>
            <a:r>
              <a:rPr lang="zh-CN" altLang="en-US" sz="2800" dirty="0" smtClean="0"/>
              <a:t>（繁体中文字符集）</a:t>
            </a:r>
          </a:p>
          <a:p>
            <a:pPr marL="1333500" lvl="1" indent="-533400" eaLnBrk="1" hangingPunct="1">
              <a:lnSpc>
                <a:spcPct val="90000"/>
              </a:lnSpc>
              <a:defRPr/>
            </a:pPr>
            <a:r>
              <a:rPr lang="zh-CN" altLang="en-US" sz="2400" dirty="0" smtClean="0"/>
              <a:t>包含台湾</a:t>
            </a:r>
            <a:r>
              <a:rPr lang="zh-CN" altLang="en-US" sz="2400" dirty="0"/>
              <a:t>、</a:t>
            </a:r>
            <a:r>
              <a:rPr lang="zh-CN" altLang="en-US" sz="2400" dirty="0" smtClean="0"/>
              <a:t>香港地区的繁体</a:t>
            </a:r>
            <a:r>
              <a:rPr lang="zh-CN" altLang="en-US" sz="2400" dirty="0"/>
              <a:t>汉字字符</a:t>
            </a:r>
            <a:endParaRPr lang="en-US" altLang="zh-CN" sz="2400" dirty="0"/>
          </a:p>
          <a:p>
            <a:pPr marL="1333500" lvl="1" indent="-533400" eaLnBrk="1" hangingPunct="1">
              <a:lnSpc>
                <a:spcPct val="90000"/>
              </a:lnSpc>
              <a:defRPr/>
            </a:pPr>
            <a:r>
              <a:rPr lang="en-US" altLang="zh-CN" sz="2400" dirty="0" smtClean="0"/>
              <a:t>2</a:t>
            </a:r>
            <a:r>
              <a:rPr lang="zh-CN" altLang="en-US" sz="2400" dirty="0" smtClean="0"/>
              <a:t>个字节编码</a:t>
            </a:r>
          </a:p>
          <a:p>
            <a:pPr marL="1333500" lvl="1" indent="-533400" eaLnBrk="1" hangingPunct="1">
              <a:lnSpc>
                <a:spcPct val="90000"/>
              </a:lnSpc>
              <a:defRPr/>
            </a:pPr>
            <a:r>
              <a:rPr lang="en-US" altLang="zh-CN" sz="2400" dirty="0" smtClean="0"/>
              <a:t>C++</a:t>
            </a:r>
            <a:r>
              <a:rPr lang="zh-CN" altLang="en-US" sz="2400" dirty="0" smtClean="0"/>
              <a:t>用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个</a:t>
            </a:r>
            <a:r>
              <a:rPr lang="en-US" altLang="zh-CN" sz="2400" dirty="0" smtClean="0"/>
              <a:t>char</a:t>
            </a:r>
            <a:r>
              <a:rPr lang="zh-CN" altLang="en-US" sz="2400" dirty="0" smtClean="0"/>
              <a:t>类型描述</a:t>
            </a:r>
          </a:p>
          <a:p>
            <a:pPr marL="0" indent="0" eaLnBrk="1" hangingPunct="1">
              <a:lnSpc>
                <a:spcPct val="90000"/>
              </a:lnSpc>
              <a:defRPr/>
            </a:pPr>
            <a:r>
              <a:rPr lang="zh-CN" altLang="en-US" sz="2800" dirty="0" smtClean="0"/>
              <a:t> </a:t>
            </a:r>
            <a:r>
              <a:rPr lang="en-US" altLang="zh-CN" sz="2800" dirty="0" smtClean="0"/>
              <a:t>Shift-JIS</a:t>
            </a:r>
            <a:r>
              <a:rPr lang="zh-CN" altLang="en-US" sz="2800" dirty="0" smtClean="0"/>
              <a:t>（日文字符集）</a:t>
            </a:r>
          </a:p>
          <a:p>
            <a:pPr marL="1333500" lvl="1" indent="-533400" eaLnBrk="1" hangingPunct="1">
              <a:lnSpc>
                <a:spcPct val="90000"/>
              </a:lnSpc>
              <a:defRPr/>
            </a:pPr>
            <a:r>
              <a:rPr lang="zh-CN" altLang="en-US" sz="2400" dirty="0" smtClean="0"/>
              <a:t>包含日语汉字、假名字符</a:t>
            </a:r>
            <a:endParaRPr lang="en-US" altLang="zh-CN" sz="2400" dirty="0"/>
          </a:p>
          <a:p>
            <a:pPr marL="1333500" lvl="1" indent="-533400" eaLnBrk="1" hangingPunct="1">
              <a:lnSpc>
                <a:spcPct val="90000"/>
              </a:lnSpc>
              <a:defRPr/>
            </a:pPr>
            <a:r>
              <a:rPr lang="en-US" altLang="zh-CN" sz="2400" dirty="0" smtClean="0"/>
              <a:t>2</a:t>
            </a:r>
            <a:r>
              <a:rPr lang="zh-CN" altLang="en-US" sz="2400" dirty="0" smtClean="0"/>
              <a:t>个字节编码</a:t>
            </a:r>
          </a:p>
          <a:p>
            <a:pPr marL="1333500" lvl="1" indent="-533400" eaLnBrk="1" hangingPunct="1">
              <a:lnSpc>
                <a:spcPct val="90000"/>
              </a:lnSpc>
              <a:defRPr/>
            </a:pPr>
            <a:r>
              <a:rPr lang="en-US" altLang="zh-CN" sz="2400" dirty="0" smtClean="0"/>
              <a:t>C++</a:t>
            </a:r>
            <a:r>
              <a:rPr lang="zh-CN" altLang="en-US" sz="2400" dirty="0" smtClean="0"/>
              <a:t>用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个</a:t>
            </a:r>
            <a:r>
              <a:rPr lang="en-US" altLang="zh-CN" sz="2400" dirty="0" smtClean="0"/>
              <a:t>char</a:t>
            </a:r>
            <a:r>
              <a:rPr lang="zh-CN" altLang="en-US" sz="2400" dirty="0" smtClean="0"/>
              <a:t>类型描述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60649"/>
            <a:ext cx="8229600" cy="1008111"/>
          </a:xfrm>
        </p:spPr>
        <p:txBody>
          <a:bodyPr/>
          <a:lstStyle/>
          <a:p>
            <a:r>
              <a:rPr lang="en-US" altLang="zh-CN" sz="3600" dirty="0" smtClean="0"/>
              <a:t>char</a:t>
            </a:r>
            <a:r>
              <a:rPr lang="zh-CN" altLang="en-US" sz="3600" dirty="0" smtClean="0"/>
              <a:t>类型的另一个作用：</a:t>
            </a:r>
            <a:r>
              <a:rPr lang="en-US" altLang="zh-CN" sz="3600" dirty="0" smtClean="0"/>
              <a:t/>
            </a:r>
            <a:br>
              <a:rPr lang="en-US" altLang="zh-CN" sz="3600" dirty="0" smtClean="0"/>
            </a:br>
            <a:r>
              <a:rPr lang="zh-CN" altLang="en-US" sz="3600" dirty="0" smtClean="0"/>
              <a:t>描述比</a:t>
            </a:r>
            <a:r>
              <a:rPr lang="en-US" altLang="zh-CN" sz="3600" dirty="0" smtClean="0"/>
              <a:t>short </a:t>
            </a:r>
            <a:r>
              <a:rPr lang="en-US" altLang="zh-CN" sz="3600" dirty="0" err="1" smtClean="0"/>
              <a:t>int</a:t>
            </a:r>
            <a:r>
              <a:rPr lang="zh-CN" altLang="en-US" sz="3600" dirty="0" smtClean="0"/>
              <a:t>范围更小的整数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5680" y="1700808"/>
            <a:ext cx="8686800" cy="5040560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/>
              <a:t>由于字符编码</a:t>
            </a:r>
            <a:r>
              <a:rPr lang="zh-CN" altLang="en-US" dirty="0"/>
              <a:t>是个整数，因此，在</a:t>
            </a:r>
            <a:r>
              <a:rPr lang="en-US" altLang="zh-CN" dirty="0"/>
              <a:t>C++</a:t>
            </a:r>
            <a:r>
              <a:rPr lang="zh-CN" altLang="en-US" dirty="0" smtClean="0"/>
              <a:t>中可以把</a:t>
            </a:r>
            <a:r>
              <a:rPr lang="en-US" altLang="zh-CN" dirty="0"/>
              <a:t>char</a:t>
            </a:r>
            <a:r>
              <a:rPr lang="zh-CN" altLang="en-US" dirty="0"/>
              <a:t>类型的数据当作比</a:t>
            </a:r>
            <a:r>
              <a:rPr lang="en-US" altLang="zh-CN" dirty="0"/>
              <a:t>short </a:t>
            </a:r>
            <a:r>
              <a:rPr lang="en-US" altLang="zh-CN" dirty="0" err="1"/>
              <a:t>int</a:t>
            </a:r>
            <a:r>
              <a:rPr lang="zh-CN" altLang="en-US" dirty="0"/>
              <a:t>所表示的数值范围更小的整数类型来</a:t>
            </a:r>
            <a:r>
              <a:rPr lang="zh-CN" altLang="en-US" dirty="0" smtClean="0"/>
              <a:t>看待。</a:t>
            </a:r>
            <a:endParaRPr lang="en-US" altLang="zh-CN" dirty="0" smtClean="0"/>
          </a:p>
          <a:p>
            <a:pPr>
              <a:lnSpc>
                <a:spcPct val="120000"/>
              </a:lnSpc>
            </a:pPr>
            <a:r>
              <a:rPr lang="zh-CN" altLang="en-US" dirty="0" smtClean="0"/>
              <a:t>为了</a:t>
            </a:r>
            <a:r>
              <a:rPr lang="zh-CN" altLang="en-US" dirty="0"/>
              <a:t>保证</a:t>
            </a:r>
            <a:r>
              <a:rPr lang="en-US" altLang="zh-CN" dirty="0"/>
              <a:t>char</a:t>
            </a:r>
            <a:r>
              <a:rPr lang="zh-CN" altLang="en-US" dirty="0"/>
              <a:t>类型数据能参加算术运算，</a:t>
            </a:r>
            <a:r>
              <a:rPr lang="en-US" altLang="zh-CN" dirty="0"/>
              <a:t>C++</a:t>
            </a:r>
            <a:r>
              <a:rPr lang="zh-CN" altLang="en-US" dirty="0"/>
              <a:t>提供</a:t>
            </a:r>
            <a:r>
              <a:rPr lang="zh-CN" altLang="en-US" dirty="0" smtClean="0"/>
              <a:t>了</a:t>
            </a:r>
            <a:endParaRPr lang="en-US" altLang="zh-CN" dirty="0" smtClean="0"/>
          </a:p>
          <a:p>
            <a:pPr lvl="1">
              <a:lnSpc>
                <a:spcPct val="120000"/>
              </a:lnSpc>
            </a:pPr>
            <a:r>
              <a:rPr lang="en-US" altLang="zh-CN" dirty="0" smtClean="0"/>
              <a:t>signed char</a:t>
            </a:r>
          </a:p>
          <a:p>
            <a:pPr lvl="1">
              <a:lnSpc>
                <a:spcPct val="120000"/>
              </a:lnSpc>
            </a:pPr>
            <a:r>
              <a:rPr lang="en-US" altLang="zh-CN" dirty="0" smtClean="0"/>
              <a:t>unsigned char</a:t>
            </a:r>
          </a:p>
          <a:p>
            <a:pPr lvl="1">
              <a:lnSpc>
                <a:spcPct val="120000"/>
              </a:lnSpc>
            </a:pPr>
            <a:r>
              <a:rPr lang="zh-CN" altLang="en-US" dirty="0" smtClean="0"/>
              <a:t>它们</a:t>
            </a:r>
            <a:r>
              <a:rPr lang="zh-CN" altLang="en-US" dirty="0"/>
              <a:t>的区别在于：在参加算术运算时，把字符的编码当作</a:t>
            </a:r>
            <a:r>
              <a:rPr lang="zh-CN" altLang="en-US" dirty="0">
                <a:solidFill>
                  <a:srgbClr val="FFC000"/>
                </a:solidFill>
              </a:rPr>
              <a:t>有符号整数</a:t>
            </a:r>
            <a:r>
              <a:rPr lang="zh-CN" altLang="en-US" dirty="0"/>
              <a:t>还是</a:t>
            </a:r>
            <a:r>
              <a:rPr lang="zh-CN" altLang="en-US" dirty="0">
                <a:solidFill>
                  <a:srgbClr val="FFC000"/>
                </a:solidFill>
              </a:rPr>
              <a:t>无符号整数</a:t>
            </a:r>
            <a:r>
              <a:rPr lang="zh-CN" altLang="en-US" dirty="0"/>
              <a:t>来看待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lvl="1">
              <a:lnSpc>
                <a:spcPct val="120000"/>
              </a:lnSpc>
            </a:pPr>
            <a:r>
              <a:rPr lang="en-US" altLang="zh-CN" dirty="0" smtClean="0"/>
              <a:t>char</a:t>
            </a:r>
            <a:r>
              <a:rPr lang="zh-CN" altLang="en-US" dirty="0"/>
              <a:t>是作为</a:t>
            </a:r>
            <a:r>
              <a:rPr lang="en-US" altLang="zh-CN" dirty="0"/>
              <a:t>signed char</a:t>
            </a:r>
            <a:r>
              <a:rPr lang="zh-CN" altLang="en-US" dirty="0"/>
              <a:t>还是</a:t>
            </a:r>
            <a:r>
              <a:rPr lang="en-US" altLang="zh-CN" dirty="0"/>
              <a:t>unsigned char</a:t>
            </a:r>
            <a:r>
              <a:rPr lang="zh-CN" altLang="en-US" dirty="0"/>
              <a:t>，不同的</a:t>
            </a:r>
            <a:r>
              <a:rPr lang="en-US" altLang="zh-CN" dirty="0"/>
              <a:t>C++</a:t>
            </a:r>
            <a:r>
              <a:rPr lang="zh-CN" altLang="en-US" dirty="0"/>
              <a:t>实现有不同的规定。</a:t>
            </a:r>
          </a:p>
        </p:txBody>
      </p:sp>
    </p:spTree>
    <p:extLst>
      <p:ext uri="{BB962C8B-B14F-4D97-AF65-F5344CB8AC3E}">
        <p14:creationId xmlns:p14="http://schemas.microsoft.com/office/powerpoint/2010/main" val="748994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229394"/>
            <a:ext cx="7772400" cy="8953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逻辑类型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6024" y="1557338"/>
            <a:ext cx="8676456" cy="5112022"/>
          </a:xfrm>
        </p:spPr>
        <p:txBody>
          <a:bodyPr>
            <a:normAutofit fontScale="85000" lnSpcReduction="10000"/>
          </a:bodyPr>
          <a:lstStyle/>
          <a:p>
            <a:pPr marL="357188" indent="-357188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逻辑类型用于描述</a:t>
            </a:r>
            <a:r>
              <a:rPr lang="zh-CN" altLang="en-US" dirty="0" smtClean="0">
                <a:latin typeface="Arial"/>
              </a:rPr>
              <a:t>“</a:t>
            </a:r>
            <a:r>
              <a:rPr lang="zh-CN" altLang="en-US" dirty="0" smtClean="0">
                <a:solidFill>
                  <a:schemeClr val="folHlink"/>
                </a:solidFill>
              </a:rPr>
              <a:t>真</a:t>
            </a:r>
            <a:r>
              <a:rPr lang="zh-CN" altLang="en-US" dirty="0" smtClean="0">
                <a:latin typeface="Arial"/>
              </a:rPr>
              <a:t>”</a:t>
            </a:r>
            <a:r>
              <a:rPr lang="zh-CN" altLang="en-US" dirty="0" smtClean="0"/>
              <a:t>和</a:t>
            </a:r>
            <a:r>
              <a:rPr lang="zh-CN" altLang="en-US" dirty="0" smtClean="0">
                <a:latin typeface="Arial"/>
              </a:rPr>
              <a:t>“</a:t>
            </a:r>
            <a:r>
              <a:rPr lang="zh-CN" altLang="en-US" dirty="0" smtClean="0">
                <a:solidFill>
                  <a:schemeClr val="folHlink"/>
                </a:solidFill>
              </a:rPr>
              <a:t>假</a:t>
            </a:r>
            <a:r>
              <a:rPr lang="zh-CN" altLang="en-US" dirty="0" smtClean="0">
                <a:latin typeface="Arial"/>
              </a:rPr>
              <a:t>”</a:t>
            </a:r>
            <a:r>
              <a:rPr lang="zh-CN" altLang="en-US" dirty="0" smtClean="0"/>
              <a:t>这样的</a:t>
            </a:r>
            <a:r>
              <a:rPr lang="zh-CN" altLang="en-US" dirty="0" smtClean="0">
                <a:solidFill>
                  <a:schemeClr val="folHlink"/>
                </a:solidFill>
              </a:rPr>
              <a:t>逻辑值</a:t>
            </a:r>
            <a:r>
              <a:rPr lang="zh-CN" altLang="en-US" dirty="0" smtClean="0"/>
              <a:t>，分别表示一个条件的满足和不满足。</a:t>
            </a:r>
          </a:p>
          <a:p>
            <a:pPr marL="357188" indent="-357188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在</a:t>
            </a:r>
            <a:r>
              <a:rPr lang="en-US" altLang="zh-CN" dirty="0" smtClean="0"/>
              <a:t>C++</a:t>
            </a:r>
            <a:r>
              <a:rPr lang="zh-CN" altLang="en-US" dirty="0" smtClean="0"/>
              <a:t>中，逻辑类型用</a:t>
            </a:r>
            <a:r>
              <a:rPr lang="en-US" altLang="zh-CN" dirty="0" err="1" smtClean="0">
                <a:solidFill>
                  <a:schemeClr val="folHlink"/>
                </a:solidFill>
              </a:rPr>
              <a:t>bool</a:t>
            </a:r>
            <a:r>
              <a:rPr lang="zh-CN" altLang="en-US" dirty="0" smtClean="0"/>
              <a:t>表示，它的值只有两个：</a:t>
            </a:r>
            <a:endParaRPr lang="en-US" altLang="zh-CN" dirty="0" smtClean="0"/>
          </a:p>
          <a:p>
            <a:pPr marL="757238" lvl="1" indent="-357188" eaLnBrk="1" hangingPunct="1">
              <a:lnSpc>
                <a:spcPct val="110000"/>
              </a:lnSpc>
              <a:defRPr/>
            </a:pPr>
            <a:r>
              <a:rPr lang="en-US" altLang="zh-CN" dirty="0" smtClean="0">
                <a:solidFill>
                  <a:schemeClr val="folHlink"/>
                </a:solidFill>
              </a:rPr>
              <a:t>true</a:t>
            </a:r>
            <a:r>
              <a:rPr lang="zh-CN" altLang="en-US" dirty="0" smtClean="0"/>
              <a:t>和</a:t>
            </a:r>
            <a:r>
              <a:rPr lang="en-US" altLang="zh-CN" dirty="0" smtClean="0">
                <a:solidFill>
                  <a:schemeClr val="folHlink"/>
                </a:solidFill>
              </a:rPr>
              <a:t>false</a:t>
            </a:r>
            <a:r>
              <a:rPr lang="zh-CN" altLang="en-US" dirty="0" smtClean="0"/>
              <a:t>，分别对应</a:t>
            </a:r>
            <a:r>
              <a:rPr lang="zh-CN" altLang="en-US" dirty="0" smtClean="0">
                <a:latin typeface="Arial"/>
              </a:rPr>
              <a:t>“</a:t>
            </a:r>
            <a:r>
              <a:rPr lang="zh-CN" altLang="en-US" dirty="0" smtClean="0"/>
              <a:t>真</a:t>
            </a:r>
            <a:r>
              <a:rPr lang="zh-CN" altLang="en-US" dirty="0" smtClean="0">
                <a:latin typeface="Arial"/>
              </a:rPr>
              <a:t>”</a:t>
            </a:r>
            <a:r>
              <a:rPr lang="zh-CN" altLang="en-US" dirty="0" smtClean="0"/>
              <a:t>和</a:t>
            </a:r>
            <a:r>
              <a:rPr lang="zh-CN" altLang="en-US" dirty="0" smtClean="0">
                <a:latin typeface="Arial"/>
              </a:rPr>
              <a:t>“</a:t>
            </a:r>
            <a:r>
              <a:rPr lang="zh-CN" altLang="en-US" dirty="0" smtClean="0"/>
              <a:t>假</a:t>
            </a:r>
            <a:r>
              <a:rPr lang="zh-CN" altLang="en-US" dirty="0" smtClean="0">
                <a:latin typeface="Arial"/>
              </a:rPr>
              <a:t>”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357188" indent="-357188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理论上，</a:t>
            </a:r>
            <a:r>
              <a:rPr lang="en-US" altLang="zh-CN" dirty="0" smtClean="0"/>
              <a:t>bool</a:t>
            </a:r>
            <a:r>
              <a:rPr lang="zh-CN" altLang="en-US" dirty="0" smtClean="0"/>
              <a:t>类型数据的存储只需要一个二进制位就可以了，</a:t>
            </a:r>
            <a:r>
              <a:rPr lang="en-US" altLang="zh-CN" dirty="0" smtClean="0"/>
              <a:t>1</a:t>
            </a:r>
            <a:r>
              <a:rPr lang="zh-CN" altLang="en-US" dirty="0" smtClean="0"/>
              <a:t>表示</a:t>
            </a:r>
            <a:r>
              <a:rPr lang="en-US" altLang="zh-CN" dirty="0" smtClean="0"/>
              <a:t>true</a:t>
            </a:r>
            <a:r>
              <a:rPr lang="zh-CN" altLang="en-US" dirty="0" smtClean="0"/>
              <a:t>，</a:t>
            </a:r>
            <a:r>
              <a:rPr lang="en-US" altLang="zh-CN" dirty="0" smtClean="0"/>
              <a:t>0</a:t>
            </a:r>
            <a:r>
              <a:rPr lang="zh-CN" altLang="en-US" dirty="0" smtClean="0"/>
              <a:t>表示</a:t>
            </a:r>
            <a:r>
              <a:rPr lang="en-US" altLang="zh-CN" dirty="0" smtClean="0"/>
              <a:t>false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357188" indent="-357188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实际上，在</a:t>
            </a:r>
            <a:r>
              <a:rPr lang="zh-CN" altLang="en-US" dirty="0"/>
              <a:t>大多数的</a:t>
            </a:r>
            <a:r>
              <a:rPr lang="en-US" altLang="zh-CN" dirty="0"/>
              <a:t>C++</a:t>
            </a:r>
            <a:r>
              <a:rPr lang="zh-CN" altLang="en-US" dirty="0"/>
              <a:t>实现中</a:t>
            </a:r>
            <a:r>
              <a:rPr lang="zh-CN" altLang="en-US" dirty="0" smtClean="0"/>
              <a:t>，为了便于存取和操作（空间换时间），</a:t>
            </a:r>
            <a:r>
              <a:rPr lang="en-US" altLang="zh-CN" dirty="0" smtClean="0"/>
              <a:t>bool</a:t>
            </a:r>
            <a:r>
              <a:rPr lang="zh-CN" altLang="en-US" dirty="0"/>
              <a:t>类型的值一般占用一个字节</a:t>
            </a:r>
            <a:r>
              <a:rPr lang="zh-CN" altLang="en-US" dirty="0" smtClean="0"/>
              <a:t>的内存空间：</a:t>
            </a:r>
            <a:endParaRPr lang="en-US" altLang="zh-CN" dirty="0" smtClean="0"/>
          </a:p>
          <a:p>
            <a:pPr marL="757238" lvl="1" indent="-357188" eaLnBrk="1" hangingPunct="1">
              <a:lnSpc>
                <a:spcPct val="110000"/>
              </a:lnSpc>
              <a:defRPr/>
            </a:pPr>
            <a:r>
              <a:rPr lang="en-US" altLang="zh-CN" dirty="0" smtClean="0"/>
              <a:t>true</a:t>
            </a:r>
            <a:r>
              <a:rPr lang="zh-CN" altLang="en-US" dirty="0"/>
              <a:t>存储的</a:t>
            </a:r>
            <a:r>
              <a:rPr lang="zh-CN" altLang="en-US" dirty="0" smtClean="0"/>
              <a:t>是</a:t>
            </a:r>
            <a:r>
              <a:rPr lang="en-US" altLang="zh-CN" dirty="0" smtClean="0"/>
              <a:t>00000001</a:t>
            </a:r>
          </a:p>
          <a:p>
            <a:pPr marL="757238" lvl="1" indent="-357188" eaLnBrk="1" hangingPunct="1">
              <a:lnSpc>
                <a:spcPct val="110000"/>
              </a:lnSpc>
              <a:defRPr/>
            </a:pPr>
            <a:r>
              <a:rPr lang="en-US" altLang="zh-CN" dirty="0" smtClean="0"/>
              <a:t>false</a:t>
            </a:r>
            <a:r>
              <a:rPr lang="zh-CN" altLang="en-US" dirty="0"/>
              <a:t>存储的是</a:t>
            </a:r>
            <a:r>
              <a:rPr lang="en-US" altLang="zh-CN" dirty="0" smtClean="0"/>
              <a:t>00000000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229394"/>
            <a:ext cx="7772400" cy="8953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空值类型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700213"/>
            <a:ext cx="8532813" cy="4941887"/>
          </a:xfrm>
        </p:spPr>
        <p:txBody>
          <a:bodyPr/>
          <a:lstStyle/>
          <a:p>
            <a:pPr marL="357188" indent="-357188" eaLnBrk="1" hangingPunct="1">
              <a:defRPr/>
            </a:pPr>
            <a:r>
              <a:rPr lang="zh-CN" altLang="en-US" dirty="0" smtClean="0"/>
              <a:t>在</a:t>
            </a:r>
            <a:r>
              <a:rPr lang="en-US" altLang="zh-CN" dirty="0" smtClean="0"/>
              <a:t>C++</a:t>
            </a:r>
            <a:r>
              <a:rPr lang="zh-CN" altLang="en-US" dirty="0" smtClean="0"/>
              <a:t>中提供了一种值集为空的类型：</a:t>
            </a:r>
            <a:r>
              <a:rPr lang="zh-CN" altLang="en-US" dirty="0" smtClean="0">
                <a:solidFill>
                  <a:srgbClr val="FFC000"/>
                </a:solidFill>
              </a:rPr>
              <a:t>空值型</a:t>
            </a:r>
            <a:r>
              <a:rPr lang="zh-CN" altLang="en-US" dirty="0" smtClean="0"/>
              <a:t>（</a:t>
            </a:r>
            <a:r>
              <a:rPr lang="en-US" altLang="zh-CN" dirty="0" smtClean="0"/>
              <a:t>void</a:t>
            </a:r>
            <a:r>
              <a:rPr lang="zh-CN" altLang="en-US" dirty="0" smtClean="0"/>
              <a:t>），用以表示：</a:t>
            </a:r>
          </a:p>
          <a:p>
            <a:pPr marL="1333500" lvl="1" indent="-533400" eaLnBrk="1" hangingPunct="1">
              <a:defRPr/>
            </a:pPr>
            <a:r>
              <a:rPr lang="zh-CN" altLang="en-US" dirty="0" smtClean="0"/>
              <a:t>没有返回值的函数的返回值类型</a:t>
            </a:r>
          </a:p>
          <a:p>
            <a:pPr marL="1333500" lvl="1" indent="-533400" eaLnBrk="1" hangingPunct="1">
              <a:defRPr/>
            </a:pPr>
            <a:r>
              <a:rPr lang="zh-CN" altLang="en-US" dirty="0" smtClean="0"/>
              <a:t>通用指针类型（</a:t>
            </a:r>
            <a:r>
              <a:rPr lang="en-US" altLang="zh-CN" dirty="0" smtClean="0"/>
              <a:t>void *</a:t>
            </a:r>
            <a:r>
              <a:rPr lang="zh-CN" altLang="en-US" dirty="0" smtClean="0"/>
              <a:t>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7488" y="1917130"/>
            <a:ext cx="8675687" cy="3816126"/>
          </a:xfrm>
        </p:spPr>
        <p:txBody>
          <a:bodyPr>
            <a:normAutofit/>
          </a:bodyPr>
          <a:lstStyle/>
          <a:p>
            <a:pPr marL="442913" indent="-442913" eaLnBrk="1" hangingPunct="1">
              <a:defRPr/>
            </a:pPr>
            <a:r>
              <a:rPr lang="zh-CN" altLang="en-US" dirty="0" smtClean="0"/>
              <a:t>在</a:t>
            </a:r>
            <a:r>
              <a:rPr lang="en-US" altLang="zh-CN" dirty="0" smtClean="0"/>
              <a:t>C++</a:t>
            </a:r>
            <a:r>
              <a:rPr lang="zh-CN" altLang="en-US" dirty="0" smtClean="0"/>
              <a:t>中</a:t>
            </a:r>
          </a:p>
          <a:p>
            <a:pPr marL="892175" lvl="1" indent="-533400" eaLnBrk="1" hangingPunct="1">
              <a:defRPr/>
            </a:pPr>
            <a:r>
              <a:rPr lang="zh-CN" altLang="en-US" dirty="0" smtClean="0"/>
              <a:t>把各种</a:t>
            </a:r>
            <a:r>
              <a:rPr lang="en-US" altLang="zh-CN" dirty="0" err="1" smtClean="0"/>
              <a:t>int</a:t>
            </a:r>
            <a:r>
              <a:rPr lang="zh-CN" altLang="en-US" dirty="0" smtClean="0"/>
              <a:t>类型、各种</a:t>
            </a:r>
            <a:r>
              <a:rPr lang="en-US" altLang="zh-CN" dirty="0" smtClean="0"/>
              <a:t>char</a:t>
            </a:r>
            <a:r>
              <a:rPr lang="zh-CN" altLang="en-US" dirty="0" smtClean="0"/>
              <a:t>类型以及</a:t>
            </a:r>
            <a:r>
              <a:rPr lang="en-US" altLang="zh-CN" dirty="0" smtClean="0"/>
              <a:t>bool</a:t>
            </a:r>
            <a:r>
              <a:rPr lang="zh-CN" altLang="en-US" dirty="0" smtClean="0"/>
              <a:t>类型统称为</a:t>
            </a:r>
            <a:r>
              <a:rPr lang="zh-CN" altLang="en-US" b="1" dirty="0" smtClean="0">
                <a:solidFill>
                  <a:schemeClr val="folHlink"/>
                </a:solidFill>
              </a:rPr>
              <a:t>整型</a:t>
            </a:r>
            <a:r>
              <a:rPr lang="zh-CN" altLang="en-US" dirty="0" smtClean="0"/>
              <a:t>（</a:t>
            </a:r>
            <a:r>
              <a:rPr lang="en-US" altLang="zh-CN" dirty="0" smtClean="0"/>
              <a:t>integral types</a:t>
            </a:r>
            <a:r>
              <a:rPr lang="zh-CN" altLang="en-US" dirty="0" smtClean="0"/>
              <a:t>）</a:t>
            </a:r>
          </a:p>
          <a:p>
            <a:pPr marL="892175" lvl="1" indent="-533400" eaLnBrk="1" hangingPunct="1">
              <a:defRPr/>
            </a:pPr>
            <a:r>
              <a:rPr lang="zh-CN" altLang="en-US" dirty="0" smtClean="0"/>
              <a:t>把整型和实数类型统称为</a:t>
            </a:r>
            <a:r>
              <a:rPr lang="zh-CN" altLang="en-US" b="1" dirty="0" smtClean="0">
                <a:solidFill>
                  <a:schemeClr val="folHlink"/>
                </a:solidFill>
              </a:rPr>
              <a:t>算术型</a:t>
            </a:r>
            <a:r>
              <a:rPr lang="zh-CN" altLang="en-US" dirty="0" smtClean="0"/>
              <a:t>（</a:t>
            </a:r>
            <a:r>
              <a:rPr lang="en-US" altLang="zh-CN" dirty="0" smtClean="0"/>
              <a:t>arithmetic types</a:t>
            </a:r>
            <a:r>
              <a:rPr lang="zh-CN" altLang="en-US" dirty="0" smtClean="0"/>
              <a:t>）</a:t>
            </a:r>
            <a:endParaRPr lang="en-US" altLang="zh-CN" dirty="0" smtClean="0"/>
          </a:p>
        </p:txBody>
      </p:sp>
      <p:sp>
        <p:nvSpPr>
          <p:cNvPr id="28673" name="Rectangle 1"/>
          <p:cNvSpPr>
            <a:spLocks noGrp="1" noChangeArrowheads="1"/>
          </p:cNvSpPr>
          <p:nvPr>
            <p:ph type="title"/>
          </p:nvPr>
        </p:nvSpPr>
        <p:spPr>
          <a:xfrm>
            <a:off x="251520" y="116632"/>
            <a:ext cx="8676456" cy="1224136"/>
          </a:xfrm>
        </p:spPr>
        <p:txBody>
          <a:bodyPr anchorCtr="0"/>
          <a:lstStyle/>
          <a:p>
            <a:pPr eaLnBrk="1" hangingPunct="1">
              <a:defRPr/>
            </a:pPr>
            <a:r>
              <a:rPr lang="zh-CN" altLang="en-US" dirty="0" smtClean="0"/>
              <a:t>整型和算术类型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主要内容</a:t>
            </a: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数据类型的概念</a:t>
            </a:r>
          </a:p>
          <a:p>
            <a:pPr eaLnBrk="1" hangingPunct="1">
              <a:defRPr/>
            </a:pPr>
            <a:r>
              <a:rPr lang="en-US" altLang="zh-CN" dirty="0" smtClean="0"/>
              <a:t>C++</a:t>
            </a:r>
            <a:r>
              <a:rPr lang="zh-CN" altLang="en-US" dirty="0" smtClean="0"/>
              <a:t>基本数据类型</a:t>
            </a:r>
          </a:p>
          <a:p>
            <a:pPr eaLnBrk="1" hangingPunct="1">
              <a:defRPr/>
            </a:pPr>
            <a:r>
              <a:rPr lang="zh-CN" altLang="en-US" dirty="0" smtClean="0"/>
              <a:t>常量与变量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/>
              <a:t>变量</a:t>
            </a:r>
            <a:r>
              <a:rPr lang="zh-CN" altLang="en-US" dirty="0" smtClean="0"/>
              <a:t>值的输入</a:t>
            </a:r>
          </a:p>
          <a:p>
            <a:pPr eaLnBrk="1" hangingPunct="1">
              <a:defRPr/>
            </a:pPr>
            <a:r>
              <a:rPr lang="zh-CN" altLang="en-US" dirty="0" smtClean="0"/>
              <a:t>操作符</a:t>
            </a:r>
          </a:p>
          <a:p>
            <a:pPr eaLnBrk="1" hangingPunct="1">
              <a:defRPr/>
            </a:pPr>
            <a:r>
              <a:rPr lang="zh-CN" altLang="en-US" dirty="0" smtClean="0"/>
              <a:t>表达式</a:t>
            </a:r>
          </a:p>
          <a:p>
            <a:pPr eaLnBrk="1" hangingPunct="1">
              <a:defRPr/>
            </a:pPr>
            <a:r>
              <a:rPr lang="zh-CN" altLang="en-US" dirty="0" smtClean="0"/>
              <a:t>表达式值的输出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57163"/>
            <a:ext cx="7772400" cy="8953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类型的别名</a:t>
            </a:r>
            <a:r>
              <a:rPr lang="en-US" altLang="zh-CN" dirty="0" smtClean="0"/>
              <a:t> 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341438"/>
            <a:ext cx="8893175" cy="5399930"/>
          </a:xfrm>
        </p:spPr>
        <p:txBody>
          <a:bodyPr>
            <a:normAutofit fontScale="92500" lnSpcReduction="20000"/>
          </a:bodyPr>
          <a:lstStyle/>
          <a:p>
            <a:pPr marL="354013" indent="-354013" eaLnBrk="1" hangingPunct="1">
              <a:lnSpc>
                <a:spcPct val="110000"/>
              </a:lnSpc>
              <a:defRPr/>
            </a:pPr>
            <a:r>
              <a:rPr lang="en-US" altLang="zh-CN" dirty="0" smtClean="0"/>
              <a:t>C++</a:t>
            </a:r>
            <a:r>
              <a:rPr lang="zh-CN" altLang="en-US" dirty="0" smtClean="0"/>
              <a:t>允许在程序中给已有数据类型取一些</a:t>
            </a:r>
            <a:r>
              <a:rPr lang="zh-CN" altLang="en-US" dirty="0" smtClean="0">
                <a:solidFill>
                  <a:srgbClr val="FFC000"/>
                </a:solidFill>
              </a:rPr>
              <a:t>别名</a:t>
            </a:r>
            <a:r>
              <a:rPr lang="zh-CN" altLang="en-US" dirty="0" smtClean="0"/>
              <a:t>，在程序中可以用别名来使用它们。</a:t>
            </a:r>
            <a:endParaRPr lang="en-US" altLang="zh-CN" dirty="0" smtClean="0"/>
          </a:p>
          <a:p>
            <a:pPr marL="354013" indent="-354013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类型别名的定义格式为：</a:t>
            </a:r>
          </a:p>
          <a:p>
            <a:pPr marL="354013" indent="-354013"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zh-CN" altLang="en-US" dirty="0" smtClean="0"/>
              <a:t>      </a:t>
            </a:r>
            <a:r>
              <a:rPr lang="en-US" altLang="zh-CN" dirty="0" err="1" smtClean="0">
                <a:solidFill>
                  <a:srgbClr val="FFC000"/>
                </a:solidFill>
              </a:rPr>
              <a:t>typedef</a:t>
            </a:r>
            <a:r>
              <a:rPr lang="en-US" altLang="zh-CN" dirty="0" smtClean="0"/>
              <a:t> &lt;</a:t>
            </a:r>
            <a:r>
              <a:rPr lang="zh-CN" altLang="en-US" dirty="0" smtClean="0"/>
              <a:t>已有类型</a:t>
            </a:r>
            <a:r>
              <a:rPr lang="en-US" altLang="zh-CN" dirty="0" smtClean="0"/>
              <a:t>&gt; &lt;</a:t>
            </a:r>
            <a:r>
              <a:rPr lang="zh-CN" altLang="en-US" dirty="0" smtClean="0"/>
              <a:t>别名</a:t>
            </a:r>
            <a:r>
              <a:rPr lang="en-US" altLang="zh-CN" dirty="0" smtClean="0"/>
              <a:t>&gt;</a:t>
            </a:r>
            <a:r>
              <a:rPr lang="en-US" altLang="zh-CN" dirty="0" smtClean="0">
                <a:solidFill>
                  <a:srgbClr val="FFC000"/>
                </a:solidFill>
              </a:rPr>
              <a:t>;</a:t>
            </a:r>
            <a:r>
              <a:rPr lang="en-US" altLang="zh-CN" dirty="0" smtClean="0"/>
              <a:t> </a:t>
            </a:r>
          </a:p>
          <a:p>
            <a:pPr marL="354013" indent="-354013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例如，下面就是给</a:t>
            </a:r>
            <a:r>
              <a:rPr lang="en-US" altLang="zh-CN" dirty="0"/>
              <a:t>unsigned </a:t>
            </a:r>
            <a:r>
              <a:rPr lang="en-US" altLang="zh-CN" dirty="0" err="1"/>
              <a:t>int</a:t>
            </a:r>
            <a:r>
              <a:rPr lang="en-US" altLang="zh-CN" dirty="0"/>
              <a:t> </a:t>
            </a:r>
            <a:r>
              <a:rPr lang="zh-CN" altLang="en-US" dirty="0" smtClean="0"/>
              <a:t>取一个别名</a:t>
            </a:r>
            <a:r>
              <a:rPr lang="en-US" altLang="zh-CN" dirty="0" err="1" smtClean="0"/>
              <a:t>Uint</a:t>
            </a:r>
            <a:r>
              <a:rPr lang="zh-CN" altLang="en-US" dirty="0" smtClean="0"/>
              <a:t>：</a:t>
            </a:r>
          </a:p>
          <a:p>
            <a:pPr marL="1333500" lvl="1" indent="-533400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dirty="0" err="1" smtClean="0"/>
              <a:t>typedef</a:t>
            </a:r>
            <a:r>
              <a:rPr lang="en-US" altLang="zh-CN" dirty="0" smtClean="0"/>
              <a:t> unsigned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 err="1" smtClean="0">
                <a:solidFill>
                  <a:srgbClr val="FFC000"/>
                </a:solidFill>
              </a:rPr>
              <a:t>Uint</a:t>
            </a:r>
            <a:r>
              <a:rPr lang="en-US" altLang="zh-CN" dirty="0" smtClean="0"/>
              <a:t>;</a:t>
            </a:r>
          </a:p>
          <a:p>
            <a:pPr marL="354013" indent="-354013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再例如</a:t>
            </a:r>
            <a:r>
              <a:rPr lang="zh-CN" altLang="en-US" dirty="0"/>
              <a:t>，下面就是</a:t>
            </a:r>
            <a:r>
              <a:rPr lang="zh-CN" altLang="en-US" dirty="0" smtClean="0"/>
              <a:t>给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zh-CN" altLang="en-US" dirty="0"/>
              <a:t>取一个</a:t>
            </a:r>
            <a:r>
              <a:rPr lang="zh-CN" altLang="en-US" dirty="0" smtClean="0"/>
              <a:t>别名</a:t>
            </a:r>
            <a:r>
              <a:rPr lang="en-US" altLang="zh-CN" dirty="0" smtClean="0"/>
              <a:t>Word</a:t>
            </a:r>
            <a:r>
              <a:rPr lang="zh-CN" altLang="en-US" dirty="0" smtClean="0"/>
              <a:t>：</a:t>
            </a:r>
            <a:endParaRPr lang="zh-CN" altLang="en-US" dirty="0"/>
          </a:p>
          <a:p>
            <a:pPr marL="1333500" lvl="1" indent="-533400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dirty="0" err="1"/>
              <a:t>typedef</a:t>
            </a:r>
            <a:r>
              <a:rPr lang="en-US" altLang="zh-CN" dirty="0"/>
              <a:t>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rgbClr val="FFC000"/>
                </a:solidFill>
              </a:rPr>
              <a:t>Word</a:t>
            </a:r>
            <a:r>
              <a:rPr lang="en-US" altLang="zh-CN" dirty="0" smtClean="0"/>
              <a:t>;</a:t>
            </a:r>
          </a:p>
          <a:p>
            <a:pPr marL="354013" indent="-354013" eaLnBrk="1" hangingPunct="1">
              <a:lnSpc>
                <a:spcPct val="110000"/>
              </a:lnSpc>
              <a:defRPr/>
            </a:pPr>
            <a:r>
              <a:rPr lang="zh-CN" altLang="en-US" dirty="0" smtClean="0">
                <a:solidFill>
                  <a:srgbClr val="FFC000"/>
                </a:solidFill>
              </a:rPr>
              <a:t>注意</a:t>
            </a:r>
            <a:r>
              <a:rPr lang="zh-CN" altLang="en-US" dirty="0" smtClean="0"/>
              <a:t>：</a:t>
            </a:r>
            <a:r>
              <a:rPr lang="en-US" altLang="zh-CN" dirty="0" err="1" smtClean="0"/>
              <a:t>typedef</a:t>
            </a:r>
            <a:r>
              <a:rPr lang="zh-CN" altLang="en-US" dirty="0" smtClean="0"/>
              <a:t>并没有定义新类型。其作用是便于程序</a:t>
            </a:r>
            <a:r>
              <a:rPr lang="zh-CN" altLang="en-US" dirty="0"/>
              <a:t>的</a:t>
            </a:r>
            <a:r>
              <a:rPr lang="zh-CN" altLang="en-US" dirty="0" smtClean="0"/>
              <a:t>编写和理解，并使程序简明、清晰和易于维护。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8953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数据在程序中的表现形式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558479"/>
            <a:ext cx="8532813" cy="5038873"/>
          </a:xfrm>
        </p:spPr>
        <p:txBody>
          <a:bodyPr>
            <a:normAutofit fontScale="92500" lnSpcReduction="10000"/>
          </a:bodyPr>
          <a:lstStyle/>
          <a:p>
            <a:pPr marL="354013" indent="-354013" eaLnBrk="1" hangingPunct="1">
              <a:defRPr/>
            </a:pPr>
            <a:r>
              <a:rPr lang="zh-CN" altLang="en-US" dirty="0" smtClean="0"/>
              <a:t>在程序中，数据一般以两种形式出现：</a:t>
            </a:r>
          </a:p>
          <a:p>
            <a:pPr marL="979488" lvl="1" indent="-365125" eaLnBrk="1" hangingPunct="1">
              <a:defRPr/>
            </a:pPr>
            <a:r>
              <a:rPr lang="zh-CN" altLang="en-US" dirty="0" smtClean="0">
                <a:solidFill>
                  <a:schemeClr val="folHlink"/>
                </a:solidFill>
              </a:rPr>
              <a:t>常量</a:t>
            </a:r>
            <a:r>
              <a:rPr lang="zh-CN" altLang="en-US" dirty="0" smtClean="0"/>
              <a:t>：在程序执行过程中不变（或不能被改变）的数据。</a:t>
            </a:r>
          </a:p>
          <a:p>
            <a:pPr marL="979488" lvl="1" indent="-365125" eaLnBrk="1" hangingPunct="1">
              <a:defRPr/>
            </a:pPr>
            <a:r>
              <a:rPr lang="zh-CN" altLang="en-US" dirty="0" smtClean="0">
                <a:solidFill>
                  <a:schemeClr val="folHlink"/>
                </a:solidFill>
              </a:rPr>
              <a:t>变量</a:t>
            </a:r>
            <a:r>
              <a:rPr lang="zh-CN" altLang="en-US" dirty="0" smtClean="0"/>
              <a:t>：在程序执行过程中可变的数据。</a:t>
            </a:r>
          </a:p>
          <a:p>
            <a:pPr marL="365125" indent="-365125" eaLnBrk="1" hangingPunct="1">
              <a:defRPr/>
            </a:pPr>
            <a:r>
              <a:rPr lang="zh-CN" altLang="en-US" dirty="0"/>
              <a:t>例如，在计算圆周长的式子</a:t>
            </a:r>
            <a:r>
              <a:rPr lang="en-US" altLang="zh-CN" dirty="0">
                <a:solidFill>
                  <a:srgbClr val="FFC000"/>
                </a:solidFill>
              </a:rPr>
              <a:t>2*PI*r</a:t>
            </a:r>
            <a:r>
              <a:rPr lang="zh-CN" altLang="en-US" dirty="0"/>
              <a:t>中，</a:t>
            </a:r>
          </a:p>
          <a:p>
            <a:pPr marL="1073150" lvl="1" indent="-457200" eaLnBrk="1" hangingPunct="1">
              <a:defRPr/>
            </a:pPr>
            <a:r>
              <a:rPr lang="en-US" altLang="zh-CN" dirty="0">
                <a:solidFill>
                  <a:srgbClr val="FFC000"/>
                </a:solidFill>
              </a:rPr>
              <a:t>2</a:t>
            </a:r>
            <a:r>
              <a:rPr lang="zh-CN" altLang="en-US" dirty="0"/>
              <a:t>和圆周率</a:t>
            </a:r>
            <a:r>
              <a:rPr lang="en-US" altLang="zh-CN" dirty="0">
                <a:solidFill>
                  <a:srgbClr val="FFC000"/>
                </a:solidFill>
              </a:rPr>
              <a:t>PI</a:t>
            </a:r>
            <a:r>
              <a:rPr lang="zh-CN" altLang="en-US" dirty="0"/>
              <a:t>是常量，它们的值是不变的。</a:t>
            </a:r>
          </a:p>
          <a:p>
            <a:pPr marL="1073150" lvl="1" indent="-457200" eaLnBrk="1" hangingPunct="1">
              <a:defRPr/>
            </a:pPr>
            <a:r>
              <a:rPr lang="zh-CN" altLang="en-US" dirty="0"/>
              <a:t>半径</a:t>
            </a:r>
            <a:r>
              <a:rPr lang="en-US" altLang="zh-CN" dirty="0">
                <a:solidFill>
                  <a:srgbClr val="FFC000"/>
                </a:solidFill>
              </a:rPr>
              <a:t>r</a:t>
            </a:r>
            <a:r>
              <a:rPr lang="zh-CN" altLang="en-US" dirty="0"/>
              <a:t>是变量，它的值是可变的：</a:t>
            </a:r>
            <a:endParaRPr lang="en-US" altLang="zh-CN" dirty="0"/>
          </a:p>
          <a:p>
            <a:pPr marL="1473200" lvl="2" indent="-457200" eaLnBrk="1" hangingPunct="1">
              <a:defRPr/>
            </a:pPr>
            <a:r>
              <a:rPr lang="zh-CN" altLang="en-US" dirty="0"/>
              <a:t>在程序运行时从用户输入得到</a:t>
            </a:r>
            <a:endParaRPr lang="en-US" altLang="zh-CN" dirty="0"/>
          </a:p>
          <a:p>
            <a:pPr marL="1473200" lvl="2" indent="-457200" eaLnBrk="1" hangingPunct="1">
              <a:defRPr/>
            </a:pPr>
            <a:r>
              <a:rPr lang="zh-CN" altLang="en-US" dirty="0"/>
              <a:t>由程序的其它部分计算得到</a:t>
            </a:r>
            <a:endParaRPr lang="en-US" altLang="zh-CN" dirty="0"/>
          </a:p>
          <a:p>
            <a:pPr marL="365125" indent="-365125" eaLnBrk="1" hangingPunct="1">
              <a:lnSpc>
                <a:spcPct val="110000"/>
              </a:lnSpc>
              <a:defRPr/>
            </a:pPr>
            <a:r>
              <a:rPr lang="zh-CN" altLang="en-US" dirty="0" smtClean="0">
                <a:solidFill>
                  <a:srgbClr val="FFC000"/>
                </a:solidFill>
              </a:rPr>
              <a:t>注意：</a:t>
            </a:r>
            <a:r>
              <a:rPr lang="zh-CN" altLang="en-US" dirty="0" smtClean="0"/>
              <a:t>不管是常量还是变量，在</a:t>
            </a:r>
            <a:r>
              <a:rPr lang="en-US" altLang="zh-CN" dirty="0" smtClean="0"/>
              <a:t>C++</a:t>
            </a:r>
            <a:r>
              <a:rPr lang="zh-CN" altLang="en-US" dirty="0" smtClean="0"/>
              <a:t>中它们都属于某种数据类型！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57386"/>
            <a:ext cx="7772400" cy="8953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常量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7488" y="1412777"/>
            <a:ext cx="8675687" cy="5256583"/>
          </a:xfrm>
        </p:spPr>
        <p:txBody>
          <a:bodyPr>
            <a:normAutofit fontScale="85000" lnSpcReduction="20000"/>
          </a:bodyPr>
          <a:lstStyle/>
          <a:p>
            <a:pPr marL="357188" indent="-357188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在</a:t>
            </a:r>
            <a:r>
              <a:rPr lang="zh-CN" altLang="en-US" dirty="0"/>
              <a:t>程序执行过程中不变（或不能被改变）的</a:t>
            </a:r>
            <a:r>
              <a:rPr lang="zh-CN" altLang="en-US" dirty="0" smtClean="0"/>
              <a:t>数据称为</a:t>
            </a:r>
            <a:r>
              <a:rPr lang="zh-CN" altLang="en-US" dirty="0" smtClean="0">
                <a:solidFill>
                  <a:srgbClr val="FFC000"/>
                </a:solidFill>
              </a:rPr>
              <a:t>常量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357188" indent="-357188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在</a:t>
            </a:r>
            <a:r>
              <a:rPr lang="en-US" altLang="zh-CN" dirty="0" smtClean="0"/>
              <a:t>C++</a:t>
            </a:r>
            <a:r>
              <a:rPr lang="zh-CN" altLang="en-US" dirty="0" smtClean="0"/>
              <a:t>程序中，常量可以用两种形式表示：</a:t>
            </a:r>
          </a:p>
          <a:p>
            <a:pPr marL="908050" lvl="1" indent="-371475" eaLnBrk="1" hangingPunct="1">
              <a:lnSpc>
                <a:spcPct val="120000"/>
              </a:lnSpc>
              <a:defRPr/>
            </a:pPr>
            <a:r>
              <a:rPr lang="zh-CN" altLang="en-US" dirty="0" smtClean="0">
                <a:solidFill>
                  <a:schemeClr val="folHlink"/>
                </a:solidFill>
              </a:rPr>
              <a:t>字面常量</a:t>
            </a:r>
            <a:r>
              <a:rPr lang="zh-CN" altLang="en-US" dirty="0" smtClean="0"/>
              <a:t>：在程序中通过直接写出常量值来使用的常量，通常又称为</a:t>
            </a:r>
            <a:r>
              <a:rPr lang="zh-CN" altLang="en-US" dirty="0" smtClean="0">
                <a:solidFill>
                  <a:schemeClr val="folHlink"/>
                </a:solidFill>
              </a:rPr>
              <a:t>直接量</a:t>
            </a:r>
            <a:r>
              <a:rPr lang="zh-CN" altLang="en-US" dirty="0" smtClean="0"/>
              <a:t>（</a:t>
            </a:r>
            <a:r>
              <a:rPr lang="en-US" altLang="zh-CN" dirty="0" smtClean="0"/>
              <a:t>literal</a:t>
            </a:r>
            <a:r>
              <a:rPr lang="zh-CN" altLang="en-US" dirty="0" smtClean="0"/>
              <a:t>），其所属的类型由常量值本身决定。</a:t>
            </a:r>
          </a:p>
          <a:p>
            <a:pPr marL="908050" lvl="1" indent="-371475" eaLnBrk="1" hangingPunct="1">
              <a:lnSpc>
                <a:spcPct val="120000"/>
              </a:lnSpc>
              <a:defRPr/>
            </a:pPr>
            <a:r>
              <a:rPr lang="zh-CN" altLang="en-US" dirty="0" smtClean="0">
                <a:solidFill>
                  <a:schemeClr val="folHlink"/>
                </a:solidFill>
              </a:rPr>
              <a:t>符号常量</a:t>
            </a:r>
            <a:r>
              <a:rPr lang="zh-CN" altLang="en-US" dirty="0" smtClean="0"/>
              <a:t>（</a:t>
            </a:r>
            <a:r>
              <a:rPr lang="zh-CN" altLang="en-US" dirty="0" smtClean="0">
                <a:solidFill>
                  <a:srgbClr val="FFC000"/>
                </a:solidFill>
              </a:rPr>
              <a:t>命名常量</a:t>
            </a:r>
            <a:r>
              <a:rPr lang="zh-CN" altLang="en-US" dirty="0" smtClean="0"/>
              <a:t>）：通过常量定义给一个常量取一个名字并指定一个类型，在程序中通过常量名来使用这些常量。 </a:t>
            </a:r>
            <a:endParaRPr lang="en-US" altLang="zh-CN" dirty="0" smtClean="0"/>
          </a:p>
          <a:p>
            <a:pPr marL="579438" indent="-365125" eaLnBrk="1" hangingPunct="1">
              <a:lnSpc>
                <a:spcPct val="120000"/>
              </a:lnSpc>
              <a:defRPr/>
            </a:pPr>
            <a:r>
              <a:rPr lang="zh-CN" altLang="en-US" dirty="0"/>
              <a:t>例如，在计算</a:t>
            </a:r>
            <a:r>
              <a:rPr lang="zh-CN" altLang="en-US" dirty="0" smtClean="0"/>
              <a:t>圆周</a:t>
            </a:r>
            <a:r>
              <a:rPr lang="zh-CN" altLang="en-US" dirty="0"/>
              <a:t>长</a:t>
            </a:r>
            <a:r>
              <a:rPr lang="zh-CN" altLang="en-US" dirty="0" smtClean="0"/>
              <a:t>的式子</a:t>
            </a:r>
            <a:r>
              <a:rPr lang="en-US" altLang="zh-CN" dirty="0" smtClean="0">
                <a:solidFill>
                  <a:srgbClr val="FFC000"/>
                </a:solidFill>
              </a:rPr>
              <a:t>2</a:t>
            </a:r>
            <a:r>
              <a:rPr lang="en-US" altLang="zh-CN" dirty="0" smtClean="0"/>
              <a:t>*</a:t>
            </a:r>
            <a:r>
              <a:rPr lang="en-US" altLang="zh-CN" dirty="0" smtClean="0">
                <a:solidFill>
                  <a:srgbClr val="FFC000"/>
                </a:solidFill>
              </a:rPr>
              <a:t>PI</a:t>
            </a:r>
            <a:r>
              <a:rPr lang="en-US" altLang="zh-CN" dirty="0" smtClean="0"/>
              <a:t>*r</a:t>
            </a:r>
            <a:r>
              <a:rPr lang="zh-CN" altLang="en-US" dirty="0"/>
              <a:t>中，</a:t>
            </a:r>
          </a:p>
          <a:p>
            <a:pPr marL="1406525" lvl="1" indent="-457200" eaLnBrk="1" hangingPunct="1">
              <a:lnSpc>
                <a:spcPct val="120000"/>
              </a:lnSpc>
              <a:defRPr/>
            </a:pPr>
            <a:r>
              <a:rPr lang="en-US" altLang="zh-CN" dirty="0" smtClean="0">
                <a:solidFill>
                  <a:srgbClr val="FFC000"/>
                </a:solidFill>
              </a:rPr>
              <a:t>2</a:t>
            </a:r>
            <a:r>
              <a:rPr lang="zh-CN" altLang="en-US" dirty="0" smtClean="0"/>
              <a:t>是字面常量</a:t>
            </a:r>
            <a:endParaRPr lang="en-US" altLang="zh-CN" dirty="0" smtClean="0"/>
          </a:p>
          <a:p>
            <a:pPr marL="1406525" lvl="1" indent="-457200" eaLnBrk="1" hangingPunct="1">
              <a:lnSpc>
                <a:spcPct val="120000"/>
              </a:lnSpc>
              <a:defRPr/>
            </a:pPr>
            <a:r>
              <a:rPr lang="en-US" altLang="zh-CN" dirty="0" smtClean="0">
                <a:solidFill>
                  <a:srgbClr val="FFC000"/>
                </a:solidFill>
              </a:rPr>
              <a:t>PI</a:t>
            </a:r>
            <a:r>
              <a:rPr lang="zh-CN" altLang="en-US" dirty="0" smtClean="0"/>
              <a:t>是符号常量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301402"/>
            <a:ext cx="7772400" cy="8953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字面常量（直接量）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916509"/>
            <a:ext cx="8532813" cy="3888755"/>
          </a:xfrm>
        </p:spPr>
        <p:txBody>
          <a:bodyPr/>
          <a:lstStyle/>
          <a:p>
            <a:pPr marL="357188" indent="-357188" eaLnBrk="1" hangingPunct="1">
              <a:defRPr/>
            </a:pPr>
            <a:r>
              <a:rPr lang="en-US" altLang="zh-CN" dirty="0" smtClean="0"/>
              <a:t>C++</a:t>
            </a:r>
            <a:r>
              <a:rPr lang="zh-CN" altLang="en-US" dirty="0" smtClean="0"/>
              <a:t>的字面常量按类型可分为：</a:t>
            </a:r>
          </a:p>
          <a:p>
            <a:pPr marL="900113" lvl="1" indent="-363538" eaLnBrk="1" hangingPunct="1">
              <a:defRPr/>
            </a:pPr>
            <a:r>
              <a:rPr lang="zh-CN" altLang="en-US" dirty="0" smtClean="0"/>
              <a:t>整数类型字面常量</a:t>
            </a:r>
          </a:p>
          <a:p>
            <a:pPr marL="900113" lvl="1" indent="-363538" eaLnBrk="1" hangingPunct="1">
              <a:defRPr/>
            </a:pPr>
            <a:r>
              <a:rPr lang="zh-CN" altLang="en-US" dirty="0" smtClean="0"/>
              <a:t>实数</a:t>
            </a:r>
            <a:r>
              <a:rPr lang="zh-CN" altLang="en-US" dirty="0"/>
              <a:t>类型字面常量</a:t>
            </a:r>
            <a:endParaRPr lang="zh-CN" altLang="en-US" dirty="0" smtClean="0"/>
          </a:p>
          <a:p>
            <a:pPr marL="900113" lvl="1" indent="-363538" eaLnBrk="1" hangingPunct="1">
              <a:defRPr/>
            </a:pPr>
            <a:r>
              <a:rPr lang="zh-CN" altLang="en-US" dirty="0" smtClean="0"/>
              <a:t>字符</a:t>
            </a:r>
            <a:r>
              <a:rPr lang="zh-CN" altLang="en-US" dirty="0"/>
              <a:t>类型字面常量</a:t>
            </a:r>
            <a:endParaRPr lang="zh-CN" altLang="en-US" dirty="0" smtClean="0"/>
          </a:p>
          <a:p>
            <a:pPr marL="900113" lvl="1" indent="-363538" eaLnBrk="1" hangingPunct="1">
              <a:defRPr/>
            </a:pPr>
            <a:r>
              <a:rPr lang="zh-CN" altLang="en-US" dirty="0" smtClean="0"/>
              <a:t>字符串类型字面常量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88640"/>
            <a:ext cx="7772400" cy="8953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整数类型字面常量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484784"/>
            <a:ext cx="8675687" cy="5256584"/>
          </a:xfrm>
        </p:spPr>
        <p:txBody>
          <a:bodyPr>
            <a:normAutofit fontScale="77500" lnSpcReduction="20000"/>
          </a:bodyPr>
          <a:lstStyle/>
          <a:p>
            <a:pPr marL="354013" indent="-354013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在</a:t>
            </a:r>
            <a:r>
              <a:rPr lang="en-US" altLang="zh-CN" dirty="0" smtClean="0"/>
              <a:t>C++</a:t>
            </a:r>
            <a:r>
              <a:rPr lang="zh-CN" altLang="en-US" dirty="0" smtClean="0"/>
              <a:t>程序中，</a:t>
            </a:r>
            <a:r>
              <a:rPr lang="zh-CN" altLang="en-US" dirty="0" smtClean="0">
                <a:solidFill>
                  <a:srgbClr val="FFC000"/>
                </a:solidFill>
              </a:rPr>
              <a:t>整数类型字面常量</a:t>
            </a:r>
            <a:r>
              <a:rPr lang="zh-CN" altLang="en-US" dirty="0" smtClean="0"/>
              <a:t>可以用下面形式来书写：</a:t>
            </a:r>
          </a:p>
          <a:p>
            <a:pPr marL="900113" lvl="1" indent="-366713" eaLnBrk="1" hangingPunct="1">
              <a:lnSpc>
                <a:spcPct val="120000"/>
              </a:lnSpc>
              <a:defRPr/>
            </a:pPr>
            <a:r>
              <a:rPr lang="zh-CN" altLang="en-US" dirty="0" smtClean="0">
                <a:solidFill>
                  <a:schemeClr val="folHlink"/>
                </a:solidFill>
              </a:rPr>
              <a:t>十进制</a:t>
            </a:r>
            <a:r>
              <a:rPr lang="zh-CN" altLang="en-US" dirty="0" smtClean="0"/>
              <a:t>：由</a:t>
            </a:r>
            <a:r>
              <a:rPr lang="en-US" altLang="zh-CN" dirty="0" smtClean="0"/>
              <a:t>0~9</a:t>
            </a:r>
            <a:r>
              <a:rPr lang="zh-CN" altLang="en-US" dirty="0" smtClean="0"/>
              <a:t>数字组成，第一个数字不能是</a:t>
            </a:r>
            <a:r>
              <a:rPr lang="en-US" altLang="zh-CN" dirty="0" smtClean="0"/>
              <a:t>0</a:t>
            </a:r>
            <a:r>
              <a:rPr lang="zh-CN" altLang="en-US" dirty="0" smtClean="0"/>
              <a:t>（整数</a:t>
            </a:r>
            <a:r>
              <a:rPr lang="en-US" altLang="zh-CN" dirty="0" smtClean="0"/>
              <a:t>0</a:t>
            </a:r>
            <a:r>
              <a:rPr lang="zh-CN" altLang="en-US" dirty="0" smtClean="0"/>
              <a:t>除外）。</a:t>
            </a:r>
            <a:endParaRPr lang="en-US" altLang="zh-CN" dirty="0" smtClean="0"/>
          </a:p>
          <a:p>
            <a:pPr marL="1300163" lvl="2" indent="-366713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如：</a:t>
            </a:r>
            <a:r>
              <a:rPr lang="en-US" altLang="zh-CN" dirty="0" smtClean="0"/>
              <a:t>59</a:t>
            </a:r>
            <a:r>
              <a:rPr lang="zh-CN" altLang="en-US" dirty="0" smtClean="0"/>
              <a:t>，</a:t>
            </a:r>
            <a:r>
              <a:rPr lang="en-US" altLang="zh-CN" dirty="0" smtClean="0"/>
              <a:t>128</a:t>
            </a:r>
            <a:r>
              <a:rPr lang="zh-CN" altLang="en-US" dirty="0" smtClean="0"/>
              <a:t>，</a:t>
            </a:r>
            <a:r>
              <a:rPr lang="en-US" altLang="zh-CN" dirty="0" smtClean="0"/>
              <a:t>-72</a:t>
            </a:r>
          </a:p>
          <a:p>
            <a:pPr marL="900113" lvl="1" indent="-366713" eaLnBrk="1" hangingPunct="1">
              <a:lnSpc>
                <a:spcPct val="120000"/>
              </a:lnSpc>
              <a:defRPr/>
            </a:pPr>
            <a:r>
              <a:rPr lang="zh-CN" altLang="en-US" dirty="0" smtClean="0">
                <a:solidFill>
                  <a:schemeClr val="folHlink"/>
                </a:solidFill>
              </a:rPr>
              <a:t>八进制</a:t>
            </a:r>
            <a:r>
              <a:rPr lang="zh-CN" altLang="en-US" dirty="0" smtClean="0"/>
              <a:t>：由数字</a:t>
            </a:r>
            <a:r>
              <a:rPr lang="en-US" altLang="zh-CN" dirty="0" smtClean="0"/>
              <a:t>0</a:t>
            </a:r>
            <a:r>
              <a:rPr lang="zh-CN" altLang="en-US" dirty="0" smtClean="0"/>
              <a:t>打头，</a:t>
            </a:r>
            <a:r>
              <a:rPr lang="en-US" altLang="zh-CN" dirty="0" smtClean="0"/>
              <a:t>0~7</a:t>
            </a:r>
            <a:r>
              <a:rPr lang="zh-CN" altLang="en-US" dirty="0" smtClean="0"/>
              <a:t>数字组成。</a:t>
            </a:r>
            <a:endParaRPr lang="en-US" altLang="zh-CN" dirty="0" smtClean="0"/>
          </a:p>
          <a:p>
            <a:pPr marL="1300163" lvl="2" indent="-366713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如：</a:t>
            </a:r>
            <a:r>
              <a:rPr lang="en-US" altLang="zh-CN" dirty="0" smtClean="0"/>
              <a:t>073</a:t>
            </a:r>
            <a:r>
              <a:rPr lang="zh-CN" altLang="en-US" dirty="0" smtClean="0"/>
              <a:t>，</a:t>
            </a:r>
            <a:r>
              <a:rPr lang="en-US" altLang="zh-CN" dirty="0" smtClean="0"/>
              <a:t>0200</a:t>
            </a:r>
            <a:r>
              <a:rPr lang="zh-CN" altLang="en-US" dirty="0" smtClean="0"/>
              <a:t>，  </a:t>
            </a:r>
            <a:r>
              <a:rPr lang="en-US" altLang="zh-CN" dirty="0" smtClean="0"/>
              <a:t>-0110</a:t>
            </a:r>
          </a:p>
          <a:p>
            <a:pPr marL="900113" lvl="1" indent="-366713" eaLnBrk="1" hangingPunct="1">
              <a:lnSpc>
                <a:spcPct val="120000"/>
              </a:lnSpc>
              <a:defRPr/>
            </a:pPr>
            <a:r>
              <a:rPr lang="zh-CN" altLang="en-US" dirty="0" smtClean="0">
                <a:solidFill>
                  <a:schemeClr val="folHlink"/>
                </a:solidFill>
              </a:rPr>
              <a:t>十六进制</a:t>
            </a:r>
            <a:r>
              <a:rPr lang="zh-CN" altLang="en-US" dirty="0" smtClean="0"/>
              <a:t>：由</a:t>
            </a:r>
            <a:r>
              <a:rPr lang="en-US" altLang="zh-CN" dirty="0" smtClean="0"/>
              <a:t>0x</a:t>
            </a:r>
            <a:r>
              <a:rPr lang="zh-CN" altLang="en-US" dirty="0" smtClean="0"/>
              <a:t>或</a:t>
            </a:r>
            <a:r>
              <a:rPr lang="en-US" altLang="zh-CN" dirty="0" smtClean="0"/>
              <a:t>0X</a:t>
            </a:r>
            <a:r>
              <a:rPr lang="zh-CN" altLang="en-US" dirty="0" smtClean="0"/>
              <a:t>打头，</a:t>
            </a:r>
            <a:r>
              <a:rPr lang="en-US" altLang="zh-CN" dirty="0" smtClean="0"/>
              <a:t>0~9</a:t>
            </a:r>
            <a:r>
              <a:rPr lang="zh-CN" altLang="en-US" dirty="0" smtClean="0"/>
              <a:t>数字和</a:t>
            </a:r>
            <a:r>
              <a:rPr lang="en-US" altLang="zh-CN" dirty="0" smtClean="0"/>
              <a:t>A~F</a:t>
            </a:r>
            <a:r>
              <a:rPr lang="zh-CN" altLang="en-US" dirty="0" smtClean="0"/>
              <a:t>（或</a:t>
            </a:r>
            <a:r>
              <a:rPr lang="en-US" altLang="zh-CN" dirty="0" err="1" smtClean="0"/>
              <a:t>a~f</a:t>
            </a:r>
            <a:r>
              <a:rPr lang="zh-CN" altLang="en-US" dirty="0" smtClean="0"/>
              <a:t>）字母组成。</a:t>
            </a:r>
            <a:endParaRPr lang="en-US" altLang="zh-CN" dirty="0" smtClean="0"/>
          </a:p>
          <a:p>
            <a:pPr marL="1300163" lvl="2" indent="-366713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如：</a:t>
            </a:r>
            <a:r>
              <a:rPr lang="en-US" altLang="zh-CN" dirty="0" smtClean="0"/>
              <a:t>0x3B, 0x80, -0x48</a:t>
            </a:r>
          </a:p>
          <a:p>
            <a:pPr marL="900113" lvl="1" indent="-366713" eaLnBrk="1" hangingPunct="1">
              <a:lnSpc>
                <a:spcPct val="120000"/>
              </a:lnSpc>
              <a:defRPr/>
            </a:pPr>
            <a:r>
              <a:rPr lang="zh-CN" altLang="en-US" dirty="0" smtClean="0">
                <a:solidFill>
                  <a:srgbClr val="FFC000"/>
                </a:solidFill>
              </a:rPr>
              <a:t>二进制</a:t>
            </a:r>
            <a:r>
              <a:rPr lang="zh-CN" altLang="en-US" dirty="0" smtClean="0"/>
              <a:t>（</a:t>
            </a:r>
            <a:r>
              <a:rPr lang="en-US" altLang="zh-CN" dirty="0" smtClean="0"/>
              <a:t>C++14</a:t>
            </a:r>
            <a:r>
              <a:rPr lang="zh-CN" altLang="en-US" dirty="0" smtClean="0"/>
              <a:t>）：</a:t>
            </a:r>
            <a:r>
              <a:rPr lang="zh-CN" altLang="en-US" dirty="0"/>
              <a:t>由</a:t>
            </a:r>
            <a:r>
              <a:rPr lang="en-US" altLang="zh-CN" dirty="0" smtClean="0"/>
              <a:t>0b</a:t>
            </a:r>
            <a:r>
              <a:rPr lang="zh-CN" altLang="en-US" dirty="0" smtClean="0"/>
              <a:t>或</a:t>
            </a:r>
            <a:r>
              <a:rPr lang="en-US" altLang="zh-CN" dirty="0" smtClean="0"/>
              <a:t>0B</a:t>
            </a:r>
            <a:r>
              <a:rPr lang="zh-CN" altLang="en-US" dirty="0" smtClean="0"/>
              <a:t>打头</a:t>
            </a:r>
            <a:r>
              <a:rPr lang="zh-CN" altLang="en-US" dirty="0"/>
              <a:t>，</a:t>
            </a:r>
            <a:r>
              <a:rPr lang="en-US" altLang="zh-CN" dirty="0" smtClean="0"/>
              <a:t>0~1</a:t>
            </a:r>
            <a:r>
              <a:rPr lang="zh-CN" altLang="en-US" dirty="0" smtClean="0"/>
              <a:t>数字和单引号（</a:t>
            </a:r>
            <a:r>
              <a:rPr lang="en-US" altLang="zh-CN" dirty="0" smtClean="0"/>
              <a:t>'</a:t>
            </a:r>
            <a:r>
              <a:rPr lang="zh-CN" altLang="en-US" dirty="0" smtClean="0"/>
              <a:t>）组成。</a:t>
            </a:r>
            <a:endParaRPr lang="en-US" altLang="zh-CN" dirty="0" smtClean="0"/>
          </a:p>
          <a:p>
            <a:pPr marL="1300163" lvl="2" indent="-366713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如：</a:t>
            </a:r>
            <a:r>
              <a:rPr lang="en-US" altLang="zh-CN" dirty="0" smtClean="0"/>
              <a:t>0B111011</a:t>
            </a:r>
            <a:r>
              <a:rPr lang="zh-CN" altLang="en-US" dirty="0" smtClean="0"/>
              <a:t>，</a:t>
            </a:r>
            <a:r>
              <a:rPr lang="en-US" altLang="zh-CN" dirty="0" smtClean="0"/>
              <a:t>0B10000000</a:t>
            </a:r>
            <a:r>
              <a:rPr lang="zh-CN" altLang="en-US" dirty="0" smtClean="0"/>
              <a:t>，</a:t>
            </a:r>
            <a:r>
              <a:rPr lang="en-US" altLang="zh-CN" dirty="0" smtClean="0"/>
              <a:t>-0B1001000</a:t>
            </a:r>
            <a:r>
              <a:rPr lang="zh-CN" altLang="en-US" dirty="0" smtClean="0"/>
              <a:t>，</a:t>
            </a:r>
            <a:endParaRPr lang="en-US" altLang="zh-CN" dirty="0" smtClean="0"/>
          </a:p>
          <a:p>
            <a:pPr marL="1300163" lvl="2" indent="-366713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或者：</a:t>
            </a:r>
            <a:r>
              <a:rPr lang="en-US" altLang="zh-CN" dirty="0" smtClean="0"/>
              <a:t>0B11</a:t>
            </a:r>
            <a:r>
              <a:rPr lang="en-US" altLang="zh-CN" dirty="0">
                <a:solidFill>
                  <a:srgbClr val="FFC000"/>
                </a:solidFill>
              </a:rPr>
              <a:t>'</a:t>
            </a:r>
            <a:r>
              <a:rPr lang="en-US" altLang="zh-CN" dirty="0" smtClean="0"/>
              <a:t>1011</a:t>
            </a:r>
            <a:r>
              <a:rPr lang="zh-CN" altLang="en-US" dirty="0"/>
              <a:t>，</a:t>
            </a:r>
            <a:r>
              <a:rPr lang="en-US" altLang="zh-CN" dirty="0" smtClean="0"/>
              <a:t>0B1000</a:t>
            </a:r>
            <a:r>
              <a:rPr lang="en-US" altLang="zh-CN" dirty="0" smtClean="0">
                <a:solidFill>
                  <a:srgbClr val="FFC000"/>
                </a:solidFill>
              </a:rPr>
              <a:t>'</a:t>
            </a:r>
            <a:r>
              <a:rPr lang="en-US" altLang="zh-CN" dirty="0" smtClean="0"/>
              <a:t>0000</a:t>
            </a:r>
            <a:r>
              <a:rPr lang="zh-CN" altLang="en-US" dirty="0"/>
              <a:t>，</a:t>
            </a:r>
            <a:r>
              <a:rPr lang="en-US" altLang="zh-CN" dirty="0"/>
              <a:t>-</a:t>
            </a:r>
            <a:r>
              <a:rPr lang="en-US" altLang="zh-CN" dirty="0" smtClean="0"/>
              <a:t>0B100</a:t>
            </a:r>
            <a:r>
              <a:rPr lang="en-US" altLang="zh-CN" dirty="0" smtClean="0">
                <a:solidFill>
                  <a:srgbClr val="FFC000"/>
                </a:solidFill>
              </a:rPr>
              <a:t>'</a:t>
            </a:r>
            <a:r>
              <a:rPr lang="en-US" altLang="zh-CN" dirty="0" smtClean="0"/>
              <a:t>1000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706587"/>
            <a:ext cx="8651304" cy="4530725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/>
              <a:t>整数类型字面常量的默认类型为</a:t>
            </a:r>
            <a:r>
              <a:rPr lang="en-US" altLang="zh-CN" dirty="0" err="1"/>
              <a:t>int</a:t>
            </a:r>
            <a:r>
              <a:rPr lang="zh-CN" altLang="en-US" dirty="0"/>
              <a:t>，可在整数类型字面常量的后面：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/>
              <a:t>加上</a:t>
            </a:r>
            <a:r>
              <a:rPr lang="en-US" altLang="zh-CN" dirty="0"/>
              <a:t>l</a:t>
            </a:r>
            <a:r>
              <a:rPr lang="zh-CN" altLang="en-US" dirty="0"/>
              <a:t>或</a:t>
            </a:r>
            <a:r>
              <a:rPr lang="en-US" altLang="zh-CN" dirty="0"/>
              <a:t>L</a:t>
            </a:r>
            <a:r>
              <a:rPr lang="zh-CN" altLang="en-US" dirty="0"/>
              <a:t>，表示</a:t>
            </a:r>
            <a:r>
              <a:rPr lang="en-US" altLang="zh-CN" dirty="0"/>
              <a:t>long </a:t>
            </a:r>
            <a:r>
              <a:rPr lang="en-US" altLang="zh-CN" dirty="0" err="1"/>
              <a:t>int</a:t>
            </a:r>
            <a:r>
              <a:rPr lang="zh-CN" altLang="en-US" dirty="0"/>
              <a:t>类型</a:t>
            </a:r>
            <a:r>
              <a:rPr lang="zh-CN" altLang="en-US" dirty="0" smtClean="0"/>
              <a:t>的字面常量</a:t>
            </a:r>
            <a:r>
              <a:rPr lang="zh-CN" altLang="en-US" dirty="0"/>
              <a:t>，如：</a:t>
            </a:r>
            <a:r>
              <a:rPr lang="en-US" altLang="zh-CN" dirty="0"/>
              <a:t>32765</a:t>
            </a:r>
            <a:r>
              <a:rPr lang="en-US" altLang="zh-CN" dirty="0">
                <a:solidFill>
                  <a:srgbClr val="FFC000"/>
                </a:solidFill>
              </a:rPr>
              <a:t>L</a:t>
            </a:r>
            <a:r>
              <a:rPr lang="en-US" altLang="zh-CN" dirty="0"/>
              <a:t> 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/>
              <a:t>加上</a:t>
            </a:r>
            <a:r>
              <a:rPr lang="en-US" altLang="zh-CN" dirty="0"/>
              <a:t>u</a:t>
            </a:r>
            <a:r>
              <a:rPr lang="zh-CN" altLang="en-US" dirty="0"/>
              <a:t>或</a:t>
            </a:r>
            <a:r>
              <a:rPr lang="en-US" altLang="zh-CN" dirty="0"/>
              <a:t>U</a:t>
            </a:r>
            <a:r>
              <a:rPr lang="zh-CN" altLang="en-US" dirty="0"/>
              <a:t>，表示</a:t>
            </a:r>
            <a:r>
              <a:rPr lang="en-US" altLang="zh-CN" dirty="0"/>
              <a:t>unsigned </a:t>
            </a:r>
            <a:r>
              <a:rPr lang="en-US" altLang="zh-CN" dirty="0" err="1"/>
              <a:t>int</a:t>
            </a:r>
            <a:r>
              <a:rPr lang="zh-CN" altLang="en-US" dirty="0"/>
              <a:t>类型</a:t>
            </a:r>
            <a:r>
              <a:rPr lang="zh-CN" altLang="en-US" dirty="0" smtClean="0"/>
              <a:t>的字面常量</a:t>
            </a:r>
            <a:r>
              <a:rPr lang="zh-CN" altLang="en-US" dirty="0"/>
              <a:t>，如： </a:t>
            </a:r>
            <a:r>
              <a:rPr lang="en-US" altLang="zh-CN" dirty="0"/>
              <a:t>4352</a:t>
            </a:r>
            <a:r>
              <a:rPr lang="en-US" altLang="zh-CN" dirty="0">
                <a:solidFill>
                  <a:srgbClr val="FFC000"/>
                </a:solidFill>
              </a:rPr>
              <a:t>U</a:t>
            </a:r>
            <a:r>
              <a:rPr lang="en-US" altLang="zh-CN" dirty="0"/>
              <a:t> 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/>
              <a:t>同时加上</a:t>
            </a:r>
            <a:r>
              <a:rPr lang="en-US" altLang="zh-CN" dirty="0"/>
              <a:t>u</a:t>
            </a:r>
            <a:r>
              <a:rPr lang="zh-CN" altLang="en-US" dirty="0"/>
              <a:t>（</a:t>
            </a:r>
            <a:r>
              <a:rPr lang="en-US" altLang="zh-CN" dirty="0"/>
              <a:t>U</a:t>
            </a:r>
            <a:r>
              <a:rPr lang="zh-CN" altLang="en-US" dirty="0"/>
              <a:t>）和</a:t>
            </a:r>
            <a:r>
              <a:rPr lang="en-US" altLang="zh-CN" dirty="0"/>
              <a:t>l</a:t>
            </a:r>
            <a:r>
              <a:rPr lang="zh-CN" altLang="en-US" dirty="0"/>
              <a:t>（</a:t>
            </a:r>
            <a:r>
              <a:rPr lang="en-US" altLang="zh-CN" dirty="0"/>
              <a:t>L</a:t>
            </a:r>
            <a:r>
              <a:rPr lang="zh-CN" altLang="en-US" dirty="0"/>
              <a:t>）表示</a:t>
            </a:r>
            <a:r>
              <a:rPr lang="en-US" altLang="zh-CN" dirty="0"/>
              <a:t>unsigned long</a:t>
            </a:r>
            <a:r>
              <a:rPr lang="zh-CN" altLang="en-US" dirty="0"/>
              <a:t>类型</a:t>
            </a:r>
            <a:r>
              <a:rPr lang="zh-CN" altLang="en-US" dirty="0" smtClean="0"/>
              <a:t>的字面常量</a:t>
            </a:r>
            <a:r>
              <a:rPr lang="zh-CN" altLang="en-US" dirty="0"/>
              <a:t>，如：</a:t>
            </a:r>
            <a:r>
              <a:rPr lang="en-US" altLang="zh-CN" dirty="0"/>
              <a:t>41152</a:t>
            </a:r>
            <a:r>
              <a:rPr lang="en-US" altLang="zh-CN" dirty="0">
                <a:solidFill>
                  <a:srgbClr val="FFC000"/>
                </a:solidFill>
              </a:rPr>
              <a:t>UL</a:t>
            </a:r>
            <a:r>
              <a:rPr lang="zh-CN" altLang="en-US" dirty="0"/>
              <a:t>，或，</a:t>
            </a:r>
            <a:r>
              <a:rPr lang="en-US" altLang="zh-CN" dirty="0"/>
              <a:t>41152</a:t>
            </a:r>
            <a:r>
              <a:rPr lang="en-US" altLang="zh-CN" dirty="0">
                <a:solidFill>
                  <a:srgbClr val="FFC000"/>
                </a:solidFill>
              </a:rPr>
              <a:t>LU</a:t>
            </a:r>
            <a:r>
              <a:rPr lang="en-US" altLang="zh-CN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15416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301402"/>
            <a:ext cx="7772400" cy="8953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实数类型字面常量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772816"/>
            <a:ext cx="8748712" cy="4896544"/>
          </a:xfrm>
        </p:spPr>
        <p:txBody>
          <a:bodyPr>
            <a:normAutofit fontScale="92500" lnSpcReduction="10000"/>
          </a:bodyPr>
          <a:lstStyle/>
          <a:p>
            <a:pPr marL="354013" indent="-354013" eaLnBrk="1" hangingPunct="1">
              <a:lnSpc>
                <a:spcPct val="120000"/>
              </a:lnSpc>
              <a:defRPr/>
            </a:pPr>
            <a:r>
              <a:rPr lang="zh-CN" altLang="en-US" sz="3500" dirty="0" smtClean="0"/>
              <a:t>在</a:t>
            </a:r>
            <a:r>
              <a:rPr lang="en-US" altLang="zh-CN" sz="3500" dirty="0" smtClean="0"/>
              <a:t>C++</a:t>
            </a:r>
            <a:r>
              <a:rPr lang="zh-CN" altLang="en-US" sz="3500" dirty="0" smtClean="0"/>
              <a:t>程序中，</a:t>
            </a:r>
            <a:r>
              <a:rPr lang="zh-CN" altLang="en-US" sz="3500" dirty="0" smtClean="0">
                <a:solidFill>
                  <a:srgbClr val="FFC000"/>
                </a:solidFill>
              </a:rPr>
              <a:t>实数类型字面常量</a:t>
            </a:r>
            <a:r>
              <a:rPr lang="zh-CN" altLang="en-US" sz="3500" dirty="0" smtClean="0"/>
              <a:t>采用十进制形式书写。有两种表示法：</a:t>
            </a:r>
          </a:p>
          <a:p>
            <a:pPr marL="892175" lvl="1" indent="-358775" eaLnBrk="1" hangingPunct="1">
              <a:lnSpc>
                <a:spcPct val="120000"/>
              </a:lnSpc>
              <a:defRPr/>
            </a:pPr>
            <a:r>
              <a:rPr lang="zh-CN" altLang="en-US" sz="3000" dirty="0" smtClean="0">
                <a:solidFill>
                  <a:schemeClr val="folHlink"/>
                </a:solidFill>
              </a:rPr>
              <a:t>小数表示法</a:t>
            </a:r>
            <a:r>
              <a:rPr lang="zh-CN" altLang="en-US" sz="3000" dirty="0" smtClean="0"/>
              <a:t>：由整数部分、小数点和小数部分构成，如：</a:t>
            </a:r>
            <a:r>
              <a:rPr lang="en-US" altLang="zh-CN" sz="3000" dirty="0" smtClean="0"/>
              <a:t>456.78, -0.0057</a:t>
            </a:r>
            <a:r>
              <a:rPr lang="zh-CN" altLang="en-US" sz="3000" dirty="0" smtClean="0"/>
              <a:t>，</a:t>
            </a:r>
            <a:r>
              <a:rPr lang="en-US" altLang="zh-CN" sz="3000" dirty="0" smtClean="0"/>
              <a:t>5.</a:t>
            </a:r>
            <a:r>
              <a:rPr lang="zh-CN" altLang="en-US" sz="3000" dirty="0" smtClean="0"/>
              <a:t>（</a:t>
            </a:r>
            <a:r>
              <a:rPr lang="en-US" altLang="zh-CN" sz="3000" dirty="0" smtClean="0">
                <a:solidFill>
                  <a:srgbClr val="FFC000"/>
                </a:solidFill>
              </a:rPr>
              <a:t>5.0</a:t>
            </a:r>
            <a:r>
              <a:rPr lang="zh-CN" altLang="en-US" sz="3000" dirty="0" smtClean="0"/>
              <a:t>），</a:t>
            </a:r>
            <a:r>
              <a:rPr lang="en-US" altLang="zh-CN" sz="3000" dirty="0" smtClean="0"/>
              <a:t>.5</a:t>
            </a:r>
            <a:r>
              <a:rPr lang="zh-CN" altLang="en-US" sz="3000" dirty="0" smtClean="0"/>
              <a:t>（</a:t>
            </a:r>
            <a:r>
              <a:rPr lang="en-US" altLang="zh-CN" sz="3000" dirty="0" smtClean="0">
                <a:solidFill>
                  <a:srgbClr val="FFC000"/>
                </a:solidFill>
              </a:rPr>
              <a:t>0.5</a:t>
            </a:r>
            <a:r>
              <a:rPr lang="zh-CN" altLang="en-US" sz="3000" dirty="0" smtClean="0"/>
              <a:t>）</a:t>
            </a:r>
            <a:endParaRPr lang="en-US" altLang="zh-CN" sz="3000" dirty="0" smtClean="0"/>
          </a:p>
          <a:p>
            <a:pPr marL="892175" lvl="1" indent="-358775" eaLnBrk="1" hangingPunct="1">
              <a:lnSpc>
                <a:spcPct val="120000"/>
              </a:lnSpc>
              <a:defRPr/>
            </a:pPr>
            <a:r>
              <a:rPr lang="zh-CN" altLang="en-US" sz="3000" dirty="0" smtClean="0">
                <a:solidFill>
                  <a:schemeClr val="folHlink"/>
                </a:solidFill>
              </a:rPr>
              <a:t>科学表示法</a:t>
            </a:r>
            <a:r>
              <a:rPr lang="zh-CN" altLang="en-US" sz="3000" dirty="0" smtClean="0"/>
              <a:t>：在小数表示法或整数后加上一个指数部分，指数部分由</a:t>
            </a:r>
            <a:r>
              <a:rPr lang="en-US" altLang="zh-CN" sz="3000" dirty="0" smtClean="0"/>
              <a:t>E(</a:t>
            </a:r>
            <a:r>
              <a:rPr lang="zh-CN" altLang="en-US" sz="3000" dirty="0" smtClean="0"/>
              <a:t>或</a:t>
            </a:r>
            <a:r>
              <a:rPr lang="en-US" altLang="zh-CN" sz="3000" dirty="0" smtClean="0"/>
              <a:t>e)</a:t>
            </a:r>
            <a:r>
              <a:rPr lang="zh-CN" altLang="en-US" sz="3000" dirty="0" smtClean="0"/>
              <a:t>和一个整数类型数构成，表示基数为</a:t>
            </a:r>
            <a:r>
              <a:rPr lang="en-US" altLang="zh-CN" sz="3000" dirty="0" smtClean="0"/>
              <a:t>10</a:t>
            </a:r>
            <a:r>
              <a:rPr lang="zh-CN" altLang="en-US" sz="3000" dirty="0" smtClean="0"/>
              <a:t>的指数，如：</a:t>
            </a:r>
            <a:r>
              <a:rPr lang="en-US" altLang="zh-CN" sz="3000" dirty="0" smtClean="0"/>
              <a:t>4.5678</a:t>
            </a:r>
            <a:r>
              <a:rPr lang="en-US" altLang="zh-CN" sz="3000" dirty="0" smtClean="0">
                <a:solidFill>
                  <a:srgbClr val="FFC000"/>
                </a:solidFill>
              </a:rPr>
              <a:t>E2</a:t>
            </a:r>
            <a:r>
              <a:rPr lang="en-US" altLang="zh-CN" sz="3000" dirty="0" smtClean="0"/>
              <a:t>, -5.7</a:t>
            </a:r>
            <a:r>
              <a:rPr lang="en-US" altLang="zh-CN" sz="3000" dirty="0" smtClean="0">
                <a:solidFill>
                  <a:srgbClr val="FFC000"/>
                </a:solidFill>
              </a:rPr>
              <a:t>e-3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850603"/>
            <a:ext cx="8229600" cy="4530725"/>
          </a:xfrm>
        </p:spPr>
        <p:txBody>
          <a:bodyPr/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/>
              <a:t>实数类型字面常量默认类型为</a:t>
            </a:r>
            <a:r>
              <a:rPr lang="en-US" altLang="zh-CN" dirty="0"/>
              <a:t>double</a:t>
            </a:r>
            <a:r>
              <a:rPr lang="zh-CN" altLang="en-US" dirty="0"/>
              <a:t>，可以在实数类型字面常量后面：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/>
              <a:t>加上</a:t>
            </a:r>
            <a:r>
              <a:rPr lang="en-US" altLang="zh-CN" dirty="0"/>
              <a:t>F(f)</a:t>
            </a:r>
            <a:r>
              <a:rPr lang="zh-CN" altLang="en-US" dirty="0"/>
              <a:t>以表示</a:t>
            </a:r>
            <a:r>
              <a:rPr lang="en-US" altLang="zh-CN" dirty="0"/>
              <a:t>float</a:t>
            </a:r>
            <a:r>
              <a:rPr lang="zh-CN" altLang="en-US" dirty="0"/>
              <a:t>型，如：</a:t>
            </a:r>
            <a:r>
              <a:rPr lang="en-US" altLang="zh-CN" dirty="0"/>
              <a:t>5.6</a:t>
            </a:r>
            <a:r>
              <a:rPr lang="en-US" altLang="zh-CN" dirty="0">
                <a:solidFill>
                  <a:srgbClr val="FF9900"/>
                </a:solidFill>
              </a:rPr>
              <a:t>F</a:t>
            </a:r>
            <a:endParaRPr lang="zh-CN" altLang="en-US" dirty="0">
              <a:solidFill>
                <a:srgbClr val="FF9900"/>
              </a:solidFill>
            </a:endParaRP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/>
              <a:t>加上</a:t>
            </a:r>
            <a:r>
              <a:rPr lang="en-US" altLang="zh-CN" dirty="0"/>
              <a:t>L(l)</a:t>
            </a:r>
            <a:r>
              <a:rPr lang="zh-CN" altLang="en-US" dirty="0"/>
              <a:t>表示</a:t>
            </a:r>
            <a:r>
              <a:rPr lang="en-US" altLang="zh-CN" dirty="0"/>
              <a:t>long double</a:t>
            </a:r>
            <a:r>
              <a:rPr lang="zh-CN" altLang="en-US" dirty="0"/>
              <a:t>型，如</a:t>
            </a:r>
            <a:r>
              <a:rPr lang="en-US" altLang="zh-CN" dirty="0" smtClean="0"/>
              <a:t>5.6</a:t>
            </a:r>
            <a:r>
              <a:rPr lang="en-US" altLang="zh-CN" dirty="0" smtClean="0">
                <a:solidFill>
                  <a:srgbClr val="FF9900"/>
                </a:solidFill>
              </a:rPr>
              <a:t>L</a:t>
            </a:r>
            <a:endParaRPr lang="zh-CN" altLang="en-US" dirty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377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57163"/>
            <a:ext cx="7772400" cy="8953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字符类型字面常量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268413"/>
            <a:ext cx="8820150" cy="5472955"/>
          </a:xfrm>
        </p:spPr>
        <p:txBody>
          <a:bodyPr>
            <a:normAutofit fontScale="77500" lnSpcReduction="20000"/>
          </a:bodyPr>
          <a:lstStyle/>
          <a:p>
            <a:pPr marL="357188" indent="-357188" eaLnBrk="1" hangingPunct="1">
              <a:lnSpc>
                <a:spcPct val="120000"/>
              </a:lnSpc>
              <a:defRPr/>
            </a:pPr>
            <a:r>
              <a:rPr lang="zh-CN" altLang="en-US" sz="3600" dirty="0" smtClean="0"/>
              <a:t>在</a:t>
            </a:r>
            <a:r>
              <a:rPr lang="en-US" altLang="zh-CN" sz="3600" dirty="0" smtClean="0"/>
              <a:t>C++</a:t>
            </a:r>
            <a:r>
              <a:rPr lang="zh-CN" altLang="en-US" sz="3600" dirty="0" smtClean="0"/>
              <a:t>程序中，</a:t>
            </a:r>
            <a:r>
              <a:rPr lang="zh-CN" altLang="en-US" sz="3600" dirty="0" smtClean="0">
                <a:solidFill>
                  <a:schemeClr val="folHlink"/>
                </a:solidFill>
              </a:rPr>
              <a:t>字符类型字面常量</a:t>
            </a:r>
            <a:r>
              <a:rPr lang="zh-CN" altLang="en-US" sz="3600" dirty="0" smtClean="0"/>
              <a:t>是由两个</a:t>
            </a:r>
            <a:r>
              <a:rPr lang="zh-CN" altLang="en-US" sz="3600" dirty="0" smtClean="0">
                <a:solidFill>
                  <a:srgbClr val="FFC000"/>
                </a:solidFill>
              </a:rPr>
              <a:t>单引号</a:t>
            </a:r>
            <a:r>
              <a:rPr lang="zh-CN" altLang="en-US" sz="3600" dirty="0" smtClean="0"/>
              <a:t>（</a:t>
            </a:r>
            <a:r>
              <a:rPr lang="en-US" altLang="zh-CN" sz="3600" dirty="0" smtClean="0">
                <a:solidFill>
                  <a:srgbClr val="FFC000"/>
                </a:solidFill>
              </a:rPr>
              <a:t>'</a:t>
            </a:r>
            <a:r>
              <a:rPr lang="zh-CN" altLang="en-US" sz="3600" dirty="0" smtClean="0"/>
              <a:t>）括起来的</a:t>
            </a:r>
            <a:r>
              <a:rPr lang="zh-CN" altLang="en-US" sz="3600" dirty="0" smtClean="0">
                <a:solidFill>
                  <a:srgbClr val="FFC000"/>
                </a:solidFill>
              </a:rPr>
              <a:t>一个字符</a:t>
            </a:r>
            <a:r>
              <a:rPr lang="zh-CN" altLang="en-US" sz="3600" dirty="0" smtClean="0"/>
              <a:t>构成，其中的字符写法可以是：</a:t>
            </a:r>
          </a:p>
          <a:p>
            <a:pPr marL="893763" lvl="1" indent="-357188" eaLnBrk="1" hangingPunct="1">
              <a:lnSpc>
                <a:spcPct val="110000"/>
              </a:lnSpc>
              <a:defRPr/>
            </a:pPr>
            <a:r>
              <a:rPr lang="zh-CN" altLang="en-US" sz="3200" dirty="0" smtClean="0">
                <a:solidFill>
                  <a:schemeClr val="folHlink"/>
                </a:solidFill>
              </a:rPr>
              <a:t>字符本身</a:t>
            </a:r>
            <a:r>
              <a:rPr lang="zh-CN" altLang="en-US" sz="3200" dirty="0" smtClean="0"/>
              <a:t>：用于表示可显示字符，如：</a:t>
            </a:r>
            <a:r>
              <a:rPr lang="en-US" altLang="zh-CN" sz="3200" dirty="0" smtClean="0"/>
              <a:t>'</a:t>
            </a:r>
            <a:r>
              <a:rPr lang="en-US" altLang="zh-CN" sz="3200" dirty="0" smtClean="0">
                <a:solidFill>
                  <a:srgbClr val="FFC000"/>
                </a:solidFill>
              </a:rPr>
              <a:t>A</a:t>
            </a:r>
            <a:r>
              <a:rPr lang="en-US" altLang="zh-CN" sz="3200" dirty="0" smtClean="0"/>
              <a:t>'</a:t>
            </a:r>
          </a:p>
          <a:p>
            <a:pPr marL="893763" lvl="1" indent="-357188" eaLnBrk="1" hangingPunct="1">
              <a:lnSpc>
                <a:spcPct val="110000"/>
              </a:lnSpc>
              <a:defRPr/>
            </a:pPr>
            <a:r>
              <a:rPr lang="zh-CN" altLang="en-US" sz="3200" dirty="0" smtClean="0">
                <a:solidFill>
                  <a:schemeClr val="folHlink"/>
                </a:solidFill>
              </a:rPr>
              <a:t>转义序列</a:t>
            </a:r>
            <a:r>
              <a:rPr lang="zh-CN" altLang="en-US" sz="3200" dirty="0" smtClean="0"/>
              <a:t>：用于表示控制字符，由</a:t>
            </a:r>
            <a:r>
              <a:rPr lang="en-US" altLang="zh-CN" sz="3200" dirty="0" smtClean="0"/>
              <a:t>\</a:t>
            </a:r>
            <a:r>
              <a:rPr lang="zh-CN" altLang="en-US" sz="3200" dirty="0" smtClean="0"/>
              <a:t>打头的一串符号：</a:t>
            </a:r>
          </a:p>
          <a:p>
            <a:pPr marL="1344613" lvl="2" indent="-371475" eaLnBrk="1" hangingPunct="1">
              <a:lnSpc>
                <a:spcPct val="110000"/>
              </a:lnSpc>
              <a:tabLst>
                <a:tab pos="1344613" algn="l"/>
              </a:tabLst>
              <a:defRPr/>
            </a:pPr>
            <a:r>
              <a:rPr lang="zh-CN" altLang="en-US" sz="2800" dirty="0" smtClean="0"/>
              <a:t>字符的编码</a:t>
            </a:r>
          </a:p>
          <a:p>
            <a:pPr marL="1793875" lvl="3" indent="-358775" eaLnBrk="1" hangingPunct="1">
              <a:lnSpc>
                <a:spcPct val="110000"/>
              </a:lnSpc>
              <a:defRPr/>
            </a:pPr>
            <a:r>
              <a:rPr lang="zh-CN" altLang="en-US" sz="2400" dirty="0" smtClean="0"/>
              <a:t>八进制：</a:t>
            </a:r>
            <a:r>
              <a:rPr lang="en-US" altLang="zh-CN" sz="2400" dirty="0" smtClean="0"/>
              <a:t>'</a:t>
            </a:r>
            <a:r>
              <a:rPr lang="en-US" altLang="zh-CN" sz="2400" dirty="0" smtClean="0">
                <a:solidFill>
                  <a:srgbClr val="FFC000"/>
                </a:solidFill>
              </a:rPr>
              <a:t>\</a:t>
            </a:r>
            <a:r>
              <a:rPr lang="en-US" altLang="zh-CN" sz="2400" dirty="0" err="1" smtClean="0"/>
              <a:t>ddd</a:t>
            </a:r>
            <a:r>
              <a:rPr lang="en-US" altLang="zh-CN" sz="2400" dirty="0" smtClean="0"/>
              <a:t>'</a:t>
            </a:r>
            <a:r>
              <a:rPr lang="zh-CN" altLang="en-US" sz="2400" dirty="0" smtClean="0"/>
              <a:t>，如：</a:t>
            </a:r>
            <a:r>
              <a:rPr lang="en-US" altLang="zh-CN" sz="2400" dirty="0" smtClean="0"/>
              <a:t>'</a:t>
            </a:r>
            <a:r>
              <a:rPr lang="en-US" altLang="zh-CN" sz="2400" dirty="0" smtClean="0">
                <a:solidFill>
                  <a:srgbClr val="FFC000"/>
                </a:solidFill>
              </a:rPr>
              <a:t>\</a:t>
            </a:r>
            <a:r>
              <a:rPr lang="en-US" altLang="zh-CN" sz="2400" dirty="0" smtClean="0"/>
              <a:t>101'</a:t>
            </a:r>
          </a:p>
          <a:p>
            <a:pPr marL="1793875" lvl="3" indent="-358775" eaLnBrk="1" hangingPunct="1">
              <a:lnSpc>
                <a:spcPct val="110000"/>
              </a:lnSpc>
              <a:defRPr/>
            </a:pPr>
            <a:r>
              <a:rPr lang="zh-CN" altLang="en-US" sz="2400" dirty="0" smtClean="0"/>
              <a:t>十六进制：</a:t>
            </a:r>
            <a:r>
              <a:rPr lang="en-US" altLang="zh-CN" sz="2400" dirty="0" smtClean="0"/>
              <a:t>'</a:t>
            </a:r>
            <a:r>
              <a:rPr lang="en-US" altLang="zh-CN" sz="2400" dirty="0" smtClean="0">
                <a:solidFill>
                  <a:srgbClr val="FFC000"/>
                </a:solidFill>
              </a:rPr>
              <a:t>\</a:t>
            </a:r>
            <a:r>
              <a:rPr lang="en-US" altLang="zh-CN" sz="2400" dirty="0" err="1" smtClean="0">
                <a:solidFill>
                  <a:srgbClr val="FFC000"/>
                </a:solidFill>
              </a:rPr>
              <a:t>x</a:t>
            </a:r>
            <a:r>
              <a:rPr lang="en-US" altLang="zh-CN" sz="2400" dirty="0" err="1" smtClean="0"/>
              <a:t>hh</a:t>
            </a:r>
            <a:r>
              <a:rPr lang="en-US" altLang="zh-CN" sz="2400" dirty="0" smtClean="0"/>
              <a:t>'</a:t>
            </a:r>
            <a:r>
              <a:rPr lang="zh-CN" altLang="en-US" sz="2400" dirty="0" smtClean="0"/>
              <a:t>，如：</a:t>
            </a:r>
            <a:r>
              <a:rPr lang="en-US" altLang="zh-CN" sz="2400" dirty="0" smtClean="0"/>
              <a:t>'</a:t>
            </a:r>
            <a:r>
              <a:rPr lang="en-US" altLang="zh-CN" sz="2400" dirty="0" smtClean="0">
                <a:solidFill>
                  <a:srgbClr val="FFC000"/>
                </a:solidFill>
              </a:rPr>
              <a:t>\x</a:t>
            </a:r>
            <a:r>
              <a:rPr lang="en-US" altLang="zh-CN" sz="2400" dirty="0" smtClean="0"/>
              <a:t>41'</a:t>
            </a:r>
          </a:p>
          <a:p>
            <a:pPr marL="1344613" lvl="2" indent="-371475" eaLnBrk="1" hangingPunct="1">
              <a:lnSpc>
                <a:spcPct val="110000"/>
              </a:lnSpc>
              <a:defRPr/>
            </a:pPr>
            <a:r>
              <a:rPr lang="zh-CN" altLang="en-US" sz="2800" dirty="0" smtClean="0"/>
              <a:t>特殊表示</a:t>
            </a:r>
            <a:endParaRPr lang="en-US" altLang="zh-CN" sz="2800" dirty="0" smtClean="0"/>
          </a:p>
          <a:p>
            <a:pPr marL="1801813" lvl="3" indent="-371475" eaLnBrk="1" hangingPunct="1">
              <a:lnSpc>
                <a:spcPct val="110000"/>
              </a:lnSpc>
              <a:defRPr/>
            </a:pPr>
            <a:r>
              <a:rPr lang="en-US" altLang="zh-CN" sz="2300" dirty="0" smtClean="0"/>
              <a:t>'</a:t>
            </a:r>
            <a:r>
              <a:rPr lang="en-US" altLang="zh-CN" sz="2300" dirty="0" smtClean="0">
                <a:solidFill>
                  <a:srgbClr val="FFC000"/>
                </a:solidFill>
              </a:rPr>
              <a:t>\n</a:t>
            </a:r>
            <a:r>
              <a:rPr lang="en-US" altLang="zh-CN" sz="2300" dirty="0" smtClean="0"/>
              <a:t>'</a:t>
            </a:r>
            <a:r>
              <a:rPr lang="zh-CN" altLang="en-US" dirty="0" smtClean="0"/>
              <a:t>（换行符）、</a:t>
            </a:r>
            <a:r>
              <a:rPr lang="en-US" altLang="zh-CN" sz="2300" dirty="0" smtClean="0"/>
              <a:t>'</a:t>
            </a:r>
            <a:r>
              <a:rPr lang="en-US" altLang="zh-CN" sz="2300" dirty="0" smtClean="0">
                <a:solidFill>
                  <a:srgbClr val="FFC000"/>
                </a:solidFill>
              </a:rPr>
              <a:t>\r</a:t>
            </a:r>
            <a:r>
              <a:rPr lang="en-US" altLang="zh-CN" sz="2300" dirty="0" smtClean="0"/>
              <a:t>'</a:t>
            </a:r>
            <a:r>
              <a:rPr lang="zh-CN" altLang="en-US" dirty="0" smtClean="0"/>
              <a:t>（回车符）、</a:t>
            </a:r>
            <a:r>
              <a:rPr lang="en-US" altLang="zh-CN" sz="2300" dirty="0" smtClean="0"/>
              <a:t>'</a:t>
            </a:r>
            <a:r>
              <a:rPr lang="en-US" altLang="zh-CN" sz="2300" dirty="0" smtClean="0">
                <a:solidFill>
                  <a:srgbClr val="FFC000"/>
                </a:solidFill>
              </a:rPr>
              <a:t>\t</a:t>
            </a:r>
            <a:r>
              <a:rPr lang="en-US" altLang="zh-CN" sz="2300" dirty="0" smtClean="0"/>
              <a:t>'</a:t>
            </a:r>
            <a:r>
              <a:rPr lang="zh-CN" altLang="en-US" dirty="0" smtClean="0"/>
              <a:t>（横向制表符）、</a:t>
            </a:r>
            <a:r>
              <a:rPr lang="en-US" altLang="zh-CN" sz="2300" dirty="0" smtClean="0"/>
              <a:t>'</a:t>
            </a:r>
            <a:r>
              <a:rPr lang="en-US" altLang="zh-CN" sz="2300" dirty="0" smtClean="0">
                <a:solidFill>
                  <a:srgbClr val="FFC000"/>
                </a:solidFill>
              </a:rPr>
              <a:t>\b</a:t>
            </a:r>
            <a:r>
              <a:rPr lang="en-US" altLang="zh-CN" sz="2300" dirty="0" smtClean="0"/>
              <a:t>'</a:t>
            </a:r>
            <a:r>
              <a:rPr lang="zh-CN" altLang="en-US" dirty="0" smtClean="0"/>
              <a:t>（退格符）</a:t>
            </a:r>
            <a:endParaRPr lang="en-US" altLang="zh-CN" dirty="0" smtClean="0"/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sz="3200" dirty="0" smtClean="0">
                <a:solidFill>
                  <a:srgbClr val="FFC000"/>
                </a:solidFill>
              </a:rPr>
              <a:t>注意</a:t>
            </a:r>
            <a:r>
              <a:rPr lang="zh-CN" altLang="en-US" sz="3200" dirty="0"/>
              <a:t>下列字符的表示：</a:t>
            </a:r>
          </a:p>
          <a:p>
            <a:pPr lvl="2" eaLnBrk="1" hangingPunct="1">
              <a:lnSpc>
                <a:spcPct val="110000"/>
              </a:lnSpc>
              <a:defRPr/>
            </a:pPr>
            <a:r>
              <a:rPr lang="zh-CN" altLang="en-US" sz="2800" dirty="0"/>
              <a:t>反斜杠（</a:t>
            </a:r>
            <a:r>
              <a:rPr lang="en-US" altLang="zh-CN" sz="2800" dirty="0">
                <a:solidFill>
                  <a:srgbClr val="FFC000"/>
                </a:solidFill>
              </a:rPr>
              <a:t>\</a:t>
            </a:r>
            <a:r>
              <a:rPr lang="zh-CN" altLang="en-US" sz="2800" dirty="0"/>
              <a:t>）</a:t>
            </a:r>
            <a:r>
              <a:rPr lang="zh-CN" altLang="en-GB" sz="2800" dirty="0"/>
              <a:t>应写成：</a:t>
            </a:r>
            <a:r>
              <a:rPr lang="en-US" altLang="zh-CN" sz="2800" dirty="0"/>
              <a:t>'</a:t>
            </a:r>
            <a:r>
              <a:rPr lang="en-US" altLang="zh-CN" sz="2800" dirty="0">
                <a:solidFill>
                  <a:srgbClr val="FFC000"/>
                </a:solidFill>
              </a:rPr>
              <a:t>\\</a:t>
            </a:r>
            <a:r>
              <a:rPr lang="en-US" altLang="zh-CN" sz="2800" dirty="0"/>
              <a:t>'</a:t>
            </a:r>
          </a:p>
          <a:p>
            <a:pPr lvl="2" eaLnBrk="1" hangingPunct="1">
              <a:lnSpc>
                <a:spcPct val="110000"/>
              </a:lnSpc>
              <a:defRPr/>
            </a:pPr>
            <a:r>
              <a:rPr lang="zh-CN" altLang="en-US" sz="2800" dirty="0"/>
              <a:t>单引号（</a:t>
            </a:r>
            <a:r>
              <a:rPr lang="en-US" altLang="zh-CN" sz="2800" dirty="0">
                <a:solidFill>
                  <a:srgbClr val="FFC000"/>
                </a:solidFill>
              </a:rPr>
              <a:t>'</a:t>
            </a:r>
            <a:r>
              <a:rPr lang="zh-CN" altLang="en-US" sz="2800" dirty="0"/>
              <a:t>）应写成：</a:t>
            </a:r>
            <a:r>
              <a:rPr lang="en-US" altLang="zh-CN" sz="2800" dirty="0"/>
              <a:t>'</a:t>
            </a:r>
            <a:r>
              <a:rPr lang="en-US" altLang="zh-CN" sz="2800" dirty="0">
                <a:solidFill>
                  <a:srgbClr val="FFC000"/>
                </a:solidFill>
              </a:rPr>
              <a:t>\'</a:t>
            </a:r>
            <a:r>
              <a:rPr lang="en-US" altLang="zh-CN" sz="2800" dirty="0"/>
              <a:t>'</a:t>
            </a:r>
          </a:p>
          <a:p>
            <a:pPr lvl="2" eaLnBrk="1" hangingPunct="1">
              <a:lnSpc>
                <a:spcPct val="110000"/>
              </a:lnSpc>
              <a:defRPr/>
            </a:pPr>
            <a:r>
              <a:rPr lang="zh-CN" altLang="en-US" sz="2800" dirty="0"/>
              <a:t>双引号（</a:t>
            </a:r>
            <a:r>
              <a:rPr lang="en-US" altLang="zh-CN" sz="2800" dirty="0">
                <a:solidFill>
                  <a:srgbClr val="FFC000"/>
                </a:solidFill>
              </a:rPr>
              <a:t>"</a:t>
            </a:r>
            <a:r>
              <a:rPr lang="zh-CN" altLang="en-US" sz="2800" dirty="0"/>
              <a:t>）可写成</a:t>
            </a:r>
            <a:r>
              <a:rPr lang="zh-CN" altLang="en-US" sz="2800" dirty="0" smtClean="0"/>
              <a:t>：</a:t>
            </a:r>
            <a:r>
              <a:rPr lang="en-US" altLang="zh-CN" sz="2800" dirty="0" smtClean="0"/>
              <a:t>'</a:t>
            </a:r>
            <a:r>
              <a:rPr lang="en-US" altLang="zh-CN" sz="2800" dirty="0" smtClean="0">
                <a:solidFill>
                  <a:srgbClr val="FFC000"/>
                </a:solidFill>
              </a:rPr>
              <a:t>\"</a:t>
            </a:r>
            <a:r>
              <a:rPr lang="en-US" altLang="zh-CN" sz="2800" dirty="0" smtClean="0"/>
              <a:t>'</a:t>
            </a:r>
            <a:r>
              <a:rPr lang="zh-CN" altLang="en-US" sz="2800" dirty="0" smtClean="0"/>
              <a:t>，或 </a:t>
            </a:r>
            <a:r>
              <a:rPr lang="en-US" altLang="zh-CN" sz="2800" dirty="0" smtClean="0"/>
              <a:t>'</a:t>
            </a:r>
            <a:r>
              <a:rPr lang="en-US" altLang="zh-CN" sz="2800" dirty="0" smtClean="0">
                <a:solidFill>
                  <a:srgbClr val="FFC000"/>
                </a:solidFill>
              </a:rPr>
              <a:t>"</a:t>
            </a:r>
            <a:r>
              <a:rPr lang="en-US" altLang="zh-CN" sz="2800" dirty="0" smtClean="0"/>
              <a:t>'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字符类型字面常量的类型为</a:t>
            </a:r>
            <a:r>
              <a:rPr lang="en-US" altLang="zh-CN" dirty="0" smtClean="0"/>
              <a:t>char</a:t>
            </a:r>
            <a:r>
              <a:rPr lang="zh-CN" altLang="en-US" dirty="0" smtClean="0"/>
              <a:t>。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85725"/>
            <a:ext cx="7772400" cy="8953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字符串类型字面常量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1341438"/>
            <a:ext cx="8820150" cy="5400675"/>
          </a:xfrm>
        </p:spPr>
        <p:txBody>
          <a:bodyPr>
            <a:normAutofit fontScale="85000" lnSpcReduction="10000"/>
          </a:bodyPr>
          <a:lstStyle/>
          <a:p>
            <a:pPr marL="357188" indent="-357188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在</a:t>
            </a:r>
            <a:r>
              <a:rPr lang="en-US" altLang="zh-CN" dirty="0" smtClean="0"/>
              <a:t>C++</a:t>
            </a:r>
            <a:r>
              <a:rPr lang="zh-CN" altLang="en-US" dirty="0" smtClean="0"/>
              <a:t>程序中，</a:t>
            </a:r>
            <a:r>
              <a:rPr lang="zh-CN" altLang="en-US" dirty="0" smtClean="0">
                <a:solidFill>
                  <a:schemeClr val="folHlink"/>
                </a:solidFill>
              </a:rPr>
              <a:t>字符串类型字面常量</a:t>
            </a:r>
            <a:r>
              <a:rPr lang="zh-CN" altLang="en-US" dirty="0" smtClean="0"/>
              <a:t>是由两个</a:t>
            </a:r>
            <a:r>
              <a:rPr lang="zh-CN" altLang="en-US" dirty="0" smtClean="0">
                <a:solidFill>
                  <a:srgbClr val="FFC000"/>
                </a:solidFill>
              </a:rPr>
              <a:t>双引号</a:t>
            </a:r>
            <a:r>
              <a:rPr lang="zh-CN" altLang="en-US" dirty="0" smtClean="0"/>
              <a:t>（</a:t>
            </a:r>
            <a:r>
              <a:rPr lang="en-US" altLang="zh-CN" dirty="0" smtClean="0">
                <a:solidFill>
                  <a:srgbClr val="FFC000"/>
                </a:solidFill>
              </a:rPr>
              <a:t>"</a:t>
            </a:r>
            <a:r>
              <a:rPr lang="zh-CN" altLang="en-US" dirty="0" smtClean="0"/>
              <a:t>）括起来的</a:t>
            </a:r>
            <a:r>
              <a:rPr lang="zh-CN" altLang="en-US" dirty="0" smtClean="0">
                <a:solidFill>
                  <a:srgbClr val="FFC000"/>
                </a:solidFill>
              </a:rPr>
              <a:t>字符序列</a:t>
            </a:r>
            <a:r>
              <a:rPr lang="zh-CN" altLang="en-US" dirty="0" smtClean="0"/>
              <a:t>构成，其中的字符的写法与字符类型字面常量基本相同。如</a:t>
            </a:r>
            <a:r>
              <a:rPr lang="zh-CN" altLang="en-GB" dirty="0" smtClean="0"/>
              <a:t>：</a:t>
            </a:r>
          </a:p>
          <a:p>
            <a:pPr marL="1339850" lvl="1" indent="-533400" eaLnBrk="1" hangingPunct="1">
              <a:defRPr/>
            </a:pPr>
            <a:r>
              <a:rPr lang="en-US" altLang="zh-CN" dirty="0" smtClean="0"/>
              <a:t>"This is a string."</a:t>
            </a:r>
            <a:endParaRPr lang="en-GB" altLang="zh-CN" dirty="0" smtClean="0"/>
          </a:p>
          <a:p>
            <a:pPr marL="1339850" lvl="1" indent="-533400" eaLnBrk="1" hangingPunct="1">
              <a:defRPr/>
            </a:pPr>
            <a:r>
              <a:rPr lang="en-GB" altLang="zh-CN" dirty="0" smtClean="0"/>
              <a:t>"</a:t>
            </a:r>
            <a:r>
              <a:rPr lang="en-US" altLang="zh-CN" dirty="0" smtClean="0"/>
              <a:t>I</a:t>
            </a:r>
            <a:r>
              <a:rPr lang="en-US" altLang="zh-CN" dirty="0" smtClean="0">
                <a:solidFill>
                  <a:srgbClr val="FFC000"/>
                </a:solidFill>
              </a:rPr>
              <a:t>\'</a:t>
            </a:r>
            <a:r>
              <a:rPr lang="en-US" altLang="zh-CN" dirty="0" smtClean="0"/>
              <a:t>m a student."</a:t>
            </a:r>
            <a:r>
              <a:rPr lang="zh-CN" altLang="en-US" dirty="0" smtClean="0"/>
              <a:t>，或者，</a:t>
            </a:r>
            <a:r>
              <a:rPr lang="en-GB" altLang="zh-CN" dirty="0"/>
              <a:t>"</a:t>
            </a:r>
            <a:r>
              <a:rPr lang="en-US" altLang="zh-CN" dirty="0" smtClean="0"/>
              <a:t>I</a:t>
            </a:r>
            <a:r>
              <a:rPr lang="en-US" altLang="zh-CN" dirty="0" smtClean="0">
                <a:solidFill>
                  <a:srgbClr val="FFC000"/>
                </a:solidFill>
              </a:rPr>
              <a:t>'</a:t>
            </a:r>
            <a:r>
              <a:rPr lang="en-US" altLang="zh-CN" dirty="0" smtClean="0"/>
              <a:t>m </a:t>
            </a:r>
            <a:r>
              <a:rPr lang="en-US" altLang="zh-CN" dirty="0"/>
              <a:t>a student."</a:t>
            </a:r>
            <a:endParaRPr lang="en-GB" altLang="zh-CN" dirty="0" smtClean="0"/>
          </a:p>
          <a:p>
            <a:pPr marL="1339850" lvl="1" indent="-533400" eaLnBrk="1" hangingPunct="1">
              <a:defRPr/>
            </a:pPr>
            <a:r>
              <a:rPr lang="en-GB" altLang="zh-CN" dirty="0" smtClean="0"/>
              <a:t>"</a:t>
            </a:r>
            <a:r>
              <a:rPr lang="en-US" altLang="zh-CN" dirty="0" smtClean="0"/>
              <a:t>Please enter </a:t>
            </a:r>
            <a:r>
              <a:rPr lang="en-US" altLang="zh-CN" dirty="0" smtClean="0">
                <a:solidFill>
                  <a:srgbClr val="FFC000"/>
                </a:solidFill>
              </a:rPr>
              <a:t>\"</a:t>
            </a:r>
            <a:r>
              <a:rPr lang="en-US" altLang="zh-CN" dirty="0" smtClean="0"/>
              <a:t>Y</a:t>
            </a:r>
            <a:r>
              <a:rPr lang="en-US" altLang="zh-CN" dirty="0" smtClean="0">
                <a:solidFill>
                  <a:srgbClr val="FFC000"/>
                </a:solidFill>
              </a:rPr>
              <a:t>\"</a:t>
            </a:r>
            <a:r>
              <a:rPr lang="en-US" altLang="zh-CN" dirty="0" smtClean="0"/>
              <a:t> or </a:t>
            </a:r>
            <a:r>
              <a:rPr lang="en-US" altLang="zh-CN" dirty="0" smtClean="0">
                <a:solidFill>
                  <a:srgbClr val="FFC000"/>
                </a:solidFill>
              </a:rPr>
              <a:t>\"</a:t>
            </a:r>
            <a:r>
              <a:rPr lang="en-US" altLang="zh-CN" dirty="0" smtClean="0"/>
              <a:t>N</a:t>
            </a:r>
            <a:r>
              <a:rPr lang="en-US" altLang="zh-CN" dirty="0" smtClean="0">
                <a:solidFill>
                  <a:srgbClr val="FFC000"/>
                </a:solidFill>
              </a:rPr>
              <a:t>\"</a:t>
            </a:r>
            <a:r>
              <a:rPr lang="en-US" altLang="zh-CN" dirty="0" smtClean="0"/>
              <a:t>:"</a:t>
            </a:r>
          </a:p>
          <a:p>
            <a:pPr marL="1339850" lvl="1" indent="-533400" eaLnBrk="1" hangingPunct="1">
              <a:defRPr/>
            </a:pPr>
            <a:r>
              <a:rPr lang="en-US" altLang="zh-CN" dirty="0" smtClean="0"/>
              <a:t>"This is two-line </a:t>
            </a:r>
            <a:r>
              <a:rPr lang="en-US" altLang="zh-CN" dirty="0" smtClean="0">
                <a:solidFill>
                  <a:srgbClr val="FFC000"/>
                </a:solidFill>
              </a:rPr>
              <a:t>\</a:t>
            </a:r>
            <a:r>
              <a:rPr lang="en-US" altLang="zh-CN" dirty="0" err="1" smtClean="0">
                <a:solidFill>
                  <a:srgbClr val="FFC000"/>
                </a:solidFill>
              </a:rPr>
              <a:t>n</a:t>
            </a:r>
            <a:r>
              <a:rPr lang="en-US" altLang="zh-CN" dirty="0" err="1" smtClean="0"/>
              <a:t>message</a:t>
            </a:r>
            <a:r>
              <a:rPr lang="en-US" altLang="zh-CN" dirty="0" smtClean="0"/>
              <a:t>! "</a:t>
            </a:r>
          </a:p>
          <a:p>
            <a:pPr marL="357188" indent="-357188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存储字符串时，往往</a:t>
            </a:r>
            <a:r>
              <a:rPr lang="zh-CN" altLang="en-US" dirty="0"/>
              <a:t>会</a:t>
            </a:r>
            <a:r>
              <a:rPr lang="zh-CN" altLang="en-US" dirty="0" smtClean="0"/>
              <a:t>在最后一个字符的后面多存储一个字符</a:t>
            </a:r>
            <a:r>
              <a:rPr lang="en-US" altLang="zh-CN" dirty="0" smtClean="0">
                <a:solidFill>
                  <a:srgbClr val="FFC000"/>
                </a:solidFill>
              </a:rPr>
              <a:t>'\0</a:t>
            </a:r>
            <a:r>
              <a:rPr lang="en-US" altLang="zh-CN" dirty="0" smtClean="0">
                <a:solidFill>
                  <a:srgbClr val="FFC000"/>
                </a:solidFill>
                <a:latin typeface="Arial"/>
              </a:rPr>
              <a:t>'</a:t>
            </a:r>
            <a:r>
              <a:rPr lang="zh-CN" altLang="en-US" dirty="0" smtClean="0">
                <a:latin typeface="Arial"/>
              </a:rPr>
              <a:t>（</a:t>
            </a:r>
            <a:r>
              <a:rPr lang="zh-CN" altLang="en-US" dirty="0" smtClean="0">
                <a:solidFill>
                  <a:srgbClr val="FFC000"/>
                </a:solidFill>
                <a:latin typeface="Arial"/>
              </a:rPr>
              <a:t>编码为</a:t>
            </a:r>
            <a:r>
              <a:rPr lang="en-US" altLang="zh-CN" dirty="0" smtClean="0">
                <a:solidFill>
                  <a:srgbClr val="FFC000"/>
                </a:solidFill>
                <a:latin typeface="Arial"/>
              </a:rPr>
              <a:t>0</a:t>
            </a:r>
            <a:r>
              <a:rPr lang="zh-CN" altLang="en-US" dirty="0" smtClean="0">
                <a:solidFill>
                  <a:srgbClr val="FFC000"/>
                </a:solidFill>
                <a:latin typeface="Arial"/>
              </a:rPr>
              <a:t>的字符</a:t>
            </a:r>
            <a:r>
              <a:rPr lang="zh-CN" altLang="en-US" dirty="0" smtClean="0">
                <a:latin typeface="Arial"/>
              </a:rPr>
              <a:t>）</a:t>
            </a:r>
            <a:r>
              <a:rPr lang="zh-CN" altLang="en-US" dirty="0" smtClean="0"/>
              <a:t>，表示字符串结束。</a:t>
            </a:r>
            <a:endParaRPr lang="en-US" altLang="zh-CN" dirty="0" smtClean="0"/>
          </a:p>
          <a:p>
            <a:pPr marL="357188" indent="-357188" eaLnBrk="1" hangingPunct="1">
              <a:lnSpc>
                <a:spcPct val="120000"/>
              </a:lnSpc>
              <a:defRPr/>
            </a:pPr>
            <a:r>
              <a:rPr lang="zh-CN" altLang="en-US" dirty="0"/>
              <a:t>字符串</a:t>
            </a:r>
            <a:r>
              <a:rPr lang="zh-CN" altLang="en-US" dirty="0" smtClean="0"/>
              <a:t>类型字面常量的</a:t>
            </a:r>
            <a:r>
              <a:rPr lang="zh-CN" altLang="en-US" dirty="0"/>
              <a:t>类型</a:t>
            </a:r>
            <a:r>
              <a:rPr lang="zh-CN" altLang="en-US" dirty="0" smtClean="0"/>
              <a:t>为</a:t>
            </a:r>
            <a:r>
              <a:rPr lang="zh-CN" altLang="en-US" dirty="0">
                <a:solidFill>
                  <a:schemeClr val="folHlink"/>
                </a:solidFill>
              </a:rPr>
              <a:t>一</a:t>
            </a:r>
            <a:r>
              <a:rPr lang="zh-CN" altLang="en-US" dirty="0" smtClean="0">
                <a:solidFill>
                  <a:schemeClr val="folHlink"/>
                </a:solidFill>
              </a:rPr>
              <a:t>维字符数组</a:t>
            </a:r>
            <a:r>
              <a:rPr lang="zh-CN" altLang="en-US" dirty="0" smtClean="0"/>
              <a:t>（</a:t>
            </a:r>
            <a:r>
              <a:rPr lang="zh-CN" altLang="en-US" dirty="0"/>
              <a:t>构造数据类型）</a:t>
            </a:r>
            <a:r>
              <a:rPr lang="zh-CN" altLang="en-US" dirty="0" smtClean="0"/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489744"/>
            <a:ext cx="7772400" cy="635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000" dirty="0" smtClean="0"/>
              <a:t>数据类型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844824"/>
            <a:ext cx="8568952" cy="4464496"/>
          </a:xfrm>
        </p:spPr>
        <p:txBody>
          <a:bodyPr>
            <a:normAutofit fontScale="925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/>
              <a:t>从本质上讲，用计算机解决各种实际</a:t>
            </a:r>
            <a:r>
              <a:rPr lang="zh-CN" altLang="en-US" dirty="0" smtClean="0"/>
              <a:t>问题是</a:t>
            </a:r>
            <a:r>
              <a:rPr lang="zh-CN" altLang="en-US" dirty="0"/>
              <a:t>通过用计算机程序对反映实际问题的一些</a:t>
            </a:r>
            <a:r>
              <a:rPr lang="zh-CN" altLang="en-US" dirty="0">
                <a:solidFill>
                  <a:srgbClr val="FFC000"/>
                </a:solidFill>
              </a:rPr>
              <a:t>数据</a:t>
            </a:r>
            <a:r>
              <a:rPr lang="zh-CN" altLang="en-US" dirty="0"/>
              <a:t>进行处理来实现</a:t>
            </a:r>
            <a:r>
              <a:rPr lang="zh-CN" altLang="en-US" dirty="0" smtClean="0"/>
              <a:t>的。</a:t>
            </a:r>
            <a:endParaRPr lang="en-US" altLang="zh-CN" sz="4600" dirty="0" smtClean="0">
              <a:solidFill>
                <a:srgbClr val="FFC000"/>
              </a:solidFill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在程序中，不同种类的数据有不同</a:t>
            </a:r>
            <a:r>
              <a:rPr lang="zh-CN" altLang="en-US" dirty="0"/>
              <a:t>的表示和</a:t>
            </a:r>
            <a:r>
              <a:rPr lang="zh-CN" altLang="en-US" dirty="0" smtClean="0"/>
              <a:t>不同</a:t>
            </a:r>
            <a:r>
              <a:rPr lang="zh-CN" altLang="en-US" dirty="0"/>
              <a:t>的</a:t>
            </a:r>
            <a:r>
              <a:rPr lang="zh-CN" altLang="en-US" dirty="0" smtClean="0"/>
              <a:t>操作。</a:t>
            </a:r>
            <a:endParaRPr lang="en-US" altLang="zh-CN" dirty="0" smtClean="0"/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为了实现</a:t>
            </a:r>
            <a:r>
              <a:rPr lang="zh-CN" altLang="en-US" dirty="0"/>
              <a:t>对数据的可靠、有效</a:t>
            </a:r>
            <a:r>
              <a:rPr lang="zh-CN" altLang="en-US" dirty="0" smtClean="0"/>
              <a:t>处理，常常在程序中要对数据进行分类，从而形成不同的</a:t>
            </a:r>
            <a:r>
              <a:rPr lang="zh-CN" altLang="en-US" dirty="0" smtClean="0">
                <a:solidFill>
                  <a:schemeClr val="folHlink"/>
                </a:solidFill>
              </a:rPr>
              <a:t>数据类型</a:t>
            </a:r>
            <a:r>
              <a:rPr lang="zh-CN" altLang="en-US" dirty="0" smtClean="0"/>
              <a:t>。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85725"/>
            <a:ext cx="7772400" cy="8953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000" dirty="0" smtClean="0"/>
              <a:t>符号</a:t>
            </a:r>
            <a:r>
              <a:rPr lang="zh-CN" altLang="en-US" sz="4000" dirty="0"/>
              <a:t>常量（命名常量）</a:t>
            </a:r>
            <a:endParaRPr lang="zh-CN" altLang="en-US" sz="4000" dirty="0" smtClean="0"/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268760"/>
            <a:ext cx="8604250" cy="5445125"/>
          </a:xfrm>
        </p:spPr>
        <p:txBody>
          <a:bodyPr>
            <a:normAutofit fontScale="92500" lnSpcReduction="20000"/>
          </a:bodyPr>
          <a:lstStyle/>
          <a:p>
            <a:pPr marL="354013" indent="-354013" eaLnBrk="1" hangingPunct="1">
              <a:lnSpc>
                <a:spcPct val="120000"/>
              </a:lnSpc>
              <a:defRPr/>
            </a:pPr>
            <a:r>
              <a:rPr lang="zh-CN" altLang="en-US" sz="2800" dirty="0" smtClean="0">
                <a:solidFill>
                  <a:srgbClr val="FFC000"/>
                </a:solidFill>
              </a:rPr>
              <a:t>符号常量</a:t>
            </a:r>
            <a:r>
              <a:rPr lang="zh-CN" altLang="en-US" sz="2800" dirty="0" smtClean="0"/>
              <a:t>是指先通过</a:t>
            </a:r>
            <a:r>
              <a:rPr lang="zh-CN" altLang="en-US" sz="2800" dirty="0" smtClean="0">
                <a:solidFill>
                  <a:srgbClr val="FFC000"/>
                </a:solidFill>
              </a:rPr>
              <a:t>常量定义</a:t>
            </a:r>
            <a:r>
              <a:rPr lang="zh-CN" altLang="en-US" sz="2800" dirty="0" smtClean="0"/>
              <a:t>给</a:t>
            </a:r>
            <a:r>
              <a:rPr lang="zh-CN" altLang="en-US" sz="2800" dirty="0"/>
              <a:t>字面</a:t>
            </a:r>
            <a:r>
              <a:rPr lang="zh-CN" altLang="en-US" sz="2800" dirty="0" smtClean="0"/>
              <a:t>常量取一个名字（用标识符表示），并可指定一个类型；然后，在程序中通过</a:t>
            </a:r>
            <a:r>
              <a:rPr lang="zh-CN" altLang="en-US" sz="2800" dirty="0" smtClean="0">
                <a:solidFill>
                  <a:srgbClr val="FFC000"/>
                </a:solidFill>
              </a:rPr>
              <a:t>常量名</a:t>
            </a:r>
            <a:r>
              <a:rPr lang="zh-CN" altLang="en-US" sz="2800" dirty="0" smtClean="0"/>
              <a:t>来使用这些常量。</a:t>
            </a:r>
          </a:p>
          <a:p>
            <a:pPr marL="354013" indent="-354013" eaLnBrk="1" hangingPunct="1">
              <a:lnSpc>
                <a:spcPct val="110000"/>
              </a:lnSpc>
              <a:defRPr/>
            </a:pPr>
            <a:r>
              <a:rPr lang="zh-CN" altLang="en-US" sz="2800" dirty="0" smtClean="0"/>
              <a:t>符号常量的定义格式为：</a:t>
            </a:r>
            <a:endParaRPr lang="en-US" altLang="zh-CN" sz="2800" dirty="0" smtClean="0"/>
          </a:p>
          <a:p>
            <a:pPr marL="1339850" lvl="1" indent="-533400" eaLnBrk="1" hangingPunct="1">
              <a:lnSpc>
                <a:spcPct val="110000"/>
              </a:lnSpc>
              <a:buFontTx/>
              <a:buNone/>
              <a:defRPr/>
            </a:pPr>
            <a:r>
              <a:rPr lang="zh-CN" altLang="en-US" sz="2400" dirty="0"/>
              <a:t>	</a:t>
            </a:r>
            <a:r>
              <a:rPr lang="en-US" altLang="zh-CN" sz="2400" dirty="0">
                <a:solidFill>
                  <a:srgbClr val="FFC000"/>
                </a:solidFill>
              </a:rPr>
              <a:t>#define </a:t>
            </a:r>
            <a:r>
              <a:rPr lang="en-US" altLang="zh-CN" sz="2400" dirty="0"/>
              <a:t>&lt;</a:t>
            </a:r>
            <a:r>
              <a:rPr lang="zh-CN" altLang="en-US" sz="2400" dirty="0"/>
              <a:t>常量名</a:t>
            </a:r>
            <a:r>
              <a:rPr lang="en-US" altLang="zh-CN" sz="2400" dirty="0"/>
              <a:t>&gt; &lt;</a:t>
            </a:r>
            <a:r>
              <a:rPr lang="zh-CN" altLang="en-US" sz="2400" dirty="0"/>
              <a:t>值</a:t>
            </a:r>
            <a:r>
              <a:rPr lang="en-US" altLang="zh-CN" sz="2400" dirty="0"/>
              <a:t>&gt;</a:t>
            </a:r>
          </a:p>
          <a:p>
            <a:pPr marL="1339850" lvl="1" indent="-533400" eaLnBrk="1" hangingPunct="1">
              <a:lnSpc>
                <a:spcPct val="110000"/>
              </a:lnSpc>
              <a:buFontTx/>
              <a:buNone/>
              <a:defRPr/>
            </a:pPr>
            <a:r>
              <a:rPr lang="zh-CN" altLang="en-US" sz="2400" dirty="0"/>
              <a:t>或</a:t>
            </a:r>
          </a:p>
          <a:p>
            <a:pPr marL="1339850" lvl="1" indent="-533400" eaLnBrk="1" hangingPunct="1">
              <a:lnSpc>
                <a:spcPct val="110000"/>
              </a:lnSpc>
              <a:buFontTx/>
              <a:buNone/>
              <a:defRPr/>
            </a:pPr>
            <a:r>
              <a:rPr lang="zh-CN" altLang="en-US" sz="2400" dirty="0"/>
              <a:t>	</a:t>
            </a:r>
            <a:r>
              <a:rPr lang="en-US" altLang="zh-CN" sz="2400" dirty="0" err="1">
                <a:solidFill>
                  <a:srgbClr val="FFC000"/>
                </a:solidFill>
              </a:rPr>
              <a:t>const</a:t>
            </a:r>
            <a:r>
              <a:rPr lang="en-US" altLang="zh-CN" sz="2400" dirty="0">
                <a:solidFill>
                  <a:srgbClr val="FFC000"/>
                </a:solidFill>
              </a:rPr>
              <a:t> </a:t>
            </a:r>
            <a:r>
              <a:rPr lang="en-US" altLang="zh-CN" sz="2400" dirty="0"/>
              <a:t>&lt;</a:t>
            </a:r>
            <a:r>
              <a:rPr lang="zh-CN" altLang="en-US" sz="2400" dirty="0"/>
              <a:t>类型名</a:t>
            </a:r>
            <a:r>
              <a:rPr lang="en-US" altLang="zh-CN" sz="2400" dirty="0"/>
              <a:t>&gt; &lt;</a:t>
            </a:r>
            <a:r>
              <a:rPr lang="zh-CN" altLang="en-US" sz="2400" dirty="0"/>
              <a:t>常量名</a:t>
            </a:r>
            <a:r>
              <a:rPr lang="en-US" altLang="zh-CN" sz="2400" dirty="0"/>
              <a:t>&gt;</a:t>
            </a:r>
            <a:r>
              <a:rPr lang="en-US" altLang="zh-CN" sz="2400" b="1" dirty="0">
                <a:solidFill>
                  <a:srgbClr val="FFC000"/>
                </a:solidFill>
              </a:rPr>
              <a:t>=</a:t>
            </a:r>
            <a:r>
              <a:rPr lang="en-US" altLang="zh-CN" sz="2400" dirty="0"/>
              <a:t>&lt;</a:t>
            </a:r>
            <a:r>
              <a:rPr lang="zh-CN" altLang="en-US" sz="2400" dirty="0"/>
              <a:t>值</a:t>
            </a:r>
            <a:r>
              <a:rPr lang="en-US" altLang="zh-CN" sz="2400" dirty="0" smtClean="0"/>
              <a:t>&gt;</a:t>
            </a:r>
            <a:r>
              <a:rPr lang="en-US" altLang="zh-CN" sz="2400" b="1" dirty="0" smtClean="0">
                <a:solidFill>
                  <a:srgbClr val="FFC000"/>
                </a:solidFill>
              </a:rPr>
              <a:t>;</a:t>
            </a:r>
            <a:endParaRPr lang="en-US" altLang="zh-CN" sz="2800" dirty="0" smtClean="0"/>
          </a:p>
          <a:p>
            <a:pPr marL="354013" indent="-354013" eaLnBrk="1" hangingPunct="1">
              <a:lnSpc>
                <a:spcPct val="110000"/>
              </a:lnSpc>
              <a:defRPr/>
            </a:pPr>
            <a:r>
              <a:rPr lang="zh-CN" altLang="en-US" sz="2800" dirty="0" smtClean="0"/>
              <a:t>例如</a:t>
            </a:r>
          </a:p>
          <a:p>
            <a:pPr marL="1339850" lvl="1" indent="-533400" eaLnBrk="1" hangingPunct="1">
              <a:lnSpc>
                <a:spcPct val="110000"/>
              </a:lnSpc>
              <a:buFontTx/>
              <a:buNone/>
              <a:defRPr/>
            </a:pPr>
            <a:r>
              <a:rPr lang="zh-CN" altLang="en-US" sz="2400" dirty="0" smtClean="0"/>
              <a:t>	</a:t>
            </a:r>
            <a:r>
              <a:rPr lang="en-US" altLang="zh-CN" sz="2400" dirty="0" smtClean="0"/>
              <a:t>#define </a:t>
            </a:r>
            <a:r>
              <a:rPr lang="en-US" altLang="zh-CN" sz="2400" dirty="0" smtClean="0">
                <a:solidFill>
                  <a:srgbClr val="FF9900"/>
                </a:solidFill>
              </a:rPr>
              <a:t>PI</a:t>
            </a:r>
            <a:r>
              <a:rPr lang="en-US" altLang="zh-CN" sz="2400" dirty="0" smtClean="0"/>
              <a:t> 3.1415926</a:t>
            </a:r>
          </a:p>
          <a:p>
            <a:pPr marL="1339850" lvl="1" indent="-533400" eaLnBrk="1" hangingPunct="1">
              <a:lnSpc>
                <a:spcPct val="110000"/>
              </a:lnSpc>
              <a:buFontTx/>
              <a:buNone/>
              <a:defRPr/>
            </a:pPr>
            <a:r>
              <a:rPr lang="zh-CN" altLang="en-US" sz="2400" dirty="0" smtClean="0"/>
              <a:t>或</a:t>
            </a:r>
          </a:p>
          <a:p>
            <a:pPr marL="1339850" lvl="1" indent="-533400" eaLnBrk="1" hangingPunct="1">
              <a:lnSpc>
                <a:spcPct val="110000"/>
              </a:lnSpc>
              <a:buFontTx/>
              <a:buNone/>
              <a:defRPr/>
            </a:pPr>
            <a:r>
              <a:rPr lang="zh-CN" altLang="en-US" sz="2400" dirty="0" smtClean="0"/>
              <a:t>	</a:t>
            </a:r>
            <a:r>
              <a:rPr lang="en-US" altLang="zh-CN" sz="2400" dirty="0" err="1" smtClean="0"/>
              <a:t>const</a:t>
            </a:r>
            <a:r>
              <a:rPr lang="en-US" altLang="zh-CN" sz="2400" dirty="0" smtClean="0"/>
              <a:t> double </a:t>
            </a:r>
            <a:r>
              <a:rPr lang="en-US" altLang="zh-CN" sz="2400" dirty="0" smtClean="0">
                <a:solidFill>
                  <a:srgbClr val="FF9900"/>
                </a:solidFill>
              </a:rPr>
              <a:t>PI</a:t>
            </a:r>
            <a:r>
              <a:rPr lang="en-US" altLang="zh-CN" sz="2400" dirty="0" smtClean="0"/>
              <a:t>=3.1415926; </a:t>
            </a:r>
          </a:p>
          <a:p>
            <a:pPr marL="354013" indent="-354013" eaLnBrk="1" hangingPunct="1">
              <a:lnSpc>
                <a:spcPct val="110000"/>
              </a:lnSpc>
              <a:defRPr/>
            </a:pPr>
            <a:r>
              <a:rPr lang="zh-CN" altLang="en-US" sz="2800" dirty="0" smtClean="0"/>
              <a:t>符号常量通过名字来使用。例如</a:t>
            </a:r>
          </a:p>
          <a:p>
            <a:pPr marL="1339850" lvl="1" indent="-533400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2*</a:t>
            </a:r>
            <a:r>
              <a:rPr lang="en-US" altLang="zh-CN" sz="2400" dirty="0" smtClean="0">
                <a:solidFill>
                  <a:srgbClr val="FF9900"/>
                </a:solidFill>
              </a:rPr>
              <a:t>PI</a:t>
            </a:r>
            <a:r>
              <a:rPr lang="en-US" altLang="zh-CN" sz="2400" dirty="0" smtClean="0"/>
              <a:t>*r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57163"/>
            <a:ext cx="7772400" cy="8953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3600" smtClean="0"/>
              <a:t>使用符号常量的好处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1484313"/>
            <a:ext cx="8819579" cy="4680991"/>
          </a:xfrm>
        </p:spPr>
        <p:txBody>
          <a:bodyPr>
            <a:normAutofit fontScale="92500"/>
          </a:bodyPr>
          <a:lstStyle/>
          <a:p>
            <a:pPr marL="609600" indent="-609600" eaLnBrk="1" hangingPunct="1">
              <a:defRPr/>
            </a:pPr>
            <a:r>
              <a:rPr lang="zh-CN" altLang="en-US" dirty="0" smtClean="0"/>
              <a:t>增加程序的易读性。例如：</a:t>
            </a:r>
            <a:endParaRPr lang="en-US" altLang="zh-CN" dirty="0" smtClean="0"/>
          </a:p>
          <a:p>
            <a:pPr marL="1009650" lvl="1" indent="-609600" eaLnBrk="1" hangingPunct="1">
              <a:defRPr/>
            </a:pPr>
            <a:r>
              <a:rPr lang="en-US" altLang="zh-CN" dirty="0" smtClean="0">
                <a:solidFill>
                  <a:srgbClr val="FF0000"/>
                </a:solidFill>
              </a:rPr>
              <a:t>60</a:t>
            </a:r>
            <a:r>
              <a:rPr lang="en-US" altLang="zh-CN" dirty="0" smtClean="0"/>
              <a:t> </a:t>
            </a:r>
            <a:r>
              <a:rPr lang="zh-CN" altLang="en-US" dirty="0" smtClean="0"/>
              <a:t>，</a:t>
            </a:r>
            <a:r>
              <a:rPr lang="en-US" altLang="zh-CN" dirty="0" smtClean="0">
                <a:solidFill>
                  <a:srgbClr val="00B050"/>
                </a:solidFill>
              </a:rPr>
              <a:t>60  </a:t>
            </a:r>
            <a:r>
              <a:rPr lang="en-US" altLang="zh-CN" dirty="0" smtClean="0"/>
              <a:t>//</a:t>
            </a:r>
            <a:r>
              <a:rPr lang="zh-CN" altLang="en-US" dirty="0" smtClean="0"/>
              <a:t>无法区分不同地方的不同含义</a:t>
            </a:r>
            <a:endParaRPr lang="en-US" altLang="zh-CN" dirty="0" smtClean="0"/>
          </a:p>
          <a:p>
            <a:pPr marL="1009650" lvl="1" indent="-609600" eaLnBrk="1" hangingPunct="1">
              <a:defRPr/>
            </a:pPr>
            <a:r>
              <a:rPr lang="en-US" altLang="zh-CN" dirty="0" err="1" smtClean="0"/>
              <a:t>const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PASS_SCORE=60;</a:t>
            </a:r>
          </a:p>
          <a:p>
            <a:pPr marL="1009650" lvl="1" indent="-609600" eaLnBrk="1" hangingPunct="1">
              <a:defRPr/>
            </a:pPr>
            <a:r>
              <a:rPr lang="en-US" altLang="zh-CN" dirty="0" err="1" smtClean="0"/>
              <a:t>const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MINUTES_PER_HOUR=60;</a:t>
            </a:r>
          </a:p>
          <a:p>
            <a:pPr marL="1009650" lvl="1" indent="-609600" eaLnBrk="1" hangingPunct="1">
              <a:defRPr/>
            </a:pPr>
            <a:r>
              <a:rPr lang="en-US" altLang="zh-CN" dirty="0" smtClean="0">
                <a:solidFill>
                  <a:srgbClr val="FF0000"/>
                </a:solidFill>
              </a:rPr>
              <a:t>PASS_SCORE</a:t>
            </a:r>
            <a:r>
              <a:rPr lang="en-US" altLang="zh-CN" dirty="0" smtClean="0"/>
              <a:t> </a:t>
            </a:r>
            <a:r>
              <a:rPr lang="zh-CN" altLang="en-US" dirty="0" smtClean="0"/>
              <a:t>，</a:t>
            </a:r>
            <a:r>
              <a:rPr lang="en-US" altLang="zh-CN" dirty="0" smtClean="0">
                <a:solidFill>
                  <a:srgbClr val="00B050"/>
                </a:solidFill>
              </a:rPr>
              <a:t>MINUTES_PER_HOUR</a:t>
            </a:r>
            <a:endParaRPr lang="zh-CN" altLang="en-US" dirty="0" smtClean="0">
              <a:solidFill>
                <a:srgbClr val="00B050"/>
              </a:solidFill>
            </a:endParaRPr>
          </a:p>
          <a:p>
            <a:pPr marL="609600" indent="-609600" eaLnBrk="1" hangingPunct="1">
              <a:defRPr/>
            </a:pPr>
            <a:r>
              <a:rPr lang="zh-CN" altLang="en-US" dirty="0" smtClean="0"/>
              <a:t>提高程序对常量使用的</a:t>
            </a:r>
            <a:r>
              <a:rPr lang="zh-CN" altLang="en-US" dirty="0"/>
              <a:t>一致性与易维护</a:t>
            </a:r>
            <a:r>
              <a:rPr lang="zh-CN" altLang="en-US" dirty="0" smtClean="0"/>
              <a:t>性，例如：</a:t>
            </a:r>
            <a:endParaRPr lang="en-US" altLang="zh-CN" dirty="0" smtClean="0"/>
          </a:p>
          <a:p>
            <a:pPr marL="1009650" lvl="1" indent="-609600" eaLnBrk="1" hangingPunct="1">
              <a:defRPr/>
            </a:pPr>
            <a:r>
              <a:rPr lang="en-US" altLang="zh-CN" dirty="0" smtClean="0">
                <a:solidFill>
                  <a:srgbClr val="FF0000"/>
                </a:solidFill>
              </a:rPr>
              <a:t>3.14</a:t>
            </a:r>
            <a:r>
              <a:rPr lang="zh-CN" altLang="en-US" dirty="0" smtClean="0"/>
              <a:t>，</a:t>
            </a:r>
            <a:r>
              <a:rPr lang="en-US" altLang="zh-CN" dirty="0" smtClean="0">
                <a:solidFill>
                  <a:srgbClr val="00B050"/>
                </a:solidFill>
              </a:rPr>
              <a:t>3.1416</a:t>
            </a:r>
            <a:r>
              <a:rPr lang="zh-CN" altLang="en-US" dirty="0" smtClean="0"/>
              <a:t>，</a:t>
            </a:r>
            <a:r>
              <a:rPr lang="en-US" altLang="zh-CN" dirty="0" smtClean="0">
                <a:solidFill>
                  <a:srgbClr val="FFC000"/>
                </a:solidFill>
              </a:rPr>
              <a:t>3.1415926 </a:t>
            </a:r>
            <a:r>
              <a:rPr lang="en-US" altLang="zh-CN" dirty="0" smtClean="0"/>
              <a:t>//</a:t>
            </a:r>
            <a:r>
              <a:rPr lang="zh-CN" altLang="en-US" dirty="0" smtClean="0"/>
              <a:t>存在不一致的用法</a:t>
            </a:r>
          </a:p>
          <a:p>
            <a:pPr marL="1009650" lvl="1" indent="-609600" eaLnBrk="1" hangingPunct="1">
              <a:defRPr/>
            </a:pPr>
            <a:r>
              <a:rPr lang="en-US" altLang="zh-CN" dirty="0" err="1" smtClean="0"/>
              <a:t>const</a:t>
            </a:r>
            <a:r>
              <a:rPr lang="en-US" altLang="zh-CN" dirty="0" smtClean="0"/>
              <a:t> double PI=3.14;</a:t>
            </a:r>
          </a:p>
          <a:p>
            <a:pPr marL="1009650" lvl="1" indent="-609600" eaLnBrk="1" hangingPunct="1">
              <a:defRPr/>
            </a:pPr>
            <a:r>
              <a:rPr lang="en-US" altLang="zh-CN" dirty="0" smtClean="0">
                <a:solidFill>
                  <a:srgbClr val="FF0000"/>
                </a:solidFill>
              </a:rPr>
              <a:t>PI</a:t>
            </a:r>
            <a:r>
              <a:rPr lang="zh-CN" altLang="en-US" dirty="0" smtClean="0"/>
              <a:t>，</a:t>
            </a:r>
            <a:r>
              <a:rPr lang="en-US" altLang="zh-CN" dirty="0" smtClean="0">
                <a:solidFill>
                  <a:srgbClr val="00B050"/>
                </a:solidFill>
              </a:rPr>
              <a:t>PI</a:t>
            </a:r>
            <a:r>
              <a:rPr lang="zh-CN" altLang="en-US" dirty="0" smtClean="0"/>
              <a:t>，</a:t>
            </a:r>
            <a:r>
              <a:rPr lang="en-US" altLang="zh-CN" dirty="0" smtClean="0">
                <a:solidFill>
                  <a:srgbClr val="FFC000"/>
                </a:solidFill>
              </a:rPr>
              <a:t>PI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187624" y="4941168"/>
            <a:ext cx="7305205" cy="52322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charset="-122"/>
              </a:rPr>
              <a:t>const</a:t>
            </a:r>
            <a:r>
              <a:rPr lang="en-US" altLang="zh-CN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charset="-122"/>
              </a:rPr>
              <a:t> double </a:t>
            </a:r>
            <a:r>
              <a:rPr lang="en-US" altLang="zh-CN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charset="-122"/>
              </a:rPr>
              <a:t>PI=3.1416; //</a:t>
            </a:r>
            <a:r>
              <a:rPr lang="zh-CN" alt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charset="-122"/>
              </a:rPr>
              <a:t>统一修改精度</a:t>
            </a:r>
            <a:endParaRPr lang="en-US" altLang="zh-C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bool</a:t>
            </a:r>
            <a:r>
              <a:rPr lang="zh-CN" altLang="en-US" dirty="0"/>
              <a:t>类型</a:t>
            </a:r>
            <a:r>
              <a:rPr lang="zh-CN" altLang="en-US" dirty="0" smtClean="0"/>
              <a:t>的常量</a:t>
            </a:r>
            <a:r>
              <a:rPr lang="en-US" altLang="zh-CN" dirty="0" smtClean="0"/>
              <a:t>true</a:t>
            </a:r>
            <a:r>
              <a:rPr lang="zh-CN" altLang="en-US" dirty="0"/>
              <a:t>和</a:t>
            </a:r>
            <a:r>
              <a:rPr lang="en-US" altLang="zh-CN" dirty="0"/>
              <a:t>false</a:t>
            </a:r>
            <a:r>
              <a:rPr lang="zh-CN" altLang="en-US" dirty="0"/>
              <a:t>可以看成是</a:t>
            </a:r>
            <a:r>
              <a:rPr lang="en-US" altLang="zh-CN" dirty="0"/>
              <a:t>C++</a:t>
            </a:r>
            <a:r>
              <a:rPr lang="zh-CN" altLang="en-US" dirty="0"/>
              <a:t>语言</a:t>
            </a:r>
            <a:r>
              <a:rPr lang="zh-CN" altLang="en-US" dirty="0">
                <a:solidFill>
                  <a:srgbClr val="FFC000"/>
                </a:solidFill>
              </a:rPr>
              <a:t>预定义</a:t>
            </a:r>
            <a:r>
              <a:rPr lang="zh-CN" altLang="en-US" dirty="0"/>
              <a:t>的两个符号常量，它们的值分别为</a:t>
            </a:r>
            <a:r>
              <a:rPr lang="en-US" altLang="zh-CN" dirty="0"/>
              <a:t>1</a:t>
            </a:r>
            <a:r>
              <a:rPr lang="zh-CN" altLang="en-US" dirty="0"/>
              <a:t>和</a:t>
            </a:r>
            <a:r>
              <a:rPr lang="en-US" altLang="zh-CN" dirty="0"/>
              <a:t>0</a:t>
            </a:r>
            <a:r>
              <a:rPr lang="zh-CN" altLang="en-US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38748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85725"/>
            <a:ext cx="7772400" cy="8953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变量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412875"/>
            <a:ext cx="8353623" cy="5040313"/>
          </a:xfrm>
        </p:spPr>
        <p:txBody>
          <a:bodyPr/>
          <a:lstStyle/>
          <a:p>
            <a:pPr marL="357188" indent="-357188" eaLnBrk="1" hangingPunct="1">
              <a:defRPr/>
            </a:pPr>
            <a:r>
              <a:rPr lang="zh-CN" altLang="en-US" dirty="0" smtClean="0"/>
              <a:t>在</a:t>
            </a:r>
            <a:r>
              <a:rPr lang="zh-CN" altLang="en-US" dirty="0"/>
              <a:t>程序执行过程中可变的</a:t>
            </a:r>
            <a:r>
              <a:rPr lang="zh-CN" altLang="en-US" dirty="0" smtClean="0"/>
              <a:t>数据称为</a:t>
            </a:r>
            <a:r>
              <a:rPr lang="zh-CN" altLang="en-US" dirty="0" smtClean="0">
                <a:solidFill>
                  <a:srgbClr val="FFC000"/>
                </a:solidFill>
              </a:rPr>
              <a:t>变量</a:t>
            </a:r>
            <a:r>
              <a:rPr lang="zh-CN" altLang="en-US" dirty="0" smtClean="0"/>
              <a:t>。</a:t>
            </a:r>
          </a:p>
          <a:p>
            <a:pPr marL="357188" indent="-357188" eaLnBrk="1" hangingPunct="1">
              <a:buFont typeface="Wingdings" pitchFamily="2" charset="2"/>
              <a:buNone/>
              <a:defRPr/>
            </a:pPr>
            <a:endParaRPr lang="zh-CN" altLang="en-US" dirty="0" smtClean="0"/>
          </a:p>
          <a:p>
            <a:pPr eaLnBrk="1" hangingPunct="1">
              <a:defRPr/>
            </a:pPr>
            <a:r>
              <a:rPr lang="zh-CN" altLang="en-US" dirty="0" smtClean="0"/>
              <a:t>例如：在计算圆周长的式子“</a:t>
            </a:r>
            <a:r>
              <a:rPr lang="en-US" altLang="zh-CN" dirty="0" smtClean="0"/>
              <a:t>2*PI*</a:t>
            </a:r>
            <a:r>
              <a:rPr lang="en-US" altLang="zh-CN" dirty="0" smtClean="0">
                <a:solidFill>
                  <a:schemeClr val="folHlink"/>
                </a:solidFill>
              </a:rPr>
              <a:t>r</a:t>
            </a:r>
            <a:r>
              <a:rPr lang="zh-CN" altLang="en-US" dirty="0"/>
              <a:t>”</a:t>
            </a:r>
            <a:r>
              <a:rPr lang="zh-CN" altLang="en-US" dirty="0" smtClean="0"/>
              <a:t>中，</a:t>
            </a:r>
            <a:endParaRPr lang="en-US" altLang="zh-CN" dirty="0" smtClean="0"/>
          </a:p>
          <a:p>
            <a:pPr lvl="1" eaLnBrk="1" hangingPunct="1">
              <a:defRPr/>
            </a:pPr>
            <a:r>
              <a:rPr lang="zh-CN" altLang="en-US" dirty="0" smtClean="0"/>
              <a:t>半径</a:t>
            </a:r>
            <a:r>
              <a:rPr lang="en-US" altLang="zh-CN" dirty="0" smtClean="0">
                <a:solidFill>
                  <a:srgbClr val="FFC000"/>
                </a:solidFill>
              </a:rPr>
              <a:t>r</a:t>
            </a:r>
            <a:r>
              <a:rPr lang="zh-CN" altLang="en-US" dirty="0" smtClean="0"/>
              <a:t>就是一个变量，它表示可变的数据</a:t>
            </a:r>
            <a:endParaRPr lang="en-US" altLang="zh-CN" dirty="0" smtClean="0"/>
          </a:p>
          <a:p>
            <a:pPr lvl="2" eaLnBrk="1" hangingPunct="1">
              <a:defRPr/>
            </a:pPr>
            <a:r>
              <a:rPr lang="zh-CN" altLang="en-US" dirty="0" smtClean="0"/>
              <a:t>可能是通过用户输入得到</a:t>
            </a:r>
            <a:endParaRPr lang="en-US" altLang="zh-CN" dirty="0" smtClean="0"/>
          </a:p>
          <a:p>
            <a:pPr lvl="2" eaLnBrk="1" hangingPunct="1">
              <a:defRPr/>
            </a:pPr>
            <a:r>
              <a:rPr lang="zh-CN" altLang="en-US" dirty="0" smtClean="0"/>
              <a:t>也可能由程序的其它部分计算得到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85725"/>
            <a:ext cx="7772400" cy="8953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变量具有的基本属性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340768"/>
            <a:ext cx="8713788" cy="5040312"/>
          </a:xfrm>
        </p:spPr>
        <p:txBody>
          <a:bodyPr/>
          <a:lstStyle/>
          <a:p>
            <a:pPr marL="354013" indent="-354013" eaLnBrk="1" hangingPunct="1">
              <a:defRPr/>
            </a:pPr>
            <a:r>
              <a:rPr lang="zh-CN" altLang="en-US" dirty="0" smtClean="0"/>
              <a:t>名字</a:t>
            </a:r>
            <a:endParaRPr lang="en-US" altLang="zh-CN" dirty="0" smtClean="0"/>
          </a:p>
          <a:p>
            <a:pPr marL="754063" lvl="1" indent="-354013" eaLnBrk="1" hangingPunct="1">
              <a:defRPr/>
            </a:pPr>
            <a:r>
              <a:rPr lang="zh-CN" altLang="en-US" dirty="0" smtClean="0"/>
              <a:t>用于区别不同的变量，用标识符表示。</a:t>
            </a:r>
          </a:p>
          <a:p>
            <a:pPr marL="354013" indent="-354013" eaLnBrk="1" hangingPunct="1">
              <a:defRPr/>
            </a:pPr>
            <a:r>
              <a:rPr lang="zh-CN" altLang="en-US" dirty="0" smtClean="0"/>
              <a:t>类型</a:t>
            </a:r>
            <a:endParaRPr lang="en-US" altLang="zh-CN" dirty="0" smtClean="0"/>
          </a:p>
          <a:p>
            <a:pPr marL="754063" lvl="1" indent="-354013" eaLnBrk="1" hangingPunct="1">
              <a:defRPr/>
            </a:pPr>
            <a:r>
              <a:rPr lang="zh-CN" altLang="en-US" dirty="0" smtClean="0"/>
              <a:t>规定了变量能取何种值以及对其能进行何种运算（操作）。 </a:t>
            </a:r>
          </a:p>
          <a:p>
            <a:pPr marL="354013" indent="-354013" eaLnBrk="1" hangingPunct="1">
              <a:defRPr/>
            </a:pPr>
            <a:r>
              <a:rPr lang="zh-CN" altLang="en-US" dirty="0" smtClean="0"/>
              <a:t>值</a:t>
            </a:r>
            <a:endParaRPr lang="en-US" altLang="zh-CN" dirty="0" smtClean="0"/>
          </a:p>
          <a:p>
            <a:pPr marL="754063" lvl="1" indent="-354013" eaLnBrk="1" hangingPunct="1">
              <a:defRPr/>
            </a:pPr>
            <a:r>
              <a:rPr lang="zh-CN" altLang="en-US" dirty="0" smtClean="0"/>
              <a:t>可取所属类型的值集中的任何一个值。</a:t>
            </a:r>
          </a:p>
          <a:p>
            <a:pPr marL="354013" indent="-354013" eaLnBrk="1" hangingPunct="1">
              <a:defRPr/>
            </a:pPr>
            <a:r>
              <a:rPr lang="zh-CN" altLang="en-US" dirty="0" smtClean="0">
                <a:solidFill>
                  <a:srgbClr val="FFC000"/>
                </a:solidFill>
              </a:rPr>
              <a:t>内存空间和地址</a:t>
            </a:r>
            <a:endParaRPr lang="en-US" altLang="zh-CN" dirty="0" smtClean="0">
              <a:solidFill>
                <a:srgbClr val="FFC000"/>
              </a:solidFill>
            </a:endParaRPr>
          </a:p>
          <a:p>
            <a:pPr marL="754063" lvl="1" indent="-354013" eaLnBrk="1" hangingPunct="1">
              <a:defRPr/>
            </a:pPr>
            <a:r>
              <a:rPr lang="zh-CN" altLang="en-US" dirty="0" smtClean="0"/>
              <a:t>每个变量都拥有一块内存空间以及一个内存地址。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908720"/>
            <a:ext cx="8856984" cy="5222205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/>
              <a:t>实际上，程序中的变量是内存空间的抽象</a:t>
            </a:r>
            <a:r>
              <a:rPr lang="zh-CN" altLang="en-US" dirty="0"/>
              <a:t>，</a:t>
            </a:r>
            <a:r>
              <a:rPr lang="zh-CN" altLang="en-US" dirty="0" smtClean="0"/>
              <a:t>对变量的操作就是对相应内存空间的操作。</a:t>
            </a:r>
            <a:endParaRPr lang="en-US" altLang="zh-CN" dirty="0" smtClean="0"/>
          </a:p>
          <a:p>
            <a:pPr eaLnBrk="1" hangingPunct="1">
              <a:lnSpc>
                <a:spcPct val="120000"/>
              </a:lnSpc>
            </a:pPr>
            <a:r>
              <a:rPr lang="zh-CN" altLang="en-US" dirty="0" smtClean="0"/>
              <a:t>例如，在程序中交换两个变量</a:t>
            </a:r>
            <a:r>
              <a:rPr lang="en-US" altLang="zh-CN" dirty="0" smtClean="0"/>
              <a:t>a</a:t>
            </a:r>
            <a:r>
              <a:rPr lang="zh-CN" altLang="en-US" dirty="0" smtClean="0"/>
              <a:t>和</a:t>
            </a:r>
            <a:r>
              <a:rPr lang="en-US" altLang="zh-CN" dirty="0" smtClean="0"/>
              <a:t>b</a:t>
            </a:r>
            <a:r>
              <a:rPr lang="zh-CN" altLang="en-US" dirty="0" smtClean="0"/>
              <a:t>的值，可以写成：</a:t>
            </a:r>
            <a:endParaRPr lang="en-US" altLang="zh-CN" dirty="0" smtClean="0"/>
          </a:p>
          <a:p>
            <a:pPr marL="914400" lvl="2" indent="0">
              <a:lnSpc>
                <a:spcPct val="120000"/>
              </a:lnSpc>
              <a:buNone/>
            </a:pPr>
            <a:r>
              <a:rPr lang="en-US" altLang="zh-CN" dirty="0" smtClean="0"/>
              <a:t>t = a; //</a:t>
            </a:r>
            <a:r>
              <a:rPr lang="zh-CN" altLang="en-US" dirty="0" smtClean="0"/>
              <a:t>引进一个临时变量</a:t>
            </a:r>
            <a:r>
              <a:rPr lang="en-US" altLang="zh-CN" dirty="0" smtClean="0"/>
              <a:t>t</a:t>
            </a:r>
            <a:r>
              <a:rPr lang="zh-CN" altLang="en-US" dirty="0" smtClean="0"/>
              <a:t>，它的值为</a:t>
            </a:r>
            <a:r>
              <a:rPr lang="en-US" altLang="zh-CN" dirty="0" smtClean="0"/>
              <a:t>a</a:t>
            </a:r>
            <a:r>
              <a:rPr lang="zh-CN" altLang="en-US" dirty="0" smtClean="0"/>
              <a:t>的原始值</a:t>
            </a:r>
            <a:endParaRPr lang="en-US" altLang="zh-CN" dirty="0" smtClean="0"/>
          </a:p>
          <a:p>
            <a:pPr marL="914400" lvl="2" indent="0">
              <a:lnSpc>
                <a:spcPct val="120000"/>
              </a:lnSpc>
              <a:buNone/>
            </a:pPr>
            <a:r>
              <a:rPr lang="en-US" altLang="zh-CN" dirty="0" smtClean="0"/>
              <a:t>a = b; //a</a:t>
            </a:r>
            <a:r>
              <a:rPr lang="zh-CN" altLang="en-US" dirty="0" smtClean="0"/>
              <a:t>的值变成了</a:t>
            </a:r>
            <a:r>
              <a:rPr lang="en-US" altLang="zh-CN" dirty="0" smtClean="0"/>
              <a:t>b</a:t>
            </a:r>
            <a:r>
              <a:rPr lang="zh-CN" altLang="en-US" dirty="0" smtClean="0"/>
              <a:t>的原始值</a:t>
            </a:r>
            <a:endParaRPr lang="en-US" altLang="zh-CN" dirty="0" smtClean="0"/>
          </a:p>
          <a:p>
            <a:pPr marL="914400" lvl="2" indent="0">
              <a:lnSpc>
                <a:spcPct val="120000"/>
              </a:lnSpc>
              <a:buNone/>
            </a:pPr>
            <a:r>
              <a:rPr lang="en-US" altLang="zh-CN" dirty="0" smtClean="0"/>
              <a:t>b = t; //b</a:t>
            </a:r>
            <a:r>
              <a:rPr lang="zh-CN" altLang="en-US" dirty="0" smtClean="0"/>
              <a:t>的值变成</a:t>
            </a:r>
            <a:r>
              <a:rPr lang="en-US" altLang="zh-CN" dirty="0" smtClean="0"/>
              <a:t>a</a:t>
            </a:r>
            <a:r>
              <a:rPr lang="zh-CN" altLang="en-US" dirty="0" smtClean="0"/>
              <a:t>的原始值</a:t>
            </a:r>
            <a:endParaRPr lang="en-US" altLang="zh-CN" dirty="0" smtClean="0"/>
          </a:p>
          <a:p>
            <a:pPr lvl="1">
              <a:lnSpc>
                <a:spcPct val="120000"/>
              </a:lnSpc>
            </a:pPr>
            <a:r>
              <a:rPr lang="zh-CN" altLang="en-US" dirty="0" smtClean="0"/>
              <a:t>或者</a:t>
            </a:r>
            <a:endParaRPr lang="en-US" altLang="zh-CN" dirty="0" smtClean="0"/>
          </a:p>
          <a:p>
            <a:pPr marL="914400" lvl="2" indent="0">
              <a:lnSpc>
                <a:spcPct val="120000"/>
              </a:lnSpc>
              <a:buNone/>
            </a:pPr>
            <a:r>
              <a:rPr lang="en-US" altLang="zh-CN" dirty="0" smtClean="0"/>
              <a:t>a = </a:t>
            </a:r>
            <a:r>
              <a:rPr lang="en-US" altLang="zh-CN" dirty="0" err="1" smtClean="0"/>
              <a:t>a+b</a:t>
            </a:r>
            <a:r>
              <a:rPr lang="en-US" altLang="zh-CN" dirty="0" smtClean="0"/>
              <a:t>; //a</a:t>
            </a:r>
            <a:r>
              <a:rPr lang="zh-CN" altLang="en-US" dirty="0" smtClean="0"/>
              <a:t>的值变成：</a:t>
            </a:r>
            <a:r>
              <a:rPr lang="en-US" altLang="zh-CN" dirty="0" smtClean="0"/>
              <a:t>a</a:t>
            </a:r>
            <a:r>
              <a:rPr lang="zh-CN" altLang="en-US" dirty="0" smtClean="0"/>
              <a:t>和</a:t>
            </a:r>
            <a:r>
              <a:rPr lang="en-US" altLang="zh-CN" dirty="0" smtClean="0"/>
              <a:t>b</a:t>
            </a:r>
            <a:r>
              <a:rPr lang="zh-CN" altLang="en-US" dirty="0" smtClean="0"/>
              <a:t>原始值的和</a:t>
            </a:r>
            <a:endParaRPr lang="en-US" altLang="zh-CN" dirty="0" smtClean="0"/>
          </a:p>
          <a:p>
            <a:pPr marL="914400" lvl="2" indent="0">
              <a:lnSpc>
                <a:spcPct val="120000"/>
              </a:lnSpc>
              <a:buNone/>
            </a:pPr>
            <a:r>
              <a:rPr lang="en-US" altLang="zh-CN" dirty="0" smtClean="0"/>
              <a:t>b = a-b;  //b</a:t>
            </a:r>
            <a:r>
              <a:rPr lang="zh-CN" altLang="en-US" dirty="0" smtClean="0"/>
              <a:t>的值变成：</a:t>
            </a:r>
            <a:r>
              <a:rPr lang="en-US" altLang="zh-CN" dirty="0" smtClean="0"/>
              <a:t>a</a:t>
            </a:r>
            <a:r>
              <a:rPr lang="zh-CN" altLang="en-US" dirty="0" smtClean="0"/>
              <a:t>（</a:t>
            </a:r>
            <a:r>
              <a:rPr lang="en-US" altLang="zh-CN" dirty="0" smtClean="0"/>
              <a:t>a</a:t>
            </a:r>
            <a:r>
              <a:rPr lang="zh-CN" altLang="en-US" dirty="0" smtClean="0"/>
              <a:t>和</a:t>
            </a:r>
            <a:r>
              <a:rPr lang="en-US" altLang="zh-CN" dirty="0" smtClean="0"/>
              <a:t>b</a:t>
            </a:r>
            <a:r>
              <a:rPr lang="zh-CN" altLang="en-US" dirty="0" smtClean="0"/>
              <a:t>原始值的和）减去</a:t>
            </a:r>
            <a:r>
              <a:rPr lang="en-US" altLang="zh-CN" dirty="0" smtClean="0"/>
              <a:t>b</a:t>
            </a:r>
            <a:r>
              <a:rPr lang="zh-CN" altLang="en-US" dirty="0" smtClean="0"/>
              <a:t>的原始值，</a:t>
            </a:r>
            <a:endParaRPr lang="en-US" altLang="zh-CN" dirty="0" smtClean="0"/>
          </a:p>
          <a:p>
            <a:pPr marL="914400" lvl="2" indent="0">
              <a:lnSpc>
                <a:spcPct val="120000"/>
              </a:lnSpc>
              <a:buNone/>
            </a:pPr>
            <a:r>
              <a:rPr lang="en-US" altLang="zh-CN" dirty="0"/>
              <a:t>	 </a:t>
            </a:r>
            <a:r>
              <a:rPr lang="en-US" altLang="zh-CN" dirty="0" smtClean="0"/>
              <a:t>  //</a:t>
            </a:r>
            <a:r>
              <a:rPr lang="zh-CN" altLang="en-US" dirty="0" smtClean="0"/>
              <a:t>结果就是</a:t>
            </a:r>
            <a:r>
              <a:rPr lang="en-US" altLang="zh-CN" dirty="0" smtClean="0"/>
              <a:t>a</a:t>
            </a:r>
            <a:r>
              <a:rPr lang="zh-CN" altLang="en-US" dirty="0" smtClean="0"/>
              <a:t>的原始值</a:t>
            </a:r>
            <a:endParaRPr lang="en-US" altLang="zh-CN" dirty="0" smtClean="0"/>
          </a:p>
          <a:p>
            <a:pPr marL="914400" lvl="2" indent="0">
              <a:lnSpc>
                <a:spcPct val="120000"/>
              </a:lnSpc>
              <a:buNone/>
            </a:pPr>
            <a:r>
              <a:rPr lang="en-US" altLang="zh-CN" dirty="0" smtClean="0"/>
              <a:t>a = a-b;  //a</a:t>
            </a:r>
            <a:r>
              <a:rPr lang="zh-CN" altLang="en-US" dirty="0" smtClean="0"/>
              <a:t>的值变成：</a:t>
            </a:r>
            <a:r>
              <a:rPr lang="en-US" altLang="zh-CN" dirty="0" smtClean="0"/>
              <a:t>a</a:t>
            </a:r>
            <a:r>
              <a:rPr lang="zh-CN" altLang="en-US" dirty="0" smtClean="0"/>
              <a:t>（</a:t>
            </a:r>
            <a:r>
              <a:rPr lang="en-US" altLang="zh-CN" dirty="0" smtClean="0"/>
              <a:t>a</a:t>
            </a:r>
            <a:r>
              <a:rPr lang="zh-CN" altLang="en-US" dirty="0" smtClean="0"/>
              <a:t>和</a:t>
            </a:r>
            <a:r>
              <a:rPr lang="en-US" altLang="zh-CN" dirty="0" smtClean="0"/>
              <a:t>b</a:t>
            </a:r>
            <a:r>
              <a:rPr lang="zh-CN" altLang="en-US" dirty="0" smtClean="0"/>
              <a:t>原始</a:t>
            </a:r>
            <a:r>
              <a:rPr lang="zh-CN" altLang="en-US" dirty="0"/>
              <a:t>值的</a:t>
            </a:r>
            <a:r>
              <a:rPr lang="zh-CN" altLang="en-US" dirty="0" smtClean="0"/>
              <a:t>和）减去</a:t>
            </a:r>
            <a:r>
              <a:rPr lang="en-US" altLang="zh-CN" dirty="0" smtClean="0"/>
              <a:t>b</a:t>
            </a:r>
            <a:r>
              <a:rPr lang="zh-CN" altLang="en-US" dirty="0" smtClean="0"/>
              <a:t> </a:t>
            </a:r>
            <a:r>
              <a:rPr lang="en-US" altLang="zh-CN" dirty="0" smtClean="0"/>
              <a:t>(a</a:t>
            </a:r>
            <a:r>
              <a:rPr lang="zh-CN" altLang="en-US" dirty="0" smtClean="0"/>
              <a:t>的原始值</a:t>
            </a:r>
            <a:r>
              <a:rPr lang="en-US" altLang="zh-CN" dirty="0" smtClean="0"/>
              <a:t>)</a:t>
            </a:r>
            <a:endParaRPr lang="en-US" altLang="zh-CN" dirty="0"/>
          </a:p>
          <a:p>
            <a:pPr marL="914400" lvl="2" indent="0">
              <a:lnSpc>
                <a:spcPct val="120000"/>
              </a:lnSpc>
              <a:buNone/>
            </a:pPr>
            <a:r>
              <a:rPr lang="en-US" altLang="zh-CN" dirty="0"/>
              <a:t>	   </a:t>
            </a:r>
            <a:r>
              <a:rPr lang="en-US" altLang="zh-CN" dirty="0" smtClean="0"/>
              <a:t>//</a:t>
            </a:r>
            <a:r>
              <a:rPr lang="zh-CN" altLang="en-US" dirty="0"/>
              <a:t>结果</a:t>
            </a:r>
            <a:r>
              <a:rPr lang="zh-CN" altLang="en-US" dirty="0" smtClean="0"/>
              <a:t>就是</a:t>
            </a:r>
            <a:r>
              <a:rPr lang="en-US" altLang="zh-CN" dirty="0" smtClean="0"/>
              <a:t>b</a:t>
            </a:r>
            <a:r>
              <a:rPr lang="zh-CN" altLang="en-US" dirty="0" smtClean="0"/>
              <a:t>的原始值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622588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85725"/>
            <a:ext cx="7772400" cy="8953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变量的定义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75" y="1268761"/>
            <a:ext cx="8893175" cy="5400600"/>
          </a:xfrm>
        </p:spPr>
        <p:txBody>
          <a:bodyPr>
            <a:normAutofit/>
          </a:bodyPr>
          <a:lstStyle/>
          <a:p>
            <a:pPr marL="354013" indent="-354013" eaLnBrk="1" hangingPunct="1">
              <a:lnSpc>
                <a:spcPct val="110000"/>
              </a:lnSpc>
              <a:defRPr/>
            </a:pPr>
            <a:r>
              <a:rPr lang="en-US" altLang="zh-CN" sz="2800" dirty="0" smtClean="0"/>
              <a:t>C++</a:t>
            </a:r>
            <a:r>
              <a:rPr lang="zh-CN" altLang="en-US" sz="2800" dirty="0" smtClean="0"/>
              <a:t>语言规定：程序中使用到的每个变量都要有定义（有的语言不需要）。</a:t>
            </a:r>
            <a:endParaRPr lang="en-US" altLang="zh-CN" sz="2800" dirty="0" smtClean="0"/>
          </a:p>
          <a:p>
            <a:pPr marL="354013" indent="-354013" eaLnBrk="1" hangingPunct="1">
              <a:lnSpc>
                <a:spcPct val="110000"/>
              </a:lnSpc>
              <a:defRPr/>
            </a:pPr>
            <a:r>
              <a:rPr lang="zh-CN" altLang="en-US" sz="2800" dirty="0" smtClean="0"/>
              <a:t>变量定义格式为：</a:t>
            </a:r>
            <a:endParaRPr lang="zh-CN" altLang="en-US" sz="2400" b="1" dirty="0" smtClean="0">
              <a:solidFill>
                <a:srgbClr val="FFC000"/>
              </a:solidFill>
            </a:endParaRPr>
          </a:p>
          <a:p>
            <a:pPr marL="722313" lvl="1" indent="-276225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		&lt;</a:t>
            </a:r>
            <a:r>
              <a:rPr lang="zh-CN" altLang="en-US" sz="2400" dirty="0"/>
              <a:t>类型名</a:t>
            </a:r>
            <a:r>
              <a:rPr lang="en-US" altLang="zh-CN" sz="2400" dirty="0"/>
              <a:t>&gt; &lt;</a:t>
            </a:r>
            <a:r>
              <a:rPr lang="zh-CN" altLang="en-US" sz="2400" dirty="0"/>
              <a:t>变量名</a:t>
            </a:r>
            <a:r>
              <a:rPr lang="en-US" altLang="zh-CN" sz="2400" dirty="0"/>
              <a:t>&gt;</a:t>
            </a:r>
            <a:r>
              <a:rPr lang="en-US" altLang="zh-CN" sz="2400" b="1" dirty="0">
                <a:solidFill>
                  <a:srgbClr val="FFC000"/>
                </a:solidFill>
              </a:rPr>
              <a:t>;</a:t>
            </a:r>
            <a:endParaRPr lang="en-US" altLang="zh-CN" sz="2400" dirty="0" smtClean="0"/>
          </a:p>
          <a:p>
            <a:pPr marL="722313" lvl="1" indent="-276225" eaLnBrk="1" hangingPunct="1">
              <a:lnSpc>
                <a:spcPct val="110000"/>
              </a:lnSpc>
              <a:buFontTx/>
              <a:buNone/>
              <a:defRPr/>
            </a:pPr>
            <a:r>
              <a:rPr lang="zh-CN" altLang="en-US" sz="2400" dirty="0" smtClean="0"/>
              <a:t>或    </a:t>
            </a:r>
            <a:endParaRPr lang="en-US" altLang="zh-CN" sz="2400" dirty="0" smtClean="0"/>
          </a:p>
          <a:p>
            <a:pPr marL="722313" lvl="1" indent="-276225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		&lt;</a:t>
            </a:r>
            <a:r>
              <a:rPr lang="zh-CN" altLang="en-US" sz="2400" dirty="0" smtClean="0"/>
              <a:t>类型名</a:t>
            </a:r>
            <a:r>
              <a:rPr lang="en-US" altLang="zh-CN" sz="2400" dirty="0" smtClean="0"/>
              <a:t>&gt; &lt;</a:t>
            </a:r>
            <a:r>
              <a:rPr lang="zh-CN" altLang="en-US" sz="2400" dirty="0" smtClean="0"/>
              <a:t>变量名</a:t>
            </a:r>
            <a:r>
              <a:rPr lang="en-US" altLang="zh-CN" sz="2400" dirty="0" smtClean="0"/>
              <a:t>&gt;</a:t>
            </a:r>
            <a:r>
              <a:rPr lang="en-US" altLang="zh-CN" sz="2400" b="1" dirty="0" smtClean="0">
                <a:solidFill>
                  <a:srgbClr val="FFC000"/>
                </a:solidFill>
              </a:rPr>
              <a:t>=</a:t>
            </a:r>
            <a:r>
              <a:rPr lang="en-US" altLang="zh-CN" sz="2400" dirty="0" smtClean="0"/>
              <a:t>&lt;</a:t>
            </a:r>
            <a:r>
              <a:rPr lang="zh-CN" altLang="en-US" sz="2400" dirty="0"/>
              <a:t>初始</a:t>
            </a:r>
            <a:r>
              <a:rPr lang="zh-CN" altLang="en-US" sz="2400" dirty="0" smtClean="0"/>
              <a:t>值</a:t>
            </a:r>
            <a:r>
              <a:rPr lang="en-US" altLang="zh-CN" sz="2400" dirty="0" smtClean="0"/>
              <a:t>&gt;</a:t>
            </a:r>
            <a:r>
              <a:rPr lang="en-US" altLang="zh-CN" sz="2400" b="1" dirty="0" smtClean="0">
                <a:solidFill>
                  <a:srgbClr val="FFC000"/>
                </a:solidFill>
              </a:rPr>
              <a:t>;</a:t>
            </a:r>
          </a:p>
          <a:p>
            <a:pPr marL="720725" lvl="1" indent="-276225" eaLnBrk="1" hangingPunct="1">
              <a:lnSpc>
                <a:spcPct val="110000"/>
              </a:lnSpc>
              <a:buNone/>
              <a:defRPr/>
            </a:pPr>
            <a:r>
              <a:rPr lang="zh-CN" altLang="en-US" sz="2400" dirty="0"/>
              <a:t>或</a:t>
            </a:r>
            <a:endParaRPr lang="en-US" altLang="zh-CN" sz="2400" dirty="0"/>
          </a:p>
          <a:p>
            <a:pPr marL="720725" lvl="1" indent="-276225" eaLnBrk="1" hangingPunct="1">
              <a:lnSpc>
                <a:spcPct val="110000"/>
              </a:lnSpc>
              <a:buNone/>
              <a:defRPr/>
            </a:pPr>
            <a:r>
              <a:rPr lang="en-US" altLang="zh-CN" sz="2400" dirty="0"/>
              <a:t>		&lt;</a:t>
            </a:r>
            <a:r>
              <a:rPr lang="zh-CN" altLang="en-US" sz="2400" dirty="0"/>
              <a:t>类型名</a:t>
            </a:r>
            <a:r>
              <a:rPr lang="en-US" altLang="zh-CN" sz="2400" dirty="0"/>
              <a:t>&gt; &lt;</a:t>
            </a:r>
            <a:r>
              <a:rPr lang="zh-CN" altLang="en-US" sz="2400" dirty="0"/>
              <a:t>变量名</a:t>
            </a:r>
            <a:r>
              <a:rPr lang="en-US" altLang="zh-CN" sz="2400" dirty="0"/>
              <a:t>&gt;</a:t>
            </a:r>
            <a:r>
              <a:rPr lang="en-US" altLang="zh-CN" sz="2400" b="1" dirty="0">
                <a:solidFill>
                  <a:srgbClr val="FFC000"/>
                </a:solidFill>
              </a:rPr>
              <a:t>(</a:t>
            </a:r>
            <a:r>
              <a:rPr lang="en-US" altLang="zh-CN" sz="2400" dirty="0"/>
              <a:t>&lt;</a:t>
            </a:r>
            <a:r>
              <a:rPr lang="zh-CN" altLang="en-US" sz="2400" dirty="0"/>
              <a:t>初始值</a:t>
            </a:r>
            <a:r>
              <a:rPr lang="en-US" altLang="zh-CN" sz="2400" dirty="0" smtClean="0"/>
              <a:t>&gt;</a:t>
            </a:r>
            <a:r>
              <a:rPr lang="en-US" altLang="zh-CN" sz="2400" b="1" dirty="0" smtClean="0">
                <a:solidFill>
                  <a:srgbClr val="FFC000"/>
                </a:solidFill>
              </a:rPr>
              <a:t>);</a:t>
            </a:r>
            <a:endParaRPr lang="en-US" altLang="zh-CN" sz="2400" dirty="0" smtClean="0"/>
          </a:p>
          <a:p>
            <a:pPr marL="720725" lvl="1" indent="-276225" eaLnBrk="1" hangingPunct="1">
              <a:lnSpc>
                <a:spcPct val="110000"/>
              </a:lnSpc>
              <a:buNone/>
              <a:defRPr/>
            </a:pPr>
            <a:r>
              <a:rPr lang="zh-CN" altLang="en-US" sz="2400" dirty="0" smtClean="0"/>
              <a:t>或</a:t>
            </a:r>
            <a:endParaRPr lang="en-US" altLang="zh-CN" sz="2400" dirty="0"/>
          </a:p>
          <a:p>
            <a:pPr marL="720725" lvl="1" indent="-276225" eaLnBrk="1" hangingPunct="1">
              <a:lnSpc>
                <a:spcPct val="110000"/>
              </a:lnSpc>
              <a:buNone/>
              <a:defRPr/>
            </a:pPr>
            <a:r>
              <a:rPr lang="en-US" altLang="zh-CN" sz="2400" dirty="0" smtClean="0"/>
              <a:t>		&lt;</a:t>
            </a:r>
            <a:r>
              <a:rPr lang="zh-CN" altLang="en-US" sz="2400" dirty="0" smtClean="0"/>
              <a:t>类型名</a:t>
            </a:r>
            <a:r>
              <a:rPr lang="en-US" altLang="zh-CN" sz="2400" dirty="0" smtClean="0"/>
              <a:t>&gt; &lt;</a:t>
            </a:r>
            <a:r>
              <a:rPr lang="zh-CN" altLang="en-US" sz="2400" dirty="0" smtClean="0"/>
              <a:t>变量名</a:t>
            </a:r>
            <a:r>
              <a:rPr lang="en-US" altLang="zh-CN" sz="2400" dirty="0" smtClean="0"/>
              <a:t>&gt;</a:t>
            </a:r>
            <a:r>
              <a:rPr lang="en-US" altLang="zh-CN" sz="2400" b="1" dirty="0" smtClean="0">
                <a:solidFill>
                  <a:srgbClr val="FFC000"/>
                </a:solidFill>
              </a:rPr>
              <a:t>{</a:t>
            </a:r>
            <a:r>
              <a:rPr lang="en-US" altLang="zh-CN" sz="2400" dirty="0" smtClean="0"/>
              <a:t>&lt;</a:t>
            </a:r>
            <a:r>
              <a:rPr lang="zh-CN" altLang="en-US" sz="2400" dirty="0" smtClean="0"/>
              <a:t>初始值</a:t>
            </a:r>
            <a:r>
              <a:rPr lang="en-US" altLang="zh-CN" sz="2400" dirty="0" smtClean="0"/>
              <a:t>&gt;</a:t>
            </a:r>
            <a:r>
              <a:rPr lang="en-US" altLang="zh-CN" sz="2400" b="1" dirty="0">
                <a:solidFill>
                  <a:srgbClr val="FFC000"/>
                </a:solidFill>
              </a:rPr>
              <a:t>}</a:t>
            </a:r>
            <a:r>
              <a:rPr lang="en-US" altLang="zh-CN" sz="2400" b="1" dirty="0" smtClean="0">
                <a:solidFill>
                  <a:srgbClr val="FFC000"/>
                </a:solidFill>
              </a:rPr>
              <a:t>;</a:t>
            </a:r>
            <a:endParaRPr lang="zh-CN" altLang="en-US" sz="24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600200"/>
            <a:ext cx="8784976" cy="4530725"/>
          </a:xfrm>
        </p:spPr>
        <p:txBody>
          <a:bodyPr/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dirty="0"/>
              <a:t>例如：</a:t>
            </a:r>
          </a:p>
          <a:p>
            <a:pPr marL="1076325" lvl="1" indent="-276225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err="1"/>
              <a:t>int</a:t>
            </a:r>
            <a:r>
              <a:rPr lang="en-US" altLang="zh-CN" sz="2400" dirty="0"/>
              <a:t> a=0; </a:t>
            </a:r>
            <a:r>
              <a:rPr lang="en-US" altLang="zh-CN" sz="2400" dirty="0" smtClean="0"/>
              <a:t>//</a:t>
            </a:r>
            <a:r>
              <a:rPr lang="zh-CN" altLang="en-US" sz="2400" dirty="0" smtClean="0"/>
              <a:t>或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a(0</a:t>
            </a:r>
            <a:r>
              <a:rPr lang="en-US" altLang="zh-CN" sz="2400" dirty="0" smtClean="0"/>
              <a:t>); </a:t>
            </a:r>
            <a:r>
              <a:rPr lang="zh-CN" altLang="en-US" sz="2400" dirty="0" smtClean="0"/>
              <a:t>或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a{0}</a:t>
            </a:r>
            <a:endParaRPr lang="en-US" altLang="zh-CN" sz="2400" dirty="0"/>
          </a:p>
          <a:p>
            <a:pPr marL="1076325" lvl="1" indent="-276225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err="1"/>
              <a:t>int</a:t>
            </a:r>
            <a:r>
              <a:rPr lang="en-US" altLang="zh-CN" sz="2400" dirty="0"/>
              <a:t> b=a+1; </a:t>
            </a:r>
            <a:r>
              <a:rPr lang="en-US" altLang="zh-CN" sz="2400" dirty="0" smtClean="0"/>
              <a:t>//</a:t>
            </a:r>
            <a:r>
              <a:rPr lang="zh-CN" altLang="en-US" sz="2400" dirty="0" smtClean="0"/>
              <a:t>或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b(a+1</a:t>
            </a:r>
            <a:r>
              <a:rPr lang="en-US" altLang="zh-CN" sz="2400" dirty="0" smtClean="0"/>
              <a:t>); </a:t>
            </a:r>
            <a:r>
              <a:rPr lang="zh-CN" altLang="en-US" sz="2400" dirty="0" smtClean="0"/>
              <a:t>或</a:t>
            </a:r>
            <a:r>
              <a:rPr lang="en-US" altLang="zh-CN" sz="2400" dirty="0" err="1"/>
              <a:t>int</a:t>
            </a:r>
            <a:r>
              <a:rPr lang="en-US" altLang="zh-CN" sz="2400" dirty="0"/>
              <a:t> </a:t>
            </a:r>
            <a:r>
              <a:rPr lang="en-US" altLang="zh-CN" sz="2400" dirty="0" smtClean="0"/>
              <a:t>b{a+1};</a:t>
            </a:r>
            <a:endParaRPr lang="en-US" altLang="zh-CN" sz="2400" dirty="0"/>
          </a:p>
          <a:p>
            <a:pPr marL="1076325" lvl="1" indent="-276225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/>
              <a:t>double x; //</a:t>
            </a:r>
            <a:r>
              <a:rPr lang="zh-CN" altLang="en-US" sz="2400" dirty="0">
                <a:solidFill>
                  <a:srgbClr val="FFC000"/>
                </a:solidFill>
              </a:rPr>
              <a:t>没有指定初始值，其初始值是不确定的！</a:t>
            </a:r>
            <a:endParaRPr lang="en-US" altLang="zh-CN" sz="2400" dirty="0">
              <a:solidFill>
                <a:srgbClr val="FFC000"/>
              </a:solidFill>
            </a:endParaRPr>
          </a:p>
          <a:p>
            <a:pPr marL="457200" lvl="1" indent="0" eaLnBrk="1" hangingPunct="1">
              <a:lnSpc>
                <a:spcPct val="110000"/>
              </a:lnSpc>
              <a:buNone/>
              <a:defRPr/>
            </a:pPr>
            <a:r>
              <a:rPr lang="zh-CN" altLang="en-US" sz="2400" dirty="0" smtClean="0"/>
              <a:t>或</a:t>
            </a:r>
            <a:endParaRPr lang="zh-CN" altLang="en-US" sz="2400" dirty="0"/>
          </a:p>
          <a:p>
            <a:pPr marL="1076325" lvl="1" indent="-276225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err="1"/>
              <a:t>int</a:t>
            </a:r>
            <a:r>
              <a:rPr lang="en-US" altLang="zh-CN" sz="2400" dirty="0"/>
              <a:t> a=0,b=a+1; //</a:t>
            </a:r>
            <a:r>
              <a:rPr lang="zh-CN" altLang="en-US" sz="2400" dirty="0"/>
              <a:t>同</a:t>
            </a:r>
            <a:r>
              <a:rPr lang="zh-CN" altLang="en-US" sz="2400" dirty="0" smtClean="0"/>
              <a:t>类型的变量定义可以</a:t>
            </a:r>
            <a:r>
              <a:rPr lang="zh-CN" altLang="en-US" sz="2400" dirty="0"/>
              <a:t>写在一起</a:t>
            </a:r>
            <a:r>
              <a:rPr lang="zh-CN" altLang="en-US" sz="2400" dirty="0" smtClean="0"/>
              <a:t>，</a:t>
            </a:r>
            <a:endParaRPr lang="en-US" altLang="zh-CN" sz="2400" dirty="0" smtClean="0"/>
          </a:p>
          <a:p>
            <a:pPr marL="1076325" lvl="1" indent="-276225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/>
              <a:t>	</a:t>
            </a:r>
            <a:r>
              <a:rPr lang="en-US" altLang="zh-CN" sz="2400" dirty="0" smtClean="0"/>
              <a:t>		      //</a:t>
            </a:r>
            <a:r>
              <a:rPr lang="zh-CN" altLang="en-US" sz="2400" dirty="0" smtClean="0"/>
              <a:t>用</a:t>
            </a:r>
            <a:r>
              <a:rPr lang="zh-CN" altLang="en-US" sz="2400" dirty="0">
                <a:latin typeface="Arial"/>
              </a:rPr>
              <a:t>“</a:t>
            </a:r>
            <a:r>
              <a:rPr lang="en-US" altLang="zh-CN" sz="2400" dirty="0"/>
              <a:t>,</a:t>
            </a:r>
            <a:r>
              <a:rPr lang="zh-CN" altLang="en-US" sz="2400" dirty="0">
                <a:latin typeface="Arial"/>
              </a:rPr>
              <a:t>”</a:t>
            </a:r>
            <a:r>
              <a:rPr lang="zh-CN" altLang="en-US" sz="2400" dirty="0"/>
              <a:t>分开</a:t>
            </a:r>
          </a:p>
          <a:p>
            <a:pPr marL="1076325" lvl="1" indent="-276225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/>
              <a:t>double x;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907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8107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变量值的输入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196975"/>
            <a:ext cx="8785225" cy="5472113"/>
          </a:xfrm>
        </p:spPr>
        <p:txBody>
          <a:bodyPr>
            <a:normAutofit fontScale="85000" lnSpcReduction="20000"/>
          </a:bodyPr>
          <a:lstStyle/>
          <a:p>
            <a:pPr marL="357188" indent="-357188" eaLnBrk="1" hangingPunct="1">
              <a:lnSpc>
                <a:spcPct val="120000"/>
              </a:lnSpc>
              <a:defRPr/>
            </a:pPr>
            <a:r>
              <a:rPr lang="en-US" altLang="zh-CN" sz="2800" dirty="0" smtClean="0"/>
              <a:t>C++</a:t>
            </a:r>
            <a:r>
              <a:rPr lang="zh-CN" altLang="en-US" sz="2800" dirty="0" smtClean="0"/>
              <a:t>提供了多种把键盘输入数据保存到变量中的途径，最典型的途径是利用</a:t>
            </a:r>
            <a:r>
              <a:rPr lang="en-US" altLang="zh-CN" sz="2800" dirty="0" smtClean="0"/>
              <a:t>C++</a:t>
            </a:r>
            <a:r>
              <a:rPr lang="zh-CN" altLang="en-US" sz="2800" dirty="0" smtClean="0"/>
              <a:t>标准库中定义的对象</a:t>
            </a:r>
            <a:r>
              <a:rPr lang="en-US" altLang="zh-CN" sz="2800" dirty="0" err="1" smtClean="0">
                <a:solidFill>
                  <a:srgbClr val="FFC000"/>
                </a:solidFill>
              </a:rPr>
              <a:t>cin</a:t>
            </a:r>
            <a:r>
              <a:rPr lang="zh-CN" altLang="en-US" sz="2800" dirty="0" smtClean="0"/>
              <a:t>和操作符</a:t>
            </a:r>
            <a:r>
              <a:rPr lang="zh-CN" altLang="en-US" sz="2800" dirty="0" smtClean="0">
                <a:latin typeface="Arial"/>
              </a:rPr>
              <a:t>“</a:t>
            </a:r>
            <a:r>
              <a:rPr lang="en-US" altLang="zh-CN" sz="2800" dirty="0" smtClean="0">
                <a:solidFill>
                  <a:srgbClr val="FFC000"/>
                </a:solidFill>
              </a:rPr>
              <a:t>&gt;&gt;</a:t>
            </a:r>
            <a:r>
              <a:rPr lang="zh-CN" altLang="en-US" sz="2800" dirty="0" smtClean="0">
                <a:latin typeface="Arial"/>
              </a:rPr>
              <a:t>”</a:t>
            </a:r>
            <a:r>
              <a:rPr lang="zh-CN" altLang="en-US" sz="2800" dirty="0" smtClean="0"/>
              <a:t>来实现。例如：</a:t>
            </a:r>
          </a:p>
          <a:p>
            <a:pPr marL="981075" lvl="1" indent="-358775" eaLnBrk="1" hangingPunct="1">
              <a:buFontTx/>
              <a:buNone/>
              <a:defRPr/>
            </a:pPr>
            <a:r>
              <a:rPr lang="en-US" altLang="zh-CN" sz="2400" dirty="0"/>
              <a:t>#include &lt;</a:t>
            </a:r>
            <a:r>
              <a:rPr lang="en-US" altLang="zh-CN" sz="2400" dirty="0" err="1"/>
              <a:t>iostream</a:t>
            </a:r>
            <a:r>
              <a:rPr lang="en-US" altLang="zh-CN" sz="2400" dirty="0"/>
              <a:t>&gt; //</a:t>
            </a:r>
            <a:r>
              <a:rPr lang="zh-CN" altLang="en-US" sz="2400" dirty="0"/>
              <a:t>插入一些在标准库中定义的输入</a:t>
            </a:r>
            <a:r>
              <a:rPr lang="en-US" altLang="zh-CN" sz="2400" dirty="0"/>
              <a:t>/</a:t>
            </a:r>
            <a:r>
              <a:rPr lang="zh-CN" altLang="en-US" sz="2400" dirty="0"/>
              <a:t>输出</a:t>
            </a:r>
            <a:r>
              <a:rPr lang="zh-CN" altLang="en-US" sz="2400" dirty="0" smtClean="0"/>
              <a:t>操作</a:t>
            </a:r>
            <a:endParaRPr lang="en-US" altLang="zh-CN" sz="2400" dirty="0" smtClean="0"/>
          </a:p>
          <a:p>
            <a:pPr marL="981075" lvl="1" indent="-358775" eaLnBrk="1" hangingPunct="1">
              <a:buFontTx/>
              <a:buNone/>
              <a:defRPr/>
            </a:pPr>
            <a:r>
              <a:rPr lang="en-US" altLang="zh-CN" sz="2400" dirty="0"/>
              <a:t>	</a:t>
            </a:r>
            <a:r>
              <a:rPr lang="en-US" altLang="zh-CN" sz="2400" dirty="0" smtClean="0"/>
              <a:t>		        //</a:t>
            </a:r>
            <a:r>
              <a:rPr lang="zh-CN" altLang="en-US" sz="2400" dirty="0" smtClean="0"/>
              <a:t>所</a:t>
            </a:r>
            <a:r>
              <a:rPr lang="zh-CN" altLang="en-US" sz="2400" dirty="0"/>
              <a:t>需要的声明</a:t>
            </a:r>
          </a:p>
          <a:p>
            <a:pPr marL="981075" lvl="1" indent="-358775" eaLnBrk="1" hangingPunct="1">
              <a:buFontTx/>
              <a:buNone/>
              <a:defRPr/>
            </a:pPr>
            <a:r>
              <a:rPr lang="en-US" altLang="zh-CN" sz="2400" dirty="0"/>
              <a:t>using namespace </a:t>
            </a:r>
            <a:r>
              <a:rPr lang="en-US" altLang="zh-CN" sz="2400" dirty="0" err="1"/>
              <a:t>std</a:t>
            </a:r>
            <a:r>
              <a:rPr lang="en-US" altLang="zh-CN" sz="2400" dirty="0"/>
              <a:t>; //C++</a:t>
            </a:r>
            <a:r>
              <a:rPr lang="zh-CN" altLang="en-US" sz="2400" dirty="0"/>
              <a:t>标准库中的程序实体是在名空间</a:t>
            </a:r>
            <a:r>
              <a:rPr lang="en-US" altLang="zh-CN" sz="2400" dirty="0" err="1"/>
              <a:t>std</a:t>
            </a:r>
            <a:r>
              <a:rPr lang="zh-CN" altLang="en-US" sz="2400" dirty="0" smtClean="0"/>
              <a:t>中</a:t>
            </a:r>
            <a:endParaRPr lang="en-US" altLang="zh-CN" sz="2400" dirty="0" smtClean="0"/>
          </a:p>
          <a:p>
            <a:pPr marL="981075" lvl="1" indent="-358775" eaLnBrk="1" hangingPunct="1">
              <a:buFontTx/>
              <a:buNone/>
              <a:defRPr/>
            </a:pPr>
            <a:r>
              <a:rPr lang="en-US" altLang="zh-CN" sz="2400" dirty="0"/>
              <a:t>	</a:t>
            </a:r>
            <a:r>
              <a:rPr lang="en-US" altLang="zh-CN" sz="2400" dirty="0" smtClean="0"/>
              <a:t>		         //</a:t>
            </a:r>
            <a:r>
              <a:rPr lang="zh-CN" altLang="en-US" sz="2400" dirty="0" smtClean="0"/>
              <a:t>定义</a:t>
            </a:r>
            <a:r>
              <a:rPr lang="zh-CN" altLang="en-US" sz="2400" dirty="0"/>
              <a:t>的。</a:t>
            </a:r>
          </a:p>
          <a:p>
            <a:pPr marL="981075" lvl="1" indent="-358775" eaLnBrk="1" hangingPunct="1">
              <a:buFontTx/>
              <a:buNone/>
              <a:defRPr/>
            </a:pPr>
            <a:r>
              <a:rPr lang="en-US" altLang="zh-CN" sz="2400" dirty="0"/>
              <a:t>......</a:t>
            </a:r>
          </a:p>
          <a:p>
            <a:pPr marL="981075" lvl="1" indent="-358775" eaLnBrk="1" hangingPunct="1">
              <a:buFontTx/>
              <a:buNone/>
              <a:defRPr/>
            </a:pPr>
            <a:r>
              <a:rPr lang="en-US" altLang="zh-CN" sz="2400" dirty="0" err="1"/>
              <a:t>int</a:t>
            </a:r>
            <a:r>
              <a:rPr lang="en-US" altLang="zh-CN" sz="2400" dirty="0"/>
              <a:t> </a:t>
            </a:r>
            <a:r>
              <a:rPr lang="en-US" altLang="zh-CN" sz="2400" dirty="0" err="1"/>
              <a:t>i</a:t>
            </a:r>
            <a:r>
              <a:rPr lang="en-US" altLang="zh-CN" sz="2400" dirty="0"/>
              <a:t>;</a:t>
            </a:r>
          </a:p>
          <a:p>
            <a:pPr marL="981075" lvl="1" indent="-358775" eaLnBrk="1" hangingPunct="1">
              <a:buFontTx/>
              <a:buNone/>
              <a:defRPr/>
            </a:pPr>
            <a:r>
              <a:rPr lang="en-US" altLang="zh-CN" sz="2400" dirty="0"/>
              <a:t>double d;</a:t>
            </a:r>
          </a:p>
          <a:p>
            <a:pPr marL="981075" lvl="1" indent="-358775" eaLnBrk="1" hangingPunct="1">
              <a:buFontTx/>
              <a:buNone/>
              <a:defRPr/>
            </a:pPr>
            <a:r>
              <a:rPr lang="en-US" altLang="zh-CN" sz="2400" dirty="0"/>
              <a:t>......</a:t>
            </a:r>
          </a:p>
          <a:p>
            <a:pPr marL="981075" lvl="1" indent="-358775" eaLnBrk="1" hangingPunct="1">
              <a:buFontTx/>
              <a:buNone/>
              <a:defRPr/>
            </a:pPr>
            <a:r>
              <a:rPr lang="en-US" altLang="zh-CN" sz="2400" dirty="0" err="1"/>
              <a:t>cin</a:t>
            </a:r>
            <a:r>
              <a:rPr lang="en-US" altLang="zh-CN" sz="2400" dirty="0"/>
              <a:t> &gt;&gt; </a:t>
            </a:r>
            <a:r>
              <a:rPr lang="en-US" altLang="zh-CN" sz="2400" dirty="0" err="1"/>
              <a:t>i</a:t>
            </a:r>
            <a:r>
              <a:rPr lang="en-US" altLang="zh-CN" sz="2400" dirty="0"/>
              <a:t>; //</a:t>
            </a:r>
            <a:r>
              <a:rPr lang="zh-CN" altLang="en-US" sz="2400" dirty="0"/>
              <a:t>从键盘输入一个整数类型数给变量</a:t>
            </a:r>
            <a:r>
              <a:rPr lang="en-US" altLang="zh-CN" sz="2400" dirty="0" err="1"/>
              <a:t>i</a:t>
            </a:r>
            <a:endParaRPr lang="en-US" altLang="zh-CN" sz="2400" dirty="0"/>
          </a:p>
          <a:p>
            <a:pPr marL="981075" lvl="1" indent="-358775" eaLnBrk="1" hangingPunct="1">
              <a:buFontTx/>
              <a:buNone/>
              <a:defRPr/>
            </a:pPr>
            <a:r>
              <a:rPr lang="en-US" altLang="zh-CN" sz="2400" dirty="0" err="1"/>
              <a:t>cin</a:t>
            </a:r>
            <a:r>
              <a:rPr lang="en-US" altLang="zh-CN" sz="2400" dirty="0"/>
              <a:t> &gt;&gt; d; //</a:t>
            </a:r>
            <a:r>
              <a:rPr lang="zh-CN" altLang="en-US" sz="2400" dirty="0"/>
              <a:t>从键盘输入一个双精度浮点数给变量</a:t>
            </a:r>
            <a:r>
              <a:rPr lang="en-US" altLang="zh-CN" sz="2400" dirty="0"/>
              <a:t>d</a:t>
            </a:r>
          </a:p>
          <a:p>
            <a:pPr marL="981075" lvl="1" indent="-358775" eaLnBrk="1" hangingPunct="1">
              <a:buFontTx/>
              <a:buNone/>
              <a:defRPr/>
            </a:pPr>
            <a:r>
              <a:rPr lang="en-US" altLang="zh-CN" sz="2400" dirty="0"/>
              <a:t>	</a:t>
            </a:r>
          </a:p>
          <a:p>
            <a:pPr marL="1079500" lvl="1" indent="-457200" eaLnBrk="1" hangingPunct="1">
              <a:defRPr/>
            </a:pPr>
            <a:r>
              <a:rPr lang="zh-CN" altLang="en-US" sz="2600" dirty="0" smtClean="0">
                <a:cs typeface="+mn-cs"/>
              </a:rPr>
              <a:t>上述</a:t>
            </a:r>
            <a:r>
              <a:rPr lang="zh-CN" altLang="en-US" sz="2600" dirty="0">
                <a:cs typeface="+mn-cs"/>
              </a:rPr>
              <a:t>的键盘输入也可以写在一条语句中：</a:t>
            </a:r>
          </a:p>
          <a:p>
            <a:pPr marL="981075" lvl="1" indent="-358775" eaLnBrk="1" hangingPunct="1">
              <a:buFontTx/>
              <a:buNone/>
              <a:defRPr/>
            </a:pPr>
            <a:r>
              <a:rPr lang="en-US" altLang="zh-CN" sz="2400" dirty="0" err="1"/>
              <a:t>cin</a:t>
            </a:r>
            <a:r>
              <a:rPr lang="en-US" altLang="zh-CN" sz="2400" dirty="0"/>
              <a:t> &gt;&gt; </a:t>
            </a:r>
            <a:r>
              <a:rPr lang="en-US" altLang="zh-CN" sz="2400" dirty="0" err="1"/>
              <a:t>i</a:t>
            </a:r>
            <a:r>
              <a:rPr lang="en-US" altLang="zh-CN" sz="2400" dirty="0"/>
              <a:t> &gt;&gt; d;</a:t>
            </a:r>
          </a:p>
        </p:txBody>
      </p:sp>
    </p:spTree>
    <p:extLst>
      <p:ext uri="{BB962C8B-B14F-4D97-AF65-F5344CB8AC3E}">
        <p14:creationId xmlns:p14="http://schemas.microsoft.com/office/powerpoint/2010/main" val="749934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在输入时，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输入采用十进制形式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如有多个输入数据，一般用</a:t>
            </a:r>
            <a:r>
              <a:rPr lang="zh-CN" altLang="en-US" dirty="0" smtClean="0">
                <a:solidFill>
                  <a:srgbClr val="FFC000"/>
                </a:solidFill>
              </a:rPr>
              <a:t>空白符</a:t>
            </a:r>
            <a:r>
              <a:rPr lang="zh-CN" altLang="en-US" dirty="0" smtClean="0"/>
              <a:t>（空格符、制表符或回车符）把输入的数据分开；输入一个数据时，先跳过空白符，然后进行输入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每一个输入数据的格式应与相应变量的类型相符，输入过程中，碰到不属于该类型数据的符号时结束当前的输入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/>
              <a:t>一种数据类型由两个集合构成： 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folHlink"/>
                </a:solidFill>
              </a:rPr>
              <a:t>值集</a:t>
            </a:r>
            <a:r>
              <a:rPr lang="zh-CN" altLang="en-US" dirty="0"/>
              <a:t>：规定了该数据类型能包含哪些值（包括这些值的结构）。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folHlink"/>
                </a:solidFill>
              </a:rPr>
              <a:t>操作（运算）集</a:t>
            </a:r>
            <a:r>
              <a:rPr lang="zh-CN" altLang="en-US" dirty="0"/>
              <a:t>：规定了</a:t>
            </a:r>
            <a:r>
              <a:rPr lang="zh-CN" altLang="en-US" dirty="0" smtClean="0"/>
              <a:t>对相应值</a:t>
            </a:r>
            <a:r>
              <a:rPr lang="zh-CN" altLang="en-US" dirty="0"/>
              <a:t>集中的值能实施哪些运算。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例如，</a:t>
            </a:r>
            <a:r>
              <a:rPr lang="zh-CN" altLang="en-US" dirty="0" smtClean="0">
                <a:solidFill>
                  <a:schemeClr val="folHlink"/>
                </a:solidFill>
              </a:rPr>
              <a:t>整数</a:t>
            </a:r>
            <a:r>
              <a:rPr lang="zh-CN" altLang="en-US" dirty="0">
                <a:solidFill>
                  <a:schemeClr val="folHlink"/>
                </a:solidFill>
              </a:rPr>
              <a:t>类型</a:t>
            </a:r>
            <a:r>
              <a:rPr lang="zh-CN" altLang="en-US" dirty="0"/>
              <a:t>就是一种</a:t>
            </a:r>
            <a:r>
              <a:rPr lang="zh-CN" altLang="en-US" dirty="0" smtClean="0"/>
              <a:t>数据类型：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它</a:t>
            </a:r>
            <a:r>
              <a:rPr lang="zh-CN" altLang="en-US" dirty="0"/>
              <a:t>的值集：由整数</a:t>
            </a:r>
            <a:r>
              <a:rPr lang="zh-CN" altLang="en-US" dirty="0" smtClean="0"/>
              <a:t>构成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它</a:t>
            </a:r>
            <a:r>
              <a:rPr lang="zh-CN" altLang="en-US" dirty="0"/>
              <a:t>的操作集：加、减、乘、除等运算</a:t>
            </a:r>
            <a:r>
              <a:rPr lang="zh-CN" altLang="en-US" dirty="0" smtClean="0"/>
              <a:t>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8972360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655067"/>
            <a:ext cx="8686800" cy="6086301"/>
          </a:xfrm>
        </p:spPr>
        <p:txBody>
          <a:bodyPr>
            <a:normAutofit/>
          </a:bodyPr>
          <a:lstStyle/>
          <a:p>
            <a:pPr defTabSz="627063" eaLnBrk="1" hangingPunct="1">
              <a:lnSpc>
                <a:spcPct val="110000"/>
              </a:lnSpc>
              <a:defRPr/>
            </a:pPr>
            <a:r>
              <a:rPr lang="zh-CN" altLang="en-US" sz="2400" dirty="0"/>
              <a:t>例如：</a:t>
            </a:r>
            <a:endParaRPr lang="en-US" altLang="zh-CN" sz="2400" dirty="0"/>
          </a:p>
          <a:p>
            <a:pPr marL="981075" lvl="1" indent="-358775" eaLnBrk="1" hangingPunct="1">
              <a:buFontTx/>
              <a:buNone/>
              <a:defRPr/>
            </a:pPr>
            <a:r>
              <a:rPr lang="en-US" altLang="zh-CN" sz="2400" dirty="0" err="1"/>
              <a:t>int</a:t>
            </a:r>
            <a:r>
              <a:rPr lang="en-US" altLang="zh-CN" sz="2400" dirty="0"/>
              <a:t> </a:t>
            </a:r>
            <a:r>
              <a:rPr lang="en-US" altLang="zh-CN" sz="2400" dirty="0" err="1"/>
              <a:t>i</a:t>
            </a:r>
            <a:r>
              <a:rPr lang="en-US" altLang="zh-CN" sz="2400" dirty="0"/>
              <a:t>;</a:t>
            </a:r>
          </a:p>
          <a:p>
            <a:pPr marL="981075" lvl="1" indent="-358775" eaLnBrk="1" hangingPunct="1">
              <a:buFontTx/>
              <a:buNone/>
              <a:defRPr/>
            </a:pPr>
            <a:r>
              <a:rPr lang="en-US" altLang="zh-CN" sz="2400" dirty="0"/>
              <a:t>double d;</a:t>
            </a:r>
          </a:p>
          <a:p>
            <a:pPr marL="0" indent="0" defTabSz="627063" eaLnBrk="1" hangingPunct="1">
              <a:buNone/>
              <a:defRPr/>
            </a:pPr>
            <a:r>
              <a:rPr lang="en-US" altLang="zh-CN" sz="2400" dirty="0"/>
              <a:t>	</a:t>
            </a:r>
            <a:r>
              <a:rPr lang="en-US" altLang="zh-CN" sz="2400" dirty="0" err="1"/>
              <a:t>cin</a:t>
            </a:r>
            <a:r>
              <a:rPr lang="en-US" altLang="zh-CN" sz="2400" dirty="0"/>
              <a:t> &gt;&gt; </a:t>
            </a:r>
            <a:r>
              <a:rPr lang="en-US" altLang="zh-CN" sz="2400" dirty="0" err="1"/>
              <a:t>i</a:t>
            </a:r>
            <a:r>
              <a:rPr lang="en-US" altLang="zh-CN" sz="2400" dirty="0"/>
              <a:t> &gt;&gt; d;</a:t>
            </a:r>
          </a:p>
          <a:p>
            <a:pPr marL="0" indent="0" defTabSz="627063" eaLnBrk="1" hangingPunct="1">
              <a:buNone/>
              <a:defRPr/>
            </a:pPr>
            <a:endParaRPr lang="en-US" altLang="zh-CN" sz="2200" dirty="0" smtClean="0"/>
          </a:p>
          <a:p>
            <a:pPr marL="0" indent="0" defTabSz="627063" eaLnBrk="1" hangingPunct="1">
              <a:buNone/>
              <a:defRPr/>
            </a:pPr>
            <a:r>
              <a:rPr lang="zh-CN" altLang="en-US" sz="2200" dirty="0" smtClean="0"/>
              <a:t>输入</a:t>
            </a:r>
            <a:r>
              <a:rPr lang="zh-CN" altLang="en-US" sz="2200" dirty="0"/>
              <a:t>的数据为：</a:t>
            </a:r>
            <a:r>
              <a:rPr lang="en-US" altLang="zh-CN" sz="2200" u="sng" dirty="0"/>
              <a:t>12</a:t>
            </a:r>
            <a:r>
              <a:rPr lang="zh-CN" altLang="en-US" sz="2200" u="sng" dirty="0"/>
              <a:t>凵</a:t>
            </a:r>
            <a:r>
              <a:rPr lang="en-US" altLang="zh-CN" sz="2200" u="sng" dirty="0"/>
              <a:t>3.4↙</a:t>
            </a:r>
            <a:r>
              <a:rPr lang="en-US" altLang="zh-CN" sz="2200" dirty="0"/>
              <a:t>    </a:t>
            </a:r>
            <a:r>
              <a:rPr lang="zh-CN" altLang="en-US" sz="2200" dirty="0"/>
              <a:t>则，</a:t>
            </a:r>
            <a:r>
              <a:rPr lang="en-US" altLang="zh-CN" sz="2200" dirty="0" err="1"/>
              <a:t>i</a:t>
            </a:r>
            <a:r>
              <a:rPr lang="zh-CN" altLang="en-US" sz="2200" dirty="0"/>
              <a:t>的值为：</a:t>
            </a:r>
            <a:r>
              <a:rPr lang="en-US" altLang="zh-CN" sz="2200" dirty="0"/>
              <a:t>12</a:t>
            </a:r>
            <a:r>
              <a:rPr lang="zh-CN" altLang="en-US" sz="2200" dirty="0"/>
              <a:t>；</a:t>
            </a:r>
            <a:r>
              <a:rPr lang="en-US" altLang="zh-CN" sz="2200" dirty="0"/>
              <a:t>d</a:t>
            </a:r>
            <a:r>
              <a:rPr lang="zh-CN" altLang="en-US" sz="2200" dirty="0"/>
              <a:t>的值为：</a:t>
            </a:r>
            <a:r>
              <a:rPr lang="en-US" altLang="zh-CN" sz="2200" dirty="0"/>
              <a:t>3.4</a:t>
            </a:r>
            <a:endParaRPr lang="zh-CN" altLang="en-US" sz="2200" dirty="0"/>
          </a:p>
          <a:p>
            <a:pPr marL="0" indent="0" defTabSz="627063" eaLnBrk="1" hangingPunct="1">
              <a:buNone/>
              <a:defRPr/>
            </a:pPr>
            <a:r>
              <a:rPr lang="zh-CN" altLang="en-US" sz="2200" dirty="0"/>
              <a:t>输入的数据为：</a:t>
            </a:r>
            <a:r>
              <a:rPr lang="en-US" altLang="zh-CN" sz="2200" u="sng" dirty="0"/>
              <a:t>12↙</a:t>
            </a:r>
          </a:p>
          <a:p>
            <a:pPr marL="0" indent="0" defTabSz="627063" eaLnBrk="1" hangingPunct="1">
              <a:buNone/>
              <a:defRPr/>
            </a:pPr>
            <a:r>
              <a:rPr lang="en-US" altLang="zh-CN" sz="2200" dirty="0"/>
              <a:t>                    </a:t>
            </a:r>
            <a:r>
              <a:rPr lang="en-US" altLang="zh-CN" sz="2200" u="sng" dirty="0"/>
              <a:t>3.4↙</a:t>
            </a:r>
            <a:r>
              <a:rPr lang="en-US" altLang="zh-CN" sz="2200" dirty="0"/>
              <a:t>    	 </a:t>
            </a:r>
            <a:r>
              <a:rPr lang="zh-CN" altLang="en-US" sz="2200" dirty="0"/>
              <a:t>则，</a:t>
            </a:r>
            <a:r>
              <a:rPr lang="en-US" altLang="zh-CN" sz="2200" dirty="0" err="1"/>
              <a:t>i</a:t>
            </a:r>
            <a:r>
              <a:rPr lang="zh-CN" altLang="en-US" sz="2200" dirty="0"/>
              <a:t>的值为：</a:t>
            </a:r>
            <a:r>
              <a:rPr lang="en-US" altLang="zh-CN" sz="2200" dirty="0"/>
              <a:t>12</a:t>
            </a:r>
            <a:r>
              <a:rPr lang="zh-CN" altLang="en-US" sz="2200" dirty="0"/>
              <a:t>；</a:t>
            </a:r>
            <a:r>
              <a:rPr lang="en-US" altLang="zh-CN" sz="2200" dirty="0"/>
              <a:t>d</a:t>
            </a:r>
            <a:r>
              <a:rPr lang="zh-CN" altLang="en-US" sz="2200" dirty="0"/>
              <a:t>的值为：</a:t>
            </a:r>
            <a:r>
              <a:rPr lang="en-US" altLang="zh-CN" sz="2200" dirty="0"/>
              <a:t>3.4</a:t>
            </a:r>
            <a:endParaRPr lang="zh-CN" altLang="en-US" sz="2200" dirty="0"/>
          </a:p>
          <a:p>
            <a:pPr marL="0" indent="0" defTabSz="627063" eaLnBrk="1" hangingPunct="1">
              <a:buNone/>
              <a:defRPr/>
            </a:pPr>
            <a:r>
              <a:rPr lang="zh-CN" altLang="en-US" sz="2200" dirty="0"/>
              <a:t>输入的数据为：</a:t>
            </a:r>
            <a:r>
              <a:rPr lang="en-US" altLang="zh-CN" sz="2200" u="sng" dirty="0"/>
              <a:t>12</a:t>
            </a:r>
            <a:r>
              <a:rPr lang="en-US" altLang="zh-CN" sz="2200" u="sng" dirty="0">
                <a:solidFill>
                  <a:srgbClr val="FFC000"/>
                </a:solidFill>
              </a:rPr>
              <a:t>,</a:t>
            </a:r>
            <a:r>
              <a:rPr lang="en-US" altLang="zh-CN" sz="2200" u="sng" dirty="0"/>
              <a:t>3.4↙</a:t>
            </a:r>
            <a:r>
              <a:rPr lang="en-US" altLang="zh-CN" sz="2200" dirty="0"/>
              <a:t>      </a:t>
            </a:r>
            <a:r>
              <a:rPr lang="zh-CN" altLang="en-US" sz="2200" dirty="0"/>
              <a:t>则，</a:t>
            </a:r>
            <a:r>
              <a:rPr lang="en-US" altLang="zh-CN" sz="2200" dirty="0" err="1"/>
              <a:t>i</a:t>
            </a:r>
            <a:r>
              <a:rPr lang="zh-CN" altLang="en-US" sz="2200" dirty="0"/>
              <a:t>的值为：</a:t>
            </a:r>
            <a:r>
              <a:rPr lang="en-US" altLang="zh-CN" sz="2200" dirty="0"/>
              <a:t>12</a:t>
            </a:r>
            <a:r>
              <a:rPr lang="zh-CN" altLang="en-US" sz="2200" dirty="0"/>
              <a:t>；</a:t>
            </a:r>
            <a:r>
              <a:rPr lang="en-US" altLang="zh-CN" sz="2200" dirty="0"/>
              <a:t>d</a:t>
            </a:r>
            <a:r>
              <a:rPr lang="zh-CN" altLang="en-US" sz="2200" dirty="0"/>
              <a:t>的值没有意义 </a:t>
            </a:r>
            <a:endParaRPr lang="en-US" altLang="zh-CN" sz="2200" dirty="0"/>
          </a:p>
          <a:p>
            <a:pPr marL="0" indent="0" defTabSz="627063" eaLnBrk="1" hangingPunct="1">
              <a:buNone/>
              <a:defRPr/>
            </a:pPr>
            <a:r>
              <a:rPr lang="en-US" altLang="zh-CN" sz="2200" dirty="0"/>
              <a:t>	</a:t>
            </a:r>
            <a:r>
              <a:rPr lang="en-US" altLang="zh-CN" sz="2400" dirty="0"/>
              <a:t>char </a:t>
            </a:r>
            <a:r>
              <a:rPr lang="en-US" altLang="zh-CN" sz="2400" dirty="0" err="1"/>
              <a:t>ch</a:t>
            </a:r>
            <a:r>
              <a:rPr lang="en-US" altLang="zh-CN" sz="2400" dirty="0"/>
              <a:t>;</a:t>
            </a:r>
          </a:p>
          <a:p>
            <a:pPr marL="0" indent="0" defTabSz="627063" eaLnBrk="1" hangingPunct="1">
              <a:buNone/>
              <a:defRPr/>
            </a:pPr>
            <a:r>
              <a:rPr lang="en-US" altLang="zh-CN" sz="2400" dirty="0"/>
              <a:t>	</a:t>
            </a:r>
            <a:r>
              <a:rPr lang="en-US" altLang="zh-CN" sz="2400" dirty="0" err="1"/>
              <a:t>cin</a:t>
            </a:r>
            <a:r>
              <a:rPr lang="en-US" altLang="zh-CN" sz="2400" dirty="0"/>
              <a:t> &gt;&gt; </a:t>
            </a:r>
            <a:r>
              <a:rPr lang="en-US" altLang="zh-CN" sz="2400" dirty="0" err="1"/>
              <a:t>i</a:t>
            </a:r>
            <a:r>
              <a:rPr lang="en-US" altLang="zh-CN" sz="2400" dirty="0"/>
              <a:t> &gt;&gt; </a:t>
            </a:r>
            <a:r>
              <a:rPr lang="en-US" altLang="zh-CN" sz="2400" dirty="0" err="1"/>
              <a:t>ch</a:t>
            </a:r>
            <a:r>
              <a:rPr lang="en-US" altLang="zh-CN" sz="2400" dirty="0"/>
              <a:t> &gt;&gt; d; </a:t>
            </a:r>
          </a:p>
          <a:p>
            <a:pPr marL="0" indent="0" defTabSz="627063" eaLnBrk="1" hangingPunct="1">
              <a:buNone/>
              <a:defRPr/>
            </a:pPr>
            <a:endParaRPr lang="en-US" altLang="zh-CN" sz="2200" dirty="0" smtClean="0"/>
          </a:p>
          <a:p>
            <a:pPr marL="0" indent="0" defTabSz="627063" eaLnBrk="1" hangingPunct="1">
              <a:buNone/>
              <a:defRPr/>
            </a:pPr>
            <a:r>
              <a:rPr lang="zh-CN" altLang="en-US" sz="2200" dirty="0" smtClean="0"/>
              <a:t>输入</a:t>
            </a:r>
            <a:r>
              <a:rPr lang="zh-CN" altLang="en-US" sz="2200" dirty="0"/>
              <a:t>的数据为：</a:t>
            </a:r>
            <a:r>
              <a:rPr lang="en-US" altLang="zh-CN" sz="2200" u="sng" dirty="0"/>
              <a:t>12</a:t>
            </a:r>
            <a:r>
              <a:rPr lang="en-US" altLang="zh-CN" sz="2200" u="sng" dirty="0">
                <a:solidFill>
                  <a:srgbClr val="FFC000"/>
                </a:solidFill>
              </a:rPr>
              <a:t>,</a:t>
            </a:r>
            <a:r>
              <a:rPr lang="en-US" altLang="zh-CN" sz="2200" u="sng" dirty="0"/>
              <a:t>3.4↙</a:t>
            </a:r>
            <a:r>
              <a:rPr lang="en-US" altLang="zh-CN" sz="2200" dirty="0"/>
              <a:t>      </a:t>
            </a:r>
            <a:r>
              <a:rPr lang="zh-CN" altLang="en-US" sz="2200" dirty="0"/>
              <a:t>则，</a:t>
            </a:r>
            <a:r>
              <a:rPr lang="en-US" altLang="zh-CN" sz="2200" dirty="0" err="1"/>
              <a:t>i</a:t>
            </a:r>
            <a:r>
              <a:rPr lang="zh-CN" altLang="en-US" sz="2200" dirty="0"/>
              <a:t>的值为：</a:t>
            </a:r>
            <a:r>
              <a:rPr lang="en-US" altLang="zh-CN" sz="2200" dirty="0"/>
              <a:t>12</a:t>
            </a:r>
            <a:r>
              <a:rPr lang="zh-CN" altLang="en-US" sz="2200" dirty="0"/>
              <a:t>；</a:t>
            </a:r>
            <a:r>
              <a:rPr lang="en-US" altLang="zh-CN" sz="2200" dirty="0" err="1"/>
              <a:t>ch</a:t>
            </a:r>
            <a:r>
              <a:rPr lang="zh-CN" altLang="en-US" sz="2200" dirty="0"/>
              <a:t>的值为：</a:t>
            </a:r>
            <a:r>
              <a:rPr lang="en-US" altLang="zh-CN" sz="2200" dirty="0"/>
              <a:t>,</a:t>
            </a:r>
            <a:r>
              <a:rPr lang="zh-CN" altLang="en-US" sz="2200" dirty="0" smtClean="0"/>
              <a:t>；</a:t>
            </a:r>
            <a:endParaRPr lang="en-US" altLang="zh-CN" sz="2200" dirty="0" smtClean="0"/>
          </a:p>
          <a:p>
            <a:pPr marL="0" indent="0" defTabSz="627063" eaLnBrk="1" hangingPunct="1">
              <a:buNone/>
              <a:defRPr/>
            </a:pPr>
            <a:r>
              <a:rPr lang="en-US" altLang="zh-CN" sz="2200" dirty="0"/>
              <a:t>	</a:t>
            </a:r>
            <a:r>
              <a:rPr lang="en-US" altLang="zh-CN" sz="2200" dirty="0" smtClean="0"/>
              <a:t>						d</a:t>
            </a:r>
            <a:r>
              <a:rPr lang="zh-CN" altLang="en-US" sz="2200" dirty="0"/>
              <a:t>的值为</a:t>
            </a:r>
            <a:r>
              <a:rPr lang="en-US" altLang="zh-CN" sz="2200" dirty="0" smtClean="0"/>
              <a:t>3.4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379077545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0"/>
            <a:ext cx="7772400" cy="8953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操作符（运算符）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125538"/>
            <a:ext cx="8641655" cy="5615830"/>
          </a:xfrm>
        </p:spPr>
        <p:txBody>
          <a:bodyPr>
            <a:normAutofit fontScale="92500"/>
          </a:bodyPr>
          <a:lstStyle/>
          <a:p>
            <a:pPr marL="354013" indent="-354013" defTabSz="627063" eaLnBrk="1" hangingPunct="1">
              <a:defRPr/>
            </a:pPr>
            <a:r>
              <a:rPr lang="zh-CN" altLang="en-US" sz="2800" dirty="0" smtClean="0">
                <a:solidFill>
                  <a:srgbClr val="FFC000"/>
                </a:solidFill>
              </a:rPr>
              <a:t>操作符</a:t>
            </a:r>
            <a:r>
              <a:rPr lang="zh-CN" altLang="en-US" sz="2800" dirty="0"/>
              <a:t>主要用于</a:t>
            </a:r>
            <a:r>
              <a:rPr lang="zh-CN" altLang="en-US" sz="2800" dirty="0" smtClean="0"/>
              <a:t>对数据进行运算（因此也称</a:t>
            </a:r>
            <a:r>
              <a:rPr lang="zh-CN" altLang="en-US" sz="2800" dirty="0" smtClean="0">
                <a:solidFill>
                  <a:srgbClr val="FFC000"/>
                </a:solidFill>
              </a:rPr>
              <a:t>运算符</a:t>
            </a:r>
            <a:r>
              <a:rPr lang="zh-CN" altLang="en-US" sz="2800" dirty="0" smtClean="0"/>
              <a:t>），这里的数据称为</a:t>
            </a:r>
            <a:r>
              <a:rPr lang="zh-CN" altLang="en-US" sz="2800" dirty="0" smtClean="0">
                <a:solidFill>
                  <a:schemeClr val="folHlink"/>
                </a:solidFill>
              </a:rPr>
              <a:t>操作数</a:t>
            </a:r>
            <a:r>
              <a:rPr lang="zh-CN" altLang="en-US" sz="2800" dirty="0" smtClean="0"/>
              <a:t>，它们可以是：</a:t>
            </a:r>
          </a:p>
          <a:p>
            <a:pPr marL="900113" lvl="1" indent="-365125" defTabSz="627063" eaLnBrk="1" hangingPunct="1">
              <a:defRPr/>
            </a:pPr>
            <a:r>
              <a:rPr lang="zh-CN" altLang="en-US" sz="2400" dirty="0" smtClean="0"/>
              <a:t>常量</a:t>
            </a:r>
          </a:p>
          <a:p>
            <a:pPr marL="900113" lvl="1" indent="-365125" defTabSz="627063" eaLnBrk="1" hangingPunct="1">
              <a:defRPr/>
            </a:pPr>
            <a:r>
              <a:rPr lang="zh-CN" altLang="en-US" sz="2400" dirty="0" smtClean="0"/>
              <a:t>变量</a:t>
            </a:r>
          </a:p>
          <a:p>
            <a:pPr marL="900113" lvl="1" indent="-365125" defTabSz="627063" eaLnBrk="1" hangingPunct="1">
              <a:defRPr/>
            </a:pPr>
            <a:r>
              <a:rPr lang="zh-CN" altLang="en-US" sz="2400" dirty="0" smtClean="0"/>
              <a:t>函数调用的结果</a:t>
            </a:r>
          </a:p>
          <a:p>
            <a:pPr marL="900113" lvl="1" indent="-365125" defTabSz="627063" eaLnBrk="1" hangingPunct="1">
              <a:defRPr/>
            </a:pPr>
            <a:r>
              <a:rPr lang="zh-CN" altLang="en-US" sz="2400" dirty="0" smtClean="0"/>
              <a:t>其它操作符的运算结果</a:t>
            </a:r>
          </a:p>
          <a:p>
            <a:pPr marL="354013" indent="-354013" defTabSz="627063" eaLnBrk="1" hangingPunct="1">
              <a:defRPr/>
            </a:pPr>
            <a:r>
              <a:rPr lang="zh-CN" altLang="en-US" sz="2800" dirty="0" smtClean="0"/>
              <a:t>例如，对于下面的计算式子：</a:t>
            </a:r>
          </a:p>
          <a:p>
            <a:pPr marL="900113" lvl="1" indent="-365125" defTabSz="627063" eaLnBrk="1" hangingPunct="1">
              <a:buFontTx/>
              <a:buNone/>
              <a:defRPr/>
            </a:pPr>
            <a:r>
              <a:rPr lang="en-US" altLang="zh-CN" sz="2400" dirty="0" smtClean="0"/>
              <a:t>a</a:t>
            </a:r>
            <a:r>
              <a:rPr lang="en-US" altLang="zh-CN" sz="2400" dirty="0" smtClean="0">
                <a:solidFill>
                  <a:schemeClr val="folHlink"/>
                </a:solidFill>
              </a:rPr>
              <a:t>+</a:t>
            </a:r>
            <a:r>
              <a:rPr lang="en-US" altLang="zh-CN" sz="2400" dirty="0" smtClean="0"/>
              <a:t>4</a:t>
            </a:r>
          </a:p>
          <a:p>
            <a:pPr marL="900113" lvl="1" indent="-365125" defTabSz="627063" eaLnBrk="1" hangingPunct="1">
              <a:buNone/>
              <a:defRPr/>
            </a:pPr>
            <a:r>
              <a:rPr lang="en-US" altLang="zh-CN" sz="2400" dirty="0" smtClean="0"/>
              <a:t>x</a:t>
            </a:r>
            <a:r>
              <a:rPr lang="en-US" altLang="zh-CN" sz="2400" dirty="0" smtClean="0">
                <a:solidFill>
                  <a:srgbClr val="FFC000"/>
                </a:solidFill>
              </a:rPr>
              <a:t>=</a:t>
            </a:r>
            <a:r>
              <a:rPr lang="en-US" altLang="zh-CN" sz="2400" dirty="0" smtClean="0"/>
              <a:t>b </a:t>
            </a:r>
            <a:endParaRPr lang="en-US" altLang="zh-CN" sz="2400" dirty="0"/>
          </a:p>
          <a:p>
            <a:pPr marL="900113" lvl="1" indent="-365125" defTabSz="627063" eaLnBrk="1" hangingPunct="1">
              <a:buNone/>
              <a:defRPr/>
            </a:pPr>
            <a:r>
              <a:rPr lang="en-US" altLang="zh-CN" sz="2400" dirty="0"/>
              <a:t>a</a:t>
            </a:r>
            <a:r>
              <a:rPr lang="en-US" altLang="zh-CN" sz="2400" dirty="0">
                <a:solidFill>
                  <a:schemeClr val="folHlink"/>
                </a:solidFill>
              </a:rPr>
              <a:t>/</a:t>
            </a:r>
            <a:r>
              <a:rPr lang="en-US" altLang="zh-CN" sz="2400" dirty="0"/>
              <a:t>f(10)</a:t>
            </a:r>
          </a:p>
          <a:p>
            <a:pPr marL="900113" lvl="1" indent="-365125" defTabSz="627063" eaLnBrk="1" hangingPunct="1">
              <a:buFontTx/>
              <a:buNone/>
              <a:defRPr/>
            </a:pPr>
            <a:r>
              <a:rPr lang="en-US" altLang="zh-CN" sz="2400" dirty="0" smtClean="0"/>
              <a:t>(</a:t>
            </a:r>
            <a:r>
              <a:rPr lang="en-US" altLang="zh-CN" sz="2400" dirty="0" smtClean="0">
                <a:solidFill>
                  <a:schemeClr val="folHlink"/>
                </a:solidFill>
              </a:rPr>
              <a:t>-</a:t>
            </a:r>
            <a:r>
              <a:rPr lang="en-US" altLang="zh-CN" sz="2400" dirty="0" smtClean="0"/>
              <a:t>a)</a:t>
            </a:r>
            <a:r>
              <a:rPr lang="en-US" altLang="zh-CN" sz="2400" dirty="0" smtClean="0">
                <a:solidFill>
                  <a:schemeClr val="folHlink"/>
                </a:solidFill>
              </a:rPr>
              <a:t>*</a:t>
            </a:r>
            <a:r>
              <a:rPr lang="en-US" altLang="zh-CN" sz="2400" dirty="0" smtClean="0"/>
              <a:t>(b</a:t>
            </a:r>
            <a:r>
              <a:rPr lang="en-US" altLang="zh-CN" sz="2400" dirty="0" smtClean="0">
                <a:solidFill>
                  <a:schemeClr val="folHlink"/>
                </a:solidFill>
              </a:rPr>
              <a:t>-</a:t>
            </a:r>
            <a:r>
              <a:rPr lang="en-US" altLang="zh-CN" sz="2400" dirty="0" smtClean="0"/>
              <a:t>c)</a:t>
            </a:r>
          </a:p>
          <a:p>
            <a:pPr marL="900113" lvl="1" indent="-365125" defTabSz="627063" eaLnBrk="1" hangingPunct="1">
              <a:defRPr/>
            </a:pPr>
            <a:r>
              <a:rPr lang="en-US" altLang="zh-CN" sz="2400" dirty="0" smtClean="0"/>
              <a:t>+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-</a:t>
            </a:r>
            <a:r>
              <a:rPr lang="zh-CN" altLang="en-US" sz="2400" dirty="0" smtClean="0"/>
              <a:t>（减法）、</a:t>
            </a:r>
            <a:r>
              <a:rPr lang="en-US" altLang="zh-CN" sz="2400" dirty="0" smtClean="0"/>
              <a:t>-</a:t>
            </a:r>
            <a:r>
              <a:rPr lang="zh-CN" altLang="en-US" sz="2400" dirty="0" smtClean="0"/>
              <a:t>（取负）、*、</a:t>
            </a:r>
            <a:r>
              <a:rPr lang="en-US" altLang="zh-CN" sz="2400" dirty="0" smtClean="0"/>
              <a:t>/</a:t>
            </a:r>
            <a:r>
              <a:rPr lang="zh-CN" altLang="en-US" sz="2400" dirty="0" smtClean="0"/>
              <a:t>以及 </a:t>
            </a:r>
            <a:r>
              <a:rPr lang="en-US" altLang="zh-CN" sz="2400" dirty="0" smtClean="0"/>
              <a:t>=</a:t>
            </a:r>
            <a:r>
              <a:rPr lang="zh-CN" altLang="en-US" sz="2400" dirty="0" smtClean="0"/>
              <a:t>（赋值）都是操作符</a:t>
            </a:r>
          </a:p>
          <a:p>
            <a:pPr marL="900113" lvl="1" indent="-365125" defTabSz="627063" eaLnBrk="1" hangingPunct="1">
              <a:defRPr/>
            </a:pPr>
            <a:r>
              <a:rPr lang="en-US" altLang="zh-CN" sz="2400" dirty="0" smtClean="0"/>
              <a:t>a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b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c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x</a:t>
            </a:r>
            <a:r>
              <a:rPr lang="zh-CN" altLang="en-US" sz="2400" dirty="0" smtClean="0"/>
              <a:t>以及</a:t>
            </a:r>
            <a:r>
              <a:rPr lang="en-US" altLang="zh-CN" sz="2400" dirty="0" smtClean="0"/>
              <a:t>(-a)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(</a:t>
            </a:r>
            <a:r>
              <a:rPr lang="en-US" altLang="zh-CN" sz="2400" dirty="0" err="1" smtClean="0"/>
              <a:t>b+c</a:t>
            </a:r>
            <a:r>
              <a:rPr lang="en-US" altLang="zh-CN" sz="2400" dirty="0" smtClean="0"/>
              <a:t>)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f(10)</a:t>
            </a:r>
            <a:r>
              <a:rPr lang="zh-CN" altLang="en-US" sz="2400" dirty="0" smtClean="0"/>
              <a:t>都是操作数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57163"/>
            <a:ext cx="7772400" cy="89535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mtClean="0"/>
              <a:t>C++</a:t>
            </a:r>
            <a:r>
              <a:rPr lang="zh-CN" altLang="en-US" smtClean="0"/>
              <a:t>操作符的种类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773238"/>
            <a:ext cx="8496300" cy="4608512"/>
          </a:xfrm>
        </p:spPr>
        <p:txBody>
          <a:bodyPr/>
          <a:lstStyle/>
          <a:p>
            <a:pPr marL="0" indent="0" defTabSz="627063" eaLnBrk="1" hangingPunct="1">
              <a:defRPr/>
            </a:pPr>
            <a:r>
              <a:rPr lang="zh-CN" altLang="en-US" dirty="0"/>
              <a:t> 赋值操作符</a:t>
            </a:r>
          </a:p>
          <a:p>
            <a:pPr marL="0" indent="0" defTabSz="627063" eaLnBrk="1" hangingPunct="1">
              <a:defRPr/>
            </a:pPr>
            <a:r>
              <a:rPr lang="en-US" altLang="zh-CN" dirty="0" smtClean="0"/>
              <a:t> </a:t>
            </a:r>
            <a:r>
              <a:rPr lang="zh-CN" altLang="en-US" dirty="0" smtClean="0"/>
              <a:t>算术操作符</a:t>
            </a:r>
          </a:p>
          <a:p>
            <a:pPr marL="0" indent="0" defTabSz="627063" eaLnBrk="1" hangingPunct="1">
              <a:defRPr/>
            </a:pPr>
            <a:r>
              <a:rPr lang="zh-CN" altLang="en-US" dirty="0" smtClean="0"/>
              <a:t> 关系与逻辑操作符 </a:t>
            </a:r>
          </a:p>
          <a:p>
            <a:pPr marL="0" indent="0" defTabSz="627063" eaLnBrk="1" hangingPunct="1">
              <a:defRPr/>
            </a:pPr>
            <a:r>
              <a:rPr lang="zh-CN" altLang="en-US" dirty="0" smtClean="0"/>
              <a:t> 其它操作符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557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赋值操作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196752"/>
            <a:ext cx="8748713" cy="5516562"/>
          </a:xfrm>
        </p:spPr>
        <p:txBody>
          <a:bodyPr>
            <a:normAutofit fontScale="92500" lnSpcReduction="10000"/>
          </a:bodyPr>
          <a:lstStyle/>
          <a:p>
            <a:pPr marL="357188" indent="-357188" eaLnBrk="1" hangingPunct="1">
              <a:lnSpc>
                <a:spcPct val="120000"/>
              </a:lnSpc>
              <a:defRPr/>
            </a:pPr>
            <a:r>
              <a:rPr lang="zh-CN" altLang="en-US" sz="2800" dirty="0" smtClean="0"/>
              <a:t>除了通过输入操作来改变变量的值以外，通常，变量值的改变是通过</a:t>
            </a:r>
            <a:r>
              <a:rPr lang="zh-CN" altLang="en-US" sz="2800" dirty="0" smtClean="0">
                <a:solidFill>
                  <a:srgbClr val="FFC000"/>
                </a:solidFill>
              </a:rPr>
              <a:t>赋值</a:t>
            </a:r>
            <a:r>
              <a:rPr lang="zh-CN" altLang="en-US" sz="2800" dirty="0" smtClean="0"/>
              <a:t>操作来实现。</a:t>
            </a:r>
            <a:endParaRPr lang="en-US" altLang="zh-CN" sz="2800" dirty="0" smtClean="0"/>
          </a:p>
          <a:p>
            <a:pPr marL="357188" indent="-357188" eaLnBrk="1" hangingPunct="1">
              <a:lnSpc>
                <a:spcPct val="120000"/>
              </a:lnSpc>
              <a:defRPr/>
            </a:pPr>
            <a:r>
              <a:rPr lang="zh-CN" altLang="en-US" sz="2800" dirty="0" smtClean="0"/>
              <a:t>赋值是一个二元操作，第一</a:t>
            </a:r>
            <a:r>
              <a:rPr lang="zh-CN" altLang="en-US" sz="2800" dirty="0"/>
              <a:t>个操作数通常为变量，第二个操作数为表达式</a:t>
            </a:r>
            <a:r>
              <a:rPr lang="zh-CN" altLang="en-US" sz="2800" dirty="0" smtClean="0"/>
              <a:t>。赋值操作有两种形式：</a:t>
            </a:r>
            <a:endParaRPr lang="en-US" altLang="zh-CN" sz="2800" dirty="0"/>
          </a:p>
          <a:p>
            <a:pPr marL="757238" lvl="1" indent="-357188" eaLnBrk="1" hangingPunct="1">
              <a:lnSpc>
                <a:spcPct val="120000"/>
              </a:lnSpc>
              <a:defRPr/>
            </a:pPr>
            <a:r>
              <a:rPr lang="zh-CN" altLang="en-US" sz="2400" dirty="0" smtClean="0"/>
              <a:t>简单赋值操作符</a:t>
            </a:r>
            <a:r>
              <a:rPr lang="en-US" altLang="zh-CN" sz="2400" dirty="0" smtClean="0"/>
              <a:t>=</a:t>
            </a:r>
            <a:endParaRPr lang="zh-CN" altLang="en-US" sz="2400" dirty="0" smtClean="0"/>
          </a:p>
          <a:p>
            <a:pPr marL="901700" lvl="1" indent="-358775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2400" dirty="0" smtClean="0"/>
              <a:t> 	a = b //</a:t>
            </a:r>
            <a:r>
              <a:rPr lang="zh-CN" altLang="en-US" sz="2400" dirty="0" smtClean="0"/>
              <a:t>把</a:t>
            </a:r>
            <a:r>
              <a:rPr lang="zh-CN" altLang="en-US" sz="2400" dirty="0"/>
              <a:t>变量</a:t>
            </a:r>
            <a:r>
              <a:rPr lang="en-US" altLang="zh-CN" sz="2400" dirty="0"/>
              <a:t>a</a:t>
            </a:r>
            <a:r>
              <a:rPr lang="zh-CN" altLang="en-US" sz="2400" dirty="0"/>
              <a:t>的值</a:t>
            </a:r>
            <a:r>
              <a:rPr lang="zh-CN" altLang="en-US" sz="2400" dirty="0" smtClean="0"/>
              <a:t>改为</a:t>
            </a:r>
            <a:r>
              <a:rPr lang="en-US" altLang="zh-CN" sz="2400" dirty="0" smtClean="0"/>
              <a:t>b</a:t>
            </a:r>
          </a:p>
          <a:p>
            <a:pPr marL="757238" lvl="1" indent="-357188" eaLnBrk="1" hangingPunct="1">
              <a:lnSpc>
                <a:spcPct val="120000"/>
              </a:lnSpc>
              <a:defRPr/>
            </a:pPr>
            <a:r>
              <a:rPr lang="zh-CN" altLang="en-US" sz="2400" dirty="0"/>
              <a:t>复合赋值操作符 </a:t>
            </a:r>
          </a:p>
          <a:p>
            <a:pPr marL="901700" lvl="1" indent="-358775" eaLnBrk="1" hangingPunct="1">
              <a:lnSpc>
                <a:spcPct val="120000"/>
              </a:lnSpc>
              <a:buNone/>
              <a:defRPr/>
            </a:pPr>
            <a:r>
              <a:rPr lang="en-US" altLang="zh-CN" sz="2400" dirty="0" smtClean="0"/>
              <a:t>  	a </a:t>
            </a:r>
            <a:r>
              <a:rPr lang="en-US" altLang="zh-CN" sz="2400" dirty="0"/>
              <a:t>#= b //</a:t>
            </a:r>
            <a:r>
              <a:rPr lang="zh-CN" altLang="en-US" sz="2400" dirty="0"/>
              <a:t>功能上等价于：</a:t>
            </a:r>
            <a:r>
              <a:rPr lang="en-US" altLang="zh-CN" sz="2400" dirty="0"/>
              <a:t>a = a # (b)</a:t>
            </a:r>
            <a:r>
              <a:rPr lang="zh-CN" altLang="en-US" sz="2400" dirty="0"/>
              <a:t>，能提高效率</a:t>
            </a:r>
            <a:endParaRPr lang="en-US" altLang="zh-CN" sz="2400" dirty="0"/>
          </a:p>
          <a:p>
            <a:pPr marL="901700" lvl="1" indent="-358775" eaLnBrk="1" hangingPunct="1">
              <a:buNone/>
              <a:defRPr/>
            </a:pPr>
            <a:r>
              <a:rPr lang="en-US" altLang="zh-CN" sz="2400" dirty="0"/>
              <a:t>		       </a:t>
            </a:r>
            <a:r>
              <a:rPr lang="en-US" altLang="zh-CN" sz="2400" dirty="0" smtClean="0"/>
              <a:t>    //#</a:t>
            </a:r>
            <a:r>
              <a:rPr lang="zh-CN" altLang="en-US" sz="2400" dirty="0"/>
              <a:t>代表下面的操作符：</a:t>
            </a:r>
            <a:endParaRPr lang="en-US" altLang="zh-CN" sz="2400" dirty="0"/>
          </a:p>
          <a:p>
            <a:pPr marL="901700" lvl="1" indent="-358775" eaLnBrk="1" hangingPunct="1">
              <a:buFontTx/>
              <a:buNone/>
              <a:defRPr/>
            </a:pPr>
            <a:r>
              <a:rPr lang="en-US" altLang="zh-CN" sz="2400" dirty="0"/>
              <a:t>		       </a:t>
            </a:r>
            <a:r>
              <a:rPr lang="en-US" altLang="zh-CN" sz="2400" dirty="0" smtClean="0"/>
              <a:t>    // </a:t>
            </a:r>
            <a:r>
              <a:rPr lang="en-US" altLang="zh-CN" sz="2400" dirty="0"/>
              <a:t>+</a:t>
            </a:r>
            <a:r>
              <a:rPr lang="zh-CN" altLang="en-US" sz="2400" dirty="0"/>
              <a:t>，</a:t>
            </a:r>
            <a:r>
              <a:rPr lang="en-US" altLang="zh-CN" sz="2400" dirty="0"/>
              <a:t>-</a:t>
            </a:r>
            <a:r>
              <a:rPr lang="zh-CN" altLang="en-US" sz="2400" dirty="0"/>
              <a:t>，*，</a:t>
            </a:r>
            <a:r>
              <a:rPr lang="en-US" altLang="zh-CN" sz="2400" dirty="0"/>
              <a:t>/</a:t>
            </a:r>
            <a:r>
              <a:rPr lang="zh-CN" altLang="en-US" sz="2400" dirty="0"/>
              <a:t>，</a:t>
            </a:r>
            <a:r>
              <a:rPr lang="en-US" altLang="zh-CN" sz="2400" dirty="0"/>
              <a:t>%</a:t>
            </a:r>
            <a:r>
              <a:rPr lang="zh-CN" altLang="en-US" sz="2400" dirty="0"/>
              <a:t>，</a:t>
            </a:r>
            <a:r>
              <a:rPr lang="en-US" altLang="zh-CN" sz="2400" dirty="0"/>
              <a:t>&amp;</a:t>
            </a:r>
            <a:r>
              <a:rPr lang="zh-CN" altLang="en-US" sz="2400" dirty="0"/>
              <a:t>，</a:t>
            </a:r>
            <a:r>
              <a:rPr lang="en-US" altLang="zh-CN" sz="2400" dirty="0"/>
              <a:t>|</a:t>
            </a:r>
            <a:r>
              <a:rPr lang="zh-CN" altLang="en-US" sz="2400" dirty="0"/>
              <a:t>，</a:t>
            </a:r>
            <a:r>
              <a:rPr lang="en-US" altLang="zh-CN" sz="2400" dirty="0"/>
              <a:t>^</a:t>
            </a:r>
            <a:r>
              <a:rPr lang="zh-CN" altLang="en-US" sz="2400" dirty="0"/>
              <a:t>，</a:t>
            </a:r>
            <a:r>
              <a:rPr lang="en-US" altLang="zh-CN" sz="2400" dirty="0"/>
              <a:t>&lt;&lt;</a:t>
            </a:r>
            <a:r>
              <a:rPr lang="zh-CN" altLang="en-US" sz="2400" dirty="0"/>
              <a:t>，</a:t>
            </a:r>
            <a:r>
              <a:rPr lang="en-US" altLang="zh-CN" sz="2400" dirty="0"/>
              <a:t>&gt;&gt; </a:t>
            </a:r>
            <a:endParaRPr lang="zh-CN" altLang="en-US" sz="2400" dirty="0"/>
          </a:p>
          <a:p>
            <a:pPr marL="757238" lvl="1" indent="-357188" eaLnBrk="1" hangingPunct="1">
              <a:lnSpc>
                <a:spcPct val="120000"/>
              </a:lnSpc>
              <a:defRPr/>
            </a:pPr>
            <a:r>
              <a:rPr lang="zh-CN" altLang="en-US" sz="2400" dirty="0" smtClean="0"/>
              <a:t>赋值操作的结果为第一个操作数的值，可以参加其它的运算</a:t>
            </a:r>
            <a:endParaRPr lang="en-US" altLang="zh-CN" sz="2400" dirty="0" smtClean="0"/>
          </a:p>
          <a:p>
            <a:pPr marL="400050" lvl="1" indent="0" eaLnBrk="1" hangingPunct="1">
              <a:lnSpc>
                <a:spcPct val="120000"/>
              </a:lnSpc>
              <a:buNone/>
              <a:defRPr/>
            </a:pPr>
            <a:r>
              <a:rPr lang="en-US" altLang="zh-CN" sz="2400" dirty="0" smtClean="0"/>
              <a:t>	(a = b)*c  //</a:t>
            </a:r>
            <a:r>
              <a:rPr lang="zh-CN" altLang="en-US" sz="2400" dirty="0" smtClean="0"/>
              <a:t>相当于 ：</a:t>
            </a:r>
            <a:r>
              <a:rPr lang="en-US" altLang="zh-CN" sz="2400" dirty="0" smtClean="0"/>
              <a:t>a=b</a:t>
            </a:r>
            <a:r>
              <a:rPr lang="zh-CN" altLang="en-US" sz="2400" dirty="0" smtClean="0"/>
              <a:t>和</a:t>
            </a:r>
            <a:r>
              <a:rPr lang="en-US" altLang="zh-CN" sz="2400" dirty="0" smtClean="0"/>
              <a:t>a*c</a:t>
            </a:r>
            <a:r>
              <a:rPr lang="zh-CN" altLang="en-US" sz="2400" smtClean="0"/>
              <a:t>两个操作</a:t>
            </a:r>
            <a:endParaRPr lang="en-US" altLang="zh-CN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3184" y="1600200"/>
            <a:ext cx="8507288" cy="4781128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dirty="0"/>
              <a:t>赋值操作构成了冯</a:t>
            </a:r>
            <a:r>
              <a:rPr lang="en-US" altLang="zh-CN" dirty="0"/>
              <a:t>•</a:t>
            </a:r>
            <a:r>
              <a:rPr lang="zh-CN" altLang="en-US" dirty="0"/>
              <a:t>诺依曼计算模型的一个重要</a:t>
            </a:r>
            <a:r>
              <a:rPr lang="zh-CN" altLang="en-US" dirty="0" smtClean="0"/>
              <a:t>特征：</a:t>
            </a:r>
            <a:endParaRPr lang="en-US" altLang="zh-CN" dirty="0" smtClean="0"/>
          </a:p>
          <a:p>
            <a:pPr lvl="1" eaLnBrk="1" hangingPunct="1">
              <a:lnSpc>
                <a:spcPct val="110000"/>
              </a:lnSpc>
            </a:pPr>
            <a:r>
              <a:rPr lang="zh-CN" altLang="en-US" dirty="0"/>
              <a:t>通过</a:t>
            </a:r>
            <a:r>
              <a:rPr lang="zh-CN" altLang="en-US" dirty="0">
                <a:solidFill>
                  <a:srgbClr val="FFC000"/>
                </a:solidFill>
              </a:rPr>
              <a:t>状态</a:t>
            </a:r>
            <a:r>
              <a:rPr lang="zh-CN" altLang="en-US" dirty="0"/>
              <a:t>以及</a:t>
            </a:r>
            <a:r>
              <a:rPr lang="zh-CN" altLang="en-US" dirty="0">
                <a:solidFill>
                  <a:schemeClr val="folHlink"/>
                </a:solidFill>
              </a:rPr>
              <a:t>状态转换</a:t>
            </a:r>
            <a:r>
              <a:rPr lang="zh-CN" altLang="en-US" dirty="0"/>
              <a:t>来实现程序要完成的任务。</a:t>
            </a:r>
            <a:endParaRPr lang="en-US" altLang="zh-CN" dirty="0"/>
          </a:p>
          <a:p>
            <a:pPr lvl="2" eaLnBrk="1" hangingPunct="1">
              <a:lnSpc>
                <a:spcPct val="110000"/>
              </a:lnSpc>
            </a:pPr>
            <a:r>
              <a:rPr lang="zh-CN" altLang="en-US" dirty="0" smtClean="0"/>
              <a:t>变量代表程序的状态，赋值操作实现状态转换。</a:t>
            </a:r>
            <a:endParaRPr lang="en-US" altLang="zh-CN" dirty="0" smtClean="0"/>
          </a:p>
          <a:p>
            <a:pPr eaLnBrk="1" hangingPunct="1">
              <a:lnSpc>
                <a:spcPct val="110000"/>
              </a:lnSpc>
            </a:pPr>
            <a:r>
              <a:rPr lang="zh-CN" altLang="en-US" dirty="0" smtClean="0"/>
              <a:t>同时，</a:t>
            </a:r>
            <a:r>
              <a:rPr lang="zh-CN" altLang="en-US" dirty="0"/>
              <a:t>赋值操作</a:t>
            </a:r>
            <a:r>
              <a:rPr lang="zh-CN" altLang="en-US" dirty="0" smtClean="0"/>
              <a:t>也</a:t>
            </a:r>
            <a:r>
              <a:rPr lang="zh-CN" altLang="en-US" dirty="0"/>
              <a:t>构成了冯</a:t>
            </a:r>
            <a:r>
              <a:rPr lang="en-US" altLang="zh-CN" dirty="0"/>
              <a:t>•</a:t>
            </a:r>
            <a:r>
              <a:rPr lang="zh-CN" altLang="en-US" dirty="0"/>
              <a:t>诺依曼计算的一个</a:t>
            </a:r>
            <a:r>
              <a:rPr lang="zh-CN" altLang="en-US" dirty="0" smtClean="0"/>
              <a:t>瓶颈。例如：</a:t>
            </a:r>
            <a:endParaRPr lang="en-US" altLang="zh-CN" dirty="0" smtClean="0"/>
          </a:p>
          <a:p>
            <a:pPr marL="457200" lvl="1" indent="0" eaLnBrk="1" hangingPunct="1">
              <a:lnSpc>
                <a:spcPct val="110000"/>
              </a:lnSpc>
              <a:buNone/>
            </a:pPr>
            <a:r>
              <a:rPr lang="en-US" altLang="zh-CN" dirty="0" smtClean="0"/>
              <a:t>	a = b</a:t>
            </a:r>
          </a:p>
          <a:p>
            <a:pPr lvl="1" eaLnBrk="1" hangingPunct="1">
              <a:lnSpc>
                <a:spcPct val="110000"/>
              </a:lnSpc>
            </a:pPr>
            <a:r>
              <a:rPr lang="zh-CN" altLang="en-US" dirty="0"/>
              <a:t>先</a:t>
            </a:r>
            <a:r>
              <a:rPr lang="zh-CN" altLang="en-US" dirty="0" smtClean="0"/>
              <a:t>要从内存</a:t>
            </a:r>
            <a:r>
              <a:rPr lang="zh-CN" altLang="en-US" dirty="0"/>
              <a:t>把</a:t>
            </a:r>
            <a:r>
              <a:rPr lang="en-US" altLang="zh-CN" dirty="0"/>
              <a:t>b</a:t>
            </a:r>
            <a:r>
              <a:rPr lang="zh-CN" altLang="en-US" dirty="0" smtClean="0"/>
              <a:t>取到</a:t>
            </a:r>
            <a:r>
              <a:rPr lang="en-US" altLang="zh-CN" dirty="0" err="1" smtClean="0"/>
              <a:t>cpu</a:t>
            </a:r>
            <a:r>
              <a:rPr lang="zh-CN" altLang="en-US" dirty="0" smtClean="0"/>
              <a:t>的寄存器（如</a:t>
            </a:r>
            <a:r>
              <a:rPr lang="en-US" altLang="zh-CN" dirty="0" smtClean="0"/>
              <a:t>ax</a:t>
            </a:r>
            <a:r>
              <a:rPr lang="zh-CN" altLang="en-US" dirty="0" smtClean="0"/>
              <a:t>）中来，然后再把寄存器中的值存回内存</a:t>
            </a:r>
            <a:r>
              <a:rPr lang="en-US" altLang="zh-CN" dirty="0" smtClean="0"/>
              <a:t>a</a:t>
            </a:r>
            <a:r>
              <a:rPr lang="zh-CN" altLang="en-US" dirty="0" smtClean="0"/>
              <a:t>的位置。</a:t>
            </a:r>
            <a:endParaRPr lang="en-US" altLang="zh-CN" dirty="0" smtClean="0"/>
          </a:p>
          <a:p>
            <a:pPr lvl="1" eaLnBrk="1" hangingPunct="1">
              <a:lnSpc>
                <a:spcPct val="110000"/>
              </a:lnSpc>
            </a:pPr>
            <a:r>
              <a:rPr lang="en-US" altLang="zh-CN" dirty="0" err="1" smtClean="0"/>
              <a:t>cpu</a:t>
            </a:r>
            <a:r>
              <a:rPr lang="zh-CN" altLang="en-US" dirty="0" smtClean="0"/>
              <a:t>需要两次访问内存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2090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85725"/>
            <a:ext cx="7772400" cy="8953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算术操作符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4016" y="1485007"/>
            <a:ext cx="8892480" cy="5184353"/>
          </a:xfrm>
        </p:spPr>
        <p:txBody>
          <a:bodyPr>
            <a:normAutofit fontScale="92500" lnSpcReduction="20000"/>
          </a:bodyPr>
          <a:lstStyle/>
          <a:p>
            <a:pPr marL="273050" indent="-273050" defTabSz="627063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算术操作符用于实现通常意义下的数值运算（操作数</a:t>
            </a:r>
            <a:r>
              <a:rPr lang="zh-CN" altLang="en-US" dirty="0"/>
              <a:t>类型一般为算术</a:t>
            </a:r>
            <a:r>
              <a:rPr lang="zh-CN" altLang="en-US" dirty="0" smtClean="0"/>
              <a:t>型），包括：  </a:t>
            </a:r>
          </a:p>
          <a:p>
            <a:pPr marL="674688" lvl="1" indent="-274638" defTabSz="627063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取负</a:t>
            </a:r>
            <a:r>
              <a:rPr lang="zh-CN" altLang="en-US" dirty="0" smtClean="0">
                <a:latin typeface="Arial"/>
              </a:rPr>
              <a:t>“</a:t>
            </a:r>
            <a:r>
              <a:rPr lang="en-US" altLang="zh-CN" dirty="0" smtClean="0">
                <a:solidFill>
                  <a:srgbClr val="FFC000"/>
                </a:solidFill>
              </a:rPr>
              <a:t>-</a:t>
            </a:r>
            <a:r>
              <a:rPr lang="zh-CN" altLang="en-US" dirty="0" smtClean="0"/>
              <a:t>”</a:t>
            </a:r>
            <a:r>
              <a:rPr lang="zh-CN" altLang="en-US" dirty="0"/>
              <a:t>与</a:t>
            </a:r>
            <a:r>
              <a:rPr lang="zh-CN" altLang="en-US" dirty="0" smtClean="0"/>
              <a:t>取正</a:t>
            </a:r>
            <a:r>
              <a:rPr lang="zh-CN" altLang="en-US" dirty="0" smtClean="0">
                <a:latin typeface="Arial"/>
              </a:rPr>
              <a:t>“</a:t>
            </a:r>
            <a:r>
              <a:rPr lang="en-US" altLang="zh-CN" dirty="0" smtClean="0">
                <a:solidFill>
                  <a:srgbClr val="FFC000"/>
                </a:solidFill>
              </a:rPr>
              <a:t>+</a:t>
            </a:r>
            <a:r>
              <a:rPr lang="zh-CN" altLang="en-US" dirty="0" smtClean="0"/>
              <a:t>”</a:t>
            </a:r>
            <a:r>
              <a:rPr lang="en-US" altLang="zh-CN" dirty="0" smtClean="0"/>
              <a:t> </a:t>
            </a:r>
            <a:r>
              <a:rPr lang="zh-CN" altLang="en-US" dirty="0" smtClean="0"/>
              <a:t>，例如：</a:t>
            </a:r>
            <a:r>
              <a:rPr lang="en-US" altLang="zh-CN" dirty="0" smtClean="0"/>
              <a:t>-x</a:t>
            </a:r>
          </a:p>
          <a:p>
            <a:pPr marL="674688" lvl="1" indent="-274638" defTabSz="627063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加</a:t>
            </a:r>
            <a:r>
              <a:rPr lang="zh-CN" altLang="en-US" dirty="0" smtClean="0">
                <a:latin typeface="Arial"/>
              </a:rPr>
              <a:t>“</a:t>
            </a:r>
            <a:r>
              <a:rPr lang="en-US" altLang="zh-CN" dirty="0" smtClean="0">
                <a:solidFill>
                  <a:srgbClr val="FFC000"/>
                </a:solidFill>
              </a:rPr>
              <a:t>+</a:t>
            </a:r>
            <a:r>
              <a:rPr lang="zh-CN" altLang="en-US" dirty="0" smtClean="0"/>
              <a:t>” </a:t>
            </a:r>
            <a:r>
              <a:rPr lang="zh-CN" altLang="en-US" dirty="0"/>
              <a:t>、</a:t>
            </a:r>
            <a:r>
              <a:rPr lang="zh-CN" altLang="en-US" dirty="0" smtClean="0"/>
              <a:t>减</a:t>
            </a:r>
            <a:r>
              <a:rPr lang="zh-CN" altLang="en-US" dirty="0" smtClean="0">
                <a:latin typeface="Arial"/>
              </a:rPr>
              <a:t>“</a:t>
            </a:r>
            <a:r>
              <a:rPr lang="en-US" altLang="zh-CN" dirty="0" smtClean="0">
                <a:solidFill>
                  <a:srgbClr val="FFC000"/>
                </a:solidFill>
              </a:rPr>
              <a:t>-</a:t>
            </a:r>
            <a:r>
              <a:rPr lang="zh-CN" altLang="en-US" dirty="0" smtClean="0"/>
              <a:t>” </a:t>
            </a:r>
            <a:r>
              <a:rPr lang="zh-CN" altLang="en-US" dirty="0"/>
              <a:t>、</a:t>
            </a:r>
            <a:r>
              <a:rPr lang="zh-CN" altLang="en-US" dirty="0" smtClean="0"/>
              <a:t>乘</a:t>
            </a:r>
            <a:r>
              <a:rPr lang="zh-CN" altLang="en-US" dirty="0" smtClean="0">
                <a:latin typeface="Arial"/>
              </a:rPr>
              <a:t>“</a:t>
            </a:r>
            <a:r>
              <a:rPr lang="zh-CN" altLang="en-US" dirty="0" smtClean="0">
                <a:solidFill>
                  <a:srgbClr val="FFC000"/>
                </a:solidFill>
              </a:rPr>
              <a:t>*</a:t>
            </a:r>
            <a:r>
              <a:rPr lang="zh-CN" altLang="en-US" dirty="0" smtClean="0">
                <a:latin typeface="Arial"/>
              </a:rPr>
              <a:t>”</a:t>
            </a:r>
            <a:r>
              <a:rPr lang="zh-CN" altLang="en-US" dirty="0" smtClean="0"/>
              <a:t>、除</a:t>
            </a:r>
            <a:r>
              <a:rPr lang="zh-CN" altLang="en-US" dirty="0" smtClean="0">
                <a:latin typeface="Arial"/>
              </a:rPr>
              <a:t>“</a:t>
            </a:r>
            <a:r>
              <a:rPr lang="en-US" altLang="zh-CN" dirty="0" smtClean="0">
                <a:solidFill>
                  <a:srgbClr val="FFC000"/>
                </a:solidFill>
              </a:rPr>
              <a:t>/</a:t>
            </a:r>
            <a:r>
              <a:rPr lang="zh-CN" altLang="en-US" dirty="0" smtClean="0"/>
              <a:t>”</a:t>
            </a:r>
            <a:r>
              <a:rPr lang="zh-CN" altLang="en-US" dirty="0"/>
              <a:t>和</a:t>
            </a:r>
            <a:r>
              <a:rPr lang="zh-CN" altLang="en-US" dirty="0" smtClean="0"/>
              <a:t>取余数</a:t>
            </a:r>
            <a:r>
              <a:rPr lang="zh-CN" altLang="en-US" dirty="0" smtClean="0">
                <a:latin typeface="Arial"/>
              </a:rPr>
              <a:t>“</a:t>
            </a:r>
            <a:r>
              <a:rPr lang="en-US" altLang="zh-CN" dirty="0" smtClean="0">
                <a:solidFill>
                  <a:srgbClr val="FFC000"/>
                </a:solidFill>
              </a:rPr>
              <a:t>%</a:t>
            </a:r>
            <a:r>
              <a:rPr lang="zh-CN" altLang="en-US" dirty="0" smtClean="0"/>
              <a:t>”</a:t>
            </a:r>
            <a:r>
              <a:rPr lang="en-US" altLang="zh-CN" dirty="0" smtClean="0"/>
              <a:t> </a:t>
            </a:r>
          </a:p>
          <a:p>
            <a:pPr marL="977900" lvl="2" indent="-257175" defTabSz="627063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当“</a:t>
            </a:r>
            <a:r>
              <a:rPr lang="en-US" altLang="zh-CN" dirty="0"/>
              <a:t>/</a:t>
            </a:r>
            <a:r>
              <a:rPr lang="zh-CN" altLang="en-US" dirty="0"/>
              <a:t>”用于整型操作数时表示</a:t>
            </a:r>
            <a:r>
              <a:rPr lang="zh-CN" altLang="en-US" dirty="0">
                <a:solidFill>
                  <a:srgbClr val="FFC000"/>
                </a:solidFill>
              </a:rPr>
              <a:t>整除</a:t>
            </a:r>
            <a:r>
              <a:rPr lang="zh-CN" altLang="en-US" dirty="0" smtClean="0"/>
              <a:t>，结果中小数点</a:t>
            </a:r>
            <a:r>
              <a:rPr lang="zh-CN" altLang="en-US" dirty="0"/>
              <a:t>后面的数将舍去，</a:t>
            </a:r>
            <a:r>
              <a:rPr lang="zh-CN" altLang="en-US" dirty="0" smtClean="0"/>
              <a:t>并且一般不</a:t>
            </a:r>
            <a:r>
              <a:rPr lang="zh-CN" altLang="en-US" dirty="0"/>
              <a:t>进行四舍五入。例如：</a:t>
            </a:r>
          </a:p>
          <a:p>
            <a:pPr marL="977900" lvl="2" indent="-257175" defTabSz="627063" eaLnBrk="1" hangingPunct="1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zh-CN" altLang="en-US" dirty="0" smtClean="0"/>
              <a:t>	       </a:t>
            </a:r>
            <a:r>
              <a:rPr lang="en-US" altLang="zh-CN" dirty="0" smtClean="0"/>
              <a:t>3/2</a:t>
            </a:r>
            <a:r>
              <a:rPr lang="zh-CN" altLang="en-US" dirty="0" smtClean="0"/>
              <a:t>的结果为</a:t>
            </a:r>
            <a:r>
              <a:rPr lang="en-US" altLang="zh-CN" dirty="0" smtClean="0"/>
              <a:t>1</a:t>
            </a:r>
            <a:r>
              <a:rPr lang="zh-CN" altLang="en-US" dirty="0" smtClean="0"/>
              <a:t>；</a:t>
            </a:r>
            <a:r>
              <a:rPr lang="en-US" altLang="zh-CN" dirty="0" smtClean="0"/>
              <a:t>-10/3</a:t>
            </a:r>
            <a:r>
              <a:rPr lang="zh-CN" altLang="en-US" dirty="0" smtClean="0"/>
              <a:t>的结果为</a:t>
            </a:r>
            <a:r>
              <a:rPr lang="en-US" altLang="zh-CN" dirty="0" smtClean="0"/>
              <a:t>-3 </a:t>
            </a:r>
          </a:p>
          <a:p>
            <a:pPr marL="977900" lvl="2" indent="-257175" defTabSz="627063" eaLnBrk="1" hangingPunct="1">
              <a:lnSpc>
                <a:spcPct val="120000"/>
              </a:lnSpc>
              <a:defRPr/>
            </a:pPr>
            <a:r>
              <a:rPr lang="zh-CN" altLang="en-US" dirty="0"/>
              <a:t>“</a:t>
            </a:r>
            <a:r>
              <a:rPr lang="en-US" altLang="zh-CN" dirty="0"/>
              <a:t>%</a:t>
            </a:r>
            <a:r>
              <a:rPr lang="zh-CN" altLang="en-US" dirty="0"/>
              <a:t>”用于计算两个整型数相除的</a:t>
            </a:r>
            <a:r>
              <a:rPr lang="zh-CN" altLang="en-US" dirty="0">
                <a:solidFill>
                  <a:srgbClr val="FFC000"/>
                </a:solidFill>
              </a:rPr>
              <a:t>余数</a:t>
            </a:r>
            <a:r>
              <a:rPr lang="zh-CN" altLang="en-US" dirty="0"/>
              <a:t>。例如：</a:t>
            </a:r>
          </a:p>
          <a:p>
            <a:pPr marL="977900" lvl="1" indent="-257175" defTabSz="627063" eaLnBrk="1" hangingPunct="1">
              <a:lnSpc>
                <a:spcPct val="120000"/>
              </a:lnSpc>
              <a:buNone/>
              <a:defRPr/>
            </a:pPr>
            <a:r>
              <a:rPr lang="zh-CN" altLang="en-US" dirty="0"/>
              <a:t>		</a:t>
            </a:r>
            <a:r>
              <a:rPr lang="zh-CN" altLang="en-US" dirty="0" smtClean="0"/>
              <a:t>    </a:t>
            </a:r>
            <a:r>
              <a:rPr lang="en-US" altLang="zh-CN" sz="2400" dirty="0" smtClean="0"/>
              <a:t>10%3</a:t>
            </a:r>
            <a:r>
              <a:rPr lang="zh-CN" altLang="en-US" sz="2400" dirty="0"/>
              <a:t>的结果为</a:t>
            </a:r>
            <a:r>
              <a:rPr lang="en-US" altLang="zh-CN" sz="2400" dirty="0"/>
              <a:t>1</a:t>
            </a:r>
            <a:r>
              <a:rPr lang="zh-CN" altLang="en-US" sz="2400" dirty="0"/>
              <a:t>；</a:t>
            </a:r>
            <a:r>
              <a:rPr lang="en-US" altLang="zh-CN" sz="2400" dirty="0"/>
              <a:t>8%2</a:t>
            </a:r>
            <a:r>
              <a:rPr lang="zh-CN" altLang="en-US" sz="2400" dirty="0"/>
              <a:t>的结果为</a:t>
            </a:r>
            <a:r>
              <a:rPr lang="en-US" altLang="zh-CN" sz="2400" dirty="0"/>
              <a:t>0 </a:t>
            </a:r>
          </a:p>
          <a:p>
            <a:pPr marL="977900" lvl="2" indent="-257175" defTabSz="627063" eaLnBrk="1" hangingPunct="1">
              <a:lnSpc>
                <a:spcPct val="120000"/>
              </a:lnSpc>
              <a:defRPr/>
            </a:pPr>
            <a:r>
              <a:rPr lang="zh-CN" altLang="en-US" sz="2500" dirty="0"/>
              <a:t>“</a:t>
            </a:r>
            <a:r>
              <a:rPr lang="en-US" altLang="zh-CN" sz="2500" dirty="0" smtClean="0"/>
              <a:t>%</a:t>
            </a:r>
            <a:r>
              <a:rPr lang="zh-CN" altLang="en-US" sz="2500" dirty="0" smtClean="0"/>
              <a:t>”的</a:t>
            </a:r>
            <a:r>
              <a:rPr lang="zh-CN" altLang="en-US" sz="2500" dirty="0"/>
              <a:t>操作数一般不为负数，如果操作数有</a:t>
            </a:r>
            <a:r>
              <a:rPr lang="zh-CN" altLang="en-US" sz="2500" dirty="0" smtClean="0"/>
              <a:t>负数，则</a:t>
            </a:r>
            <a:endParaRPr lang="en-US" altLang="zh-CN" sz="2500" dirty="0"/>
          </a:p>
          <a:p>
            <a:pPr marL="977900" lvl="2" indent="-257175" defTabSz="627063" eaLnBrk="1" hangingPunct="1">
              <a:lnSpc>
                <a:spcPct val="120000"/>
              </a:lnSpc>
              <a:buNone/>
              <a:defRPr/>
            </a:pPr>
            <a:r>
              <a:rPr lang="en-US" altLang="zh-CN" dirty="0" smtClean="0"/>
              <a:t>          </a:t>
            </a:r>
            <a:r>
              <a:rPr lang="en-US" altLang="zh-CN" dirty="0" err="1" smtClean="0"/>
              <a:t>a%b</a:t>
            </a:r>
            <a:r>
              <a:rPr lang="en-US" altLang="zh-CN" dirty="0" smtClean="0"/>
              <a:t> </a:t>
            </a:r>
            <a:r>
              <a:rPr lang="zh-CN" altLang="en-US" dirty="0" smtClean="0"/>
              <a:t>的结果一般按</a:t>
            </a:r>
            <a:r>
              <a:rPr lang="en-US" altLang="zh-CN" dirty="0" smtClean="0"/>
              <a:t> a - (</a:t>
            </a:r>
            <a:r>
              <a:rPr lang="en-US" altLang="zh-CN" dirty="0"/>
              <a:t>a/b</a:t>
            </a:r>
            <a:r>
              <a:rPr lang="en-US" altLang="zh-CN" dirty="0" smtClean="0"/>
              <a:t>)*b </a:t>
            </a:r>
            <a:r>
              <a:rPr lang="zh-CN" altLang="en-US" dirty="0" smtClean="0"/>
              <a:t>确定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5900" y="260648"/>
            <a:ext cx="8748713" cy="6408712"/>
          </a:xfrm>
        </p:spPr>
        <p:txBody>
          <a:bodyPr>
            <a:normAutofit fontScale="92500" lnSpcReduction="10000"/>
          </a:bodyPr>
          <a:lstStyle/>
          <a:p>
            <a:pPr marL="627063" lvl="1" eaLnBrk="1" hangingPunct="1">
              <a:defRPr/>
            </a:pPr>
            <a:r>
              <a:rPr lang="zh-CN" altLang="en-US" dirty="0" smtClean="0"/>
              <a:t>自减</a:t>
            </a:r>
            <a:r>
              <a:rPr lang="zh-CN" altLang="en-US" dirty="0" smtClean="0">
                <a:latin typeface="Arial"/>
              </a:rPr>
              <a:t>“</a:t>
            </a:r>
            <a:r>
              <a:rPr lang="en-US" altLang="zh-CN" dirty="0" smtClean="0">
                <a:solidFill>
                  <a:srgbClr val="FFC000"/>
                </a:solidFill>
              </a:rPr>
              <a:t>--</a:t>
            </a:r>
            <a:r>
              <a:rPr lang="zh-CN" altLang="en-US" dirty="0" smtClean="0"/>
              <a:t>”</a:t>
            </a:r>
            <a:r>
              <a:rPr lang="zh-CN" altLang="en-US" dirty="0"/>
              <a:t>和</a:t>
            </a:r>
            <a:r>
              <a:rPr lang="zh-CN" altLang="en-US" dirty="0" smtClean="0"/>
              <a:t>自增</a:t>
            </a:r>
            <a:r>
              <a:rPr lang="zh-CN" altLang="en-US" dirty="0" smtClean="0">
                <a:latin typeface="Arial"/>
              </a:rPr>
              <a:t>“</a:t>
            </a:r>
            <a:r>
              <a:rPr lang="en-US" altLang="zh-CN" dirty="0" smtClean="0">
                <a:solidFill>
                  <a:srgbClr val="FFC000"/>
                </a:solidFill>
              </a:rPr>
              <a:t>++</a:t>
            </a:r>
            <a:r>
              <a:rPr lang="zh-CN" altLang="en-US" dirty="0" smtClean="0"/>
              <a:t>”</a:t>
            </a:r>
            <a:r>
              <a:rPr lang="en-US" altLang="zh-CN" dirty="0" smtClean="0"/>
              <a:t> </a:t>
            </a:r>
          </a:p>
          <a:p>
            <a:pPr marL="1023938" lvl="2" eaLnBrk="1" hangingPunct="1">
              <a:defRPr/>
            </a:pPr>
            <a:r>
              <a:rPr lang="zh-CN" altLang="en-US" dirty="0" smtClean="0"/>
              <a:t>单目操作符，可以前置，也可以后置。例如：</a:t>
            </a:r>
            <a:endParaRPr lang="en-US" altLang="zh-CN" dirty="0" smtClean="0"/>
          </a:p>
          <a:p>
            <a:pPr marL="1252538" lvl="3" indent="0" eaLnBrk="1" hangingPunct="1">
              <a:buNone/>
              <a:defRPr/>
            </a:pPr>
            <a:r>
              <a:rPr lang="en-US" altLang="zh-CN" dirty="0"/>
              <a:t>++</a:t>
            </a:r>
            <a:r>
              <a:rPr lang="en-US" altLang="zh-CN" dirty="0" smtClean="0"/>
              <a:t>x</a:t>
            </a:r>
          </a:p>
          <a:p>
            <a:pPr marL="1252538" lvl="3" indent="0" eaLnBrk="1" hangingPunct="1">
              <a:buNone/>
              <a:defRPr/>
            </a:pPr>
            <a:r>
              <a:rPr lang="en-US" altLang="zh-CN" dirty="0" smtClean="0"/>
              <a:t>x</a:t>
            </a:r>
            <a:r>
              <a:rPr lang="en-US" altLang="zh-CN" dirty="0"/>
              <a:t>++</a:t>
            </a:r>
          </a:p>
          <a:p>
            <a:pPr marL="1023938" lvl="2" eaLnBrk="1" hangingPunct="1">
              <a:defRPr/>
            </a:pPr>
            <a:r>
              <a:rPr lang="zh-CN" altLang="en-US" dirty="0" smtClean="0"/>
              <a:t>它们的含义是把</a:t>
            </a:r>
            <a:r>
              <a:rPr lang="zh-CN" altLang="en-US" dirty="0"/>
              <a:t>操作数（只能是变量）减（或加）</a:t>
            </a:r>
            <a:r>
              <a:rPr lang="en-US" altLang="zh-CN" dirty="0" smtClean="0"/>
              <a:t>1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1023938" lvl="2" eaLnBrk="1" hangingPunct="1">
              <a:defRPr/>
            </a:pPr>
            <a:r>
              <a:rPr lang="zh-CN" altLang="en-US" dirty="0" smtClean="0"/>
              <a:t>前置与后置的区别</a:t>
            </a:r>
            <a:r>
              <a:rPr lang="zh-CN" altLang="en-US" dirty="0"/>
              <a:t>在于</a:t>
            </a:r>
            <a:r>
              <a:rPr lang="zh-CN" altLang="en-US" dirty="0" smtClean="0"/>
              <a:t>它们的操作结果：</a:t>
            </a:r>
            <a:endParaRPr lang="en-US" altLang="zh-CN" dirty="0" smtClean="0"/>
          </a:p>
          <a:p>
            <a:pPr marL="1481138" lvl="3" eaLnBrk="1" hangingPunct="1">
              <a:defRPr/>
            </a:pPr>
            <a:r>
              <a:rPr lang="zh-CN" altLang="en-US" dirty="0"/>
              <a:t>前</a:t>
            </a:r>
            <a:r>
              <a:rPr lang="zh-CN" altLang="en-US" dirty="0" smtClean="0"/>
              <a:t>置操作的结果为减</a:t>
            </a:r>
            <a:r>
              <a:rPr lang="en-US" altLang="zh-CN" dirty="0" smtClean="0"/>
              <a:t>1</a:t>
            </a:r>
            <a:r>
              <a:rPr lang="zh-CN" altLang="en-US" dirty="0" smtClean="0"/>
              <a:t>或加</a:t>
            </a:r>
            <a:r>
              <a:rPr lang="en-US" altLang="zh-CN" dirty="0" smtClean="0"/>
              <a:t>1</a:t>
            </a:r>
            <a:r>
              <a:rPr lang="zh-CN" altLang="en-US" dirty="0" smtClean="0"/>
              <a:t>之后的操作数的值</a:t>
            </a:r>
            <a:endParaRPr lang="en-US" altLang="zh-CN" dirty="0" smtClean="0"/>
          </a:p>
          <a:p>
            <a:pPr marL="1481138" lvl="3" eaLnBrk="1" hangingPunct="1">
              <a:defRPr/>
            </a:pPr>
            <a:r>
              <a:rPr lang="zh-CN" altLang="en-US" dirty="0" smtClean="0"/>
              <a:t>后置</a:t>
            </a:r>
            <a:r>
              <a:rPr lang="zh-CN" altLang="en-US" dirty="0"/>
              <a:t>操作的结果为减</a:t>
            </a:r>
            <a:r>
              <a:rPr lang="en-US" altLang="zh-CN" dirty="0"/>
              <a:t>1</a:t>
            </a:r>
            <a:r>
              <a:rPr lang="zh-CN" altLang="en-US" dirty="0"/>
              <a:t>或加</a:t>
            </a:r>
            <a:r>
              <a:rPr lang="en-US" altLang="zh-CN" dirty="0"/>
              <a:t>1</a:t>
            </a:r>
            <a:r>
              <a:rPr lang="zh-CN" altLang="en-US" dirty="0" smtClean="0"/>
              <a:t>之前的</a:t>
            </a:r>
            <a:r>
              <a:rPr lang="zh-CN" altLang="en-US" dirty="0"/>
              <a:t>操作数的</a:t>
            </a:r>
            <a:r>
              <a:rPr lang="zh-CN" altLang="en-US" dirty="0" smtClean="0"/>
              <a:t>值</a:t>
            </a:r>
            <a:endParaRPr lang="en-US" altLang="zh-CN" dirty="0" smtClean="0"/>
          </a:p>
          <a:p>
            <a:pPr marL="1073150" lvl="3" indent="0" eaLnBrk="1" hangingPunct="1">
              <a:buNone/>
              <a:defRPr/>
            </a:pPr>
            <a:r>
              <a:rPr lang="zh-CN" altLang="en-US" sz="2200" dirty="0" smtClean="0"/>
              <a:t>例如：</a:t>
            </a:r>
            <a:endParaRPr lang="en-US" altLang="zh-CN" sz="2200" dirty="0" smtClean="0"/>
          </a:p>
          <a:p>
            <a:pPr marL="1081088" lvl="3" indent="0" eaLnBrk="1" hangingPunct="1">
              <a:buNone/>
              <a:defRPr/>
            </a:pP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x,y</a:t>
            </a:r>
            <a:r>
              <a:rPr lang="en-US" altLang="zh-CN" dirty="0" smtClean="0"/>
              <a:t>; </a:t>
            </a:r>
          </a:p>
          <a:p>
            <a:pPr marL="1081088" lvl="3" indent="0" eaLnBrk="1" hangingPunct="1">
              <a:buNone/>
              <a:defRPr/>
            </a:pPr>
            <a:r>
              <a:rPr lang="en-US" altLang="zh-CN" dirty="0" smtClean="0"/>
              <a:t>x = 1; y = (++x)  //x</a:t>
            </a:r>
            <a:r>
              <a:rPr lang="zh-CN" altLang="en-US" dirty="0" smtClean="0"/>
              <a:t>的值是</a:t>
            </a:r>
            <a:r>
              <a:rPr lang="en-US" altLang="zh-CN" dirty="0" smtClean="0"/>
              <a:t>2</a:t>
            </a:r>
            <a:r>
              <a:rPr lang="zh-CN" altLang="en-US" dirty="0"/>
              <a:t>，</a:t>
            </a:r>
            <a:r>
              <a:rPr lang="en-US" altLang="zh-CN" dirty="0" smtClean="0"/>
              <a:t>y</a:t>
            </a:r>
            <a:r>
              <a:rPr lang="zh-CN" altLang="en-US" dirty="0"/>
              <a:t>的值为</a:t>
            </a:r>
            <a:r>
              <a:rPr lang="en-US" altLang="zh-CN" dirty="0" smtClean="0"/>
              <a:t>2</a:t>
            </a:r>
            <a:r>
              <a:rPr lang="zh-CN" altLang="en-US" dirty="0" smtClean="0"/>
              <a:t>（先加后用）</a:t>
            </a:r>
          </a:p>
          <a:p>
            <a:pPr marL="1081088" lvl="3" indent="0" eaLnBrk="1" hangingPunct="1">
              <a:buNone/>
              <a:defRPr/>
            </a:pPr>
            <a:r>
              <a:rPr lang="en-US" altLang="zh-CN" dirty="0" smtClean="0"/>
              <a:t>x = 1; y = (x++)  //x</a:t>
            </a:r>
            <a:r>
              <a:rPr lang="zh-CN" altLang="en-US" dirty="0" smtClean="0"/>
              <a:t>的值是</a:t>
            </a:r>
            <a:r>
              <a:rPr lang="en-US" altLang="zh-CN" dirty="0" smtClean="0"/>
              <a:t>2</a:t>
            </a:r>
            <a:r>
              <a:rPr lang="zh-CN" altLang="en-US" dirty="0"/>
              <a:t>，</a:t>
            </a:r>
            <a:r>
              <a:rPr lang="en-US" altLang="zh-CN" dirty="0" smtClean="0"/>
              <a:t>y</a:t>
            </a:r>
            <a:r>
              <a:rPr lang="zh-CN" altLang="en-US" dirty="0"/>
              <a:t>的值为</a:t>
            </a:r>
            <a:r>
              <a:rPr lang="en-US" altLang="zh-CN" dirty="0" smtClean="0"/>
              <a:t>1</a:t>
            </a:r>
            <a:r>
              <a:rPr lang="zh-CN" altLang="en-US" dirty="0" smtClean="0"/>
              <a:t>（先用后加）</a:t>
            </a:r>
            <a:endParaRPr lang="en-US" altLang="zh-CN" dirty="0" smtClean="0"/>
          </a:p>
          <a:p>
            <a:pPr marL="719138" lvl="1" indent="-342900" eaLnBrk="1" hangingPunct="1">
              <a:defRPr/>
            </a:pPr>
            <a:r>
              <a:rPr lang="zh-CN" altLang="en-US" dirty="0" smtClean="0"/>
              <a:t>下面操作的区别是什么？</a:t>
            </a:r>
            <a:endParaRPr lang="en-US" altLang="zh-CN" dirty="0" smtClean="0"/>
          </a:p>
          <a:p>
            <a:pPr marL="1119188" lvl="2" indent="-342900" eaLnBrk="1" hangingPunct="1">
              <a:defRPr/>
            </a:pPr>
            <a:r>
              <a:rPr lang="en-US" altLang="zh-CN" dirty="0" smtClean="0"/>
              <a:t>++x</a:t>
            </a:r>
          </a:p>
          <a:p>
            <a:pPr marL="1119188" lvl="2" indent="-342900" eaLnBrk="1" hangingPunct="1">
              <a:defRPr/>
            </a:pPr>
            <a:r>
              <a:rPr lang="en-US" altLang="zh-CN" dirty="0" smtClean="0"/>
              <a:t>x+=1</a:t>
            </a:r>
          </a:p>
          <a:p>
            <a:pPr marL="1119188" lvl="2" indent="-342900" eaLnBrk="1" hangingPunct="1">
              <a:defRPr/>
            </a:pPr>
            <a:r>
              <a:rPr lang="en-US" altLang="zh-CN" dirty="0" smtClean="0"/>
              <a:t>x=x+1</a:t>
            </a:r>
          </a:p>
          <a:p>
            <a:pPr marL="1119188" lvl="2" indent="-342900" eaLnBrk="1" hangingPunct="1">
              <a:defRPr/>
            </a:pPr>
            <a:r>
              <a:rPr lang="zh-CN" altLang="en-US" dirty="0" smtClean="0"/>
              <a:t>如果编译器不优化，上述操作的效率依次降低！为什么？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2557064" y="4797152"/>
            <a:ext cx="4355680" cy="1107996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000" dirty="0" smtClean="0"/>
              <a:t>//</a:t>
            </a:r>
            <a:r>
              <a:rPr lang="zh-CN" altLang="en-US" sz="2000" dirty="0"/>
              <a:t>涉及一个内存</a:t>
            </a:r>
            <a:r>
              <a:rPr lang="zh-CN" altLang="en-US" sz="2000" dirty="0" smtClean="0"/>
              <a:t>地址</a:t>
            </a:r>
            <a:endParaRPr lang="zh-CN" altLang="en-US" sz="2000" dirty="0"/>
          </a:p>
          <a:p>
            <a:pPr>
              <a:lnSpc>
                <a:spcPct val="110000"/>
              </a:lnSpc>
            </a:pPr>
            <a:r>
              <a:rPr lang="en-US" altLang="zh-CN" sz="2000" dirty="0" smtClean="0"/>
              <a:t>//</a:t>
            </a:r>
            <a:r>
              <a:rPr lang="zh-CN" altLang="en-US" sz="2000" dirty="0" smtClean="0"/>
              <a:t>按</a:t>
            </a:r>
            <a:r>
              <a:rPr lang="en-US" altLang="zh-CN" sz="2000" dirty="0" smtClean="0"/>
              <a:t>x+=y</a:t>
            </a:r>
            <a:r>
              <a:rPr lang="zh-CN" altLang="en-US" sz="2000" dirty="0" smtClean="0"/>
              <a:t>实现，涉及</a:t>
            </a:r>
            <a:r>
              <a:rPr lang="zh-CN" altLang="en-US" sz="2000" dirty="0"/>
              <a:t>两个内存</a:t>
            </a:r>
            <a:r>
              <a:rPr lang="zh-CN" altLang="en-US" sz="2000" dirty="0" smtClean="0"/>
              <a:t>地址</a:t>
            </a:r>
            <a:endParaRPr lang="zh-CN" altLang="en-US" sz="2000" dirty="0"/>
          </a:p>
          <a:p>
            <a:pPr>
              <a:lnSpc>
                <a:spcPct val="110000"/>
              </a:lnSpc>
            </a:pPr>
            <a:r>
              <a:rPr lang="en-US" altLang="zh-CN" sz="2000" dirty="0" smtClean="0"/>
              <a:t>//</a:t>
            </a:r>
            <a:r>
              <a:rPr lang="zh-CN" altLang="en-US" sz="2000" dirty="0" smtClean="0"/>
              <a:t>按</a:t>
            </a:r>
            <a:r>
              <a:rPr lang="en-US" altLang="zh-CN" sz="2000" dirty="0" smtClean="0"/>
              <a:t>z=</a:t>
            </a:r>
            <a:r>
              <a:rPr lang="en-US" altLang="zh-CN" sz="2000" dirty="0" err="1" smtClean="0"/>
              <a:t>x+y</a:t>
            </a:r>
            <a:r>
              <a:rPr lang="zh-CN" altLang="en-US" sz="2000" dirty="0" smtClean="0"/>
              <a:t>实现，涉及</a:t>
            </a:r>
            <a:r>
              <a:rPr lang="zh-CN" altLang="en-US" sz="2000" dirty="0"/>
              <a:t>三个内存</a:t>
            </a:r>
            <a:r>
              <a:rPr lang="zh-CN" altLang="en-US" sz="2000" dirty="0" smtClean="0"/>
              <a:t>地址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06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06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806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806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806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806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806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806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806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806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7688" y="1600201"/>
            <a:ext cx="8686800" cy="3845024"/>
          </a:xfrm>
        </p:spPr>
        <p:txBody>
          <a:bodyPr>
            <a:normAutofit fontScale="925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>
                <a:solidFill>
                  <a:srgbClr val="FFC000"/>
                </a:solidFill>
              </a:rPr>
              <a:t>注意</a:t>
            </a:r>
            <a:r>
              <a:rPr lang="zh-CN" altLang="en-US" dirty="0" smtClean="0"/>
              <a:t>：算术</a:t>
            </a:r>
            <a:r>
              <a:rPr lang="zh-CN" altLang="en-US" dirty="0"/>
              <a:t>操作的结果类型一般与操作数类型相同，因此，可能会产生“</a:t>
            </a:r>
            <a:r>
              <a:rPr lang="zh-CN" altLang="en-US" dirty="0">
                <a:solidFill>
                  <a:srgbClr val="FFC000"/>
                </a:solidFill>
              </a:rPr>
              <a:t>溢出</a:t>
            </a:r>
            <a:r>
              <a:rPr lang="zh-CN" altLang="en-US" dirty="0"/>
              <a:t>”等问题。例如，</a:t>
            </a:r>
            <a:endParaRPr lang="en-US" altLang="zh-CN" dirty="0"/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altLang="zh-CN" dirty="0" err="1"/>
              <a:t>int</a:t>
            </a:r>
            <a:r>
              <a:rPr lang="en-US" altLang="zh-CN" dirty="0"/>
              <a:t> </a:t>
            </a:r>
            <a:r>
              <a:rPr lang="en-US" altLang="zh-CN" dirty="0" err="1"/>
              <a:t>x,y</a:t>
            </a:r>
            <a:r>
              <a:rPr lang="en-US" altLang="zh-CN" dirty="0"/>
              <a:t>;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altLang="zh-CN" dirty="0"/>
              <a:t>......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altLang="zh-CN" dirty="0"/>
              <a:t>... </a:t>
            </a:r>
            <a:r>
              <a:rPr lang="en-US" altLang="zh-CN" dirty="0" err="1"/>
              <a:t>x+y</a:t>
            </a:r>
            <a:r>
              <a:rPr lang="en-US" altLang="zh-CN" dirty="0"/>
              <a:t> ... //</a:t>
            </a:r>
            <a:r>
              <a:rPr lang="zh-CN" altLang="en-US" dirty="0"/>
              <a:t>结果为</a:t>
            </a:r>
            <a:r>
              <a:rPr lang="en-US" altLang="zh-CN" dirty="0" err="1"/>
              <a:t>int</a:t>
            </a:r>
            <a:r>
              <a:rPr lang="zh-CN" altLang="en-US" dirty="0"/>
              <a:t>类型，如果结果的绝对值很大，</a:t>
            </a:r>
            <a:endParaRPr lang="en-US" altLang="zh-CN" dirty="0"/>
          </a:p>
          <a:p>
            <a:pPr marL="457200" lvl="1" indent="0" eaLnBrk="1" hangingPunct="1">
              <a:lnSpc>
                <a:spcPct val="120000"/>
              </a:lnSpc>
              <a:buNone/>
              <a:defRPr/>
            </a:pPr>
            <a:r>
              <a:rPr lang="en-US" altLang="zh-CN" dirty="0"/>
              <a:t>		     </a:t>
            </a:r>
            <a:r>
              <a:rPr lang="en-US" altLang="zh-CN" dirty="0" smtClean="0"/>
              <a:t>//</a:t>
            </a:r>
            <a:r>
              <a:rPr lang="zh-CN" altLang="en-US" dirty="0" smtClean="0"/>
              <a:t>则会超出</a:t>
            </a:r>
            <a:r>
              <a:rPr lang="en-US" altLang="zh-CN" dirty="0" err="1"/>
              <a:t>int</a:t>
            </a:r>
            <a:r>
              <a:rPr lang="zh-CN" altLang="en-US" dirty="0"/>
              <a:t>型的表示范围</a:t>
            </a:r>
            <a:r>
              <a:rPr lang="zh-CN" altLang="en-US" dirty="0" smtClean="0"/>
              <a:t>，从而出问题</a:t>
            </a:r>
            <a:r>
              <a:rPr lang="zh-CN" altLang="en-US" dirty="0"/>
              <a:t>！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7235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557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关系操作符 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5900" y="1340768"/>
            <a:ext cx="8748713" cy="5400600"/>
          </a:xfrm>
        </p:spPr>
        <p:txBody>
          <a:bodyPr/>
          <a:lstStyle/>
          <a:p>
            <a:pPr marL="357188" indent="-357188" eaLnBrk="1" hangingPunct="1">
              <a:tabLst>
                <a:tab pos="534988" algn="l"/>
              </a:tabLst>
              <a:defRPr/>
            </a:pPr>
            <a:r>
              <a:rPr lang="zh-CN" altLang="en-US" sz="2800" dirty="0" smtClean="0"/>
              <a:t>程序中经常要根据某个</a:t>
            </a:r>
            <a:r>
              <a:rPr lang="zh-CN" altLang="en-US" sz="2800" dirty="0" smtClean="0">
                <a:solidFill>
                  <a:srgbClr val="FFC000"/>
                </a:solidFill>
              </a:rPr>
              <a:t>条件</a:t>
            </a:r>
            <a:r>
              <a:rPr lang="zh-CN" altLang="en-US" sz="2800" dirty="0"/>
              <a:t>是否满足来决定</a:t>
            </a:r>
            <a:r>
              <a:rPr lang="zh-CN" altLang="en-US" sz="2800" dirty="0" smtClean="0"/>
              <a:t>其后续的动作，这里的条件往往体现为对</a:t>
            </a:r>
            <a:r>
              <a:rPr lang="zh-CN" altLang="en-US" sz="2800" dirty="0" smtClean="0">
                <a:solidFill>
                  <a:srgbClr val="FFC000"/>
                </a:solidFill>
              </a:rPr>
              <a:t>数据的比较操作</a:t>
            </a:r>
            <a:r>
              <a:rPr lang="zh-CN" altLang="en-US" sz="2800" dirty="0" smtClean="0"/>
              <a:t>。 </a:t>
            </a:r>
          </a:p>
          <a:p>
            <a:pPr marL="357188" indent="-357188" eaLnBrk="1" hangingPunct="1">
              <a:tabLst>
                <a:tab pos="534988" algn="l"/>
              </a:tabLst>
              <a:defRPr/>
            </a:pPr>
            <a:r>
              <a:rPr lang="zh-CN" altLang="en-US" sz="2800" dirty="0" smtClean="0">
                <a:solidFill>
                  <a:srgbClr val="FFC000"/>
                </a:solidFill>
              </a:rPr>
              <a:t>关系操作符</a:t>
            </a:r>
            <a:r>
              <a:rPr lang="zh-CN" altLang="en-US" sz="2800" dirty="0" smtClean="0"/>
              <a:t>用于对数据进行大小比较，包括：</a:t>
            </a:r>
            <a:endParaRPr lang="zh-CN" altLang="en-US" sz="2400" dirty="0" smtClean="0"/>
          </a:p>
          <a:p>
            <a:pPr marL="900113" lvl="1" indent="-363538" eaLnBrk="1" hangingPunct="1">
              <a:buFontTx/>
              <a:buNone/>
              <a:tabLst>
                <a:tab pos="534988" algn="l"/>
              </a:tabLst>
              <a:defRPr/>
            </a:pPr>
            <a:endParaRPr lang="zh-CN" altLang="en-US" sz="2000" dirty="0" smtClean="0"/>
          </a:p>
          <a:p>
            <a:pPr marL="363538" lvl="1" indent="-363538" eaLnBrk="1" hangingPunct="1">
              <a:buFont typeface="Wingdings" pitchFamily="2" charset="2"/>
              <a:buNone/>
              <a:tabLst>
                <a:tab pos="534988" algn="l"/>
              </a:tabLst>
              <a:defRPr/>
            </a:pPr>
            <a:r>
              <a:rPr lang="en-US" altLang="zh-CN" sz="2000" dirty="0" smtClean="0">
                <a:solidFill>
                  <a:srgbClr val="FFC000"/>
                </a:solidFill>
              </a:rPr>
              <a:t>&gt;</a:t>
            </a:r>
            <a:r>
              <a:rPr lang="en-US" altLang="zh-CN" sz="2000" dirty="0" smtClean="0"/>
              <a:t> (</a:t>
            </a:r>
            <a:r>
              <a:rPr lang="zh-CN" altLang="en-US" sz="2000" dirty="0" smtClean="0"/>
              <a:t>大于</a:t>
            </a:r>
            <a:r>
              <a:rPr lang="en-US" altLang="zh-CN" sz="2000" dirty="0" smtClean="0"/>
              <a:t>), </a:t>
            </a:r>
            <a:r>
              <a:rPr lang="en-US" altLang="zh-CN" sz="2000" dirty="0" smtClean="0">
                <a:solidFill>
                  <a:srgbClr val="FFC000"/>
                </a:solidFill>
              </a:rPr>
              <a:t>&lt;</a:t>
            </a:r>
            <a:r>
              <a:rPr lang="en-US" altLang="zh-CN" sz="2000" dirty="0" smtClean="0"/>
              <a:t> (</a:t>
            </a:r>
            <a:r>
              <a:rPr lang="zh-CN" altLang="en-US" sz="2000" dirty="0" smtClean="0"/>
              <a:t>小于</a:t>
            </a:r>
            <a:r>
              <a:rPr lang="en-US" altLang="zh-CN" sz="2000" dirty="0" smtClean="0"/>
              <a:t>), </a:t>
            </a:r>
            <a:r>
              <a:rPr lang="en-US" altLang="zh-CN" sz="2000" dirty="0" smtClean="0">
                <a:solidFill>
                  <a:srgbClr val="FFC000"/>
                </a:solidFill>
              </a:rPr>
              <a:t>&gt;=</a:t>
            </a:r>
            <a:r>
              <a:rPr lang="en-US" altLang="zh-CN" sz="2000" dirty="0" smtClean="0"/>
              <a:t> (</a:t>
            </a:r>
            <a:r>
              <a:rPr lang="zh-CN" altLang="en-US" sz="2000" dirty="0" smtClean="0"/>
              <a:t>不小于</a:t>
            </a:r>
            <a:r>
              <a:rPr lang="en-US" altLang="zh-CN" sz="2000" dirty="0" smtClean="0"/>
              <a:t>), </a:t>
            </a:r>
            <a:r>
              <a:rPr lang="en-US" altLang="zh-CN" sz="2000" dirty="0" smtClean="0">
                <a:solidFill>
                  <a:srgbClr val="FFC000"/>
                </a:solidFill>
              </a:rPr>
              <a:t>&lt;=</a:t>
            </a:r>
            <a:r>
              <a:rPr lang="en-US" altLang="zh-CN" sz="2000" dirty="0" smtClean="0"/>
              <a:t> (</a:t>
            </a:r>
            <a:r>
              <a:rPr lang="zh-CN" altLang="en-US" sz="2000" dirty="0" smtClean="0"/>
              <a:t>不大于</a:t>
            </a:r>
            <a:r>
              <a:rPr lang="en-US" altLang="zh-CN" sz="2000" dirty="0" smtClean="0"/>
              <a:t>), </a:t>
            </a:r>
            <a:r>
              <a:rPr lang="en-US" altLang="zh-CN" sz="2000" dirty="0" smtClean="0">
                <a:solidFill>
                  <a:srgbClr val="FFC000"/>
                </a:solidFill>
              </a:rPr>
              <a:t>==</a:t>
            </a:r>
            <a:r>
              <a:rPr lang="en-US" altLang="zh-CN" sz="2000" dirty="0" smtClean="0"/>
              <a:t> (</a:t>
            </a:r>
            <a:r>
              <a:rPr lang="zh-CN" altLang="en-US" sz="2000" dirty="0" smtClean="0"/>
              <a:t>相等</a:t>
            </a:r>
            <a:r>
              <a:rPr lang="en-US" altLang="zh-CN" sz="2000" dirty="0" smtClean="0"/>
              <a:t>), </a:t>
            </a:r>
            <a:r>
              <a:rPr lang="en-US" altLang="zh-CN" sz="2000" dirty="0" smtClean="0">
                <a:solidFill>
                  <a:srgbClr val="FFC000"/>
                </a:solidFill>
              </a:rPr>
              <a:t>!=</a:t>
            </a:r>
            <a:r>
              <a:rPr lang="en-US" altLang="zh-CN" sz="2000" dirty="0" smtClean="0"/>
              <a:t> (</a:t>
            </a:r>
            <a:r>
              <a:rPr lang="zh-CN" altLang="en-US" sz="2000" dirty="0" smtClean="0"/>
              <a:t>不等</a:t>
            </a:r>
            <a:r>
              <a:rPr lang="en-US" altLang="zh-CN" sz="2000" dirty="0" smtClean="0"/>
              <a:t>)</a:t>
            </a:r>
          </a:p>
          <a:p>
            <a:pPr marL="900113" lvl="1" indent="-363538" eaLnBrk="1" hangingPunct="1">
              <a:buFont typeface="Wingdings" pitchFamily="2" charset="2"/>
              <a:buNone/>
              <a:tabLst>
                <a:tab pos="534988" algn="l"/>
              </a:tabLst>
              <a:defRPr/>
            </a:pPr>
            <a:endParaRPr lang="en-US" altLang="zh-CN" sz="2000" dirty="0" smtClean="0"/>
          </a:p>
          <a:p>
            <a:pPr marL="757238" lvl="1" indent="-357188" eaLnBrk="1" hangingPunct="1">
              <a:tabLst>
                <a:tab pos="534988" algn="l"/>
              </a:tabLst>
              <a:defRPr/>
            </a:pPr>
            <a:r>
              <a:rPr lang="zh-CN" altLang="en-US" sz="2400" dirty="0" smtClean="0"/>
              <a:t>操作数通常为算术类型。</a:t>
            </a:r>
            <a:endParaRPr lang="en-US" altLang="zh-CN" sz="2400" dirty="0" smtClean="0"/>
          </a:p>
          <a:p>
            <a:pPr marL="757238" lvl="1" indent="-357188" eaLnBrk="1" hangingPunct="1">
              <a:tabLst>
                <a:tab pos="534988" algn="l"/>
              </a:tabLst>
              <a:defRPr/>
            </a:pPr>
            <a:r>
              <a:rPr lang="zh-CN" altLang="en-US" sz="2400" dirty="0" smtClean="0"/>
              <a:t>关系操作的结果为</a:t>
            </a:r>
            <a:r>
              <a:rPr lang="en-US" altLang="zh-CN" sz="2400" dirty="0" err="1" smtClean="0"/>
              <a:t>bool</a:t>
            </a:r>
            <a:r>
              <a:rPr lang="zh-CN" altLang="en-US" sz="2400" dirty="0" smtClean="0"/>
              <a:t>类型的值：</a:t>
            </a:r>
            <a:r>
              <a:rPr lang="en-US" altLang="zh-CN" sz="2400" dirty="0" smtClean="0"/>
              <a:t>true</a:t>
            </a:r>
            <a:r>
              <a:rPr lang="zh-CN" altLang="en-US" sz="2400" dirty="0" smtClean="0"/>
              <a:t>或</a:t>
            </a:r>
            <a:r>
              <a:rPr lang="en-US" altLang="zh-CN" sz="2400" dirty="0" smtClean="0"/>
              <a:t>false</a:t>
            </a:r>
            <a:r>
              <a:rPr lang="zh-CN" altLang="en-US" sz="2000" dirty="0" smtClean="0"/>
              <a:t>。</a:t>
            </a:r>
            <a:endParaRPr lang="en-US" altLang="zh-CN" sz="2000" dirty="0" smtClean="0"/>
          </a:p>
          <a:p>
            <a:pPr marL="357188" indent="-357188" eaLnBrk="1" hangingPunct="1">
              <a:tabLst>
                <a:tab pos="534988" algn="l"/>
              </a:tabLst>
              <a:defRPr/>
            </a:pPr>
            <a:r>
              <a:rPr lang="zh-CN" altLang="en-US" sz="2800" dirty="0" smtClean="0"/>
              <a:t>例如：</a:t>
            </a:r>
          </a:p>
          <a:p>
            <a:pPr marL="900113" lvl="1" indent="-363538" eaLnBrk="1" hangingPunct="1">
              <a:buFontTx/>
              <a:buNone/>
              <a:tabLst>
                <a:tab pos="534988" algn="l"/>
              </a:tabLst>
              <a:defRPr/>
            </a:pPr>
            <a:r>
              <a:rPr lang="zh-CN" altLang="en-US" sz="2000" dirty="0" smtClean="0"/>
              <a:t>		</a:t>
            </a:r>
            <a:r>
              <a:rPr lang="en-US" altLang="zh-CN" sz="2000" dirty="0" smtClean="0"/>
              <a:t>3 &gt; 2</a:t>
            </a:r>
            <a:r>
              <a:rPr lang="zh-CN" altLang="en-US" sz="2000" dirty="0" smtClean="0"/>
              <a:t>的结果为</a:t>
            </a:r>
            <a:r>
              <a:rPr lang="en-US" altLang="zh-CN" sz="2000" dirty="0" smtClean="0"/>
              <a:t>true</a:t>
            </a:r>
          </a:p>
          <a:p>
            <a:pPr marL="900113" lvl="1" indent="-363538" eaLnBrk="1" hangingPunct="1">
              <a:buFontTx/>
              <a:buNone/>
              <a:tabLst>
                <a:tab pos="534988" algn="l"/>
              </a:tabLst>
              <a:defRPr/>
            </a:pPr>
            <a:r>
              <a:rPr lang="en-US" altLang="zh-CN" sz="2000" dirty="0" smtClean="0"/>
              <a:t>		4.3 &lt; 1.2</a:t>
            </a:r>
            <a:r>
              <a:rPr lang="zh-CN" altLang="en-US" sz="2000" dirty="0" smtClean="0"/>
              <a:t>的结果为</a:t>
            </a:r>
            <a:r>
              <a:rPr lang="en-US" altLang="zh-CN" sz="2000" dirty="0" smtClean="0"/>
              <a:t>false</a:t>
            </a:r>
          </a:p>
          <a:p>
            <a:pPr marL="900113" lvl="1" indent="-363538" eaLnBrk="1" hangingPunct="1">
              <a:buFontTx/>
              <a:buNone/>
              <a:tabLst>
                <a:tab pos="534988" algn="l"/>
              </a:tabLst>
              <a:defRPr/>
            </a:pPr>
            <a:r>
              <a:rPr lang="en-US" altLang="zh-CN" sz="2000" dirty="0" smtClean="0"/>
              <a:t>		'A' &lt; 'B'</a:t>
            </a:r>
            <a:r>
              <a:rPr lang="zh-CN" altLang="en-US" sz="2000" dirty="0" smtClean="0"/>
              <a:t>的结果为</a:t>
            </a:r>
            <a:r>
              <a:rPr lang="en-US" altLang="zh-CN" sz="2000" dirty="0" smtClean="0"/>
              <a:t>true</a:t>
            </a:r>
          </a:p>
          <a:p>
            <a:pPr marL="900113" lvl="1" indent="-363538" eaLnBrk="1" hangingPunct="1">
              <a:buFontTx/>
              <a:buNone/>
              <a:tabLst>
                <a:tab pos="534988" algn="l"/>
              </a:tabLst>
              <a:defRPr/>
            </a:pPr>
            <a:r>
              <a:rPr lang="en-US" altLang="zh-CN" sz="2000" dirty="0" smtClean="0"/>
              <a:t>		false &lt; true</a:t>
            </a:r>
            <a:r>
              <a:rPr lang="zh-CN" altLang="en-US" sz="2000" dirty="0" smtClean="0"/>
              <a:t>的结果为</a:t>
            </a:r>
            <a:r>
              <a:rPr lang="en-US" altLang="zh-CN" sz="2000" dirty="0" smtClean="0"/>
              <a:t>true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557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逻辑操作符 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412875"/>
            <a:ext cx="8713787" cy="3672309"/>
          </a:xfrm>
        </p:spPr>
        <p:txBody>
          <a:bodyPr>
            <a:normAutofit fontScale="77500" lnSpcReduction="20000"/>
          </a:bodyPr>
          <a:lstStyle/>
          <a:p>
            <a:pPr marL="390525" indent="-390525" eaLnBrk="1" hangingPunct="1">
              <a:lnSpc>
                <a:spcPct val="120000"/>
              </a:lnSpc>
              <a:defRPr/>
            </a:pPr>
            <a:r>
              <a:rPr lang="zh-CN" altLang="zh-CN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逻辑</a:t>
            </a:r>
            <a:r>
              <a:rPr lang="zh-CN" altLang="en-US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操作符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用于把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多</a:t>
            </a:r>
            <a:r>
              <a:rPr lang="zh-CN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个比较的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结果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组合成复杂的条件。逻辑运算操作符包括： </a:t>
            </a:r>
          </a:p>
          <a:p>
            <a:pPr marL="1036638" lvl="2" indent="-457200" eaLnBrk="1" hangingPunct="1">
              <a:lnSpc>
                <a:spcPct val="120000"/>
              </a:lnSpc>
              <a:defRPr/>
            </a:pPr>
            <a:r>
              <a:rPr lang="en-US" altLang="zh-CN" dirty="0" smtClean="0">
                <a:solidFill>
                  <a:srgbClr val="FFC000"/>
                </a:solidFill>
              </a:rPr>
              <a:t>!</a:t>
            </a:r>
            <a:r>
              <a:rPr lang="zh-CN" altLang="en-US" dirty="0" smtClean="0"/>
              <a:t>（逻辑非）、</a:t>
            </a:r>
            <a:r>
              <a:rPr lang="en-US" altLang="zh-CN" dirty="0" smtClean="0">
                <a:solidFill>
                  <a:srgbClr val="FFC000"/>
                </a:solidFill>
              </a:rPr>
              <a:t>&amp;&amp;</a:t>
            </a:r>
            <a:r>
              <a:rPr lang="zh-CN" altLang="en-US" dirty="0" smtClean="0"/>
              <a:t>（逻辑与）、</a:t>
            </a:r>
            <a:r>
              <a:rPr lang="en-US" altLang="zh-CN" dirty="0" smtClean="0">
                <a:solidFill>
                  <a:srgbClr val="FFC000"/>
                </a:solidFill>
              </a:rPr>
              <a:t>||</a:t>
            </a:r>
            <a:r>
              <a:rPr lang="zh-CN" altLang="en-US" dirty="0" smtClean="0"/>
              <a:t>（逻辑或） </a:t>
            </a:r>
          </a:p>
          <a:p>
            <a:pPr marL="360363" indent="-360363" eaLnBrk="1" hangingPunct="1">
              <a:lnSpc>
                <a:spcPct val="120000"/>
              </a:lnSpc>
              <a:defRPr/>
            </a:pPr>
            <a:r>
              <a:rPr lang="zh-CN" altLang="en-US" dirty="0"/>
              <a:t>逻辑操作的操作数为</a:t>
            </a:r>
            <a:r>
              <a:rPr lang="en-US" altLang="zh-CN" dirty="0"/>
              <a:t>bool</a:t>
            </a:r>
            <a:r>
              <a:rPr lang="zh-CN" altLang="en-US" dirty="0" smtClean="0"/>
              <a:t>类型，通常为关系操作</a:t>
            </a:r>
            <a:r>
              <a:rPr lang="zh-CN" altLang="en-US" dirty="0"/>
              <a:t>的</a:t>
            </a:r>
            <a:r>
              <a:rPr lang="zh-CN" altLang="en-US" dirty="0" smtClean="0"/>
              <a:t>结果。例如：</a:t>
            </a:r>
            <a:endParaRPr lang="en-US" altLang="zh-CN" dirty="0" smtClean="0"/>
          </a:p>
          <a:p>
            <a:pPr marL="579438" lvl="2" indent="11113" eaLnBrk="1" hangingPunct="1">
              <a:lnSpc>
                <a:spcPct val="120000"/>
              </a:lnSpc>
              <a:defRPr/>
            </a:pPr>
            <a:r>
              <a:rPr lang="en-US" altLang="zh-CN" dirty="0" smtClean="0"/>
              <a:t>   </a:t>
            </a:r>
            <a:r>
              <a:rPr lang="en-US" altLang="zh-CN" dirty="0" smtClean="0">
                <a:solidFill>
                  <a:srgbClr val="FFC000"/>
                </a:solidFill>
              </a:rPr>
              <a:t>!</a:t>
            </a:r>
            <a:r>
              <a:rPr lang="en-US" altLang="zh-CN" dirty="0" smtClean="0"/>
              <a:t>(</a:t>
            </a:r>
            <a:r>
              <a:rPr lang="en-US" altLang="zh-CN" dirty="0"/>
              <a:t>a &gt; b</a:t>
            </a:r>
            <a:r>
              <a:rPr lang="en-US" altLang="zh-CN" dirty="0" smtClean="0"/>
              <a:t>) //</a:t>
            </a:r>
            <a:r>
              <a:rPr lang="zh-CN" altLang="en-US" dirty="0" smtClean="0"/>
              <a:t>或者，</a:t>
            </a:r>
            <a:r>
              <a:rPr lang="en-US" altLang="zh-CN" dirty="0" smtClean="0"/>
              <a:t>a &lt;= b</a:t>
            </a:r>
            <a:endParaRPr lang="en-US" altLang="zh-CN" dirty="0"/>
          </a:p>
          <a:p>
            <a:pPr marL="579438" lvl="2" indent="11113" eaLnBrk="1" hangingPunct="1">
              <a:lnSpc>
                <a:spcPct val="120000"/>
              </a:lnSpc>
              <a:defRPr/>
            </a:pPr>
            <a:r>
              <a:rPr lang="en-US" altLang="zh-CN" dirty="0" smtClean="0"/>
              <a:t>   (</a:t>
            </a:r>
            <a:r>
              <a:rPr lang="en-US" altLang="zh-CN" dirty="0"/>
              <a:t>age </a:t>
            </a:r>
            <a:r>
              <a:rPr lang="en-US" altLang="zh-CN" dirty="0" smtClean="0"/>
              <a:t>&gt; </a:t>
            </a:r>
            <a:r>
              <a:rPr lang="en-US" altLang="zh-CN" dirty="0"/>
              <a:t>10) </a:t>
            </a:r>
            <a:r>
              <a:rPr lang="en-US" altLang="zh-CN" dirty="0">
                <a:solidFill>
                  <a:srgbClr val="FFC000"/>
                </a:solidFill>
              </a:rPr>
              <a:t>&amp;&amp;</a:t>
            </a:r>
            <a:r>
              <a:rPr lang="en-US" altLang="zh-CN" dirty="0"/>
              <a:t> </a:t>
            </a:r>
            <a:r>
              <a:rPr lang="en-US" altLang="zh-CN" dirty="0" smtClean="0"/>
              <a:t>(age &lt; </a:t>
            </a:r>
            <a:r>
              <a:rPr lang="en-US" altLang="zh-CN" dirty="0"/>
              <a:t>30) </a:t>
            </a:r>
            <a:r>
              <a:rPr lang="en-US" altLang="zh-CN" dirty="0" smtClean="0"/>
              <a:t> //</a:t>
            </a:r>
            <a:r>
              <a:rPr lang="zh-CN" altLang="en-US" dirty="0" smtClean="0">
                <a:solidFill>
                  <a:srgbClr val="FFC000"/>
                </a:solidFill>
              </a:rPr>
              <a:t>错误</a:t>
            </a:r>
            <a:r>
              <a:rPr lang="zh-CN" altLang="en-US" dirty="0">
                <a:solidFill>
                  <a:srgbClr val="FFC000"/>
                </a:solidFill>
              </a:rPr>
              <a:t>写法</a:t>
            </a:r>
            <a:r>
              <a:rPr lang="zh-CN" altLang="en-US" dirty="0" smtClean="0"/>
              <a:t>：</a:t>
            </a:r>
            <a:r>
              <a:rPr lang="en-US" altLang="zh-CN" dirty="0" smtClean="0"/>
              <a:t>10 &lt; age &lt; 30</a:t>
            </a:r>
            <a:endParaRPr lang="en-US" altLang="zh-CN" dirty="0"/>
          </a:p>
          <a:p>
            <a:pPr marL="579438" lvl="2" indent="11113" eaLnBrk="1" hangingPunct="1">
              <a:lnSpc>
                <a:spcPct val="120000"/>
              </a:lnSpc>
              <a:defRPr/>
            </a:pPr>
            <a:r>
              <a:rPr lang="en-US" altLang="zh-CN" dirty="0" smtClean="0"/>
              <a:t>   (</a:t>
            </a:r>
            <a:r>
              <a:rPr lang="en-US" altLang="zh-CN" dirty="0" err="1"/>
              <a:t>ch</a:t>
            </a:r>
            <a:r>
              <a:rPr lang="en-US" altLang="zh-CN" dirty="0"/>
              <a:t> &lt; '0') </a:t>
            </a:r>
            <a:r>
              <a:rPr lang="en-US" altLang="zh-CN" dirty="0">
                <a:solidFill>
                  <a:srgbClr val="FFC000"/>
                </a:solidFill>
              </a:rPr>
              <a:t>||</a:t>
            </a:r>
            <a:r>
              <a:rPr lang="en-US" altLang="zh-CN" dirty="0"/>
              <a:t> (</a:t>
            </a:r>
            <a:r>
              <a:rPr lang="en-US" altLang="zh-CN" dirty="0" err="1"/>
              <a:t>ch</a:t>
            </a:r>
            <a:r>
              <a:rPr lang="en-US" altLang="zh-CN" dirty="0"/>
              <a:t> &gt; '9') </a:t>
            </a:r>
            <a:endParaRPr lang="en-US" altLang="zh-CN" dirty="0" smtClean="0"/>
          </a:p>
          <a:p>
            <a:pPr marL="360363" indent="-360363" eaLnBrk="1" hangingPunct="1">
              <a:lnSpc>
                <a:spcPct val="120000"/>
              </a:lnSpc>
              <a:defRPr/>
            </a:pPr>
            <a:r>
              <a:rPr lang="zh-CN" altLang="en-US" dirty="0"/>
              <a:t> </a:t>
            </a:r>
            <a:r>
              <a:rPr lang="zh-CN" altLang="en-US" sz="3100" dirty="0"/>
              <a:t>逻辑</a:t>
            </a:r>
            <a:r>
              <a:rPr lang="zh-CN" altLang="en-US" dirty="0" smtClean="0"/>
              <a:t>操作的结果为</a:t>
            </a:r>
            <a:r>
              <a:rPr lang="en-US" altLang="zh-CN" dirty="0" smtClean="0"/>
              <a:t>bool</a:t>
            </a:r>
            <a:r>
              <a:rPr lang="zh-CN" altLang="en-US" dirty="0" smtClean="0"/>
              <a:t>类型。</a:t>
            </a:r>
          </a:p>
        </p:txBody>
      </p:sp>
      <p:sp>
        <p:nvSpPr>
          <p:cNvPr id="82944" name="Text Box 0"/>
          <p:cNvSpPr txBox="1">
            <a:spLocks noChangeArrowheads="1"/>
          </p:cNvSpPr>
          <p:nvPr/>
        </p:nvSpPr>
        <p:spPr bwMode="auto">
          <a:xfrm>
            <a:off x="263525" y="5230813"/>
            <a:ext cx="19875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1793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358775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538163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en-US" altLang="zh-CN" sz="2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!true  -&gt; false</a:t>
            </a:r>
          </a:p>
          <a:p>
            <a:pPr>
              <a:defRPr/>
            </a:pPr>
            <a:r>
              <a:rPr lang="en-US" altLang="zh-CN" sz="2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!false -&gt; true</a:t>
            </a:r>
          </a:p>
        </p:txBody>
      </p:sp>
      <p:sp>
        <p:nvSpPr>
          <p:cNvPr id="82945" name="Text Box 1"/>
          <p:cNvSpPr txBox="1">
            <a:spLocks noChangeArrowheads="1"/>
          </p:cNvSpPr>
          <p:nvPr/>
        </p:nvSpPr>
        <p:spPr bwMode="auto">
          <a:xfrm>
            <a:off x="6088063" y="5227638"/>
            <a:ext cx="2876550" cy="1585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1793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358775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538163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en-US" altLang="zh-CN" sz="200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false || false -&gt; false</a:t>
            </a:r>
          </a:p>
          <a:p>
            <a:pPr>
              <a:defRPr/>
            </a:pPr>
            <a:r>
              <a:rPr lang="en-US" altLang="zh-CN" sz="200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false || true  -&gt; true</a:t>
            </a:r>
          </a:p>
          <a:p>
            <a:pPr>
              <a:defRPr/>
            </a:pPr>
            <a:r>
              <a:rPr lang="en-US" altLang="zh-CN" sz="200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true  || false -&gt; true</a:t>
            </a:r>
          </a:p>
          <a:p>
            <a:pPr>
              <a:defRPr/>
            </a:pPr>
            <a:r>
              <a:rPr lang="en-US" altLang="zh-CN" sz="200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true  || true  -&gt; true</a:t>
            </a:r>
          </a:p>
          <a:p>
            <a:pPr>
              <a:buFontTx/>
              <a:buChar char="•"/>
              <a:defRPr/>
            </a:pPr>
            <a:endParaRPr lang="en-US" altLang="zh-CN" smtClean="0">
              <a:latin typeface="Verdana" pitchFamily="34" charset="0"/>
            </a:endParaRPr>
          </a:p>
        </p:txBody>
      </p:sp>
      <p:sp>
        <p:nvSpPr>
          <p:cNvPr id="82946" name="Text Box 2"/>
          <p:cNvSpPr txBox="1">
            <a:spLocks noChangeArrowheads="1"/>
          </p:cNvSpPr>
          <p:nvPr/>
        </p:nvSpPr>
        <p:spPr bwMode="auto">
          <a:xfrm>
            <a:off x="2624138" y="5214938"/>
            <a:ext cx="3027362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1793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358775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538163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en-US" altLang="zh-CN" sz="2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false &amp;&amp; false -&gt; false</a:t>
            </a:r>
          </a:p>
          <a:p>
            <a:pPr>
              <a:defRPr/>
            </a:pPr>
            <a:r>
              <a:rPr lang="en-US" altLang="zh-CN" sz="2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false &amp;&amp; true  -&gt; false</a:t>
            </a:r>
          </a:p>
          <a:p>
            <a:pPr>
              <a:defRPr/>
            </a:pPr>
            <a:r>
              <a:rPr lang="en-US" altLang="zh-CN" sz="2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true  &amp;&amp; false -&gt; false</a:t>
            </a:r>
          </a:p>
          <a:p>
            <a:pPr>
              <a:defRPr/>
            </a:pPr>
            <a:r>
              <a:rPr lang="en-US" altLang="zh-CN" sz="2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true  &amp;&amp; true  -&gt; true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数据类型的分类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3184" y="1600200"/>
            <a:ext cx="8579296" cy="4853136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/>
              <a:t>数据类型一般可以分为：</a:t>
            </a:r>
          </a:p>
          <a:p>
            <a:pPr lvl="1" eaLnBrk="1" hangingPunct="1">
              <a:defRPr/>
            </a:pPr>
            <a:r>
              <a:rPr lang="zh-CN" altLang="en-US" dirty="0">
                <a:solidFill>
                  <a:schemeClr val="folHlink"/>
                </a:solidFill>
              </a:rPr>
              <a:t>简单</a:t>
            </a:r>
            <a:r>
              <a:rPr lang="zh-CN" altLang="en-US" dirty="0" smtClean="0">
                <a:solidFill>
                  <a:schemeClr val="folHlink"/>
                </a:solidFill>
              </a:rPr>
              <a:t>数据类型</a:t>
            </a:r>
            <a:endParaRPr lang="en-US" altLang="zh-CN" dirty="0" smtClean="0"/>
          </a:p>
          <a:p>
            <a:pPr lvl="2" eaLnBrk="1" hangingPunct="1">
              <a:defRPr/>
            </a:pPr>
            <a:r>
              <a:rPr lang="zh-CN" altLang="en-US" dirty="0" smtClean="0"/>
              <a:t>值</a:t>
            </a:r>
            <a:r>
              <a:rPr lang="zh-CN" altLang="en-US" dirty="0"/>
              <a:t>集中的数据是不可再分解的简单</a:t>
            </a:r>
            <a:r>
              <a:rPr lang="zh-CN" altLang="en-US" dirty="0" smtClean="0"/>
              <a:t>数据</a:t>
            </a:r>
            <a:r>
              <a:rPr lang="zh-CN" altLang="en-US" dirty="0"/>
              <a:t>。</a:t>
            </a:r>
            <a:endParaRPr lang="en-US" altLang="zh-CN" dirty="0" smtClean="0"/>
          </a:p>
          <a:p>
            <a:pPr lvl="2" eaLnBrk="1" hangingPunct="1">
              <a:defRPr/>
            </a:pPr>
            <a:r>
              <a:rPr lang="zh-CN" altLang="en-US" dirty="0" smtClean="0"/>
              <a:t>如</a:t>
            </a:r>
            <a:r>
              <a:rPr lang="zh-CN" altLang="en-US" dirty="0"/>
              <a:t>：</a:t>
            </a:r>
            <a:r>
              <a:rPr lang="zh-CN" altLang="en-US" dirty="0">
                <a:solidFill>
                  <a:srgbClr val="FFC000"/>
                </a:solidFill>
              </a:rPr>
              <a:t>整数</a:t>
            </a:r>
            <a:r>
              <a:rPr lang="zh-CN" altLang="en-US" dirty="0"/>
              <a:t>类型、</a:t>
            </a:r>
            <a:r>
              <a:rPr lang="zh-CN" altLang="en-US" dirty="0">
                <a:solidFill>
                  <a:srgbClr val="FFC000"/>
                </a:solidFill>
              </a:rPr>
              <a:t>实数</a:t>
            </a:r>
            <a:r>
              <a:rPr lang="zh-CN" altLang="en-US" dirty="0"/>
              <a:t>类型</a:t>
            </a:r>
            <a:r>
              <a:rPr lang="zh-CN" altLang="en-US" dirty="0" smtClean="0"/>
              <a:t>等</a:t>
            </a:r>
            <a:r>
              <a:rPr lang="zh-CN" altLang="en-US" dirty="0"/>
              <a:t>。</a:t>
            </a:r>
          </a:p>
          <a:p>
            <a:pPr lvl="1" eaLnBrk="1" hangingPunct="1">
              <a:defRPr/>
            </a:pPr>
            <a:r>
              <a:rPr lang="zh-CN" altLang="en-US" dirty="0">
                <a:solidFill>
                  <a:schemeClr val="folHlink"/>
                </a:solidFill>
              </a:rPr>
              <a:t>复合</a:t>
            </a:r>
            <a:r>
              <a:rPr lang="zh-CN" altLang="en-US" dirty="0" smtClean="0">
                <a:solidFill>
                  <a:schemeClr val="folHlink"/>
                </a:solidFill>
              </a:rPr>
              <a:t>数据类型</a:t>
            </a:r>
            <a:endParaRPr lang="en-US" altLang="zh-CN" dirty="0" smtClean="0"/>
          </a:p>
          <a:p>
            <a:pPr lvl="2" eaLnBrk="1" hangingPunct="1">
              <a:defRPr/>
            </a:pPr>
            <a:r>
              <a:rPr lang="zh-CN" altLang="en-US" dirty="0" smtClean="0"/>
              <a:t>值</a:t>
            </a:r>
            <a:r>
              <a:rPr lang="zh-CN" altLang="en-US" dirty="0"/>
              <a:t>集中的数据是由其它类型的数据按照一定的方式组织而</a:t>
            </a:r>
            <a:r>
              <a:rPr lang="zh-CN" altLang="en-US" dirty="0" smtClean="0"/>
              <a:t>成</a:t>
            </a:r>
            <a:r>
              <a:rPr lang="zh-CN" altLang="en-US" dirty="0"/>
              <a:t>。</a:t>
            </a:r>
            <a:endParaRPr lang="en-US" altLang="zh-CN" dirty="0" smtClean="0"/>
          </a:p>
          <a:p>
            <a:pPr lvl="2" eaLnBrk="1" hangingPunct="1">
              <a:defRPr/>
            </a:pPr>
            <a:r>
              <a:rPr lang="zh-CN" altLang="en-US" dirty="0" smtClean="0"/>
              <a:t>如：</a:t>
            </a:r>
            <a:r>
              <a:rPr lang="zh-CN" altLang="en-US" dirty="0" smtClean="0">
                <a:solidFill>
                  <a:srgbClr val="FFC000"/>
                </a:solidFill>
              </a:rPr>
              <a:t>向量</a:t>
            </a:r>
            <a:r>
              <a:rPr lang="zh-CN" altLang="en-US" dirty="0" smtClean="0"/>
              <a:t>（由</a:t>
            </a:r>
            <a:r>
              <a:rPr lang="zh-CN" altLang="en-US" dirty="0"/>
              <a:t>多个</a:t>
            </a:r>
            <a:r>
              <a:rPr lang="zh-CN" altLang="en-US" dirty="0" smtClean="0"/>
              <a:t>分量组成）、</a:t>
            </a:r>
            <a:r>
              <a:rPr lang="zh-CN" altLang="en-US" dirty="0" smtClean="0">
                <a:solidFill>
                  <a:srgbClr val="FFC000"/>
                </a:solidFill>
              </a:rPr>
              <a:t>矩阵</a:t>
            </a:r>
            <a:r>
              <a:rPr lang="zh-CN" altLang="en-US" dirty="0" smtClean="0"/>
              <a:t>（由具有行、列关系的元素组成）、</a:t>
            </a:r>
            <a:r>
              <a:rPr lang="zh-CN" altLang="en-US" dirty="0">
                <a:solidFill>
                  <a:srgbClr val="FFC000"/>
                </a:solidFill>
              </a:rPr>
              <a:t>学生</a:t>
            </a:r>
            <a:r>
              <a:rPr lang="zh-CN" altLang="en-US" dirty="0" smtClean="0">
                <a:solidFill>
                  <a:srgbClr val="FFC000"/>
                </a:solidFill>
              </a:rPr>
              <a:t>信息</a:t>
            </a:r>
            <a:r>
              <a:rPr lang="zh-CN" altLang="en-US" dirty="0" smtClean="0"/>
              <a:t>（由学号、姓名、出生日期等属性组成）、</a:t>
            </a:r>
            <a:r>
              <a:rPr lang="en-US" altLang="zh-CN" dirty="0" smtClean="0"/>
              <a:t>......</a:t>
            </a:r>
            <a:r>
              <a:rPr lang="zh-CN" altLang="en-US" dirty="0" smtClean="0"/>
              <a:t>。 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0290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557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其它操作符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484437"/>
            <a:ext cx="8820150" cy="5112915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defRPr/>
            </a:pPr>
            <a:r>
              <a:rPr lang="en-US" altLang="zh-CN" sz="2800" dirty="0" smtClean="0"/>
              <a:t> </a:t>
            </a:r>
            <a:r>
              <a:rPr lang="zh-CN" altLang="en-US" sz="2800" dirty="0" smtClean="0"/>
              <a:t>条件操作符（</a:t>
            </a:r>
            <a:r>
              <a:rPr lang="en-US" altLang="zh-CN" sz="2800" dirty="0" smtClean="0"/>
              <a:t>?:</a:t>
            </a:r>
            <a:r>
              <a:rPr lang="zh-CN" altLang="en-US" sz="2800" dirty="0" smtClean="0"/>
              <a:t>） </a:t>
            </a:r>
          </a:p>
          <a:p>
            <a:pPr marL="901700" lvl="1" indent="-358775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400" dirty="0" smtClean="0"/>
              <a:t>d1</a:t>
            </a:r>
            <a:r>
              <a:rPr lang="en-US" altLang="zh-CN" sz="2400" b="1" dirty="0" smtClean="0">
                <a:solidFill>
                  <a:srgbClr val="FFC000"/>
                </a:solidFill>
              </a:rPr>
              <a:t>?</a:t>
            </a:r>
            <a:r>
              <a:rPr lang="en-US" altLang="zh-CN" sz="2400" dirty="0" smtClean="0"/>
              <a:t>d2</a:t>
            </a:r>
            <a:r>
              <a:rPr lang="en-US" altLang="zh-CN" sz="2400" b="1" dirty="0" smtClean="0">
                <a:solidFill>
                  <a:srgbClr val="FFC000"/>
                </a:solidFill>
              </a:rPr>
              <a:t>:</a:t>
            </a:r>
            <a:r>
              <a:rPr lang="en-US" altLang="zh-CN" sz="2400" dirty="0" smtClean="0"/>
              <a:t>d3  </a:t>
            </a:r>
          </a:p>
          <a:p>
            <a:pPr marL="901700" lvl="1" indent="-358775" eaLnBrk="1" hangingPunct="1">
              <a:lnSpc>
                <a:spcPct val="90000"/>
              </a:lnSpc>
              <a:defRPr/>
            </a:pPr>
            <a:r>
              <a:rPr lang="en-US" altLang="zh-CN" sz="2400" dirty="0" smtClean="0"/>
              <a:t>d1</a:t>
            </a:r>
            <a:r>
              <a:rPr lang="zh-CN" altLang="en-US" sz="2400" dirty="0"/>
              <a:t>表示</a:t>
            </a:r>
            <a:r>
              <a:rPr lang="zh-CN" altLang="en-US" sz="2400" dirty="0" smtClean="0"/>
              <a:t>条件，一般为关系或逻辑操作，也可以是算术操作</a:t>
            </a:r>
            <a:endParaRPr lang="en-US" altLang="zh-CN" sz="2400" dirty="0" smtClean="0"/>
          </a:p>
          <a:p>
            <a:pPr marL="901700" lvl="1" indent="-358775" eaLnBrk="1" hangingPunct="1">
              <a:defRPr/>
            </a:pPr>
            <a:r>
              <a:rPr lang="zh-CN" altLang="en-US" sz="2400" dirty="0" smtClean="0"/>
              <a:t>如果</a:t>
            </a:r>
            <a:r>
              <a:rPr lang="en-US" altLang="zh-CN" sz="2400" dirty="0" smtClean="0"/>
              <a:t>d1</a:t>
            </a:r>
            <a:r>
              <a:rPr lang="zh-CN" altLang="en-US" sz="2400" dirty="0" smtClean="0"/>
              <a:t>的值为</a:t>
            </a:r>
            <a:r>
              <a:rPr lang="en-US" altLang="zh-CN" sz="2400" dirty="0" smtClean="0"/>
              <a:t>true</a:t>
            </a:r>
            <a:r>
              <a:rPr lang="zh-CN" altLang="en-US" sz="2400" dirty="0" smtClean="0"/>
              <a:t>或非零，则运算结果为</a:t>
            </a:r>
            <a:r>
              <a:rPr lang="en-US" altLang="zh-CN" sz="2400" dirty="0" smtClean="0"/>
              <a:t>d2</a:t>
            </a:r>
            <a:r>
              <a:rPr lang="zh-CN" altLang="en-US" sz="2400" dirty="0" smtClean="0"/>
              <a:t>的值，否则结果为</a:t>
            </a:r>
            <a:r>
              <a:rPr lang="en-US" altLang="zh-CN" sz="2400" dirty="0" smtClean="0"/>
              <a:t>d3</a:t>
            </a:r>
            <a:r>
              <a:rPr lang="zh-CN" altLang="en-US" sz="2400" dirty="0" smtClean="0"/>
              <a:t>的值</a:t>
            </a:r>
            <a:endParaRPr lang="en-US" altLang="zh-CN" sz="2400" dirty="0"/>
          </a:p>
          <a:p>
            <a:pPr marL="901700" lvl="1" indent="-358775" eaLnBrk="1" hangingPunct="1">
              <a:lnSpc>
                <a:spcPct val="90000"/>
              </a:lnSpc>
              <a:defRPr/>
            </a:pPr>
            <a:r>
              <a:rPr lang="zh-CN" altLang="en-US" sz="2400" dirty="0" smtClean="0"/>
              <a:t>例如：	</a:t>
            </a:r>
            <a:endParaRPr lang="en-US" altLang="zh-CN" sz="2400" dirty="0" smtClean="0"/>
          </a:p>
          <a:p>
            <a:pPr marL="542925" lvl="1" indent="0" eaLnBrk="1" hangingPunct="1">
              <a:lnSpc>
                <a:spcPct val="90000"/>
              </a:lnSpc>
              <a:buNone/>
              <a:defRPr/>
            </a:pPr>
            <a:r>
              <a:rPr lang="en-US" altLang="zh-CN" sz="2400" dirty="0" smtClean="0"/>
              <a:t>    (a&gt;b)?</a:t>
            </a:r>
            <a:r>
              <a:rPr lang="en-US" altLang="zh-CN" sz="2400" dirty="0" err="1" smtClean="0"/>
              <a:t>a:b</a:t>
            </a:r>
            <a:r>
              <a:rPr lang="en-US" altLang="zh-CN" sz="2400" dirty="0" smtClean="0"/>
              <a:t>  //</a:t>
            </a:r>
            <a:r>
              <a:rPr lang="zh-CN" altLang="en-US" sz="2400" dirty="0" smtClean="0"/>
              <a:t>如果</a:t>
            </a:r>
            <a:r>
              <a:rPr lang="en-US" altLang="zh-CN" sz="2400" dirty="0" smtClean="0"/>
              <a:t>a</a:t>
            </a:r>
            <a:r>
              <a:rPr lang="zh-CN" altLang="en-US" sz="2400" dirty="0" smtClean="0"/>
              <a:t>大于</a:t>
            </a:r>
            <a:r>
              <a:rPr lang="en-US" altLang="zh-CN" sz="2400" dirty="0" smtClean="0"/>
              <a:t>b</a:t>
            </a:r>
            <a:r>
              <a:rPr lang="zh-CN" altLang="en-US" sz="2400" dirty="0" smtClean="0"/>
              <a:t>，则结果为</a:t>
            </a:r>
            <a:r>
              <a:rPr lang="en-US" altLang="zh-CN" sz="2400" dirty="0" smtClean="0"/>
              <a:t>a</a:t>
            </a:r>
            <a:r>
              <a:rPr lang="zh-CN" altLang="en-US" sz="2400" dirty="0" smtClean="0"/>
              <a:t>，否则结果为</a:t>
            </a:r>
            <a:r>
              <a:rPr lang="en-US" altLang="zh-CN" sz="2400" dirty="0" smtClean="0"/>
              <a:t>b</a:t>
            </a:r>
            <a:endParaRPr lang="zh-CN" alt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5680" y="1490563"/>
            <a:ext cx="8686800" cy="4530725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defRPr/>
            </a:pPr>
            <a:r>
              <a:rPr lang="zh-CN" altLang="en-US" sz="2800" dirty="0"/>
              <a:t> 逗号操作符  </a:t>
            </a:r>
          </a:p>
          <a:p>
            <a:pPr marL="901700" lvl="1" indent="-358775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400" dirty="0"/>
              <a:t>d1</a:t>
            </a:r>
            <a:r>
              <a:rPr lang="en-US" altLang="zh-CN" sz="2400" b="1" dirty="0">
                <a:solidFill>
                  <a:srgbClr val="FFC000"/>
                </a:solidFill>
              </a:rPr>
              <a:t>,</a:t>
            </a:r>
            <a:r>
              <a:rPr lang="en-US" altLang="zh-CN" sz="2400" dirty="0"/>
              <a:t>d2</a:t>
            </a:r>
            <a:r>
              <a:rPr lang="en-US" altLang="zh-CN" sz="2400" b="1" dirty="0">
                <a:solidFill>
                  <a:srgbClr val="FFC000"/>
                </a:solidFill>
              </a:rPr>
              <a:t>,</a:t>
            </a:r>
            <a:r>
              <a:rPr lang="en-US" altLang="zh-CN" sz="2400" dirty="0"/>
              <a:t>d3</a:t>
            </a:r>
            <a:r>
              <a:rPr lang="en-US" altLang="zh-CN" sz="2400" b="1" dirty="0">
                <a:solidFill>
                  <a:srgbClr val="FFC000"/>
                </a:solidFill>
              </a:rPr>
              <a:t>,</a:t>
            </a:r>
            <a:r>
              <a:rPr lang="en-US" altLang="zh-CN" sz="2400" dirty="0"/>
              <a:t>... </a:t>
            </a:r>
          </a:p>
          <a:p>
            <a:pPr marL="901700" lvl="1" indent="-358775" eaLnBrk="1" hangingPunct="1">
              <a:defRPr/>
            </a:pPr>
            <a:r>
              <a:rPr lang="zh-CN" altLang="en-US" sz="2400" dirty="0"/>
              <a:t>逗号操作的含义是：从左至右依次进行各个运算，操作结果为最后一个运算的结果。</a:t>
            </a:r>
          </a:p>
          <a:p>
            <a:pPr marL="901700" lvl="1" indent="-358775" eaLnBrk="1" hangingPunct="1">
              <a:defRPr/>
            </a:pPr>
            <a:r>
              <a:rPr lang="zh-CN" altLang="en-US" sz="2400" dirty="0"/>
              <a:t>逗号操作可以用来把相关的若干个操作连接起来形成一个整体，构成一个复合操作。例如，下面三个操作是相关</a:t>
            </a:r>
            <a:r>
              <a:rPr lang="zh-CN" altLang="en-US" sz="2400" dirty="0" smtClean="0"/>
              <a:t>的，可用逗号操作把它们连接起来：</a:t>
            </a:r>
            <a:endParaRPr lang="en-US" altLang="zh-CN" sz="2400" dirty="0"/>
          </a:p>
          <a:p>
            <a:pPr marL="542925" lvl="1" indent="0" eaLnBrk="1" hangingPunct="1">
              <a:lnSpc>
                <a:spcPct val="90000"/>
              </a:lnSpc>
              <a:buNone/>
              <a:defRPr/>
            </a:pPr>
            <a:r>
              <a:rPr lang="zh-CN" altLang="en-US" sz="2400" dirty="0"/>
              <a:t>	   </a:t>
            </a:r>
            <a:r>
              <a:rPr lang="en-US" altLang="zh-CN" sz="2400" dirty="0"/>
              <a:t>x = </a:t>
            </a:r>
            <a:r>
              <a:rPr lang="en-US" altLang="zh-CN" sz="2400" dirty="0" err="1"/>
              <a:t>a+b</a:t>
            </a:r>
            <a:r>
              <a:rPr lang="en-US" altLang="zh-CN" sz="2400" dirty="0"/>
              <a:t>, y = </a:t>
            </a:r>
            <a:r>
              <a:rPr lang="en-US" altLang="zh-CN" sz="2400" dirty="0" err="1"/>
              <a:t>c+d</a:t>
            </a:r>
            <a:r>
              <a:rPr lang="en-US" altLang="zh-CN" sz="2400" dirty="0"/>
              <a:t>, z = </a:t>
            </a:r>
            <a:r>
              <a:rPr lang="en-US" altLang="zh-CN" sz="2400" dirty="0" err="1"/>
              <a:t>x+y</a:t>
            </a:r>
            <a:endParaRPr lang="en-US" altLang="zh-CN" sz="2400" dirty="0"/>
          </a:p>
          <a:p>
            <a:pPr marL="885825" lvl="1" indent="-342900" eaLnBrk="1" hangingPunct="1">
              <a:defRPr/>
            </a:pPr>
            <a:r>
              <a:rPr lang="zh-CN" altLang="en-US" sz="2400" dirty="0"/>
              <a:t>对于一些</a:t>
            </a:r>
            <a:r>
              <a:rPr lang="zh-CN" altLang="en-US" sz="2400" dirty="0" smtClean="0"/>
              <a:t>语法上只</a:t>
            </a:r>
            <a:r>
              <a:rPr lang="zh-CN" altLang="en-US" sz="2400" dirty="0"/>
              <a:t>允许出现一个操作的地方，如果需要有多个操作，则可以用逗号操作符来实现。（后面的</a:t>
            </a:r>
            <a:r>
              <a:rPr lang="en-US" altLang="zh-CN" sz="2400" dirty="0"/>
              <a:t>for</a:t>
            </a:r>
            <a:r>
              <a:rPr lang="zh-CN" altLang="en-US" sz="2400" dirty="0"/>
              <a:t>语句中</a:t>
            </a:r>
            <a:r>
              <a:rPr lang="zh-CN" altLang="en-US" sz="2400" dirty="0" smtClean="0"/>
              <a:t>）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622704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530725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defRPr/>
            </a:pPr>
            <a:r>
              <a:rPr lang="en-US" altLang="zh-CN" sz="2800" dirty="0"/>
              <a:t> </a:t>
            </a:r>
            <a:r>
              <a:rPr lang="en-US" altLang="zh-CN" sz="2800" dirty="0" err="1"/>
              <a:t>sizeof</a:t>
            </a:r>
            <a:r>
              <a:rPr lang="en-US" altLang="zh-CN" sz="2800" dirty="0"/>
              <a:t> </a:t>
            </a:r>
          </a:p>
          <a:p>
            <a:pPr marL="901700" lvl="1" indent="-358775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400" dirty="0"/>
              <a:t>	</a:t>
            </a:r>
            <a:r>
              <a:rPr lang="en-US" altLang="zh-CN" sz="2400" b="1" dirty="0" err="1">
                <a:solidFill>
                  <a:srgbClr val="FFC000"/>
                </a:solidFill>
              </a:rPr>
              <a:t>sizeof</a:t>
            </a:r>
            <a:r>
              <a:rPr lang="en-US" altLang="zh-CN" sz="2400" b="1" dirty="0">
                <a:solidFill>
                  <a:srgbClr val="FFC000"/>
                </a:solidFill>
              </a:rPr>
              <a:t>(</a:t>
            </a:r>
            <a:r>
              <a:rPr lang="en-US" altLang="zh-CN" sz="2400" dirty="0"/>
              <a:t>&lt;</a:t>
            </a:r>
            <a:r>
              <a:rPr lang="zh-CN" altLang="en-US" sz="2400" dirty="0"/>
              <a:t>类型名</a:t>
            </a:r>
            <a:r>
              <a:rPr lang="en-US" altLang="zh-CN" sz="2400" dirty="0"/>
              <a:t>&gt;</a:t>
            </a:r>
            <a:r>
              <a:rPr lang="en-US" altLang="zh-CN" sz="2400" b="1" dirty="0">
                <a:solidFill>
                  <a:srgbClr val="FFC000"/>
                </a:solidFill>
              </a:rPr>
              <a:t>)</a:t>
            </a:r>
            <a:r>
              <a:rPr lang="en-US" altLang="zh-CN" sz="2400" dirty="0">
                <a:solidFill>
                  <a:srgbClr val="FFC000"/>
                </a:solidFill>
              </a:rPr>
              <a:t>  </a:t>
            </a:r>
            <a:r>
              <a:rPr lang="zh-CN" altLang="en-US" sz="2400" dirty="0"/>
              <a:t>或</a:t>
            </a:r>
            <a:r>
              <a:rPr lang="zh-CN" altLang="en-US" sz="2400" dirty="0">
                <a:solidFill>
                  <a:srgbClr val="FFC000"/>
                </a:solidFill>
              </a:rPr>
              <a:t>  </a:t>
            </a:r>
            <a:r>
              <a:rPr lang="en-US" altLang="zh-CN" sz="2400" b="1" dirty="0" err="1">
                <a:solidFill>
                  <a:srgbClr val="FFC000"/>
                </a:solidFill>
              </a:rPr>
              <a:t>sizeof</a:t>
            </a:r>
            <a:r>
              <a:rPr lang="en-US" altLang="zh-CN" sz="2400" b="1" dirty="0">
                <a:solidFill>
                  <a:srgbClr val="FFC000"/>
                </a:solidFill>
              </a:rPr>
              <a:t>(</a:t>
            </a:r>
            <a:r>
              <a:rPr lang="en-US" altLang="zh-CN" sz="2400" dirty="0"/>
              <a:t>&lt;</a:t>
            </a:r>
            <a:r>
              <a:rPr lang="zh-CN" altLang="en-US" sz="2400" dirty="0"/>
              <a:t>表达式</a:t>
            </a:r>
            <a:r>
              <a:rPr lang="en-US" altLang="zh-CN" sz="2400" dirty="0"/>
              <a:t>&gt;</a:t>
            </a:r>
            <a:r>
              <a:rPr lang="en-US" altLang="zh-CN" sz="2400" b="1" dirty="0">
                <a:solidFill>
                  <a:srgbClr val="FFC000"/>
                </a:solidFill>
              </a:rPr>
              <a:t>) </a:t>
            </a:r>
          </a:p>
          <a:p>
            <a:pPr marL="901700" lvl="1" indent="-358775" eaLnBrk="1" hangingPunct="1">
              <a:lnSpc>
                <a:spcPct val="90000"/>
              </a:lnSpc>
              <a:defRPr/>
            </a:pPr>
            <a:r>
              <a:rPr lang="zh-CN" altLang="en-US" sz="2400" dirty="0"/>
              <a:t>计算某类型的数据占用的</a:t>
            </a:r>
            <a:r>
              <a:rPr lang="zh-CN" altLang="en-US" sz="2400" dirty="0" smtClean="0"/>
              <a:t>内存空间大小</a:t>
            </a:r>
            <a:r>
              <a:rPr lang="zh-CN" altLang="en-US" sz="2400" dirty="0"/>
              <a:t>（字节数</a:t>
            </a:r>
            <a:r>
              <a:rPr lang="zh-CN" altLang="en-US" sz="2400" dirty="0" smtClean="0"/>
              <a:t>）</a:t>
            </a:r>
            <a:endParaRPr lang="en-US" altLang="zh-CN" dirty="0"/>
          </a:p>
          <a:p>
            <a:pPr marL="901700" lvl="1" indent="-358775" eaLnBrk="1" hangingPunct="1">
              <a:lnSpc>
                <a:spcPct val="90000"/>
              </a:lnSpc>
              <a:defRPr/>
            </a:pPr>
            <a:r>
              <a:rPr lang="zh-CN" altLang="en-US" sz="2400" dirty="0" smtClean="0"/>
              <a:t>例如</a:t>
            </a:r>
            <a:endParaRPr lang="en-US" altLang="zh-CN" sz="2400" dirty="0" smtClean="0"/>
          </a:p>
          <a:p>
            <a:pPr marL="1301750" lvl="2" indent="-358775" eaLnBrk="1" hangingPunct="1">
              <a:lnSpc>
                <a:spcPct val="90000"/>
              </a:lnSpc>
              <a:defRPr/>
            </a:pPr>
            <a:r>
              <a:rPr lang="en-US" altLang="zh-CN" sz="2000" dirty="0" err="1" smtClean="0"/>
              <a:t>sizeof</a:t>
            </a:r>
            <a:r>
              <a:rPr lang="en-US" altLang="zh-CN" sz="2000" dirty="0" smtClean="0"/>
              <a:t>(char) //char</a:t>
            </a:r>
            <a:r>
              <a:rPr lang="zh-CN" altLang="en-US" sz="2000" dirty="0" smtClean="0"/>
              <a:t>类型的数据占内存空间大小</a:t>
            </a:r>
            <a:endParaRPr lang="en-US" altLang="zh-CN" sz="2000" dirty="0" smtClean="0"/>
          </a:p>
          <a:p>
            <a:pPr marL="1301750" lvl="2" indent="-358775" eaLnBrk="1" hangingPunct="1">
              <a:lnSpc>
                <a:spcPct val="90000"/>
              </a:lnSpc>
              <a:defRPr/>
            </a:pPr>
            <a:r>
              <a:rPr lang="en-US" altLang="zh-CN" sz="2000" dirty="0" err="1" smtClean="0"/>
              <a:t>sizeof</a:t>
            </a:r>
            <a:r>
              <a:rPr lang="en-US" altLang="zh-CN" sz="2000" dirty="0" smtClean="0"/>
              <a:t>(short </a:t>
            </a: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) //short </a:t>
            </a:r>
            <a:r>
              <a:rPr lang="en-US" altLang="zh-CN" sz="2000" dirty="0" err="1" smtClean="0"/>
              <a:t>int</a:t>
            </a:r>
            <a:r>
              <a:rPr lang="zh-CN" altLang="en-US" sz="2000" dirty="0" smtClean="0"/>
              <a:t>类型</a:t>
            </a:r>
            <a:r>
              <a:rPr lang="zh-CN" altLang="en-US" sz="2000" dirty="0"/>
              <a:t>的数据占内存空间大小</a:t>
            </a:r>
            <a:endParaRPr lang="en-US" altLang="zh-CN" sz="2000" dirty="0" smtClean="0"/>
          </a:p>
          <a:p>
            <a:pPr marL="1301750" lvl="2" indent="-358775" eaLnBrk="1" hangingPunct="1">
              <a:lnSpc>
                <a:spcPct val="90000"/>
              </a:lnSpc>
              <a:defRPr/>
            </a:pP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a;</a:t>
            </a:r>
          </a:p>
          <a:p>
            <a:pPr marL="1301750" lvl="2" indent="-358775" eaLnBrk="1" hangingPunct="1">
              <a:lnSpc>
                <a:spcPct val="90000"/>
              </a:lnSpc>
              <a:defRPr/>
            </a:pPr>
            <a:r>
              <a:rPr lang="en-US" altLang="zh-CN" sz="2000" dirty="0" err="1" smtClean="0"/>
              <a:t>sizeof</a:t>
            </a:r>
            <a:r>
              <a:rPr lang="en-US" altLang="zh-CN" sz="2000" dirty="0" smtClean="0"/>
              <a:t>(a) //</a:t>
            </a:r>
            <a:r>
              <a:rPr lang="zh-CN" altLang="en-US" sz="2000" dirty="0" smtClean="0"/>
              <a:t>变量</a:t>
            </a:r>
            <a:r>
              <a:rPr lang="en-US" altLang="zh-CN" sz="2000" dirty="0" smtClean="0"/>
              <a:t>a</a:t>
            </a:r>
            <a:r>
              <a:rPr lang="zh-CN" altLang="en-US" sz="2000" dirty="0"/>
              <a:t>占内存</a:t>
            </a:r>
            <a:r>
              <a:rPr lang="zh-CN" altLang="en-US" sz="2000" dirty="0" smtClean="0"/>
              <a:t>空间大小，等价于</a:t>
            </a:r>
            <a:r>
              <a:rPr lang="en-US" altLang="zh-CN" sz="2000" dirty="0" err="1" smtClean="0"/>
              <a:t>sizeof</a:t>
            </a:r>
            <a:r>
              <a:rPr lang="en-US" altLang="zh-CN" sz="2000" dirty="0" smtClean="0"/>
              <a:t>(</a:t>
            </a: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574578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8107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表达式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340768"/>
            <a:ext cx="8497639" cy="5256584"/>
          </a:xfrm>
        </p:spPr>
        <p:txBody>
          <a:bodyPr>
            <a:normAutofit fontScale="85000" lnSpcReduction="10000"/>
          </a:bodyPr>
          <a:lstStyle/>
          <a:p>
            <a:pPr marL="357188" indent="-357188" eaLnBrk="1" hangingPunct="1">
              <a:lnSpc>
                <a:spcPct val="120000"/>
              </a:lnSpc>
              <a:defRPr/>
            </a:pPr>
            <a:r>
              <a:rPr lang="zh-CN" altLang="en-US" dirty="0" smtClean="0">
                <a:solidFill>
                  <a:schemeClr val="folHlink"/>
                </a:solidFill>
              </a:rPr>
              <a:t>表达式</a:t>
            </a:r>
            <a:r>
              <a:rPr lang="zh-CN" altLang="en-US" dirty="0" smtClean="0"/>
              <a:t>是由操作符、操作数以及圆括号所组成的运算式。其中，操作数可以是常量、变量或函数调用，也可以是用圆括号括起来的其它表达式。例如：  </a:t>
            </a:r>
          </a:p>
          <a:p>
            <a:pPr marL="993775" lvl="1" indent="-457200" eaLnBrk="1" hangingPunct="1">
              <a:lnSpc>
                <a:spcPct val="120000"/>
              </a:lnSpc>
              <a:defRPr/>
            </a:pPr>
            <a:r>
              <a:rPr lang="en-US" altLang="zh-CN" dirty="0" smtClean="0"/>
              <a:t>(</a:t>
            </a:r>
            <a:r>
              <a:rPr lang="en-US" altLang="zh-CN" dirty="0" err="1" smtClean="0"/>
              <a:t>a+b</a:t>
            </a:r>
            <a:r>
              <a:rPr lang="en-US" altLang="zh-CN" dirty="0" smtClean="0"/>
              <a:t>)*c/12-max(</a:t>
            </a:r>
            <a:r>
              <a:rPr lang="en-US" altLang="zh-CN" dirty="0" err="1" smtClean="0"/>
              <a:t>a,b</a:t>
            </a:r>
            <a:r>
              <a:rPr lang="en-US" altLang="zh-CN" dirty="0" smtClean="0"/>
              <a:t>) </a:t>
            </a:r>
          </a:p>
          <a:p>
            <a:pPr marL="357188" indent="-357188" eaLnBrk="1" hangingPunct="1">
              <a:lnSpc>
                <a:spcPct val="120000"/>
              </a:lnSpc>
              <a:defRPr/>
            </a:pPr>
            <a:r>
              <a:rPr lang="en-US" altLang="zh-CN" dirty="0" smtClean="0"/>
              <a:t> </a:t>
            </a:r>
            <a:r>
              <a:rPr lang="zh-CN" altLang="en-US" dirty="0" smtClean="0"/>
              <a:t>根据表达式结果的类型，可把表达式分为：</a:t>
            </a:r>
          </a:p>
          <a:p>
            <a:pPr marL="793750" lvl="1" indent="-257175" eaLnBrk="1" hangingPunct="1">
              <a:lnSpc>
                <a:spcPct val="120000"/>
              </a:lnSpc>
              <a:defRPr/>
            </a:pPr>
            <a:r>
              <a:rPr lang="zh-CN" altLang="en-US" dirty="0" smtClean="0">
                <a:solidFill>
                  <a:srgbClr val="FFC000"/>
                </a:solidFill>
              </a:rPr>
              <a:t>算术表达式</a:t>
            </a:r>
            <a:r>
              <a:rPr lang="zh-CN" altLang="en-US" dirty="0" smtClean="0"/>
              <a:t>，结果为</a:t>
            </a:r>
            <a:r>
              <a:rPr lang="zh-CN" altLang="en-US" dirty="0"/>
              <a:t>算术</a:t>
            </a:r>
            <a:r>
              <a:rPr lang="zh-CN" altLang="en-US" dirty="0" smtClean="0"/>
              <a:t>类型。例如：</a:t>
            </a:r>
            <a:endParaRPr lang="en-US" altLang="zh-CN" dirty="0" smtClean="0"/>
          </a:p>
          <a:p>
            <a:pPr marL="1193800" lvl="2" indent="-257175" eaLnBrk="1" hangingPunct="1">
              <a:lnSpc>
                <a:spcPct val="120000"/>
              </a:lnSpc>
              <a:defRPr/>
            </a:pPr>
            <a:r>
              <a:rPr lang="en-US" altLang="zh-CN" dirty="0"/>
              <a:t>(</a:t>
            </a:r>
            <a:r>
              <a:rPr lang="en-US" altLang="zh-CN" dirty="0" err="1"/>
              <a:t>a+b</a:t>
            </a:r>
            <a:r>
              <a:rPr lang="en-US" altLang="zh-CN" dirty="0"/>
              <a:t>)*c/12-max(</a:t>
            </a:r>
            <a:r>
              <a:rPr lang="en-US" altLang="zh-CN" dirty="0" err="1"/>
              <a:t>a,b</a:t>
            </a:r>
            <a:r>
              <a:rPr lang="en-US" altLang="zh-CN" dirty="0"/>
              <a:t>)</a:t>
            </a:r>
            <a:r>
              <a:rPr lang="en-US" altLang="zh-CN" dirty="0" smtClean="0"/>
              <a:t>  </a:t>
            </a:r>
            <a:endParaRPr lang="zh-CN" altLang="en-US" dirty="0" smtClean="0"/>
          </a:p>
          <a:p>
            <a:pPr marL="793750" lvl="1" indent="-257175" eaLnBrk="1" hangingPunct="1">
              <a:lnSpc>
                <a:spcPct val="120000"/>
              </a:lnSpc>
              <a:defRPr/>
            </a:pPr>
            <a:r>
              <a:rPr lang="zh-CN" altLang="en-US" dirty="0" smtClean="0">
                <a:solidFill>
                  <a:srgbClr val="FFC000"/>
                </a:solidFill>
              </a:rPr>
              <a:t>关系</a:t>
            </a:r>
            <a:r>
              <a:rPr lang="en-US" altLang="zh-CN" dirty="0" smtClean="0">
                <a:solidFill>
                  <a:srgbClr val="FFC000"/>
                </a:solidFill>
              </a:rPr>
              <a:t>/</a:t>
            </a:r>
            <a:r>
              <a:rPr lang="zh-CN" altLang="en-US" dirty="0" smtClean="0">
                <a:solidFill>
                  <a:srgbClr val="FFC000"/>
                </a:solidFill>
              </a:rPr>
              <a:t>逻辑表达式</a:t>
            </a:r>
            <a:r>
              <a:rPr lang="zh-CN" altLang="en-US" dirty="0" smtClean="0"/>
              <a:t>，结果为</a:t>
            </a:r>
            <a:r>
              <a:rPr lang="en-US" altLang="zh-CN" dirty="0" smtClean="0"/>
              <a:t>bool</a:t>
            </a:r>
            <a:r>
              <a:rPr lang="zh-CN" altLang="en-US" dirty="0" smtClean="0"/>
              <a:t>类型。例如：</a:t>
            </a:r>
            <a:endParaRPr lang="en-US" altLang="zh-CN" dirty="0" smtClean="0"/>
          </a:p>
          <a:p>
            <a:pPr marL="1193800" lvl="2" indent="-257175" eaLnBrk="1" hangingPunct="1">
              <a:lnSpc>
                <a:spcPct val="120000"/>
              </a:lnSpc>
              <a:defRPr/>
            </a:pPr>
            <a:r>
              <a:rPr lang="en-US" altLang="zh-CN" dirty="0"/>
              <a:t>(age &lt; 10) &amp;&amp; (weight &gt; 30) </a:t>
            </a:r>
            <a:endParaRPr lang="zh-CN" altLang="en-US" dirty="0" smtClean="0"/>
          </a:p>
          <a:p>
            <a:pPr marL="793750" lvl="1" indent="-257175" eaLnBrk="1" hangingPunct="1">
              <a:lnSpc>
                <a:spcPct val="120000"/>
              </a:lnSpc>
              <a:defRPr/>
            </a:pPr>
            <a:r>
              <a:rPr lang="zh-CN" altLang="en-US" dirty="0" smtClean="0">
                <a:solidFill>
                  <a:srgbClr val="FFC000"/>
                </a:solidFill>
              </a:rPr>
              <a:t>地址表达式</a:t>
            </a:r>
            <a:r>
              <a:rPr lang="zh-CN" altLang="en-US" dirty="0" smtClean="0"/>
              <a:t>，结果为指针类型。例如：</a:t>
            </a:r>
            <a:endParaRPr lang="en-US" altLang="zh-CN" dirty="0" smtClean="0"/>
          </a:p>
          <a:p>
            <a:pPr marL="1193800" lvl="2" indent="-257175" eaLnBrk="1" hangingPunct="1">
              <a:lnSpc>
                <a:spcPct val="120000"/>
              </a:lnSpc>
              <a:defRPr/>
            </a:pPr>
            <a:r>
              <a:rPr lang="en-US" altLang="zh-CN" dirty="0" smtClean="0"/>
              <a:t>&amp;a[0]+2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如果一个表达式中的操作数为常量或在编译时刻能够确定它的值（如：</a:t>
            </a:r>
            <a:r>
              <a:rPr lang="en-US" altLang="zh-CN" dirty="0" err="1"/>
              <a:t>sizeof</a:t>
            </a:r>
            <a:r>
              <a:rPr lang="zh-CN" altLang="en-US" dirty="0"/>
              <a:t>的操作结果），则该表达式又称为</a:t>
            </a:r>
            <a:r>
              <a:rPr lang="zh-CN" altLang="en-US" dirty="0">
                <a:solidFill>
                  <a:srgbClr val="FFC000"/>
                </a:solidFill>
              </a:rPr>
              <a:t>常量表达式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139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43669"/>
            <a:ext cx="9144000" cy="98107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操作符的优先级和结合性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412875"/>
            <a:ext cx="8748713" cy="5300663"/>
          </a:xfrm>
        </p:spPr>
        <p:txBody>
          <a:bodyPr>
            <a:normAutofit fontScale="85000" lnSpcReduction="20000"/>
          </a:bodyPr>
          <a:lstStyle/>
          <a:p>
            <a:pPr marL="357188" indent="-357188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一个表达式中可以包含多个操作符的运算，先执行哪一个操作符所指定的运算？</a:t>
            </a:r>
          </a:p>
          <a:p>
            <a:pPr marL="357188" indent="-357188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对</a:t>
            </a:r>
            <a:r>
              <a:rPr lang="zh-CN" altLang="en-US" dirty="0" smtClean="0">
                <a:solidFill>
                  <a:schemeClr val="folHlink"/>
                </a:solidFill>
              </a:rPr>
              <a:t>相邻的</a:t>
            </a:r>
            <a:r>
              <a:rPr lang="zh-CN" altLang="en-US" dirty="0" smtClean="0"/>
              <a:t>两个操作符，按下面规则确定：</a:t>
            </a:r>
          </a:p>
          <a:p>
            <a:pPr marL="981075" lvl="1" indent="-358775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圆括号：圆括号内的先运算。</a:t>
            </a:r>
            <a:endParaRPr lang="en-US" altLang="zh-CN" dirty="0" smtClean="0"/>
          </a:p>
          <a:p>
            <a:pPr marL="1381125" lvl="2" indent="-358775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例如：</a:t>
            </a:r>
            <a:r>
              <a:rPr lang="en-US" altLang="zh-CN" dirty="0" smtClean="0"/>
              <a:t>a*(b</a:t>
            </a:r>
            <a:r>
              <a:rPr lang="en-US" altLang="zh-CN" dirty="0" smtClean="0">
                <a:solidFill>
                  <a:srgbClr val="FFC000"/>
                </a:solidFill>
              </a:rPr>
              <a:t>-</a:t>
            </a:r>
            <a:r>
              <a:rPr lang="en-US" altLang="zh-CN" dirty="0" smtClean="0"/>
              <a:t>c)</a:t>
            </a:r>
            <a:r>
              <a:rPr lang="zh-CN" altLang="en-US" dirty="0" smtClean="0"/>
              <a:t>，先算“</a:t>
            </a:r>
            <a:r>
              <a:rPr lang="en-US" altLang="zh-CN" dirty="0">
                <a:solidFill>
                  <a:srgbClr val="FFC000"/>
                </a:solidFill>
              </a:rPr>
              <a:t>-</a:t>
            </a:r>
            <a:r>
              <a:rPr lang="zh-CN" altLang="en-US" dirty="0" smtClean="0"/>
              <a:t>”</a:t>
            </a:r>
            <a:endParaRPr lang="zh-CN" altLang="en-US" dirty="0" smtClean="0">
              <a:solidFill>
                <a:srgbClr val="FFC000"/>
              </a:solidFill>
            </a:endParaRPr>
          </a:p>
          <a:p>
            <a:pPr marL="981075" lvl="1" indent="-358775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优先级：优先级高的先运算。</a:t>
            </a:r>
            <a:endParaRPr lang="en-US" altLang="zh-CN" dirty="0" smtClean="0"/>
          </a:p>
          <a:p>
            <a:pPr marL="1381125" lvl="2" indent="-358775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例如：</a:t>
            </a:r>
            <a:r>
              <a:rPr lang="en-US" altLang="zh-CN" dirty="0" err="1" smtClean="0"/>
              <a:t>a+b</a:t>
            </a:r>
            <a:r>
              <a:rPr lang="en-US" altLang="zh-CN" dirty="0" smtClean="0">
                <a:solidFill>
                  <a:srgbClr val="FFC000"/>
                </a:solidFill>
              </a:rPr>
              <a:t>*</a:t>
            </a:r>
            <a:r>
              <a:rPr lang="en-US" altLang="zh-CN" dirty="0" smtClean="0"/>
              <a:t>c</a:t>
            </a:r>
            <a:r>
              <a:rPr lang="zh-CN" altLang="en-US" dirty="0" smtClean="0"/>
              <a:t>，</a:t>
            </a:r>
            <a:r>
              <a:rPr lang="zh-CN" altLang="en-US" dirty="0"/>
              <a:t>先算</a:t>
            </a:r>
            <a:r>
              <a:rPr lang="zh-CN" altLang="en-US" dirty="0" smtClean="0"/>
              <a:t>“</a:t>
            </a:r>
            <a:r>
              <a:rPr lang="en-US" altLang="zh-CN" dirty="0" smtClean="0">
                <a:solidFill>
                  <a:srgbClr val="FFC000"/>
                </a:solidFill>
              </a:rPr>
              <a:t>*</a:t>
            </a:r>
            <a:r>
              <a:rPr lang="zh-CN" altLang="en-US" dirty="0" smtClean="0"/>
              <a:t>”</a:t>
            </a:r>
            <a:endParaRPr lang="en-US" altLang="zh-CN" dirty="0" smtClean="0"/>
          </a:p>
          <a:p>
            <a:pPr marL="1381125" lvl="2" indent="-358775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单</a:t>
            </a:r>
            <a:r>
              <a:rPr lang="zh-CN" altLang="en-US" dirty="0"/>
              <a:t>目、双目、三目、</a:t>
            </a:r>
            <a:r>
              <a:rPr lang="zh-CN" altLang="en-US" dirty="0" smtClean="0"/>
              <a:t>赋值</a:t>
            </a:r>
            <a:r>
              <a:rPr lang="zh-CN" altLang="en-US" dirty="0"/>
              <a:t>操作</a:t>
            </a:r>
            <a:r>
              <a:rPr lang="zh-CN" altLang="en-US" dirty="0" smtClean="0"/>
              <a:t>依次</a:t>
            </a:r>
            <a:r>
              <a:rPr lang="zh-CN" altLang="en-US" dirty="0"/>
              <a:t>降低。</a:t>
            </a:r>
          </a:p>
          <a:p>
            <a:pPr marL="1381125" lvl="2" indent="-358775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算术</a:t>
            </a:r>
            <a:r>
              <a:rPr lang="zh-CN" altLang="en-US" dirty="0"/>
              <a:t>、移位、关系、逻辑位、</a:t>
            </a:r>
            <a:r>
              <a:rPr lang="zh-CN" altLang="en-US" dirty="0" smtClean="0"/>
              <a:t>逻辑操作依次降低</a:t>
            </a:r>
            <a:endParaRPr lang="zh-CN" altLang="en-US" dirty="0" smtClean="0">
              <a:solidFill>
                <a:srgbClr val="FFC000"/>
              </a:solidFill>
            </a:endParaRPr>
          </a:p>
          <a:p>
            <a:pPr marL="981075" lvl="1" indent="-358775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结合性：相同优先级按左结合或右结合。</a:t>
            </a:r>
            <a:endParaRPr lang="en-US" altLang="zh-CN" dirty="0" smtClean="0"/>
          </a:p>
          <a:p>
            <a:pPr marL="1381125" lvl="2" indent="-358775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例如：</a:t>
            </a:r>
            <a:r>
              <a:rPr lang="en-US" altLang="zh-CN" dirty="0" err="1" smtClean="0"/>
              <a:t>a</a:t>
            </a:r>
            <a:r>
              <a:rPr lang="en-US" altLang="zh-CN" dirty="0" err="1" smtClean="0">
                <a:solidFill>
                  <a:srgbClr val="FFC000"/>
                </a:solidFill>
              </a:rPr>
              <a:t>+</a:t>
            </a:r>
            <a:r>
              <a:rPr lang="en-US" altLang="zh-CN" dirty="0" err="1" smtClean="0"/>
              <a:t>b-c</a:t>
            </a:r>
            <a:r>
              <a:rPr lang="zh-CN" altLang="en-US" dirty="0" smtClean="0"/>
              <a:t>，先算“</a:t>
            </a:r>
            <a:r>
              <a:rPr lang="en-US" altLang="zh-CN" dirty="0" smtClean="0">
                <a:solidFill>
                  <a:srgbClr val="FFC000"/>
                </a:solidFill>
              </a:rPr>
              <a:t>+</a:t>
            </a:r>
            <a:r>
              <a:rPr lang="zh-CN" altLang="en-US" dirty="0" smtClean="0"/>
              <a:t>”（左结合）</a:t>
            </a:r>
            <a:endParaRPr lang="en-US" altLang="zh-CN" dirty="0" smtClean="0"/>
          </a:p>
          <a:p>
            <a:pPr marL="1381125" lvl="2" indent="-358775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例如：</a:t>
            </a:r>
            <a:r>
              <a:rPr lang="en-US" altLang="zh-CN" dirty="0" smtClean="0"/>
              <a:t>a=b</a:t>
            </a:r>
            <a:r>
              <a:rPr lang="en-US" altLang="zh-CN" dirty="0" smtClean="0">
                <a:solidFill>
                  <a:srgbClr val="FFC000"/>
                </a:solidFill>
              </a:rPr>
              <a:t>=</a:t>
            </a:r>
            <a:r>
              <a:rPr lang="en-US" altLang="zh-CN" dirty="0" smtClean="0"/>
              <a:t>c</a:t>
            </a:r>
            <a:r>
              <a:rPr lang="zh-CN" altLang="en-US" dirty="0" smtClean="0"/>
              <a:t>，先算第二个“</a:t>
            </a:r>
            <a:r>
              <a:rPr lang="en-US" altLang="zh-CN" dirty="0" smtClean="0">
                <a:solidFill>
                  <a:srgbClr val="FFC000"/>
                </a:solidFill>
              </a:rPr>
              <a:t>=</a:t>
            </a:r>
            <a:r>
              <a:rPr lang="zh-CN" altLang="en-US" dirty="0" smtClean="0"/>
              <a:t>”（右结合）</a:t>
            </a:r>
            <a:endParaRPr lang="zh-CN" altLang="en-US" dirty="0" smtClean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412776"/>
            <a:ext cx="8640960" cy="4536504"/>
          </a:xfrm>
        </p:spPr>
        <p:txBody>
          <a:bodyPr>
            <a:normAutofit fontScale="85000" lnSpcReduction="10000"/>
          </a:bodyPr>
          <a:lstStyle/>
          <a:p>
            <a:pPr marL="357188" indent="-357188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对</a:t>
            </a:r>
            <a:r>
              <a:rPr lang="zh-CN" altLang="en-US" dirty="0">
                <a:solidFill>
                  <a:schemeClr val="folHlink"/>
                </a:solidFill>
              </a:rPr>
              <a:t>不相邻</a:t>
            </a:r>
            <a:r>
              <a:rPr lang="zh-CN" altLang="en-US" dirty="0" smtClean="0">
                <a:solidFill>
                  <a:schemeClr val="folHlink"/>
                </a:solidFill>
              </a:rPr>
              <a:t>的</a:t>
            </a:r>
            <a:r>
              <a:rPr lang="zh-CN" altLang="en-US" dirty="0"/>
              <a:t>两个</a:t>
            </a:r>
            <a:r>
              <a:rPr lang="zh-CN" altLang="en-US" dirty="0" smtClean="0"/>
              <a:t>操作符</a:t>
            </a:r>
            <a:r>
              <a:rPr lang="zh-CN" altLang="en-US" dirty="0"/>
              <a:t>，</a:t>
            </a:r>
            <a:r>
              <a:rPr lang="en-US" altLang="zh-CN" dirty="0"/>
              <a:t>C++</a:t>
            </a:r>
            <a:r>
              <a:rPr lang="zh-CN" altLang="en-US" dirty="0"/>
              <a:t>一般没有</a:t>
            </a:r>
            <a:r>
              <a:rPr lang="zh-CN" altLang="en-US" dirty="0" smtClean="0"/>
              <a:t>规定</a:t>
            </a:r>
            <a:r>
              <a:rPr lang="zh-CN" altLang="en-US" dirty="0"/>
              <a:t>它们的</a:t>
            </a:r>
            <a:r>
              <a:rPr lang="zh-CN" altLang="en-US" dirty="0" smtClean="0"/>
              <a:t>计算</a:t>
            </a:r>
            <a:r>
              <a:rPr lang="zh-CN" altLang="en-US" dirty="0"/>
              <a:t>次序（</a:t>
            </a:r>
            <a:r>
              <a:rPr lang="en-US" altLang="zh-CN" dirty="0"/>
              <a:t>&amp;&amp;</a:t>
            </a:r>
            <a:r>
              <a:rPr lang="zh-CN" altLang="en-US" dirty="0"/>
              <a:t>、</a:t>
            </a:r>
            <a:r>
              <a:rPr lang="en-US" altLang="zh-CN" dirty="0"/>
              <a:t>||</a:t>
            </a:r>
            <a:r>
              <a:rPr lang="zh-CN" altLang="en-US" dirty="0"/>
              <a:t>、</a:t>
            </a:r>
            <a:r>
              <a:rPr lang="en-US" altLang="zh-CN" dirty="0"/>
              <a:t>?:</a:t>
            </a:r>
            <a:r>
              <a:rPr lang="zh-CN" altLang="en-US" dirty="0"/>
              <a:t>和</a:t>
            </a:r>
            <a:r>
              <a:rPr lang="en-US" altLang="zh-CN" dirty="0"/>
              <a:t>,</a:t>
            </a:r>
            <a:r>
              <a:rPr lang="zh-CN" altLang="en-US" dirty="0"/>
              <a:t>操作符除外）</a:t>
            </a:r>
            <a:r>
              <a:rPr lang="zh-CN" altLang="en-US" dirty="0" smtClean="0"/>
              <a:t>。例如：</a:t>
            </a:r>
            <a:endParaRPr lang="en-US" altLang="zh-CN" dirty="0" smtClean="0"/>
          </a:p>
          <a:p>
            <a:pPr marL="757238" lvl="1" indent="-357188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对于下面的表达式，</a:t>
            </a:r>
            <a:r>
              <a:rPr lang="en-US" altLang="zh-CN" dirty="0"/>
              <a:t>C++</a:t>
            </a:r>
            <a:r>
              <a:rPr lang="zh-CN" altLang="en-US" dirty="0"/>
              <a:t>没有规定</a:t>
            </a:r>
            <a:r>
              <a:rPr lang="en-US" altLang="zh-CN" dirty="0"/>
              <a:t>+</a:t>
            </a:r>
            <a:r>
              <a:rPr lang="zh-CN" altLang="en-US" dirty="0"/>
              <a:t>和</a:t>
            </a:r>
            <a:r>
              <a:rPr lang="en-US" altLang="zh-CN" dirty="0"/>
              <a:t>-</a:t>
            </a:r>
            <a:r>
              <a:rPr lang="zh-CN" altLang="en-US" dirty="0"/>
              <a:t>的计算</a:t>
            </a:r>
            <a:r>
              <a:rPr lang="zh-CN" altLang="en-US" dirty="0" smtClean="0"/>
              <a:t>次序：</a:t>
            </a:r>
            <a:endParaRPr lang="zh-CN" altLang="en-US" dirty="0"/>
          </a:p>
          <a:p>
            <a:pPr marL="622300" lvl="1" indent="0" eaLnBrk="1" hangingPunct="1">
              <a:lnSpc>
                <a:spcPct val="120000"/>
              </a:lnSpc>
              <a:buNone/>
              <a:defRPr/>
            </a:pPr>
            <a:r>
              <a:rPr lang="en-US" altLang="zh-CN" dirty="0" smtClean="0"/>
              <a:t>	 (</a:t>
            </a:r>
            <a:r>
              <a:rPr lang="en-US" altLang="zh-CN" dirty="0" err="1"/>
              <a:t>a</a:t>
            </a:r>
            <a:r>
              <a:rPr lang="en-US" altLang="zh-CN" dirty="0" err="1">
                <a:solidFill>
                  <a:srgbClr val="FFC000"/>
                </a:solidFill>
              </a:rPr>
              <a:t>+</a:t>
            </a:r>
            <a:r>
              <a:rPr lang="en-US" altLang="zh-CN" dirty="0" err="1"/>
              <a:t>b</a:t>
            </a:r>
            <a:r>
              <a:rPr lang="en-US" altLang="zh-CN" dirty="0"/>
              <a:t>)*(c</a:t>
            </a:r>
            <a:r>
              <a:rPr lang="en-US" altLang="zh-CN" dirty="0">
                <a:solidFill>
                  <a:srgbClr val="FFC000"/>
                </a:solidFill>
              </a:rPr>
              <a:t>-</a:t>
            </a:r>
            <a:r>
              <a:rPr lang="en-US" altLang="zh-CN" dirty="0"/>
              <a:t>d</a:t>
            </a:r>
            <a:r>
              <a:rPr lang="en-US" altLang="zh-CN" dirty="0" smtClean="0"/>
              <a:t>)</a:t>
            </a:r>
          </a:p>
          <a:p>
            <a:pPr lvl="1">
              <a:lnSpc>
                <a:spcPct val="120000"/>
              </a:lnSpc>
            </a:pPr>
            <a:r>
              <a:rPr lang="zh-CN" altLang="en-US" dirty="0" smtClean="0"/>
              <a:t>上面的</a:t>
            </a:r>
            <a:r>
              <a:rPr lang="en-US" altLang="zh-CN" dirty="0" smtClean="0"/>
              <a:t>+</a:t>
            </a:r>
            <a:r>
              <a:rPr lang="zh-CN" altLang="en-US" dirty="0" smtClean="0"/>
              <a:t>和</a:t>
            </a:r>
            <a:r>
              <a:rPr lang="en-US" altLang="zh-CN" dirty="0" smtClean="0"/>
              <a:t>-</a:t>
            </a:r>
            <a:r>
              <a:rPr lang="zh-CN" altLang="en-US" dirty="0" smtClean="0"/>
              <a:t>哪个先计算</a:t>
            </a:r>
            <a:r>
              <a:rPr lang="zh-CN" altLang="en-US" dirty="0"/>
              <a:t>结果</a:t>
            </a:r>
            <a:r>
              <a:rPr lang="zh-CN" altLang="en-US" dirty="0" smtClean="0"/>
              <a:t>都一样，但下面的表达式随不同的实现</a:t>
            </a:r>
            <a:r>
              <a:rPr lang="zh-CN" altLang="en-US" dirty="0"/>
              <a:t>会</a:t>
            </a:r>
            <a:r>
              <a:rPr lang="zh-CN" altLang="en-US" dirty="0" smtClean="0"/>
              <a:t>有不同的结果：</a:t>
            </a:r>
            <a:endParaRPr lang="en-US" altLang="zh-CN" dirty="0" smtClean="0"/>
          </a:p>
          <a:p>
            <a:pPr marL="457200" lvl="1" indent="0">
              <a:buNone/>
            </a:pPr>
            <a:r>
              <a:rPr lang="en-US" altLang="zh-CN" dirty="0" smtClean="0"/>
              <a:t>     (x</a:t>
            </a:r>
            <a:r>
              <a:rPr lang="en-US" altLang="zh-CN" dirty="0" smtClean="0">
                <a:solidFill>
                  <a:srgbClr val="FFC000"/>
                </a:solidFill>
              </a:rPr>
              <a:t>+</a:t>
            </a:r>
            <a:r>
              <a:rPr lang="en-US" altLang="zh-CN" dirty="0" smtClean="0"/>
              <a:t>10)*(</a:t>
            </a:r>
            <a:r>
              <a:rPr lang="en-US" altLang="zh-CN" dirty="0" smtClean="0">
                <a:solidFill>
                  <a:srgbClr val="FFC000"/>
                </a:solidFill>
              </a:rPr>
              <a:t>++</a:t>
            </a:r>
            <a:r>
              <a:rPr lang="en-US" altLang="zh-CN" dirty="0" smtClean="0"/>
              <a:t>x)</a:t>
            </a:r>
          </a:p>
          <a:p>
            <a:pPr marL="457200" lvl="1" indent="0">
              <a:buNone/>
            </a:pPr>
            <a:r>
              <a:rPr lang="en-US" altLang="zh-CN" dirty="0" smtClean="0"/>
              <a:t>     (</a:t>
            </a:r>
            <a:r>
              <a:rPr lang="en-US" altLang="zh-CN" dirty="0"/>
              <a:t>x</a:t>
            </a:r>
            <a:r>
              <a:rPr lang="en-US" altLang="zh-CN" dirty="0">
                <a:solidFill>
                  <a:srgbClr val="FFC000"/>
                </a:solidFill>
              </a:rPr>
              <a:t>+</a:t>
            </a:r>
            <a:r>
              <a:rPr lang="en-US" altLang="zh-CN" dirty="0"/>
              <a:t>10</a:t>
            </a:r>
            <a:r>
              <a:rPr lang="en-US" altLang="zh-CN" dirty="0" smtClean="0"/>
              <a:t>)*(</a:t>
            </a:r>
            <a:r>
              <a:rPr lang="en-US" altLang="zh-CN" dirty="0"/>
              <a:t>x</a:t>
            </a:r>
            <a:r>
              <a:rPr lang="en-US" altLang="zh-CN" dirty="0" smtClean="0">
                <a:solidFill>
                  <a:srgbClr val="FFC000"/>
                </a:solidFill>
              </a:rPr>
              <a:t>=</a:t>
            </a:r>
            <a:r>
              <a:rPr lang="en-US" altLang="zh-CN" dirty="0"/>
              <a:t>20</a:t>
            </a:r>
            <a:r>
              <a:rPr lang="en-US" altLang="zh-CN" dirty="0" smtClean="0"/>
              <a:t>) //</a:t>
            </a:r>
            <a:r>
              <a:rPr lang="zh-CN" altLang="en-US" dirty="0" smtClean="0"/>
              <a:t>假设</a:t>
            </a:r>
            <a:r>
              <a:rPr lang="en-US" altLang="zh-CN" dirty="0" smtClean="0"/>
              <a:t>x</a:t>
            </a:r>
            <a:r>
              <a:rPr lang="zh-CN" altLang="en-US" dirty="0" smtClean="0"/>
              <a:t>之前的值不为</a:t>
            </a:r>
            <a:r>
              <a:rPr lang="en-US" altLang="zh-CN" dirty="0" smtClean="0"/>
              <a:t>20</a:t>
            </a:r>
          </a:p>
          <a:p>
            <a:pPr lvl="1">
              <a:lnSpc>
                <a:spcPct val="120000"/>
              </a:lnSpc>
            </a:pPr>
            <a:r>
              <a:rPr lang="zh-CN" altLang="en-US" dirty="0"/>
              <a:t>结论</a:t>
            </a:r>
            <a:r>
              <a:rPr lang="zh-CN" altLang="en-US" dirty="0" smtClean="0"/>
              <a:t>是：不要把</a:t>
            </a:r>
            <a:r>
              <a:rPr lang="en-US" altLang="zh-CN" dirty="0" smtClean="0"/>
              <a:t>++</a:t>
            </a:r>
            <a:r>
              <a:rPr lang="zh-CN" altLang="en-US" dirty="0" smtClean="0"/>
              <a:t>、</a:t>
            </a:r>
            <a:r>
              <a:rPr lang="en-US" altLang="zh-CN" dirty="0" smtClean="0"/>
              <a:t>--</a:t>
            </a:r>
            <a:r>
              <a:rPr lang="zh-CN" altLang="en-US" dirty="0" smtClean="0"/>
              <a:t>以及</a:t>
            </a:r>
            <a:r>
              <a:rPr lang="en-US" altLang="zh-CN" dirty="0" smtClean="0"/>
              <a:t>=</a:t>
            </a:r>
            <a:r>
              <a:rPr lang="zh-CN" altLang="en-US" dirty="0" smtClean="0"/>
              <a:t>用在复杂的表达式中！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1810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8107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表达式的输出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196975"/>
            <a:ext cx="8785225" cy="5472113"/>
          </a:xfrm>
        </p:spPr>
        <p:txBody>
          <a:bodyPr/>
          <a:lstStyle/>
          <a:p>
            <a:pPr marL="357188" indent="-357188" eaLnBrk="1" hangingPunct="1">
              <a:defRPr/>
            </a:pPr>
            <a:r>
              <a:rPr lang="en-US" altLang="zh-CN" sz="2800" dirty="0" smtClean="0"/>
              <a:t>C++</a:t>
            </a:r>
            <a:r>
              <a:rPr lang="zh-CN" altLang="en-US" sz="2800" dirty="0" smtClean="0"/>
              <a:t>提供了多种把计算结果输出到显示器的途径，最典型的途径是利用</a:t>
            </a:r>
            <a:r>
              <a:rPr lang="en-US" altLang="zh-CN" sz="2800" dirty="0" smtClean="0"/>
              <a:t>C++</a:t>
            </a:r>
            <a:r>
              <a:rPr lang="zh-CN" altLang="en-US" sz="2800" dirty="0" smtClean="0"/>
              <a:t>标准库中定义的对象</a:t>
            </a:r>
            <a:r>
              <a:rPr lang="en-US" altLang="zh-CN" sz="2800" dirty="0" err="1" smtClean="0">
                <a:solidFill>
                  <a:srgbClr val="FFC000"/>
                </a:solidFill>
              </a:rPr>
              <a:t>cout</a:t>
            </a:r>
            <a:r>
              <a:rPr lang="zh-CN" altLang="en-US" sz="2800" dirty="0" smtClean="0"/>
              <a:t>和操作符</a:t>
            </a:r>
            <a:r>
              <a:rPr lang="zh-CN" altLang="en-US" sz="2800" dirty="0" smtClean="0">
                <a:latin typeface="Arial"/>
              </a:rPr>
              <a:t>“</a:t>
            </a:r>
            <a:r>
              <a:rPr lang="en-US" altLang="zh-CN" sz="2800" dirty="0" smtClean="0">
                <a:solidFill>
                  <a:srgbClr val="FFC000"/>
                </a:solidFill>
              </a:rPr>
              <a:t>&lt;&lt;</a:t>
            </a:r>
            <a:r>
              <a:rPr lang="en-US" altLang="zh-CN" sz="2800" dirty="0" smtClean="0">
                <a:latin typeface="Arial"/>
              </a:rPr>
              <a:t>”</a:t>
            </a:r>
            <a:r>
              <a:rPr lang="zh-CN" altLang="en-US" sz="2800" dirty="0" smtClean="0"/>
              <a:t>来实现，例如：</a:t>
            </a:r>
          </a:p>
          <a:p>
            <a:pPr marL="981075" lvl="1" indent="-358775" eaLnBrk="1" hangingPunct="1">
              <a:buFontTx/>
              <a:buNone/>
              <a:defRPr/>
            </a:pPr>
            <a:r>
              <a:rPr lang="en-US" altLang="zh-CN" sz="2400" dirty="0" smtClean="0"/>
              <a:t>#include &lt;</a:t>
            </a:r>
            <a:r>
              <a:rPr lang="en-US" altLang="zh-CN" sz="2400" dirty="0" err="1" smtClean="0"/>
              <a:t>iostream</a:t>
            </a:r>
            <a:r>
              <a:rPr lang="en-US" altLang="zh-CN" sz="2400" dirty="0" smtClean="0"/>
              <a:t>&gt;</a:t>
            </a:r>
          </a:p>
          <a:p>
            <a:pPr marL="981075" lvl="1" indent="-358775" eaLnBrk="1" hangingPunct="1">
              <a:buFontTx/>
              <a:buNone/>
              <a:defRPr/>
            </a:pPr>
            <a:r>
              <a:rPr lang="en-US" altLang="zh-CN" sz="2400" dirty="0" smtClean="0"/>
              <a:t>using namespace </a:t>
            </a:r>
            <a:r>
              <a:rPr lang="en-US" altLang="zh-CN" sz="2400" dirty="0" err="1" smtClean="0"/>
              <a:t>std</a:t>
            </a:r>
            <a:r>
              <a:rPr lang="en-US" altLang="zh-CN" sz="2400" dirty="0" smtClean="0"/>
              <a:t>;</a:t>
            </a:r>
          </a:p>
          <a:p>
            <a:pPr marL="981075" lvl="1" indent="-358775" eaLnBrk="1" hangingPunct="1">
              <a:buFontTx/>
              <a:buNone/>
              <a:defRPr/>
            </a:pPr>
            <a:r>
              <a:rPr lang="en-US" altLang="zh-CN" sz="2400" dirty="0" smtClean="0"/>
              <a:t>......</a:t>
            </a:r>
          </a:p>
          <a:p>
            <a:pPr marL="981075" lvl="1" indent="-358775" eaLnBrk="1" hangingPunct="1">
              <a:buFontTx/>
              <a:buNone/>
              <a:defRPr/>
            </a:pPr>
            <a:r>
              <a:rPr lang="en-US" altLang="zh-CN" sz="2400" dirty="0" err="1" smtClean="0"/>
              <a:t>cout</a:t>
            </a:r>
            <a:r>
              <a:rPr lang="en-US" altLang="zh-CN" sz="2400" dirty="0" smtClean="0"/>
              <a:t> &lt;&lt; </a:t>
            </a:r>
            <a:r>
              <a:rPr lang="en-US" altLang="zh-CN" sz="2400" dirty="0" err="1" smtClean="0"/>
              <a:t>a+b</a:t>
            </a:r>
            <a:r>
              <a:rPr lang="en-US" altLang="zh-CN" sz="2400" dirty="0" smtClean="0"/>
              <a:t>*c</a:t>
            </a:r>
            <a:r>
              <a:rPr lang="en-US" altLang="zh-CN" sz="2400" dirty="0"/>
              <a:t>;</a:t>
            </a:r>
            <a:endParaRPr lang="zh-CN" altLang="en-US" sz="2400" dirty="0" smtClean="0"/>
          </a:p>
          <a:p>
            <a:pPr marL="981075" lvl="1" indent="-358775" eaLnBrk="1" hangingPunct="1">
              <a:buFontTx/>
              <a:buNone/>
              <a:defRPr/>
            </a:pPr>
            <a:r>
              <a:rPr lang="en-US" altLang="zh-CN" sz="2400" dirty="0" err="1" smtClean="0"/>
              <a:t>cout</a:t>
            </a:r>
            <a:r>
              <a:rPr lang="en-US" altLang="zh-CN" sz="2400" dirty="0" smtClean="0"/>
              <a:t> &lt;&lt; a;</a:t>
            </a:r>
          </a:p>
          <a:p>
            <a:pPr marL="981075" lvl="1" indent="-358775" eaLnBrk="1" hangingPunct="1">
              <a:buFontTx/>
              <a:buNone/>
              <a:defRPr/>
            </a:pPr>
            <a:r>
              <a:rPr lang="en-US" altLang="zh-CN" sz="2400" dirty="0" err="1" smtClean="0"/>
              <a:t>cout</a:t>
            </a:r>
            <a:r>
              <a:rPr lang="en-US" altLang="zh-CN" sz="2400" dirty="0" smtClean="0"/>
              <a:t> &lt;&lt; b;</a:t>
            </a:r>
          </a:p>
          <a:p>
            <a:pPr marL="981075" lvl="1" indent="-358775" eaLnBrk="1" hangingPunct="1">
              <a:buFontTx/>
              <a:buNone/>
              <a:defRPr/>
            </a:pPr>
            <a:r>
              <a:rPr lang="en-US" altLang="zh-CN" sz="2400" dirty="0" err="1" smtClean="0"/>
              <a:t>cout</a:t>
            </a:r>
            <a:r>
              <a:rPr lang="en-US" altLang="zh-CN" sz="2400" dirty="0" smtClean="0"/>
              <a:t> &lt;&lt; </a:t>
            </a:r>
            <a:r>
              <a:rPr lang="en-US" altLang="zh-CN" sz="2400" dirty="0" err="1" smtClean="0"/>
              <a:t>endl</a:t>
            </a:r>
            <a:r>
              <a:rPr lang="en-US" altLang="zh-CN" sz="2400" dirty="0" smtClean="0"/>
              <a:t>; //</a:t>
            </a:r>
            <a:r>
              <a:rPr lang="zh-CN" altLang="en-US" sz="2400" dirty="0" smtClean="0"/>
              <a:t>输出一个换行符</a:t>
            </a:r>
          </a:p>
          <a:p>
            <a:pPr marL="981075" lvl="1" indent="-358775" eaLnBrk="1" hangingPunct="1">
              <a:buFontTx/>
              <a:buNone/>
              <a:defRPr/>
            </a:pPr>
            <a:r>
              <a:rPr lang="zh-CN" altLang="en-US" sz="2400" dirty="0" smtClean="0"/>
              <a:t>或</a:t>
            </a:r>
          </a:p>
          <a:p>
            <a:pPr marL="981075" lvl="1" indent="-358775" eaLnBrk="1" hangingPunct="1">
              <a:buFontTx/>
              <a:buNone/>
              <a:defRPr/>
            </a:pPr>
            <a:r>
              <a:rPr lang="en-US" altLang="zh-CN" sz="2400" dirty="0" err="1" smtClean="0"/>
              <a:t>cout</a:t>
            </a:r>
            <a:r>
              <a:rPr lang="en-US" altLang="zh-CN" sz="2400" dirty="0" smtClean="0"/>
              <a:t> &lt;&lt; </a:t>
            </a:r>
            <a:r>
              <a:rPr lang="en-US" altLang="zh-CN" sz="2400" dirty="0" err="1" smtClean="0"/>
              <a:t>a+b</a:t>
            </a:r>
            <a:r>
              <a:rPr lang="en-US" altLang="zh-CN" sz="2400" dirty="0" smtClean="0"/>
              <a:t>*c &lt;&lt; a &lt;&lt; b &lt;&lt; </a:t>
            </a:r>
            <a:r>
              <a:rPr lang="en-US" altLang="zh-CN" sz="2400" dirty="0" err="1" smtClean="0"/>
              <a:t>endl</a:t>
            </a:r>
            <a:r>
              <a:rPr lang="en-US" altLang="zh-CN" sz="2400" dirty="0" smtClean="0"/>
              <a:t>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85725"/>
            <a:ext cx="7772400" cy="89535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dirty="0" smtClean="0"/>
              <a:t>C++</a:t>
            </a:r>
            <a:r>
              <a:rPr lang="zh-CN" altLang="en-US" dirty="0" smtClean="0"/>
              <a:t>提供的数据类型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8925" y="1270000"/>
            <a:ext cx="8675688" cy="5471368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dirty="0" smtClean="0">
                <a:solidFill>
                  <a:schemeClr val="folHlink"/>
                </a:solidFill>
              </a:rPr>
              <a:t>基本数据类型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语言预先定义好的数据类型，常常又称为</a:t>
            </a:r>
            <a:r>
              <a:rPr lang="zh-CN" altLang="en-US" dirty="0" smtClean="0">
                <a:solidFill>
                  <a:schemeClr val="folHlink"/>
                </a:solidFill>
              </a:rPr>
              <a:t>标准数据类型</a:t>
            </a:r>
            <a:r>
              <a:rPr lang="zh-CN" altLang="en-US" dirty="0" smtClean="0"/>
              <a:t>或</a:t>
            </a:r>
            <a:r>
              <a:rPr lang="zh-CN" altLang="en-US" dirty="0" smtClean="0">
                <a:solidFill>
                  <a:schemeClr val="folHlink"/>
                </a:solidFill>
              </a:rPr>
              <a:t>内置数据类型</a:t>
            </a:r>
            <a:r>
              <a:rPr lang="zh-CN" altLang="en-US" dirty="0" smtClean="0"/>
              <a:t>（</a:t>
            </a:r>
            <a:r>
              <a:rPr lang="en-US" altLang="zh-CN" dirty="0" smtClean="0"/>
              <a:t>built-in types</a:t>
            </a:r>
            <a:r>
              <a:rPr lang="zh-CN" altLang="en-US" dirty="0" smtClean="0"/>
              <a:t>）。</a:t>
            </a:r>
            <a:endParaRPr lang="en-US" altLang="zh-CN" dirty="0" smtClean="0"/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它们都是简单类型。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dirty="0" smtClean="0">
                <a:solidFill>
                  <a:schemeClr val="folHlink"/>
                </a:solidFill>
              </a:rPr>
              <a:t>构造数据类型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利用语言提供的类型构造机制</a:t>
            </a:r>
            <a:r>
              <a:rPr lang="zh-CN" altLang="en-US" dirty="0" smtClean="0">
                <a:solidFill>
                  <a:srgbClr val="FFC000"/>
                </a:solidFill>
              </a:rPr>
              <a:t>从其它类型构造出来的</a:t>
            </a:r>
            <a:r>
              <a:rPr lang="zh-CN" altLang="en-US" dirty="0" smtClean="0"/>
              <a:t>数据类型。</a:t>
            </a:r>
            <a:endParaRPr lang="en-US" altLang="zh-CN" dirty="0" smtClean="0"/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它们大多为复合数据类型。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dirty="0" smtClean="0">
                <a:solidFill>
                  <a:schemeClr val="folHlink"/>
                </a:solidFill>
              </a:rPr>
              <a:t>抽象数据类型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利用数据抽象和封装机制把</a:t>
            </a:r>
            <a:r>
              <a:rPr lang="zh-CN" altLang="en-US" dirty="0" smtClean="0">
                <a:solidFill>
                  <a:srgbClr val="FFC000"/>
                </a:solidFill>
              </a:rPr>
              <a:t>数据的表示</a:t>
            </a:r>
            <a:r>
              <a:rPr lang="zh-CN" altLang="en-US" dirty="0" smtClean="0"/>
              <a:t>对使用者</a:t>
            </a:r>
            <a:r>
              <a:rPr lang="zh-CN" altLang="en-US" dirty="0" smtClean="0">
                <a:solidFill>
                  <a:srgbClr val="FFC000"/>
                </a:solidFill>
              </a:rPr>
              <a:t>隐藏</a:t>
            </a:r>
            <a:r>
              <a:rPr lang="zh-CN" altLang="en-US" dirty="0" smtClean="0"/>
              <a:t>起来的数据类型。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它们一般为复合数据类型，在面向对象程序设计中用于描述对象。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6"/>
          <p:cNvSpPr>
            <a:spLocks noChangeArrowheads="1"/>
          </p:cNvSpPr>
          <p:nvPr/>
        </p:nvSpPr>
        <p:spPr bwMode="auto">
          <a:xfrm>
            <a:off x="0" y="21574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pic>
        <p:nvPicPr>
          <p:cNvPr id="8248" name="Picture 5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863" y="390525"/>
            <a:ext cx="5248275" cy="607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57163"/>
            <a:ext cx="7772400" cy="89535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dirty="0" smtClean="0"/>
              <a:t>C++</a:t>
            </a:r>
            <a:r>
              <a:rPr lang="zh-CN" altLang="en-US" dirty="0" smtClean="0"/>
              <a:t>基本数据类型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412875"/>
            <a:ext cx="8604572" cy="4608413"/>
          </a:xfrm>
        </p:spPr>
        <p:txBody>
          <a:bodyPr>
            <a:normAutofit fontScale="85000" lnSpcReduction="10000"/>
          </a:bodyPr>
          <a:lstStyle/>
          <a:p>
            <a:pPr marL="354013" indent="-354013" eaLnBrk="1" hangingPunct="1">
              <a:lnSpc>
                <a:spcPct val="110000"/>
              </a:lnSpc>
              <a:defRPr/>
            </a:pPr>
            <a:r>
              <a:rPr lang="en-US" altLang="zh-CN" dirty="0" smtClean="0"/>
              <a:t>C++</a:t>
            </a:r>
            <a:r>
              <a:rPr lang="zh-CN" altLang="en-US" dirty="0" smtClean="0"/>
              <a:t>基本数据类型包括：</a:t>
            </a:r>
            <a:endParaRPr lang="en-US" altLang="zh-CN" dirty="0" smtClean="0"/>
          </a:p>
          <a:p>
            <a:pPr marL="906463" lvl="1" eaLnBrk="1" hangingPunct="1">
              <a:lnSpc>
                <a:spcPct val="110000"/>
              </a:lnSpc>
              <a:defRPr/>
            </a:pPr>
            <a:r>
              <a:rPr lang="zh-CN" altLang="en-US" dirty="0"/>
              <a:t>	 整数类型</a:t>
            </a:r>
          </a:p>
          <a:p>
            <a:pPr marL="906463" lvl="1" eaLnBrk="1" hangingPunct="1">
              <a:lnSpc>
                <a:spcPct val="110000"/>
              </a:lnSpc>
              <a:defRPr/>
            </a:pPr>
            <a:r>
              <a:rPr lang="zh-CN" altLang="en-US" dirty="0"/>
              <a:t> 实数类型</a:t>
            </a:r>
          </a:p>
          <a:p>
            <a:pPr marL="906463" lvl="1" eaLnBrk="1" hangingPunct="1">
              <a:lnSpc>
                <a:spcPct val="110000"/>
              </a:lnSpc>
              <a:defRPr/>
            </a:pPr>
            <a:r>
              <a:rPr lang="zh-CN" altLang="en-US" dirty="0"/>
              <a:t> 字符类型</a:t>
            </a:r>
          </a:p>
          <a:p>
            <a:pPr marL="906463" lvl="1" eaLnBrk="1" hangingPunct="1">
              <a:lnSpc>
                <a:spcPct val="110000"/>
              </a:lnSpc>
              <a:defRPr/>
            </a:pPr>
            <a:r>
              <a:rPr lang="zh-CN" altLang="en-US" dirty="0"/>
              <a:t> 逻辑类型</a:t>
            </a:r>
          </a:p>
          <a:p>
            <a:pPr marL="906463" lvl="1" eaLnBrk="1" hangingPunct="1">
              <a:lnSpc>
                <a:spcPct val="110000"/>
              </a:lnSpc>
              <a:defRPr/>
            </a:pPr>
            <a:r>
              <a:rPr lang="zh-CN" altLang="en-US" dirty="0"/>
              <a:t> 空值类型 </a:t>
            </a:r>
          </a:p>
          <a:p>
            <a:pPr marL="354013" indent="-354013" eaLnBrk="1" hangingPunct="1">
              <a:lnSpc>
                <a:spcPct val="110000"/>
              </a:lnSpc>
              <a:defRPr/>
            </a:pPr>
            <a:r>
              <a:rPr lang="en-US" altLang="zh-CN" dirty="0" smtClean="0"/>
              <a:t>C++</a:t>
            </a:r>
            <a:r>
              <a:rPr lang="zh-CN" altLang="en-US" dirty="0" smtClean="0"/>
              <a:t>基本</a:t>
            </a:r>
            <a:r>
              <a:rPr lang="zh-CN" altLang="en-US" dirty="0"/>
              <a:t>数据类型</a:t>
            </a:r>
            <a:r>
              <a:rPr lang="zh-CN" altLang="en-US" dirty="0" smtClean="0"/>
              <a:t>的</a:t>
            </a:r>
            <a:r>
              <a:rPr lang="zh-CN" altLang="en-US" dirty="0"/>
              <a:t>数据能被</a:t>
            </a:r>
            <a:r>
              <a:rPr lang="zh-CN" altLang="en-US" dirty="0">
                <a:solidFill>
                  <a:srgbClr val="FFC000"/>
                </a:solidFill>
              </a:rPr>
              <a:t>机器指令直接进行</a:t>
            </a:r>
            <a:r>
              <a:rPr lang="zh-CN" altLang="en-US" dirty="0" smtClean="0">
                <a:solidFill>
                  <a:srgbClr val="FFC000"/>
                </a:solidFill>
              </a:rPr>
              <a:t>操作。</a:t>
            </a:r>
            <a:endParaRPr lang="en-US" altLang="zh-CN" dirty="0" smtClean="0">
              <a:solidFill>
                <a:srgbClr val="FFC000"/>
              </a:solidFill>
            </a:endParaRPr>
          </a:p>
          <a:p>
            <a:pPr marL="354013" indent="-354013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由于基本数据类型包含共同的操作，下面</a:t>
            </a:r>
            <a:r>
              <a:rPr lang="zh-CN" altLang="en-US" dirty="0" smtClean="0"/>
              <a:t>先分别</a:t>
            </a:r>
            <a:r>
              <a:rPr lang="zh-CN" altLang="en-US" dirty="0" smtClean="0"/>
              <a:t>介绍各种基本</a:t>
            </a:r>
            <a:r>
              <a:rPr lang="zh-CN" altLang="en-US" dirty="0" smtClean="0"/>
              <a:t>数据类型数据的表示，对它们能实施的运算（操作）将放在操作符部分进行统一介绍。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85725"/>
            <a:ext cx="7772400" cy="8953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整数类型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270000"/>
            <a:ext cx="8641208" cy="5399088"/>
          </a:xfrm>
        </p:spPr>
        <p:txBody>
          <a:bodyPr>
            <a:normAutofit fontScale="85000" lnSpcReduction="10000"/>
          </a:bodyPr>
          <a:lstStyle/>
          <a:p>
            <a:pPr marL="354013" indent="-354013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整数</a:t>
            </a:r>
            <a:r>
              <a:rPr lang="zh-CN" altLang="en-US" dirty="0"/>
              <a:t>类型通常用于</a:t>
            </a:r>
            <a:r>
              <a:rPr lang="zh-CN" altLang="en-US" dirty="0" smtClean="0"/>
              <a:t>描述</a:t>
            </a:r>
            <a:r>
              <a:rPr lang="zh-CN" altLang="en-US" dirty="0" smtClean="0">
                <a:solidFill>
                  <a:schemeClr val="folHlink"/>
                </a:solidFill>
              </a:rPr>
              <a:t>整数</a:t>
            </a:r>
            <a:r>
              <a:rPr lang="zh-CN" altLang="en-US" dirty="0" smtClean="0"/>
              <a:t>。</a:t>
            </a:r>
            <a:r>
              <a:rPr lang="en-US" altLang="zh-CN" dirty="0" smtClean="0"/>
              <a:t>C++</a:t>
            </a:r>
            <a:r>
              <a:rPr lang="zh-CN" altLang="en-US" dirty="0" smtClean="0"/>
              <a:t>按精度提供以下整数类型： </a:t>
            </a:r>
          </a:p>
          <a:p>
            <a:pPr marL="804863" lvl="1" indent="-269875" eaLnBrk="1" hangingPunct="1">
              <a:lnSpc>
                <a:spcPct val="110000"/>
              </a:lnSpc>
              <a:defRPr/>
            </a:pPr>
            <a:r>
              <a:rPr lang="en-US" altLang="zh-CN" dirty="0" err="1" smtClean="0"/>
              <a:t>int</a:t>
            </a:r>
            <a:endParaRPr lang="en-US" altLang="zh-CN" dirty="0" smtClean="0"/>
          </a:p>
          <a:p>
            <a:pPr marL="804863" lvl="1" indent="-269875" eaLnBrk="1" hangingPunct="1">
              <a:lnSpc>
                <a:spcPct val="110000"/>
              </a:lnSpc>
              <a:defRPr/>
            </a:pPr>
            <a:r>
              <a:rPr lang="en-US" altLang="zh-CN" dirty="0" smtClean="0"/>
              <a:t>short </a:t>
            </a:r>
            <a:r>
              <a:rPr lang="en-US" altLang="zh-CN" dirty="0" err="1" smtClean="0"/>
              <a:t>int</a:t>
            </a:r>
            <a:r>
              <a:rPr lang="zh-CN" altLang="en-US" dirty="0" smtClean="0"/>
              <a:t>或</a:t>
            </a:r>
            <a:r>
              <a:rPr lang="en-US" altLang="zh-CN" dirty="0" smtClean="0"/>
              <a:t>short</a:t>
            </a:r>
          </a:p>
          <a:p>
            <a:pPr marL="804863" lvl="1" indent="-269875" eaLnBrk="1" hangingPunct="1">
              <a:lnSpc>
                <a:spcPct val="110000"/>
              </a:lnSpc>
              <a:defRPr/>
            </a:pPr>
            <a:r>
              <a:rPr lang="en-US" altLang="zh-CN" dirty="0" smtClean="0"/>
              <a:t>long </a:t>
            </a:r>
            <a:r>
              <a:rPr lang="en-US" altLang="zh-CN" dirty="0" err="1" smtClean="0"/>
              <a:t>int</a:t>
            </a:r>
            <a:r>
              <a:rPr lang="zh-CN" altLang="en-US" dirty="0" smtClean="0"/>
              <a:t>或</a:t>
            </a:r>
            <a:r>
              <a:rPr lang="en-US" altLang="zh-CN" dirty="0" smtClean="0"/>
              <a:t>long</a:t>
            </a:r>
          </a:p>
          <a:p>
            <a:pPr marL="354013" indent="-354013"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zh-CN" altLang="en-US" sz="2800" dirty="0" smtClean="0">
                <a:solidFill>
                  <a:schemeClr val="tx2"/>
                </a:solidFill>
              </a:rPr>
              <a:t>	</a:t>
            </a:r>
            <a:r>
              <a:rPr lang="zh-CN" altLang="en-US" sz="2400" dirty="0" smtClean="0">
                <a:solidFill>
                  <a:schemeClr val="folHlink"/>
                </a:solidFill>
                <a:latin typeface="Arial"/>
              </a:rPr>
              <a:t>“</a:t>
            </a:r>
            <a:r>
              <a:rPr lang="en-US" altLang="zh-CN" sz="2400" dirty="0" smtClean="0">
                <a:solidFill>
                  <a:schemeClr val="folHlink"/>
                </a:solidFill>
              </a:rPr>
              <a:t>short </a:t>
            </a:r>
            <a:r>
              <a:rPr lang="en-US" altLang="zh-CN" sz="2400" dirty="0" err="1" smtClean="0">
                <a:solidFill>
                  <a:schemeClr val="folHlink"/>
                </a:solidFill>
              </a:rPr>
              <a:t>int</a:t>
            </a:r>
            <a:r>
              <a:rPr lang="zh-CN" altLang="en-US" sz="2400" dirty="0" smtClean="0">
                <a:solidFill>
                  <a:schemeClr val="folHlink"/>
                </a:solidFill>
              </a:rPr>
              <a:t>”的范围 ≤ </a:t>
            </a:r>
            <a:r>
              <a:rPr lang="zh-CN" altLang="en-US" sz="2400" dirty="0" smtClean="0">
                <a:solidFill>
                  <a:schemeClr val="folHlink"/>
                </a:solidFill>
                <a:latin typeface="Arial"/>
              </a:rPr>
              <a:t>“</a:t>
            </a:r>
            <a:r>
              <a:rPr lang="en-US" altLang="zh-CN" sz="2400" dirty="0" err="1" smtClean="0">
                <a:solidFill>
                  <a:schemeClr val="folHlink"/>
                </a:solidFill>
              </a:rPr>
              <a:t>int</a:t>
            </a:r>
            <a:r>
              <a:rPr lang="zh-CN" altLang="en-US" sz="2400" dirty="0" smtClean="0">
                <a:solidFill>
                  <a:schemeClr val="folHlink"/>
                </a:solidFill>
                <a:latin typeface="Arial"/>
              </a:rPr>
              <a:t>”</a:t>
            </a:r>
            <a:r>
              <a:rPr lang="zh-CN" altLang="en-US" sz="2400" dirty="0" smtClean="0">
                <a:solidFill>
                  <a:schemeClr val="folHlink"/>
                </a:solidFill>
              </a:rPr>
              <a:t>的范围 ≤ </a:t>
            </a:r>
            <a:r>
              <a:rPr lang="zh-CN" altLang="en-US" sz="2400" dirty="0" smtClean="0">
                <a:solidFill>
                  <a:schemeClr val="folHlink"/>
                </a:solidFill>
                <a:latin typeface="Arial"/>
              </a:rPr>
              <a:t>“</a:t>
            </a:r>
            <a:r>
              <a:rPr lang="en-US" altLang="zh-CN" sz="2400" dirty="0" smtClean="0">
                <a:solidFill>
                  <a:schemeClr val="folHlink"/>
                </a:solidFill>
              </a:rPr>
              <a:t>long </a:t>
            </a:r>
            <a:r>
              <a:rPr lang="en-US" altLang="zh-CN" sz="2400" dirty="0" err="1" smtClean="0">
                <a:solidFill>
                  <a:schemeClr val="folHlink"/>
                </a:solidFill>
              </a:rPr>
              <a:t>int</a:t>
            </a:r>
            <a:r>
              <a:rPr lang="zh-CN" altLang="en-US" sz="2400" dirty="0" smtClean="0">
                <a:solidFill>
                  <a:schemeClr val="folHlink"/>
                </a:solidFill>
              </a:rPr>
              <a:t>”的范围</a:t>
            </a:r>
          </a:p>
          <a:p>
            <a:pPr marL="404813" indent="-269875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在</a:t>
            </a:r>
            <a:r>
              <a:rPr lang="zh-CN" altLang="en-US" dirty="0"/>
              <a:t>计算机内部</a:t>
            </a:r>
            <a:r>
              <a:rPr lang="zh-CN" altLang="en-US" dirty="0" smtClean="0"/>
              <a:t>，</a:t>
            </a:r>
            <a:r>
              <a:rPr lang="zh-CN" altLang="en-US" dirty="0"/>
              <a:t>上述</a:t>
            </a:r>
            <a:r>
              <a:rPr lang="zh-CN" altLang="en-US" dirty="0" smtClean="0"/>
              <a:t>整数类型的值采用</a:t>
            </a:r>
            <a:r>
              <a:rPr lang="zh-CN" altLang="en-US" dirty="0" smtClean="0">
                <a:solidFill>
                  <a:srgbClr val="FFC000"/>
                </a:solidFill>
              </a:rPr>
              <a:t>固定长度的</a:t>
            </a:r>
            <a:r>
              <a:rPr lang="en-US" altLang="zh-CN" dirty="0" smtClean="0">
                <a:solidFill>
                  <a:srgbClr val="FFC000"/>
                </a:solidFill>
              </a:rPr>
              <a:t>2</a:t>
            </a:r>
            <a:r>
              <a:rPr lang="zh-CN" altLang="en-US" dirty="0" smtClean="0">
                <a:solidFill>
                  <a:srgbClr val="FFC000"/>
                </a:solidFill>
              </a:rPr>
              <a:t>的补码</a:t>
            </a:r>
            <a:r>
              <a:rPr lang="zh-CN" altLang="en-US" dirty="0" smtClean="0"/>
              <a:t>表示，长度由实现决定，通常情况下：</a:t>
            </a:r>
            <a:endParaRPr lang="en-US" altLang="zh-CN" dirty="0" smtClean="0"/>
          </a:p>
          <a:p>
            <a:pPr marL="804863" lvl="1" indent="-269875" eaLnBrk="1" hangingPunct="1">
              <a:lnSpc>
                <a:spcPct val="110000"/>
              </a:lnSpc>
              <a:defRPr/>
            </a:pPr>
            <a:r>
              <a:rPr lang="en-US" altLang="zh-CN" dirty="0" smtClean="0"/>
              <a:t>short </a:t>
            </a:r>
            <a:r>
              <a:rPr lang="en-US" altLang="zh-CN" dirty="0" err="1" smtClean="0"/>
              <a:t>int</a:t>
            </a:r>
            <a:r>
              <a:rPr lang="zh-CN" altLang="en-US" dirty="0" smtClean="0"/>
              <a:t>占</a:t>
            </a:r>
            <a:r>
              <a:rPr lang="en-US" altLang="zh-CN" dirty="0" smtClean="0"/>
              <a:t>2</a:t>
            </a:r>
            <a:r>
              <a:rPr lang="zh-CN" altLang="en-US" dirty="0" smtClean="0"/>
              <a:t>个字节（</a:t>
            </a:r>
            <a:r>
              <a:rPr lang="en-US" altLang="zh-CN" dirty="0" smtClean="0"/>
              <a:t>-32768</a:t>
            </a:r>
            <a:r>
              <a:rPr lang="zh-CN" altLang="en-US" dirty="0" smtClean="0"/>
              <a:t>～</a:t>
            </a:r>
            <a:r>
              <a:rPr lang="en-US" altLang="zh-CN" dirty="0" smtClean="0"/>
              <a:t>32767 </a:t>
            </a:r>
            <a:r>
              <a:rPr lang="zh-CN" altLang="en-US" dirty="0" smtClean="0"/>
              <a:t>）</a:t>
            </a:r>
          </a:p>
          <a:p>
            <a:pPr marL="804863" lvl="1" indent="-269875" eaLnBrk="1" hangingPunct="1">
              <a:lnSpc>
                <a:spcPct val="110000"/>
              </a:lnSpc>
              <a:defRPr/>
            </a:pPr>
            <a:r>
              <a:rPr lang="en-US" altLang="zh-CN" dirty="0" err="1"/>
              <a:t>int</a:t>
            </a:r>
            <a:r>
              <a:rPr lang="zh-CN" altLang="en-US" dirty="0"/>
              <a:t>占</a:t>
            </a:r>
            <a:r>
              <a:rPr lang="en-US" altLang="zh-CN" dirty="0"/>
              <a:t>4</a:t>
            </a:r>
            <a:r>
              <a:rPr lang="zh-CN" altLang="en-US" dirty="0"/>
              <a:t>个</a:t>
            </a:r>
            <a:r>
              <a:rPr lang="zh-CN" altLang="en-US" dirty="0" smtClean="0"/>
              <a:t>字节</a:t>
            </a:r>
            <a:r>
              <a:rPr lang="zh-CN" altLang="en-US" dirty="0"/>
              <a:t>（</a:t>
            </a:r>
            <a:r>
              <a:rPr lang="en-US" altLang="zh-CN" dirty="0"/>
              <a:t>-2147483648</a:t>
            </a:r>
            <a:r>
              <a:rPr lang="zh-CN" altLang="en-US" dirty="0"/>
              <a:t>～</a:t>
            </a:r>
            <a:r>
              <a:rPr lang="en-US" altLang="zh-CN" dirty="0"/>
              <a:t>2147483647 </a:t>
            </a:r>
            <a:r>
              <a:rPr lang="zh-CN" altLang="en-US" dirty="0"/>
              <a:t>）</a:t>
            </a:r>
            <a:endParaRPr lang="en-US" altLang="zh-CN" dirty="0"/>
          </a:p>
          <a:p>
            <a:pPr marL="804863" lvl="1" indent="-269875" eaLnBrk="1" hangingPunct="1">
              <a:lnSpc>
                <a:spcPct val="110000"/>
              </a:lnSpc>
              <a:defRPr/>
            </a:pPr>
            <a:r>
              <a:rPr lang="en-US" altLang="zh-CN" dirty="0" smtClean="0"/>
              <a:t>long </a:t>
            </a:r>
            <a:r>
              <a:rPr lang="en-US" altLang="zh-CN" dirty="0" err="1" smtClean="0"/>
              <a:t>int</a:t>
            </a:r>
            <a:r>
              <a:rPr lang="zh-CN" altLang="en-US" dirty="0" smtClean="0"/>
              <a:t>占</a:t>
            </a:r>
            <a:r>
              <a:rPr lang="en-US" altLang="zh-CN" dirty="0" smtClean="0"/>
              <a:t>4</a:t>
            </a:r>
            <a:r>
              <a:rPr lang="zh-CN" altLang="en-US" dirty="0" smtClean="0"/>
              <a:t>个字节 （</a:t>
            </a:r>
            <a:r>
              <a:rPr lang="en-US" altLang="zh-CN" dirty="0" smtClean="0"/>
              <a:t>-2147483648</a:t>
            </a:r>
            <a:r>
              <a:rPr lang="zh-CN" altLang="en-US" dirty="0" smtClean="0"/>
              <a:t>～</a:t>
            </a:r>
            <a:r>
              <a:rPr lang="en-US" altLang="zh-CN" dirty="0" smtClean="0"/>
              <a:t>2147483647 </a:t>
            </a:r>
            <a:r>
              <a:rPr lang="zh-CN" altLang="en-US" dirty="0" smtClean="0"/>
              <a:t>）</a:t>
            </a:r>
          </a:p>
          <a:p>
            <a:pPr marL="404813" indent="-269875" eaLnBrk="1" hangingPunct="1">
              <a:lnSpc>
                <a:spcPct val="110000"/>
              </a:lnSpc>
              <a:defRPr/>
            </a:pPr>
            <a:r>
              <a:rPr lang="en-US" altLang="zh-CN" dirty="0" smtClean="0"/>
              <a:t>C++11</a:t>
            </a:r>
            <a:r>
              <a:rPr lang="zh-CN" altLang="en-US" dirty="0" smtClean="0"/>
              <a:t>标准还提供了</a:t>
            </a:r>
            <a:r>
              <a:rPr lang="en-US" altLang="zh-CN" dirty="0" smtClean="0"/>
              <a:t>long </a:t>
            </a:r>
            <a:r>
              <a:rPr lang="en-US" altLang="zh-CN" dirty="0" err="1" smtClean="0"/>
              <a:t>long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int</a:t>
            </a:r>
            <a:r>
              <a:rPr lang="zh-CN" altLang="en-US" dirty="0" smtClean="0"/>
              <a:t>（</a:t>
            </a:r>
            <a:r>
              <a:rPr lang="en-US" altLang="zh-CN" dirty="0" smtClean="0"/>
              <a:t>8</a:t>
            </a:r>
            <a:r>
              <a:rPr lang="zh-CN" altLang="en-US" dirty="0" smtClean="0"/>
              <a:t>个字节）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lobe">
  <a:themeElements>
    <a:clrScheme name="Globe 9">
      <a:dk1>
        <a:srgbClr val="003B76"/>
      </a:dk1>
      <a:lt1>
        <a:srgbClr val="FFFFFF"/>
      </a:lt1>
      <a:dk2>
        <a:srgbClr val="0066CC"/>
      </a:dk2>
      <a:lt2>
        <a:srgbClr val="FFFF00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Globe">
      <a:majorFont>
        <a:latin typeface="Arial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Globe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e 9">
        <a:dk1>
          <a:srgbClr val="003B76"/>
        </a:dk1>
        <a:lt1>
          <a:srgbClr val="FFFFFF"/>
        </a:lt1>
        <a:dk2>
          <a:srgbClr val="0066CC"/>
        </a:dk2>
        <a:lt2>
          <a:srgbClr val="FFFF00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Globe</Template>
  <TotalTime>26384</TotalTime>
  <Words>5318</Words>
  <Application>Microsoft Office PowerPoint</Application>
  <PresentationFormat>全屏显示(4:3)</PresentationFormat>
  <Paragraphs>480</Paragraphs>
  <Slides>57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62" baseType="lpstr">
      <vt:lpstr>宋体</vt:lpstr>
      <vt:lpstr>Arial</vt:lpstr>
      <vt:lpstr>Verdana</vt:lpstr>
      <vt:lpstr>Wingdings</vt:lpstr>
      <vt:lpstr>Globe</vt:lpstr>
      <vt:lpstr>简单数据的描述 −−基本数据类型和表达式</vt:lpstr>
      <vt:lpstr>主要内容</vt:lpstr>
      <vt:lpstr>数据类型</vt:lpstr>
      <vt:lpstr>PowerPoint 演示文稿</vt:lpstr>
      <vt:lpstr>数据类型的分类</vt:lpstr>
      <vt:lpstr>C++提供的数据类型</vt:lpstr>
      <vt:lpstr>PowerPoint 演示文稿</vt:lpstr>
      <vt:lpstr>C++基本数据类型</vt:lpstr>
      <vt:lpstr>整数类型</vt:lpstr>
      <vt:lpstr>无符号整数类型</vt:lpstr>
      <vt:lpstr>PowerPoint 演示文稿</vt:lpstr>
      <vt:lpstr>实数类型</vt:lpstr>
      <vt:lpstr>字符类型</vt:lpstr>
      <vt:lpstr>常见的字符集及其编码</vt:lpstr>
      <vt:lpstr>常见的字符集及其编码（续）</vt:lpstr>
      <vt:lpstr>char类型的另一个作用： 描述比short int范围更小的整数</vt:lpstr>
      <vt:lpstr>逻辑类型</vt:lpstr>
      <vt:lpstr>空值类型</vt:lpstr>
      <vt:lpstr>整型和算术类型</vt:lpstr>
      <vt:lpstr>类型的别名 </vt:lpstr>
      <vt:lpstr>数据在程序中的表现形式</vt:lpstr>
      <vt:lpstr>常量</vt:lpstr>
      <vt:lpstr>字面常量（直接量）</vt:lpstr>
      <vt:lpstr>整数类型字面常量</vt:lpstr>
      <vt:lpstr>PowerPoint 演示文稿</vt:lpstr>
      <vt:lpstr>实数类型字面常量</vt:lpstr>
      <vt:lpstr>PowerPoint 演示文稿</vt:lpstr>
      <vt:lpstr>字符类型字面常量</vt:lpstr>
      <vt:lpstr>字符串类型字面常量</vt:lpstr>
      <vt:lpstr>符号常量（命名常量）</vt:lpstr>
      <vt:lpstr>使用符号常量的好处</vt:lpstr>
      <vt:lpstr>PowerPoint 演示文稿</vt:lpstr>
      <vt:lpstr>变量</vt:lpstr>
      <vt:lpstr>变量具有的基本属性</vt:lpstr>
      <vt:lpstr>PowerPoint 演示文稿</vt:lpstr>
      <vt:lpstr>变量的定义</vt:lpstr>
      <vt:lpstr>PowerPoint 演示文稿</vt:lpstr>
      <vt:lpstr>变量值的输入</vt:lpstr>
      <vt:lpstr>PowerPoint 演示文稿</vt:lpstr>
      <vt:lpstr>PowerPoint 演示文稿</vt:lpstr>
      <vt:lpstr>操作符（运算符）</vt:lpstr>
      <vt:lpstr>C++操作符的种类</vt:lpstr>
      <vt:lpstr>赋值操作</vt:lpstr>
      <vt:lpstr>PowerPoint 演示文稿</vt:lpstr>
      <vt:lpstr>算术操作符</vt:lpstr>
      <vt:lpstr>PowerPoint 演示文稿</vt:lpstr>
      <vt:lpstr>PowerPoint 演示文稿</vt:lpstr>
      <vt:lpstr>关系操作符 </vt:lpstr>
      <vt:lpstr>逻辑操作符 </vt:lpstr>
      <vt:lpstr>其它操作符</vt:lpstr>
      <vt:lpstr>PowerPoint 演示文稿</vt:lpstr>
      <vt:lpstr>PowerPoint 演示文稿</vt:lpstr>
      <vt:lpstr>表达式</vt:lpstr>
      <vt:lpstr>PowerPoint 演示文稿</vt:lpstr>
      <vt:lpstr>操作符的优先级和结合性</vt:lpstr>
      <vt:lpstr>PowerPoint 演示文稿</vt:lpstr>
      <vt:lpstr>表达式的输出</vt:lpstr>
    </vt:vector>
  </TitlesOfParts>
  <Company>Nanjing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Chen Jiajun</dc:creator>
  <cp:lastModifiedBy>Chen Jiajun</cp:lastModifiedBy>
  <cp:revision>484</cp:revision>
  <dcterms:created xsi:type="dcterms:W3CDTF">2004-11-30T12:48:42Z</dcterms:created>
  <dcterms:modified xsi:type="dcterms:W3CDTF">2026-05-11T09:48:15Z</dcterms:modified>
</cp:coreProperties>
</file>