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17"/>
  </p:notesMasterIdLst>
  <p:sldIdLst>
    <p:sldId id="257" r:id="rId2"/>
    <p:sldId id="564" r:id="rId3"/>
    <p:sldId id="293" r:id="rId4"/>
    <p:sldId id="294" r:id="rId5"/>
    <p:sldId id="362" r:id="rId6"/>
    <p:sldId id="582" r:id="rId7"/>
    <p:sldId id="562" r:id="rId8"/>
    <p:sldId id="583" r:id="rId9"/>
    <p:sldId id="263" r:id="rId10"/>
    <p:sldId id="264" r:id="rId11"/>
    <p:sldId id="295" r:id="rId12"/>
    <p:sldId id="592" r:id="rId13"/>
    <p:sldId id="565" r:id="rId14"/>
    <p:sldId id="296" r:id="rId15"/>
    <p:sldId id="297" r:id="rId16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366C"/>
    <a:srgbClr val="004182"/>
    <a:srgbClr val="00458A"/>
    <a:srgbClr val="006BD6"/>
    <a:srgbClr val="009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22" autoAdjust="0"/>
    <p:restoredTop sz="94631" autoAdjust="0"/>
  </p:normalViewPr>
  <p:slideViewPr>
    <p:cSldViewPr>
      <p:cViewPr varScale="1">
        <p:scale>
          <a:sx n="104" d="100"/>
          <a:sy n="104" d="100"/>
        </p:scale>
        <p:origin x="1092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56D76-AACF-4107-A0A6-48831FECDFBC}" type="datetimeFigureOut">
              <a:rPr lang="zh-CN" altLang="en-US" smtClean="0"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478CC-71F1-4B6F-9A62-58CCE68A2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08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枚举类型</a:t>
            </a:r>
            <a:endParaRPr lang="zh-CN" altLang="en-US" sz="4800" dirty="0" smtClean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016" y="1196752"/>
            <a:ext cx="8820472" cy="547260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赋值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600" dirty="0" smtClean="0"/>
              <a:t>相同枚举类型之间可以进行赋值操作，例如： 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sz="2000" dirty="0" smtClean="0"/>
              <a:t>Day d1,d2;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sz="2000" dirty="0" smtClean="0"/>
              <a:t>......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sz="2000" dirty="0" smtClean="0"/>
              <a:t>d2 = d1;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600" dirty="0" smtClean="0"/>
              <a:t>可以把一个枚举值赋值给一个整型变量，例如：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sz="2000" dirty="0"/>
              <a:t>Day </a:t>
            </a:r>
            <a:r>
              <a:rPr lang="en-US" altLang="zh-CN" sz="2000" dirty="0" smtClean="0"/>
              <a:t>d;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;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sz="2000" dirty="0" smtClean="0"/>
              <a:t>......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= d; //OK</a:t>
            </a:r>
            <a:r>
              <a:rPr lang="zh-CN" altLang="en-US" sz="2000" dirty="0" smtClean="0"/>
              <a:t>，将进行类型转换</a:t>
            </a:r>
            <a:endParaRPr lang="en-US" altLang="zh-CN" sz="20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600" dirty="0" smtClean="0"/>
              <a:t>不能</a:t>
            </a:r>
            <a:r>
              <a:rPr lang="zh-CN" altLang="en-US" sz="2600" dirty="0"/>
              <a:t>把一个整型值赋值给枚举类型的</a:t>
            </a:r>
            <a:r>
              <a:rPr lang="zh-CN" altLang="en-US" sz="2600" dirty="0" smtClean="0"/>
              <a:t>变量，例如：</a:t>
            </a:r>
            <a:endParaRPr lang="en-US" altLang="zh-CN" sz="2600" dirty="0"/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sz="2000" dirty="0"/>
              <a:t>Day d;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sz="2000" dirty="0" smtClean="0"/>
              <a:t>d =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; //</a:t>
            </a:r>
            <a:r>
              <a:rPr lang="en-US" altLang="zh-CN" sz="2000" dirty="0" smtClean="0">
                <a:solidFill>
                  <a:srgbClr val="FFC000"/>
                </a:solidFill>
              </a:rPr>
              <a:t>Error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en-US" altLang="zh-CN" sz="2000" dirty="0" smtClean="0"/>
              <a:t>d = (Day)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; //OK</a:t>
            </a:r>
            <a:r>
              <a:rPr lang="zh-CN" altLang="en-US" sz="2000" dirty="0" smtClean="0"/>
              <a:t>，</a:t>
            </a:r>
            <a:r>
              <a:rPr lang="zh-CN" altLang="en-US" sz="2000" dirty="0" smtClean="0">
                <a:solidFill>
                  <a:srgbClr val="FFC000"/>
                </a:solidFill>
              </a:rPr>
              <a:t>但不安全！ 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754063" y="277813"/>
            <a:ext cx="7708900" cy="76041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GB" dirty="0" smtClean="0"/>
              <a:t>枚举类型的</a:t>
            </a:r>
            <a:r>
              <a:rPr lang="zh-CN" altLang="en-US" dirty="0" smtClean="0"/>
              <a:t>操作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620688"/>
            <a:ext cx="8893175" cy="583264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由于每个枚举值对应一个整型常量，</a:t>
            </a:r>
            <a:r>
              <a:rPr lang="zh-CN" altLang="en-US" sz="2800" dirty="0"/>
              <a:t>因此，枚举类型可以参与算术、关系、逻辑等</a:t>
            </a:r>
            <a:r>
              <a:rPr lang="zh-CN" altLang="en-US" sz="2800" dirty="0" smtClean="0"/>
              <a:t>运算。</a:t>
            </a:r>
            <a:endParaRPr lang="en-US" altLang="zh-CN" sz="24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运算时，枚举值将转换成对应的整型值</a:t>
            </a:r>
            <a:endParaRPr lang="en-US" altLang="zh-CN" sz="24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注意</a:t>
            </a:r>
            <a:r>
              <a:rPr lang="zh-CN" altLang="en-US" sz="2400" dirty="0">
                <a:solidFill>
                  <a:srgbClr val="FFC000"/>
                </a:solidFill>
              </a:rPr>
              <a:t>：</a:t>
            </a:r>
            <a:r>
              <a:rPr lang="zh-CN" altLang="en-US" sz="2400" dirty="0"/>
              <a:t>枚举类型的运算结果不再是枚举类型！</a:t>
            </a:r>
            <a:endParaRPr lang="en-US" altLang="zh-CN" sz="2400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枚举</a:t>
            </a:r>
            <a:r>
              <a:rPr lang="zh-CN" altLang="en-US" sz="2400" dirty="0"/>
              <a:t>类型的</a:t>
            </a:r>
            <a:r>
              <a:rPr lang="zh-CN" altLang="en-US" sz="2400" dirty="0" smtClean="0"/>
              <a:t>运算主要用于一些</a:t>
            </a:r>
            <a:r>
              <a:rPr lang="zh-CN" altLang="en-US" sz="2400" dirty="0"/>
              <a:t>特殊的编程场合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例如：</a:t>
            </a:r>
            <a:endParaRPr lang="en-US" altLang="zh-CN" sz="2400" dirty="0" smtClean="0"/>
          </a:p>
          <a:p>
            <a:pPr marL="625475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000" dirty="0" err="1"/>
              <a:t>enum</a:t>
            </a:r>
            <a:r>
              <a:rPr lang="en-US" altLang="zh-CN" sz="2000" dirty="0"/>
              <a:t> Day {</a:t>
            </a:r>
            <a:r>
              <a:rPr lang="en-US" altLang="zh-CN" sz="2000" dirty="0" smtClean="0"/>
              <a:t>SUN,MON,TUE,WED,THU,FRI,SAT</a:t>
            </a:r>
            <a:r>
              <a:rPr lang="en-US" altLang="zh-CN" sz="2000" dirty="0"/>
              <a:t>}; </a:t>
            </a:r>
            <a:endParaRPr lang="en-US" altLang="zh-CN" sz="2000" dirty="0" smtClean="0"/>
          </a:p>
          <a:p>
            <a:pPr marL="625475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000" dirty="0" smtClean="0"/>
              <a:t>for </a:t>
            </a:r>
            <a:r>
              <a:rPr lang="en-US" altLang="zh-CN" sz="2000" dirty="0"/>
              <a:t>(Day </a:t>
            </a:r>
            <a:r>
              <a:rPr lang="en-US" altLang="zh-CN" sz="2000" dirty="0" smtClean="0"/>
              <a:t>d=SUN</a:t>
            </a:r>
            <a:r>
              <a:rPr lang="en-US" altLang="zh-CN" sz="2000" dirty="0"/>
              <a:t>; </a:t>
            </a:r>
            <a:r>
              <a:rPr lang="en-US" altLang="zh-CN" sz="2000" dirty="0" smtClean="0"/>
              <a:t>d</a:t>
            </a:r>
            <a:r>
              <a:rPr lang="en-US" altLang="zh-CN" sz="2000" dirty="0" smtClean="0">
                <a:solidFill>
                  <a:srgbClr val="FFC000"/>
                </a:solidFill>
              </a:rPr>
              <a:t>&lt;=</a:t>
            </a:r>
            <a:r>
              <a:rPr lang="en-US" altLang="zh-CN" sz="2000" dirty="0"/>
              <a:t>SAT; </a:t>
            </a:r>
            <a:r>
              <a:rPr lang="en-US" altLang="zh-CN" sz="2000" dirty="0" smtClean="0"/>
              <a:t>d=(</a:t>
            </a:r>
            <a:r>
              <a:rPr lang="en-US" altLang="zh-CN" sz="2000" dirty="0"/>
              <a:t>Day</a:t>
            </a:r>
            <a:r>
              <a:rPr lang="en-US" altLang="zh-CN" sz="2000" dirty="0" smtClean="0"/>
              <a:t>)(d</a:t>
            </a:r>
            <a:r>
              <a:rPr lang="en-US" altLang="zh-CN" sz="2000" dirty="0" smtClean="0">
                <a:solidFill>
                  <a:srgbClr val="FFC000"/>
                </a:solidFill>
              </a:rPr>
              <a:t>+</a:t>
            </a:r>
            <a:r>
              <a:rPr lang="en-US" altLang="zh-CN" sz="2000" dirty="0" smtClean="0"/>
              <a:t>1)) //</a:t>
            </a:r>
            <a:r>
              <a:rPr lang="zh-CN" altLang="en-US" sz="2000" dirty="0" smtClean="0"/>
              <a:t>一周的数据处理</a:t>
            </a:r>
            <a:endParaRPr lang="en-US" altLang="zh-CN" sz="2000" dirty="0"/>
          </a:p>
          <a:p>
            <a:pPr marL="625475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000" dirty="0"/>
              <a:t>{	</a:t>
            </a:r>
            <a:r>
              <a:rPr lang="en-US" altLang="zh-CN" sz="2000" dirty="0" smtClean="0"/>
              <a:t>switch (d)</a:t>
            </a:r>
          </a:p>
          <a:p>
            <a:pPr marL="625475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000" dirty="0" smtClean="0"/>
              <a:t>     { case SUN: ......</a:t>
            </a:r>
          </a:p>
          <a:p>
            <a:pPr marL="625475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case MON: ......</a:t>
            </a:r>
          </a:p>
          <a:p>
            <a:pPr marL="625475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......</a:t>
            </a:r>
          </a:p>
          <a:p>
            <a:pPr marL="625475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000" dirty="0" smtClean="0"/>
              <a:t>     }</a:t>
            </a:r>
            <a:endParaRPr lang="zh-CN" altLang="en-US" sz="2000" dirty="0"/>
          </a:p>
          <a:p>
            <a:pPr marL="625475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000" dirty="0" smtClean="0"/>
              <a:t>}</a:t>
            </a:r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3052935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zh-CN" altLang="en-US" dirty="0" smtClean="0"/>
              <a:t>再例如：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sz="2600" dirty="0" err="1"/>
              <a:t>enum</a:t>
            </a:r>
            <a:r>
              <a:rPr lang="en-US" altLang="zh-CN" sz="2600" dirty="0"/>
              <a:t> Status { S1=1,S2=2,S3=4,S4=8 </a:t>
            </a:r>
            <a:r>
              <a:rPr lang="en-US" altLang="zh-CN" sz="2600" dirty="0" smtClean="0"/>
              <a:t>};</a:t>
            </a:r>
          </a:p>
          <a:p>
            <a:pPr marL="457200" lvl="1" indent="0">
              <a:buNone/>
            </a:pPr>
            <a:r>
              <a:rPr lang="en-US" altLang="zh-CN" sz="2600" dirty="0" smtClean="0"/>
              <a:t>Status devices; //</a:t>
            </a:r>
            <a:r>
              <a:rPr lang="zh-CN" altLang="en-US" sz="2600" dirty="0" smtClean="0"/>
              <a:t>存储</a:t>
            </a:r>
            <a:r>
              <a:rPr lang="en-US" altLang="zh-CN" sz="2600" dirty="0" smtClean="0"/>
              <a:t>4</a:t>
            </a:r>
            <a:r>
              <a:rPr lang="zh-CN" altLang="en-US" sz="2600" dirty="0" smtClean="0"/>
              <a:t>个设备的状态信息</a:t>
            </a:r>
            <a:endParaRPr lang="en-US" altLang="zh-CN" sz="2600" dirty="0" smtClean="0"/>
          </a:p>
          <a:p>
            <a:pPr marL="457200" lvl="1" indent="0">
              <a:buNone/>
            </a:pPr>
            <a:r>
              <a:rPr lang="en-US" altLang="zh-CN" sz="2600" dirty="0" smtClean="0"/>
              <a:t>...... //</a:t>
            </a:r>
            <a:r>
              <a:rPr lang="zh-CN" altLang="en-US" sz="2600" dirty="0" smtClean="0"/>
              <a:t>在</a:t>
            </a:r>
            <a:r>
              <a:rPr lang="en-US" altLang="zh-CN" sz="2600" dirty="0" smtClean="0"/>
              <a:t>devices</a:t>
            </a:r>
            <a:r>
              <a:rPr lang="zh-CN" altLang="en-US" sz="2600" dirty="0" smtClean="0"/>
              <a:t>中设置了设备状态</a:t>
            </a:r>
            <a:endParaRPr lang="en-US" altLang="zh-CN" sz="2600" dirty="0" smtClean="0"/>
          </a:p>
          <a:p>
            <a:pPr marL="457200" lvl="1" indent="0">
              <a:buNone/>
            </a:pPr>
            <a:r>
              <a:rPr lang="en-US" altLang="zh-CN" sz="2600" dirty="0" smtClean="0"/>
              <a:t>if (devices &amp; S3 != 0) //</a:t>
            </a:r>
            <a:r>
              <a:rPr lang="zh-CN" altLang="en-US" sz="2600" dirty="0" smtClean="0"/>
              <a:t>第</a:t>
            </a:r>
            <a:r>
              <a:rPr lang="en-US" altLang="zh-CN" sz="2600" dirty="0" smtClean="0"/>
              <a:t>3</a:t>
            </a:r>
            <a:r>
              <a:rPr lang="zh-CN" altLang="en-US" sz="2600" dirty="0" smtClean="0"/>
              <a:t>个设备是打开的</a:t>
            </a:r>
            <a:endParaRPr lang="en-US" altLang="zh-CN" sz="2600" dirty="0" smtClean="0"/>
          </a:p>
          <a:p>
            <a:pPr marL="457200" lvl="1" indent="0">
              <a:buNone/>
            </a:pPr>
            <a:r>
              <a:rPr lang="en-US" altLang="zh-CN" sz="2600" dirty="0" smtClean="0"/>
              <a:t>{ ...... //</a:t>
            </a:r>
            <a:r>
              <a:rPr lang="zh-CN" altLang="en-US" sz="2600" dirty="0" smtClean="0"/>
              <a:t>控制第</a:t>
            </a:r>
            <a:r>
              <a:rPr lang="en-US" altLang="zh-CN" sz="2600" smtClean="0"/>
              <a:t>3</a:t>
            </a:r>
            <a:r>
              <a:rPr lang="zh-CN" altLang="en-US" sz="2600" smtClean="0"/>
              <a:t>个</a:t>
            </a:r>
            <a:r>
              <a:rPr lang="zh-CN" altLang="en-US" sz="2600" dirty="0" smtClean="0"/>
              <a:t>设备的一系列操作</a:t>
            </a:r>
            <a:endParaRPr lang="en-US" altLang="zh-CN" sz="2600" dirty="0" smtClean="0"/>
          </a:p>
          <a:p>
            <a:pPr marL="457200" lvl="1" indent="0">
              <a:buNone/>
            </a:pPr>
            <a:r>
              <a:rPr lang="en-US" altLang="zh-CN" sz="2600" dirty="0"/>
              <a:t>}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3555140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枚举类型的值</a:t>
            </a:r>
            <a:r>
              <a:rPr lang="zh-CN" altLang="en-US" sz="2800" dirty="0" smtClean="0"/>
              <a:t>不能直接进行输入</a:t>
            </a:r>
            <a:r>
              <a:rPr lang="zh-CN" altLang="en-US" sz="2800" dirty="0" smtClean="0">
                <a:latin typeface="Courier New" pitchFamily="49" charset="0"/>
              </a:rPr>
              <a:t>，但可以直接进行输出</a:t>
            </a:r>
            <a:r>
              <a:rPr lang="zh-CN" altLang="en-US" sz="2800" dirty="0" smtClean="0"/>
              <a:t>。例如：</a:t>
            </a:r>
          </a:p>
          <a:p>
            <a:pPr marL="627063" lvl="2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err="1"/>
              <a:t>enum</a:t>
            </a:r>
            <a:r>
              <a:rPr lang="en-US" altLang="zh-CN" dirty="0"/>
              <a:t> Day {SUN,MON,TUE,WED,THU,FRI,SAT};</a:t>
            </a:r>
            <a:endParaRPr lang="en-US" altLang="zh-CN" dirty="0" smtClean="0"/>
          </a:p>
          <a:p>
            <a:pPr marL="627063" lvl="2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Day </a:t>
            </a:r>
            <a:r>
              <a:rPr lang="en-US" altLang="zh-CN" dirty="0"/>
              <a:t>d;</a:t>
            </a:r>
          </a:p>
          <a:p>
            <a:pPr marL="627063" lvl="2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err="1"/>
              <a:t>cin</a:t>
            </a:r>
            <a:r>
              <a:rPr lang="en-US" altLang="zh-CN" dirty="0"/>
              <a:t> &gt;&gt; d;  //</a:t>
            </a:r>
            <a:r>
              <a:rPr lang="en-US" altLang="zh-CN" dirty="0">
                <a:solidFill>
                  <a:srgbClr val="FFC000"/>
                </a:solidFill>
              </a:rPr>
              <a:t>Error</a:t>
            </a:r>
          </a:p>
          <a:p>
            <a:pPr marL="627063" lvl="2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d </a:t>
            </a:r>
            <a:r>
              <a:rPr lang="en-US" altLang="zh-CN" dirty="0"/>
              <a:t>= </a:t>
            </a:r>
            <a:r>
              <a:rPr lang="en-US" altLang="zh-CN" dirty="0" smtClean="0"/>
              <a:t>TUE;</a:t>
            </a:r>
          </a:p>
          <a:p>
            <a:pPr marL="627063" lvl="2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</a:t>
            </a:r>
            <a:r>
              <a:rPr lang="en-US" altLang="zh-CN" dirty="0"/>
              <a:t>&lt;&lt; d;  //OK</a:t>
            </a:r>
            <a:r>
              <a:rPr lang="zh-CN" altLang="en-US" dirty="0"/>
              <a:t>，将把</a:t>
            </a:r>
            <a:r>
              <a:rPr lang="en-US" altLang="zh-CN" dirty="0"/>
              <a:t>d</a:t>
            </a:r>
            <a:r>
              <a:rPr lang="zh-CN" altLang="en-US" dirty="0"/>
              <a:t>转换成</a:t>
            </a:r>
            <a:r>
              <a:rPr lang="en-US" altLang="zh-CN" dirty="0" err="1"/>
              <a:t>int</a:t>
            </a:r>
            <a:r>
              <a:rPr lang="zh-CN" altLang="en-US" dirty="0" smtClean="0"/>
              <a:t>输出：</a:t>
            </a:r>
            <a:r>
              <a:rPr lang="en-US" altLang="zh-CN" dirty="0" smtClean="0"/>
              <a:t>2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318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836713"/>
            <a:ext cx="8642350" cy="5904656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要进行枚举类型的输入，一般要通过其它类型来实现。例如：</a:t>
            </a:r>
            <a:endParaRPr lang="en-US" altLang="zh-CN" sz="24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 	Day d;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i</a:t>
            </a:r>
            <a:r>
              <a:rPr lang="en-US" altLang="zh-CN" sz="2200" dirty="0" smtClean="0"/>
              <a:t>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</a:t>
            </a:r>
            <a:r>
              <a:rPr lang="en-US" altLang="zh-CN" sz="2200" dirty="0" err="1" smtClean="0"/>
              <a:t>cin</a:t>
            </a:r>
            <a:r>
              <a:rPr lang="en-US" altLang="zh-CN" sz="2200" dirty="0" smtClean="0"/>
              <a:t> &gt;&gt; </a:t>
            </a:r>
            <a:r>
              <a:rPr lang="en-US" altLang="zh-CN" sz="2200" dirty="0" err="1" smtClean="0"/>
              <a:t>i</a:t>
            </a:r>
            <a:r>
              <a:rPr lang="en-US" altLang="zh-CN" sz="2200" dirty="0" smtClean="0"/>
              <a:t>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switch (</a:t>
            </a:r>
            <a:r>
              <a:rPr lang="en-US" altLang="zh-CN" sz="2200" dirty="0" err="1" smtClean="0"/>
              <a:t>i</a:t>
            </a:r>
            <a:r>
              <a:rPr lang="en-US" altLang="zh-CN" sz="2200" dirty="0" smtClean="0"/>
              <a:t>)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{	case 0: d = SUN; 	break;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	case 1: d = MON; 	break;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	case 2: d = TUE; 	break;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	case 3: d = WED; 	break;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	case 4: d = THU; 	break;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	case 5: d = FRI; 	break;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	case 6: d = SAT; 	break;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	default: 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"Input Error!"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return -1;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sz="2200" dirty="0" smtClean="0"/>
              <a:t>	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871240"/>
            <a:ext cx="8784976" cy="515004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400" dirty="0" smtClean="0"/>
              <a:t>要输出出枚举类型值的名字，需要根据枚举值分别处理。例如：</a:t>
            </a:r>
            <a:endParaRPr lang="en-US" altLang="zh-CN" sz="2400" dirty="0" smtClean="0"/>
          </a:p>
          <a:p>
            <a:pPr marL="0" indent="0" eaLnBrk="1" hangingPunct="1">
              <a:buNone/>
              <a:defRPr/>
            </a:pPr>
            <a:r>
              <a:rPr lang="en-US" altLang="zh-CN" sz="2200" dirty="0" smtClean="0"/>
              <a:t>     Day </a:t>
            </a:r>
            <a:r>
              <a:rPr lang="en-US" altLang="zh-CN" sz="2200" dirty="0"/>
              <a:t>d;  </a:t>
            </a:r>
            <a:endParaRPr lang="en-US" altLang="zh-CN" sz="2200" dirty="0" smtClean="0"/>
          </a:p>
          <a:p>
            <a:pPr marL="0" indent="0" eaLnBrk="1" hangingPunct="1">
              <a:buNone/>
              <a:defRPr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 ......   </a:t>
            </a:r>
            <a:endParaRPr lang="en-US" altLang="zh-CN" sz="2200" dirty="0"/>
          </a:p>
          <a:p>
            <a:pPr marL="0" indent="0" eaLnBrk="1" hangingPunct="1">
              <a:buNone/>
              <a:defRPr/>
            </a:pPr>
            <a:r>
              <a:rPr lang="en-US" altLang="zh-CN" sz="2200" dirty="0" smtClean="0"/>
              <a:t>     switch (d) //</a:t>
            </a:r>
            <a:r>
              <a:rPr lang="zh-CN" altLang="en-US" sz="2200" dirty="0" smtClean="0"/>
              <a:t>输出枚举值的名</a:t>
            </a:r>
            <a:endParaRPr lang="en-US" altLang="zh-CN" sz="2200" dirty="0" smtClean="0"/>
          </a:p>
          <a:p>
            <a:pPr marL="0" indent="0" eaLnBrk="1" hangingPunct="1">
              <a:buNone/>
              <a:defRPr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 {	case SUN: 	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"SUN"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	break;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	case MON:	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"MON"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	break;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	case TUE:	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"TUE"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	break;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	case WED:	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"WED"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	break;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	case THU:	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"THU"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	break;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	case FRI:	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"FRI"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	break;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	case SAT:	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"SAT"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	break;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dirty="0" smtClean="0"/>
              <a:t>	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6382"/>
            <a:ext cx="8229600" cy="868362"/>
          </a:xfrm>
        </p:spPr>
        <p:txBody>
          <a:bodyPr/>
          <a:lstStyle/>
          <a:p>
            <a:pPr eaLnBrk="1" hangingPunct="1">
              <a:defRPr/>
            </a:pPr>
            <a:endParaRPr lang="zh-CN" altLang="en-US" dirty="0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85454"/>
            <a:ext cx="8641655" cy="4535834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kumimoji="1" lang="zh-CN" altLang="en-US" dirty="0" smtClean="0"/>
              <a:t>如何描述下列数据：</a:t>
            </a:r>
          </a:p>
          <a:p>
            <a:pPr lvl="1" eaLnBrk="1" hangingPunct="1">
              <a:defRPr/>
            </a:pPr>
            <a:r>
              <a:rPr kumimoji="1" lang="zh-CN" altLang="en-US" dirty="0" smtClean="0"/>
              <a:t>星期：星期一、</a:t>
            </a:r>
            <a:r>
              <a:rPr kumimoji="1" lang="en-US" altLang="zh-CN" dirty="0" smtClean="0"/>
              <a:t>......</a:t>
            </a:r>
            <a:r>
              <a:rPr kumimoji="1" lang="zh-CN" altLang="en-US" dirty="0" smtClean="0"/>
              <a:t>、星期六、星期天</a:t>
            </a:r>
          </a:p>
          <a:p>
            <a:pPr lvl="1" eaLnBrk="1" hangingPunct="1">
              <a:defRPr/>
            </a:pPr>
            <a:r>
              <a:rPr kumimoji="1" lang="zh-CN" altLang="en-US" dirty="0" smtClean="0"/>
              <a:t>月份：一月、</a:t>
            </a:r>
            <a:r>
              <a:rPr kumimoji="1" lang="en-US" altLang="zh-CN" dirty="0" smtClean="0"/>
              <a:t>......</a:t>
            </a:r>
            <a:r>
              <a:rPr kumimoji="1" lang="zh-CN" altLang="en-US" dirty="0" smtClean="0"/>
              <a:t>、十二月</a:t>
            </a:r>
          </a:p>
          <a:p>
            <a:pPr lvl="1" eaLnBrk="1" hangingPunct="1">
              <a:defRPr/>
            </a:pPr>
            <a:r>
              <a:rPr kumimoji="1" lang="zh-CN" altLang="en-US" dirty="0" smtClean="0"/>
              <a:t>颜色：红、绿、蓝、</a:t>
            </a:r>
            <a:r>
              <a:rPr kumimoji="1" lang="en-US" altLang="zh-CN" dirty="0" smtClean="0"/>
              <a:t>......</a:t>
            </a:r>
          </a:p>
          <a:p>
            <a:pPr lvl="1" eaLnBrk="1" hangingPunct="1">
              <a:defRPr/>
            </a:pPr>
            <a:r>
              <a:rPr kumimoji="1" lang="en-US" altLang="zh-CN" dirty="0" smtClean="0"/>
              <a:t>......</a:t>
            </a:r>
          </a:p>
          <a:p>
            <a:pPr eaLnBrk="1" hangingPunct="1">
              <a:defRPr/>
            </a:pPr>
            <a:r>
              <a:rPr kumimoji="1" lang="zh-CN" altLang="en-US" dirty="0"/>
              <a:t>如果</a:t>
            </a:r>
            <a:r>
              <a:rPr kumimoji="1" lang="zh-CN" altLang="en-US" dirty="0" smtClean="0"/>
              <a:t>用基本数据类型来表示上述的数据，则会面临下面的问题：</a:t>
            </a:r>
          </a:p>
          <a:p>
            <a:pPr lvl="1" eaLnBrk="1" hangingPunct="1">
              <a:defRPr/>
            </a:pPr>
            <a:r>
              <a:rPr kumimoji="1" lang="zh-CN" altLang="en-US" dirty="0" smtClean="0"/>
              <a:t>只用到基本</a:t>
            </a:r>
            <a:r>
              <a:rPr kumimoji="1" lang="zh-CN" altLang="en-US" dirty="0"/>
              <a:t>数据类型值集中很少的值</a:t>
            </a:r>
            <a:endParaRPr kumimoji="1" lang="en-US" altLang="zh-CN" dirty="0"/>
          </a:p>
          <a:p>
            <a:pPr lvl="1" eaLnBrk="1" hangingPunct="1">
              <a:defRPr/>
            </a:pPr>
            <a:r>
              <a:rPr kumimoji="1" lang="zh-CN" altLang="en-US" dirty="0"/>
              <a:t>基本数据类型</a:t>
            </a:r>
            <a:r>
              <a:rPr kumimoji="1" lang="zh-CN" altLang="en-US" dirty="0" smtClean="0"/>
              <a:t>的一些运算</a:t>
            </a:r>
            <a:r>
              <a:rPr kumimoji="1" lang="zh-CN" altLang="en-US" dirty="0"/>
              <a:t>对它们没有意义</a:t>
            </a:r>
          </a:p>
          <a:p>
            <a:pPr lvl="1" eaLnBrk="1" hangingPunct="1">
              <a:defRPr/>
            </a:pPr>
            <a:r>
              <a:rPr kumimoji="1" lang="zh-CN" altLang="en-US" dirty="0" smtClean="0"/>
              <a:t>取值</a:t>
            </a:r>
            <a:r>
              <a:rPr kumimoji="1" lang="zh-CN" altLang="en-US" dirty="0"/>
              <a:t>的含义不</a:t>
            </a:r>
            <a:r>
              <a:rPr kumimoji="1" lang="zh-CN" altLang="en-US" dirty="0" smtClean="0"/>
              <a:t>清晰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14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404664"/>
            <a:ext cx="8712968" cy="6048672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kumimoji="1" lang="zh-CN" altLang="en-US" dirty="0" smtClean="0"/>
              <a:t>例如，如果用一个</a:t>
            </a:r>
            <a:r>
              <a:rPr kumimoji="1" lang="en-US" altLang="zh-CN" dirty="0" err="1" smtClean="0"/>
              <a:t>int</a:t>
            </a:r>
            <a:r>
              <a:rPr kumimoji="1" lang="zh-CN" altLang="en-US" dirty="0" smtClean="0"/>
              <a:t>型变量</a:t>
            </a:r>
            <a:r>
              <a:rPr kumimoji="1" lang="en-US" altLang="zh-CN" dirty="0" smtClean="0"/>
              <a:t>day</a:t>
            </a:r>
            <a:r>
              <a:rPr kumimoji="1" lang="zh-CN" altLang="en-US" dirty="0" smtClean="0"/>
              <a:t>来描述星期这样的数据，将会面临：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kumimoji="1" lang="en-US" altLang="zh-CN" dirty="0"/>
              <a:t>day</a:t>
            </a:r>
            <a:r>
              <a:rPr kumimoji="1" lang="zh-CN" altLang="en-US" dirty="0" smtClean="0"/>
              <a:t>只会取</a:t>
            </a:r>
            <a:r>
              <a:rPr kumimoji="1" lang="en-US" altLang="zh-CN" dirty="0" err="1"/>
              <a:t>int</a:t>
            </a:r>
            <a:r>
              <a:rPr kumimoji="1" lang="zh-CN" altLang="en-US" dirty="0"/>
              <a:t>中的</a:t>
            </a:r>
            <a:r>
              <a:rPr kumimoji="1" lang="en-US" altLang="zh-CN" dirty="0"/>
              <a:t>7</a:t>
            </a:r>
            <a:r>
              <a:rPr kumimoji="1" lang="zh-CN" altLang="en-US" dirty="0"/>
              <a:t>个</a:t>
            </a:r>
            <a:r>
              <a:rPr kumimoji="1" lang="zh-CN" altLang="en-US" dirty="0" smtClean="0"/>
              <a:t>值（</a:t>
            </a:r>
            <a:r>
              <a:rPr kumimoji="1" lang="en-US" altLang="zh-CN" dirty="0" smtClean="0"/>
              <a:t>1~7</a:t>
            </a:r>
            <a:r>
              <a:rPr kumimoji="1" lang="zh-CN" altLang="en-US" dirty="0" smtClean="0"/>
              <a:t>，或</a:t>
            </a:r>
            <a:r>
              <a:rPr kumimoji="1" lang="en-US" altLang="zh-CN" dirty="0" smtClean="0"/>
              <a:t>0~6</a:t>
            </a:r>
            <a:r>
              <a:rPr kumimoji="1" lang="zh-CN" altLang="en-US" dirty="0" smtClean="0"/>
              <a:t>），</a:t>
            </a:r>
            <a:r>
              <a:rPr kumimoji="1" lang="zh-CN" altLang="en-US" dirty="0"/>
              <a:t>不会取其它的值。</a:t>
            </a:r>
            <a:endParaRPr kumimoji="1" lang="en-US" altLang="zh-CN" dirty="0"/>
          </a:p>
          <a:p>
            <a:pPr lvl="2" eaLnBrk="1" hangingPunct="1">
              <a:lnSpc>
                <a:spcPct val="120000"/>
              </a:lnSpc>
              <a:defRPr/>
            </a:pPr>
            <a:r>
              <a:rPr kumimoji="1" lang="en-US" altLang="zh-CN" dirty="0"/>
              <a:t>day = 10; </a:t>
            </a:r>
            <a:r>
              <a:rPr kumimoji="1" lang="en-US" altLang="zh-CN" dirty="0" smtClean="0"/>
              <a:t>//</a:t>
            </a:r>
            <a:r>
              <a:rPr kumimoji="1" lang="zh-CN" altLang="en-US" dirty="0" smtClean="0"/>
              <a:t>语法正确，但语义</a:t>
            </a:r>
            <a:r>
              <a:rPr kumimoji="1" lang="zh-CN" altLang="en-US" dirty="0"/>
              <a:t>错误</a:t>
            </a:r>
            <a:endParaRPr kumimoji="1"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kumimoji="1" lang="zh-CN" altLang="en-US" dirty="0"/>
              <a:t>对</a:t>
            </a:r>
            <a:r>
              <a:rPr kumimoji="1" lang="en-US" altLang="zh-CN" dirty="0"/>
              <a:t>day</a:t>
            </a:r>
            <a:r>
              <a:rPr kumimoji="1" lang="zh-CN" altLang="en-US" dirty="0"/>
              <a:t>进行算术运算没有意义。</a:t>
            </a:r>
          </a:p>
          <a:p>
            <a:pPr lvl="2" eaLnBrk="1" hangingPunct="1">
              <a:lnSpc>
                <a:spcPct val="120000"/>
              </a:lnSpc>
              <a:defRPr/>
            </a:pPr>
            <a:r>
              <a:rPr kumimoji="1" lang="en-US" altLang="zh-CN" dirty="0"/>
              <a:t>day = day*2; //</a:t>
            </a:r>
            <a:r>
              <a:rPr kumimoji="1" lang="zh-CN" altLang="en-US" dirty="0"/>
              <a:t>没有意义</a:t>
            </a:r>
            <a:endParaRPr kumimoji="1"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kumimoji="1" lang="zh-CN" altLang="en-US" dirty="0" smtClean="0"/>
              <a:t>星期天</a:t>
            </a:r>
            <a:r>
              <a:rPr kumimoji="1" lang="zh-CN" altLang="en-US" dirty="0"/>
              <a:t>用什么表示？</a:t>
            </a:r>
            <a:r>
              <a:rPr kumimoji="1" lang="en-US" altLang="zh-CN" dirty="0"/>
              <a:t>0</a:t>
            </a:r>
            <a:r>
              <a:rPr kumimoji="1" lang="zh-CN" altLang="en-US" dirty="0"/>
              <a:t>还是</a:t>
            </a:r>
            <a:r>
              <a:rPr kumimoji="1" lang="en-US" altLang="zh-CN" dirty="0"/>
              <a:t>7</a:t>
            </a:r>
            <a:r>
              <a:rPr kumimoji="1" lang="zh-CN" altLang="en-US" dirty="0"/>
              <a:t>？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kumimoji="1" lang="zh-CN" altLang="en-US" dirty="0" smtClean="0"/>
              <a:t>在</a:t>
            </a:r>
            <a:r>
              <a:rPr kumimoji="1" lang="en-US" altLang="zh-CN" dirty="0" smtClean="0"/>
              <a:t>C++</a:t>
            </a:r>
            <a:r>
              <a:rPr kumimoji="1" lang="zh-CN" altLang="en-US" dirty="0" smtClean="0"/>
              <a:t>中用枚举类型来解决上面的问题：</a:t>
            </a:r>
            <a:endParaRPr kumimoji="1"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kumimoji="1" lang="zh-CN" altLang="en-US" dirty="0">
                <a:solidFill>
                  <a:srgbClr val="FFC000"/>
                </a:solidFill>
              </a:rPr>
              <a:t>枚举类型</a:t>
            </a:r>
            <a:r>
              <a:rPr kumimoji="1" lang="zh-CN" altLang="en-US" dirty="0"/>
              <a:t>是由用户自定义的一种简单数据类型</a:t>
            </a:r>
            <a:r>
              <a:rPr kumimoji="1" lang="zh-CN" altLang="en-US" dirty="0" smtClean="0"/>
              <a:t>。</a:t>
            </a:r>
            <a:endParaRPr kumimoji="1"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kumimoji="1" lang="zh-CN" altLang="en-US" dirty="0" smtClean="0"/>
              <a:t>在</a:t>
            </a:r>
            <a:r>
              <a:rPr kumimoji="1" lang="zh-CN" altLang="en-US" dirty="0"/>
              <a:t>定义一个枚举类型时，需要列出其值集中的每个值</a:t>
            </a:r>
            <a:r>
              <a:rPr kumimoji="1" lang="en-US" altLang="zh-CN" dirty="0"/>
              <a:t>--</a:t>
            </a:r>
            <a:r>
              <a:rPr kumimoji="1" lang="zh-CN" altLang="en-US" dirty="0">
                <a:solidFill>
                  <a:srgbClr val="FFC000"/>
                </a:solidFill>
              </a:rPr>
              <a:t>枚举</a:t>
            </a:r>
            <a:r>
              <a:rPr kumimoji="1" lang="zh-CN" altLang="en-US" dirty="0" smtClean="0">
                <a:solidFill>
                  <a:srgbClr val="FFC000"/>
                </a:solidFill>
              </a:rPr>
              <a:t>值</a:t>
            </a:r>
            <a:r>
              <a:rPr kumimoji="1" lang="zh-CN" altLang="en-US" dirty="0" smtClean="0"/>
              <a:t>。</a:t>
            </a:r>
            <a:endParaRPr kumimoji="1"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kumimoji="1" lang="zh-CN" altLang="en-US" dirty="0" smtClean="0"/>
              <a:t>枚举</a:t>
            </a:r>
            <a:r>
              <a:rPr kumimoji="1" lang="zh-CN" altLang="en-US" dirty="0"/>
              <a:t>类型的变量只能</a:t>
            </a:r>
            <a:r>
              <a:rPr kumimoji="1" lang="zh-CN" altLang="en-US" dirty="0" smtClean="0"/>
              <a:t>取相应枚举类型中列出的值。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枚举类型的定义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384176"/>
            <a:ext cx="8893175" cy="5285184"/>
          </a:xfrm>
        </p:spPr>
        <p:txBody>
          <a:bodyPr/>
          <a:lstStyle/>
          <a:p>
            <a:pPr algn="just" eaLnBrk="1" hangingPunct="1">
              <a:defRPr/>
            </a:pPr>
            <a:r>
              <a:rPr lang="zh-CN" altLang="en-US" sz="2800" dirty="0" smtClean="0"/>
              <a:t>枚举类型的定义格式为：</a:t>
            </a:r>
          </a:p>
          <a:p>
            <a:pPr lvl="1" algn="just" eaLnBrk="1" hangingPunct="1">
              <a:defRPr/>
            </a:pPr>
            <a:r>
              <a:rPr lang="en-US" altLang="zh-CN" sz="2400" dirty="0" err="1" smtClean="0">
                <a:solidFill>
                  <a:srgbClr val="FFC000"/>
                </a:solidFill>
              </a:rPr>
              <a:t>enum</a:t>
            </a:r>
            <a:r>
              <a:rPr lang="en-US" altLang="zh-CN" sz="2400" dirty="0" smtClean="0"/>
              <a:t> &lt;</a:t>
            </a:r>
            <a:r>
              <a:rPr lang="zh-CN" altLang="en-US" sz="2400" dirty="0" smtClean="0">
                <a:latin typeface="宋体" charset="-122"/>
              </a:rPr>
              <a:t>枚举类型名</a:t>
            </a:r>
            <a:r>
              <a:rPr lang="en-US" altLang="zh-CN" sz="2400" dirty="0" smtClean="0"/>
              <a:t>&gt; </a:t>
            </a:r>
            <a:r>
              <a:rPr lang="en-US" altLang="zh-CN" sz="2400" dirty="0" smtClean="0">
                <a:solidFill>
                  <a:srgbClr val="FFC000"/>
                </a:solidFill>
              </a:rPr>
              <a:t>{</a:t>
            </a:r>
            <a:r>
              <a:rPr lang="en-US" altLang="zh-CN" sz="2400" dirty="0" smtClean="0"/>
              <a:t>&lt;</a:t>
            </a:r>
            <a:r>
              <a:rPr lang="zh-CN" altLang="en-US" sz="2400" dirty="0" smtClean="0">
                <a:latin typeface="宋体" charset="-122"/>
              </a:rPr>
              <a:t>枚举值表</a:t>
            </a:r>
            <a:r>
              <a:rPr lang="en-US" altLang="zh-CN" sz="2400" dirty="0" smtClean="0"/>
              <a:t>&gt;</a:t>
            </a:r>
            <a:r>
              <a:rPr lang="en-US" altLang="zh-CN" sz="2400" dirty="0" smtClean="0">
                <a:solidFill>
                  <a:srgbClr val="FFC000"/>
                </a:solidFill>
              </a:rPr>
              <a:t>};</a:t>
            </a:r>
            <a:endParaRPr lang="zh-CN" altLang="en-US" sz="2400" dirty="0" smtClean="0">
              <a:solidFill>
                <a:srgbClr val="FFC000"/>
              </a:solidFill>
            </a:endParaRPr>
          </a:p>
          <a:p>
            <a:pPr lvl="2" algn="just" eaLnBrk="1" hangingPunct="1">
              <a:defRPr/>
            </a:pPr>
            <a:r>
              <a:rPr lang="en-US" altLang="zh-CN" sz="2000" dirty="0" smtClean="0"/>
              <a:t>&lt;</a:t>
            </a:r>
            <a:r>
              <a:rPr lang="zh-CN" altLang="en-US" sz="2000" dirty="0" smtClean="0"/>
              <a:t>枚举值表</a:t>
            </a:r>
            <a:r>
              <a:rPr lang="en-US" altLang="zh-CN" sz="2000" dirty="0" smtClean="0"/>
              <a:t>&gt;</a:t>
            </a:r>
            <a:r>
              <a:rPr lang="zh-CN" altLang="en-US" sz="2000" dirty="0" smtClean="0"/>
              <a:t>为用逗号隔开的若干个</a:t>
            </a:r>
            <a:r>
              <a:rPr lang="zh-CN" altLang="en-US" sz="2000" dirty="0"/>
              <a:t>枚举</a:t>
            </a:r>
            <a:r>
              <a:rPr lang="zh-CN" altLang="en-US" sz="2000" dirty="0" smtClean="0"/>
              <a:t>值</a:t>
            </a:r>
          </a:p>
          <a:p>
            <a:pPr algn="just" eaLnBrk="1" hangingPunct="1">
              <a:defRPr/>
            </a:pPr>
            <a:r>
              <a:rPr lang="zh-CN" altLang="en-US" sz="2800" dirty="0" smtClean="0"/>
              <a:t>例如，下面为枚举类型：</a:t>
            </a:r>
          </a:p>
          <a:p>
            <a:pPr lvl="1" eaLnBrk="1" hangingPunct="1">
              <a:defRPr/>
            </a:pPr>
            <a:r>
              <a:rPr kumimoji="1" lang="en-US" altLang="zh-CN" sz="2400" dirty="0" err="1" smtClean="0"/>
              <a:t>enum</a:t>
            </a:r>
            <a:r>
              <a:rPr kumimoji="1" lang="en-US" altLang="zh-CN" sz="2400" dirty="0" smtClean="0"/>
              <a:t> </a:t>
            </a:r>
            <a:r>
              <a:rPr kumimoji="1" lang="en-US" altLang="zh-CN" sz="2400" dirty="0" smtClean="0">
                <a:solidFill>
                  <a:srgbClr val="FFC000"/>
                </a:solidFill>
              </a:rPr>
              <a:t>Day</a:t>
            </a:r>
            <a:r>
              <a:rPr kumimoji="1" lang="en-US" altLang="zh-CN" sz="2400" dirty="0" smtClean="0"/>
              <a:t> {SUN,MON,TUE,WED,THU,FRI,SAT};</a:t>
            </a:r>
          </a:p>
          <a:p>
            <a:pPr lvl="1" eaLnBrk="1" hangingPunct="1">
              <a:defRPr/>
            </a:pPr>
            <a:r>
              <a:rPr lang="en-US" altLang="zh-CN" sz="2400" dirty="0" err="1" smtClean="0"/>
              <a:t>enum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Color</a:t>
            </a:r>
            <a:r>
              <a:rPr lang="en-US" altLang="zh-CN" sz="2400" dirty="0" smtClean="0"/>
              <a:t> {RED,GREEN,BLUE};</a:t>
            </a:r>
          </a:p>
          <a:p>
            <a:pPr lvl="1" eaLnBrk="1" hangingPunct="1">
              <a:defRPr/>
            </a:pPr>
            <a:r>
              <a:rPr lang="en-US" altLang="zh-CN" sz="2400" dirty="0" err="1" smtClean="0"/>
              <a:t>enum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Month</a:t>
            </a:r>
            <a:r>
              <a:rPr lang="en-US" altLang="zh-CN" sz="2400" dirty="0" smtClean="0"/>
              <a:t> {JAN,FEB,MAR,APR,MAY,JUN,JUL,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				  AUG,SEP,OCT,NOV,DEC};</a:t>
            </a:r>
          </a:p>
          <a:p>
            <a:pPr eaLnBrk="1" hangingPunct="1">
              <a:defRPr/>
            </a:pPr>
            <a:r>
              <a:rPr lang="en-US" altLang="zh-CN" sz="2800" dirty="0" smtClean="0"/>
              <a:t>bool</a:t>
            </a:r>
            <a:r>
              <a:rPr lang="zh-CN" altLang="en-US" sz="2800" dirty="0" smtClean="0"/>
              <a:t>类型可看成是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语言提供的一个预定义的枚举类型：</a:t>
            </a:r>
          </a:p>
          <a:p>
            <a:pPr lvl="1" eaLnBrk="1" hangingPunct="1">
              <a:defRPr/>
            </a:pPr>
            <a:r>
              <a:rPr lang="en-US" altLang="zh-CN" sz="2400" dirty="0" err="1" smtClean="0"/>
              <a:t>enum</a:t>
            </a:r>
            <a:r>
              <a:rPr lang="en-US" altLang="zh-CN" sz="2400" dirty="0" smtClean="0"/>
              <a:t> bool { false, true };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4800" smtClean="0"/>
              <a:t>枚举类型变量的定义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28775"/>
            <a:ext cx="8964612" cy="4103688"/>
          </a:xfrm>
        </p:spPr>
        <p:txBody>
          <a:bodyPr>
            <a:normAutofit fontScale="85000" lnSpcReduction="10000"/>
          </a:bodyPr>
          <a:lstStyle/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用已定义的枚举类型来定义枚举类型变量。例如：</a:t>
            </a:r>
            <a:endParaRPr lang="en-US" altLang="zh-CN" dirty="0" smtClean="0"/>
          </a:p>
          <a:p>
            <a:pPr lvl="1" algn="just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Day </a:t>
            </a:r>
            <a:r>
              <a:rPr lang="en-US" altLang="zh-CN" dirty="0" smtClean="0">
                <a:solidFill>
                  <a:srgbClr val="FFC000"/>
                </a:solidFill>
              </a:rPr>
              <a:t>d1</a:t>
            </a:r>
            <a:r>
              <a:rPr lang="en-US" altLang="zh-CN" dirty="0" smtClean="0"/>
              <a:t>;</a:t>
            </a:r>
          </a:p>
          <a:p>
            <a:pPr marL="514350" lvl="1" indent="0" algn="just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dirty="0" smtClean="0"/>
              <a:t>或</a:t>
            </a:r>
            <a:endParaRPr lang="en-US" altLang="zh-CN" dirty="0" smtClean="0"/>
          </a:p>
          <a:p>
            <a:pPr lvl="1" algn="just" eaLnBrk="1" hangingPunct="1">
              <a:lnSpc>
                <a:spcPct val="120000"/>
              </a:lnSpc>
              <a:defRPr/>
            </a:pPr>
            <a:r>
              <a:rPr lang="en-US" altLang="zh-CN" dirty="0" err="1" smtClean="0"/>
              <a:t>enum</a:t>
            </a:r>
            <a:r>
              <a:rPr lang="en-US" altLang="zh-CN" dirty="0" smtClean="0"/>
              <a:t> Day </a:t>
            </a:r>
            <a:r>
              <a:rPr lang="en-US" altLang="zh-CN" dirty="0" smtClean="0">
                <a:solidFill>
                  <a:srgbClr val="FFC000"/>
                </a:solidFill>
              </a:rPr>
              <a:t>d1</a:t>
            </a:r>
            <a:r>
              <a:rPr lang="en-US" altLang="zh-CN" dirty="0" smtClean="0"/>
              <a:t>; //C</a:t>
            </a:r>
            <a:r>
              <a:rPr lang="zh-CN" altLang="en-US" dirty="0" smtClean="0"/>
              <a:t>语言的写法</a:t>
            </a:r>
            <a:endParaRPr lang="en-US" altLang="zh-CN" dirty="0" smtClean="0"/>
          </a:p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枚举类型和枚举类型变量同时定义：</a:t>
            </a:r>
            <a:endParaRPr lang="en-US" altLang="zh-CN" dirty="0"/>
          </a:p>
          <a:p>
            <a:pPr lvl="1" algn="just" eaLnBrk="1" hangingPunct="1">
              <a:lnSpc>
                <a:spcPct val="120000"/>
              </a:lnSpc>
              <a:defRPr/>
            </a:pPr>
            <a:r>
              <a:rPr lang="en-US" altLang="zh-CN" dirty="0" err="1"/>
              <a:t>enum</a:t>
            </a:r>
            <a:r>
              <a:rPr lang="en-US" altLang="zh-CN" dirty="0"/>
              <a:t> Day {SUN,MON,TUE,WED,THU,FRI,SAT} </a:t>
            </a:r>
            <a:r>
              <a:rPr lang="en-US" altLang="zh-CN" dirty="0">
                <a:solidFill>
                  <a:srgbClr val="FFC000"/>
                </a:solidFill>
              </a:rPr>
              <a:t>d1</a:t>
            </a:r>
            <a:r>
              <a:rPr lang="en-US" altLang="zh-CN" dirty="0"/>
              <a:t>;</a:t>
            </a:r>
          </a:p>
          <a:p>
            <a:pPr lvl="1" algn="just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dirty="0"/>
              <a:t>或</a:t>
            </a:r>
          </a:p>
          <a:p>
            <a:pPr lvl="1" algn="just" eaLnBrk="1" hangingPunct="1">
              <a:lnSpc>
                <a:spcPct val="120000"/>
              </a:lnSpc>
              <a:defRPr/>
            </a:pPr>
            <a:r>
              <a:rPr lang="en-US" altLang="zh-CN" dirty="0" err="1"/>
              <a:t>enum</a:t>
            </a:r>
            <a:r>
              <a:rPr lang="en-US" altLang="zh-CN" dirty="0"/>
              <a:t> {SUN,MON,TUE,WED,THU,FRI,SAT} </a:t>
            </a:r>
            <a:r>
              <a:rPr lang="en-US" altLang="zh-CN" dirty="0">
                <a:solidFill>
                  <a:srgbClr val="FFC000"/>
                </a:solidFill>
              </a:rPr>
              <a:t>d1</a:t>
            </a:r>
            <a:r>
              <a:rPr lang="en-US" altLang="zh-CN" dirty="0"/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6868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000" dirty="0" smtClean="0"/>
              <a:t>一</a:t>
            </a:r>
            <a:r>
              <a:rPr lang="zh-CN" altLang="en-US" sz="3000" dirty="0"/>
              <a:t>个枚举类型的变量只能在相应枚举类型的值集中取值。例如：</a:t>
            </a:r>
          </a:p>
          <a:p>
            <a:pPr lvl="1" eaLnBrk="1" hangingPunct="1">
              <a:defRPr/>
            </a:pPr>
            <a:r>
              <a:rPr lang="en-US" altLang="zh-CN" sz="2400" dirty="0"/>
              <a:t>Day </a:t>
            </a:r>
            <a:r>
              <a:rPr lang="en-US" altLang="zh-CN" sz="2400" dirty="0" err="1"/>
              <a:t>day</a:t>
            </a:r>
            <a:r>
              <a:rPr lang="en-US" altLang="zh-CN" sz="2400" dirty="0"/>
              <a:t>;</a:t>
            </a:r>
          </a:p>
          <a:p>
            <a:pPr lvl="1" eaLnBrk="1" hangingPunct="1">
              <a:defRPr/>
            </a:pPr>
            <a:r>
              <a:rPr lang="en-US" altLang="zh-CN" sz="2400" dirty="0"/>
              <a:t>day = SUN; //OK</a:t>
            </a:r>
          </a:p>
          <a:p>
            <a:pPr lvl="1" eaLnBrk="1" hangingPunct="1">
              <a:defRPr/>
            </a:pPr>
            <a:r>
              <a:rPr lang="en-US" altLang="zh-CN" sz="2400" dirty="0"/>
              <a:t>day = RED; //</a:t>
            </a:r>
            <a:r>
              <a:rPr lang="en-US" altLang="zh-CN" sz="2400" dirty="0">
                <a:solidFill>
                  <a:srgbClr val="FFC000"/>
                </a:solidFill>
              </a:rPr>
              <a:t>Error</a:t>
            </a:r>
            <a:r>
              <a:rPr lang="zh-CN" altLang="en-US" sz="2400" dirty="0">
                <a:solidFill>
                  <a:srgbClr val="FFC000"/>
                </a:solidFill>
              </a:rPr>
              <a:t>，</a:t>
            </a:r>
            <a:r>
              <a:rPr lang="en-US" altLang="zh-CN" sz="2400" dirty="0" smtClean="0">
                <a:solidFill>
                  <a:srgbClr val="FFC000"/>
                </a:solidFill>
              </a:rPr>
              <a:t>RED</a:t>
            </a:r>
            <a:r>
              <a:rPr lang="zh-CN" altLang="en-US" sz="2400" dirty="0" smtClean="0">
                <a:solidFill>
                  <a:srgbClr val="FFC000"/>
                </a:solidFill>
              </a:rPr>
              <a:t>为</a:t>
            </a:r>
            <a:r>
              <a:rPr lang="en-US" altLang="zh-CN" sz="2400" dirty="0" smtClean="0">
                <a:solidFill>
                  <a:srgbClr val="FFC000"/>
                </a:solidFill>
              </a:rPr>
              <a:t>Color</a:t>
            </a:r>
            <a:r>
              <a:rPr lang="zh-CN" altLang="en-US" sz="2400" dirty="0" smtClean="0">
                <a:solidFill>
                  <a:srgbClr val="FFC000"/>
                </a:solidFill>
              </a:rPr>
              <a:t>类型的值</a:t>
            </a:r>
            <a:endParaRPr lang="en-US" altLang="zh-CN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03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1268760"/>
            <a:ext cx="8686800" cy="5472608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zh-CN" altLang="en-US" dirty="0"/>
              <a:t>使用枚举类型有利于提高程序的易读性和可靠性。</a:t>
            </a:r>
            <a:endParaRPr lang="en-US" altLang="zh-CN" dirty="0"/>
          </a:p>
          <a:p>
            <a:pPr eaLnBrk="1" hangingPunct="1"/>
            <a:r>
              <a:rPr lang="zh-CN" altLang="en-US" dirty="0" smtClean="0"/>
              <a:t>例如，对一周中各天做不同的处理：</a:t>
            </a:r>
            <a:endParaRPr lang="en-US" altLang="zh-CN" dirty="0"/>
          </a:p>
          <a:p>
            <a:pPr marL="857250" lvl="2" indent="0" eaLnBrk="1" hangingPunct="1">
              <a:buNone/>
            </a:pPr>
            <a:r>
              <a:rPr lang="en-US" altLang="zh-CN" dirty="0" smtClean="0"/>
              <a:t>Day </a:t>
            </a:r>
            <a:r>
              <a:rPr lang="en-US" altLang="zh-CN" dirty="0" err="1" smtClean="0"/>
              <a:t>day</a:t>
            </a:r>
            <a:r>
              <a:rPr lang="en-US" altLang="zh-CN" dirty="0" smtClean="0"/>
              <a:t>;</a:t>
            </a:r>
            <a:endParaRPr lang="en-US" altLang="zh-CN" dirty="0"/>
          </a:p>
          <a:p>
            <a:pPr marL="857250" lvl="2" indent="0" eaLnBrk="1" hangingPunct="1">
              <a:buNone/>
            </a:pPr>
            <a:r>
              <a:rPr lang="en-US" altLang="zh-CN" dirty="0" smtClean="0"/>
              <a:t>...... </a:t>
            </a:r>
            <a:endParaRPr lang="en-US" altLang="zh-CN" dirty="0"/>
          </a:p>
          <a:p>
            <a:pPr marL="857250" lvl="2" indent="0" eaLnBrk="1" hangingPunct="1">
              <a:buNone/>
            </a:pPr>
            <a:r>
              <a:rPr lang="en-US" altLang="zh-CN" dirty="0"/>
              <a:t>switch </a:t>
            </a:r>
            <a:r>
              <a:rPr lang="en-US" altLang="zh-CN" dirty="0" smtClean="0"/>
              <a:t>(day)</a:t>
            </a:r>
            <a:endParaRPr lang="en-US" altLang="zh-CN" dirty="0"/>
          </a:p>
          <a:p>
            <a:pPr marL="857250" lvl="2" indent="0" eaLnBrk="1" hangingPunct="1">
              <a:buNone/>
            </a:pPr>
            <a:r>
              <a:rPr lang="en-US" altLang="zh-CN" dirty="0"/>
              <a:t>{ case </a:t>
            </a:r>
            <a:r>
              <a:rPr lang="en-US" altLang="zh-CN" dirty="0" smtClean="0"/>
              <a:t>SUN: </a:t>
            </a:r>
            <a:r>
              <a:rPr lang="en-US" altLang="zh-CN" dirty="0"/>
              <a:t>......</a:t>
            </a:r>
          </a:p>
          <a:p>
            <a:pPr marL="857250" lvl="2" indent="0" eaLnBrk="1" hangingPunct="1">
              <a:buNone/>
            </a:pPr>
            <a:r>
              <a:rPr lang="en-US" altLang="zh-CN" dirty="0"/>
              <a:t>   case </a:t>
            </a:r>
            <a:r>
              <a:rPr lang="en-US" altLang="zh-CN" dirty="0" smtClean="0"/>
              <a:t>MON: ......</a:t>
            </a:r>
          </a:p>
          <a:p>
            <a:pPr marL="857250" lvl="2" indent="0" eaLnBrk="1" hangingPunct="1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......</a:t>
            </a:r>
            <a:endParaRPr lang="en-US" altLang="zh-CN" dirty="0"/>
          </a:p>
          <a:p>
            <a:pPr marL="857250" lvl="2" indent="0" eaLnBrk="1" hangingPunct="1">
              <a:buNone/>
            </a:pPr>
            <a:r>
              <a:rPr lang="en-US" altLang="zh-CN" dirty="0"/>
              <a:t>   case </a:t>
            </a:r>
            <a:r>
              <a:rPr lang="en-US" altLang="zh-CN" dirty="0" smtClean="0"/>
              <a:t>SAT: </a:t>
            </a:r>
            <a:r>
              <a:rPr lang="en-US" altLang="zh-CN" dirty="0"/>
              <a:t>......</a:t>
            </a:r>
          </a:p>
          <a:p>
            <a:pPr marL="857250" lvl="2" indent="0" eaLnBrk="1" hangingPunct="1">
              <a:buNone/>
            </a:pPr>
            <a:r>
              <a:rPr lang="en-US" altLang="zh-CN" dirty="0" smtClean="0"/>
              <a:t>}</a:t>
            </a:r>
          </a:p>
          <a:p>
            <a:pPr marL="800100" lvl="1" indent="-342900" eaLnBrk="1" hangingPunct="1"/>
            <a:endParaRPr lang="en-US" altLang="zh-CN" dirty="0" smtClean="0"/>
          </a:p>
          <a:p>
            <a:pPr marL="800100" lvl="1" indent="-342900" eaLnBrk="1" hangingPunct="1"/>
            <a:r>
              <a:rPr lang="zh-CN" altLang="en-US" dirty="0" smtClean="0"/>
              <a:t>如果漏掉一个分支没写（如</a:t>
            </a:r>
            <a:r>
              <a:rPr lang="en-US" altLang="zh-CN" dirty="0" smtClean="0"/>
              <a:t>SAT</a:t>
            </a:r>
            <a:r>
              <a:rPr lang="zh-CN" altLang="en-US" dirty="0" smtClean="0"/>
              <a:t>），又没有</a:t>
            </a:r>
            <a:r>
              <a:rPr lang="en-US" altLang="zh-CN" dirty="0" smtClean="0"/>
              <a:t>default</a:t>
            </a:r>
            <a:r>
              <a:rPr lang="zh-CN" altLang="en-US" dirty="0" smtClean="0"/>
              <a:t>，编译时会给出警告！</a:t>
            </a:r>
            <a:endParaRPr lang="en-US" altLang="zh-CN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枚举类型的使用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716016" y="2204864"/>
            <a:ext cx="4224233" cy="34778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marL="342900" indent="-34290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zh-CN" alt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比下面的代码要清晰和安全</a:t>
            </a:r>
            <a:endParaRPr lang="en-US" altLang="zh-CN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300"/>
              </a:spcBef>
            </a:pPr>
            <a:r>
              <a:rPr lang="en-US" altLang="zh-CN" sz="22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sz="2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day;</a:t>
            </a:r>
          </a:p>
          <a:p>
            <a:pPr algn="just">
              <a:spcBef>
                <a:spcPts val="300"/>
              </a:spcBef>
            </a:pPr>
            <a:r>
              <a:rPr lang="en-US" altLang="zh-CN" sz="2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...... </a:t>
            </a:r>
          </a:p>
          <a:p>
            <a:pPr algn="just">
              <a:spcBef>
                <a:spcPts val="300"/>
              </a:spcBef>
            </a:pPr>
            <a:r>
              <a:rPr lang="en-US" altLang="zh-CN" sz="2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switch (day)</a:t>
            </a:r>
          </a:p>
          <a:p>
            <a:pPr algn="just">
              <a:spcBef>
                <a:spcPts val="300"/>
              </a:spcBef>
            </a:pPr>
            <a:r>
              <a:rPr lang="en-US" altLang="zh-CN" sz="2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case </a:t>
            </a:r>
            <a:r>
              <a:rPr lang="en-US" altLang="zh-CN" sz="2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1: </a:t>
            </a:r>
            <a:r>
              <a:rPr lang="en-US" altLang="zh-CN" sz="2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......</a:t>
            </a:r>
          </a:p>
          <a:p>
            <a:pPr algn="just">
              <a:spcBef>
                <a:spcPts val="300"/>
              </a:spcBef>
            </a:pPr>
            <a:r>
              <a:rPr lang="en-US" altLang="zh-CN" sz="2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case </a:t>
            </a:r>
            <a:r>
              <a:rPr lang="en-US" altLang="zh-CN" sz="2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2: </a:t>
            </a:r>
            <a:r>
              <a:rPr lang="en-US" altLang="zh-CN" sz="2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......</a:t>
            </a:r>
          </a:p>
          <a:p>
            <a:pPr algn="just">
              <a:spcBef>
                <a:spcPts val="300"/>
              </a:spcBef>
            </a:pPr>
            <a:r>
              <a:rPr lang="en-US" altLang="zh-CN" sz="2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......</a:t>
            </a:r>
          </a:p>
          <a:p>
            <a:pPr algn="just">
              <a:spcBef>
                <a:spcPts val="300"/>
              </a:spcBef>
            </a:pPr>
            <a:r>
              <a:rPr lang="en-US" altLang="zh-CN" sz="2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case </a:t>
            </a:r>
            <a:r>
              <a:rPr lang="en-US" altLang="zh-CN" sz="2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7: </a:t>
            </a:r>
            <a:r>
              <a:rPr lang="en-US" altLang="zh-CN" sz="2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......</a:t>
            </a:r>
          </a:p>
          <a:p>
            <a:pPr algn="just">
              <a:spcBef>
                <a:spcPts val="300"/>
              </a:spcBef>
            </a:pPr>
            <a:r>
              <a:rPr lang="en-US" altLang="zh-CN" sz="2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  <a:endParaRPr lang="en-US" altLang="zh-CN" sz="22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245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692696"/>
            <a:ext cx="8686800" cy="446449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再例如，对</a:t>
            </a:r>
            <a:r>
              <a:rPr lang="zh-CN" altLang="en-US" dirty="0"/>
              <a:t>不同的颜色做不同的处理：</a:t>
            </a:r>
            <a:endParaRPr lang="en-US" altLang="zh-CN" dirty="0"/>
          </a:p>
          <a:p>
            <a:pPr marL="857250" lvl="2" indent="0">
              <a:buNone/>
            </a:pPr>
            <a:r>
              <a:rPr lang="en-US" altLang="zh-CN" dirty="0"/>
              <a:t>Color </a:t>
            </a:r>
            <a:r>
              <a:rPr lang="en-US" altLang="zh-CN" dirty="0" err="1"/>
              <a:t>bk_color</a:t>
            </a:r>
            <a:r>
              <a:rPr lang="en-US" altLang="zh-CN" dirty="0"/>
              <a:t>;</a:t>
            </a:r>
          </a:p>
          <a:p>
            <a:pPr marL="857250" lvl="2" indent="0">
              <a:buNone/>
            </a:pPr>
            <a:r>
              <a:rPr lang="en-US" altLang="zh-CN" dirty="0" smtClean="0"/>
              <a:t>...... </a:t>
            </a:r>
            <a:endParaRPr lang="en-US" altLang="zh-CN" dirty="0"/>
          </a:p>
          <a:p>
            <a:pPr marL="857250" lvl="2" indent="0">
              <a:buNone/>
            </a:pPr>
            <a:r>
              <a:rPr lang="en-US" altLang="zh-CN" dirty="0"/>
              <a:t>switch (</a:t>
            </a:r>
            <a:r>
              <a:rPr lang="en-US" altLang="zh-CN" dirty="0" err="1"/>
              <a:t>bk_color</a:t>
            </a:r>
            <a:r>
              <a:rPr lang="en-US" altLang="zh-CN" dirty="0"/>
              <a:t>)</a:t>
            </a:r>
          </a:p>
          <a:p>
            <a:pPr marL="857250" lvl="2" indent="0">
              <a:buNone/>
            </a:pPr>
            <a:r>
              <a:rPr lang="en-US" altLang="zh-CN" dirty="0"/>
              <a:t>{ case RED: ......</a:t>
            </a:r>
          </a:p>
          <a:p>
            <a:pPr marL="857250" lvl="2" indent="0">
              <a:buNone/>
            </a:pPr>
            <a:r>
              <a:rPr lang="en-US" altLang="zh-CN" dirty="0"/>
              <a:t>   case GREEN: ......</a:t>
            </a:r>
          </a:p>
          <a:p>
            <a:pPr marL="857250" lvl="2" indent="0">
              <a:buNone/>
            </a:pPr>
            <a:r>
              <a:rPr lang="en-US" altLang="zh-CN" dirty="0"/>
              <a:t>   case BLUE: ......</a:t>
            </a:r>
          </a:p>
          <a:p>
            <a:pPr marL="857250" lvl="2" indent="0">
              <a:buNone/>
            </a:pPr>
            <a:r>
              <a:rPr lang="en-US" altLang="zh-CN" dirty="0" smtClean="0"/>
              <a:t>}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035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620688"/>
            <a:ext cx="8713787" cy="5904656"/>
          </a:xfrm>
        </p:spPr>
        <p:txBody>
          <a:bodyPr>
            <a:normAutofit fontScale="85000" lnSpcReduction="10000"/>
          </a:bodyPr>
          <a:lstStyle/>
          <a:p>
            <a:pPr marL="361950" indent="-361950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中，枚举值实际为</a:t>
            </a:r>
            <a:r>
              <a:rPr lang="zh-CN" altLang="en-US" dirty="0">
                <a:solidFill>
                  <a:srgbClr val="FFC000"/>
                </a:solidFill>
              </a:rPr>
              <a:t>整型符号常量</a:t>
            </a:r>
            <a:r>
              <a:rPr lang="zh-CN" altLang="en-US" dirty="0"/>
              <a:t>，默认值依次为：</a:t>
            </a:r>
            <a:r>
              <a:rPr lang="en-US" altLang="zh-CN" dirty="0"/>
              <a:t>0</a:t>
            </a:r>
            <a:r>
              <a:rPr lang="zh-CN" altLang="en-US" dirty="0"/>
              <a:t>、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 smtClean="0"/>
              <a:t>......</a:t>
            </a:r>
          </a:p>
          <a:p>
            <a:pPr marL="762000" lvl="1" indent="-361950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marL="800100" lvl="2" indent="0" eaLnBrk="1" hangingPunct="1">
              <a:lnSpc>
                <a:spcPct val="110000"/>
              </a:lnSpc>
              <a:buNone/>
              <a:defRPr/>
            </a:pPr>
            <a:r>
              <a:rPr lang="en-US" altLang="zh-CN" dirty="0" err="1"/>
              <a:t>enum</a:t>
            </a:r>
            <a:r>
              <a:rPr lang="en-US" altLang="zh-CN" dirty="0"/>
              <a:t> Day {SUN,MON,TUE,WED,THU,FRI,SAT};</a:t>
            </a:r>
          </a:p>
          <a:p>
            <a:pPr marL="1162050" lvl="2" indent="-361950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SUN</a:t>
            </a:r>
            <a:r>
              <a:rPr lang="zh-CN" altLang="en-US" dirty="0" smtClean="0"/>
              <a:t>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，</a:t>
            </a:r>
            <a:r>
              <a:rPr lang="en-US" altLang="zh-CN" dirty="0" smtClean="0"/>
              <a:t>MON</a:t>
            </a:r>
            <a:r>
              <a:rPr lang="zh-CN" altLang="en-US" dirty="0"/>
              <a:t>为</a:t>
            </a:r>
            <a:r>
              <a:rPr lang="en-US" altLang="zh-CN" dirty="0"/>
              <a:t>1</a:t>
            </a:r>
            <a:r>
              <a:rPr lang="zh-CN" altLang="en-US" dirty="0" smtClean="0"/>
              <a:t>，</a:t>
            </a:r>
            <a:r>
              <a:rPr lang="en-US" altLang="zh-CN" dirty="0"/>
              <a:t>TUE</a:t>
            </a:r>
            <a:r>
              <a:rPr lang="zh-CN" altLang="en-US" dirty="0"/>
              <a:t>为</a:t>
            </a:r>
            <a:r>
              <a:rPr lang="en-US" altLang="zh-CN" dirty="0"/>
              <a:t>2</a:t>
            </a:r>
            <a:r>
              <a:rPr lang="zh-CN" altLang="en-US" dirty="0"/>
              <a:t>，</a:t>
            </a:r>
            <a:r>
              <a:rPr lang="en-US" altLang="zh-CN" dirty="0" smtClean="0"/>
              <a:t>...</a:t>
            </a:r>
            <a:r>
              <a:rPr lang="zh-CN" altLang="en-US" dirty="0"/>
              <a:t>，</a:t>
            </a:r>
            <a:r>
              <a:rPr lang="en-US" altLang="zh-CN" dirty="0"/>
              <a:t>SAT</a:t>
            </a:r>
            <a:r>
              <a:rPr lang="zh-CN" altLang="en-US" dirty="0"/>
              <a:t>为</a:t>
            </a:r>
            <a:r>
              <a:rPr lang="en-US" altLang="zh-CN" dirty="0" smtClean="0"/>
              <a:t>6</a:t>
            </a:r>
          </a:p>
          <a:p>
            <a:pPr marL="762000" lvl="1" indent="-361950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再例如：</a:t>
            </a:r>
            <a:endParaRPr lang="en-US" altLang="zh-CN" dirty="0" smtClean="0"/>
          </a:p>
          <a:p>
            <a:pPr marL="1162050" lvl="2" indent="-361950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bool</a:t>
            </a:r>
            <a:r>
              <a:rPr lang="zh-CN" altLang="en-US" dirty="0" smtClean="0"/>
              <a:t>类型的枚举值：</a:t>
            </a:r>
            <a:r>
              <a:rPr lang="en-US" altLang="zh-CN" dirty="0" smtClean="0"/>
              <a:t>false</a:t>
            </a:r>
            <a:r>
              <a:rPr lang="zh-CN" altLang="en-US" dirty="0" smtClean="0"/>
              <a:t>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，</a:t>
            </a:r>
            <a:r>
              <a:rPr lang="en-US" altLang="zh-CN" dirty="0" smtClean="0"/>
              <a:t>true</a:t>
            </a:r>
            <a:r>
              <a:rPr lang="zh-CN" altLang="en-US" dirty="0" smtClean="0"/>
              <a:t>为</a:t>
            </a:r>
            <a:r>
              <a:rPr lang="en-US" altLang="zh-CN" dirty="0" smtClean="0"/>
              <a:t>1</a:t>
            </a:r>
          </a:p>
          <a:p>
            <a:pPr marL="361950" indent="-361950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</a:t>
            </a:r>
            <a:r>
              <a:rPr lang="zh-CN" altLang="en-US" dirty="0"/>
              <a:t>定义枚举类型时，也可显式地给枚举值</a:t>
            </a:r>
            <a:r>
              <a:rPr lang="zh-CN" altLang="en-US" dirty="0" smtClean="0"/>
              <a:t>指定常量值。</a:t>
            </a:r>
            <a:endParaRPr lang="en-US" altLang="zh-CN" dirty="0" smtClean="0"/>
          </a:p>
          <a:p>
            <a:pPr marL="762000" lvl="1" indent="-361950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例如：</a:t>
            </a:r>
          </a:p>
          <a:p>
            <a:pPr marL="541338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200" dirty="0" smtClean="0"/>
              <a:t>   </a:t>
            </a:r>
            <a:r>
              <a:rPr lang="en-US" altLang="zh-CN" sz="2200" dirty="0" err="1"/>
              <a:t>enum</a:t>
            </a:r>
            <a:r>
              <a:rPr lang="en-US" altLang="zh-CN" sz="2200" dirty="0"/>
              <a:t> </a:t>
            </a:r>
            <a:r>
              <a:rPr lang="en-US" altLang="zh-CN" sz="2200" dirty="0" smtClean="0"/>
              <a:t>Status { S1=1,S2=2,S3=4,S4=8 };</a:t>
            </a:r>
          </a:p>
          <a:p>
            <a:pPr marL="762000" lvl="1" indent="-361950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再例如：</a:t>
            </a:r>
          </a:p>
          <a:p>
            <a:pPr marL="541338" lvl="1" indent="0" eaLnBrk="1" hangingPunct="1">
              <a:lnSpc>
                <a:spcPct val="110000"/>
              </a:lnSpc>
              <a:buNone/>
              <a:defRPr/>
            </a:pPr>
            <a:r>
              <a:rPr lang="en-US" altLang="zh-CN" sz="2200" dirty="0" smtClean="0"/>
              <a:t>   </a:t>
            </a:r>
            <a:r>
              <a:rPr lang="en-US" altLang="zh-CN" sz="2200" dirty="0" err="1" smtClean="0"/>
              <a:t>enum</a:t>
            </a:r>
            <a:r>
              <a:rPr lang="en-US" altLang="zh-CN" sz="2200" dirty="0" smtClean="0"/>
              <a:t> Day {SUN=7,MON=1,TUE,WED,THU,FRI,SAT};</a:t>
            </a:r>
          </a:p>
          <a:p>
            <a:pPr marL="1162050" lvl="2" indent="-361950" algn="just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SUN</a:t>
            </a:r>
            <a:r>
              <a:rPr lang="zh-CN" altLang="en-US" dirty="0" smtClean="0"/>
              <a:t>为</a:t>
            </a:r>
            <a:r>
              <a:rPr lang="en-US" altLang="zh-CN" dirty="0" smtClean="0"/>
              <a:t>7</a:t>
            </a:r>
            <a:r>
              <a:rPr lang="zh-CN" altLang="en-US" dirty="0" smtClean="0"/>
              <a:t>，</a:t>
            </a:r>
            <a:r>
              <a:rPr lang="en-US" altLang="zh-CN" dirty="0" smtClean="0"/>
              <a:t>MON</a:t>
            </a:r>
            <a:r>
              <a:rPr lang="zh-CN" altLang="en-US" dirty="0" smtClean="0"/>
              <a:t>为</a:t>
            </a:r>
            <a:r>
              <a:rPr lang="en-US" altLang="zh-CN" dirty="0" smtClean="0"/>
              <a:t>1</a:t>
            </a:r>
            <a:r>
              <a:rPr lang="zh-CN" altLang="en-US" dirty="0" smtClean="0"/>
              <a:t>，（后面依次</a:t>
            </a:r>
            <a:r>
              <a:rPr lang="en-US" altLang="zh-CN" dirty="0" smtClean="0"/>
              <a:t>+1</a:t>
            </a:r>
            <a:r>
              <a:rPr lang="zh-CN" altLang="en-US" dirty="0" smtClean="0"/>
              <a:t>），</a:t>
            </a:r>
            <a:r>
              <a:rPr lang="en-US" altLang="zh-CN" dirty="0" smtClean="0"/>
              <a:t>TUE</a:t>
            </a:r>
            <a:r>
              <a:rPr lang="zh-CN" altLang="en-US" dirty="0" smtClean="0"/>
              <a:t>为</a:t>
            </a:r>
            <a:r>
              <a:rPr lang="en-US" altLang="zh-CN" dirty="0" smtClean="0"/>
              <a:t>2</a:t>
            </a:r>
            <a:r>
              <a:rPr lang="zh-CN" altLang="en-US" dirty="0" smtClean="0"/>
              <a:t>，</a:t>
            </a:r>
            <a:r>
              <a:rPr lang="en-US" altLang="zh-CN" dirty="0" smtClean="0"/>
              <a:t>...</a:t>
            </a:r>
            <a:r>
              <a:rPr lang="zh-CN" altLang="en-US" dirty="0" smtClean="0"/>
              <a:t>，</a:t>
            </a:r>
            <a:r>
              <a:rPr lang="en-US" altLang="zh-CN" dirty="0" smtClean="0"/>
              <a:t>SAT</a:t>
            </a:r>
            <a:r>
              <a:rPr lang="zh-CN" altLang="en-US" dirty="0" smtClean="0"/>
              <a:t>为</a:t>
            </a:r>
            <a:r>
              <a:rPr lang="en-US" altLang="zh-CN" dirty="0" smtClean="0"/>
              <a:t>6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39372</TotalTime>
  <Words>1265</Words>
  <Application>Microsoft Office PowerPoint</Application>
  <PresentationFormat>全屏显示(4:3)</PresentationFormat>
  <Paragraphs>153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宋体</vt:lpstr>
      <vt:lpstr>Arial</vt:lpstr>
      <vt:lpstr>Calibri</vt:lpstr>
      <vt:lpstr>Courier New</vt:lpstr>
      <vt:lpstr>Verdana</vt:lpstr>
      <vt:lpstr>Wingdings</vt:lpstr>
      <vt:lpstr>Globe</vt:lpstr>
      <vt:lpstr>枚举类型</vt:lpstr>
      <vt:lpstr>PowerPoint 演示文稿</vt:lpstr>
      <vt:lpstr>PowerPoint 演示文稿</vt:lpstr>
      <vt:lpstr>枚举类型的定义</vt:lpstr>
      <vt:lpstr>枚举类型变量的定义</vt:lpstr>
      <vt:lpstr>PowerPoint 演示文稿</vt:lpstr>
      <vt:lpstr>枚举类型的使用</vt:lpstr>
      <vt:lpstr>PowerPoint 演示文稿</vt:lpstr>
      <vt:lpstr>PowerPoint 演示文稿</vt:lpstr>
      <vt:lpstr>枚举类型的操作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1090</cp:revision>
  <dcterms:created xsi:type="dcterms:W3CDTF">2004-12-03T07:36:08Z</dcterms:created>
  <dcterms:modified xsi:type="dcterms:W3CDTF">2026-01-14T03:52:36Z</dcterms:modified>
</cp:coreProperties>
</file>