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51"/>
  </p:notesMasterIdLst>
  <p:sldIdLst>
    <p:sldId id="275" r:id="rId2"/>
    <p:sldId id="431" r:id="rId3"/>
    <p:sldId id="432" r:id="rId4"/>
    <p:sldId id="361" r:id="rId5"/>
    <p:sldId id="362" r:id="rId6"/>
    <p:sldId id="395" r:id="rId7"/>
    <p:sldId id="396" r:id="rId8"/>
    <p:sldId id="398" r:id="rId9"/>
    <p:sldId id="399" r:id="rId10"/>
    <p:sldId id="353" r:id="rId11"/>
    <p:sldId id="352" r:id="rId12"/>
    <p:sldId id="360" r:id="rId13"/>
    <p:sldId id="429" r:id="rId14"/>
    <p:sldId id="430" r:id="rId15"/>
    <p:sldId id="433" r:id="rId16"/>
    <p:sldId id="400" r:id="rId17"/>
    <p:sldId id="401" r:id="rId18"/>
    <p:sldId id="402" r:id="rId19"/>
    <p:sldId id="403" r:id="rId20"/>
    <p:sldId id="404" r:id="rId21"/>
    <p:sldId id="405" r:id="rId22"/>
    <p:sldId id="434" r:id="rId23"/>
    <p:sldId id="356" r:id="rId24"/>
    <p:sldId id="427" r:id="rId25"/>
    <p:sldId id="357" r:id="rId26"/>
    <p:sldId id="317" r:id="rId27"/>
    <p:sldId id="363" r:id="rId28"/>
    <p:sldId id="426" r:id="rId29"/>
    <p:sldId id="410" r:id="rId30"/>
    <p:sldId id="411" r:id="rId31"/>
    <p:sldId id="412" r:id="rId32"/>
    <p:sldId id="413" r:id="rId33"/>
    <p:sldId id="414" r:id="rId34"/>
    <p:sldId id="415" r:id="rId35"/>
    <p:sldId id="416" r:id="rId36"/>
    <p:sldId id="417" r:id="rId37"/>
    <p:sldId id="418" r:id="rId38"/>
    <p:sldId id="436" r:id="rId39"/>
    <p:sldId id="419" r:id="rId40"/>
    <p:sldId id="421" r:id="rId41"/>
    <p:sldId id="422" r:id="rId42"/>
    <p:sldId id="423" r:id="rId43"/>
    <p:sldId id="424" r:id="rId44"/>
    <p:sldId id="425" r:id="rId45"/>
    <p:sldId id="323" r:id="rId46"/>
    <p:sldId id="351" r:id="rId47"/>
    <p:sldId id="350" r:id="rId48"/>
    <p:sldId id="435" r:id="rId49"/>
    <p:sldId id="394" r:id="rId5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2E99"/>
    <a:srgbClr val="677E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135" autoAdjust="0"/>
    <p:restoredTop sz="86760" autoAdjust="0"/>
  </p:normalViewPr>
  <p:slideViewPr>
    <p:cSldViewPr>
      <p:cViewPr varScale="1">
        <p:scale>
          <a:sx n="90" d="100"/>
          <a:sy n="90" d="100"/>
        </p:scale>
        <p:origin x="162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2336E7-F42F-4A2E-9F47-4CAB93D18031}" type="datetimeFigureOut">
              <a:rPr lang="zh-CN" altLang="en-US" smtClean="0"/>
              <a:t>2025/9/20</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B9DC25-1DF3-4044-A1F0-C273483743DC}" type="slidenum">
              <a:rPr lang="zh-CN" altLang="en-US" smtClean="0"/>
              <a:t>‹#›</a:t>
            </a:fld>
            <a:endParaRPr lang="zh-CN" altLang="en-US"/>
          </a:p>
        </p:txBody>
      </p:sp>
    </p:spTree>
    <p:extLst>
      <p:ext uri="{BB962C8B-B14F-4D97-AF65-F5344CB8AC3E}">
        <p14:creationId xmlns:p14="http://schemas.microsoft.com/office/powerpoint/2010/main" val="2359799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B9DC25-1DF3-4044-A1F0-C273483743DC}" type="slidenum">
              <a:rPr lang="zh-CN" altLang="en-US" smtClean="0"/>
              <a:t>7</a:t>
            </a:fld>
            <a:endParaRPr lang="zh-CN" altLang="en-US"/>
          </a:p>
        </p:txBody>
      </p:sp>
    </p:spTree>
    <p:extLst>
      <p:ext uri="{BB962C8B-B14F-4D97-AF65-F5344CB8AC3E}">
        <p14:creationId xmlns:p14="http://schemas.microsoft.com/office/powerpoint/2010/main" val="369604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方差的线性相加依赖于独立性</a:t>
            </a:r>
            <a:endParaRPr lang="en-US" altLang="zh-CN" dirty="0"/>
          </a:p>
          <a:p>
            <a:r>
              <a:rPr lang="zh-CN" altLang="en-US" dirty="0"/>
              <a:t>不独立情况下要借助协方差</a:t>
            </a:r>
          </a:p>
        </p:txBody>
      </p:sp>
      <p:sp>
        <p:nvSpPr>
          <p:cNvPr id="4" name="灯片编号占位符 3"/>
          <p:cNvSpPr>
            <a:spLocks noGrp="1"/>
          </p:cNvSpPr>
          <p:nvPr>
            <p:ph type="sldNum" sz="quarter" idx="10"/>
          </p:nvPr>
        </p:nvSpPr>
        <p:spPr/>
        <p:txBody>
          <a:bodyPr/>
          <a:lstStyle/>
          <a:p>
            <a:fld id="{30B9DC25-1DF3-4044-A1F0-C273483743DC}" type="slidenum">
              <a:rPr lang="zh-CN" altLang="en-US" smtClean="0"/>
              <a:t>43</a:t>
            </a:fld>
            <a:endParaRPr lang="zh-CN" altLang="en-US"/>
          </a:p>
        </p:txBody>
      </p:sp>
    </p:spTree>
    <p:extLst>
      <p:ext uri="{BB962C8B-B14F-4D97-AF65-F5344CB8AC3E}">
        <p14:creationId xmlns:p14="http://schemas.microsoft.com/office/powerpoint/2010/main" val="3996269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B9DC25-1DF3-4044-A1F0-C273483743DC}" type="slidenum">
              <a:rPr lang="zh-CN" altLang="en-US" smtClean="0"/>
              <a:t>44</a:t>
            </a:fld>
            <a:endParaRPr lang="zh-CN" altLang="en-US"/>
          </a:p>
        </p:txBody>
      </p:sp>
    </p:spTree>
    <p:extLst>
      <p:ext uri="{BB962C8B-B14F-4D97-AF65-F5344CB8AC3E}">
        <p14:creationId xmlns:p14="http://schemas.microsoft.com/office/powerpoint/2010/main" val="2338526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dirty="0"/>
                  <a:t>Union bound</a:t>
                </a:r>
                <a:r>
                  <a:rPr lang="zh-CN" altLang="en-US" dirty="0"/>
                  <a:t>：</a:t>
                </a:r>
                <a:r>
                  <a:rPr lang="en-US" altLang="zh-CN" sz="1200" b="0" i="0" kern="1200" dirty="0">
                    <a:solidFill>
                      <a:schemeClr val="tx1"/>
                    </a:solidFill>
                    <a:effectLst/>
                    <a:latin typeface="+mn-lt"/>
                    <a:ea typeface="+mn-ea"/>
                    <a:cs typeface="+mn-cs"/>
                  </a:rPr>
                  <a:t>any finite or countable set of events, </a:t>
                </a:r>
                <a:r>
                  <a:rPr lang="zh-CN" altLang="en-US" sz="1200" b="0" i="0" kern="1200" dirty="0">
                    <a:solidFill>
                      <a:schemeClr val="tx1"/>
                    </a:solidFill>
                    <a:effectLst/>
                    <a:latin typeface="+mn-lt"/>
                    <a:ea typeface="+mn-ea"/>
                    <a:cs typeface="+mn-cs"/>
                  </a:rPr>
                  <a:t>至少一个事件发生的概率小于等于每个事件的概率和</a:t>
                </a:r>
                <a:endParaRPr lang="en-US" altLang="zh-CN" sz="1200" b="0" i="0" kern="1200" dirty="0">
                  <a:solidFill>
                    <a:schemeClr val="tx1"/>
                  </a:solidFill>
                  <a:effectLst/>
                  <a:latin typeface="+mn-lt"/>
                  <a:ea typeface="+mn-ea"/>
                  <a:cs typeface="+mn-cs"/>
                </a:endParaRPr>
              </a:p>
              <a:p>
                <a:endParaRPr lang="en-US" altLang="zh-CN"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1" dirty="0">
                    <a:solidFill>
                      <a:srgbClr val="FF0000"/>
                    </a:solidFill>
                  </a:rPr>
                  <a:t>推论：对所有</a:t>
                </a:r>
                <a14:m>
                  <m:oMath xmlns:m="http://schemas.openxmlformats.org/officeDocument/2006/math">
                    <m:r>
                      <a:rPr lang="en-US" altLang="zh-CN" sz="1200" b="1" i="1" smtClean="0">
                        <a:solidFill>
                          <a:srgbClr val="FF0000"/>
                        </a:solidFill>
                        <a:latin typeface="Cambria Math"/>
                      </a:rPr>
                      <m:t>𝒌</m:t>
                    </m:r>
                    <m:r>
                      <a:rPr lang="en-US" altLang="zh-CN" sz="1200" b="1" i="1" smtClean="0">
                        <a:solidFill>
                          <a:srgbClr val="FF0000"/>
                        </a:solidFill>
                        <a:latin typeface="Cambria Math"/>
                      </a:rPr>
                      <m:t>≥</m:t>
                    </m:r>
                    <m:r>
                      <a:rPr lang="en-US" altLang="zh-CN" sz="1200" b="1" i="1" smtClean="0">
                        <a:solidFill>
                          <a:srgbClr val="FF0000"/>
                        </a:solidFill>
                        <a:latin typeface="Cambria Math"/>
                      </a:rPr>
                      <m:t>𝟑</m:t>
                    </m:r>
                  </m:oMath>
                </a14:m>
                <a:r>
                  <a:rPr lang="zh-CN" altLang="en-US" sz="1200" b="1" dirty="0">
                    <a:solidFill>
                      <a:srgbClr val="FF0000"/>
                    </a:solidFill>
                  </a:rPr>
                  <a:t>，</a:t>
                </a:r>
                <a14:m>
                  <m:oMath xmlns:m="http://schemas.openxmlformats.org/officeDocument/2006/math">
                    <m:r>
                      <a:rPr lang="en-US" altLang="zh-CN" sz="1200" b="1" i="1" dirty="0" smtClean="0">
                        <a:solidFill>
                          <a:srgbClr val="FF0000"/>
                        </a:solidFill>
                        <a:latin typeface="Cambria Math"/>
                      </a:rPr>
                      <m:t>𝑹</m:t>
                    </m:r>
                    <m:d>
                      <m:dPr>
                        <m:ctrlPr>
                          <a:rPr lang="en-US" altLang="zh-CN" sz="1200" b="1" i="1" dirty="0" smtClean="0">
                            <a:solidFill>
                              <a:srgbClr val="FF0000"/>
                            </a:solidFill>
                            <a:latin typeface="Cambria Math" panose="02040503050406030204" pitchFamily="18" charset="0"/>
                          </a:rPr>
                        </m:ctrlPr>
                      </m:dPr>
                      <m:e>
                        <m:r>
                          <a:rPr lang="en-US" altLang="zh-CN" sz="1200" b="1" i="1" dirty="0" smtClean="0">
                            <a:solidFill>
                              <a:srgbClr val="FF0000"/>
                            </a:solidFill>
                            <a:latin typeface="Cambria Math"/>
                          </a:rPr>
                          <m:t>𝒌</m:t>
                        </m:r>
                        <m:r>
                          <a:rPr lang="en-US" altLang="zh-CN" sz="1200" b="1" i="1" dirty="0" smtClean="0">
                            <a:solidFill>
                              <a:srgbClr val="FF0000"/>
                            </a:solidFill>
                            <a:latin typeface="Cambria Math"/>
                          </a:rPr>
                          <m:t>,</m:t>
                        </m:r>
                        <m:r>
                          <a:rPr lang="en-US" altLang="zh-CN" sz="1200" b="1" i="1" dirty="0" smtClean="0">
                            <a:solidFill>
                              <a:srgbClr val="FF0000"/>
                            </a:solidFill>
                            <a:latin typeface="Cambria Math"/>
                          </a:rPr>
                          <m:t>𝒌</m:t>
                        </m:r>
                      </m:e>
                    </m:d>
                    <m:r>
                      <a:rPr lang="en-US" altLang="zh-CN" sz="1200" b="1" i="1" dirty="0" smtClean="0">
                        <a:solidFill>
                          <a:srgbClr val="FF0000"/>
                        </a:solidFill>
                        <a:latin typeface="Cambria Math"/>
                      </a:rPr>
                      <m:t>&gt;⌊</m:t>
                    </m:r>
                    <m:sSup>
                      <m:sSupPr>
                        <m:ctrlPr>
                          <a:rPr lang="en-US" altLang="zh-CN" sz="1200" b="1" i="1" dirty="0" smtClean="0">
                            <a:solidFill>
                              <a:srgbClr val="FF0000"/>
                            </a:solidFill>
                            <a:latin typeface="Cambria Math" panose="02040503050406030204" pitchFamily="18" charset="0"/>
                          </a:rPr>
                        </m:ctrlPr>
                      </m:sSupPr>
                      <m:e>
                        <m:r>
                          <a:rPr lang="en-US" altLang="zh-CN" sz="1200" b="1" i="1" dirty="0" smtClean="0">
                            <a:solidFill>
                              <a:srgbClr val="FF0000"/>
                            </a:solidFill>
                            <a:latin typeface="Cambria Math"/>
                          </a:rPr>
                          <m:t>𝟐</m:t>
                        </m:r>
                      </m:e>
                      <m:sup>
                        <m:r>
                          <a:rPr lang="en-US" altLang="zh-CN" sz="1200" b="1" i="1" dirty="0" smtClean="0">
                            <a:solidFill>
                              <a:srgbClr val="FF0000"/>
                            </a:solidFill>
                            <a:latin typeface="Cambria Math"/>
                          </a:rPr>
                          <m:t>𝒌</m:t>
                        </m:r>
                        <m:r>
                          <a:rPr lang="en-US" altLang="zh-CN" sz="1200" b="1" i="1" dirty="0" smtClean="0">
                            <a:solidFill>
                              <a:srgbClr val="FF0000"/>
                            </a:solidFill>
                            <a:latin typeface="Cambria Math"/>
                          </a:rPr>
                          <m:t>/</m:t>
                        </m:r>
                        <m:r>
                          <a:rPr lang="en-US" altLang="zh-CN" sz="1200" b="1" i="1" dirty="0" smtClean="0">
                            <a:solidFill>
                              <a:srgbClr val="FF0000"/>
                            </a:solidFill>
                            <a:latin typeface="Cambria Math"/>
                          </a:rPr>
                          <m:t>𝟐</m:t>
                        </m:r>
                      </m:sup>
                    </m:sSup>
                    <m:r>
                      <a:rPr lang="en-US" altLang="zh-CN" sz="1200" b="1" i="1" dirty="0" smtClean="0">
                        <a:solidFill>
                          <a:srgbClr val="FF0000"/>
                        </a:solidFill>
                        <a:latin typeface="Cambria Math"/>
                      </a:rPr>
                      <m:t>⌋</m:t>
                    </m:r>
                  </m:oMath>
                </a14:m>
                <a:endParaRPr lang="zh-CN" altLang="en-US" sz="1200" b="1" dirty="0">
                  <a:solidFill>
                    <a:srgbClr val="FF0000"/>
                  </a:solidFill>
                </a:endParaRPr>
              </a:p>
              <a:p>
                <a:r>
                  <a:rPr lang="zh-CN" altLang="en-US" sz="1200" b="0" i="0" kern="1200" dirty="0">
                    <a:solidFill>
                      <a:schemeClr val="tx1"/>
                    </a:solidFill>
                    <a:effectLst/>
                    <a:latin typeface="+mn-lt"/>
                    <a:ea typeface="+mn-ea"/>
                    <a:cs typeface="+mn-cs"/>
                  </a:rPr>
                  <a:t>注：</a:t>
                </a:r>
                <a:r>
                  <a:rPr lang="en-US" altLang="zh-CN" sz="1200" b="0" i="0" kern="1200" dirty="0">
                    <a:solidFill>
                      <a:schemeClr val="tx1"/>
                    </a:solidFill>
                    <a:effectLst/>
                    <a:latin typeface="+mn-lt"/>
                    <a:ea typeface="+mn-ea"/>
                    <a:cs typeface="+mn-cs"/>
                  </a:rPr>
                  <a:t>C(</a:t>
                </a:r>
                <a:r>
                  <a:rPr lang="en-US" altLang="zh-CN" sz="1200" b="0" i="0" kern="1200" dirty="0" err="1">
                    <a:solidFill>
                      <a:schemeClr val="tx1"/>
                    </a:solidFill>
                    <a:effectLst/>
                    <a:latin typeface="+mn-lt"/>
                    <a:ea typeface="+mn-ea"/>
                    <a:cs typeface="+mn-cs"/>
                  </a:rPr>
                  <a:t>n,k</a:t>
                </a:r>
                <a:r>
                  <a:rPr lang="en-US" altLang="zh-CN" sz="1200" b="0" i="0" kern="1200" dirty="0">
                    <a:solidFill>
                      <a:schemeClr val="tx1"/>
                    </a:solidFill>
                    <a:effectLst/>
                    <a:latin typeface="+mn-lt"/>
                    <a:ea typeface="+mn-ea"/>
                    <a:cs typeface="+mn-cs"/>
                  </a:rPr>
                  <a:t>)&lt;=</a:t>
                </a:r>
                <a:r>
                  <a:rPr lang="en-US" altLang="zh-CN" sz="1200" b="0" i="0" kern="1200" dirty="0" err="1">
                    <a:solidFill>
                      <a:schemeClr val="tx1"/>
                    </a:solidFill>
                    <a:effectLst/>
                    <a:latin typeface="+mn-lt"/>
                    <a:ea typeface="+mn-ea"/>
                    <a:cs typeface="+mn-cs"/>
                  </a:rPr>
                  <a:t>n^k</a:t>
                </a:r>
                <a:r>
                  <a:rPr lang="en-US" altLang="zh-CN" sz="1200" b="0" i="0" kern="1200" dirty="0">
                    <a:solidFill>
                      <a:schemeClr val="tx1"/>
                    </a:solidFill>
                    <a:effectLst/>
                    <a:latin typeface="+mn-lt"/>
                    <a:ea typeface="+mn-ea"/>
                    <a:cs typeface="+mn-cs"/>
                  </a:rPr>
                  <a:t>/2^{k-1}</a:t>
                </a:r>
                <a:r>
                  <a:rPr lang="zh-CN" altLang="en-US" sz="1200" b="0" i="0" kern="1200" dirty="0">
                    <a:solidFill>
                      <a:schemeClr val="tx1"/>
                    </a:solidFill>
                    <a:effectLst/>
                    <a:latin typeface="+mn-lt"/>
                    <a:ea typeface="+mn-ea"/>
                    <a:cs typeface="+mn-cs"/>
                  </a:rPr>
                  <a:t>； </a:t>
                </a:r>
                <a14:m>
                  <m:oMath xmlns:m="http://schemas.openxmlformats.org/officeDocument/2006/math">
                    <m:d>
                      <m:dPr>
                        <m:ctrlPr>
                          <a:rPr lang="en-US" altLang="zh-CN" sz="1200" b="1" i="1" smtClean="0">
                            <a:solidFill>
                              <a:srgbClr val="2E2E99"/>
                            </a:solidFill>
                            <a:latin typeface="Cambria Math" panose="02040503050406030204" pitchFamily="18" charset="0"/>
                          </a:rPr>
                        </m:ctrlPr>
                      </m:dPr>
                      <m:e>
                        <m:f>
                          <m:fPr>
                            <m:type m:val="noBar"/>
                            <m:ctrlPr>
                              <a:rPr lang="en-US" altLang="zh-CN" sz="1200" b="1" i="1" smtClean="0">
                                <a:solidFill>
                                  <a:srgbClr val="2E2E99"/>
                                </a:solidFill>
                                <a:latin typeface="Cambria Math" panose="02040503050406030204" pitchFamily="18" charset="0"/>
                              </a:rPr>
                            </m:ctrlPr>
                          </m:fPr>
                          <m:num>
                            <m:r>
                              <a:rPr lang="en-US" altLang="zh-CN" sz="1200" b="1" i="1" smtClean="0">
                                <a:solidFill>
                                  <a:srgbClr val="2E2E99"/>
                                </a:solidFill>
                                <a:latin typeface="Cambria Math"/>
                              </a:rPr>
                              <m:t>𝒏</m:t>
                            </m:r>
                          </m:num>
                          <m:den>
                            <m:r>
                              <a:rPr lang="en-US" altLang="zh-CN" sz="1200" b="1" i="1" smtClean="0">
                                <a:solidFill>
                                  <a:srgbClr val="2E2E99"/>
                                </a:solidFill>
                                <a:latin typeface="Cambria Math"/>
                              </a:rPr>
                              <m:t>𝒌</m:t>
                            </m:r>
                          </m:den>
                        </m:f>
                      </m:e>
                    </m:d>
                    <m:sSup>
                      <m:sSupPr>
                        <m:ctrlPr>
                          <a:rPr lang="en-US" altLang="zh-CN" sz="1200" b="1" i="1" smtClean="0">
                            <a:solidFill>
                              <a:srgbClr val="2E2E99"/>
                            </a:solidFill>
                            <a:latin typeface="Cambria Math" panose="02040503050406030204" pitchFamily="18" charset="0"/>
                          </a:rPr>
                        </m:ctrlPr>
                      </m:sSupPr>
                      <m:e>
                        <m:r>
                          <a:rPr lang="en-US" altLang="zh-CN" sz="1200" b="1" i="1" smtClean="0">
                            <a:solidFill>
                              <a:srgbClr val="2E2E99"/>
                            </a:solidFill>
                            <a:latin typeface="Cambria Math"/>
                          </a:rPr>
                          <m:t>𝟐</m:t>
                        </m:r>
                      </m:e>
                      <m:sup>
                        <m:r>
                          <a:rPr lang="en-US" altLang="zh-CN" sz="1200" b="1" i="1" smtClean="0">
                            <a:solidFill>
                              <a:srgbClr val="2E2E99"/>
                            </a:solidFill>
                            <a:latin typeface="Cambria Math"/>
                          </a:rPr>
                          <m:t>𝟏</m:t>
                        </m:r>
                        <m:r>
                          <a:rPr lang="en-US" altLang="zh-CN" sz="1200" b="1" i="1" smtClean="0">
                            <a:solidFill>
                              <a:srgbClr val="2E2E99"/>
                            </a:solidFill>
                            <a:latin typeface="Cambria Math"/>
                          </a:rPr>
                          <m:t>−</m:t>
                        </m:r>
                        <m:d>
                          <m:dPr>
                            <m:ctrlPr>
                              <a:rPr lang="en-US" altLang="zh-CN" sz="1200" b="1" i="1" smtClean="0">
                                <a:solidFill>
                                  <a:srgbClr val="2E2E99"/>
                                </a:solidFill>
                                <a:latin typeface="Cambria Math" panose="02040503050406030204" pitchFamily="18" charset="0"/>
                              </a:rPr>
                            </m:ctrlPr>
                          </m:dPr>
                          <m:e>
                            <m:f>
                              <m:fPr>
                                <m:type m:val="noBar"/>
                                <m:ctrlPr>
                                  <a:rPr lang="en-US" altLang="zh-CN" sz="1200" b="1" i="1" smtClean="0">
                                    <a:solidFill>
                                      <a:srgbClr val="2E2E99"/>
                                    </a:solidFill>
                                    <a:latin typeface="Cambria Math" panose="02040503050406030204" pitchFamily="18" charset="0"/>
                                  </a:rPr>
                                </m:ctrlPr>
                              </m:fPr>
                              <m:num>
                                <m:r>
                                  <a:rPr lang="en-US" altLang="zh-CN" sz="1200" b="1" i="1" smtClean="0">
                                    <a:solidFill>
                                      <a:srgbClr val="2E2E99"/>
                                    </a:solidFill>
                                    <a:latin typeface="Cambria Math"/>
                                  </a:rPr>
                                  <m:t>𝒌</m:t>
                                </m:r>
                              </m:num>
                              <m:den>
                                <m:r>
                                  <a:rPr lang="en-US" altLang="zh-CN" sz="1200" b="1" i="1" smtClean="0">
                                    <a:solidFill>
                                      <a:srgbClr val="2E2E99"/>
                                    </a:solidFill>
                                    <a:latin typeface="Cambria Math"/>
                                  </a:rPr>
                                  <m:t>𝟐</m:t>
                                </m:r>
                              </m:den>
                            </m:f>
                          </m:e>
                        </m:d>
                      </m:sup>
                    </m:sSup>
                    <m:r>
                      <a:rPr lang="en-US" altLang="zh-CN" sz="1200" b="1" i="1" smtClean="0">
                        <a:solidFill>
                          <a:srgbClr val="2E2E99"/>
                        </a:solidFill>
                        <a:latin typeface="Cambria Math" panose="02040503050406030204" pitchFamily="18" charset="0"/>
                      </a:rPr>
                      <m:t>&lt;(</m:t>
                    </m:r>
                    <m:sSup>
                      <m:sSupPr>
                        <m:ctrlPr>
                          <a:rPr lang="en-US" altLang="zh-CN" sz="1200" b="1" i="1" smtClean="0">
                            <a:solidFill>
                              <a:srgbClr val="2E2E99"/>
                            </a:solidFill>
                            <a:latin typeface="Cambria Math" panose="02040503050406030204" pitchFamily="18" charset="0"/>
                          </a:rPr>
                        </m:ctrlPr>
                      </m:sSupPr>
                      <m:e>
                        <m:r>
                          <a:rPr lang="en-US" altLang="zh-CN" sz="1200" b="1" i="1" smtClean="0">
                            <a:solidFill>
                              <a:srgbClr val="2E2E99"/>
                            </a:solidFill>
                            <a:latin typeface="Cambria Math" panose="02040503050406030204" pitchFamily="18" charset="0"/>
                          </a:rPr>
                          <m:t>𝟐</m:t>
                        </m:r>
                      </m:e>
                      <m:sup>
                        <m:d>
                          <m:dPr>
                            <m:begChr m:val="{"/>
                            <m:endChr m:val="}"/>
                            <m:ctrlPr>
                              <a:rPr lang="en-US" altLang="zh-CN" sz="1200" b="1" i="1" smtClean="0">
                                <a:solidFill>
                                  <a:srgbClr val="2E2E99"/>
                                </a:solidFill>
                                <a:latin typeface="Cambria Math" panose="02040503050406030204" pitchFamily="18" charset="0"/>
                              </a:rPr>
                            </m:ctrlPr>
                          </m:dPr>
                          <m:e>
                            <m:r>
                              <a:rPr lang="en-US" altLang="zh-CN" sz="1200" b="1" i="1" smtClean="0">
                                <a:solidFill>
                                  <a:srgbClr val="2E2E99"/>
                                </a:solidFill>
                                <a:latin typeface="Cambria Math" panose="02040503050406030204" pitchFamily="18" charset="0"/>
                              </a:rPr>
                              <m:t>𝒌</m:t>
                            </m:r>
                            <m:d>
                              <m:dPr>
                                <m:ctrlPr>
                                  <a:rPr lang="en-US" altLang="zh-CN" sz="1200" b="1" i="1" smtClean="0">
                                    <a:solidFill>
                                      <a:srgbClr val="2E2E99"/>
                                    </a:solidFill>
                                    <a:latin typeface="Cambria Math" panose="02040503050406030204" pitchFamily="18" charset="0"/>
                                  </a:rPr>
                                </m:ctrlPr>
                              </m:dPr>
                              <m:e>
                                <m:f>
                                  <m:fPr>
                                    <m:ctrlPr>
                                      <a:rPr lang="en-US" altLang="zh-CN" sz="1200" b="1" i="1" smtClean="0">
                                        <a:solidFill>
                                          <a:srgbClr val="2E2E99"/>
                                        </a:solidFill>
                                        <a:latin typeface="Cambria Math" panose="02040503050406030204" pitchFamily="18" charset="0"/>
                                      </a:rPr>
                                    </m:ctrlPr>
                                  </m:fPr>
                                  <m:num>
                                    <m:r>
                                      <a:rPr lang="en-US" altLang="zh-CN" sz="1200" b="1" i="1" smtClean="0">
                                        <a:solidFill>
                                          <a:srgbClr val="2E2E99"/>
                                        </a:solidFill>
                                        <a:latin typeface="Cambria Math" panose="02040503050406030204" pitchFamily="18" charset="0"/>
                                      </a:rPr>
                                      <m:t>𝒌</m:t>
                                    </m:r>
                                  </m:num>
                                  <m:den>
                                    <m:r>
                                      <a:rPr lang="en-US" altLang="zh-CN" sz="1200" b="1" i="1" smtClean="0">
                                        <a:solidFill>
                                          <a:srgbClr val="2E2E99"/>
                                        </a:solidFill>
                                        <a:latin typeface="Cambria Math" panose="02040503050406030204" pitchFamily="18" charset="0"/>
                                      </a:rPr>
                                      <m:t>𝟐</m:t>
                                    </m:r>
                                  </m:den>
                                </m:f>
                              </m:e>
                            </m:d>
                          </m:e>
                        </m:d>
                      </m:sup>
                    </m:sSup>
                    <m:r>
                      <a:rPr lang="en-US" altLang="zh-CN" sz="1200" b="1" i="1" smtClean="0">
                        <a:solidFill>
                          <a:srgbClr val="2E2E99"/>
                        </a:solidFill>
                        <a:latin typeface="Cambria Math" panose="02040503050406030204" pitchFamily="18" charset="0"/>
                      </a:rPr>
                      <m:t>/</m:t>
                    </m:r>
                    <m:r>
                      <m:rPr>
                        <m:nor/>
                      </m:rPr>
                      <a:rPr lang="en-US" altLang="zh-CN" sz="1200" b="0" i="0" kern="1200" dirty="0" smtClean="0">
                        <a:solidFill>
                          <a:schemeClr val="tx1"/>
                        </a:solidFill>
                        <a:effectLst/>
                        <a:latin typeface="+mn-lt"/>
                        <a:ea typeface="+mn-ea"/>
                        <a:cs typeface="+mn-cs"/>
                      </a:rPr>
                      <m:t>2^{</m:t>
                    </m:r>
                    <m:r>
                      <m:rPr>
                        <m:nor/>
                      </m:rPr>
                      <a:rPr lang="en-US" altLang="zh-CN" sz="1200" b="0" i="0" kern="1200" dirty="0" smtClean="0">
                        <a:solidFill>
                          <a:schemeClr val="tx1"/>
                        </a:solidFill>
                        <a:effectLst/>
                        <a:latin typeface="+mn-lt"/>
                        <a:ea typeface="+mn-ea"/>
                        <a:cs typeface="+mn-cs"/>
                      </a:rPr>
                      <m:t>k</m:t>
                    </m:r>
                    <m:r>
                      <m:rPr>
                        <m:nor/>
                      </m:rPr>
                      <a:rPr lang="en-US" altLang="zh-CN" sz="1200" b="0" i="0" kern="1200" dirty="0" smtClean="0">
                        <a:solidFill>
                          <a:schemeClr val="tx1"/>
                        </a:solidFill>
                        <a:effectLst/>
                        <a:latin typeface="+mn-lt"/>
                        <a:ea typeface="+mn-ea"/>
                        <a:cs typeface="+mn-cs"/>
                      </a:rPr>
                      <m:t>−1}</m:t>
                    </m:r>
                  </m:oMath>
                </a14:m>
                <a:r>
                  <a:rPr lang="en-US" altLang="zh-CN" dirty="0"/>
                  <a:t>)*</a:t>
                </a:r>
                <a14:m>
                  <m:oMath xmlns:m="http://schemas.openxmlformats.org/officeDocument/2006/math">
                    <m:sSup>
                      <m:sSupPr>
                        <m:ctrlPr>
                          <a:rPr lang="en-US" altLang="zh-CN" sz="1200" b="1" i="1" smtClean="0">
                            <a:solidFill>
                              <a:srgbClr val="2E2E99"/>
                            </a:solidFill>
                            <a:latin typeface="Cambria Math" panose="02040503050406030204" pitchFamily="18" charset="0"/>
                          </a:rPr>
                        </m:ctrlPr>
                      </m:sSupPr>
                      <m:e>
                        <m:r>
                          <a:rPr lang="en-US" altLang="zh-CN" sz="1200" b="1" i="1" smtClean="0">
                            <a:solidFill>
                              <a:srgbClr val="2E2E99"/>
                            </a:solidFill>
                            <a:latin typeface="Cambria Math"/>
                          </a:rPr>
                          <m:t>𝟐</m:t>
                        </m:r>
                      </m:e>
                      <m:sup>
                        <m:r>
                          <a:rPr lang="en-US" altLang="zh-CN" sz="1200" b="1" i="1" smtClean="0">
                            <a:solidFill>
                              <a:srgbClr val="2E2E99"/>
                            </a:solidFill>
                            <a:latin typeface="Cambria Math"/>
                          </a:rPr>
                          <m:t>𝟏</m:t>
                        </m:r>
                        <m:r>
                          <a:rPr lang="en-US" altLang="zh-CN" sz="1200" b="1" i="1" smtClean="0">
                            <a:solidFill>
                              <a:srgbClr val="2E2E99"/>
                            </a:solidFill>
                            <a:latin typeface="Cambria Math"/>
                          </a:rPr>
                          <m:t>−</m:t>
                        </m:r>
                        <m:d>
                          <m:dPr>
                            <m:ctrlPr>
                              <a:rPr lang="en-US" altLang="zh-CN" sz="1200" b="1" i="1" smtClean="0">
                                <a:solidFill>
                                  <a:srgbClr val="2E2E99"/>
                                </a:solidFill>
                                <a:latin typeface="Cambria Math" panose="02040503050406030204" pitchFamily="18" charset="0"/>
                              </a:rPr>
                            </m:ctrlPr>
                          </m:dPr>
                          <m:e>
                            <m:f>
                              <m:fPr>
                                <m:type m:val="noBar"/>
                                <m:ctrlPr>
                                  <a:rPr lang="en-US" altLang="zh-CN" sz="1200" b="1" i="1" smtClean="0">
                                    <a:solidFill>
                                      <a:srgbClr val="2E2E99"/>
                                    </a:solidFill>
                                    <a:latin typeface="Cambria Math" panose="02040503050406030204" pitchFamily="18" charset="0"/>
                                  </a:rPr>
                                </m:ctrlPr>
                              </m:fPr>
                              <m:num>
                                <m:r>
                                  <a:rPr lang="en-US" altLang="zh-CN" sz="1200" b="1" i="1" smtClean="0">
                                    <a:solidFill>
                                      <a:srgbClr val="2E2E99"/>
                                    </a:solidFill>
                                    <a:latin typeface="Cambria Math"/>
                                  </a:rPr>
                                  <m:t>𝒌</m:t>
                                </m:r>
                              </m:num>
                              <m:den>
                                <m:r>
                                  <a:rPr lang="en-US" altLang="zh-CN" sz="1200" b="1" i="1" smtClean="0">
                                    <a:solidFill>
                                      <a:srgbClr val="2E2E99"/>
                                    </a:solidFill>
                                    <a:latin typeface="Cambria Math"/>
                                  </a:rPr>
                                  <m:t>𝟐</m:t>
                                </m:r>
                              </m:den>
                            </m:f>
                          </m:e>
                        </m:d>
                      </m:sup>
                    </m:sSup>
                  </m:oMath>
                </a14:m>
                <a:r>
                  <a:rPr lang="en-US" altLang="zh-CN" dirty="0"/>
                  <a:t>=2^{2-k/2}&lt;=1</a:t>
                </a:r>
                <a:endParaRPr lang="zh-CN" altLang="en-US" dirty="0"/>
              </a:p>
            </p:txBody>
          </p:sp>
        </mc:Choice>
        <mc:Fallback xmlns="">
          <p:sp>
            <p:nvSpPr>
              <p:cNvPr id="3" name="备注占位符 2"/>
              <p:cNvSpPr>
                <a:spLocks noGrp="1"/>
              </p:cNvSpPr>
              <p:nvPr>
                <p:ph type="body" idx="1"/>
              </p:nvPr>
            </p:nvSpPr>
            <p:spPr/>
            <p:txBody>
              <a:bodyPr/>
              <a:lstStyle/>
              <a:p>
                <a:r>
                  <a:rPr lang="en-US" altLang="zh-CN" dirty="0" smtClean="0"/>
                  <a:t>Union bound</a:t>
                </a:r>
                <a:r>
                  <a:rPr lang="zh-CN" altLang="en-US" dirty="0" smtClean="0"/>
                  <a:t>：</a:t>
                </a:r>
                <a:r>
                  <a:rPr lang="en-US" altLang="zh-CN" sz="1200" b="0" i="0" kern="1200" dirty="0" smtClean="0">
                    <a:solidFill>
                      <a:schemeClr val="tx1"/>
                    </a:solidFill>
                    <a:effectLst/>
                    <a:latin typeface="+mn-lt"/>
                    <a:ea typeface="+mn-ea"/>
                    <a:cs typeface="+mn-cs"/>
                  </a:rPr>
                  <a:t>any finite or countable set of events, </a:t>
                </a:r>
                <a:r>
                  <a:rPr lang="zh-CN" altLang="en-US" sz="1200" b="0" i="0" kern="1200" dirty="0" smtClean="0">
                    <a:solidFill>
                      <a:schemeClr val="tx1"/>
                    </a:solidFill>
                    <a:effectLst/>
                    <a:latin typeface="+mn-lt"/>
                    <a:ea typeface="+mn-ea"/>
                    <a:cs typeface="+mn-cs"/>
                  </a:rPr>
                  <a:t>至少一个事件发生的概率小与等于每个事件的概率</a:t>
                </a:r>
                <a:r>
                  <a:rPr lang="zh-CN" altLang="en-US" sz="1200" b="0" i="0" kern="1200" dirty="0" smtClean="0">
                    <a:solidFill>
                      <a:schemeClr val="tx1"/>
                    </a:solidFill>
                    <a:effectLst/>
                    <a:latin typeface="+mn-lt"/>
                    <a:ea typeface="+mn-ea"/>
                    <a:cs typeface="+mn-cs"/>
                  </a:rPr>
                  <a:t>和</a:t>
                </a:r>
                <a:endParaRPr lang="en-US" altLang="zh-CN"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注：</a:t>
                </a:r>
                <a:r>
                  <a:rPr lang="en-US" altLang="zh-CN" sz="1200" b="0" i="0" kern="1200" dirty="0" smtClean="0">
                    <a:solidFill>
                      <a:schemeClr val="tx1"/>
                    </a:solidFill>
                    <a:effectLst/>
                    <a:latin typeface="+mn-lt"/>
                    <a:ea typeface="+mn-ea"/>
                    <a:cs typeface="+mn-cs"/>
                  </a:rPr>
                  <a:t>C(</a:t>
                </a:r>
                <a:r>
                  <a:rPr lang="en-US" altLang="zh-CN" sz="1200" b="0" i="0" kern="1200" dirty="0" err="1" smtClean="0">
                    <a:solidFill>
                      <a:schemeClr val="tx1"/>
                    </a:solidFill>
                    <a:effectLst/>
                    <a:latin typeface="+mn-lt"/>
                    <a:ea typeface="+mn-ea"/>
                    <a:cs typeface="+mn-cs"/>
                  </a:rPr>
                  <a:t>n,k</a:t>
                </a:r>
                <a:r>
                  <a:rPr lang="en-US" altLang="zh-CN" sz="1200" b="0" i="0" kern="1200" dirty="0" smtClean="0">
                    <a:solidFill>
                      <a:schemeClr val="tx1"/>
                    </a:solidFill>
                    <a:effectLst/>
                    <a:latin typeface="+mn-lt"/>
                    <a:ea typeface="+mn-ea"/>
                    <a:cs typeface="+mn-cs"/>
                  </a:rPr>
                  <a:t>)&lt;=</a:t>
                </a:r>
                <a:r>
                  <a:rPr lang="en-US" altLang="zh-CN" sz="1200" b="0" i="0" kern="1200" dirty="0" err="1" smtClean="0">
                    <a:solidFill>
                      <a:schemeClr val="tx1"/>
                    </a:solidFill>
                    <a:effectLst/>
                    <a:latin typeface="+mn-lt"/>
                    <a:ea typeface="+mn-ea"/>
                    <a:cs typeface="+mn-cs"/>
                  </a:rPr>
                  <a:t>n^k</a:t>
                </a:r>
                <a:r>
                  <a:rPr lang="en-US" altLang="zh-CN" sz="1200" b="0" i="0" kern="1200" dirty="0" smtClean="0">
                    <a:solidFill>
                      <a:schemeClr val="tx1"/>
                    </a:solidFill>
                    <a:effectLst/>
                    <a:latin typeface="+mn-lt"/>
                    <a:ea typeface="+mn-ea"/>
                    <a:cs typeface="+mn-cs"/>
                  </a:rPr>
                  <a:t>/2^{k-1}</a:t>
                </a:r>
                <a:r>
                  <a:rPr lang="zh-CN" altLang="en-US" sz="1200" b="0" i="0" kern="1200" dirty="0" smtClean="0">
                    <a:solidFill>
                      <a:schemeClr val="tx1"/>
                    </a:solidFill>
                    <a:effectLst/>
                    <a:latin typeface="+mn-lt"/>
                    <a:ea typeface="+mn-ea"/>
                    <a:cs typeface="+mn-cs"/>
                  </a:rPr>
                  <a:t>； </a:t>
                </a:r>
                <a:r>
                  <a:rPr lang="en-US" altLang="zh-CN" sz="1200" b="1" i="0" smtClean="0">
                    <a:solidFill>
                      <a:srgbClr val="2E2E99"/>
                    </a:solidFill>
                    <a:latin typeface="Cambria Math" panose="02040503050406030204" pitchFamily="18" charset="0"/>
                  </a:rPr>
                  <a:t>(</a:t>
                </a:r>
                <a:r>
                  <a:rPr lang="en-US" altLang="zh-CN" sz="1200" b="1" i="0" smtClean="0">
                    <a:solidFill>
                      <a:srgbClr val="2E2E99"/>
                    </a:solidFill>
                    <a:latin typeface="Cambria Math"/>
                  </a:rPr>
                  <a:t>𝒏</a:t>
                </a:r>
                <a:r>
                  <a:rPr lang="en-US" altLang="zh-CN" sz="1200" b="1" i="0" smtClean="0">
                    <a:solidFill>
                      <a:srgbClr val="2E2E99"/>
                    </a:solidFill>
                    <a:latin typeface="Cambria Math" panose="02040503050406030204" pitchFamily="18" charset="0"/>
                  </a:rPr>
                  <a:t>¦</a:t>
                </a:r>
                <a:r>
                  <a:rPr lang="en-US" altLang="zh-CN" sz="1200" b="1" i="0" smtClean="0">
                    <a:solidFill>
                      <a:srgbClr val="2E2E99"/>
                    </a:solidFill>
                    <a:latin typeface="Cambria Math"/>
                  </a:rPr>
                  <a:t>𝒌</a:t>
                </a:r>
                <a:r>
                  <a:rPr lang="en-US" altLang="zh-CN" sz="1200" b="1" i="0" smtClean="0">
                    <a:solidFill>
                      <a:srgbClr val="2E2E99"/>
                    </a:solidFill>
                    <a:latin typeface="Cambria Math" panose="02040503050406030204" pitchFamily="18" charset="0"/>
                  </a:rPr>
                  <a:t>) </a:t>
                </a:r>
                <a:r>
                  <a:rPr lang="en-US" altLang="zh-CN" sz="1200" b="1" i="0" smtClean="0">
                    <a:solidFill>
                      <a:srgbClr val="2E2E99"/>
                    </a:solidFill>
                    <a:latin typeface="Cambria Math"/>
                  </a:rPr>
                  <a:t>𝟐</a:t>
                </a:r>
                <a:r>
                  <a:rPr lang="en-US" altLang="zh-CN" sz="1200" b="1" i="0" smtClean="0">
                    <a:solidFill>
                      <a:srgbClr val="2E2E99"/>
                    </a:solidFill>
                    <a:latin typeface="Cambria Math" panose="02040503050406030204" pitchFamily="18" charset="0"/>
                  </a:rPr>
                  <a:t>^(</a:t>
                </a:r>
                <a:r>
                  <a:rPr lang="en-US" altLang="zh-CN" sz="1200" b="1" i="0" smtClean="0">
                    <a:solidFill>
                      <a:srgbClr val="2E2E99"/>
                    </a:solidFill>
                    <a:latin typeface="Cambria Math"/>
                  </a:rPr>
                  <a:t>𝟏−</a:t>
                </a:r>
                <a:r>
                  <a:rPr lang="en-US" altLang="zh-CN" sz="1200" b="1" i="0" smtClean="0">
                    <a:solidFill>
                      <a:srgbClr val="2E2E99"/>
                    </a:solidFill>
                    <a:latin typeface="Cambria Math" panose="02040503050406030204" pitchFamily="18" charset="0"/>
                  </a:rPr>
                  <a:t>(</a:t>
                </a:r>
                <a:r>
                  <a:rPr lang="en-US" altLang="zh-CN" sz="1200" b="1" i="0" smtClean="0">
                    <a:solidFill>
                      <a:srgbClr val="2E2E99"/>
                    </a:solidFill>
                    <a:latin typeface="Cambria Math"/>
                  </a:rPr>
                  <a:t>𝒌</a:t>
                </a:r>
                <a:r>
                  <a:rPr lang="en-US" altLang="zh-CN" sz="1200" b="1" i="0" smtClean="0">
                    <a:solidFill>
                      <a:srgbClr val="2E2E99"/>
                    </a:solidFill>
                    <a:latin typeface="Cambria Math" panose="02040503050406030204" pitchFamily="18" charset="0"/>
                  </a:rPr>
                  <a:t>¦</a:t>
                </a:r>
                <a:r>
                  <a:rPr lang="en-US" altLang="zh-CN" sz="1200" b="1" i="0" smtClean="0">
                    <a:solidFill>
                      <a:srgbClr val="2E2E99"/>
                    </a:solidFill>
                    <a:latin typeface="Cambria Math"/>
                  </a:rPr>
                  <a:t>𝟐</a:t>
                </a:r>
                <a:r>
                  <a:rPr lang="en-US" altLang="zh-CN" sz="1200" b="1" i="0" smtClean="0">
                    <a:solidFill>
                      <a:srgbClr val="2E2E99"/>
                    </a:solidFill>
                    <a:latin typeface="Cambria Math" panose="02040503050406030204" pitchFamily="18" charset="0"/>
                  </a:rPr>
                  <a:t>) )</a:t>
                </a:r>
                <a:r>
                  <a:rPr lang="en-US" altLang="zh-CN" sz="1200" b="1" i="0" smtClean="0">
                    <a:solidFill>
                      <a:srgbClr val="2E2E99"/>
                    </a:solidFill>
                    <a:latin typeface="Cambria Math" panose="02040503050406030204" pitchFamily="18" charset="0"/>
                  </a:rPr>
                  <a:t>&lt;(𝟐^{𝒌(𝒌/𝟐)} /</a:t>
                </a:r>
                <a:r>
                  <a:rPr lang="en-US" altLang="zh-CN" sz="1200" b="0" i="0" kern="1200" dirty="0" smtClean="0">
                    <a:solidFill>
                      <a:schemeClr val="tx1"/>
                    </a:solidFill>
                    <a:effectLst/>
                    <a:latin typeface="Cambria Math" panose="02040503050406030204" pitchFamily="18" charset="0"/>
                    <a:ea typeface="+mn-ea"/>
                    <a:cs typeface="+mn-cs"/>
                  </a:rPr>
                  <a:t>"2^{k-1}</a:t>
                </a:r>
                <a:r>
                  <a:rPr lang="zh-CN" altLang="en-US" sz="1200" b="0" i="0" kern="1200" dirty="0" smtClean="0">
                    <a:solidFill>
                      <a:schemeClr val="tx1"/>
                    </a:solidFill>
                    <a:effectLst/>
                    <a:latin typeface="+mn-lt"/>
                    <a:ea typeface="+mn-ea"/>
                    <a:cs typeface="+mn-cs"/>
                  </a:rPr>
                  <a:t>"</a:t>
                </a:r>
                <a:r>
                  <a:rPr lang="en-US" altLang="zh-CN" dirty="0" smtClean="0"/>
                  <a:t>)*</a:t>
                </a:r>
                <a:r>
                  <a:rPr lang="en-US" altLang="zh-CN" sz="1200" b="1" i="0" smtClean="0">
                    <a:solidFill>
                      <a:srgbClr val="2E2E99"/>
                    </a:solidFill>
                    <a:latin typeface="Cambria Math"/>
                  </a:rPr>
                  <a:t>𝟐</a:t>
                </a:r>
                <a:r>
                  <a:rPr lang="en-US" altLang="zh-CN" sz="1200" b="1" i="0" smtClean="0">
                    <a:solidFill>
                      <a:srgbClr val="2E2E99"/>
                    </a:solidFill>
                    <a:latin typeface="Cambria Math" panose="02040503050406030204" pitchFamily="18" charset="0"/>
                  </a:rPr>
                  <a:t>^(</a:t>
                </a:r>
                <a:r>
                  <a:rPr lang="en-US" altLang="zh-CN" sz="1200" b="1" i="0" smtClean="0">
                    <a:solidFill>
                      <a:srgbClr val="2E2E99"/>
                    </a:solidFill>
                    <a:latin typeface="Cambria Math"/>
                  </a:rPr>
                  <a:t>𝟏−</a:t>
                </a:r>
                <a:r>
                  <a:rPr lang="en-US" altLang="zh-CN" sz="1200" b="1" i="0" smtClean="0">
                    <a:solidFill>
                      <a:srgbClr val="2E2E99"/>
                    </a:solidFill>
                    <a:latin typeface="Cambria Math" panose="02040503050406030204" pitchFamily="18" charset="0"/>
                  </a:rPr>
                  <a:t>(</a:t>
                </a:r>
                <a:r>
                  <a:rPr lang="en-US" altLang="zh-CN" sz="1200" b="1" i="0" smtClean="0">
                    <a:solidFill>
                      <a:srgbClr val="2E2E99"/>
                    </a:solidFill>
                    <a:latin typeface="Cambria Math"/>
                  </a:rPr>
                  <a:t>𝒌</a:t>
                </a:r>
                <a:r>
                  <a:rPr lang="en-US" altLang="zh-CN" sz="1200" b="1" i="0" smtClean="0">
                    <a:solidFill>
                      <a:srgbClr val="2E2E99"/>
                    </a:solidFill>
                    <a:latin typeface="Cambria Math" panose="02040503050406030204" pitchFamily="18" charset="0"/>
                  </a:rPr>
                  <a:t>¦</a:t>
                </a:r>
                <a:r>
                  <a:rPr lang="en-US" altLang="zh-CN" sz="1200" b="1" i="0" smtClean="0">
                    <a:solidFill>
                      <a:srgbClr val="2E2E99"/>
                    </a:solidFill>
                    <a:latin typeface="Cambria Math"/>
                  </a:rPr>
                  <a:t>𝟐</a:t>
                </a:r>
                <a:r>
                  <a:rPr lang="en-US" altLang="zh-CN" sz="1200" b="1" i="0" smtClean="0">
                    <a:solidFill>
                      <a:srgbClr val="2E2E99"/>
                    </a:solidFill>
                    <a:latin typeface="Cambria Math" panose="02040503050406030204" pitchFamily="18" charset="0"/>
                  </a:rPr>
                  <a:t>) </a:t>
                </a:r>
                <a:r>
                  <a:rPr lang="en-US" altLang="zh-CN" sz="1200" b="1" i="0" smtClean="0">
                    <a:solidFill>
                      <a:srgbClr val="2E2E99"/>
                    </a:solidFill>
                    <a:latin typeface="Cambria Math" panose="02040503050406030204" pitchFamily="18" charset="0"/>
                  </a:rPr>
                  <a:t>)</a:t>
                </a:r>
                <a:r>
                  <a:rPr lang="en-US" altLang="zh-CN" dirty="0" smtClean="0"/>
                  <a:t>=2^{2-k/2}&lt;=1</a:t>
                </a:r>
                <a:endParaRPr lang="zh-CN" altLang="en-US" dirty="0"/>
              </a:p>
            </p:txBody>
          </p:sp>
        </mc:Fallback>
      </mc:AlternateContent>
      <p:sp>
        <p:nvSpPr>
          <p:cNvPr id="4" name="灯片编号占位符 3"/>
          <p:cNvSpPr>
            <a:spLocks noGrp="1"/>
          </p:cNvSpPr>
          <p:nvPr>
            <p:ph type="sldNum" sz="quarter" idx="10"/>
          </p:nvPr>
        </p:nvSpPr>
        <p:spPr/>
        <p:txBody>
          <a:bodyPr/>
          <a:lstStyle/>
          <a:p>
            <a:fld id="{30B9DC25-1DF3-4044-A1F0-C273483743DC}" type="slidenum">
              <a:rPr lang="zh-CN" altLang="en-US" smtClean="0"/>
              <a:t>47</a:t>
            </a:fld>
            <a:endParaRPr lang="zh-CN" altLang="en-US"/>
          </a:p>
        </p:txBody>
      </p:sp>
    </p:spTree>
    <p:extLst>
      <p:ext uri="{BB962C8B-B14F-4D97-AF65-F5344CB8AC3E}">
        <p14:creationId xmlns:p14="http://schemas.microsoft.com/office/powerpoint/2010/main" val="3022093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B9DC25-1DF3-4044-A1F0-C273483743DC}" type="slidenum">
              <a:rPr lang="zh-CN" altLang="en-US" smtClean="0"/>
              <a:t>14</a:t>
            </a:fld>
            <a:endParaRPr lang="zh-CN" altLang="en-US"/>
          </a:p>
        </p:txBody>
      </p:sp>
    </p:spTree>
    <p:extLst>
      <p:ext uri="{BB962C8B-B14F-4D97-AF65-F5344CB8AC3E}">
        <p14:creationId xmlns:p14="http://schemas.microsoft.com/office/powerpoint/2010/main" val="2303472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若</a:t>
            </a:r>
            <a:r>
              <a:rPr lang="en-US" altLang="zh-CN" dirty="0"/>
              <a:t>A</a:t>
            </a:r>
            <a:r>
              <a:rPr lang="zh-CN" altLang="en-US" dirty="0"/>
              <a:t>与</a:t>
            </a:r>
            <a:r>
              <a:rPr lang="en-US" altLang="zh-CN" dirty="0"/>
              <a:t>B</a:t>
            </a:r>
            <a:r>
              <a:rPr lang="zh-CN" altLang="en-US" dirty="0"/>
              <a:t>为互斥事件</a:t>
            </a:r>
            <a:r>
              <a:rPr lang="en-US" altLang="zh-CN" dirty="0"/>
              <a:t>:</a:t>
            </a:r>
            <a:r>
              <a:rPr lang="zh-CN" altLang="en-US" dirty="0"/>
              <a:t> </a:t>
            </a:r>
            <a:r>
              <a:rPr lang="en-US" altLang="zh-CN" dirty="0"/>
              <a:t>P(A+B)=P(A)+P(B)</a:t>
            </a:r>
          </a:p>
          <a:p>
            <a:r>
              <a:rPr lang="zh-CN" altLang="en-US" dirty="0"/>
              <a:t>若</a:t>
            </a:r>
            <a:r>
              <a:rPr lang="en-US" altLang="zh-CN" dirty="0"/>
              <a:t>A</a:t>
            </a:r>
            <a:r>
              <a:rPr lang="zh-CN" altLang="en-US" dirty="0"/>
              <a:t>与</a:t>
            </a:r>
            <a:r>
              <a:rPr lang="en-US" altLang="zh-CN" dirty="0"/>
              <a:t>B</a:t>
            </a:r>
            <a:r>
              <a:rPr lang="zh-CN" altLang="en-US" dirty="0"/>
              <a:t>不为互斥事件</a:t>
            </a:r>
            <a:r>
              <a:rPr lang="en-US" altLang="zh-CN" dirty="0"/>
              <a:t>:</a:t>
            </a:r>
            <a:r>
              <a:rPr lang="en-US" altLang="zh-CN" baseline="0" dirty="0"/>
              <a:t> </a:t>
            </a:r>
            <a:r>
              <a:rPr lang="zh-CN" altLang="en-US" dirty="0"/>
              <a:t>则有公式</a:t>
            </a:r>
            <a:r>
              <a:rPr lang="en-US" altLang="zh-CN" dirty="0"/>
              <a:t>P(A+B)=P(A)+P(B)-P(AB)</a:t>
            </a:r>
          </a:p>
          <a:p>
            <a:r>
              <a:rPr lang="zh-CN" altLang="en-US" dirty="0"/>
              <a:t>若</a:t>
            </a:r>
            <a:r>
              <a:rPr lang="en-US" altLang="zh-CN" dirty="0"/>
              <a:t>A</a:t>
            </a:r>
            <a:r>
              <a:rPr lang="zh-CN" altLang="en-US" dirty="0"/>
              <a:t>与</a:t>
            </a:r>
            <a:r>
              <a:rPr lang="en-US" altLang="zh-CN" dirty="0"/>
              <a:t>B</a:t>
            </a:r>
            <a:r>
              <a:rPr lang="zh-CN" altLang="en-US" dirty="0"/>
              <a:t>为相互独立事件</a:t>
            </a:r>
            <a:r>
              <a:rPr lang="en-US" altLang="zh-CN" dirty="0"/>
              <a:t>: P(AB)=P(A)P(B)</a:t>
            </a:r>
            <a:r>
              <a:rPr lang="zh-CN" altLang="en-US" dirty="0"/>
              <a:t>。</a:t>
            </a:r>
          </a:p>
        </p:txBody>
      </p:sp>
      <p:sp>
        <p:nvSpPr>
          <p:cNvPr id="4" name="灯片编号占位符 3"/>
          <p:cNvSpPr>
            <a:spLocks noGrp="1"/>
          </p:cNvSpPr>
          <p:nvPr>
            <p:ph type="sldNum" sz="quarter" idx="10"/>
          </p:nvPr>
        </p:nvSpPr>
        <p:spPr/>
        <p:txBody>
          <a:bodyPr/>
          <a:lstStyle/>
          <a:p>
            <a:fld id="{30B9DC25-1DF3-4044-A1F0-C273483743DC}" type="slidenum">
              <a:rPr lang="zh-CN" altLang="en-US" smtClean="0"/>
              <a:t>17</a:t>
            </a:fld>
            <a:endParaRPr lang="zh-CN" altLang="en-US"/>
          </a:p>
        </p:txBody>
      </p:sp>
    </p:spTree>
    <p:extLst>
      <p:ext uri="{BB962C8B-B14F-4D97-AF65-F5344CB8AC3E}">
        <p14:creationId xmlns:p14="http://schemas.microsoft.com/office/powerpoint/2010/main" val="762219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B9DC25-1DF3-4044-A1F0-C273483743DC}" type="slidenum">
              <a:rPr lang="zh-CN" altLang="en-US" smtClean="0"/>
              <a:t>23</a:t>
            </a:fld>
            <a:endParaRPr lang="zh-CN" altLang="en-US"/>
          </a:p>
        </p:txBody>
      </p:sp>
    </p:spTree>
    <p:extLst>
      <p:ext uri="{BB962C8B-B14F-4D97-AF65-F5344CB8AC3E}">
        <p14:creationId xmlns:p14="http://schemas.microsoft.com/office/powerpoint/2010/main" val="3513157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抛</a:t>
            </a:r>
            <a:r>
              <a:rPr lang="en-US" altLang="zh-CN" dirty="0"/>
              <a:t>n</a:t>
            </a:r>
            <a:r>
              <a:rPr lang="zh-CN" altLang="en-US" dirty="0"/>
              <a:t>次硬币头向上的个数</a:t>
            </a:r>
          </a:p>
        </p:txBody>
      </p:sp>
      <p:sp>
        <p:nvSpPr>
          <p:cNvPr id="4" name="灯片编号占位符 3"/>
          <p:cNvSpPr>
            <a:spLocks noGrp="1"/>
          </p:cNvSpPr>
          <p:nvPr>
            <p:ph type="sldNum" sz="quarter" idx="10"/>
          </p:nvPr>
        </p:nvSpPr>
        <p:spPr/>
        <p:txBody>
          <a:bodyPr/>
          <a:lstStyle/>
          <a:p>
            <a:fld id="{30B9DC25-1DF3-4044-A1F0-C273483743DC}" type="slidenum">
              <a:rPr lang="zh-CN" altLang="en-US" smtClean="0"/>
              <a:t>25</a:t>
            </a:fld>
            <a:endParaRPr lang="zh-CN" altLang="en-US"/>
          </a:p>
        </p:txBody>
      </p:sp>
    </p:spTree>
    <p:extLst>
      <p:ext uri="{BB962C8B-B14F-4D97-AF65-F5344CB8AC3E}">
        <p14:creationId xmlns:p14="http://schemas.microsoft.com/office/powerpoint/2010/main" val="2639969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期望的线性性质，不依赖于独立性</a:t>
            </a:r>
          </a:p>
        </p:txBody>
      </p:sp>
      <p:sp>
        <p:nvSpPr>
          <p:cNvPr id="4" name="灯片编号占位符 3"/>
          <p:cNvSpPr>
            <a:spLocks noGrp="1"/>
          </p:cNvSpPr>
          <p:nvPr>
            <p:ph type="sldNum" sz="quarter" idx="10"/>
          </p:nvPr>
        </p:nvSpPr>
        <p:spPr/>
        <p:txBody>
          <a:bodyPr/>
          <a:lstStyle/>
          <a:p>
            <a:fld id="{30B9DC25-1DF3-4044-A1F0-C273483743DC}" type="slidenum">
              <a:rPr lang="zh-CN" altLang="en-US" smtClean="0"/>
              <a:t>32</a:t>
            </a:fld>
            <a:endParaRPr lang="zh-CN" altLang="en-US"/>
          </a:p>
        </p:txBody>
      </p:sp>
    </p:spTree>
    <p:extLst>
      <p:ext uri="{BB962C8B-B14F-4D97-AF65-F5344CB8AC3E}">
        <p14:creationId xmlns:p14="http://schemas.microsoft.com/office/powerpoint/2010/main" val="86841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a:t>
            </a:r>
            <a:r>
              <a:rPr lang="zh-CN" altLang="en-US" dirty="0"/>
              <a:t>*</a:t>
            </a:r>
            <a:r>
              <a:rPr lang="en-US" altLang="zh-CN" dirty="0"/>
              <a:t>0+2</a:t>
            </a:r>
            <a:r>
              <a:rPr lang="zh-CN" altLang="en-US" dirty="0"/>
              <a:t>*</a:t>
            </a:r>
            <a:r>
              <a:rPr lang="en-US" altLang="zh-CN" dirty="0"/>
              <a:t>0+3*0+4*1/3+5*1/3+6*1/3</a:t>
            </a:r>
            <a:r>
              <a:rPr lang="en-US" altLang="zh-CN" baseline="0" dirty="0"/>
              <a:t> = 5</a:t>
            </a:r>
            <a:endParaRPr lang="de-DE" altLang="zh-CN" dirty="0"/>
          </a:p>
        </p:txBody>
      </p:sp>
      <p:sp>
        <p:nvSpPr>
          <p:cNvPr id="4" name="幻灯片编号占位符 3"/>
          <p:cNvSpPr>
            <a:spLocks noGrp="1"/>
          </p:cNvSpPr>
          <p:nvPr>
            <p:ph type="sldNum" sz="quarter" idx="10"/>
          </p:nvPr>
        </p:nvSpPr>
        <p:spPr/>
        <p:txBody>
          <a:bodyPr/>
          <a:lstStyle/>
          <a:p>
            <a:pPr>
              <a:defRPr/>
            </a:pPr>
            <a:fld id="{B39EE256-B673-4A47-A718-8E610E3229ED}" type="slidenum">
              <a:rPr lang="en-US" altLang="zh-CN" smtClean="0"/>
              <a:pPr>
                <a:defRPr/>
              </a:pPr>
              <a:t>34</a:t>
            </a:fld>
            <a:endParaRPr lang="en-US" altLang="zh-CN"/>
          </a:p>
        </p:txBody>
      </p:sp>
    </p:spTree>
    <p:extLst>
      <p:ext uri="{BB962C8B-B14F-4D97-AF65-F5344CB8AC3E}">
        <p14:creationId xmlns:p14="http://schemas.microsoft.com/office/powerpoint/2010/main" val="2452722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pPr>
              <a:defRPr/>
            </a:pPr>
            <a:fld id="{B39EE256-B673-4A47-A718-8E610E3229ED}" type="slidenum">
              <a:rPr lang="en-US" altLang="zh-CN" smtClean="0"/>
              <a:pPr>
                <a:defRPr/>
              </a:pPr>
              <a:t>36</a:t>
            </a:fld>
            <a:endParaRPr lang="en-US" altLang="zh-CN"/>
          </a:p>
        </p:txBody>
      </p:sp>
    </p:spTree>
    <p:extLst>
      <p:ext uri="{BB962C8B-B14F-4D97-AF65-F5344CB8AC3E}">
        <p14:creationId xmlns:p14="http://schemas.microsoft.com/office/powerpoint/2010/main" val="4194702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TextEdit="1"/>
          </p:cNvSpPr>
          <p:nvPr>
            <p:ph type="sldImg"/>
          </p:nvPr>
        </p:nvSpPr>
        <p:spPr>
          <a:ln/>
        </p:spPr>
      </p:sp>
      <p:sp>
        <p:nvSpPr>
          <p:cNvPr id="24579" name="备注占位符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zh-CN" altLang="en-US" dirty="0">
                <a:latin typeface="Arial" charset="0"/>
                <a:ea typeface="宋体" charset="0"/>
              </a:rPr>
              <a:t>对于第二个例子，</a:t>
            </a:r>
            <a:r>
              <a:rPr lang="en-US" altLang="zh-CN" dirty="0">
                <a:latin typeface="Arial" charset="0"/>
                <a:ea typeface="宋体" charset="0"/>
              </a:rPr>
              <a:t>p(X1 = 1 and X = 12) = 0, p(X1 = 1) = 1/6 and p(X = 12) = 1/36. </a:t>
            </a:r>
          </a:p>
        </p:txBody>
      </p:sp>
      <p:sp>
        <p:nvSpPr>
          <p:cNvPr id="24580" name="幻灯片编号占位符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宋体" charset="0"/>
              </a:defRPr>
            </a:lvl1pPr>
            <a:lvl2pPr marL="742950" indent="-285750">
              <a:defRPr>
                <a:solidFill>
                  <a:schemeClr val="tx1"/>
                </a:solidFill>
                <a:latin typeface="Arial" charset="0"/>
                <a:ea typeface="宋体" charset="0"/>
              </a:defRPr>
            </a:lvl2pPr>
            <a:lvl3pPr marL="1143000" indent="-228600">
              <a:defRPr>
                <a:solidFill>
                  <a:schemeClr val="tx1"/>
                </a:solidFill>
                <a:latin typeface="Arial" charset="0"/>
                <a:ea typeface="宋体" charset="0"/>
              </a:defRPr>
            </a:lvl3pPr>
            <a:lvl4pPr marL="1600200" indent="-228600">
              <a:defRPr>
                <a:solidFill>
                  <a:schemeClr val="tx1"/>
                </a:solidFill>
                <a:latin typeface="Arial" charset="0"/>
                <a:ea typeface="宋体" charset="0"/>
              </a:defRPr>
            </a:lvl4pPr>
            <a:lvl5pPr marL="2057400" indent="-22860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fld id="{14F25177-4D07-1141-A01E-32260C855211}" type="slidenum">
              <a:rPr lang="en-US" altLang="zh-CN"/>
              <a:pPr/>
              <a:t>40</a:t>
            </a:fld>
            <a:endParaRPr lang="en-US" altLang="zh-CN"/>
          </a:p>
        </p:txBody>
      </p:sp>
    </p:spTree>
    <p:extLst>
      <p:ext uri="{BB962C8B-B14F-4D97-AF65-F5344CB8AC3E}">
        <p14:creationId xmlns:p14="http://schemas.microsoft.com/office/powerpoint/2010/main" val="4109049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1">
        <a:schemeClr val="bg2"/>
      </p:bgRef>
    </p:bg>
    <p:spTree>
      <p:nvGrpSpPr>
        <p:cNvPr id="1" name=""/>
        <p:cNvGrpSpPr/>
        <p:nvPr/>
      </p:nvGrpSpPr>
      <p:grpSpPr>
        <a:xfrm>
          <a:off x="0" y="0"/>
          <a:ext cx="0" cy="0"/>
          <a:chOff x="0" y="0"/>
          <a:chExt cx="0" cy="0"/>
        </a:xfrm>
      </p:grpSpPr>
      <p:sp>
        <p:nvSpPr>
          <p:cNvPr id="7" name="矩形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标题 7"/>
          <p:cNvSpPr>
            <a:spLocks noGrp="1"/>
          </p:cNvSpPr>
          <p:nvPr>
            <p:ph type="ctrTitle"/>
          </p:nvPr>
        </p:nvSpPr>
        <p:spPr>
          <a:xfrm>
            <a:off x="2362200" y="4038600"/>
            <a:ext cx="6477000" cy="1828800"/>
          </a:xfrm>
        </p:spPr>
        <p:txBody>
          <a:bodyPr anchor="b"/>
          <a:lstStyle>
            <a:lvl1pPr>
              <a:defRPr cap="all" baseline="0"/>
            </a:lvl1pPr>
          </a:lstStyle>
          <a:p>
            <a:r>
              <a:rPr kumimoji="0" lang="zh-CN" altLang="en-US"/>
              <a:t>单击此处编辑母版标题样式</a:t>
            </a:r>
            <a:endParaRPr kumimoji="0" lang="en-US"/>
          </a:p>
        </p:txBody>
      </p:sp>
      <p:sp>
        <p:nvSpPr>
          <p:cNvPr id="9" name="副标题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a:t>单击此处编辑母版副标题样式</a:t>
            </a:r>
            <a:endParaRPr kumimoji="0" lang="en-US"/>
          </a:p>
        </p:txBody>
      </p:sp>
      <p:sp>
        <p:nvSpPr>
          <p:cNvPr id="28" name="日期占位符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4ED9701B-4197-4FE5-B5DA-5416DC1669A5}" type="datetime1">
              <a:rPr lang="zh-CN" altLang="en-US" smtClean="0"/>
              <a:t>2025/9/20</a:t>
            </a:fld>
            <a:endParaRPr lang="zh-CN" altLang="en-US"/>
          </a:p>
        </p:txBody>
      </p:sp>
      <p:sp>
        <p:nvSpPr>
          <p:cNvPr id="17" name="页脚占位符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zh-CN" altLang="en-US"/>
          </a:p>
        </p:txBody>
      </p:sp>
      <p:sp>
        <p:nvSpPr>
          <p:cNvPr id="29" name="灯片编号占位符 28"/>
          <p:cNvSpPr>
            <a:spLocks noGrp="1"/>
          </p:cNvSpPr>
          <p:nvPr>
            <p:ph type="sldNum" sz="quarter" idx="12"/>
          </p:nvPr>
        </p:nvSpPr>
        <p:spPr>
          <a:xfrm>
            <a:off x="8001000" y="228600"/>
            <a:ext cx="838200" cy="381000"/>
          </a:xfrm>
        </p:spPr>
        <p:txBody>
          <a:bodyPr/>
          <a:lstStyle>
            <a:lvl1pPr>
              <a:defRPr>
                <a:solidFill>
                  <a:schemeClr val="tx2"/>
                </a:solidFill>
              </a:defRPr>
            </a:lvl1pPr>
          </a:lstStyle>
          <a:p>
            <a:fld id="{0C913308-F349-4B6D-A68A-DD1791B4A57B}" type="slidenum">
              <a:rPr lang="zh-CN" altLang="en-US" smtClean="0"/>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日期占位符 3"/>
          <p:cNvSpPr>
            <a:spLocks noGrp="1"/>
          </p:cNvSpPr>
          <p:nvPr>
            <p:ph type="dt" sz="half" idx="10"/>
          </p:nvPr>
        </p:nvSpPr>
        <p:spPr/>
        <p:txBody>
          <a:bodyPr/>
          <a:lstStyle/>
          <a:p>
            <a:fld id="{B428033A-B298-4829-B013-FB02CFC1E8B2}" type="datetime1">
              <a:rPr lang="zh-CN" altLang="en-US" smtClean="0"/>
              <a:t>2025/9/20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bg>
      <p:bgRef idx="1001">
        <a:schemeClr val="bg1"/>
      </p:bgRef>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53200" y="609600"/>
            <a:ext cx="2057400" cy="5516563"/>
          </a:xfrm>
        </p:spPr>
        <p:txBody>
          <a:bodyPr vert="eaVert"/>
          <a:lstStyle/>
          <a:p>
            <a:r>
              <a:rPr kumimoji="0" lang="zh-CN" altLang="en-US"/>
              <a:t>单击此处编辑母版标题样式</a:t>
            </a:r>
            <a:endParaRPr kumimoji="0" lang="en-US"/>
          </a:p>
        </p:txBody>
      </p:sp>
      <p:sp>
        <p:nvSpPr>
          <p:cNvPr id="3" name="竖排文字占位符 2"/>
          <p:cNvSpPr>
            <a:spLocks noGrp="1"/>
          </p:cNvSpPr>
          <p:nvPr>
            <p:ph type="body" orient="vert" idx="1"/>
          </p:nvPr>
        </p:nvSpPr>
        <p:spPr>
          <a:xfrm>
            <a:off x="457200" y="609600"/>
            <a:ext cx="5562600" cy="5516564"/>
          </a:xfrm>
        </p:spPr>
        <p:txBody>
          <a:bodyPr vert="eaVert"/>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日期占位符 3"/>
          <p:cNvSpPr>
            <a:spLocks noGrp="1"/>
          </p:cNvSpPr>
          <p:nvPr>
            <p:ph type="dt" sz="half" idx="10"/>
          </p:nvPr>
        </p:nvSpPr>
        <p:spPr>
          <a:xfrm>
            <a:off x="6553200" y="6248402"/>
            <a:ext cx="2209800" cy="365125"/>
          </a:xfrm>
        </p:spPr>
        <p:txBody>
          <a:bodyPr/>
          <a:lstStyle/>
          <a:p>
            <a:fld id="{16322D89-321D-4885-89B2-A0E512222A49}" type="datetime1">
              <a:rPr lang="zh-CN" altLang="en-US" smtClean="0"/>
              <a:t>2025/9/20</a:t>
            </a:fld>
            <a:endParaRPr lang="zh-CN" altLang="en-US"/>
          </a:p>
        </p:txBody>
      </p:sp>
      <p:sp>
        <p:nvSpPr>
          <p:cNvPr id="5" name="页脚占位符 4"/>
          <p:cNvSpPr>
            <a:spLocks noGrp="1"/>
          </p:cNvSpPr>
          <p:nvPr>
            <p:ph type="ftr" sz="quarter" idx="11"/>
          </p:nvPr>
        </p:nvSpPr>
        <p:spPr>
          <a:xfrm>
            <a:off x="457201" y="6248207"/>
            <a:ext cx="5573483" cy="365125"/>
          </a:xfrm>
        </p:spPr>
        <p:txBody>
          <a:bodyPr/>
          <a:lstStyle/>
          <a:p>
            <a:endParaRPr lang="zh-CN" altLang="en-US"/>
          </a:p>
        </p:txBody>
      </p:sp>
      <p:sp>
        <p:nvSpPr>
          <p:cNvPr id="7" name="矩形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矩形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矩形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灯片编号占位符 5"/>
          <p:cNvSpPr>
            <a:spLocks noGrp="1"/>
          </p:cNvSpPr>
          <p:nvPr>
            <p:ph type="sldNum" sz="quarter" idx="12"/>
          </p:nvPr>
        </p:nvSpPr>
        <p:spPr>
          <a:xfrm rot="5400000">
            <a:off x="5989638" y="144462"/>
            <a:ext cx="533400" cy="244476"/>
          </a:xfrm>
        </p:spPr>
        <p:txBody>
          <a:bodyPr/>
          <a:lstStyle/>
          <a:p>
            <a:fld id="{0C913308-F349-4B6D-A68A-DD1791B4A57B}"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12648" y="228600"/>
            <a:ext cx="8153400" cy="990600"/>
          </a:xfrm>
        </p:spPr>
        <p:txBody>
          <a:bodyPr/>
          <a:lstStyle/>
          <a:p>
            <a:r>
              <a:rPr kumimoji="0" lang="zh-CN" altLang="en-US"/>
              <a:t>单击此处编辑母版标题样式</a:t>
            </a:r>
            <a:endParaRPr kumimoji="0" lang="en-US"/>
          </a:p>
        </p:txBody>
      </p:sp>
      <p:sp>
        <p:nvSpPr>
          <p:cNvPr id="8" name="内容占位符 7"/>
          <p:cNvSpPr>
            <a:spLocks noGrp="1"/>
          </p:cNvSpPr>
          <p:nvPr>
            <p:ph sz="quarter" idx="1"/>
          </p:nvPr>
        </p:nvSpPr>
        <p:spPr>
          <a:xfrm>
            <a:off x="612648" y="1600200"/>
            <a:ext cx="8153400" cy="4495800"/>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3" name="日期占位符 2"/>
          <p:cNvSpPr>
            <a:spLocks noGrp="1"/>
          </p:cNvSpPr>
          <p:nvPr>
            <p:ph type="dt" sz="half" idx="10"/>
          </p:nvPr>
        </p:nvSpPr>
        <p:spPr/>
        <p:txBody>
          <a:bodyPr/>
          <a:lstStyle/>
          <a:p>
            <a:fld id="{24F36247-266E-48C6-8B14-289F25875231}" type="datetime1">
              <a:rPr lang="zh-CN" altLang="en-US" smtClean="0"/>
              <a:t>2025/9/20</a:t>
            </a:fld>
            <a:endParaRPr lang="zh-CN" altLang="en-US"/>
          </a:p>
        </p:txBody>
      </p:sp>
      <p:sp>
        <p:nvSpPr>
          <p:cNvPr id="7" name="页脚占位符 6"/>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3">
        <a:schemeClr val="bg1"/>
      </p:bgRef>
    </p:bg>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a:t>单击此处编辑母版文本样式</a:t>
            </a:r>
          </a:p>
        </p:txBody>
      </p:sp>
      <p:sp>
        <p:nvSpPr>
          <p:cNvPr id="7" name="矩形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标题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zh-CN" altLang="en-US"/>
              <a:t>单击此处编辑母版标题样式</a:t>
            </a:r>
            <a:endParaRPr kumimoji="0" lang="en-US"/>
          </a:p>
        </p:txBody>
      </p:sp>
      <p:sp>
        <p:nvSpPr>
          <p:cNvPr id="12" name="日期占位符 11"/>
          <p:cNvSpPr>
            <a:spLocks noGrp="1"/>
          </p:cNvSpPr>
          <p:nvPr>
            <p:ph type="dt" sz="half" idx="10"/>
          </p:nvPr>
        </p:nvSpPr>
        <p:spPr/>
        <p:txBody>
          <a:bodyPr/>
          <a:lstStyle/>
          <a:p>
            <a:fld id="{83C65BE9-30F8-4EBE-A9C2-AB249A42BA31}" type="datetime1">
              <a:rPr lang="zh-CN" altLang="en-US" smtClean="0"/>
              <a:t>2025/9/20</a:t>
            </a:fld>
            <a:endParaRPr lang="zh-CN" altLang="en-US"/>
          </a:p>
        </p:txBody>
      </p:sp>
      <p:sp>
        <p:nvSpPr>
          <p:cNvPr id="13" name="灯片编号占位符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0C913308-F349-4B6D-A68A-DD1791B4A57B}" type="slidenum">
              <a:rPr lang="zh-CN" altLang="en-US" smtClean="0"/>
              <a:t>‹#›</a:t>
            </a:fld>
            <a:endParaRPr lang="zh-CN" altLang="en-US" dirty="0"/>
          </a:p>
        </p:txBody>
      </p:sp>
      <p:sp>
        <p:nvSpPr>
          <p:cNvPr id="14" name="页脚占位符 13"/>
          <p:cNvSpPr>
            <a:spLocks noGrp="1"/>
          </p:cNvSpPr>
          <p:nvPr>
            <p:ph type="ftr" sz="quarter" idx="12"/>
          </p:nvPr>
        </p:nvSpPr>
        <p:spPr/>
        <p:txBody>
          <a:bodyPr/>
          <a:lstStyle/>
          <a:p>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9" name="内容占位符 8"/>
          <p:cNvSpPr>
            <a:spLocks noGrp="1"/>
          </p:cNvSpPr>
          <p:nvPr>
            <p:ph sz="quarter" idx="1"/>
          </p:nvPr>
        </p:nvSpPr>
        <p:spPr>
          <a:xfrm>
            <a:off x="609600" y="1589567"/>
            <a:ext cx="3886200" cy="4572000"/>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11" name="内容占位符 10"/>
          <p:cNvSpPr>
            <a:spLocks noGrp="1"/>
          </p:cNvSpPr>
          <p:nvPr>
            <p:ph sz="quarter" idx="2"/>
          </p:nvPr>
        </p:nvSpPr>
        <p:spPr>
          <a:xfrm>
            <a:off x="4844901" y="1589567"/>
            <a:ext cx="3886200" cy="4572000"/>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8" name="日期占位符 7"/>
          <p:cNvSpPr>
            <a:spLocks noGrp="1"/>
          </p:cNvSpPr>
          <p:nvPr>
            <p:ph type="dt" sz="half" idx="15"/>
          </p:nvPr>
        </p:nvSpPr>
        <p:spPr/>
        <p:txBody>
          <a:bodyPr rtlCol="0"/>
          <a:lstStyle/>
          <a:p>
            <a:fld id="{B7E2C2CD-497C-4296-A0B9-87C9C1109BD9}" type="datetime1">
              <a:rPr lang="zh-CN" altLang="en-US" smtClean="0"/>
              <a:t>2025/9/20</a:t>
            </a:fld>
            <a:endParaRPr lang="zh-CN" altLang="en-US"/>
          </a:p>
        </p:txBody>
      </p:sp>
      <p:sp>
        <p:nvSpPr>
          <p:cNvPr id="10" name="灯片编号占位符 9"/>
          <p:cNvSpPr>
            <a:spLocks noGrp="1"/>
          </p:cNvSpPr>
          <p:nvPr>
            <p:ph type="sldNum" sz="quarter" idx="16"/>
          </p:nvPr>
        </p:nvSpPr>
        <p:spPr/>
        <p:txBody>
          <a:bodyPr rtlCol="0"/>
          <a:lstStyle/>
          <a:p>
            <a:fld id="{0C913308-F349-4B6D-A68A-DD1791B4A57B}" type="slidenum">
              <a:rPr lang="zh-CN" altLang="en-US" smtClean="0"/>
              <a:t>‹#›</a:t>
            </a:fld>
            <a:endParaRPr lang="zh-CN" altLang="en-US"/>
          </a:p>
        </p:txBody>
      </p:sp>
      <p:sp>
        <p:nvSpPr>
          <p:cNvPr id="12" name="页脚占位符 11"/>
          <p:cNvSpPr>
            <a:spLocks noGrp="1"/>
          </p:cNvSpPr>
          <p:nvPr>
            <p:ph type="ftr" sz="quarter" idx="17"/>
          </p:nvPr>
        </p:nvSpPr>
        <p:spPr/>
        <p:txBody>
          <a:bodyPr rtlCol="0"/>
          <a:lstStyle/>
          <a:p>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33400" y="273050"/>
            <a:ext cx="8153400" cy="869950"/>
          </a:xfrm>
        </p:spPr>
        <p:txBody>
          <a:bodyPr anchor="ctr"/>
          <a:lstStyle>
            <a:lvl1pPr>
              <a:defRPr/>
            </a:lvl1pPr>
          </a:lstStyle>
          <a:p>
            <a:r>
              <a:rPr kumimoji="0" lang="zh-CN" altLang="en-US"/>
              <a:t>单击此处编辑母版标题样式</a:t>
            </a:r>
            <a:endParaRPr kumimoji="0" lang="en-US"/>
          </a:p>
        </p:txBody>
      </p:sp>
      <p:sp>
        <p:nvSpPr>
          <p:cNvPr id="11" name="内容占位符 10"/>
          <p:cNvSpPr>
            <a:spLocks noGrp="1"/>
          </p:cNvSpPr>
          <p:nvPr>
            <p:ph sz="quarter" idx="2"/>
          </p:nvPr>
        </p:nvSpPr>
        <p:spPr>
          <a:xfrm>
            <a:off x="609600" y="2438400"/>
            <a:ext cx="3886200" cy="3581400"/>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13" name="内容占位符 12"/>
          <p:cNvSpPr>
            <a:spLocks noGrp="1"/>
          </p:cNvSpPr>
          <p:nvPr>
            <p:ph sz="quarter" idx="4"/>
          </p:nvPr>
        </p:nvSpPr>
        <p:spPr>
          <a:xfrm>
            <a:off x="4800600" y="2438400"/>
            <a:ext cx="3886200" cy="3581400"/>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10" name="日期占位符 9"/>
          <p:cNvSpPr>
            <a:spLocks noGrp="1"/>
          </p:cNvSpPr>
          <p:nvPr>
            <p:ph type="dt" sz="half" idx="15"/>
          </p:nvPr>
        </p:nvSpPr>
        <p:spPr/>
        <p:txBody>
          <a:bodyPr rtlCol="0"/>
          <a:lstStyle/>
          <a:p>
            <a:fld id="{F5E19621-E3B2-4562-A73B-168B240E71B6}" type="datetime1">
              <a:rPr lang="zh-CN" altLang="en-US" smtClean="0"/>
              <a:t>2025/9/20</a:t>
            </a:fld>
            <a:endParaRPr lang="zh-CN" altLang="en-US"/>
          </a:p>
        </p:txBody>
      </p:sp>
      <p:sp>
        <p:nvSpPr>
          <p:cNvPr id="12" name="灯片编号占位符 11"/>
          <p:cNvSpPr>
            <a:spLocks noGrp="1"/>
          </p:cNvSpPr>
          <p:nvPr>
            <p:ph type="sldNum" sz="quarter" idx="16"/>
          </p:nvPr>
        </p:nvSpPr>
        <p:spPr/>
        <p:txBody>
          <a:bodyPr rtlCol="0"/>
          <a:lstStyle/>
          <a:p>
            <a:fld id="{0C913308-F349-4B6D-A68A-DD1791B4A57B}" type="slidenum">
              <a:rPr lang="zh-CN" altLang="en-US" smtClean="0"/>
              <a:t>‹#›</a:t>
            </a:fld>
            <a:endParaRPr lang="zh-CN" altLang="en-US"/>
          </a:p>
        </p:txBody>
      </p:sp>
      <p:sp>
        <p:nvSpPr>
          <p:cNvPr id="14" name="页脚占位符 13"/>
          <p:cNvSpPr>
            <a:spLocks noGrp="1"/>
          </p:cNvSpPr>
          <p:nvPr>
            <p:ph type="ftr" sz="quarter" idx="17"/>
          </p:nvPr>
        </p:nvSpPr>
        <p:spPr/>
        <p:txBody>
          <a:bodyPr rtlCol="0"/>
          <a:lstStyle/>
          <a:p>
            <a:endParaRPr lang="zh-CN" altLang="en-US"/>
          </a:p>
        </p:txBody>
      </p:sp>
      <p:sp>
        <p:nvSpPr>
          <p:cNvPr id="16" name="文本占位符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zh-CN" altLang="en-US"/>
              <a:t>单击此处编辑母版文本样式</a:t>
            </a:r>
          </a:p>
        </p:txBody>
      </p:sp>
      <p:sp>
        <p:nvSpPr>
          <p:cNvPr id="15" name="文本占位符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zh-CN" altLang="en-US"/>
              <a:t>单击此处编辑母版文本样式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日期占位符 2"/>
          <p:cNvSpPr>
            <a:spLocks noGrp="1"/>
          </p:cNvSpPr>
          <p:nvPr>
            <p:ph type="dt" sz="half" idx="10"/>
          </p:nvPr>
        </p:nvSpPr>
        <p:spPr/>
        <p:txBody>
          <a:bodyPr/>
          <a:lstStyle/>
          <a:p>
            <a:fld id="{19AA16C8-561B-4A8C-9EFE-F6FCC4B46780}" type="datetime1">
              <a:rPr lang="zh-CN" altLang="en-US" smtClean="0"/>
              <a:t>2025/9/20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lvl1pPr>
              <a:defRPr>
                <a:solidFill>
                  <a:srgbClr val="FFFFFF"/>
                </a:solidFill>
              </a:defRPr>
            </a:lvl1p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514F784-2C90-4317-995F-7291EE975927}" type="datetime1">
              <a:rPr lang="zh-CN" altLang="en-US" smtClean="0"/>
              <a:t>2025/9/20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a:xfrm>
            <a:off x="0" y="6248400"/>
            <a:ext cx="533400" cy="381000"/>
          </a:xfrm>
        </p:spPr>
        <p:txBody>
          <a:bodyPr/>
          <a:lstStyle>
            <a:lvl1pPr>
              <a:defRPr>
                <a:solidFill>
                  <a:schemeClr val="tx2"/>
                </a:solidFill>
              </a:defRPr>
            </a:lvl1p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8077200" cy="869950"/>
          </a:xfrm>
        </p:spPr>
        <p:txBody>
          <a:bodyPr anchor="ctr"/>
          <a:lstStyle>
            <a:lvl1pPr algn="l">
              <a:buNone/>
              <a:defRPr sz="4400" b="0"/>
            </a:lvl1pPr>
          </a:lstStyle>
          <a:p>
            <a:r>
              <a:rPr kumimoji="0" lang="zh-CN" altLang="en-US"/>
              <a:t>单击此处编辑母版标题样式</a:t>
            </a:r>
            <a:endParaRPr kumimoji="0" lang="en-US"/>
          </a:p>
        </p:txBody>
      </p:sp>
      <p:sp>
        <p:nvSpPr>
          <p:cNvPr id="5" name="日期占位符 4"/>
          <p:cNvSpPr>
            <a:spLocks noGrp="1"/>
          </p:cNvSpPr>
          <p:nvPr>
            <p:ph type="dt" sz="half" idx="10"/>
          </p:nvPr>
        </p:nvSpPr>
        <p:spPr/>
        <p:txBody>
          <a:bodyPr/>
          <a:lstStyle/>
          <a:p>
            <a:fld id="{57E436A7-51C4-461E-A63E-A4F97ED44C5C}" type="datetime1">
              <a:rPr lang="zh-CN" altLang="en-US" smtClean="0"/>
              <a:t>2025/9/20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lvl1pPr>
              <a:defRPr>
                <a:solidFill>
                  <a:srgbClr val="FFFFFF"/>
                </a:solidFill>
              </a:defRPr>
            </a:lvl1pPr>
          </a:lstStyle>
          <a:p>
            <a:fld id="{0C913308-F349-4B6D-A68A-DD1791B4A57B}" type="slidenum">
              <a:rPr lang="zh-CN" altLang="en-US" smtClean="0"/>
              <a:t>‹#›</a:t>
            </a:fld>
            <a:endParaRPr lang="zh-CN" altLang="en-US"/>
          </a:p>
        </p:txBody>
      </p:sp>
      <p:sp>
        <p:nvSpPr>
          <p:cNvPr id="3" name="文本占位符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zh-CN" altLang="en-US"/>
              <a:t>单击此处编辑母版文本样式</a:t>
            </a:r>
          </a:p>
        </p:txBody>
      </p:sp>
      <p:sp>
        <p:nvSpPr>
          <p:cNvPr id="9" name="内容占位符 8"/>
          <p:cNvSpPr>
            <a:spLocks noGrp="1"/>
          </p:cNvSpPr>
          <p:nvPr>
            <p:ph sz="quarter" idx="1"/>
          </p:nvPr>
        </p:nvSpPr>
        <p:spPr>
          <a:xfrm>
            <a:off x="2362200" y="1752600"/>
            <a:ext cx="6400800" cy="4419600"/>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Ref idx="1003">
        <a:schemeClr val="bg2"/>
      </p:bgRef>
    </p:bg>
    <p:spTree>
      <p:nvGrpSpPr>
        <p:cNvPr id="1" name=""/>
        <p:cNvGrpSpPr/>
        <p:nvPr/>
      </p:nvGrpSpPr>
      <p:grpSpPr>
        <a:xfrm>
          <a:off x="0" y="0"/>
          <a:ext cx="0" cy="0"/>
          <a:chOff x="0" y="0"/>
          <a:chExt cx="0" cy="0"/>
        </a:xfrm>
      </p:grpSpPr>
      <p:sp>
        <p:nvSpPr>
          <p:cNvPr id="4" name="文本占位符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zh-CN" altLang="en-US"/>
              <a:t>单击此处编辑母版文本样式</a:t>
            </a:r>
          </a:p>
        </p:txBody>
      </p:sp>
      <p:sp>
        <p:nvSpPr>
          <p:cNvPr id="8" name="矩形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标题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zh-CN" altLang="en-US"/>
              <a:t>单击此处编辑母版标题样式</a:t>
            </a:r>
            <a:endParaRPr kumimoji="0" lang="en-US"/>
          </a:p>
        </p:txBody>
      </p:sp>
      <p:sp>
        <p:nvSpPr>
          <p:cNvPr id="11" name="矩形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日期占位符 11"/>
          <p:cNvSpPr>
            <a:spLocks noGrp="1"/>
          </p:cNvSpPr>
          <p:nvPr>
            <p:ph type="dt" sz="half" idx="10"/>
          </p:nvPr>
        </p:nvSpPr>
        <p:spPr>
          <a:xfrm>
            <a:off x="6248400" y="6248400"/>
            <a:ext cx="2667000" cy="365125"/>
          </a:xfrm>
        </p:spPr>
        <p:txBody>
          <a:bodyPr rtlCol="0"/>
          <a:lstStyle/>
          <a:p>
            <a:fld id="{DD3C3FD1-F0F2-4061-8913-C3CEB2D6BA24}" type="datetime1">
              <a:rPr lang="zh-CN" altLang="en-US" smtClean="0"/>
              <a:t>2025/9/20</a:t>
            </a:fld>
            <a:endParaRPr lang="zh-CN" altLang="en-US"/>
          </a:p>
        </p:txBody>
      </p:sp>
      <p:sp>
        <p:nvSpPr>
          <p:cNvPr id="13" name="灯片编号占位符 12"/>
          <p:cNvSpPr>
            <a:spLocks noGrp="1"/>
          </p:cNvSpPr>
          <p:nvPr>
            <p:ph type="sldNum" sz="quarter" idx="11"/>
          </p:nvPr>
        </p:nvSpPr>
        <p:spPr>
          <a:xfrm>
            <a:off x="0" y="4667249"/>
            <a:ext cx="1447800" cy="663578"/>
          </a:xfrm>
        </p:spPr>
        <p:txBody>
          <a:bodyPr rtlCol="0"/>
          <a:lstStyle>
            <a:lvl1pPr>
              <a:defRPr sz="2800"/>
            </a:lvl1pPr>
          </a:lstStyle>
          <a:p>
            <a:fld id="{0C913308-F349-4B6D-A68A-DD1791B4A57B}" type="slidenum">
              <a:rPr lang="zh-CN" altLang="en-US" smtClean="0"/>
              <a:t>‹#›</a:t>
            </a:fld>
            <a:endParaRPr lang="zh-CN" altLang="en-US"/>
          </a:p>
        </p:txBody>
      </p:sp>
      <p:sp>
        <p:nvSpPr>
          <p:cNvPr id="14" name="页脚占位符 13"/>
          <p:cNvSpPr>
            <a:spLocks noGrp="1"/>
          </p:cNvSpPr>
          <p:nvPr>
            <p:ph type="ftr" sz="quarter" idx="12"/>
          </p:nvPr>
        </p:nvSpPr>
        <p:spPr>
          <a:xfrm>
            <a:off x="1600200" y="6248206"/>
            <a:ext cx="4572000" cy="365125"/>
          </a:xfrm>
        </p:spPr>
        <p:txBody>
          <a:bodyPr rtlCol="0"/>
          <a:lstStyle/>
          <a:p>
            <a:endParaRPr lang="zh-CN" altLang="en-US"/>
          </a:p>
        </p:txBody>
      </p:sp>
      <p:sp>
        <p:nvSpPr>
          <p:cNvPr id="3" name="图片占位符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zh-CN" altLang="en-US"/>
              <a:t>单击图标添加图片</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标题占位符 21"/>
          <p:cNvSpPr>
            <a:spLocks noGrp="1"/>
          </p:cNvSpPr>
          <p:nvPr>
            <p:ph type="title"/>
          </p:nvPr>
        </p:nvSpPr>
        <p:spPr>
          <a:xfrm>
            <a:off x="609600" y="228600"/>
            <a:ext cx="8153400" cy="990600"/>
          </a:xfrm>
          <a:prstGeom prst="rect">
            <a:avLst/>
          </a:prstGeom>
        </p:spPr>
        <p:txBody>
          <a:bodyPr vert="horz" anchor="ctr">
            <a:normAutofit/>
          </a:bodyPr>
          <a:lstStyle/>
          <a:p>
            <a:r>
              <a:rPr kumimoji="0" lang="zh-CN" altLang="en-US" dirty="0"/>
              <a:t>单击此处编辑母版标题样式</a:t>
            </a:r>
            <a:endParaRPr kumimoji="0" lang="en-US" dirty="0"/>
          </a:p>
        </p:txBody>
      </p:sp>
      <p:sp>
        <p:nvSpPr>
          <p:cNvPr id="13" name="文本占位符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zh-CN" altLang="en-US" dirty="0"/>
              <a:t>单击此处编辑母版文本样式</a:t>
            </a:r>
          </a:p>
          <a:p>
            <a:pPr lvl="1" eaLnBrk="1" latinLnBrk="0" hangingPunct="1"/>
            <a:r>
              <a:rPr kumimoji="0" lang="zh-CN" altLang="en-US" dirty="0"/>
              <a:t>第二级</a:t>
            </a:r>
          </a:p>
          <a:p>
            <a:pPr lvl="2" eaLnBrk="1" latinLnBrk="0" hangingPunct="1"/>
            <a:r>
              <a:rPr kumimoji="0" lang="zh-CN" altLang="en-US" dirty="0"/>
              <a:t>第三级</a:t>
            </a:r>
          </a:p>
          <a:p>
            <a:pPr lvl="3" eaLnBrk="1" latinLnBrk="0" hangingPunct="1"/>
            <a:r>
              <a:rPr kumimoji="0" lang="zh-CN" altLang="en-US" dirty="0"/>
              <a:t>第四级</a:t>
            </a:r>
          </a:p>
          <a:p>
            <a:pPr lvl="4" eaLnBrk="1" latinLnBrk="0" hangingPunct="1"/>
            <a:r>
              <a:rPr kumimoji="0" lang="zh-CN" altLang="en-US" dirty="0"/>
              <a:t>第五级</a:t>
            </a:r>
            <a:endParaRPr kumimoji="0" lang="en-US" dirty="0"/>
          </a:p>
        </p:txBody>
      </p:sp>
      <p:sp>
        <p:nvSpPr>
          <p:cNvPr id="14" name="日期占位符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397045A6-C381-463D-A4BA-F030581BD3A5}" type="datetime1">
              <a:rPr lang="zh-CN" altLang="en-US" smtClean="0"/>
              <a:t>2025/9/20</a:t>
            </a:fld>
            <a:endParaRPr lang="zh-CN" altLang="en-US"/>
          </a:p>
        </p:txBody>
      </p:sp>
      <p:sp>
        <p:nvSpPr>
          <p:cNvPr id="3" name="页脚占位符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zh-CN" altLang="en-US"/>
          </a:p>
        </p:txBody>
      </p:sp>
      <p:sp>
        <p:nvSpPr>
          <p:cNvPr id="7" name="矩形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灯片编号占位符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ftr="0" dt="0"/>
  <p:txStyles>
    <p:titleStyle>
      <a:lvl1pPr algn="l" rtl="0" eaLnBrk="1" latinLnBrk="0" hangingPunct="1">
        <a:spcBef>
          <a:spcPct val="0"/>
        </a:spcBef>
        <a:buNone/>
        <a:defRPr kumimoji="0" sz="4400" b="1"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b="1"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b="1"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b="1"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b="1"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b="1"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2.png"/><Relationship Id="rId4" Type="http://schemas.openxmlformats.org/officeDocument/2006/relationships/image" Target="../media/image30.emf"/></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60.png"/></Relationships>
</file>

<file path=ppt/slides/_rels/slide4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r>
              <a:rPr lang="zh-CN" altLang="en-US" sz="6000" dirty="0"/>
              <a:t>离散概率</a:t>
            </a:r>
          </a:p>
        </p:txBody>
      </p:sp>
      <p:sp>
        <p:nvSpPr>
          <p:cNvPr id="3" name="副标题 2"/>
          <p:cNvSpPr>
            <a:spLocks noGrp="1"/>
          </p:cNvSpPr>
          <p:nvPr>
            <p:ph type="subTitle" idx="1"/>
          </p:nvPr>
        </p:nvSpPr>
        <p:spPr/>
        <p:txBody>
          <a:bodyPr/>
          <a:lstStyle/>
          <a:p>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t>1</a:t>
            </a:fld>
            <a:endParaRPr lang="zh-CN" altLang="en-US"/>
          </a:p>
        </p:txBody>
      </p:sp>
    </p:spTree>
    <p:extLst>
      <p:ext uri="{BB962C8B-B14F-4D97-AF65-F5344CB8AC3E}">
        <p14:creationId xmlns:p14="http://schemas.microsoft.com/office/powerpoint/2010/main" val="1069582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例</a:t>
            </a:r>
          </a:p>
        </p:txBody>
      </p:sp>
      <p:sp>
        <p:nvSpPr>
          <p:cNvPr id="3" name="内容占位符 2"/>
          <p:cNvSpPr>
            <a:spLocks noGrp="1"/>
          </p:cNvSpPr>
          <p:nvPr>
            <p:ph sz="quarter" idx="1"/>
          </p:nvPr>
        </p:nvSpPr>
        <p:spPr/>
        <p:txBody>
          <a:bodyPr>
            <a:normAutofit/>
          </a:bodyPr>
          <a:lstStyle/>
          <a:p>
            <a:r>
              <a:rPr lang="zh-CN" altLang="en-US" dirty="0"/>
              <a:t>在至少有一个男孩的条件下，有两个孩子的家庭正好均是男孩的条件概率？假设</a:t>
            </a:r>
            <a:r>
              <a:rPr lang="en-US" altLang="zh-CN" dirty="0"/>
              <a:t>BB, BG, GB, </a:t>
            </a:r>
            <a:r>
              <a:rPr lang="zh-CN" altLang="en-US" dirty="0"/>
              <a:t>和</a:t>
            </a:r>
            <a:r>
              <a:rPr lang="en-US" altLang="zh-CN" dirty="0"/>
              <a:t>GG</a:t>
            </a:r>
            <a:r>
              <a:rPr lang="zh-CN" altLang="en-US" dirty="0"/>
              <a:t>是等可能的。</a:t>
            </a:r>
            <a:endParaRPr lang="en-US" altLang="zh-CN" dirty="0"/>
          </a:p>
          <a:p>
            <a:endParaRPr lang="zh-CN" altLang="en-US" dirty="0"/>
          </a:p>
        </p:txBody>
      </p:sp>
      <p:sp>
        <p:nvSpPr>
          <p:cNvPr id="4" name="灯片编号占位符 3"/>
          <p:cNvSpPr>
            <a:spLocks noGrp="1"/>
          </p:cNvSpPr>
          <p:nvPr>
            <p:ph type="sldNum" sz="quarter" idx="12"/>
          </p:nvPr>
        </p:nvSpPr>
        <p:spPr/>
        <p:txBody>
          <a:bodyPr>
            <a:normAutofit fontScale="85000" lnSpcReduction="20000"/>
          </a:bodyPr>
          <a:lstStyle/>
          <a:p>
            <a:fld id="{0C913308-F349-4B6D-A68A-DD1791B4A57B}" type="slidenum">
              <a:rPr lang="zh-CN" altLang="en-US" smtClean="0"/>
              <a:t>10</a:t>
            </a:fld>
            <a:endParaRPr lang="zh-CN" altLang="en-US" dirty="0"/>
          </a:p>
        </p:txBody>
      </p:sp>
      <p:pic>
        <p:nvPicPr>
          <p:cNvPr id="5" name="图片 4"/>
          <p:cNvPicPr>
            <a:picLocks noChangeAspect="1"/>
          </p:cNvPicPr>
          <p:nvPr/>
        </p:nvPicPr>
        <p:blipFill>
          <a:blip r:embed="rId2"/>
          <a:stretch>
            <a:fillRect/>
          </a:stretch>
        </p:blipFill>
        <p:spPr>
          <a:xfrm>
            <a:off x="899592" y="3140968"/>
            <a:ext cx="7487252" cy="1435591"/>
          </a:xfrm>
          <a:prstGeom prst="rect">
            <a:avLst/>
          </a:prstGeom>
        </p:spPr>
      </p:pic>
      <p:pic>
        <p:nvPicPr>
          <p:cNvPr id="6" name="图片 5"/>
          <p:cNvPicPr>
            <a:picLocks noChangeAspect="1"/>
          </p:cNvPicPr>
          <p:nvPr/>
        </p:nvPicPr>
        <p:blipFill>
          <a:blip r:embed="rId3">
            <a:duotone>
              <a:prstClr val="black"/>
              <a:schemeClr val="accent3">
                <a:tint val="45000"/>
                <a:satMod val="400000"/>
              </a:schemeClr>
            </a:duotone>
          </a:blip>
          <a:stretch>
            <a:fillRect/>
          </a:stretch>
        </p:blipFill>
        <p:spPr>
          <a:xfrm>
            <a:off x="1115616" y="4725144"/>
            <a:ext cx="5365766" cy="1095172"/>
          </a:xfrm>
          <a:prstGeom prst="rect">
            <a:avLst/>
          </a:prstGeom>
        </p:spPr>
      </p:pic>
    </p:spTree>
    <p:extLst>
      <p:ext uri="{BB962C8B-B14F-4D97-AF65-F5344CB8AC3E}">
        <p14:creationId xmlns:p14="http://schemas.microsoft.com/office/powerpoint/2010/main" val="3307725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anim calcmode="lin" valueType="num">
                                      <p:cBhvr>
                                        <p:cTn id="8" dur="100" fill="hold"/>
                                        <p:tgtEl>
                                          <p:spTgt spid="5"/>
                                        </p:tgtEl>
                                        <p:attrNameLst>
                                          <p:attrName>ppt_x</p:attrName>
                                        </p:attrNameLst>
                                      </p:cBhvr>
                                      <p:tavLst>
                                        <p:tav tm="0">
                                          <p:val>
                                            <p:strVal val="#ppt_x"/>
                                          </p:val>
                                        </p:tav>
                                        <p:tav tm="100000">
                                          <p:val>
                                            <p:strVal val="#ppt_x"/>
                                          </p:val>
                                        </p:tav>
                                      </p:tavLst>
                                    </p:anim>
                                    <p:anim calcmode="lin" valueType="num">
                                      <p:cBhvr>
                                        <p:cTn id="9" dur="1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
                                        <p:tgtEl>
                                          <p:spTgt spid="6"/>
                                        </p:tgtEl>
                                      </p:cBhvr>
                                    </p:animEffect>
                                    <p:anim calcmode="lin" valueType="num">
                                      <p:cBhvr>
                                        <p:cTn id="13" dur="100" fill="hold"/>
                                        <p:tgtEl>
                                          <p:spTgt spid="6"/>
                                        </p:tgtEl>
                                        <p:attrNameLst>
                                          <p:attrName>ppt_x</p:attrName>
                                        </p:attrNameLst>
                                      </p:cBhvr>
                                      <p:tavLst>
                                        <p:tav tm="0">
                                          <p:val>
                                            <p:strVal val="#ppt_x"/>
                                          </p:val>
                                        </p:tav>
                                        <p:tav tm="100000">
                                          <p:val>
                                            <p:strVal val="#ppt_x"/>
                                          </p:val>
                                        </p:tav>
                                      </p:tavLst>
                                    </p:anim>
                                    <p:anim calcmode="lin" valueType="num">
                                      <p:cBhvr>
                                        <p:cTn id="14" dur="1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例</a:t>
            </a:r>
          </a:p>
        </p:txBody>
      </p:sp>
      <p:sp>
        <p:nvSpPr>
          <p:cNvPr id="3" name="内容占位符 2"/>
          <p:cNvSpPr>
            <a:spLocks noGrp="1"/>
          </p:cNvSpPr>
          <p:nvPr>
            <p:ph sz="quarter" idx="1"/>
          </p:nvPr>
        </p:nvSpPr>
        <p:spPr/>
        <p:txBody>
          <a:bodyPr/>
          <a:lstStyle/>
          <a:p>
            <a:r>
              <a:rPr lang="zh-CN" altLang="en-US" dirty="0"/>
              <a:t>一个有两个孩子的家庭有四种情形 </a:t>
            </a:r>
            <a:r>
              <a:rPr lang="en-US" altLang="zh-CN" dirty="0"/>
              <a:t>(BB, GG, BG, GB)</a:t>
            </a:r>
            <a:r>
              <a:rPr lang="zh-CN" altLang="en-US" dirty="0"/>
              <a:t>，假设是等可能的。事件</a:t>
            </a:r>
            <a:r>
              <a:rPr lang="en-US" altLang="zh-CN" dirty="0"/>
              <a:t>E</a:t>
            </a:r>
            <a:r>
              <a:rPr lang="zh-CN" altLang="en-US" dirty="0"/>
              <a:t>是两个孩子的家庭有两个男孩，事件</a:t>
            </a:r>
            <a:r>
              <a:rPr lang="en-US" altLang="zh-CN" dirty="0"/>
              <a:t>F</a:t>
            </a:r>
            <a:r>
              <a:rPr lang="zh-CN" altLang="en-US" dirty="0"/>
              <a:t>是两个孩子的家庭至少有一个男孩。事件</a:t>
            </a:r>
            <a:r>
              <a:rPr lang="en-US" altLang="zh-CN" dirty="0"/>
              <a:t>E</a:t>
            </a:r>
            <a:r>
              <a:rPr lang="zh-CN" altLang="en-US" dirty="0"/>
              <a:t>和</a:t>
            </a:r>
            <a:r>
              <a:rPr lang="en-US" altLang="zh-CN" dirty="0"/>
              <a:t>F</a:t>
            </a:r>
            <a:r>
              <a:rPr lang="zh-CN" altLang="en-US" dirty="0"/>
              <a:t>是否独立？</a:t>
            </a:r>
          </a:p>
        </p:txBody>
      </p:sp>
      <p:sp>
        <p:nvSpPr>
          <p:cNvPr id="4" name="灯片编号占位符 3"/>
          <p:cNvSpPr>
            <a:spLocks noGrp="1"/>
          </p:cNvSpPr>
          <p:nvPr>
            <p:ph type="sldNum" sz="quarter" idx="12"/>
          </p:nvPr>
        </p:nvSpPr>
        <p:spPr/>
        <p:txBody>
          <a:bodyPr>
            <a:normAutofit fontScale="85000" lnSpcReduction="20000"/>
          </a:bodyPr>
          <a:lstStyle/>
          <a:p>
            <a:fld id="{0C913308-F349-4B6D-A68A-DD1791B4A57B}" type="slidenum">
              <a:rPr lang="zh-CN" altLang="en-US" smtClean="0"/>
              <a:t>11</a:t>
            </a:fld>
            <a:endParaRPr lang="zh-CN" altLang="en-US" dirty="0"/>
          </a:p>
        </p:txBody>
      </p:sp>
      <p:pic>
        <p:nvPicPr>
          <p:cNvPr id="6" name="图片 5"/>
          <p:cNvPicPr>
            <a:picLocks noChangeAspect="1"/>
          </p:cNvPicPr>
          <p:nvPr/>
        </p:nvPicPr>
        <p:blipFill>
          <a:blip r:embed="rId2"/>
          <a:stretch>
            <a:fillRect/>
          </a:stretch>
        </p:blipFill>
        <p:spPr>
          <a:xfrm>
            <a:off x="609805" y="3848100"/>
            <a:ext cx="7737173" cy="1018205"/>
          </a:xfrm>
          <a:prstGeom prst="rect">
            <a:avLst/>
          </a:prstGeom>
        </p:spPr>
      </p:pic>
    </p:spTree>
    <p:extLst>
      <p:ext uri="{BB962C8B-B14F-4D97-AF65-F5344CB8AC3E}">
        <p14:creationId xmlns:p14="http://schemas.microsoft.com/office/powerpoint/2010/main" val="138553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
                                        <p:tgtEl>
                                          <p:spTgt spid="6"/>
                                        </p:tgtEl>
                                      </p:cBhvr>
                                    </p:animEffect>
                                    <p:anim calcmode="lin" valueType="num">
                                      <p:cBhvr>
                                        <p:cTn id="8" dur="100" fill="hold"/>
                                        <p:tgtEl>
                                          <p:spTgt spid="6"/>
                                        </p:tgtEl>
                                        <p:attrNameLst>
                                          <p:attrName>ppt_x</p:attrName>
                                        </p:attrNameLst>
                                      </p:cBhvr>
                                      <p:tavLst>
                                        <p:tav tm="0">
                                          <p:val>
                                            <p:strVal val="#ppt_x"/>
                                          </p:val>
                                        </p:tav>
                                        <p:tav tm="100000">
                                          <p:val>
                                            <p:strVal val="#ppt_x"/>
                                          </p:val>
                                        </p:tav>
                                      </p:tavLst>
                                    </p:anim>
                                    <p:anim calcmode="lin" valueType="num">
                                      <p:cBhvr>
                                        <p:cTn id="9" dur="1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例：三门问题</a:t>
            </a:r>
          </a:p>
        </p:txBody>
      </p:sp>
      <p:sp>
        <p:nvSpPr>
          <p:cNvPr id="4" name="灯片编号占位符 3"/>
          <p:cNvSpPr>
            <a:spLocks noGrp="1"/>
          </p:cNvSpPr>
          <p:nvPr>
            <p:ph type="sldNum" sz="quarter" idx="12"/>
          </p:nvPr>
        </p:nvSpPr>
        <p:spPr/>
        <p:txBody>
          <a:bodyPr>
            <a:normAutofit fontScale="85000" lnSpcReduction="20000"/>
          </a:bodyPr>
          <a:lstStyle/>
          <a:p>
            <a:fld id="{0C913308-F349-4B6D-A68A-DD1791B4A57B}" type="slidenum">
              <a:rPr lang="zh-CN" altLang="en-US" smtClean="0"/>
              <a:t>12</a:t>
            </a:fld>
            <a:endParaRPr lang="zh-CN" altLang="en-US" dirty="0"/>
          </a:p>
        </p:txBody>
      </p:sp>
      <p:pic>
        <p:nvPicPr>
          <p:cNvPr id="5" name="图片 4"/>
          <p:cNvPicPr>
            <a:picLocks noChangeAspect="1"/>
          </p:cNvPicPr>
          <p:nvPr/>
        </p:nvPicPr>
        <p:blipFill>
          <a:blip r:embed="rId2"/>
          <a:stretch>
            <a:fillRect/>
          </a:stretch>
        </p:blipFill>
        <p:spPr>
          <a:xfrm>
            <a:off x="827584" y="1700808"/>
            <a:ext cx="7189064" cy="3987770"/>
          </a:xfrm>
          <a:prstGeom prst="rect">
            <a:avLst/>
          </a:prstGeom>
        </p:spPr>
      </p:pic>
    </p:spTree>
    <p:extLst>
      <p:ext uri="{BB962C8B-B14F-4D97-AF65-F5344CB8AC3E}">
        <p14:creationId xmlns:p14="http://schemas.microsoft.com/office/powerpoint/2010/main" val="75954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例：三门问题</a:t>
            </a:r>
          </a:p>
        </p:txBody>
      </p:sp>
      <p:sp>
        <p:nvSpPr>
          <p:cNvPr id="3" name="内容占位符 2"/>
          <p:cNvSpPr>
            <a:spLocks noGrp="1"/>
          </p:cNvSpPr>
          <p:nvPr>
            <p:ph sz="quarter" idx="1"/>
          </p:nvPr>
        </p:nvSpPr>
        <p:spPr/>
        <p:txBody>
          <a:bodyPr/>
          <a:lstStyle/>
          <a:p>
            <a:pPr>
              <a:buFont typeface="Arial" charset="0"/>
              <a:buChar char="•"/>
            </a:pPr>
            <a:r>
              <a:rPr lang="zh-CN" altLang="en-US" sz="2800" dirty="0"/>
              <a:t>假设你正在参加一个有奖游戏。</a:t>
            </a:r>
          </a:p>
          <a:p>
            <a:pPr lvl="1">
              <a:buFont typeface="Arial" charset="0"/>
              <a:buChar char="•"/>
            </a:pPr>
            <a:r>
              <a:rPr lang="zh-CN" altLang="en-US" sz="2400" dirty="0"/>
              <a:t>你被要求在三扇门中选择一扇，其中一扇后面有一辆车，其余两扇后面则是山羊；</a:t>
            </a:r>
          </a:p>
          <a:p>
            <a:pPr lvl="1">
              <a:buFont typeface="Arial" charset="0"/>
              <a:buChar char="•"/>
            </a:pPr>
            <a:r>
              <a:rPr lang="zh-CN" altLang="en-US" sz="2400" dirty="0"/>
              <a:t>你选择了一道门；</a:t>
            </a:r>
          </a:p>
          <a:p>
            <a:pPr lvl="1">
              <a:buFont typeface="Arial" charset="0"/>
              <a:buChar char="•"/>
            </a:pPr>
            <a:r>
              <a:rPr lang="zh-CN" altLang="en-US" sz="2400" dirty="0"/>
              <a:t>然后知道门后面有什么的主持人，开启了另一扇后面有山羊的门。</a:t>
            </a:r>
          </a:p>
          <a:p>
            <a:pPr lvl="1">
              <a:buFont typeface="Arial" charset="0"/>
              <a:buChar char="•"/>
            </a:pPr>
            <a:r>
              <a:rPr lang="zh-CN" altLang="en-US" sz="2400" dirty="0"/>
              <a:t>他然后问你：“你想改变主意而选择剩下来的这个门吗？”</a:t>
            </a:r>
          </a:p>
          <a:p>
            <a:pPr>
              <a:buFont typeface="Arial" charset="0"/>
              <a:buChar char="•"/>
            </a:pPr>
            <a:r>
              <a:rPr lang="zh-CN" altLang="en-US" sz="2800" dirty="0"/>
              <a:t>问题是：改变选择对你来说有利吗？</a:t>
            </a:r>
            <a:endParaRPr kumimoji="1" lang="zh-CN" altLang="en-US" sz="2800" dirty="0"/>
          </a:p>
          <a:p>
            <a:pPr marL="0" indent="0">
              <a:buNone/>
            </a:pPr>
            <a:endParaRPr lang="zh-CN" altLang="en-US" dirty="0"/>
          </a:p>
        </p:txBody>
      </p:sp>
      <p:sp>
        <p:nvSpPr>
          <p:cNvPr id="4" name="灯片编号占位符 3"/>
          <p:cNvSpPr>
            <a:spLocks noGrp="1"/>
          </p:cNvSpPr>
          <p:nvPr>
            <p:ph type="sldNum" sz="quarter" idx="12"/>
          </p:nvPr>
        </p:nvSpPr>
        <p:spPr/>
        <p:txBody>
          <a:bodyPr>
            <a:normAutofit fontScale="85000" lnSpcReduction="20000"/>
          </a:bodyPr>
          <a:lstStyle/>
          <a:p>
            <a:fld id="{0C913308-F349-4B6D-A68A-DD1791B4A57B}" type="slidenum">
              <a:rPr lang="zh-CN" altLang="en-US" smtClean="0"/>
              <a:t>13</a:t>
            </a:fld>
            <a:endParaRPr lang="zh-CN" altLang="en-US" dirty="0"/>
          </a:p>
        </p:txBody>
      </p:sp>
    </p:spTree>
    <p:extLst>
      <p:ext uri="{BB962C8B-B14F-4D97-AF65-F5344CB8AC3E}">
        <p14:creationId xmlns:p14="http://schemas.microsoft.com/office/powerpoint/2010/main" val="3216557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stretch>
            <a:fillRect/>
          </a:stretch>
        </p:blipFill>
        <p:spPr>
          <a:xfrm>
            <a:off x="45090" y="1569442"/>
            <a:ext cx="4953000" cy="5256245"/>
          </a:xfrm>
          <a:prstGeom prst="rect">
            <a:avLst/>
          </a:prstGeom>
        </p:spPr>
      </p:pic>
      <p:sp>
        <p:nvSpPr>
          <p:cNvPr id="2" name="标题 1"/>
          <p:cNvSpPr>
            <a:spLocks noGrp="1"/>
          </p:cNvSpPr>
          <p:nvPr>
            <p:ph type="title"/>
          </p:nvPr>
        </p:nvSpPr>
        <p:spPr/>
        <p:txBody>
          <a:bodyPr/>
          <a:lstStyle/>
          <a:p>
            <a:r>
              <a:rPr lang="zh-CN" altLang="en-US" dirty="0"/>
              <a:t>例：三门问题</a:t>
            </a:r>
          </a:p>
        </p:txBody>
      </p:sp>
      <p:sp>
        <p:nvSpPr>
          <p:cNvPr id="4" name="灯片编号占位符 3"/>
          <p:cNvSpPr>
            <a:spLocks noGrp="1"/>
          </p:cNvSpPr>
          <p:nvPr>
            <p:ph type="sldNum" sz="quarter" idx="12"/>
          </p:nvPr>
        </p:nvSpPr>
        <p:spPr/>
        <p:txBody>
          <a:bodyPr>
            <a:normAutofit fontScale="85000" lnSpcReduction="20000"/>
          </a:bodyPr>
          <a:lstStyle/>
          <a:p>
            <a:fld id="{0C913308-F349-4B6D-A68A-DD1791B4A57B}" type="slidenum">
              <a:rPr lang="zh-CN" altLang="en-US" smtClean="0"/>
              <a:t>14</a:t>
            </a:fld>
            <a:endParaRPr lang="zh-CN" altLang="en-US" dirty="0"/>
          </a:p>
        </p:txBody>
      </p:sp>
      <p:sp>
        <p:nvSpPr>
          <p:cNvPr id="6" name="文本框 5"/>
          <p:cNvSpPr txBox="1"/>
          <p:nvPr/>
        </p:nvSpPr>
        <p:spPr>
          <a:xfrm>
            <a:off x="5759624" y="1628909"/>
            <a:ext cx="3384376" cy="1200329"/>
          </a:xfrm>
          <a:prstGeom prst="rect">
            <a:avLst/>
          </a:prstGeom>
          <a:noFill/>
        </p:spPr>
        <p:txBody>
          <a:bodyPr wrap="square" rtlCol="0">
            <a:spAutoFit/>
          </a:bodyPr>
          <a:lstStyle/>
          <a:p>
            <a:r>
              <a:rPr kumimoji="1" lang="zh-CN" altLang="en-US" sz="2400" b="1" dirty="0"/>
              <a:t>定义随机实验结果为</a:t>
            </a:r>
            <a:r>
              <a:rPr kumimoji="1" lang="en-US" altLang="zh-CN" sz="2400" b="1" dirty="0"/>
              <a:t>(</a:t>
            </a:r>
            <a:r>
              <a:rPr kumimoji="1" lang="zh-CN" altLang="en-US" sz="2400" b="1" dirty="0"/>
              <a:t>车在哪个门后</a:t>
            </a:r>
            <a:r>
              <a:rPr kumimoji="1" lang="en-US" altLang="zh-CN" sz="2400" b="1" dirty="0"/>
              <a:t>,</a:t>
            </a:r>
            <a:r>
              <a:rPr kumimoji="1" lang="zh-CN" altLang="en-US" sz="2400" b="1" dirty="0"/>
              <a:t>开始选哪个门</a:t>
            </a:r>
            <a:r>
              <a:rPr kumimoji="1" lang="en-US" altLang="zh-CN" sz="2400" b="1" dirty="0"/>
              <a:t>,</a:t>
            </a:r>
            <a:r>
              <a:rPr kumimoji="1" lang="zh-CN" altLang="en-US" sz="2400" b="1" dirty="0"/>
              <a:t>主持人开哪门</a:t>
            </a:r>
            <a:r>
              <a:rPr kumimoji="1" lang="en-US" altLang="zh-CN" sz="2400" b="1" dirty="0"/>
              <a:t>)</a:t>
            </a:r>
            <a:endParaRPr kumimoji="1" lang="zh-CN" altLang="en-US" sz="2400" b="1" dirty="0"/>
          </a:p>
        </p:txBody>
      </p:sp>
      <p:pic>
        <p:nvPicPr>
          <p:cNvPr id="11" name="图片 10"/>
          <p:cNvPicPr>
            <a:picLocks noChangeAspect="1"/>
          </p:cNvPicPr>
          <p:nvPr/>
        </p:nvPicPr>
        <p:blipFill rotWithShape="1">
          <a:blip r:embed="rId4">
            <a:duotone>
              <a:schemeClr val="accent6">
                <a:shade val="45000"/>
                <a:satMod val="135000"/>
              </a:schemeClr>
              <a:prstClr val="white"/>
            </a:duotone>
          </a:blip>
          <a:srcRect/>
          <a:stretch/>
        </p:blipFill>
        <p:spPr>
          <a:xfrm>
            <a:off x="4973379" y="1538543"/>
            <a:ext cx="818078" cy="5318042"/>
          </a:xfrm>
          <a:prstGeom prst="rect">
            <a:avLst/>
          </a:prstGeom>
        </p:spPr>
      </p:pic>
      <mc:AlternateContent xmlns:mc="http://schemas.openxmlformats.org/markup-compatibility/2006" xmlns:a14="http://schemas.microsoft.com/office/drawing/2010/main">
        <mc:Choice Requires="a14">
          <p:sp>
            <p:nvSpPr>
              <p:cNvPr id="12" name="矩形 11"/>
              <p:cNvSpPr/>
              <p:nvPr/>
            </p:nvSpPr>
            <p:spPr>
              <a:xfrm>
                <a:off x="5782320" y="3238947"/>
                <a:ext cx="3326173" cy="2719078"/>
              </a:xfrm>
              <a:prstGeom prst="rect">
                <a:avLst/>
              </a:prstGeom>
            </p:spPr>
            <p:txBody>
              <a:bodyPr wrap="square">
                <a:spAutoFit/>
              </a:bodyPr>
              <a:lstStyle/>
              <a:p>
                <a14:m>
                  <m:oMath xmlns:m="http://schemas.openxmlformats.org/officeDocument/2006/math">
                    <m:func>
                      <m:funcPr>
                        <m:ctrlPr>
                          <a:rPr kumimoji="1" lang="en-US" altLang="zh-CN" sz="2400" i="1" smtClean="0">
                            <a:latin typeface="Cambria Math" panose="02040503050406030204" pitchFamily="18" charset="0"/>
                          </a:rPr>
                        </m:ctrlPr>
                      </m:funcPr>
                      <m:fName>
                        <m:r>
                          <m:rPr>
                            <m:sty m:val="p"/>
                          </m:rPr>
                          <a:rPr kumimoji="1" lang="en-US" altLang="zh-CN" sz="2400">
                            <a:latin typeface="Cambria Math" charset="0"/>
                          </a:rPr>
                          <m:t>Pr</m:t>
                        </m:r>
                      </m:fName>
                      <m:e>
                        <m:d>
                          <m:dPr>
                            <m:begChr m:val="["/>
                            <m:endChr m:val="]"/>
                            <m:ctrlPr>
                              <a:rPr kumimoji="1" lang="en-US" altLang="zh-CN" sz="2400" i="1">
                                <a:latin typeface="Cambria Math" panose="02040503050406030204" pitchFamily="18" charset="0"/>
                              </a:rPr>
                            </m:ctrlPr>
                          </m:dPr>
                          <m:e>
                            <m:r>
                              <a:rPr kumimoji="1" lang="zh-CN" altLang="en-US" sz="2400" i="1">
                                <a:latin typeface="Cambria Math" charset="0"/>
                              </a:rPr>
                              <m:t>改变选择而赢</m:t>
                            </m:r>
                          </m:e>
                        </m:d>
                      </m:e>
                    </m:func>
                  </m:oMath>
                </a14:m>
                <a:r>
                  <a:rPr kumimoji="1" lang="zh-CN" altLang="en-US" sz="2400" i="1" dirty="0">
                    <a:latin typeface="Cambria Math" charset="0"/>
                  </a:rPr>
                  <a:t> </a:t>
                </a:r>
              </a:p>
              <a:p>
                <a14:m>
                  <m:oMath xmlns:m="http://schemas.openxmlformats.org/officeDocument/2006/math">
                    <m:r>
                      <a:rPr kumimoji="1" lang="en-US" altLang="zh-CN" sz="2000" i="1">
                        <a:latin typeface="Cambria Math" charset="0"/>
                      </a:rPr>
                      <m:t>=</m:t>
                    </m:r>
                    <m:func>
                      <m:funcPr>
                        <m:ctrlPr>
                          <a:rPr kumimoji="1" lang="en-US" altLang="zh-CN" sz="2000" i="1">
                            <a:latin typeface="Cambria Math" panose="02040503050406030204" pitchFamily="18" charset="0"/>
                          </a:rPr>
                        </m:ctrlPr>
                      </m:funcPr>
                      <m:fName>
                        <m:r>
                          <m:rPr>
                            <m:sty m:val="p"/>
                          </m:rPr>
                          <a:rPr kumimoji="1" lang="en-US" altLang="zh-CN" sz="2000">
                            <a:latin typeface="Cambria Math" charset="0"/>
                          </a:rPr>
                          <m:t>Pr</m:t>
                        </m:r>
                      </m:fName>
                      <m:e>
                        <m:d>
                          <m:dPr>
                            <m:begChr m:val="["/>
                            <m:endChr m:val="]"/>
                            <m:ctrlPr>
                              <a:rPr kumimoji="1" lang="en-US" altLang="zh-CN" sz="2000" i="1">
                                <a:latin typeface="Cambria Math" panose="02040503050406030204" pitchFamily="18" charset="0"/>
                              </a:rPr>
                            </m:ctrlPr>
                          </m:dPr>
                          <m:e>
                            <m:d>
                              <m:dPr>
                                <m:ctrlPr>
                                  <a:rPr kumimoji="1" lang="en-US" altLang="zh-CN" sz="2000" i="1">
                                    <a:latin typeface="Cambria Math" panose="02040503050406030204" pitchFamily="18" charset="0"/>
                                  </a:rPr>
                                </m:ctrlPr>
                              </m:dPr>
                              <m:e>
                                <m:r>
                                  <a:rPr kumimoji="1" lang="en-US" altLang="zh-CN" sz="2000" i="1">
                                    <a:latin typeface="Cambria Math" charset="0"/>
                                  </a:rPr>
                                  <m:t>𝐴</m:t>
                                </m:r>
                                <m:r>
                                  <a:rPr kumimoji="1" lang="en-US" altLang="zh-CN" sz="2000" i="1">
                                    <a:latin typeface="Cambria Math" charset="0"/>
                                  </a:rPr>
                                  <m:t>,</m:t>
                                </m:r>
                                <m:r>
                                  <a:rPr kumimoji="1" lang="en-US" altLang="zh-CN" sz="2000" i="1">
                                    <a:latin typeface="Cambria Math" charset="0"/>
                                  </a:rPr>
                                  <m:t>𝐵</m:t>
                                </m:r>
                                <m:r>
                                  <a:rPr kumimoji="1" lang="en-US" altLang="zh-CN" sz="2000" i="1">
                                    <a:latin typeface="Cambria Math" charset="0"/>
                                  </a:rPr>
                                  <m:t>,</m:t>
                                </m:r>
                                <m:r>
                                  <a:rPr kumimoji="1" lang="en-US" altLang="zh-CN" sz="2000" i="1">
                                    <a:latin typeface="Cambria Math" charset="0"/>
                                  </a:rPr>
                                  <m:t>𝐶</m:t>
                                </m:r>
                              </m:e>
                            </m:d>
                          </m:e>
                        </m:d>
                      </m:e>
                    </m:func>
                    <m:r>
                      <a:rPr kumimoji="1" lang="en-US" altLang="zh-CN" sz="2000" b="0" i="1" smtClean="0">
                        <a:latin typeface="Cambria Math" panose="02040503050406030204" pitchFamily="18" charset="0"/>
                      </a:rPr>
                      <m:t>+</m:t>
                    </m:r>
                    <m:func>
                      <m:funcPr>
                        <m:ctrlPr>
                          <a:rPr kumimoji="1" lang="en-US" altLang="zh-CN" sz="2000" i="1">
                            <a:latin typeface="Cambria Math" panose="02040503050406030204" pitchFamily="18" charset="0"/>
                          </a:rPr>
                        </m:ctrlPr>
                      </m:funcPr>
                      <m:fName>
                        <m:r>
                          <m:rPr>
                            <m:sty m:val="p"/>
                          </m:rPr>
                          <a:rPr kumimoji="1" lang="en-US" altLang="zh-CN" sz="2000">
                            <a:latin typeface="Cambria Math" charset="0"/>
                          </a:rPr>
                          <m:t>Pr</m:t>
                        </m:r>
                      </m:fName>
                      <m:e>
                        <m:d>
                          <m:dPr>
                            <m:begChr m:val="["/>
                            <m:endChr m:val="]"/>
                            <m:ctrlPr>
                              <a:rPr kumimoji="1" lang="en-US" altLang="zh-CN" sz="2000" i="1">
                                <a:latin typeface="Cambria Math" panose="02040503050406030204" pitchFamily="18" charset="0"/>
                              </a:rPr>
                            </m:ctrlPr>
                          </m:dPr>
                          <m:e>
                            <m:d>
                              <m:dPr>
                                <m:ctrlPr>
                                  <a:rPr kumimoji="1" lang="en-US" altLang="zh-CN" sz="2000" i="1">
                                    <a:latin typeface="Cambria Math" panose="02040503050406030204" pitchFamily="18" charset="0"/>
                                  </a:rPr>
                                </m:ctrlPr>
                              </m:dPr>
                              <m:e>
                                <m:r>
                                  <a:rPr kumimoji="1" lang="en-US" altLang="zh-CN" sz="2000" i="1">
                                    <a:latin typeface="Cambria Math" charset="0"/>
                                  </a:rPr>
                                  <m:t>𝐴</m:t>
                                </m:r>
                                <m:r>
                                  <a:rPr kumimoji="1" lang="en-US" altLang="zh-CN" sz="2000" i="1">
                                    <a:latin typeface="Cambria Math" charset="0"/>
                                  </a:rPr>
                                  <m:t>,</m:t>
                                </m:r>
                                <m:r>
                                  <a:rPr kumimoji="1" lang="en-US" altLang="zh-CN" sz="2000" i="1">
                                    <a:latin typeface="Cambria Math" charset="0"/>
                                  </a:rPr>
                                  <m:t>𝐶</m:t>
                                </m:r>
                                <m:r>
                                  <a:rPr kumimoji="1" lang="en-US" altLang="zh-CN" sz="2000" i="1">
                                    <a:latin typeface="Cambria Math" charset="0"/>
                                  </a:rPr>
                                  <m:t>,</m:t>
                                </m:r>
                                <m:r>
                                  <a:rPr kumimoji="1" lang="en-US" altLang="zh-CN" sz="2000" i="1">
                                    <a:latin typeface="Cambria Math" charset="0"/>
                                  </a:rPr>
                                  <m:t>𝐵</m:t>
                                </m:r>
                              </m:e>
                            </m:d>
                          </m:e>
                        </m:d>
                        <m:r>
                          <a:rPr kumimoji="1" lang="en-US" altLang="zh-CN" sz="2000" i="1">
                            <a:latin typeface="Cambria Math" charset="0"/>
                          </a:rPr>
                          <m:t>+</m:t>
                        </m:r>
                      </m:e>
                    </m:func>
                    <m:func>
                      <m:funcPr>
                        <m:ctrlPr>
                          <a:rPr kumimoji="1" lang="en-US" altLang="zh-CN" sz="2000" i="1">
                            <a:latin typeface="Cambria Math" panose="02040503050406030204" pitchFamily="18" charset="0"/>
                          </a:rPr>
                        </m:ctrlPr>
                      </m:funcPr>
                      <m:fName>
                        <m:r>
                          <m:rPr>
                            <m:sty m:val="p"/>
                          </m:rPr>
                          <a:rPr kumimoji="1" lang="en-US" altLang="zh-CN" sz="2000">
                            <a:latin typeface="Cambria Math" charset="0"/>
                          </a:rPr>
                          <m:t>Pr</m:t>
                        </m:r>
                      </m:fName>
                      <m:e>
                        <m:d>
                          <m:dPr>
                            <m:begChr m:val="["/>
                            <m:endChr m:val="]"/>
                            <m:ctrlPr>
                              <a:rPr kumimoji="1" lang="en-US" altLang="zh-CN" sz="2000" i="1">
                                <a:latin typeface="Cambria Math" panose="02040503050406030204" pitchFamily="18" charset="0"/>
                              </a:rPr>
                            </m:ctrlPr>
                          </m:dPr>
                          <m:e>
                            <m:d>
                              <m:dPr>
                                <m:ctrlPr>
                                  <a:rPr kumimoji="1" lang="en-US" altLang="zh-CN" sz="2000" i="1">
                                    <a:latin typeface="Cambria Math" panose="02040503050406030204" pitchFamily="18" charset="0"/>
                                  </a:rPr>
                                </m:ctrlPr>
                              </m:dPr>
                              <m:e>
                                <m:r>
                                  <a:rPr kumimoji="1" lang="en-US" altLang="zh-CN" sz="2000" i="1">
                                    <a:latin typeface="Cambria Math" charset="0"/>
                                  </a:rPr>
                                  <m:t>𝐵</m:t>
                                </m:r>
                                <m:r>
                                  <a:rPr kumimoji="1" lang="en-US" altLang="zh-CN" sz="2000" i="1">
                                    <a:latin typeface="Cambria Math" charset="0"/>
                                  </a:rPr>
                                  <m:t>,</m:t>
                                </m:r>
                                <m:r>
                                  <a:rPr kumimoji="1" lang="en-US" altLang="zh-CN" sz="2000" i="1">
                                    <a:latin typeface="Cambria Math" charset="0"/>
                                  </a:rPr>
                                  <m:t>𝐴</m:t>
                                </m:r>
                                <m:r>
                                  <a:rPr kumimoji="1" lang="en-US" altLang="zh-CN" sz="2000" i="1">
                                    <a:latin typeface="Cambria Math" charset="0"/>
                                  </a:rPr>
                                  <m:t>,</m:t>
                                </m:r>
                                <m:r>
                                  <a:rPr kumimoji="1" lang="en-US" altLang="zh-CN" sz="2000" i="1">
                                    <a:latin typeface="Cambria Math" charset="0"/>
                                  </a:rPr>
                                  <m:t>𝐶</m:t>
                                </m:r>
                              </m:e>
                            </m:d>
                          </m:e>
                        </m:d>
                      </m:e>
                    </m:func>
                    <m:r>
                      <a:rPr kumimoji="1" lang="en-US" altLang="zh-CN" sz="2000" i="1">
                        <a:latin typeface="Cambria Math" charset="0"/>
                      </a:rPr>
                      <m:t>+</m:t>
                    </m:r>
                    <m:func>
                      <m:funcPr>
                        <m:ctrlPr>
                          <a:rPr kumimoji="1" lang="en-US" altLang="zh-CN" sz="2000" i="1">
                            <a:latin typeface="Cambria Math" panose="02040503050406030204" pitchFamily="18" charset="0"/>
                          </a:rPr>
                        </m:ctrlPr>
                      </m:funcPr>
                      <m:fName>
                        <m:r>
                          <m:rPr>
                            <m:sty m:val="p"/>
                          </m:rPr>
                          <a:rPr kumimoji="1" lang="en-US" altLang="zh-CN" sz="2000">
                            <a:latin typeface="Cambria Math" charset="0"/>
                          </a:rPr>
                          <m:t>Pr</m:t>
                        </m:r>
                      </m:fName>
                      <m:e>
                        <m:d>
                          <m:dPr>
                            <m:begChr m:val="["/>
                            <m:endChr m:val="]"/>
                            <m:ctrlPr>
                              <a:rPr kumimoji="1" lang="en-US" altLang="zh-CN" sz="2000" i="1">
                                <a:latin typeface="Cambria Math" panose="02040503050406030204" pitchFamily="18" charset="0"/>
                              </a:rPr>
                            </m:ctrlPr>
                          </m:dPr>
                          <m:e>
                            <m:d>
                              <m:dPr>
                                <m:ctrlPr>
                                  <a:rPr kumimoji="1" lang="en-US" altLang="zh-CN" sz="2000" i="1">
                                    <a:latin typeface="Cambria Math" panose="02040503050406030204" pitchFamily="18" charset="0"/>
                                  </a:rPr>
                                </m:ctrlPr>
                              </m:dPr>
                              <m:e>
                                <m:r>
                                  <a:rPr kumimoji="1" lang="en-US" altLang="zh-CN" sz="2000" i="1">
                                    <a:latin typeface="Cambria Math" charset="0"/>
                                  </a:rPr>
                                  <m:t>𝐵</m:t>
                                </m:r>
                                <m:r>
                                  <a:rPr kumimoji="1" lang="en-US" altLang="zh-CN" sz="2000" i="1">
                                    <a:latin typeface="Cambria Math" charset="0"/>
                                  </a:rPr>
                                  <m:t>,</m:t>
                                </m:r>
                                <m:r>
                                  <a:rPr kumimoji="1" lang="en-US" altLang="zh-CN" sz="2000" i="1">
                                    <a:latin typeface="Cambria Math" charset="0"/>
                                  </a:rPr>
                                  <m:t>𝐶</m:t>
                                </m:r>
                                <m:r>
                                  <a:rPr kumimoji="1" lang="en-US" altLang="zh-CN" sz="2000" i="1">
                                    <a:latin typeface="Cambria Math" charset="0"/>
                                  </a:rPr>
                                  <m:t>,</m:t>
                                </m:r>
                                <m:r>
                                  <a:rPr kumimoji="1" lang="en-US" altLang="zh-CN" sz="2000" i="1">
                                    <a:latin typeface="Cambria Math" charset="0"/>
                                  </a:rPr>
                                  <m:t>𝐴</m:t>
                                </m:r>
                              </m:e>
                            </m:d>
                          </m:e>
                        </m:d>
                      </m:e>
                    </m:func>
                    <m:r>
                      <a:rPr kumimoji="1" lang="en-US" altLang="zh-CN" sz="2000" b="0" i="1" smtClean="0">
                        <a:latin typeface="Cambria Math" panose="02040503050406030204" pitchFamily="18" charset="0"/>
                      </a:rPr>
                      <m:t>+</m:t>
                    </m:r>
                    <m:func>
                      <m:funcPr>
                        <m:ctrlPr>
                          <a:rPr kumimoji="1" lang="en-US" altLang="zh-CN" sz="2000" i="1">
                            <a:latin typeface="Cambria Math" panose="02040503050406030204" pitchFamily="18" charset="0"/>
                          </a:rPr>
                        </m:ctrlPr>
                      </m:funcPr>
                      <m:fName>
                        <m:r>
                          <m:rPr>
                            <m:sty m:val="p"/>
                          </m:rPr>
                          <a:rPr kumimoji="1" lang="en-US" altLang="zh-CN" sz="2000">
                            <a:latin typeface="Cambria Math" charset="0"/>
                          </a:rPr>
                          <m:t>Pr</m:t>
                        </m:r>
                      </m:fName>
                      <m:e>
                        <m:d>
                          <m:dPr>
                            <m:begChr m:val="["/>
                            <m:endChr m:val="]"/>
                            <m:ctrlPr>
                              <a:rPr kumimoji="1" lang="en-US" altLang="zh-CN" sz="2000" i="1">
                                <a:latin typeface="Cambria Math" panose="02040503050406030204" pitchFamily="18" charset="0"/>
                              </a:rPr>
                            </m:ctrlPr>
                          </m:dPr>
                          <m:e>
                            <m:d>
                              <m:dPr>
                                <m:ctrlPr>
                                  <a:rPr kumimoji="1" lang="en-US" altLang="zh-CN" sz="2000" i="1">
                                    <a:latin typeface="Cambria Math" panose="02040503050406030204" pitchFamily="18" charset="0"/>
                                  </a:rPr>
                                </m:ctrlPr>
                              </m:dPr>
                              <m:e>
                                <m:r>
                                  <a:rPr kumimoji="1" lang="en-US" altLang="zh-CN" sz="2000" i="1">
                                    <a:latin typeface="Cambria Math" charset="0"/>
                                  </a:rPr>
                                  <m:t>𝐶</m:t>
                                </m:r>
                                <m:r>
                                  <a:rPr kumimoji="1" lang="en-US" altLang="zh-CN" sz="2000" i="1">
                                    <a:latin typeface="Cambria Math" charset="0"/>
                                  </a:rPr>
                                  <m:t>, </m:t>
                                </m:r>
                                <m:r>
                                  <a:rPr kumimoji="1" lang="en-US" altLang="zh-CN" sz="2000" i="1">
                                    <a:latin typeface="Cambria Math" charset="0"/>
                                  </a:rPr>
                                  <m:t>𝐴</m:t>
                                </m:r>
                                <m:r>
                                  <a:rPr kumimoji="1" lang="en-US" altLang="zh-CN" sz="2000" i="1">
                                    <a:latin typeface="Cambria Math" charset="0"/>
                                  </a:rPr>
                                  <m:t>,</m:t>
                                </m:r>
                                <m:r>
                                  <a:rPr kumimoji="1" lang="en-US" altLang="zh-CN" sz="2000" i="1">
                                    <a:latin typeface="Cambria Math" charset="0"/>
                                  </a:rPr>
                                  <m:t>𝐵</m:t>
                                </m:r>
                              </m:e>
                            </m:d>
                          </m:e>
                        </m:d>
                      </m:e>
                    </m:func>
                    <m:r>
                      <a:rPr kumimoji="1" lang="en-US" altLang="zh-CN" sz="2000">
                        <a:latin typeface="Cambria Math" charset="0"/>
                      </a:rPr>
                      <m:t>+</m:t>
                    </m:r>
                    <m:func>
                      <m:funcPr>
                        <m:ctrlPr>
                          <a:rPr kumimoji="1" lang="en-US" altLang="zh-CN" sz="2000" i="1">
                            <a:latin typeface="Cambria Math" panose="02040503050406030204" pitchFamily="18" charset="0"/>
                          </a:rPr>
                        </m:ctrlPr>
                      </m:funcPr>
                      <m:fName>
                        <m:r>
                          <m:rPr>
                            <m:sty m:val="p"/>
                          </m:rPr>
                          <a:rPr kumimoji="1" lang="en-US" altLang="zh-CN" sz="2000">
                            <a:latin typeface="Cambria Math" charset="0"/>
                          </a:rPr>
                          <m:t>Pr</m:t>
                        </m:r>
                      </m:fName>
                      <m:e>
                        <m:d>
                          <m:dPr>
                            <m:begChr m:val="["/>
                            <m:endChr m:val="]"/>
                            <m:ctrlPr>
                              <a:rPr kumimoji="1" lang="en-US" altLang="zh-CN" sz="2000" i="1">
                                <a:latin typeface="Cambria Math" panose="02040503050406030204" pitchFamily="18" charset="0"/>
                              </a:rPr>
                            </m:ctrlPr>
                          </m:dPr>
                          <m:e>
                            <m:d>
                              <m:dPr>
                                <m:ctrlPr>
                                  <a:rPr kumimoji="1" lang="en-US" altLang="zh-CN" sz="2000" i="1">
                                    <a:latin typeface="Cambria Math" panose="02040503050406030204" pitchFamily="18" charset="0"/>
                                  </a:rPr>
                                </m:ctrlPr>
                              </m:dPr>
                              <m:e>
                                <m:r>
                                  <a:rPr kumimoji="1" lang="en-US" altLang="zh-CN" sz="2000" i="1">
                                    <a:latin typeface="Cambria Math" charset="0"/>
                                  </a:rPr>
                                  <m:t>𝐶</m:t>
                                </m:r>
                                <m:r>
                                  <a:rPr kumimoji="1" lang="en-US" altLang="zh-CN" sz="2000" i="1">
                                    <a:latin typeface="Cambria Math" charset="0"/>
                                  </a:rPr>
                                  <m:t>, </m:t>
                                </m:r>
                                <m:r>
                                  <a:rPr kumimoji="1" lang="en-US" altLang="zh-CN" sz="2000" i="1">
                                    <a:latin typeface="Cambria Math" charset="0"/>
                                  </a:rPr>
                                  <m:t>𝐵</m:t>
                                </m:r>
                                <m:r>
                                  <a:rPr kumimoji="1" lang="en-US" altLang="zh-CN" sz="2000" i="1">
                                    <a:latin typeface="Cambria Math" charset="0"/>
                                  </a:rPr>
                                  <m:t>, </m:t>
                                </m:r>
                                <m:r>
                                  <a:rPr kumimoji="1" lang="en-US" altLang="zh-CN" sz="2000" i="1">
                                    <a:latin typeface="Cambria Math" charset="0"/>
                                  </a:rPr>
                                  <m:t>𝐴</m:t>
                                </m:r>
                              </m:e>
                            </m:d>
                          </m:e>
                        </m:d>
                      </m:e>
                    </m:func>
                  </m:oMath>
                </a14:m>
                <a:r>
                  <a:rPr kumimoji="1" lang="zh-CN" altLang="en-US" sz="2000" i="1" dirty="0">
                    <a:latin typeface="Cambria Math" charset="0"/>
                  </a:rPr>
                  <a:t> </a:t>
                </a:r>
              </a:p>
              <a:p>
                <a14:m>
                  <m:oMath xmlns:m="http://schemas.openxmlformats.org/officeDocument/2006/math">
                    <m:r>
                      <a:rPr kumimoji="1" lang="en-US" altLang="zh-CN" sz="2400" i="1">
                        <a:latin typeface="Cambria Math" charset="0"/>
                      </a:rPr>
                      <m:t>=</m:t>
                    </m:r>
                    <m:f>
                      <m:fPr>
                        <m:ctrlPr>
                          <a:rPr kumimoji="1" lang="en-US" altLang="zh-CN" sz="2400" i="1">
                            <a:latin typeface="Cambria Math" panose="02040503050406030204" pitchFamily="18" charset="0"/>
                          </a:rPr>
                        </m:ctrlPr>
                      </m:fPr>
                      <m:num>
                        <m:r>
                          <a:rPr kumimoji="1" lang="en-US" altLang="zh-CN" sz="2400" i="1">
                            <a:latin typeface="Cambria Math" charset="0"/>
                          </a:rPr>
                          <m:t>1</m:t>
                        </m:r>
                      </m:num>
                      <m:den>
                        <m:r>
                          <a:rPr kumimoji="1" lang="en-US" altLang="zh-CN" sz="2400" i="1">
                            <a:latin typeface="Cambria Math" charset="0"/>
                          </a:rPr>
                          <m:t>9</m:t>
                        </m:r>
                      </m:den>
                    </m:f>
                    <m:r>
                      <a:rPr kumimoji="1" lang="en-US" altLang="zh-CN" sz="2400" i="1">
                        <a:latin typeface="Cambria Math" charset="0"/>
                      </a:rPr>
                      <m:t>+</m:t>
                    </m:r>
                    <m:f>
                      <m:fPr>
                        <m:ctrlPr>
                          <a:rPr kumimoji="1" lang="en-US" altLang="zh-CN" sz="2400" i="1">
                            <a:latin typeface="Cambria Math" panose="02040503050406030204" pitchFamily="18" charset="0"/>
                          </a:rPr>
                        </m:ctrlPr>
                      </m:fPr>
                      <m:num>
                        <m:r>
                          <a:rPr kumimoji="1" lang="en-US" altLang="zh-CN" sz="2400" i="1">
                            <a:latin typeface="Cambria Math" charset="0"/>
                          </a:rPr>
                          <m:t>1</m:t>
                        </m:r>
                      </m:num>
                      <m:den>
                        <m:r>
                          <a:rPr kumimoji="1" lang="en-US" altLang="zh-CN" sz="2400" i="1">
                            <a:latin typeface="Cambria Math" charset="0"/>
                          </a:rPr>
                          <m:t>9</m:t>
                        </m:r>
                      </m:den>
                    </m:f>
                    <m:r>
                      <a:rPr kumimoji="1" lang="en-US" altLang="zh-CN" sz="2400" i="1">
                        <a:latin typeface="Cambria Math" charset="0"/>
                      </a:rPr>
                      <m:t>+</m:t>
                    </m:r>
                    <m:f>
                      <m:fPr>
                        <m:ctrlPr>
                          <a:rPr kumimoji="1" lang="en-US" altLang="zh-CN" sz="2400" i="1">
                            <a:latin typeface="Cambria Math" panose="02040503050406030204" pitchFamily="18" charset="0"/>
                          </a:rPr>
                        </m:ctrlPr>
                      </m:fPr>
                      <m:num>
                        <m:r>
                          <a:rPr kumimoji="1" lang="en-US" altLang="zh-CN" sz="2400" i="1">
                            <a:latin typeface="Cambria Math" charset="0"/>
                          </a:rPr>
                          <m:t>1</m:t>
                        </m:r>
                      </m:num>
                      <m:den>
                        <m:r>
                          <a:rPr kumimoji="1" lang="en-US" altLang="zh-CN" sz="2400" i="1">
                            <a:latin typeface="Cambria Math" charset="0"/>
                          </a:rPr>
                          <m:t>9</m:t>
                        </m:r>
                      </m:den>
                    </m:f>
                    <m:r>
                      <a:rPr kumimoji="1" lang="en-US" altLang="zh-CN" sz="2400" i="1">
                        <a:latin typeface="Cambria Math" charset="0"/>
                      </a:rPr>
                      <m:t>+</m:t>
                    </m:r>
                    <m:f>
                      <m:fPr>
                        <m:ctrlPr>
                          <a:rPr kumimoji="1" lang="en-US" altLang="zh-CN" sz="2400" i="1">
                            <a:latin typeface="Cambria Math" panose="02040503050406030204" pitchFamily="18" charset="0"/>
                          </a:rPr>
                        </m:ctrlPr>
                      </m:fPr>
                      <m:num>
                        <m:r>
                          <a:rPr kumimoji="1" lang="en-US" altLang="zh-CN" sz="2400" i="1">
                            <a:latin typeface="Cambria Math" charset="0"/>
                          </a:rPr>
                          <m:t>1</m:t>
                        </m:r>
                      </m:num>
                      <m:den>
                        <m:r>
                          <a:rPr kumimoji="1" lang="en-US" altLang="zh-CN" sz="2400" i="1">
                            <a:latin typeface="Cambria Math" charset="0"/>
                          </a:rPr>
                          <m:t>9</m:t>
                        </m:r>
                      </m:den>
                    </m:f>
                    <m:r>
                      <a:rPr kumimoji="1" lang="en-US" altLang="zh-CN" sz="2400" i="1">
                        <a:latin typeface="Cambria Math" charset="0"/>
                      </a:rPr>
                      <m:t>+</m:t>
                    </m:r>
                    <m:f>
                      <m:fPr>
                        <m:ctrlPr>
                          <a:rPr kumimoji="1" lang="en-US" altLang="zh-CN" sz="2400" i="1">
                            <a:latin typeface="Cambria Math" panose="02040503050406030204" pitchFamily="18" charset="0"/>
                          </a:rPr>
                        </m:ctrlPr>
                      </m:fPr>
                      <m:num>
                        <m:r>
                          <a:rPr kumimoji="1" lang="en-US" altLang="zh-CN" sz="2400" i="1">
                            <a:latin typeface="Cambria Math" charset="0"/>
                          </a:rPr>
                          <m:t>1</m:t>
                        </m:r>
                      </m:num>
                      <m:den>
                        <m:r>
                          <a:rPr kumimoji="1" lang="en-US" altLang="zh-CN" sz="2400" i="1">
                            <a:latin typeface="Cambria Math" charset="0"/>
                          </a:rPr>
                          <m:t>9</m:t>
                        </m:r>
                      </m:den>
                    </m:f>
                    <m:r>
                      <a:rPr kumimoji="1" lang="en-US" altLang="zh-CN" sz="2400" i="1">
                        <a:latin typeface="Cambria Math" charset="0"/>
                      </a:rPr>
                      <m:t>+</m:t>
                    </m:r>
                    <m:f>
                      <m:fPr>
                        <m:ctrlPr>
                          <a:rPr kumimoji="1" lang="en-US" altLang="zh-CN" sz="2400" i="1">
                            <a:latin typeface="Cambria Math" panose="02040503050406030204" pitchFamily="18" charset="0"/>
                          </a:rPr>
                        </m:ctrlPr>
                      </m:fPr>
                      <m:num>
                        <m:r>
                          <a:rPr kumimoji="1" lang="en-US" altLang="zh-CN" sz="2400" i="1">
                            <a:latin typeface="Cambria Math" charset="0"/>
                          </a:rPr>
                          <m:t>1</m:t>
                        </m:r>
                      </m:num>
                      <m:den>
                        <m:r>
                          <a:rPr kumimoji="1" lang="en-US" altLang="zh-CN" sz="2400" i="1">
                            <a:latin typeface="Cambria Math" charset="0"/>
                          </a:rPr>
                          <m:t>9</m:t>
                        </m:r>
                      </m:den>
                    </m:f>
                  </m:oMath>
                </a14:m>
                <a:r>
                  <a:rPr kumimoji="1" lang="zh-CN" altLang="en-US" sz="2400" i="1" dirty="0">
                    <a:latin typeface="Cambria Math" charset="0"/>
                  </a:rPr>
                  <a:t> </a:t>
                </a:r>
              </a:p>
              <a:p>
                <a14:m>
                  <m:oMath xmlns:m="http://schemas.openxmlformats.org/officeDocument/2006/math">
                    <m:r>
                      <a:rPr kumimoji="1" lang="en-US" altLang="zh-CN" sz="2400" i="1">
                        <a:latin typeface="Cambria Math" charset="0"/>
                      </a:rPr>
                      <m:t>=</m:t>
                    </m:r>
                    <m:f>
                      <m:fPr>
                        <m:ctrlPr>
                          <a:rPr kumimoji="1" lang="en-US" altLang="zh-CN" sz="2400" i="1">
                            <a:latin typeface="Cambria Math" panose="02040503050406030204" pitchFamily="18" charset="0"/>
                          </a:rPr>
                        </m:ctrlPr>
                      </m:fPr>
                      <m:num>
                        <m:r>
                          <a:rPr kumimoji="1" lang="en-US" altLang="zh-CN" sz="2400" i="1">
                            <a:latin typeface="Cambria Math" charset="0"/>
                          </a:rPr>
                          <m:t>2</m:t>
                        </m:r>
                      </m:num>
                      <m:den>
                        <m:r>
                          <a:rPr kumimoji="1" lang="en-US" altLang="zh-CN" sz="2400" i="1">
                            <a:latin typeface="Cambria Math" charset="0"/>
                          </a:rPr>
                          <m:t>3</m:t>
                        </m:r>
                      </m:den>
                    </m:f>
                  </m:oMath>
                </a14:m>
                <a:r>
                  <a:rPr kumimoji="1" lang="zh-CN" altLang="en-US" sz="2400" dirty="0"/>
                  <a:t> </a:t>
                </a:r>
              </a:p>
            </p:txBody>
          </p:sp>
        </mc:Choice>
        <mc:Fallback xmlns="">
          <p:sp>
            <p:nvSpPr>
              <p:cNvPr id="12" name="矩形 11"/>
              <p:cNvSpPr>
                <a:spLocks noRot="1" noChangeAspect="1" noMove="1" noResize="1" noEditPoints="1" noAdjustHandles="1" noChangeArrowheads="1" noChangeShapeType="1" noTextEdit="1"/>
              </p:cNvSpPr>
              <p:nvPr/>
            </p:nvSpPr>
            <p:spPr>
              <a:xfrm>
                <a:off x="5782320" y="3238947"/>
                <a:ext cx="3326173" cy="2719078"/>
              </a:xfrm>
              <a:prstGeom prst="rect">
                <a:avLst/>
              </a:prstGeom>
              <a:blipFill>
                <a:blip r:embed="rId5"/>
                <a:stretch>
                  <a:fillRect l="-550" r="-128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16659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内容占位符 2"/>
          <p:cNvSpPr>
            <a:spLocks noGrp="1"/>
          </p:cNvSpPr>
          <p:nvPr>
            <p:ph idx="1"/>
          </p:nvPr>
        </p:nvSpPr>
        <p:spPr/>
        <p:txBody>
          <a:bodyPr/>
          <a:lstStyle/>
          <a:p>
            <a:r>
              <a:rPr lang="zh-CN" altLang="en-US" dirty="0">
                <a:latin typeface="+mn-ea"/>
              </a:rPr>
              <a:t>内容</a:t>
            </a:r>
            <a:r>
              <a:rPr lang="en-US" altLang="zh-CN" dirty="0">
                <a:latin typeface="+mn-ea"/>
              </a:rPr>
              <a:t>1</a:t>
            </a:r>
            <a:r>
              <a:rPr lang="zh-CN" altLang="en-US" dirty="0">
                <a:latin typeface="+mn-ea"/>
              </a:rPr>
              <a:t>：</a:t>
            </a:r>
            <a:r>
              <a:rPr lang="zh-CN" altLang="en-US" dirty="0"/>
              <a:t>概率论</a:t>
            </a:r>
            <a:endParaRPr lang="en-US" altLang="zh-CN" dirty="0"/>
          </a:p>
          <a:p>
            <a:pPr lvl="1"/>
            <a:r>
              <a:rPr lang="zh-CN" altLang="en-US" sz="2400" dirty="0">
                <a:solidFill>
                  <a:srgbClr val="2E2E99"/>
                </a:solidFill>
              </a:rPr>
              <a:t>概率函数、条件概率、独立性</a:t>
            </a:r>
            <a:endParaRPr lang="en-US" altLang="zh-CN" sz="2400" dirty="0">
              <a:solidFill>
                <a:srgbClr val="2E2E99"/>
              </a:solidFill>
            </a:endParaRPr>
          </a:p>
          <a:p>
            <a:r>
              <a:rPr lang="zh-CN" altLang="en-US" dirty="0">
                <a:solidFill>
                  <a:srgbClr val="FF0000"/>
                </a:solidFill>
              </a:rPr>
              <a:t>内容</a:t>
            </a:r>
            <a:r>
              <a:rPr lang="en-US" altLang="zh-CN" dirty="0">
                <a:solidFill>
                  <a:srgbClr val="FF0000"/>
                </a:solidFill>
              </a:rPr>
              <a:t>2</a:t>
            </a:r>
            <a:r>
              <a:rPr lang="zh-CN" altLang="en-US" dirty="0">
                <a:solidFill>
                  <a:srgbClr val="FF0000"/>
                </a:solidFill>
              </a:rPr>
              <a:t>：贝叶斯定理</a:t>
            </a:r>
            <a:endParaRPr lang="en-US" altLang="zh-CN" dirty="0">
              <a:solidFill>
                <a:srgbClr val="FF0000"/>
              </a:solidFill>
            </a:endParaRPr>
          </a:p>
          <a:p>
            <a:r>
              <a:rPr lang="zh-CN" altLang="en-US" dirty="0"/>
              <a:t>内容</a:t>
            </a:r>
            <a:r>
              <a:rPr lang="en-US" altLang="zh-CN" dirty="0"/>
              <a:t>3</a:t>
            </a:r>
            <a:r>
              <a:rPr lang="zh-CN" altLang="en-US" dirty="0"/>
              <a:t>：随机变量及其期望与方差</a:t>
            </a:r>
          </a:p>
          <a:p>
            <a:endParaRPr lang="en-US" dirty="0">
              <a:latin typeface="+mn-ea"/>
            </a:endParaRPr>
          </a:p>
        </p:txBody>
      </p:sp>
      <p:sp>
        <p:nvSpPr>
          <p:cNvPr id="2" name="标题 1"/>
          <p:cNvSpPr>
            <a:spLocks noGrp="1"/>
          </p:cNvSpPr>
          <p:nvPr>
            <p:ph type="title"/>
          </p:nvPr>
        </p:nvSpPr>
        <p:spPr/>
        <p:txBody>
          <a:bodyPr/>
          <a:lstStyle/>
          <a:p>
            <a:r>
              <a:rPr lang="zh-CN" altLang="en-US" dirty="0"/>
              <a:t>本节提要</a:t>
            </a:r>
          </a:p>
        </p:txBody>
      </p:sp>
    </p:spTree>
    <p:extLst>
      <p:ext uri="{BB962C8B-B14F-4D97-AF65-F5344CB8AC3E}">
        <p14:creationId xmlns:p14="http://schemas.microsoft.com/office/powerpoint/2010/main" val="3120790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p:cNvSpPr>
                <a:spLocks noGrp="1"/>
              </p:cNvSpPr>
              <p:nvPr>
                <p:ph idx="1"/>
              </p:nvPr>
            </p:nvSpPr>
            <p:spPr/>
            <p:txBody>
              <a:bodyPr/>
              <a:lstStyle/>
              <a:p>
                <a:r>
                  <a:rPr kumimoji="1" lang="zh-CN" altLang="en-US" dirty="0"/>
                  <a:t>设</a:t>
                </a:r>
                <a14:m>
                  <m:oMath xmlns:m="http://schemas.openxmlformats.org/officeDocument/2006/math">
                    <m:r>
                      <a:rPr kumimoji="1" lang="en-US" altLang="zh-CN" b="0" i="0" dirty="0" smtClean="0">
                        <a:latin typeface="Cambria Math" charset="0"/>
                      </a:rPr>
                      <m:t> </m:t>
                    </m:r>
                    <m:r>
                      <a:rPr kumimoji="1" lang="en-US" altLang="zh-CN" i="1" dirty="0" smtClean="0">
                        <a:latin typeface="Cambria Math" charset="0"/>
                      </a:rPr>
                      <m:t>𝐸</m:t>
                    </m:r>
                    <m:r>
                      <a:rPr kumimoji="1" lang="en-US" altLang="zh-CN" b="0" i="1" dirty="0" smtClean="0">
                        <a:latin typeface="Cambria Math" charset="0"/>
                      </a:rPr>
                      <m:t> </m:t>
                    </m:r>
                  </m:oMath>
                </a14:m>
                <a:r>
                  <a:rPr kumimoji="1" lang="zh-CN" altLang="en-US" dirty="0"/>
                  <a:t>和</a:t>
                </a:r>
                <a14:m>
                  <m:oMath xmlns:m="http://schemas.openxmlformats.org/officeDocument/2006/math">
                    <m:r>
                      <a:rPr kumimoji="1" lang="en-US" altLang="zh-CN" b="0" i="0" dirty="0" smtClean="0">
                        <a:latin typeface="Cambria Math" charset="0"/>
                      </a:rPr>
                      <m:t> </m:t>
                    </m:r>
                    <m:r>
                      <a:rPr kumimoji="1" lang="en-US" altLang="zh-CN" i="1" dirty="0" smtClean="0">
                        <a:latin typeface="Cambria Math" charset="0"/>
                      </a:rPr>
                      <m:t>𝐹</m:t>
                    </m:r>
                    <m:r>
                      <a:rPr kumimoji="1" lang="en-US" altLang="zh-CN" b="0" i="1" dirty="0" smtClean="0">
                        <a:latin typeface="Cambria Math" charset="0"/>
                      </a:rPr>
                      <m:t> </m:t>
                    </m:r>
                  </m:oMath>
                </a14:m>
                <a:r>
                  <a:rPr kumimoji="1" lang="zh-CN" altLang="en-US" dirty="0"/>
                  <a:t>是</a:t>
                </a:r>
                <a:r>
                  <a:rPr kumimoji="1" lang="zh-CN" altLang="en-US" dirty="0">
                    <a:solidFill>
                      <a:schemeClr val="tx1"/>
                    </a:solidFill>
                  </a:rPr>
                  <a:t>样本空间</a:t>
                </a:r>
                <a14:m>
                  <m:oMath xmlns:m="http://schemas.openxmlformats.org/officeDocument/2006/math">
                    <m:r>
                      <a:rPr kumimoji="1" lang="en-US" altLang="zh-CN" b="0" i="0" smtClean="0">
                        <a:solidFill>
                          <a:schemeClr val="tx1"/>
                        </a:solidFill>
                        <a:latin typeface="Cambria Math" charset="0"/>
                        <a:ea typeface="Savoye LET" charset="0"/>
                        <a:cs typeface="Savoye LET" charset="0"/>
                      </a:rPr>
                      <m:t> </m:t>
                    </m:r>
                    <m:r>
                      <a:rPr kumimoji="1" lang="zh-CN" altLang="en-US">
                        <a:solidFill>
                          <a:schemeClr val="tx1"/>
                        </a:solidFill>
                        <a:latin typeface="Cambria Math" charset="0"/>
                        <a:ea typeface="Savoye LET" charset="0"/>
                        <a:cs typeface="Savoye LET" charset="0"/>
                      </a:rPr>
                      <m:t>𝒮</m:t>
                    </m:r>
                    <m:r>
                      <a:rPr kumimoji="1" lang="en-US" altLang="zh-CN" b="0" i="0" smtClean="0">
                        <a:solidFill>
                          <a:schemeClr val="tx1"/>
                        </a:solidFill>
                        <a:latin typeface="Cambria Math" charset="0"/>
                        <a:ea typeface="Savoye LET" charset="0"/>
                        <a:cs typeface="Savoye LET" charset="0"/>
                      </a:rPr>
                      <m:t> </m:t>
                    </m:r>
                  </m:oMath>
                </a14:m>
                <a:r>
                  <a:rPr kumimoji="1" lang="zh-CN" altLang="en-US" dirty="0"/>
                  <a:t>中的事件</a:t>
                </a:r>
                <a:r>
                  <a:rPr kumimoji="1" lang="en-US" altLang="zh-CN" dirty="0"/>
                  <a:t>, </a:t>
                </a:r>
                <a:br>
                  <a:rPr kumimoji="1" lang="en-US" altLang="zh-CN" dirty="0"/>
                </a:br>
                <a14:m>
                  <m:oMath xmlns:m="http://schemas.openxmlformats.org/officeDocument/2006/math">
                    <m:func>
                      <m:funcPr>
                        <m:ctrlPr>
                          <a:rPr kumimoji="1" lang="en-US" altLang="zh-CN" b="0" i="1" smtClean="0">
                            <a:latin typeface="Cambria Math" panose="02040503050406030204" pitchFamily="18" charset="0"/>
                          </a:rPr>
                        </m:ctrlPr>
                      </m:funcPr>
                      <m:fName>
                        <m:r>
                          <m:rPr>
                            <m:sty m:val="p"/>
                          </m:rPr>
                          <a:rPr kumimoji="1" lang="en-US" altLang="zh-CN" b="0" i="0" smtClean="0">
                            <a:latin typeface="Cambria Math" charset="0"/>
                          </a:rPr>
                          <m:t>Pr</m:t>
                        </m:r>
                      </m:fName>
                      <m:e>
                        <m:d>
                          <m:dPr>
                            <m:begChr m:val="["/>
                            <m:endChr m:val="]"/>
                            <m:ctrlPr>
                              <a:rPr kumimoji="1" lang="en-US" altLang="zh-CN" b="0" i="1" smtClean="0">
                                <a:latin typeface="Cambria Math" panose="02040503050406030204" pitchFamily="18" charset="0"/>
                              </a:rPr>
                            </m:ctrlPr>
                          </m:dPr>
                          <m:e>
                            <m:r>
                              <a:rPr kumimoji="1" lang="en-US" altLang="zh-CN" b="0" i="1" smtClean="0">
                                <a:latin typeface="Cambria Math" charset="0"/>
                              </a:rPr>
                              <m:t>𝐸</m:t>
                            </m:r>
                          </m:e>
                        </m:d>
                      </m:e>
                    </m:func>
                    <m:r>
                      <a:rPr kumimoji="1" lang="en-US" altLang="zh-CN" b="0" i="1" smtClean="0">
                        <a:latin typeface="Cambria Math" charset="0"/>
                      </a:rPr>
                      <m:t>≠0</m:t>
                    </m:r>
                  </m:oMath>
                </a14:m>
                <a:r>
                  <a:rPr kumimoji="1" lang="en-US" altLang="zh-CN" dirty="0"/>
                  <a:t>, </a:t>
                </a:r>
                <a14:m>
                  <m:oMath xmlns:m="http://schemas.openxmlformats.org/officeDocument/2006/math">
                    <m:func>
                      <m:funcPr>
                        <m:ctrlPr>
                          <a:rPr kumimoji="1" lang="en-US" altLang="zh-CN" b="0" i="1" smtClean="0">
                            <a:latin typeface="Cambria Math" panose="02040503050406030204" pitchFamily="18" charset="0"/>
                          </a:rPr>
                        </m:ctrlPr>
                      </m:funcPr>
                      <m:fName>
                        <m:r>
                          <m:rPr>
                            <m:sty m:val="p"/>
                          </m:rPr>
                          <a:rPr kumimoji="1" lang="en-US" altLang="zh-CN" b="0" i="0" smtClean="0">
                            <a:latin typeface="Cambria Math" charset="0"/>
                          </a:rPr>
                          <m:t>Pr</m:t>
                        </m:r>
                      </m:fName>
                      <m:e>
                        <m:d>
                          <m:dPr>
                            <m:begChr m:val="["/>
                            <m:endChr m:val="]"/>
                            <m:ctrlPr>
                              <a:rPr kumimoji="1" lang="en-US" altLang="zh-CN" b="0" i="1" smtClean="0">
                                <a:latin typeface="Cambria Math" panose="02040503050406030204" pitchFamily="18" charset="0"/>
                              </a:rPr>
                            </m:ctrlPr>
                          </m:dPr>
                          <m:e>
                            <m:r>
                              <a:rPr kumimoji="1" lang="en-US" altLang="zh-CN" b="0" i="1" smtClean="0">
                                <a:latin typeface="Cambria Math" charset="0"/>
                              </a:rPr>
                              <m:t>𝐹</m:t>
                            </m:r>
                          </m:e>
                        </m:d>
                      </m:e>
                    </m:func>
                    <m:r>
                      <a:rPr kumimoji="1" lang="en-US" altLang="zh-CN" b="0" i="1" smtClean="0">
                        <a:latin typeface="Cambria Math" charset="0"/>
                      </a:rPr>
                      <m:t>≠0</m:t>
                    </m:r>
                  </m:oMath>
                </a14:m>
                <a:r>
                  <a:rPr kumimoji="1" lang="en-US" altLang="zh-CN" dirty="0"/>
                  <a:t>, </a:t>
                </a:r>
                <a:r>
                  <a:rPr kumimoji="1" lang="zh-CN" altLang="en-US" dirty="0"/>
                  <a:t>则</a:t>
                </a:r>
              </a:p>
              <a:p>
                <a:pPr marL="0" indent="0">
                  <a:buNone/>
                </a:pPr>
                <a:endParaRPr kumimoji="1" lang="zh-CN" altLang="en-US" dirty="0"/>
              </a:p>
              <a:p>
                <a:pPr marL="0" indent="0">
                  <a:buNone/>
                </a:pPr>
                <a14:m>
                  <m:oMath xmlns:m="http://schemas.openxmlformats.org/officeDocument/2006/math">
                    <m:r>
                      <a:rPr kumimoji="1" lang="zh-CN" altLang="en-US" sz="3600" b="0" i="1" smtClean="0">
                        <a:latin typeface="Cambria Math" charset="0"/>
                      </a:rPr>
                      <m:t>  </m:t>
                    </m:r>
                    <m:r>
                      <m:rPr>
                        <m:sty m:val="p"/>
                      </m:rPr>
                      <a:rPr kumimoji="1" lang="en-US" altLang="zh-CN" sz="3600" i="1" smtClean="0">
                        <a:latin typeface="Cambria Math" charset="0"/>
                      </a:rPr>
                      <m:t>Pr</m:t>
                    </m:r>
                    <m:d>
                      <m:dPr>
                        <m:begChr m:val="["/>
                        <m:endChr m:val="]"/>
                        <m:sepChr m:val="∣"/>
                        <m:ctrlPr>
                          <a:rPr kumimoji="1" lang="en-US" altLang="zh-CN" sz="3600" b="0" i="1" smtClean="0">
                            <a:latin typeface="Cambria Math" panose="02040503050406030204" pitchFamily="18" charset="0"/>
                          </a:rPr>
                        </m:ctrlPr>
                      </m:dPr>
                      <m:e>
                        <m:r>
                          <a:rPr kumimoji="1" lang="en-US" altLang="zh-CN" sz="3600" b="0" i="1" smtClean="0">
                            <a:latin typeface="Cambria Math" charset="0"/>
                          </a:rPr>
                          <m:t>𝐹</m:t>
                        </m:r>
                      </m:e>
                      <m:e>
                        <m:r>
                          <a:rPr kumimoji="1" lang="en-US" altLang="zh-CN" sz="3600" b="0" i="1" smtClean="0">
                            <a:latin typeface="Cambria Math" charset="0"/>
                          </a:rPr>
                          <m:t>𝐸</m:t>
                        </m:r>
                      </m:e>
                    </m:d>
                    <m:r>
                      <a:rPr kumimoji="1" lang="en-US" altLang="zh-CN" sz="3600" b="0" i="1" smtClean="0">
                        <a:latin typeface="Cambria Math" charset="0"/>
                      </a:rPr>
                      <m:t>=</m:t>
                    </m:r>
                    <m:f>
                      <m:fPr>
                        <m:ctrlPr>
                          <a:rPr kumimoji="1" lang="en-US" altLang="zh-CN" sz="3600" b="0" i="1" smtClean="0">
                            <a:latin typeface="Cambria Math" panose="02040503050406030204" pitchFamily="18" charset="0"/>
                          </a:rPr>
                        </m:ctrlPr>
                      </m:fPr>
                      <m:num>
                        <m:func>
                          <m:funcPr>
                            <m:ctrlPr>
                              <a:rPr kumimoji="1" lang="en-US" altLang="zh-CN" sz="3600" b="0" i="1" smtClean="0">
                                <a:latin typeface="Cambria Math" panose="02040503050406030204" pitchFamily="18" charset="0"/>
                              </a:rPr>
                            </m:ctrlPr>
                          </m:funcPr>
                          <m:fName>
                            <m:r>
                              <m:rPr>
                                <m:sty m:val="p"/>
                              </m:rPr>
                              <a:rPr kumimoji="1" lang="en-US" altLang="zh-CN" sz="3600" b="0" i="0" smtClean="0">
                                <a:latin typeface="Cambria Math" charset="0"/>
                              </a:rPr>
                              <m:t>Pr</m:t>
                            </m:r>
                            <m:r>
                              <a:rPr kumimoji="1" lang="en-US" altLang="zh-CN" sz="3600" b="0" i="1" smtClean="0">
                                <a:latin typeface="Cambria Math" charset="0"/>
                              </a:rPr>
                              <m:t>[</m:t>
                            </m:r>
                            <m:r>
                              <a:rPr kumimoji="1" lang="en-US" altLang="zh-CN" sz="3600" b="0" i="1" smtClean="0">
                                <a:latin typeface="Cambria Math" charset="0"/>
                              </a:rPr>
                              <m:t>𝐸</m:t>
                            </m:r>
                            <m:r>
                              <a:rPr kumimoji="1" lang="en-US" altLang="zh-CN" sz="3600" b="0" i="1" smtClean="0">
                                <a:latin typeface="Cambria Math" charset="0"/>
                              </a:rPr>
                              <m:t>∣</m:t>
                            </m:r>
                            <m:r>
                              <a:rPr kumimoji="1" lang="en-US" altLang="zh-CN" sz="3600" b="0" i="1" smtClean="0">
                                <a:latin typeface="Cambria Math" charset="0"/>
                              </a:rPr>
                              <m:t>𝐹</m:t>
                            </m:r>
                            <m:r>
                              <a:rPr kumimoji="1" lang="en-US" altLang="zh-CN" sz="3600" b="0" i="1" smtClean="0">
                                <a:latin typeface="Cambria Math" charset="0"/>
                              </a:rPr>
                              <m:t>]</m:t>
                            </m:r>
                          </m:fName>
                          <m:e>
                            <m:func>
                              <m:funcPr>
                                <m:ctrlPr>
                                  <a:rPr kumimoji="1" lang="en-US" altLang="zh-CN" sz="3600" i="1">
                                    <a:latin typeface="Cambria Math" panose="02040503050406030204" pitchFamily="18" charset="0"/>
                                  </a:rPr>
                                </m:ctrlPr>
                              </m:funcPr>
                              <m:fName>
                                <m:r>
                                  <m:rPr>
                                    <m:sty m:val="p"/>
                                  </m:rPr>
                                  <a:rPr kumimoji="1" lang="en-US" altLang="zh-CN" sz="3600">
                                    <a:latin typeface="Cambria Math" charset="0"/>
                                  </a:rPr>
                                  <m:t>Pr</m:t>
                                </m:r>
                              </m:fName>
                              <m:e>
                                <m:d>
                                  <m:dPr>
                                    <m:begChr m:val="["/>
                                    <m:endChr m:val="]"/>
                                    <m:ctrlPr>
                                      <a:rPr kumimoji="1" lang="en-US" altLang="zh-CN" sz="3600" i="1">
                                        <a:latin typeface="Cambria Math" panose="02040503050406030204" pitchFamily="18" charset="0"/>
                                      </a:rPr>
                                    </m:ctrlPr>
                                  </m:dPr>
                                  <m:e>
                                    <m:r>
                                      <a:rPr kumimoji="1" lang="en-US" altLang="zh-CN" sz="3600" i="1">
                                        <a:latin typeface="Cambria Math" charset="0"/>
                                      </a:rPr>
                                      <m:t>𝐹</m:t>
                                    </m:r>
                                  </m:e>
                                </m:d>
                              </m:e>
                            </m:func>
                          </m:e>
                        </m:func>
                      </m:num>
                      <m:den>
                        <m:func>
                          <m:funcPr>
                            <m:ctrlPr>
                              <a:rPr kumimoji="1" lang="en-US" altLang="zh-CN" sz="3600" b="0" i="1" smtClean="0">
                                <a:latin typeface="Cambria Math" panose="02040503050406030204" pitchFamily="18" charset="0"/>
                              </a:rPr>
                            </m:ctrlPr>
                          </m:funcPr>
                          <m:fName>
                            <m:r>
                              <m:rPr>
                                <m:sty m:val="p"/>
                              </m:rPr>
                              <a:rPr kumimoji="1" lang="en-US" altLang="zh-CN" sz="3600" b="0" i="0" smtClean="0">
                                <a:latin typeface="Cambria Math" charset="0"/>
                              </a:rPr>
                              <m:t>Pr</m:t>
                            </m:r>
                          </m:fName>
                          <m:e>
                            <m:d>
                              <m:dPr>
                                <m:begChr m:val="["/>
                                <m:endChr m:val="]"/>
                                <m:ctrlPr>
                                  <a:rPr kumimoji="1" lang="en-US" altLang="zh-CN" sz="3600" b="0" i="1" smtClean="0">
                                    <a:latin typeface="Cambria Math" panose="02040503050406030204" pitchFamily="18" charset="0"/>
                                  </a:rPr>
                                </m:ctrlPr>
                              </m:dPr>
                              <m:e>
                                <m:r>
                                  <a:rPr kumimoji="1" lang="en-US" altLang="zh-CN" sz="3600" b="0" i="1" smtClean="0">
                                    <a:latin typeface="Cambria Math" charset="0"/>
                                  </a:rPr>
                                  <m:t>𝐸</m:t>
                                </m:r>
                              </m:e>
                            </m:d>
                          </m:e>
                        </m:func>
                      </m:den>
                    </m:f>
                  </m:oMath>
                </a14:m>
                <a:r>
                  <a:rPr kumimoji="1" lang="zh-CN" altLang="en-US" sz="3600" b="0" i="1" dirty="0">
                    <a:latin typeface="Cambria Math" charset="0"/>
                  </a:rPr>
                  <a:t> </a:t>
                </a:r>
              </a:p>
              <a:p>
                <a:pPr marL="0" indent="0">
                  <a:buNone/>
                </a:pPr>
                <a:r>
                  <a:rPr kumimoji="1" lang="zh-CN" altLang="en-US" sz="3600" b="0" dirty="0"/>
                  <a:t>  		</a:t>
                </a:r>
                <a14:m>
                  <m:oMath xmlns:m="http://schemas.openxmlformats.org/officeDocument/2006/math">
                    <m:r>
                      <a:rPr kumimoji="1" lang="zh-CN" altLang="en-US" sz="3600" b="0" i="0" smtClean="0">
                        <a:latin typeface="Cambria Math" charset="0"/>
                      </a:rPr>
                      <m:t>    </m:t>
                    </m:r>
                    <m:r>
                      <a:rPr kumimoji="1" lang="en-US" altLang="zh-CN" sz="3600" b="0" i="1" smtClean="0">
                        <a:latin typeface="Cambria Math" charset="0"/>
                      </a:rPr>
                      <m:t>=</m:t>
                    </m:r>
                    <m:f>
                      <m:fPr>
                        <m:ctrlPr>
                          <a:rPr kumimoji="1" lang="en-US" altLang="zh-CN" sz="3600" i="1">
                            <a:latin typeface="Cambria Math" panose="02040503050406030204" pitchFamily="18" charset="0"/>
                          </a:rPr>
                        </m:ctrlPr>
                      </m:fPr>
                      <m:num>
                        <m:r>
                          <m:rPr>
                            <m:sty m:val="p"/>
                          </m:rPr>
                          <a:rPr kumimoji="1" lang="en-US" altLang="zh-CN" sz="3600" b="0" i="0" smtClean="0">
                            <a:latin typeface="Cambria Math" charset="0"/>
                          </a:rPr>
                          <m:t>Pr</m:t>
                        </m:r>
                        <m:r>
                          <a:rPr kumimoji="1" lang="en-US" altLang="zh-CN" sz="3600" b="0" i="1" smtClean="0">
                            <a:latin typeface="Cambria Math" charset="0"/>
                          </a:rPr>
                          <m:t>⁡[</m:t>
                        </m:r>
                        <m:r>
                          <a:rPr kumimoji="1" lang="en-US" altLang="zh-CN" sz="3600" i="1">
                            <a:latin typeface="Cambria Math" charset="0"/>
                          </a:rPr>
                          <m:t>𝐸</m:t>
                        </m:r>
                        <m:r>
                          <a:rPr kumimoji="1" lang="en-US" altLang="zh-CN" sz="3600" i="1">
                            <a:latin typeface="Cambria Math" charset="0"/>
                          </a:rPr>
                          <m:t>∣</m:t>
                        </m:r>
                        <m:r>
                          <a:rPr kumimoji="1" lang="en-US" altLang="zh-CN" sz="3600" i="1">
                            <a:latin typeface="Cambria Math" charset="0"/>
                          </a:rPr>
                          <m:t>𝐹</m:t>
                        </m:r>
                        <m:r>
                          <a:rPr kumimoji="1" lang="en-US" altLang="zh-CN" sz="3600" b="0" i="1" smtClean="0">
                            <a:latin typeface="Cambria Math" charset="0"/>
                          </a:rPr>
                          <m:t>]</m:t>
                        </m:r>
                        <m:func>
                          <m:funcPr>
                            <m:ctrlPr>
                              <a:rPr kumimoji="1" lang="en-US" altLang="zh-CN" sz="3600" i="1">
                                <a:latin typeface="Cambria Math" panose="02040503050406030204" pitchFamily="18" charset="0"/>
                              </a:rPr>
                            </m:ctrlPr>
                          </m:funcPr>
                          <m:fName>
                            <m:r>
                              <m:rPr>
                                <m:sty m:val="p"/>
                              </m:rPr>
                              <a:rPr kumimoji="1" lang="en-US" altLang="zh-CN" sz="3600">
                                <a:latin typeface="Cambria Math" charset="0"/>
                              </a:rPr>
                              <m:t>Pr</m:t>
                            </m:r>
                          </m:fName>
                          <m:e>
                            <m:d>
                              <m:dPr>
                                <m:begChr m:val="["/>
                                <m:endChr m:val="]"/>
                                <m:ctrlPr>
                                  <a:rPr kumimoji="1" lang="en-US" altLang="zh-CN" sz="3600" i="1">
                                    <a:latin typeface="Cambria Math" panose="02040503050406030204" pitchFamily="18" charset="0"/>
                                  </a:rPr>
                                </m:ctrlPr>
                              </m:dPr>
                              <m:e>
                                <m:r>
                                  <a:rPr kumimoji="1" lang="en-US" altLang="zh-CN" sz="3600" i="1">
                                    <a:latin typeface="Cambria Math" charset="0"/>
                                  </a:rPr>
                                  <m:t>𝐹</m:t>
                                </m:r>
                              </m:e>
                            </m:d>
                          </m:e>
                        </m:func>
                      </m:num>
                      <m:den>
                        <m:func>
                          <m:funcPr>
                            <m:ctrlPr>
                              <a:rPr kumimoji="1" lang="en-US" altLang="zh-CN" sz="3600" i="1">
                                <a:latin typeface="Cambria Math" panose="02040503050406030204" pitchFamily="18" charset="0"/>
                              </a:rPr>
                            </m:ctrlPr>
                          </m:funcPr>
                          <m:fName>
                            <m:r>
                              <m:rPr>
                                <m:sty m:val="p"/>
                              </m:rPr>
                              <a:rPr kumimoji="1" lang="en-US" altLang="zh-CN" sz="3600">
                                <a:latin typeface="Cambria Math" charset="0"/>
                              </a:rPr>
                              <m:t>Pr</m:t>
                            </m:r>
                          </m:fName>
                          <m:e>
                            <m:d>
                              <m:dPr>
                                <m:begChr m:val="["/>
                                <m:endChr m:val="]"/>
                                <m:ctrlPr>
                                  <a:rPr kumimoji="1" lang="en-US" altLang="zh-CN" sz="3600" i="1">
                                    <a:latin typeface="Cambria Math" panose="02040503050406030204" pitchFamily="18" charset="0"/>
                                  </a:rPr>
                                </m:ctrlPr>
                              </m:dPr>
                              <m:e>
                                <m:r>
                                  <a:rPr kumimoji="1" lang="en-US" altLang="zh-CN" sz="3600" i="1">
                                    <a:latin typeface="Cambria Math" charset="0"/>
                                  </a:rPr>
                                  <m:t>𝐸</m:t>
                                </m:r>
                                <m:r>
                                  <a:rPr kumimoji="1" lang="en-US" altLang="zh-CN" sz="3600" b="0" i="1" smtClean="0">
                                    <a:latin typeface="Cambria Math" charset="0"/>
                                  </a:rPr>
                                  <m:t>∣</m:t>
                                </m:r>
                                <m:r>
                                  <a:rPr kumimoji="1" lang="en-US" altLang="zh-CN" sz="3600" b="0" i="1" smtClean="0">
                                    <a:latin typeface="Cambria Math" charset="0"/>
                                  </a:rPr>
                                  <m:t>𝐹</m:t>
                                </m:r>
                              </m:e>
                            </m:d>
                            <m:func>
                              <m:funcPr>
                                <m:ctrlPr>
                                  <a:rPr kumimoji="1" lang="en-US" altLang="zh-CN" sz="3600" b="0" i="1" smtClean="0">
                                    <a:latin typeface="Cambria Math" panose="02040503050406030204" pitchFamily="18" charset="0"/>
                                  </a:rPr>
                                </m:ctrlPr>
                              </m:funcPr>
                              <m:fName>
                                <m:r>
                                  <m:rPr>
                                    <m:sty m:val="p"/>
                                  </m:rPr>
                                  <a:rPr kumimoji="1" lang="en-US" altLang="zh-CN" sz="3600" b="0" i="0" smtClean="0">
                                    <a:latin typeface="Cambria Math" charset="0"/>
                                  </a:rPr>
                                  <m:t>Pr</m:t>
                                </m:r>
                              </m:fName>
                              <m:e>
                                <m:d>
                                  <m:dPr>
                                    <m:begChr m:val="["/>
                                    <m:endChr m:val="]"/>
                                    <m:ctrlPr>
                                      <a:rPr kumimoji="1" lang="en-US" altLang="zh-CN" sz="3600" b="0" i="1" smtClean="0">
                                        <a:latin typeface="Cambria Math" panose="02040503050406030204" pitchFamily="18" charset="0"/>
                                      </a:rPr>
                                    </m:ctrlPr>
                                  </m:dPr>
                                  <m:e>
                                    <m:r>
                                      <a:rPr kumimoji="1" lang="en-US" altLang="zh-CN" sz="3600" b="0" i="1" smtClean="0">
                                        <a:latin typeface="Cambria Math" charset="0"/>
                                      </a:rPr>
                                      <m:t>𝐹</m:t>
                                    </m:r>
                                  </m:e>
                                </m:d>
                              </m:e>
                            </m:func>
                            <m:r>
                              <a:rPr kumimoji="1" lang="en-US" altLang="zh-CN" sz="3600" b="0" i="1" smtClean="0">
                                <a:latin typeface="Cambria Math" charset="0"/>
                              </a:rPr>
                              <m:t>+</m:t>
                            </m:r>
                            <m:func>
                              <m:funcPr>
                                <m:ctrlPr>
                                  <a:rPr kumimoji="1" lang="en-US" altLang="zh-CN" sz="3600" b="0" i="1" smtClean="0">
                                    <a:latin typeface="Cambria Math" panose="02040503050406030204" pitchFamily="18" charset="0"/>
                                  </a:rPr>
                                </m:ctrlPr>
                              </m:funcPr>
                              <m:fName>
                                <m:r>
                                  <m:rPr>
                                    <m:sty m:val="p"/>
                                  </m:rPr>
                                  <a:rPr kumimoji="1" lang="en-US" altLang="zh-CN" sz="3600" b="0" i="0" smtClean="0">
                                    <a:latin typeface="Cambria Math" charset="0"/>
                                  </a:rPr>
                                  <m:t>Pr</m:t>
                                </m:r>
                              </m:fName>
                              <m:e>
                                <m:r>
                                  <a:rPr kumimoji="1" lang="en-US" altLang="zh-CN" sz="3600" b="0" i="1" smtClean="0">
                                    <a:latin typeface="Cambria Math" charset="0"/>
                                  </a:rPr>
                                  <m:t>[</m:t>
                                </m:r>
                                <m:r>
                                  <a:rPr kumimoji="1" lang="en-US" altLang="zh-CN" sz="3600" b="0" i="1" smtClean="0">
                                    <a:latin typeface="Cambria Math" charset="0"/>
                                  </a:rPr>
                                  <m:t>𝐸</m:t>
                                </m:r>
                                <m:r>
                                  <a:rPr kumimoji="1" lang="en-US" altLang="zh-CN" sz="3600" b="0" i="1" smtClean="0">
                                    <a:latin typeface="Cambria Math" charset="0"/>
                                  </a:rPr>
                                  <m:t>∣</m:t>
                                </m:r>
                                <m:acc>
                                  <m:accPr>
                                    <m:chr m:val="̅"/>
                                    <m:ctrlPr>
                                      <a:rPr kumimoji="1" lang="en-US" altLang="zh-CN" sz="3600" b="0" i="1" smtClean="0">
                                        <a:latin typeface="Cambria Math" panose="02040503050406030204" pitchFamily="18" charset="0"/>
                                      </a:rPr>
                                    </m:ctrlPr>
                                  </m:accPr>
                                  <m:e>
                                    <m:r>
                                      <a:rPr kumimoji="1" lang="en-US" altLang="zh-CN" sz="3600" b="0" i="1" smtClean="0">
                                        <a:latin typeface="Cambria Math" charset="0"/>
                                      </a:rPr>
                                      <m:t>𝐹</m:t>
                                    </m:r>
                                  </m:e>
                                </m:acc>
                                <m:r>
                                  <a:rPr kumimoji="1" lang="en-US" altLang="zh-CN" sz="3600" b="0" i="1" smtClean="0">
                                    <a:latin typeface="Cambria Math" charset="0"/>
                                  </a:rPr>
                                  <m:t>]</m:t>
                                </m:r>
                              </m:e>
                            </m:func>
                            <m:r>
                              <m:rPr>
                                <m:sty m:val="p"/>
                              </m:rPr>
                              <a:rPr kumimoji="1" lang="en-US" altLang="zh-CN" sz="3600" b="0" i="0" smtClean="0">
                                <a:latin typeface="Cambria Math" charset="0"/>
                              </a:rPr>
                              <m:t>Pr</m:t>
                            </m:r>
                            <m:r>
                              <a:rPr kumimoji="1" lang="en-US" altLang="zh-CN" sz="3600" b="0" i="1" smtClean="0">
                                <a:latin typeface="Cambria Math" charset="0"/>
                              </a:rPr>
                              <m:t>⁡[</m:t>
                            </m:r>
                            <m:acc>
                              <m:accPr>
                                <m:chr m:val="̅"/>
                                <m:ctrlPr>
                                  <a:rPr kumimoji="1" lang="en-US" altLang="zh-CN" sz="3600" b="0" i="1" smtClean="0">
                                    <a:latin typeface="Cambria Math" panose="02040503050406030204" pitchFamily="18" charset="0"/>
                                  </a:rPr>
                                </m:ctrlPr>
                              </m:accPr>
                              <m:e>
                                <m:r>
                                  <a:rPr kumimoji="1" lang="en-US" altLang="zh-CN" sz="3600" b="0" i="1" smtClean="0">
                                    <a:latin typeface="Cambria Math" charset="0"/>
                                  </a:rPr>
                                  <m:t>𝐹</m:t>
                                </m:r>
                              </m:e>
                            </m:acc>
                            <m:r>
                              <a:rPr kumimoji="1" lang="en-US" altLang="zh-CN" sz="3600" b="0" i="1" smtClean="0">
                                <a:latin typeface="Cambria Math" charset="0"/>
                              </a:rPr>
                              <m:t>]</m:t>
                            </m:r>
                          </m:e>
                        </m:func>
                      </m:den>
                    </m:f>
                  </m:oMath>
                </a14:m>
                <a:endParaRPr kumimoji="1" lang="zh-CN" altLang="en-US" dirty="0"/>
              </a:p>
              <a:p>
                <a:pPr marL="0" indent="0">
                  <a:buNone/>
                </a:pPr>
                <a:endParaRPr kumimoji="1" lang="zh-CN" altLang="en-US" dirty="0"/>
              </a:p>
            </p:txBody>
          </p:sp>
        </mc:Choice>
        <mc:Fallback xmlns="">
          <p:sp>
            <p:nvSpPr>
              <p:cNvPr id="2" name="内容占位符 1"/>
              <p:cNvSpPr>
                <a:spLocks noGrp="1" noRot="1" noChangeAspect="1" noMove="1" noResize="1" noEditPoints="1" noAdjustHandles="1" noChangeArrowheads="1" noChangeShapeType="1" noTextEdit="1"/>
              </p:cNvSpPr>
              <p:nvPr>
                <p:ph idx="1"/>
              </p:nvPr>
            </p:nvSpPr>
            <p:spPr>
              <a:blipFill>
                <a:blip r:embed="rId2"/>
                <a:stretch>
                  <a:fillRect l="-449" t="-2171"/>
                </a:stretch>
              </a:blipFill>
            </p:spPr>
            <p:txBody>
              <a:bodyPr/>
              <a:lstStyle/>
              <a:p>
                <a:r>
                  <a:rPr lang="zh-CN" altLang="en-US">
                    <a:noFill/>
                  </a:rPr>
                  <a:t> </a:t>
                </a:r>
              </a:p>
            </p:txBody>
          </p:sp>
        </mc:Fallback>
      </mc:AlternateContent>
      <p:sp>
        <p:nvSpPr>
          <p:cNvPr id="3" name="标题 2"/>
          <p:cNvSpPr>
            <a:spLocks noGrp="1"/>
          </p:cNvSpPr>
          <p:nvPr>
            <p:ph type="title"/>
          </p:nvPr>
        </p:nvSpPr>
        <p:spPr/>
        <p:txBody>
          <a:bodyPr/>
          <a:lstStyle/>
          <a:p>
            <a:r>
              <a:rPr kumimoji="1" lang="zh-CN" altLang="en-US" dirty="0"/>
              <a:t>贝叶斯定理</a:t>
            </a:r>
          </a:p>
        </p:txBody>
      </p:sp>
    </p:spTree>
    <p:extLst>
      <p:ext uri="{BB962C8B-B14F-4D97-AF65-F5344CB8AC3E}">
        <p14:creationId xmlns:p14="http://schemas.microsoft.com/office/powerpoint/2010/main" val="1943252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p:cNvSpPr>
                <a:spLocks noGrp="1"/>
              </p:cNvSpPr>
              <p:nvPr>
                <p:ph idx="1"/>
              </p:nvPr>
            </p:nvSpPr>
            <p:spPr/>
            <p:txBody>
              <a:bodyPr>
                <a:normAutofit/>
              </a:bodyPr>
              <a:lstStyle/>
              <a:p>
                <a:r>
                  <a:rPr kumimoji="1" lang="zh-CN" altLang="en-US" dirty="0"/>
                  <a:t>由条件概率定义</a:t>
                </a:r>
              </a:p>
              <a:p>
                <a:pPr marL="0" indent="0">
                  <a:buNone/>
                </a:pPr>
                <a14:m>
                  <m:oMathPara xmlns:m="http://schemas.openxmlformats.org/officeDocument/2006/math">
                    <m:oMathParaPr>
                      <m:jc m:val="centerGroup"/>
                    </m:oMathParaPr>
                    <m:oMath xmlns:m="http://schemas.openxmlformats.org/officeDocument/2006/math">
                      <m:func>
                        <m:funcPr>
                          <m:ctrlPr>
                            <a:rPr kumimoji="1" lang="en-US" altLang="zh-CN" i="1">
                              <a:latin typeface="Cambria Math" panose="02040503050406030204" pitchFamily="18" charset="0"/>
                            </a:rPr>
                          </m:ctrlPr>
                        </m:funcPr>
                        <m:fName>
                          <m:r>
                            <m:rPr>
                              <m:sty m:val="p"/>
                            </m:rPr>
                            <a:rPr kumimoji="1" lang="en-US" altLang="zh-CN">
                              <a:latin typeface="Cambria Math" charset="0"/>
                            </a:rPr>
                            <m:t>Pr</m:t>
                          </m:r>
                        </m:fName>
                        <m:e>
                          <m:d>
                            <m:dPr>
                              <m:begChr m:val="["/>
                              <m:endChr m:val="]"/>
                              <m:sepChr m:val="∣"/>
                              <m:ctrlPr>
                                <a:rPr kumimoji="1" lang="en-US" altLang="zh-CN" i="1">
                                  <a:latin typeface="Cambria Math" panose="02040503050406030204" pitchFamily="18" charset="0"/>
                                </a:rPr>
                              </m:ctrlPr>
                            </m:dPr>
                            <m:e>
                              <m:r>
                                <a:rPr kumimoji="1" lang="en-US" altLang="zh-CN" i="1">
                                  <a:latin typeface="Cambria Math" charset="0"/>
                                </a:rPr>
                                <m:t>𝐹</m:t>
                              </m:r>
                            </m:e>
                            <m:e>
                              <m:r>
                                <a:rPr kumimoji="1" lang="en-US" altLang="zh-CN" i="1">
                                  <a:latin typeface="Cambria Math" charset="0"/>
                                </a:rPr>
                                <m:t>𝐸</m:t>
                              </m:r>
                            </m:e>
                          </m:d>
                        </m:e>
                      </m:func>
                      <m:func>
                        <m:funcPr>
                          <m:ctrlPr>
                            <a:rPr kumimoji="1" lang="en-US" altLang="zh-CN" i="1">
                              <a:latin typeface="Cambria Math" panose="02040503050406030204" pitchFamily="18" charset="0"/>
                            </a:rPr>
                          </m:ctrlPr>
                        </m:funcPr>
                        <m:fName>
                          <m:r>
                            <m:rPr>
                              <m:sty m:val="p"/>
                            </m:rPr>
                            <a:rPr kumimoji="1" lang="en-US" altLang="zh-CN">
                              <a:latin typeface="Cambria Math" charset="0"/>
                            </a:rPr>
                            <m:t>Pr</m:t>
                          </m:r>
                        </m:fName>
                        <m:e>
                          <m:d>
                            <m:dPr>
                              <m:begChr m:val="["/>
                              <m:endChr m:val="]"/>
                              <m:ctrlPr>
                                <a:rPr kumimoji="1" lang="en-US" altLang="zh-CN" i="1">
                                  <a:latin typeface="Cambria Math" panose="02040503050406030204" pitchFamily="18" charset="0"/>
                                </a:rPr>
                              </m:ctrlPr>
                            </m:dPr>
                            <m:e>
                              <m:r>
                                <a:rPr kumimoji="1" lang="en-US" altLang="zh-CN" i="1">
                                  <a:latin typeface="Cambria Math" charset="0"/>
                                </a:rPr>
                                <m:t>𝐸</m:t>
                              </m:r>
                            </m:e>
                          </m:d>
                        </m:e>
                      </m:func>
                      <m:r>
                        <a:rPr kumimoji="1" lang="en-US" altLang="zh-CN" i="1">
                          <a:latin typeface="Cambria Math" charset="0"/>
                        </a:rPr>
                        <m:t>=</m:t>
                      </m:r>
                      <m:func>
                        <m:funcPr>
                          <m:ctrlPr>
                            <a:rPr kumimoji="1" lang="en-US" altLang="zh-CN" i="1">
                              <a:latin typeface="Cambria Math" panose="02040503050406030204" pitchFamily="18" charset="0"/>
                            </a:rPr>
                          </m:ctrlPr>
                        </m:funcPr>
                        <m:fName>
                          <m:r>
                            <m:rPr>
                              <m:sty m:val="p"/>
                            </m:rPr>
                            <a:rPr kumimoji="1" lang="en-US" altLang="zh-CN">
                              <a:latin typeface="Cambria Math" charset="0"/>
                            </a:rPr>
                            <m:t>Pr</m:t>
                          </m:r>
                        </m:fName>
                        <m:e>
                          <m:d>
                            <m:dPr>
                              <m:begChr m:val="["/>
                              <m:endChr m:val="]"/>
                              <m:ctrlPr>
                                <a:rPr kumimoji="1" lang="en-US" altLang="zh-CN" i="1">
                                  <a:latin typeface="Cambria Math" panose="02040503050406030204" pitchFamily="18" charset="0"/>
                                </a:rPr>
                              </m:ctrlPr>
                            </m:dPr>
                            <m:e>
                              <m:r>
                                <a:rPr kumimoji="1" lang="en-US" altLang="zh-CN" i="1">
                                  <a:latin typeface="Cambria Math" charset="0"/>
                                </a:rPr>
                                <m:t>𝐹</m:t>
                              </m:r>
                              <m:r>
                                <a:rPr kumimoji="1" lang="en-US" altLang="zh-CN" i="1">
                                  <a:latin typeface="Cambria Math" charset="0"/>
                                </a:rPr>
                                <m:t>∩</m:t>
                              </m:r>
                              <m:r>
                                <a:rPr kumimoji="1" lang="en-US" altLang="zh-CN" i="1">
                                  <a:latin typeface="Cambria Math" charset="0"/>
                                </a:rPr>
                                <m:t>𝐸</m:t>
                              </m:r>
                            </m:e>
                          </m:d>
                        </m:e>
                      </m:func>
                    </m:oMath>
                  </m:oMathPara>
                </a14:m>
                <a:endParaRPr kumimoji="1" lang="zh-CN" altLang="en-US" i="1" dirty="0">
                  <a:latin typeface="Cambria Math" charset="0"/>
                </a:endParaRPr>
              </a:p>
              <a:p>
                <a:pPr marL="0" indent="0">
                  <a:buNone/>
                </a:pPr>
                <a14:m>
                  <m:oMathPara xmlns:m="http://schemas.openxmlformats.org/officeDocument/2006/math">
                    <m:oMathParaPr>
                      <m:jc m:val="centerGroup"/>
                    </m:oMathParaPr>
                    <m:oMath xmlns:m="http://schemas.openxmlformats.org/officeDocument/2006/math">
                      <m:r>
                        <a:rPr kumimoji="1" lang="zh-CN" altLang="en-US" i="1">
                          <a:latin typeface="Cambria Math" charset="0"/>
                        </a:rPr>
                        <m:t>           </m:t>
                      </m:r>
                      <m:r>
                        <a:rPr kumimoji="1" lang="en-US" altLang="zh-CN" i="1">
                          <a:latin typeface="Cambria Math" charset="0"/>
                        </a:rPr>
                        <m:t>=</m:t>
                      </m:r>
                      <m:func>
                        <m:funcPr>
                          <m:ctrlPr>
                            <a:rPr kumimoji="1" lang="en-US" altLang="zh-CN" i="1">
                              <a:latin typeface="Cambria Math" panose="02040503050406030204" pitchFamily="18" charset="0"/>
                            </a:rPr>
                          </m:ctrlPr>
                        </m:funcPr>
                        <m:fName>
                          <m:r>
                            <m:rPr>
                              <m:sty m:val="p"/>
                            </m:rPr>
                            <a:rPr kumimoji="1" lang="en-US" altLang="zh-CN">
                              <a:latin typeface="Cambria Math" charset="0"/>
                            </a:rPr>
                            <m:t>Pr</m:t>
                          </m:r>
                        </m:fName>
                        <m:e>
                          <m:d>
                            <m:dPr>
                              <m:begChr m:val="["/>
                              <m:endChr m:val="]"/>
                              <m:ctrlPr>
                                <a:rPr kumimoji="1" lang="en-US" altLang="zh-CN" i="1">
                                  <a:latin typeface="Cambria Math" panose="02040503050406030204" pitchFamily="18" charset="0"/>
                                </a:rPr>
                              </m:ctrlPr>
                            </m:dPr>
                            <m:e>
                              <m:r>
                                <a:rPr kumimoji="1" lang="en-US" altLang="zh-CN" i="1">
                                  <a:latin typeface="Cambria Math" charset="0"/>
                                </a:rPr>
                                <m:t>𝐸</m:t>
                              </m:r>
                              <m:r>
                                <a:rPr kumimoji="1" lang="en-US" altLang="zh-CN" i="1">
                                  <a:latin typeface="Cambria Math" charset="0"/>
                                </a:rPr>
                                <m:t>∩</m:t>
                              </m:r>
                              <m:r>
                                <m:rPr>
                                  <m:sty m:val="p"/>
                                </m:rPr>
                                <a:rPr kumimoji="1" lang="en-US" altLang="zh-CN" i="1">
                                  <a:latin typeface="Cambria Math" charset="0"/>
                                </a:rPr>
                                <m:t>F</m:t>
                              </m:r>
                            </m:e>
                          </m:d>
                        </m:e>
                      </m:func>
                      <m:r>
                        <a:rPr kumimoji="1" lang="en-US" altLang="zh-CN" i="1">
                          <a:latin typeface="Cambria Math" charset="0"/>
                        </a:rPr>
                        <m:t>=</m:t>
                      </m:r>
                      <m:func>
                        <m:funcPr>
                          <m:ctrlPr>
                            <a:rPr kumimoji="1" lang="en-US" altLang="zh-CN" i="1">
                              <a:latin typeface="Cambria Math" panose="02040503050406030204" pitchFamily="18" charset="0"/>
                            </a:rPr>
                          </m:ctrlPr>
                        </m:funcPr>
                        <m:fName>
                          <m:r>
                            <m:rPr>
                              <m:sty m:val="p"/>
                            </m:rPr>
                            <a:rPr kumimoji="1" lang="en-US" altLang="zh-CN">
                              <a:latin typeface="Cambria Math" charset="0"/>
                            </a:rPr>
                            <m:t>Pr</m:t>
                          </m:r>
                        </m:fName>
                        <m:e>
                          <m:d>
                            <m:dPr>
                              <m:begChr m:val="["/>
                              <m:endChr m:val="]"/>
                              <m:sepChr m:val="∣"/>
                              <m:ctrlPr>
                                <a:rPr kumimoji="1" lang="en-US" altLang="zh-CN" i="1">
                                  <a:latin typeface="Cambria Math" panose="02040503050406030204" pitchFamily="18" charset="0"/>
                                </a:rPr>
                              </m:ctrlPr>
                            </m:dPr>
                            <m:e>
                              <m:r>
                                <a:rPr kumimoji="1" lang="en-US" altLang="zh-CN" b="0" i="1" smtClean="0">
                                  <a:latin typeface="Cambria Math" charset="0"/>
                                </a:rPr>
                                <m:t>𝐸</m:t>
                              </m:r>
                            </m:e>
                            <m:e>
                              <m:r>
                                <a:rPr kumimoji="1" lang="en-US" altLang="zh-CN" b="0" i="1" smtClean="0">
                                  <a:latin typeface="Cambria Math" charset="0"/>
                                </a:rPr>
                                <m:t>𝐹</m:t>
                              </m:r>
                            </m:e>
                          </m:d>
                        </m:e>
                      </m:func>
                      <m:func>
                        <m:funcPr>
                          <m:ctrlPr>
                            <a:rPr kumimoji="1" lang="en-US" altLang="zh-CN" i="1">
                              <a:latin typeface="Cambria Math" panose="02040503050406030204" pitchFamily="18" charset="0"/>
                            </a:rPr>
                          </m:ctrlPr>
                        </m:funcPr>
                        <m:fName>
                          <m:r>
                            <m:rPr>
                              <m:sty m:val="p"/>
                            </m:rPr>
                            <a:rPr kumimoji="1" lang="en-US" altLang="zh-CN">
                              <a:latin typeface="Cambria Math" charset="0"/>
                            </a:rPr>
                            <m:t>Pr</m:t>
                          </m:r>
                        </m:fName>
                        <m:e>
                          <m:d>
                            <m:dPr>
                              <m:begChr m:val="["/>
                              <m:endChr m:val="]"/>
                              <m:ctrlPr>
                                <a:rPr kumimoji="1" lang="en-US" altLang="zh-CN" i="1">
                                  <a:latin typeface="Cambria Math" panose="02040503050406030204" pitchFamily="18" charset="0"/>
                                </a:rPr>
                              </m:ctrlPr>
                            </m:dPr>
                            <m:e>
                              <m:r>
                                <a:rPr kumimoji="1" lang="en-US" altLang="zh-CN" b="0" i="1" smtClean="0">
                                  <a:latin typeface="Cambria Math" charset="0"/>
                                </a:rPr>
                                <m:t>𝐹</m:t>
                              </m:r>
                            </m:e>
                          </m:d>
                        </m:e>
                      </m:func>
                    </m:oMath>
                  </m:oMathPara>
                </a14:m>
                <a:endParaRPr kumimoji="1" lang="zh-CN" altLang="en-US" dirty="0"/>
              </a:p>
              <a:p>
                <a:r>
                  <a:rPr kumimoji="1" lang="zh-CN" altLang="en-US" dirty="0"/>
                  <a:t>又</a:t>
                </a:r>
              </a:p>
              <a:p>
                <a:pPr marL="0" indent="0">
                  <a:buNone/>
                </a:pPr>
                <a:r>
                  <a:rPr kumimoji="1" lang="zh-CN" altLang="en-US" dirty="0"/>
                  <a:t>      </a:t>
                </a:r>
                <a14:m>
                  <m:oMath xmlns:m="http://schemas.openxmlformats.org/officeDocument/2006/math">
                    <m:func>
                      <m:funcPr>
                        <m:ctrlPr>
                          <a:rPr kumimoji="1" lang="en-US" altLang="zh-CN" i="1">
                            <a:latin typeface="Cambria Math" panose="02040503050406030204" pitchFamily="18" charset="0"/>
                          </a:rPr>
                        </m:ctrlPr>
                      </m:funcPr>
                      <m:fName>
                        <m:r>
                          <m:rPr>
                            <m:sty m:val="p"/>
                          </m:rPr>
                          <a:rPr kumimoji="1" lang="en-US" altLang="zh-CN">
                            <a:latin typeface="Cambria Math" charset="0"/>
                          </a:rPr>
                          <m:t>Pr</m:t>
                        </m:r>
                      </m:fName>
                      <m:e>
                        <m:r>
                          <a:rPr kumimoji="1" lang="en-US" altLang="zh-CN" b="0" i="1" smtClean="0">
                            <a:latin typeface="Cambria Math" charset="0"/>
                          </a:rPr>
                          <m:t>[</m:t>
                        </m:r>
                        <m:r>
                          <a:rPr kumimoji="1" lang="en-US" altLang="zh-CN" b="0" i="1" smtClean="0">
                            <a:latin typeface="Cambria Math" charset="0"/>
                          </a:rPr>
                          <m:t>𝐸</m:t>
                        </m:r>
                        <m:r>
                          <a:rPr kumimoji="1" lang="en-US" altLang="zh-CN" b="0" i="1" smtClean="0">
                            <a:latin typeface="Cambria Math" charset="0"/>
                          </a:rPr>
                          <m:t>]</m:t>
                        </m:r>
                      </m:e>
                    </m:func>
                    <m:r>
                      <a:rPr kumimoji="1" lang="en-US" altLang="zh-CN" b="0" i="1" smtClean="0">
                        <a:latin typeface="Cambria Math" charset="0"/>
                      </a:rPr>
                      <m:t>=</m:t>
                    </m:r>
                    <m:func>
                      <m:funcPr>
                        <m:ctrlPr>
                          <a:rPr kumimoji="1" lang="en-US" altLang="zh-CN" i="1" smtClean="0">
                            <a:latin typeface="Cambria Math" panose="02040503050406030204" pitchFamily="18" charset="0"/>
                          </a:rPr>
                        </m:ctrlPr>
                      </m:funcPr>
                      <m:fName>
                        <m:r>
                          <m:rPr>
                            <m:sty m:val="p"/>
                          </m:rPr>
                          <a:rPr kumimoji="1" lang="en-US" altLang="zh-CN">
                            <a:latin typeface="Cambria Math" charset="0"/>
                          </a:rPr>
                          <m:t>Pr</m:t>
                        </m:r>
                      </m:fName>
                      <m:e>
                        <m:d>
                          <m:dPr>
                            <m:begChr m:val="["/>
                            <m:endChr m:val="]"/>
                            <m:ctrlPr>
                              <a:rPr kumimoji="1" lang="en-US" altLang="zh-CN" i="1">
                                <a:latin typeface="Cambria Math" panose="02040503050406030204" pitchFamily="18" charset="0"/>
                              </a:rPr>
                            </m:ctrlPr>
                          </m:dPr>
                          <m:e>
                            <m:d>
                              <m:dPr>
                                <m:ctrlPr>
                                  <a:rPr kumimoji="1" lang="en-US" altLang="zh-CN" b="0" i="1" smtClean="0">
                                    <a:latin typeface="Cambria Math" panose="02040503050406030204" pitchFamily="18" charset="0"/>
                                  </a:rPr>
                                </m:ctrlPr>
                              </m:dPr>
                              <m:e>
                                <m:r>
                                  <a:rPr kumimoji="1" lang="en-US" altLang="zh-CN" i="1">
                                    <a:latin typeface="Cambria Math" charset="0"/>
                                  </a:rPr>
                                  <m:t>𝐸</m:t>
                                </m:r>
                                <m:r>
                                  <a:rPr kumimoji="1" lang="en-US" altLang="zh-CN" b="0" i="1" smtClean="0">
                                    <a:latin typeface="Cambria Math" charset="0"/>
                                  </a:rPr>
                                  <m:t>∩</m:t>
                                </m:r>
                                <m:r>
                                  <a:rPr kumimoji="1" lang="en-US" altLang="zh-CN" b="0" i="1" smtClean="0">
                                    <a:latin typeface="Cambria Math" charset="0"/>
                                  </a:rPr>
                                  <m:t>𝐹</m:t>
                                </m:r>
                              </m:e>
                            </m:d>
                            <m:r>
                              <a:rPr kumimoji="1" lang="en-US" altLang="zh-CN" b="0" i="1" smtClean="0">
                                <a:latin typeface="Cambria Math" charset="0"/>
                              </a:rPr>
                              <m:t>∪(</m:t>
                            </m:r>
                            <m:r>
                              <a:rPr kumimoji="1" lang="en-US" altLang="zh-CN" b="0" i="1" smtClean="0">
                                <a:latin typeface="Cambria Math" charset="0"/>
                              </a:rPr>
                              <m:t>𝐸</m:t>
                            </m:r>
                            <m:r>
                              <a:rPr kumimoji="1" lang="en-US" altLang="zh-CN" b="0" i="1">
                                <a:latin typeface="Cambria Math" charset="0"/>
                              </a:rPr>
                              <m:t>∩</m:t>
                            </m:r>
                            <m:acc>
                              <m:accPr>
                                <m:chr m:val="̅"/>
                                <m:ctrlPr>
                                  <a:rPr kumimoji="1" lang="en-US" altLang="zh-CN" b="0" i="1" smtClean="0">
                                    <a:latin typeface="Cambria Math" panose="02040503050406030204" pitchFamily="18" charset="0"/>
                                  </a:rPr>
                                </m:ctrlPr>
                              </m:accPr>
                              <m:e>
                                <m:r>
                                  <a:rPr kumimoji="1" lang="en-US" altLang="zh-CN" b="0" i="1" smtClean="0">
                                    <a:latin typeface="Cambria Math" charset="0"/>
                                  </a:rPr>
                                  <m:t>𝐹</m:t>
                                </m:r>
                              </m:e>
                            </m:acc>
                            <m:r>
                              <a:rPr kumimoji="1" lang="en-US" altLang="zh-CN" b="0" i="1" smtClean="0">
                                <a:latin typeface="Cambria Math" charset="0"/>
                              </a:rPr>
                              <m:t>)</m:t>
                            </m:r>
                          </m:e>
                        </m:d>
                      </m:e>
                    </m:func>
                  </m:oMath>
                </a14:m>
                <a:br>
                  <a:rPr kumimoji="1" lang="zh-CN" altLang="en-US" i="1" dirty="0">
                    <a:latin typeface="Cambria Math" charset="0"/>
                  </a:rPr>
                </a:br>
                <a14:m>
                  <m:oMathPara xmlns:m="http://schemas.openxmlformats.org/officeDocument/2006/math">
                    <m:oMathParaPr>
                      <m:jc m:val="centerGroup"/>
                    </m:oMathParaPr>
                    <m:oMath xmlns:m="http://schemas.openxmlformats.org/officeDocument/2006/math">
                      <m:r>
                        <a:rPr kumimoji="1" lang="zh-CN" altLang="en-US" b="0" i="1" smtClean="0">
                          <a:latin typeface="Cambria Math" charset="0"/>
                        </a:rPr>
                        <m:t>   </m:t>
                      </m:r>
                      <m:r>
                        <a:rPr kumimoji="1" lang="en-US" altLang="zh-CN" b="0" i="1" smtClean="0">
                          <a:latin typeface="Cambria Math" charset="0"/>
                        </a:rPr>
                        <m:t>=</m:t>
                      </m:r>
                      <m:func>
                        <m:funcPr>
                          <m:ctrlPr>
                            <a:rPr kumimoji="1" lang="en-US" altLang="zh-CN" i="1">
                              <a:latin typeface="Cambria Math" panose="02040503050406030204" pitchFamily="18" charset="0"/>
                            </a:rPr>
                          </m:ctrlPr>
                        </m:funcPr>
                        <m:fName>
                          <m:r>
                            <m:rPr>
                              <m:sty m:val="p"/>
                            </m:rPr>
                            <a:rPr kumimoji="1" lang="en-US" altLang="zh-CN">
                              <a:latin typeface="Cambria Math" charset="0"/>
                            </a:rPr>
                            <m:t>Pr</m:t>
                          </m:r>
                        </m:fName>
                        <m:e>
                          <m:d>
                            <m:dPr>
                              <m:begChr m:val="["/>
                              <m:endChr m:val="]"/>
                              <m:ctrlPr>
                                <a:rPr kumimoji="1" lang="en-US" altLang="zh-CN" i="1">
                                  <a:latin typeface="Cambria Math" panose="02040503050406030204" pitchFamily="18" charset="0"/>
                                </a:rPr>
                              </m:ctrlPr>
                            </m:dPr>
                            <m:e>
                              <m:d>
                                <m:dPr>
                                  <m:ctrlPr>
                                    <a:rPr kumimoji="1" lang="en-US" altLang="zh-CN" i="1">
                                      <a:latin typeface="Cambria Math" panose="02040503050406030204" pitchFamily="18" charset="0"/>
                                    </a:rPr>
                                  </m:ctrlPr>
                                </m:dPr>
                                <m:e>
                                  <m:r>
                                    <a:rPr kumimoji="1" lang="en-US" altLang="zh-CN" i="1">
                                      <a:latin typeface="Cambria Math" charset="0"/>
                                    </a:rPr>
                                    <m:t>𝐸</m:t>
                                  </m:r>
                                  <m:r>
                                    <a:rPr kumimoji="1" lang="en-US" altLang="zh-CN" i="1">
                                      <a:latin typeface="Cambria Math" charset="0"/>
                                    </a:rPr>
                                    <m:t>∩</m:t>
                                  </m:r>
                                  <m:r>
                                    <a:rPr kumimoji="1" lang="en-US" altLang="zh-CN" i="1">
                                      <a:latin typeface="Cambria Math" charset="0"/>
                                    </a:rPr>
                                    <m:t>𝐹</m:t>
                                  </m:r>
                                </m:e>
                              </m:d>
                            </m:e>
                          </m:d>
                        </m:e>
                      </m:func>
                      <m:r>
                        <a:rPr kumimoji="1" lang="en-US" altLang="zh-CN" b="0" i="1" smtClean="0">
                          <a:latin typeface="Cambria Math" charset="0"/>
                        </a:rPr>
                        <m:t>+</m:t>
                      </m:r>
                      <m:func>
                        <m:funcPr>
                          <m:ctrlPr>
                            <a:rPr kumimoji="1" lang="en-US" altLang="zh-CN" i="1">
                              <a:latin typeface="Cambria Math" panose="02040503050406030204" pitchFamily="18" charset="0"/>
                            </a:rPr>
                          </m:ctrlPr>
                        </m:funcPr>
                        <m:fName>
                          <m:r>
                            <m:rPr>
                              <m:sty m:val="p"/>
                            </m:rPr>
                            <a:rPr kumimoji="1" lang="en-US" altLang="zh-CN">
                              <a:latin typeface="Cambria Math" charset="0"/>
                            </a:rPr>
                            <m:t>Pr</m:t>
                          </m:r>
                        </m:fName>
                        <m:e>
                          <m:d>
                            <m:dPr>
                              <m:begChr m:val="["/>
                              <m:endChr m:val="]"/>
                              <m:ctrlPr>
                                <a:rPr kumimoji="1" lang="en-US" altLang="zh-CN" i="1">
                                  <a:latin typeface="Cambria Math" panose="02040503050406030204" pitchFamily="18" charset="0"/>
                                </a:rPr>
                              </m:ctrlPr>
                            </m:dPr>
                            <m:e>
                              <m:d>
                                <m:dPr>
                                  <m:ctrlPr>
                                    <a:rPr kumimoji="1" lang="en-US" altLang="zh-CN" i="1">
                                      <a:latin typeface="Cambria Math" panose="02040503050406030204" pitchFamily="18" charset="0"/>
                                    </a:rPr>
                                  </m:ctrlPr>
                                </m:dPr>
                                <m:e>
                                  <m:r>
                                    <a:rPr kumimoji="1" lang="en-US" altLang="zh-CN" i="1">
                                      <a:latin typeface="Cambria Math" charset="0"/>
                                    </a:rPr>
                                    <m:t>𝐸</m:t>
                                  </m:r>
                                  <m:r>
                                    <a:rPr kumimoji="1" lang="en-US" altLang="zh-CN" i="1">
                                      <a:latin typeface="Cambria Math" charset="0"/>
                                    </a:rPr>
                                    <m:t>∩</m:t>
                                  </m:r>
                                  <m:acc>
                                    <m:accPr>
                                      <m:chr m:val="̅"/>
                                      <m:ctrlPr>
                                        <a:rPr kumimoji="1" lang="en-US" altLang="zh-CN" b="0" i="1" smtClean="0">
                                          <a:latin typeface="Cambria Math" panose="02040503050406030204" pitchFamily="18" charset="0"/>
                                        </a:rPr>
                                      </m:ctrlPr>
                                    </m:accPr>
                                    <m:e>
                                      <m:r>
                                        <a:rPr kumimoji="1" lang="en-US" altLang="zh-CN" b="0" i="1" smtClean="0">
                                          <a:latin typeface="Cambria Math" charset="0"/>
                                        </a:rPr>
                                        <m:t>𝐹</m:t>
                                      </m:r>
                                    </m:e>
                                  </m:acc>
                                </m:e>
                              </m:d>
                            </m:e>
                          </m:d>
                        </m:e>
                      </m:func>
                    </m:oMath>
                  </m:oMathPara>
                </a14:m>
                <a:endParaRPr kumimoji="1" lang="zh-CN" altLang="en-US" i="1" dirty="0">
                  <a:latin typeface="Cambria Math" charset="0"/>
                </a:endParaRPr>
              </a:p>
              <a:p>
                <a:pPr marL="0" indent="0">
                  <a:buNone/>
                </a:pPr>
                <a:r>
                  <a:rPr kumimoji="1" lang="zh-CN" altLang="en-US" b="0" dirty="0"/>
                  <a:t>          </a:t>
                </a:r>
                <a14:m>
                  <m:oMath xmlns:m="http://schemas.openxmlformats.org/officeDocument/2006/math">
                    <m:r>
                      <a:rPr kumimoji="1" lang="en-US" altLang="zh-CN" b="0" i="1" smtClean="0">
                        <a:latin typeface="Cambria Math" charset="0"/>
                      </a:rPr>
                      <m:t>=</m:t>
                    </m:r>
                    <m:func>
                      <m:funcPr>
                        <m:ctrlPr>
                          <a:rPr kumimoji="1" lang="en-US" altLang="zh-CN" i="1">
                            <a:latin typeface="Cambria Math" panose="02040503050406030204" pitchFamily="18" charset="0"/>
                          </a:rPr>
                        </m:ctrlPr>
                      </m:funcPr>
                      <m:fName>
                        <m:r>
                          <m:rPr>
                            <m:sty m:val="p"/>
                          </m:rPr>
                          <a:rPr kumimoji="1" lang="en-US" altLang="zh-CN">
                            <a:latin typeface="Cambria Math" charset="0"/>
                          </a:rPr>
                          <m:t>Pr</m:t>
                        </m:r>
                      </m:fName>
                      <m:e>
                        <m:d>
                          <m:dPr>
                            <m:begChr m:val="["/>
                            <m:endChr m:val="]"/>
                            <m:ctrlPr>
                              <a:rPr kumimoji="1" lang="en-US" altLang="zh-CN" i="1">
                                <a:latin typeface="Cambria Math" panose="02040503050406030204" pitchFamily="18" charset="0"/>
                              </a:rPr>
                            </m:ctrlPr>
                          </m:dPr>
                          <m:e>
                            <m:r>
                              <a:rPr kumimoji="1" lang="en-US" altLang="zh-CN" i="1">
                                <a:latin typeface="Cambria Math" charset="0"/>
                              </a:rPr>
                              <m:t>𝐸</m:t>
                            </m:r>
                            <m:r>
                              <a:rPr kumimoji="1" lang="en-US" altLang="zh-CN" i="1">
                                <a:latin typeface="Cambria Math" charset="0"/>
                              </a:rPr>
                              <m:t>∣</m:t>
                            </m:r>
                            <m:r>
                              <a:rPr kumimoji="1" lang="en-US" altLang="zh-CN" i="1">
                                <a:latin typeface="Cambria Math" charset="0"/>
                              </a:rPr>
                              <m:t>𝐹</m:t>
                            </m:r>
                          </m:e>
                        </m:d>
                        <m:func>
                          <m:funcPr>
                            <m:ctrlPr>
                              <a:rPr kumimoji="1" lang="en-US" altLang="zh-CN" i="1">
                                <a:latin typeface="Cambria Math" panose="02040503050406030204" pitchFamily="18" charset="0"/>
                              </a:rPr>
                            </m:ctrlPr>
                          </m:funcPr>
                          <m:fName>
                            <m:r>
                              <m:rPr>
                                <m:sty m:val="p"/>
                              </m:rPr>
                              <a:rPr kumimoji="1" lang="en-US" altLang="zh-CN">
                                <a:latin typeface="Cambria Math" charset="0"/>
                              </a:rPr>
                              <m:t>Pr</m:t>
                            </m:r>
                          </m:fName>
                          <m:e>
                            <m:d>
                              <m:dPr>
                                <m:begChr m:val="["/>
                                <m:endChr m:val="]"/>
                                <m:ctrlPr>
                                  <a:rPr kumimoji="1" lang="en-US" altLang="zh-CN" i="1">
                                    <a:latin typeface="Cambria Math" panose="02040503050406030204" pitchFamily="18" charset="0"/>
                                  </a:rPr>
                                </m:ctrlPr>
                              </m:dPr>
                              <m:e>
                                <m:r>
                                  <a:rPr kumimoji="1" lang="en-US" altLang="zh-CN" i="1">
                                    <a:latin typeface="Cambria Math" charset="0"/>
                                  </a:rPr>
                                  <m:t>𝐹</m:t>
                                </m:r>
                              </m:e>
                            </m:d>
                          </m:e>
                        </m:func>
                        <m:r>
                          <a:rPr kumimoji="1" lang="en-US" altLang="zh-CN" i="1">
                            <a:latin typeface="Cambria Math" charset="0"/>
                          </a:rPr>
                          <m:t>+</m:t>
                        </m:r>
                        <m:func>
                          <m:funcPr>
                            <m:ctrlPr>
                              <a:rPr kumimoji="1" lang="en-US" altLang="zh-CN" i="1">
                                <a:latin typeface="Cambria Math" panose="02040503050406030204" pitchFamily="18" charset="0"/>
                              </a:rPr>
                            </m:ctrlPr>
                          </m:funcPr>
                          <m:fName>
                            <m:r>
                              <m:rPr>
                                <m:sty m:val="p"/>
                              </m:rPr>
                              <a:rPr kumimoji="1" lang="en-US" altLang="zh-CN">
                                <a:latin typeface="Cambria Math" charset="0"/>
                              </a:rPr>
                              <m:t>Pr</m:t>
                            </m:r>
                          </m:fName>
                          <m:e>
                            <m:r>
                              <a:rPr kumimoji="1" lang="en-US" altLang="zh-CN" i="1">
                                <a:latin typeface="Cambria Math" charset="0"/>
                              </a:rPr>
                              <m:t>[</m:t>
                            </m:r>
                            <m:r>
                              <a:rPr kumimoji="1" lang="en-US" altLang="zh-CN" i="1">
                                <a:latin typeface="Cambria Math" charset="0"/>
                              </a:rPr>
                              <m:t>𝐸</m:t>
                            </m:r>
                            <m:r>
                              <a:rPr kumimoji="1" lang="en-US" altLang="zh-CN" i="1">
                                <a:latin typeface="Cambria Math" charset="0"/>
                              </a:rPr>
                              <m:t>∣</m:t>
                            </m:r>
                            <m:acc>
                              <m:accPr>
                                <m:chr m:val="̅"/>
                                <m:ctrlPr>
                                  <a:rPr kumimoji="1" lang="en-US" altLang="zh-CN" i="1">
                                    <a:latin typeface="Cambria Math" panose="02040503050406030204" pitchFamily="18" charset="0"/>
                                  </a:rPr>
                                </m:ctrlPr>
                              </m:accPr>
                              <m:e>
                                <m:r>
                                  <a:rPr kumimoji="1" lang="en-US" altLang="zh-CN" i="1">
                                    <a:latin typeface="Cambria Math" charset="0"/>
                                  </a:rPr>
                                  <m:t>𝐹</m:t>
                                </m:r>
                              </m:e>
                            </m:acc>
                            <m:r>
                              <a:rPr kumimoji="1" lang="en-US" altLang="zh-CN" i="1">
                                <a:latin typeface="Cambria Math" charset="0"/>
                              </a:rPr>
                              <m:t>]</m:t>
                            </m:r>
                          </m:e>
                        </m:func>
                        <m:r>
                          <m:rPr>
                            <m:sty m:val="p"/>
                          </m:rPr>
                          <a:rPr kumimoji="1" lang="en-US" altLang="zh-CN">
                            <a:latin typeface="Cambria Math" charset="0"/>
                          </a:rPr>
                          <m:t>Pr</m:t>
                        </m:r>
                        <m:r>
                          <a:rPr kumimoji="1" lang="en-US" altLang="zh-CN" i="1">
                            <a:latin typeface="Cambria Math" charset="0"/>
                          </a:rPr>
                          <m:t>⁡[</m:t>
                        </m:r>
                        <m:acc>
                          <m:accPr>
                            <m:chr m:val="̅"/>
                            <m:ctrlPr>
                              <a:rPr kumimoji="1" lang="en-US" altLang="zh-CN" i="1">
                                <a:latin typeface="Cambria Math" panose="02040503050406030204" pitchFamily="18" charset="0"/>
                              </a:rPr>
                            </m:ctrlPr>
                          </m:accPr>
                          <m:e>
                            <m:r>
                              <a:rPr kumimoji="1" lang="en-US" altLang="zh-CN" i="1">
                                <a:latin typeface="Cambria Math" charset="0"/>
                              </a:rPr>
                              <m:t>𝐹</m:t>
                            </m:r>
                          </m:e>
                        </m:acc>
                        <m:r>
                          <a:rPr kumimoji="1" lang="en-US" altLang="zh-CN" i="1">
                            <a:latin typeface="Cambria Math" charset="0"/>
                          </a:rPr>
                          <m:t>]</m:t>
                        </m:r>
                      </m:e>
                    </m:func>
                  </m:oMath>
                </a14:m>
                <a:r>
                  <a:rPr kumimoji="1" lang="zh-CN" altLang="en-US" dirty="0"/>
                  <a:t> </a:t>
                </a:r>
              </a:p>
            </p:txBody>
          </p:sp>
        </mc:Choice>
        <mc:Fallback xmlns="">
          <p:sp>
            <p:nvSpPr>
              <p:cNvPr id="2" name="内容占位符 1"/>
              <p:cNvSpPr>
                <a:spLocks noGrp="1" noRot="1" noChangeAspect="1" noMove="1" noResize="1" noEditPoints="1" noAdjustHandles="1" noChangeArrowheads="1" noChangeShapeType="1" noTextEdit="1"/>
              </p:cNvSpPr>
              <p:nvPr>
                <p:ph idx="1"/>
              </p:nvPr>
            </p:nvSpPr>
            <p:spPr>
              <a:blipFill>
                <a:blip r:embed="rId3"/>
                <a:stretch>
                  <a:fillRect l="-449" t="-1221"/>
                </a:stretch>
              </a:blipFill>
            </p:spPr>
            <p:txBody>
              <a:bodyPr/>
              <a:lstStyle/>
              <a:p>
                <a:r>
                  <a:rPr lang="zh-CN" altLang="en-US">
                    <a:noFill/>
                  </a:rPr>
                  <a:t> </a:t>
                </a:r>
              </a:p>
            </p:txBody>
          </p:sp>
        </mc:Fallback>
      </mc:AlternateContent>
      <p:sp>
        <p:nvSpPr>
          <p:cNvPr id="3" name="标题 2"/>
          <p:cNvSpPr>
            <a:spLocks noGrp="1"/>
          </p:cNvSpPr>
          <p:nvPr>
            <p:ph type="title"/>
          </p:nvPr>
        </p:nvSpPr>
        <p:spPr/>
        <p:txBody>
          <a:bodyPr/>
          <a:lstStyle/>
          <a:p>
            <a:r>
              <a:rPr lang="zh-CN" altLang="en-US" dirty="0"/>
              <a:t>贝叶斯定理的推导</a:t>
            </a:r>
            <a:endParaRPr kumimoji="1" lang="zh-CN" altLang="en-US" dirty="0"/>
          </a:p>
        </p:txBody>
      </p:sp>
    </p:spTree>
    <p:extLst>
      <p:ext uri="{BB962C8B-B14F-4D97-AF65-F5344CB8AC3E}">
        <p14:creationId xmlns:p14="http://schemas.microsoft.com/office/powerpoint/2010/main" val="2002625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p:cNvSpPr>
                <a:spLocks noGrp="1"/>
              </p:cNvSpPr>
              <p:nvPr>
                <p:ph idx="1"/>
              </p:nvPr>
            </p:nvSpPr>
            <p:spPr/>
            <p:txBody>
              <a:bodyPr/>
              <a:lstStyle/>
              <a:p>
                <a:r>
                  <a:rPr kumimoji="1" lang="zh-CN" altLang="en-US" sz="2800" dirty="0"/>
                  <a:t>一些常用说法</a:t>
                </a:r>
              </a:p>
              <a:p>
                <a:pPr lvl="1"/>
                <a14:m>
                  <m:oMath xmlns:m="http://schemas.openxmlformats.org/officeDocument/2006/math">
                    <m:r>
                      <m:rPr>
                        <m:sty m:val="p"/>
                      </m:rPr>
                      <a:rPr kumimoji="1" lang="en-US" altLang="zh-CN" sz="2400" i="0" dirty="0" smtClean="0">
                        <a:latin typeface="Cambria Math" charset="0"/>
                      </a:rPr>
                      <m:t>Pr</m:t>
                    </m:r>
                    <m:r>
                      <a:rPr kumimoji="1" lang="en-US" altLang="zh-CN" sz="2400" b="0" i="1" dirty="0" smtClean="0">
                        <a:latin typeface="Cambria Math" charset="0"/>
                      </a:rPr>
                      <m:t>⁡[</m:t>
                    </m:r>
                    <m:r>
                      <a:rPr kumimoji="1" lang="en-US" altLang="zh-CN" sz="2400" i="1" dirty="0" smtClean="0">
                        <a:latin typeface="Cambria Math" charset="0"/>
                      </a:rPr>
                      <m:t>𝐴</m:t>
                    </m:r>
                    <m:r>
                      <a:rPr kumimoji="1" lang="en-US" altLang="zh-CN" sz="2400" b="0" i="1" dirty="0" smtClean="0">
                        <a:latin typeface="Cambria Math" charset="0"/>
                      </a:rPr>
                      <m:t>]</m:t>
                    </m:r>
                  </m:oMath>
                </a14:m>
                <a:r>
                  <a:rPr kumimoji="1" lang="zh-CN" altLang="en-US" sz="2400" dirty="0"/>
                  <a:t> 是</a:t>
                </a:r>
                <a14:m>
                  <m:oMath xmlns:m="http://schemas.openxmlformats.org/officeDocument/2006/math">
                    <m:r>
                      <a:rPr kumimoji="1" lang="zh-CN" altLang="en-US" sz="2400" dirty="0" smtClean="0">
                        <a:latin typeface="Cambria Math" charset="0"/>
                      </a:rPr>
                      <m:t> </m:t>
                    </m:r>
                    <m:r>
                      <a:rPr kumimoji="1" lang="en-US" altLang="zh-CN" sz="2400" i="1" dirty="0">
                        <a:latin typeface="Cambria Math" charset="0"/>
                      </a:rPr>
                      <m:t>𝐴</m:t>
                    </m:r>
                    <m:r>
                      <a:rPr kumimoji="1" lang="zh-CN" altLang="en-US" sz="2400" b="0" i="1" dirty="0" smtClean="0">
                        <a:latin typeface="Cambria Math" charset="0"/>
                      </a:rPr>
                      <m:t> </m:t>
                    </m:r>
                  </m:oMath>
                </a14:m>
                <a:r>
                  <a:rPr kumimoji="1" lang="zh-CN" altLang="en-US" sz="2400" dirty="0"/>
                  <a:t>的</a:t>
                </a:r>
                <a:r>
                  <a:rPr kumimoji="1" lang="zh-CN" altLang="en-US" sz="2400" b="1" dirty="0">
                    <a:solidFill>
                      <a:srgbClr val="C00000"/>
                    </a:solidFill>
                  </a:rPr>
                  <a:t>先验概率</a:t>
                </a:r>
                <a:r>
                  <a:rPr kumimoji="1" lang="zh-CN" altLang="en-US" sz="2400" dirty="0"/>
                  <a:t>。之所以称为</a:t>
                </a:r>
                <a:r>
                  <a:rPr kumimoji="1" lang="en-US" altLang="zh-CN" sz="2400" dirty="0"/>
                  <a:t>“</a:t>
                </a:r>
                <a:r>
                  <a:rPr kumimoji="1" lang="zh-CN" altLang="en-US" sz="2400" dirty="0"/>
                  <a:t>先验</a:t>
                </a:r>
                <a:r>
                  <a:rPr kumimoji="1" lang="en-US" altLang="zh-CN" sz="2400" dirty="0"/>
                  <a:t>”</a:t>
                </a:r>
                <a:r>
                  <a:rPr kumimoji="1" lang="zh-CN" altLang="en-US" sz="2400" dirty="0"/>
                  <a:t>是因为它不考虑任何</a:t>
                </a:r>
                <a14:m>
                  <m:oMath xmlns:m="http://schemas.openxmlformats.org/officeDocument/2006/math">
                    <m:r>
                      <a:rPr kumimoji="1" lang="zh-CN" altLang="en-US" sz="2400" b="0" i="0" dirty="0" smtClean="0">
                        <a:latin typeface="Cambria Math" charset="0"/>
                      </a:rPr>
                      <m:t> </m:t>
                    </m:r>
                    <m:r>
                      <a:rPr kumimoji="1" lang="en-US" altLang="zh-CN" sz="2400" i="1" dirty="0" smtClean="0">
                        <a:latin typeface="Cambria Math" charset="0"/>
                      </a:rPr>
                      <m:t>𝐵</m:t>
                    </m:r>
                    <m:r>
                      <a:rPr kumimoji="1" lang="zh-CN" altLang="en-US" sz="2400" b="0" i="1" dirty="0" smtClean="0">
                        <a:latin typeface="Cambria Math" charset="0"/>
                      </a:rPr>
                      <m:t> </m:t>
                    </m:r>
                  </m:oMath>
                </a14:m>
                <a:r>
                  <a:rPr kumimoji="1" lang="zh-CN" altLang="en-US" sz="2400" dirty="0"/>
                  <a:t>方面的因素。</a:t>
                </a:r>
              </a:p>
              <a:p>
                <a:pPr lvl="1"/>
                <a14:m>
                  <m:oMath xmlns:m="http://schemas.openxmlformats.org/officeDocument/2006/math">
                    <m:r>
                      <m:rPr>
                        <m:sty m:val="p"/>
                      </m:rPr>
                      <a:rPr kumimoji="1" lang="en-US" altLang="zh-CN" sz="2400" dirty="0">
                        <a:latin typeface="Cambria Math" charset="0"/>
                      </a:rPr>
                      <m:t>Pr</m:t>
                    </m:r>
                    <m:r>
                      <a:rPr kumimoji="1" lang="en-US" altLang="zh-CN" sz="2400" i="1" dirty="0">
                        <a:latin typeface="Cambria Math" charset="0"/>
                      </a:rPr>
                      <m:t>⁡[</m:t>
                    </m:r>
                    <m:r>
                      <a:rPr kumimoji="1" lang="en-US" altLang="zh-CN" sz="2400" i="1" dirty="0">
                        <a:latin typeface="Cambria Math" charset="0"/>
                      </a:rPr>
                      <m:t>𝐴</m:t>
                    </m:r>
                    <m:r>
                      <a:rPr kumimoji="1" lang="en-US" altLang="zh-CN" sz="2400" b="0" i="1" dirty="0" smtClean="0">
                        <a:latin typeface="Cambria Math" charset="0"/>
                      </a:rPr>
                      <m:t>∣</m:t>
                    </m:r>
                    <m:r>
                      <a:rPr kumimoji="1" lang="en-US" altLang="zh-CN" sz="2400" b="0" i="1" dirty="0" smtClean="0">
                        <a:latin typeface="Cambria Math" charset="0"/>
                      </a:rPr>
                      <m:t>𝐵</m:t>
                    </m:r>
                    <m:r>
                      <a:rPr kumimoji="1" lang="en-US" altLang="zh-CN" sz="2400" i="1" dirty="0">
                        <a:latin typeface="Cambria Math" charset="0"/>
                      </a:rPr>
                      <m:t>]</m:t>
                    </m:r>
                  </m:oMath>
                </a14:m>
                <a:r>
                  <a:rPr kumimoji="1" lang="zh-CN" altLang="en-US" sz="2400" dirty="0"/>
                  <a:t> 是已知</a:t>
                </a:r>
                <a14:m>
                  <m:oMath xmlns:m="http://schemas.openxmlformats.org/officeDocument/2006/math">
                    <m:r>
                      <a:rPr kumimoji="1" lang="zh-CN" altLang="en-US" sz="2400" b="0" i="0" dirty="0" smtClean="0">
                        <a:latin typeface="Cambria Math" charset="0"/>
                      </a:rPr>
                      <m:t> </m:t>
                    </m:r>
                    <m:r>
                      <a:rPr kumimoji="1" lang="en-US" altLang="zh-CN" sz="2400" i="1" dirty="0" smtClean="0">
                        <a:latin typeface="Cambria Math" charset="0"/>
                      </a:rPr>
                      <m:t>𝐵</m:t>
                    </m:r>
                    <m:r>
                      <a:rPr kumimoji="1" lang="zh-CN" altLang="en-US" sz="2400" b="0" i="1" dirty="0" smtClean="0">
                        <a:latin typeface="Cambria Math" charset="0"/>
                      </a:rPr>
                      <m:t> </m:t>
                    </m:r>
                  </m:oMath>
                </a14:m>
                <a:r>
                  <a:rPr kumimoji="1" lang="zh-CN" altLang="en-US" sz="2400" dirty="0"/>
                  <a:t>发生后</a:t>
                </a:r>
                <a14:m>
                  <m:oMath xmlns:m="http://schemas.openxmlformats.org/officeDocument/2006/math">
                    <m:r>
                      <a:rPr kumimoji="1" lang="zh-CN" altLang="en-US" sz="2400" b="0" i="0" dirty="0" smtClean="0">
                        <a:latin typeface="Cambria Math" charset="0"/>
                      </a:rPr>
                      <m:t> </m:t>
                    </m:r>
                    <m:r>
                      <a:rPr kumimoji="1" lang="en-US" altLang="zh-CN" sz="2400" i="1" dirty="0" smtClean="0">
                        <a:latin typeface="Cambria Math" charset="0"/>
                      </a:rPr>
                      <m:t>𝐴</m:t>
                    </m:r>
                    <m:r>
                      <a:rPr kumimoji="1" lang="zh-CN" altLang="en-US" sz="2400" b="0" i="1" dirty="0" smtClean="0">
                        <a:latin typeface="Cambria Math" charset="0"/>
                      </a:rPr>
                      <m:t> </m:t>
                    </m:r>
                  </m:oMath>
                </a14:m>
                <a:r>
                  <a:rPr kumimoji="1" lang="zh-CN" altLang="en-US" sz="2400" dirty="0"/>
                  <a:t>的条件概率或</a:t>
                </a:r>
                <a:r>
                  <a:rPr kumimoji="1" lang="zh-CN" altLang="en-US" sz="2400" b="1" dirty="0">
                    <a:solidFill>
                      <a:srgbClr val="C00000"/>
                    </a:solidFill>
                  </a:rPr>
                  <a:t>后验概率</a:t>
                </a:r>
                <a:r>
                  <a:rPr kumimoji="1" lang="zh-CN" altLang="en-US" sz="2400" dirty="0"/>
                  <a:t>。</a:t>
                </a:r>
              </a:p>
              <a:p>
                <a:pPr lvl="1"/>
                <a14:m>
                  <m:oMath xmlns:m="http://schemas.openxmlformats.org/officeDocument/2006/math">
                    <m:r>
                      <m:rPr>
                        <m:sty m:val="p"/>
                      </m:rPr>
                      <a:rPr kumimoji="1" lang="en-US" altLang="zh-CN" sz="2400" dirty="0">
                        <a:latin typeface="Cambria Math" charset="0"/>
                      </a:rPr>
                      <m:t>Pr</m:t>
                    </m:r>
                    <m:r>
                      <a:rPr kumimoji="1" lang="en-US" altLang="zh-CN" sz="2400" i="1" dirty="0">
                        <a:latin typeface="Cambria Math" charset="0"/>
                      </a:rPr>
                      <m:t>⁡[</m:t>
                    </m:r>
                    <m:r>
                      <a:rPr kumimoji="1" lang="en-US" altLang="zh-CN" sz="2400" i="1" dirty="0" smtClean="0">
                        <a:latin typeface="Cambria Math" charset="0"/>
                      </a:rPr>
                      <m:t>𝐵</m:t>
                    </m:r>
                    <m:r>
                      <a:rPr kumimoji="1" lang="en-US" altLang="zh-CN" sz="2400" i="1" dirty="0">
                        <a:latin typeface="Cambria Math" charset="0"/>
                      </a:rPr>
                      <m:t>∣</m:t>
                    </m:r>
                    <m:r>
                      <a:rPr kumimoji="1" lang="en-US" altLang="zh-CN" sz="2400" i="1" dirty="0" smtClean="0">
                        <a:latin typeface="Cambria Math" charset="0"/>
                      </a:rPr>
                      <m:t>𝐴</m:t>
                    </m:r>
                    <m:r>
                      <a:rPr kumimoji="1" lang="en-US" altLang="zh-CN" sz="2400" i="1" dirty="0">
                        <a:latin typeface="Cambria Math" charset="0"/>
                      </a:rPr>
                      <m:t>]</m:t>
                    </m:r>
                  </m:oMath>
                </a14:m>
                <a:r>
                  <a:rPr kumimoji="1" lang="zh-CN" altLang="en-US" sz="2400" dirty="0"/>
                  <a:t> 是已知</a:t>
                </a:r>
                <a14:m>
                  <m:oMath xmlns:m="http://schemas.openxmlformats.org/officeDocument/2006/math">
                    <m:r>
                      <a:rPr kumimoji="1" lang="zh-CN" altLang="en-US" sz="2400" b="0" i="0" dirty="0" smtClean="0">
                        <a:latin typeface="Cambria Math" charset="0"/>
                      </a:rPr>
                      <m:t> </m:t>
                    </m:r>
                    <m:r>
                      <a:rPr kumimoji="1" lang="en-US" altLang="zh-CN" sz="2400" i="1" dirty="0" smtClean="0">
                        <a:latin typeface="Cambria Math" charset="0"/>
                      </a:rPr>
                      <m:t>𝐴</m:t>
                    </m:r>
                    <m:r>
                      <a:rPr kumimoji="1" lang="zh-CN" altLang="en-US" sz="2400" b="0" i="1" dirty="0" smtClean="0">
                        <a:latin typeface="Cambria Math" charset="0"/>
                      </a:rPr>
                      <m:t> </m:t>
                    </m:r>
                  </m:oMath>
                </a14:m>
                <a:r>
                  <a:rPr kumimoji="1" lang="zh-CN" altLang="en-US" sz="2400" dirty="0"/>
                  <a:t>发生后</a:t>
                </a:r>
                <a14:m>
                  <m:oMath xmlns:m="http://schemas.openxmlformats.org/officeDocument/2006/math">
                    <m:r>
                      <a:rPr kumimoji="1" lang="zh-CN" altLang="en-US" sz="2400" b="0" i="0" dirty="0" smtClean="0">
                        <a:latin typeface="Cambria Math" charset="0"/>
                      </a:rPr>
                      <m:t> </m:t>
                    </m:r>
                    <m:r>
                      <a:rPr kumimoji="1" lang="en-US" altLang="zh-CN" sz="2400" i="1" dirty="0" smtClean="0">
                        <a:latin typeface="Cambria Math" charset="0"/>
                      </a:rPr>
                      <m:t>𝐵</m:t>
                    </m:r>
                    <m:r>
                      <a:rPr kumimoji="1" lang="zh-CN" altLang="en-US" sz="2400" b="0" i="1" dirty="0" smtClean="0">
                        <a:latin typeface="Cambria Math" charset="0"/>
                      </a:rPr>
                      <m:t> </m:t>
                    </m:r>
                  </m:oMath>
                </a14:m>
                <a:r>
                  <a:rPr kumimoji="1" lang="zh-CN" altLang="en-US" sz="2400" dirty="0"/>
                  <a:t>的条件概率或</a:t>
                </a:r>
                <a:r>
                  <a:rPr kumimoji="1" lang="zh-CN" altLang="en-US" sz="2400" b="1" dirty="0">
                    <a:solidFill>
                      <a:srgbClr val="C00000"/>
                    </a:solidFill>
                  </a:rPr>
                  <a:t>后验概率</a:t>
                </a:r>
                <a:r>
                  <a:rPr kumimoji="1" lang="zh-CN" altLang="en-US" sz="2400" dirty="0"/>
                  <a:t>。</a:t>
                </a:r>
              </a:p>
              <a:p>
                <a:pPr lvl="1"/>
                <a14:m>
                  <m:oMath xmlns:m="http://schemas.openxmlformats.org/officeDocument/2006/math">
                    <m:r>
                      <m:rPr>
                        <m:sty m:val="p"/>
                      </m:rPr>
                      <a:rPr kumimoji="1" lang="en-US" altLang="zh-CN" sz="2400" dirty="0">
                        <a:latin typeface="Cambria Math" charset="0"/>
                      </a:rPr>
                      <m:t>Pr</m:t>
                    </m:r>
                    <m:r>
                      <a:rPr kumimoji="1" lang="en-US" altLang="zh-CN" sz="2400" i="1" dirty="0">
                        <a:latin typeface="Cambria Math" charset="0"/>
                      </a:rPr>
                      <m:t>⁡[</m:t>
                    </m:r>
                    <m:r>
                      <a:rPr kumimoji="1" lang="en-US" altLang="zh-CN" sz="2400" i="1" dirty="0" smtClean="0">
                        <a:latin typeface="Cambria Math" charset="0"/>
                      </a:rPr>
                      <m:t>𝐵</m:t>
                    </m:r>
                    <m:r>
                      <a:rPr kumimoji="1" lang="en-US" altLang="zh-CN" sz="2400" i="1" dirty="0">
                        <a:latin typeface="Cambria Math" charset="0"/>
                      </a:rPr>
                      <m:t>]</m:t>
                    </m:r>
                  </m:oMath>
                </a14:m>
                <a:r>
                  <a:rPr kumimoji="1" lang="zh-CN" altLang="en-US" sz="2400" dirty="0"/>
                  <a:t> 是</a:t>
                </a:r>
                <a14:m>
                  <m:oMath xmlns:m="http://schemas.openxmlformats.org/officeDocument/2006/math">
                    <m:r>
                      <a:rPr kumimoji="1" lang="zh-CN" altLang="en-US" sz="2400" dirty="0">
                        <a:latin typeface="Cambria Math" charset="0"/>
                      </a:rPr>
                      <m:t> </m:t>
                    </m:r>
                    <m:r>
                      <a:rPr kumimoji="1" lang="en-US" altLang="zh-CN" sz="2400" i="1" dirty="0" smtClean="0">
                        <a:latin typeface="Cambria Math" charset="0"/>
                      </a:rPr>
                      <m:t>𝐵</m:t>
                    </m:r>
                    <m:r>
                      <a:rPr kumimoji="1" lang="zh-CN" altLang="en-US" sz="2400" i="1" dirty="0">
                        <a:latin typeface="Cambria Math" charset="0"/>
                      </a:rPr>
                      <m:t> </m:t>
                    </m:r>
                  </m:oMath>
                </a14:m>
                <a:r>
                  <a:rPr kumimoji="1" lang="zh-CN" altLang="en-US" sz="2400" dirty="0"/>
                  <a:t>的</a:t>
                </a:r>
                <a:r>
                  <a:rPr kumimoji="1" lang="zh-CN" altLang="en-US" sz="2400" b="1" dirty="0">
                    <a:solidFill>
                      <a:srgbClr val="C00000"/>
                    </a:solidFill>
                  </a:rPr>
                  <a:t>先验概率</a:t>
                </a:r>
                <a:r>
                  <a:rPr kumimoji="1" lang="zh-CN" altLang="en-US" sz="2400" dirty="0"/>
                  <a:t>，也作标准化常量（</a:t>
                </a:r>
                <a:r>
                  <a:rPr kumimoji="1" lang="en-US" altLang="zh-CN" sz="2400" dirty="0"/>
                  <a:t>normalizing constant</a:t>
                </a:r>
                <a:r>
                  <a:rPr kumimoji="1" lang="zh-CN" altLang="en-US" sz="2400" dirty="0"/>
                  <a:t>）。</a:t>
                </a:r>
              </a:p>
              <a:p>
                <a:pPr lvl="1"/>
                <a:endParaRPr kumimoji="1" lang="zh-CN" altLang="en-US" sz="2400" dirty="0"/>
              </a:p>
            </p:txBody>
          </p:sp>
        </mc:Choice>
        <mc:Fallback xmlns="">
          <p:sp>
            <p:nvSpPr>
              <p:cNvPr id="2" name="内容占位符 1"/>
              <p:cNvSpPr>
                <a:spLocks noGrp="1" noRot="1" noChangeAspect="1" noMove="1" noResize="1" noEditPoints="1" noAdjustHandles="1" noChangeArrowheads="1" noChangeShapeType="1" noTextEdit="1"/>
              </p:cNvSpPr>
              <p:nvPr>
                <p:ph idx="1"/>
              </p:nvPr>
            </p:nvSpPr>
            <p:spPr>
              <a:blipFill rotWithShape="0">
                <a:blip r:embed="rId2"/>
                <a:stretch>
                  <a:fillRect t="-3369" r="-519"/>
                </a:stretch>
              </a:blipFill>
            </p:spPr>
            <p:txBody>
              <a:bodyPr/>
              <a:lstStyle/>
              <a:p>
                <a:r>
                  <a:rPr lang="zh-CN" altLang="en-US">
                    <a:noFill/>
                  </a:rPr>
                  <a:t> </a:t>
                </a:r>
              </a:p>
            </p:txBody>
          </p:sp>
        </mc:Fallback>
      </mc:AlternateContent>
      <p:sp>
        <p:nvSpPr>
          <p:cNvPr id="3" name="标题 2"/>
          <p:cNvSpPr>
            <a:spLocks noGrp="1"/>
          </p:cNvSpPr>
          <p:nvPr>
            <p:ph type="title"/>
          </p:nvPr>
        </p:nvSpPr>
        <p:spPr/>
        <p:txBody>
          <a:bodyPr/>
          <a:lstStyle/>
          <a:p>
            <a:r>
              <a:rPr kumimoji="1" lang="zh-CN" altLang="en-US" dirty="0"/>
              <a:t>贝叶斯定理</a:t>
            </a:r>
          </a:p>
        </p:txBody>
      </p:sp>
      <p:pic>
        <p:nvPicPr>
          <p:cNvPr id="4" name="图片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24400" y="4648200"/>
            <a:ext cx="3000355" cy="1811464"/>
          </a:xfrm>
          <a:prstGeom prst="rect">
            <a:avLst/>
          </a:prstGeom>
        </p:spPr>
      </p:pic>
      <mc:AlternateContent xmlns:mc="http://schemas.openxmlformats.org/markup-compatibility/2006" xmlns:a14="http://schemas.microsoft.com/office/drawing/2010/main">
        <mc:Choice Requires="a14">
          <p:sp>
            <p:nvSpPr>
              <p:cNvPr id="5" name="矩形 4"/>
              <p:cNvSpPr/>
              <p:nvPr/>
            </p:nvSpPr>
            <p:spPr>
              <a:xfrm>
                <a:off x="293328" y="4983535"/>
                <a:ext cx="4278672" cy="8628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zh-CN" altLang="en-US" sz="2400" b="1" i="1" smtClean="0">
                          <a:latin typeface="Cambria Math" charset="0"/>
                        </a:rPr>
                        <m:t> </m:t>
                      </m:r>
                      <m:r>
                        <a:rPr kumimoji="1" lang="en-US" altLang="zh-CN" sz="2400" b="1" i="0">
                          <a:latin typeface="Cambria Math" charset="0"/>
                        </a:rPr>
                        <m:t>𝐏𝐫</m:t>
                      </m:r>
                      <m:d>
                        <m:dPr>
                          <m:begChr m:val="["/>
                          <m:endChr m:val="]"/>
                          <m:sepChr m:val="∣"/>
                          <m:ctrlPr>
                            <a:rPr kumimoji="1" lang="en-US" altLang="zh-CN" sz="2400" b="1" i="1">
                              <a:latin typeface="Cambria Math" panose="02040503050406030204" pitchFamily="18" charset="0"/>
                            </a:rPr>
                          </m:ctrlPr>
                        </m:dPr>
                        <m:e>
                          <m:r>
                            <a:rPr kumimoji="1" lang="en-US" altLang="zh-CN" sz="2400" b="1" i="1" smtClean="0">
                              <a:latin typeface="Cambria Math" panose="02040503050406030204" pitchFamily="18" charset="0"/>
                            </a:rPr>
                            <m:t>𝑨</m:t>
                          </m:r>
                        </m:e>
                        <m:e>
                          <m:r>
                            <a:rPr kumimoji="1" lang="en-US" altLang="zh-CN" sz="2400" b="1" i="1" smtClean="0">
                              <a:latin typeface="Cambria Math" panose="02040503050406030204" pitchFamily="18" charset="0"/>
                            </a:rPr>
                            <m:t>𝑩</m:t>
                          </m:r>
                        </m:e>
                      </m:d>
                      <m:r>
                        <a:rPr kumimoji="1" lang="en-US" altLang="zh-CN" sz="2400" b="1" i="1">
                          <a:latin typeface="Cambria Math" charset="0"/>
                        </a:rPr>
                        <m:t>=</m:t>
                      </m:r>
                      <m:f>
                        <m:fPr>
                          <m:ctrlPr>
                            <a:rPr kumimoji="1" lang="en-US" altLang="zh-CN" sz="2400" b="1" i="1">
                              <a:latin typeface="Cambria Math" panose="02040503050406030204" pitchFamily="18" charset="0"/>
                            </a:rPr>
                          </m:ctrlPr>
                        </m:fPr>
                        <m:num>
                          <m:func>
                            <m:funcPr>
                              <m:ctrlPr>
                                <a:rPr kumimoji="1" lang="en-US" altLang="zh-CN" sz="2400" b="1" i="1">
                                  <a:latin typeface="Cambria Math" panose="02040503050406030204" pitchFamily="18" charset="0"/>
                                </a:rPr>
                              </m:ctrlPr>
                            </m:funcPr>
                            <m:fName>
                              <m:r>
                                <a:rPr kumimoji="1" lang="en-US" altLang="zh-CN" sz="2400" b="1" i="0">
                                  <a:latin typeface="Cambria Math" charset="0"/>
                                </a:rPr>
                                <m:t>𝐏𝐫</m:t>
                              </m:r>
                              <m:r>
                                <a:rPr kumimoji="1" lang="en-US" altLang="zh-CN" sz="2400" b="1" i="1">
                                  <a:latin typeface="Cambria Math" charset="0"/>
                                </a:rPr>
                                <m:t>[</m:t>
                              </m:r>
                              <m:r>
                                <a:rPr kumimoji="1" lang="en-US" altLang="zh-CN" sz="2400" b="1" i="1" smtClean="0">
                                  <a:latin typeface="Cambria Math" panose="02040503050406030204" pitchFamily="18" charset="0"/>
                                </a:rPr>
                                <m:t>𝑩</m:t>
                              </m:r>
                              <m:r>
                                <a:rPr kumimoji="1" lang="en-US" altLang="zh-CN" sz="2400" b="1" i="1">
                                  <a:latin typeface="Cambria Math" charset="0"/>
                                </a:rPr>
                                <m:t>∣</m:t>
                              </m:r>
                              <m:r>
                                <a:rPr kumimoji="1" lang="en-US" altLang="zh-CN" sz="2400" b="1" i="1" smtClean="0">
                                  <a:latin typeface="Cambria Math" panose="02040503050406030204" pitchFamily="18" charset="0"/>
                                </a:rPr>
                                <m:t>𝑨</m:t>
                              </m:r>
                              <m:r>
                                <a:rPr kumimoji="1" lang="en-US" altLang="zh-CN" sz="2400" b="1" i="1">
                                  <a:latin typeface="Cambria Math" charset="0"/>
                                </a:rPr>
                                <m:t>]</m:t>
                              </m:r>
                            </m:fName>
                            <m:e>
                              <m:func>
                                <m:funcPr>
                                  <m:ctrlPr>
                                    <a:rPr kumimoji="1" lang="en-US" altLang="zh-CN" sz="2400" b="1" i="1">
                                      <a:latin typeface="Cambria Math" panose="02040503050406030204" pitchFamily="18" charset="0"/>
                                    </a:rPr>
                                  </m:ctrlPr>
                                </m:funcPr>
                                <m:fName>
                                  <m:r>
                                    <a:rPr kumimoji="1" lang="en-US" altLang="zh-CN" sz="2400" b="1" i="1">
                                      <a:latin typeface="Cambria Math" charset="0"/>
                                    </a:rPr>
                                    <m:t>𝐏𝐫</m:t>
                                  </m:r>
                                </m:fName>
                                <m:e>
                                  <m:d>
                                    <m:dPr>
                                      <m:begChr m:val="["/>
                                      <m:endChr m:val="]"/>
                                      <m:ctrlPr>
                                        <a:rPr kumimoji="1" lang="en-US" altLang="zh-CN" sz="2400" b="1" i="1">
                                          <a:latin typeface="Cambria Math" panose="02040503050406030204" pitchFamily="18" charset="0"/>
                                        </a:rPr>
                                      </m:ctrlPr>
                                    </m:dPr>
                                    <m:e>
                                      <m:r>
                                        <a:rPr kumimoji="1" lang="en-US" altLang="zh-CN" sz="2400" b="1" i="1">
                                          <a:latin typeface="Cambria Math" panose="02040503050406030204" pitchFamily="18" charset="0"/>
                                        </a:rPr>
                                        <m:t>𝑨</m:t>
                                      </m:r>
                                    </m:e>
                                  </m:d>
                                </m:e>
                              </m:func>
                            </m:e>
                          </m:func>
                        </m:num>
                        <m:den>
                          <m:func>
                            <m:funcPr>
                              <m:ctrlPr>
                                <a:rPr kumimoji="1" lang="en-US" altLang="zh-CN" sz="2400" b="1" i="1">
                                  <a:latin typeface="Cambria Math" panose="02040503050406030204" pitchFamily="18" charset="0"/>
                                </a:rPr>
                              </m:ctrlPr>
                            </m:funcPr>
                            <m:fName>
                              <m:r>
                                <a:rPr kumimoji="1" lang="en-US" altLang="zh-CN" sz="2400" b="1" i="1">
                                  <a:latin typeface="Cambria Math" charset="0"/>
                                </a:rPr>
                                <m:t>𝐏𝐫</m:t>
                              </m:r>
                            </m:fName>
                            <m:e>
                              <m:d>
                                <m:dPr>
                                  <m:begChr m:val="["/>
                                  <m:endChr m:val="]"/>
                                  <m:ctrlPr>
                                    <a:rPr kumimoji="1" lang="en-US" altLang="zh-CN" sz="2400" b="1" i="1">
                                      <a:latin typeface="Cambria Math" panose="02040503050406030204" pitchFamily="18" charset="0"/>
                                    </a:rPr>
                                  </m:ctrlPr>
                                </m:dPr>
                                <m:e>
                                  <m:r>
                                    <a:rPr kumimoji="1" lang="en-US" altLang="zh-CN" sz="2400" b="1" i="1" smtClean="0">
                                      <a:latin typeface="Cambria Math" panose="02040503050406030204" pitchFamily="18" charset="0"/>
                                    </a:rPr>
                                    <m:t>𝑩</m:t>
                                  </m:r>
                                </m:e>
                              </m:d>
                            </m:e>
                          </m:func>
                        </m:den>
                      </m:f>
                    </m:oMath>
                  </m:oMathPara>
                </a14:m>
                <a:endParaRPr lang="zh-CN" altLang="en-US" sz="2400" b="1" dirty="0"/>
              </a:p>
            </p:txBody>
          </p:sp>
        </mc:Choice>
        <mc:Fallback xmlns="">
          <p:sp>
            <p:nvSpPr>
              <p:cNvPr id="5" name="矩形 4"/>
              <p:cNvSpPr>
                <a:spLocks noRot="1" noChangeAspect="1" noMove="1" noResize="1" noEditPoints="1" noAdjustHandles="1" noChangeArrowheads="1" noChangeShapeType="1" noTextEdit="1"/>
              </p:cNvSpPr>
              <p:nvPr/>
            </p:nvSpPr>
            <p:spPr>
              <a:xfrm>
                <a:off x="293328" y="4983535"/>
                <a:ext cx="4278672" cy="862865"/>
              </a:xfrm>
              <a:prstGeom prst="rect">
                <a:avLst/>
              </a:prstGeom>
              <a:blipFill>
                <a:blip r:embed="rId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35226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p:cNvSpPr>
                <a:spLocks noGrp="1"/>
              </p:cNvSpPr>
              <p:nvPr>
                <p:ph idx="1"/>
              </p:nvPr>
            </p:nvSpPr>
            <p:spPr/>
            <p:txBody>
              <a:bodyPr>
                <a:normAutofit/>
              </a:bodyPr>
              <a:lstStyle/>
              <a:p>
                <a:pPr eaLnBrk="1" hangingPunct="1">
                  <a:lnSpc>
                    <a:spcPct val="110000"/>
                  </a:lnSpc>
                </a:pPr>
                <a:r>
                  <a:rPr lang="zh-CN" altLang="en-US" sz="2800" dirty="0">
                    <a:latin typeface="+mn-ea"/>
                  </a:rPr>
                  <a:t>假设有一种罕见的疾病，</a:t>
                </a:r>
                <a:r>
                  <a:rPr lang="en-US" altLang="zh-CN" sz="2800" dirty="0">
                    <a:latin typeface="+mn-ea"/>
                  </a:rPr>
                  <a:t>100,000</a:t>
                </a:r>
                <a:r>
                  <a:rPr lang="zh-CN" altLang="en-US" sz="2800" dirty="0">
                    <a:latin typeface="+mn-ea"/>
                  </a:rPr>
                  <a:t>人只有</a:t>
                </a:r>
                <a:r>
                  <a:rPr lang="en-US" altLang="zh-CN" sz="2800" dirty="0">
                    <a:latin typeface="+mn-ea"/>
                  </a:rPr>
                  <a:t>1</a:t>
                </a:r>
                <a:r>
                  <a:rPr lang="zh-CN" altLang="en-US" sz="2800" dirty="0">
                    <a:latin typeface="+mn-ea"/>
                  </a:rPr>
                  <a:t>人会得这种病。如果某人得了此病，检测准确率高达</a:t>
                </a:r>
                <a:r>
                  <a:rPr lang="en-US" altLang="zh-CN" sz="2800" dirty="0">
                    <a:latin typeface="+mn-ea"/>
                  </a:rPr>
                  <a:t>99%</a:t>
                </a:r>
                <a:r>
                  <a:rPr lang="zh-CN" altLang="en-US" sz="2800" dirty="0">
                    <a:latin typeface="+mn-ea"/>
                  </a:rPr>
                  <a:t>；如果某人没有得此病，检测准确率为</a:t>
                </a:r>
                <a:r>
                  <a:rPr lang="en-US" altLang="zh-CN" sz="2800" dirty="0">
                    <a:latin typeface="+mn-ea"/>
                  </a:rPr>
                  <a:t>99.5%. </a:t>
                </a:r>
              </a:p>
              <a:p>
                <a:pPr lvl="1" eaLnBrk="1" hangingPunct="1">
                  <a:lnSpc>
                    <a:spcPct val="110000"/>
                  </a:lnSpc>
                </a:pPr>
                <a:r>
                  <a:rPr lang="zh-CN" altLang="en-US" sz="2400" dirty="0">
                    <a:latin typeface="+mn-ea"/>
                  </a:rPr>
                  <a:t>疾病检测呈阳性，得此病的概率多大？</a:t>
                </a:r>
              </a:p>
              <a:p>
                <a:pPr lvl="1" eaLnBrk="1" hangingPunct="1">
                  <a:lnSpc>
                    <a:spcPct val="110000"/>
                  </a:lnSpc>
                </a:pPr>
                <a:r>
                  <a:rPr lang="zh-CN" altLang="en-US" sz="2400" dirty="0">
                    <a:latin typeface="+mn-ea"/>
                  </a:rPr>
                  <a:t>疾病检测呈阴性，没有得此病的概率多大？</a:t>
                </a:r>
              </a:p>
              <a:p>
                <a:pPr marL="457200" lvl="1" indent="0" eaLnBrk="1" hangingPunct="1">
                  <a:lnSpc>
                    <a:spcPct val="110000"/>
                  </a:lnSpc>
                  <a:buNone/>
                </a:pPr>
                <a:endParaRPr lang="zh-CN" altLang="en-US" sz="2400" dirty="0">
                  <a:latin typeface="+mn-ea"/>
                </a:endParaRPr>
              </a:p>
              <a:p>
                <a:pPr marL="0" indent="0">
                  <a:buNone/>
                </a:pPr>
                <a:r>
                  <a:rPr kumimoji="1" lang="zh-CN" altLang="en-US" sz="2800" dirty="0">
                    <a:latin typeface="+mn-ea"/>
                  </a:rPr>
                  <a:t>解：</a:t>
                </a:r>
                <a:r>
                  <a:rPr lang="zh-CN" altLang="en-US" sz="2800" dirty="0">
                    <a:latin typeface="+mn-ea"/>
                  </a:rPr>
                  <a:t>设</a:t>
                </a:r>
                <a14:m>
                  <m:oMath xmlns:m="http://schemas.openxmlformats.org/officeDocument/2006/math">
                    <m:r>
                      <a:rPr lang="en-US" altLang="zh-CN" sz="2800" b="0" i="1" dirty="0" smtClean="0">
                        <a:latin typeface="Cambria Math" panose="02040503050406030204" pitchFamily="18" charset="0"/>
                      </a:rPr>
                      <m:t>𝐷</m:t>
                    </m:r>
                  </m:oMath>
                </a14:m>
                <a:r>
                  <a:rPr lang="zh-CN" altLang="en-US" sz="2800" dirty="0">
                    <a:latin typeface="+mn-ea"/>
                  </a:rPr>
                  <a:t>是此人得此病的事件，</a:t>
                </a:r>
                <a14:m>
                  <m:oMath xmlns:m="http://schemas.openxmlformats.org/officeDocument/2006/math">
                    <m:r>
                      <a:rPr lang="en-US" altLang="zh-CN" sz="2800" b="0" i="1" dirty="0" smtClean="0">
                        <a:latin typeface="Cambria Math" panose="02040503050406030204" pitchFamily="18" charset="0"/>
                      </a:rPr>
                      <m:t>𝐸</m:t>
                    </m:r>
                  </m:oMath>
                </a14:m>
                <a:r>
                  <a:rPr lang="zh-CN" altLang="en-US" sz="2800" dirty="0">
                    <a:latin typeface="+mn-ea"/>
                  </a:rPr>
                  <a:t>是疾病检测呈阳性的事件。需要计算 </a:t>
                </a:r>
                <a14:m>
                  <m:oMath xmlns:m="http://schemas.openxmlformats.org/officeDocument/2006/math">
                    <m:r>
                      <m:rPr>
                        <m:sty m:val="p"/>
                      </m:rPr>
                      <a:rPr lang="en-US" altLang="zh-CN" sz="2800" b="0" i="0" dirty="0" smtClean="0">
                        <a:latin typeface="Cambria Math" panose="02040503050406030204" pitchFamily="18" charset="0"/>
                      </a:rPr>
                      <m:t>Pr</m:t>
                    </m:r>
                    <m:r>
                      <a:rPr lang="en-US" altLang="zh-CN" sz="2800" b="0" i="0" dirty="0" smtClean="0">
                        <a:latin typeface="Cambria Math" panose="02040503050406030204" pitchFamily="18" charset="0"/>
                      </a:rPr>
                      <m:t>[</m:t>
                    </m:r>
                    <m:r>
                      <m:rPr>
                        <m:sty m:val="p"/>
                      </m:rPr>
                      <a:rPr lang="en-US" altLang="zh-CN" sz="2800" b="0" i="0" dirty="0" smtClean="0">
                        <a:latin typeface="Cambria Math" panose="02040503050406030204" pitchFamily="18" charset="0"/>
                      </a:rPr>
                      <m:t>D</m:t>
                    </m:r>
                    <m:r>
                      <a:rPr lang="en-US" altLang="zh-CN" sz="2800" b="0" i="1" dirty="0" smtClean="0">
                        <a:latin typeface="Cambria Math" panose="02040503050406030204" pitchFamily="18" charset="0"/>
                      </a:rPr>
                      <m:t>∣</m:t>
                    </m:r>
                    <m:r>
                      <a:rPr lang="en-US" altLang="zh-CN" sz="2800" b="0" i="1" dirty="0" smtClean="0">
                        <a:latin typeface="Cambria Math" panose="02040503050406030204" pitchFamily="18" charset="0"/>
                      </a:rPr>
                      <m:t>𝐸</m:t>
                    </m:r>
                    <m:r>
                      <a:rPr lang="en-US" altLang="zh-CN" sz="2800" b="0" i="1" dirty="0" smtClean="0">
                        <a:latin typeface="Cambria Math" panose="02040503050406030204" pitchFamily="18" charset="0"/>
                      </a:rPr>
                      <m:t>]</m:t>
                    </m:r>
                  </m:oMath>
                </a14:m>
                <a:r>
                  <a:rPr lang="en-US" altLang="zh-CN" sz="2800" dirty="0">
                    <a:latin typeface="+mn-ea"/>
                  </a:rPr>
                  <a:t>, </a:t>
                </a:r>
                <a14:m>
                  <m:oMath xmlns:m="http://schemas.openxmlformats.org/officeDocument/2006/math">
                    <m:r>
                      <m:rPr>
                        <m:sty m:val="p"/>
                      </m:rPr>
                      <a:rPr lang="en-US" altLang="zh-CN" sz="2800" b="0" i="0" dirty="0" smtClean="0">
                        <a:latin typeface="Cambria Math" panose="02040503050406030204" pitchFamily="18" charset="0"/>
                      </a:rPr>
                      <m:t>Pr</m:t>
                    </m:r>
                    <m:r>
                      <a:rPr lang="en-US" altLang="zh-CN" sz="2800" b="0" i="1" dirty="0" smtClean="0">
                        <a:latin typeface="Cambria Math" panose="02040503050406030204" pitchFamily="18" charset="0"/>
                      </a:rPr>
                      <m:t>[</m:t>
                    </m:r>
                    <m:acc>
                      <m:accPr>
                        <m:chr m:val="̅"/>
                        <m:ctrlPr>
                          <a:rPr lang="en-US" altLang="zh-CN" sz="2800" b="0" i="1" dirty="0" smtClean="0">
                            <a:latin typeface="Cambria Math" panose="02040503050406030204" pitchFamily="18" charset="0"/>
                          </a:rPr>
                        </m:ctrlPr>
                      </m:accPr>
                      <m:e>
                        <m:r>
                          <a:rPr lang="en-US" altLang="zh-CN" sz="2800" b="0" i="1" dirty="0" smtClean="0">
                            <a:latin typeface="Cambria Math" panose="02040503050406030204" pitchFamily="18" charset="0"/>
                          </a:rPr>
                          <m:t>𝐷</m:t>
                        </m:r>
                      </m:e>
                    </m:acc>
                    <m:r>
                      <a:rPr lang="en-US" altLang="zh-CN" sz="2800" b="0" i="1" dirty="0" smtClean="0">
                        <a:latin typeface="Cambria Math" panose="02040503050406030204" pitchFamily="18" charset="0"/>
                      </a:rPr>
                      <m:t> ∣</m:t>
                    </m:r>
                    <m:acc>
                      <m:accPr>
                        <m:chr m:val="̅"/>
                        <m:ctrlPr>
                          <a:rPr lang="en-US" altLang="zh-CN" sz="2800" b="0" i="1" dirty="0" smtClean="0">
                            <a:latin typeface="Cambria Math" panose="02040503050406030204" pitchFamily="18" charset="0"/>
                          </a:rPr>
                        </m:ctrlPr>
                      </m:accPr>
                      <m:e>
                        <m:r>
                          <a:rPr lang="en-US" altLang="zh-CN" sz="2800" b="0" i="1" dirty="0" smtClean="0">
                            <a:latin typeface="Cambria Math" panose="02040503050406030204" pitchFamily="18" charset="0"/>
                          </a:rPr>
                          <m:t>𝐸</m:t>
                        </m:r>
                      </m:e>
                    </m:acc>
                    <m:r>
                      <a:rPr lang="en-US" altLang="zh-CN" sz="2800" b="0" i="1" dirty="0" smtClean="0">
                        <a:latin typeface="Cambria Math" panose="02040503050406030204" pitchFamily="18" charset="0"/>
                      </a:rPr>
                      <m:t>]</m:t>
                    </m:r>
                  </m:oMath>
                </a14:m>
                <a:r>
                  <a:rPr lang="en-US" altLang="zh-CN" sz="2800" dirty="0">
                    <a:latin typeface="+mn-ea"/>
                  </a:rPr>
                  <a:t> </a:t>
                </a:r>
                <a:r>
                  <a:rPr lang="zh-CN" altLang="en-US" sz="2800" dirty="0">
                    <a:latin typeface="+mn-ea"/>
                  </a:rPr>
                  <a:t>。</a:t>
                </a:r>
                <a:endParaRPr lang="en-US" altLang="zh-CN" sz="2400" dirty="0">
                  <a:latin typeface="+mn-ea"/>
                </a:endParaRPr>
              </a:p>
              <a:p>
                <a:pPr marL="0" indent="0">
                  <a:buNone/>
                </a:pPr>
                <a:endParaRPr kumimoji="1" lang="zh-CN" altLang="en-US" dirty="0">
                  <a:latin typeface="+mn-ea"/>
                </a:endParaRPr>
              </a:p>
            </p:txBody>
          </p:sp>
        </mc:Choice>
        <mc:Fallback xmlns="">
          <p:sp>
            <p:nvSpPr>
              <p:cNvPr id="2" name="内容占位符 1"/>
              <p:cNvSpPr>
                <a:spLocks noGrp="1" noRot="1" noChangeAspect="1" noMove="1" noResize="1" noEditPoints="1" noAdjustHandles="1" noChangeArrowheads="1" noChangeShapeType="1" noTextEdit="1"/>
              </p:cNvSpPr>
              <p:nvPr>
                <p:ph idx="1"/>
              </p:nvPr>
            </p:nvSpPr>
            <p:spPr>
              <a:blipFill>
                <a:blip r:embed="rId2"/>
                <a:stretch>
                  <a:fillRect l="-1571" t="-950" r="-2693"/>
                </a:stretch>
              </a:blipFill>
            </p:spPr>
            <p:txBody>
              <a:bodyPr/>
              <a:lstStyle/>
              <a:p>
                <a:r>
                  <a:rPr lang="zh-CN" altLang="en-US">
                    <a:noFill/>
                  </a:rPr>
                  <a:t> </a:t>
                </a:r>
              </a:p>
            </p:txBody>
          </p:sp>
        </mc:Fallback>
      </mc:AlternateContent>
      <p:sp>
        <p:nvSpPr>
          <p:cNvPr id="3" name="标题 2"/>
          <p:cNvSpPr>
            <a:spLocks noGrp="1"/>
          </p:cNvSpPr>
          <p:nvPr>
            <p:ph type="title"/>
          </p:nvPr>
        </p:nvSpPr>
        <p:spPr/>
        <p:txBody>
          <a:bodyPr/>
          <a:lstStyle/>
          <a:p>
            <a:r>
              <a:rPr kumimoji="1" lang="zh-CN" altLang="en-US" dirty="0"/>
              <a:t>贝叶斯定理的应用</a:t>
            </a:r>
          </a:p>
        </p:txBody>
      </p:sp>
    </p:spTree>
    <p:extLst>
      <p:ext uri="{BB962C8B-B14F-4D97-AF65-F5344CB8AC3E}">
        <p14:creationId xmlns:p14="http://schemas.microsoft.com/office/powerpoint/2010/main" val="1651909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内容占位符 2"/>
          <p:cNvSpPr>
            <a:spLocks noGrp="1"/>
          </p:cNvSpPr>
          <p:nvPr>
            <p:ph idx="1"/>
          </p:nvPr>
        </p:nvSpPr>
        <p:spPr>
          <a:xfrm>
            <a:off x="612648" y="1600200"/>
            <a:ext cx="8153400" cy="4495800"/>
          </a:xfrm>
        </p:spPr>
        <p:txBody>
          <a:bodyPr/>
          <a:lstStyle/>
          <a:p>
            <a:r>
              <a:rPr lang="zh-CN" altLang="en-US" dirty="0">
                <a:latin typeface="+mn-ea"/>
              </a:rPr>
              <a:t>内容</a:t>
            </a:r>
            <a:r>
              <a:rPr lang="en-US" altLang="zh-CN" dirty="0">
                <a:latin typeface="+mn-ea"/>
              </a:rPr>
              <a:t>1</a:t>
            </a:r>
            <a:r>
              <a:rPr lang="zh-CN" altLang="en-US" dirty="0">
                <a:latin typeface="+mn-ea"/>
              </a:rPr>
              <a:t>：容斥原理</a:t>
            </a:r>
            <a:endParaRPr lang="en-US" altLang="zh-CN" dirty="0">
              <a:latin typeface="+mn-ea"/>
            </a:endParaRPr>
          </a:p>
          <a:p>
            <a:pPr lvl="1"/>
            <a:r>
              <a:rPr lang="en-US" altLang="zh-CN" sz="2400" dirty="0">
                <a:solidFill>
                  <a:srgbClr val="2E2E99"/>
                </a:solidFill>
                <a:latin typeface="+mn-ea"/>
              </a:rPr>
              <a:t>|A</a:t>
            </a:r>
            <a:r>
              <a:rPr lang="en-US" altLang="zh-CN" sz="2400" dirty="0">
                <a:solidFill>
                  <a:srgbClr val="2E2E99"/>
                </a:solidFill>
                <a:latin typeface="+mn-ea"/>
                <a:sym typeface="Symbol" charset="0"/>
              </a:rPr>
              <a:t>BC|=|A|+|B|+|C|-|AB|-|AC|-|BC|+|ABC|</a:t>
            </a:r>
            <a:endParaRPr lang="en-US" altLang="zh-CN" sz="2400" dirty="0">
              <a:solidFill>
                <a:srgbClr val="2E2E99"/>
              </a:solidFill>
              <a:latin typeface="+mn-ea"/>
            </a:endParaRPr>
          </a:p>
          <a:p>
            <a:r>
              <a:rPr lang="zh-CN" altLang="en-US" dirty="0">
                <a:latin typeface="+mn-ea"/>
              </a:rPr>
              <a:t>内容</a:t>
            </a:r>
            <a:r>
              <a:rPr lang="en-US" altLang="zh-CN" dirty="0">
                <a:latin typeface="+mn-ea"/>
              </a:rPr>
              <a:t>2</a:t>
            </a:r>
            <a:r>
              <a:rPr lang="zh-CN" altLang="en-US" dirty="0">
                <a:latin typeface="+mn-ea"/>
              </a:rPr>
              <a:t>：鸽笼原理</a:t>
            </a:r>
            <a:endParaRPr lang="en-US" altLang="zh-CN" dirty="0">
              <a:latin typeface="+mn-ea"/>
            </a:endParaRPr>
          </a:p>
          <a:p>
            <a:pPr lvl="1"/>
            <a:r>
              <a:rPr lang="en-US" altLang="zh-CN" sz="2400" i="1" dirty="0">
                <a:solidFill>
                  <a:srgbClr val="2E2E99"/>
                </a:solidFill>
                <a:latin typeface="+mn-ea"/>
              </a:rPr>
              <a:t>n</a:t>
            </a:r>
            <a:r>
              <a:rPr lang="en-US" altLang="zh-CN" sz="2400" dirty="0">
                <a:solidFill>
                  <a:srgbClr val="2E2E99"/>
                </a:solidFill>
                <a:latin typeface="+mn-ea"/>
              </a:rPr>
              <a:t> </a:t>
            </a:r>
            <a:r>
              <a:rPr lang="zh-CN" altLang="en-US" sz="2400" dirty="0">
                <a:solidFill>
                  <a:srgbClr val="2E2E99"/>
                </a:solidFill>
                <a:latin typeface="+mn-ea"/>
              </a:rPr>
              <a:t>只鸽子放到</a:t>
            </a:r>
            <a:r>
              <a:rPr lang="en-US" altLang="zh-CN" sz="2400" dirty="0">
                <a:solidFill>
                  <a:srgbClr val="2E2E99"/>
                </a:solidFill>
                <a:latin typeface="+mn-ea"/>
              </a:rPr>
              <a:t> </a:t>
            </a:r>
            <a:r>
              <a:rPr lang="en-US" altLang="zh-CN" sz="2400" i="1" dirty="0">
                <a:solidFill>
                  <a:srgbClr val="2E2E99"/>
                </a:solidFill>
                <a:latin typeface="+mn-ea"/>
              </a:rPr>
              <a:t>m</a:t>
            </a:r>
            <a:r>
              <a:rPr lang="en-US" altLang="zh-CN" sz="2400" dirty="0">
                <a:solidFill>
                  <a:srgbClr val="2E2E99"/>
                </a:solidFill>
                <a:latin typeface="+mn-ea"/>
              </a:rPr>
              <a:t> </a:t>
            </a:r>
            <a:r>
              <a:rPr lang="zh-CN" altLang="en-US" sz="2400" dirty="0">
                <a:solidFill>
                  <a:srgbClr val="2E2E99"/>
                </a:solidFill>
                <a:latin typeface="+mn-ea"/>
              </a:rPr>
              <a:t>个笼子中</a:t>
            </a:r>
            <a:r>
              <a:rPr lang="en-US" altLang="zh-CN" sz="2400" dirty="0">
                <a:solidFill>
                  <a:srgbClr val="2E2E99"/>
                </a:solidFill>
                <a:latin typeface="+mn-ea"/>
              </a:rPr>
              <a:t>, </a:t>
            </a:r>
            <a:r>
              <a:rPr lang="zh-CN" altLang="en-US" sz="2400" dirty="0">
                <a:solidFill>
                  <a:srgbClr val="2E2E99"/>
                </a:solidFill>
                <a:latin typeface="+mn-ea"/>
              </a:rPr>
              <a:t>且</a:t>
            </a:r>
            <a:r>
              <a:rPr lang="en-US" altLang="zh-CN" sz="2400" dirty="0">
                <a:solidFill>
                  <a:srgbClr val="2E2E99"/>
                </a:solidFill>
                <a:latin typeface="+mn-ea"/>
              </a:rPr>
              <a:t> </a:t>
            </a:r>
            <a:r>
              <a:rPr lang="en-US" altLang="zh-CN" sz="2400" i="1" dirty="0">
                <a:solidFill>
                  <a:srgbClr val="2E2E99"/>
                </a:solidFill>
                <a:latin typeface="+mn-ea"/>
              </a:rPr>
              <a:t>m</a:t>
            </a:r>
            <a:r>
              <a:rPr lang="en-US" altLang="zh-CN" sz="2400" dirty="0">
                <a:solidFill>
                  <a:srgbClr val="2E2E99"/>
                </a:solidFill>
                <a:latin typeface="+mn-ea"/>
              </a:rPr>
              <a:t>&lt;</a:t>
            </a:r>
            <a:r>
              <a:rPr lang="en-US" altLang="zh-CN" sz="2400" i="1" dirty="0">
                <a:solidFill>
                  <a:srgbClr val="2E2E99"/>
                </a:solidFill>
                <a:latin typeface="+mn-ea"/>
              </a:rPr>
              <a:t>n</a:t>
            </a:r>
            <a:r>
              <a:rPr lang="en-US" altLang="zh-CN" sz="2400" dirty="0">
                <a:solidFill>
                  <a:srgbClr val="2E2E99"/>
                </a:solidFill>
                <a:latin typeface="+mn-ea"/>
              </a:rPr>
              <a:t>, </a:t>
            </a:r>
            <a:r>
              <a:rPr lang="zh-CN" altLang="en-US" sz="2400" dirty="0">
                <a:solidFill>
                  <a:srgbClr val="2E2E99"/>
                </a:solidFill>
                <a:latin typeface="+mn-ea"/>
              </a:rPr>
              <a:t>则至少有一个笼子要装</a:t>
            </a:r>
            <a:r>
              <a:rPr lang="en-US" altLang="zh-CN" sz="2400" dirty="0">
                <a:solidFill>
                  <a:srgbClr val="2E2E99"/>
                </a:solidFill>
                <a:latin typeface="+mn-ea"/>
              </a:rPr>
              <a:t>2</a:t>
            </a:r>
            <a:r>
              <a:rPr lang="zh-CN" altLang="en-US" sz="2400" dirty="0">
                <a:solidFill>
                  <a:srgbClr val="2E2E99"/>
                </a:solidFill>
                <a:latin typeface="+mn-ea"/>
              </a:rPr>
              <a:t>个或多个</a:t>
            </a:r>
            <a:endParaRPr lang="en-US" altLang="zh-CN" sz="2400" dirty="0">
              <a:solidFill>
                <a:srgbClr val="2E2E99"/>
              </a:solidFill>
              <a:latin typeface="+mn-ea"/>
            </a:endParaRPr>
          </a:p>
          <a:p>
            <a:r>
              <a:rPr lang="zh-CN" altLang="en-US" dirty="0">
                <a:latin typeface="+mn-ea"/>
              </a:rPr>
              <a:t>内容</a:t>
            </a:r>
            <a:r>
              <a:rPr lang="en-US" altLang="zh-CN" dirty="0">
                <a:latin typeface="+mn-ea"/>
              </a:rPr>
              <a:t>3</a:t>
            </a:r>
            <a:r>
              <a:rPr lang="zh-CN" altLang="en-US" dirty="0">
                <a:latin typeface="+mn-ea"/>
              </a:rPr>
              <a:t>：排列与组合</a:t>
            </a:r>
            <a:endParaRPr lang="en-US" altLang="zh-CN" dirty="0">
              <a:latin typeface="+mn-ea"/>
            </a:endParaRPr>
          </a:p>
          <a:p>
            <a:pPr lvl="1"/>
            <a:r>
              <a:rPr lang="zh-CN" altLang="en-US" sz="2400" dirty="0">
                <a:solidFill>
                  <a:srgbClr val="2E2E99"/>
                </a:solidFill>
                <a:latin typeface="+mn-ea"/>
              </a:rPr>
              <a:t>组合与二项式定理、组合计数方法、圆排列、不可区分物的排列、是否允许重复等</a:t>
            </a:r>
            <a:endParaRPr lang="en-US" altLang="zh-CN" sz="2400" dirty="0">
              <a:solidFill>
                <a:srgbClr val="2E2E99"/>
              </a:solidFill>
              <a:latin typeface="+mn-ea"/>
            </a:endParaRPr>
          </a:p>
          <a:p>
            <a:endParaRPr lang="en-US" dirty="0">
              <a:latin typeface="+mn-ea"/>
            </a:endParaRPr>
          </a:p>
        </p:txBody>
      </p:sp>
      <p:sp>
        <p:nvSpPr>
          <p:cNvPr id="2" name="标题 1"/>
          <p:cNvSpPr>
            <a:spLocks noGrp="1"/>
          </p:cNvSpPr>
          <p:nvPr>
            <p:ph type="title"/>
          </p:nvPr>
        </p:nvSpPr>
        <p:spPr/>
        <p:txBody>
          <a:bodyPr/>
          <a:lstStyle/>
          <a:p>
            <a:r>
              <a:rPr lang="zh-CN" altLang="en-US" dirty="0"/>
              <a:t>回顾</a:t>
            </a:r>
          </a:p>
        </p:txBody>
      </p:sp>
    </p:spTree>
    <p:extLst>
      <p:ext uri="{BB962C8B-B14F-4D97-AF65-F5344CB8AC3E}">
        <p14:creationId xmlns:p14="http://schemas.microsoft.com/office/powerpoint/2010/main" val="1062648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p:cNvSpPr>
                <a:spLocks noGrp="1"/>
              </p:cNvSpPr>
              <p:nvPr>
                <p:ph idx="1"/>
              </p:nvPr>
            </p:nvSpPr>
            <p:spPr/>
            <p:txBody>
              <a:bodyPr/>
              <a:lstStyle/>
              <a:p>
                <a14:m>
                  <m:oMath xmlns:m="http://schemas.openxmlformats.org/officeDocument/2006/math">
                    <m:r>
                      <m:rPr>
                        <m:sty m:val="p"/>
                      </m:rPr>
                      <a:rPr kumimoji="1" lang="en-US" altLang="zh-CN" sz="2400" i="1" smtClean="0">
                        <a:latin typeface="Cambria Math" panose="02040503050406030204" pitchFamily="18" charset="0"/>
                        <a:ea typeface="Cambria Math" panose="02040503050406030204" pitchFamily="18" charset="0"/>
                      </a:rPr>
                      <m:t>Pr</m:t>
                    </m:r>
                    <m:d>
                      <m:dPr>
                        <m:begChr m:val="["/>
                        <m:endChr m:val="]"/>
                        <m:ctrlPr>
                          <a:rPr kumimoji="1" lang="en-US" altLang="zh-CN" sz="2400" b="0" i="1" smtClean="0">
                            <a:latin typeface="Cambria Math" panose="02040503050406030204" pitchFamily="18" charset="0"/>
                            <a:ea typeface="Cambria Math" panose="02040503050406030204" pitchFamily="18" charset="0"/>
                          </a:rPr>
                        </m:ctrlPr>
                      </m:dPr>
                      <m:e>
                        <m:r>
                          <a:rPr kumimoji="1" lang="en-US" altLang="zh-CN" sz="2400" b="0" i="1" smtClean="0">
                            <a:latin typeface="Cambria Math" panose="02040503050406030204" pitchFamily="18" charset="0"/>
                            <a:ea typeface="Cambria Math" panose="02040503050406030204" pitchFamily="18" charset="0"/>
                          </a:rPr>
                          <m:t>𝐷</m:t>
                        </m:r>
                      </m:e>
                    </m:d>
                    <m:r>
                      <a:rPr kumimoji="1" lang="en-US" altLang="zh-CN" sz="2400" b="0" i="1" smtClean="0">
                        <a:latin typeface="Cambria Math" panose="02040503050406030204" pitchFamily="18" charset="0"/>
                        <a:ea typeface="Cambria Math" panose="02040503050406030204" pitchFamily="18" charset="0"/>
                      </a:rPr>
                      <m:t>=</m:t>
                    </m:r>
                    <m:f>
                      <m:fPr>
                        <m:ctrlPr>
                          <a:rPr kumimoji="1" lang="en-US" altLang="zh-CN" sz="2400" b="0" i="1" smtClean="0">
                            <a:latin typeface="Cambria Math" panose="02040503050406030204" pitchFamily="18" charset="0"/>
                            <a:ea typeface="Cambria Math" panose="02040503050406030204" pitchFamily="18" charset="0"/>
                          </a:rPr>
                        </m:ctrlPr>
                      </m:fPr>
                      <m:num>
                        <m:r>
                          <a:rPr kumimoji="1" lang="en-US" altLang="zh-CN" sz="2400" b="0" i="1" smtClean="0">
                            <a:latin typeface="Cambria Math" panose="02040503050406030204" pitchFamily="18" charset="0"/>
                            <a:ea typeface="Cambria Math" panose="02040503050406030204" pitchFamily="18" charset="0"/>
                          </a:rPr>
                          <m:t>1</m:t>
                        </m:r>
                      </m:num>
                      <m:den>
                        <m:r>
                          <a:rPr kumimoji="1" lang="en-US" altLang="zh-CN" sz="2400" b="0" i="1" smtClean="0">
                            <a:latin typeface="Cambria Math" panose="02040503050406030204" pitchFamily="18" charset="0"/>
                            <a:ea typeface="Cambria Math" panose="02040503050406030204" pitchFamily="18" charset="0"/>
                          </a:rPr>
                          <m:t>100000</m:t>
                        </m:r>
                      </m:den>
                    </m:f>
                    <m:r>
                      <a:rPr kumimoji="1" lang="en-US" altLang="zh-CN" sz="2400" b="0" i="1" smtClean="0">
                        <a:latin typeface="Cambria Math" panose="02040503050406030204" pitchFamily="18" charset="0"/>
                        <a:ea typeface="Cambria Math" panose="02040503050406030204" pitchFamily="18" charset="0"/>
                      </a:rPr>
                      <m:t>=0.00001,</m:t>
                    </m:r>
                    <m:func>
                      <m:funcPr>
                        <m:ctrlPr>
                          <a:rPr kumimoji="1" lang="en-US" altLang="zh-CN" sz="2400" b="0" i="1" smtClean="0">
                            <a:latin typeface="Cambria Math" panose="02040503050406030204" pitchFamily="18" charset="0"/>
                            <a:ea typeface="Cambria Math" panose="02040503050406030204" pitchFamily="18" charset="0"/>
                          </a:rPr>
                        </m:ctrlPr>
                      </m:funcPr>
                      <m:fName>
                        <m:r>
                          <a:rPr kumimoji="1" lang="zh-CN" altLang="en-US" sz="2400" b="0" i="0" smtClean="0">
                            <a:latin typeface="Cambria Math" panose="02040503050406030204" pitchFamily="18" charset="0"/>
                          </a:rPr>
                          <m:t>  </m:t>
                        </m:r>
                        <m:r>
                          <m:rPr>
                            <m:sty m:val="p"/>
                          </m:rPr>
                          <a:rPr kumimoji="1" lang="en-US" altLang="zh-CN" sz="2400" b="0" i="0" smtClean="0">
                            <a:latin typeface="Cambria Math" panose="02040503050406030204" pitchFamily="18" charset="0"/>
                            <a:ea typeface="Cambria Math" panose="02040503050406030204" pitchFamily="18" charset="0"/>
                          </a:rPr>
                          <m:t>Pr</m:t>
                        </m:r>
                      </m:fName>
                      <m:e>
                        <m:d>
                          <m:dPr>
                            <m:begChr m:val="["/>
                            <m:endChr m:val="]"/>
                            <m:ctrlPr>
                              <a:rPr kumimoji="1" lang="en-US" altLang="zh-CN" sz="2400" b="0" i="1" smtClean="0">
                                <a:latin typeface="Cambria Math" panose="02040503050406030204" pitchFamily="18" charset="0"/>
                                <a:ea typeface="Cambria Math" panose="02040503050406030204" pitchFamily="18" charset="0"/>
                              </a:rPr>
                            </m:ctrlPr>
                          </m:dPr>
                          <m:e>
                            <m:acc>
                              <m:accPr>
                                <m:chr m:val="̅"/>
                                <m:ctrlPr>
                                  <a:rPr kumimoji="1" lang="en-US" altLang="zh-CN" sz="2400" b="0" i="1" smtClean="0">
                                    <a:latin typeface="Cambria Math" panose="02040503050406030204" pitchFamily="18" charset="0"/>
                                    <a:ea typeface="Cambria Math" panose="02040503050406030204" pitchFamily="18" charset="0"/>
                                  </a:rPr>
                                </m:ctrlPr>
                              </m:accPr>
                              <m:e>
                                <m:r>
                                  <a:rPr kumimoji="1" lang="en-US" altLang="zh-CN" sz="2400" b="0" i="1" smtClean="0">
                                    <a:latin typeface="Cambria Math" panose="02040503050406030204" pitchFamily="18" charset="0"/>
                                    <a:ea typeface="Cambria Math" panose="02040503050406030204" pitchFamily="18" charset="0"/>
                                  </a:rPr>
                                  <m:t>𝐷</m:t>
                                </m:r>
                              </m:e>
                            </m:acc>
                          </m:e>
                        </m:d>
                      </m:e>
                    </m:func>
                    <m:r>
                      <a:rPr kumimoji="1" lang="en-US" altLang="zh-CN" sz="2400" b="0" i="1" smtClean="0">
                        <a:latin typeface="Cambria Math" panose="02040503050406030204" pitchFamily="18" charset="0"/>
                        <a:ea typeface="Cambria Math" panose="02040503050406030204" pitchFamily="18" charset="0"/>
                      </a:rPr>
                      <m:t>=1−</m:t>
                    </m:r>
                    <m:func>
                      <m:funcPr>
                        <m:ctrlPr>
                          <a:rPr kumimoji="1" lang="en-US" altLang="zh-CN" sz="2400" b="0" i="1" smtClean="0">
                            <a:latin typeface="Cambria Math" panose="02040503050406030204" pitchFamily="18" charset="0"/>
                            <a:ea typeface="Cambria Math" panose="02040503050406030204" pitchFamily="18" charset="0"/>
                          </a:rPr>
                        </m:ctrlPr>
                      </m:funcPr>
                      <m:fName>
                        <m:r>
                          <m:rPr>
                            <m:sty m:val="p"/>
                          </m:rPr>
                          <a:rPr kumimoji="1" lang="en-US" altLang="zh-CN" sz="2400" b="0" i="0" smtClean="0">
                            <a:latin typeface="Cambria Math" panose="02040503050406030204" pitchFamily="18" charset="0"/>
                            <a:ea typeface="Cambria Math" panose="02040503050406030204" pitchFamily="18" charset="0"/>
                          </a:rPr>
                          <m:t>Pr</m:t>
                        </m:r>
                      </m:fName>
                      <m:e>
                        <m:d>
                          <m:dPr>
                            <m:begChr m:val="["/>
                            <m:endChr m:val="]"/>
                            <m:ctrlPr>
                              <a:rPr kumimoji="1" lang="en-US" altLang="zh-CN" sz="2400" b="0" i="1" smtClean="0">
                                <a:latin typeface="Cambria Math" panose="02040503050406030204" pitchFamily="18" charset="0"/>
                                <a:ea typeface="Cambria Math" panose="02040503050406030204" pitchFamily="18" charset="0"/>
                              </a:rPr>
                            </m:ctrlPr>
                          </m:dPr>
                          <m:e>
                            <m:r>
                              <a:rPr kumimoji="1" lang="en-US" altLang="zh-CN" sz="2400" b="0" i="1" smtClean="0">
                                <a:latin typeface="Cambria Math" panose="02040503050406030204" pitchFamily="18" charset="0"/>
                                <a:ea typeface="Cambria Math" panose="02040503050406030204" pitchFamily="18" charset="0"/>
                              </a:rPr>
                              <m:t>𝐷</m:t>
                            </m:r>
                          </m:e>
                        </m:d>
                      </m:e>
                    </m:func>
                    <m:r>
                      <a:rPr kumimoji="1" lang="en-US" altLang="zh-CN" sz="2400" b="0" i="1" smtClean="0">
                        <a:latin typeface="Cambria Math" panose="02040503050406030204" pitchFamily="18" charset="0"/>
                        <a:ea typeface="Cambria Math" panose="02040503050406030204" pitchFamily="18" charset="0"/>
                      </a:rPr>
                      <m:t>=0.99999</m:t>
                    </m:r>
                  </m:oMath>
                </a14:m>
                <a:endParaRPr kumimoji="1" lang="zh-CN" altLang="en-US" sz="2400" b="0" dirty="0">
                  <a:latin typeface="Cambria Math" panose="02040503050406030204" pitchFamily="18" charset="0"/>
                </a:endParaRPr>
              </a:p>
              <a:p>
                <a14:m>
                  <m:oMath xmlns:m="http://schemas.openxmlformats.org/officeDocument/2006/math">
                    <m:r>
                      <m:rPr>
                        <m:sty m:val="p"/>
                      </m:rPr>
                      <a:rPr kumimoji="1" lang="en-US" altLang="zh-CN" sz="2400" i="1">
                        <a:latin typeface="Cambria Math" panose="02040503050406030204" pitchFamily="18" charset="0"/>
                        <a:ea typeface="Cambria Math" panose="02040503050406030204" pitchFamily="18" charset="0"/>
                      </a:rPr>
                      <m:t>Pr</m:t>
                    </m:r>
                    <m:d>
                      <m:dPr>
                        <m:begChr m:val="["/>
                        <m:endChr m:val="]"/>
                        <m:ctrlPr>
                          <a:rPr kumimoji="1" lang="en-US" altLang="zh-CN" sz="2400" i="1">
                            <a:latin typeface="Cambria Math" panose="02040503050406030204" pitchFamily="18" charset="0"/>
                            <a:ea typeface="Cambria Math" panose="02040503050406030204" pitchFamily="18" charset="0"/>
                          </a:rPr>
                        </m:ctrlPr>
                      </m:dPr>
                      <m:e>
                        <m:r>
                          <a:rPr kumimoji="1" lang="en-US" altLang="zh-CN" sz="2400" b="0" i="1" smtClean="0">
                            <a:latin typeface="Cambria Math" panose="02040503050406030204" pitchFamily="18" charset="0"/>
                            <a:ea typeface="Cambria Math" panose="02040503050406030204" pitchFamily="18" charset="0"/>
                          </a:rPr>
                          <m:t>𝐸</m:t>
                        </m:r>
                        <m:r>
                          <a:rPr kumimoji="1" lang="en-US" altLang="zh-CN" sz="2400" b="0" i="1" smtClean="0">
                            <a:latin typeface="Cambria Math" panose="02040503050406030204" pitchFamily="18" charset="0"/>
                            <a:ea typeface="Cambria Math" panose="02040503050406030204" pitchFamily="18" charset="0"/>
                          </a:rPr>
                          <m:t>∣</m:t>
                        </m:r>
                        <m:r>
                          <a:rPr kumimoji="1" lang="en-US" altLang="zh-CN" sz="2400" i="1">
                            <a:latin typeface="Cambria Math" panose="02040503050406030204" pitchFamily="18" charset="0"/>
                            <a:ea typeface="Cambria Math" panose="02040503050406030204" pitchFamily="18" charset="0"/>
                          </a:rPr>
                          <m:t>𝐷</m:t>
                        </m:r>
                      </m:e>
                    </m:d>
                    <m:r>
                      <a:rPr kumimoji="1" lang="en-US" altLang="zh-CN" sz="2400" i="1">
                        <a:latin typeface="Cambria Math" panose="02040503050406030204" pitchFamily="18" charset="0"/>
                        <a:ea typeface="Cambria Math" panose="02040503050406030204" pitchFamily="18" charset="0"/>
                      </a:rPr>
                      <m:t>=</m:t>
                    </m:r>
                  </m:oMath>
                </a14:m>
                <a:r>
                  <a:rPr kumimoji="1" lang="en-US" altLang="zh-CN" sz="2400" b="0" dirty="0">
                    <a:latin typeface="Cambria Math" panose="02040503050406030204" pitchFamily="18" charset="0"/>
                    <a:ea typeface="Cambria Math" panose="02040503050406030204" pitchFamily="18" charset="0"/>
                  </a:rPr>
                  <a:t>0.99,</a:t>
                </a:r>
                <a:r>
                  <a:rPr kumimoji="1" lang="zh-CN" altLang="en-US" sz="2400" dirty="0">
                    <a:latin typeface="Cambria Math" panose="02040503050406030204" pitchFamily="18" charset="0"/>
                  </a:rPr>
                  <a:t>   </a:t>
                </a:r>
                <a14:m>
                  <m:oMath xmlns:m="http://schemas.openxmlformats.org/officeDocument/2006/math">
                    <m:r>
                      <m:rPr>
                        <m:sty m:val="p"/>
                      </m:rPr>
                      <a:rPr kumimoji="1" lang="en-US" altLang="zh-CN" sz="2400" i="1">
                        <a:latin typeface="Cambria Math" panose="02040503050406030204" pitchFamily="18" charset="0"/>
                        <a:ea typeface="Cambria Math" panose="02040503050406030204" pitchFamily="18" charset="0"/>
                      </a:rPr>
                      <m:t>Pr</m:t>
                    </m:r>
                    <m:d>
                      <m:dPr>
                        <m:begChr m:val="["/>
                        <m:endChr m:val="]"/>
                        <m:ctrlPr>
                          <a:rPr kumimoji="1" lang="en-US" altLang="zh-CN" sz="2400" i="1">
                            <a:latin typeface="Cambria Math" panose="02040503050406030204" pitchFamily="18" charset="0"/>
                            <a:ea typeface="Cambria Math" panose="02040503050406030204" pitchFamily="18" charset="0"/>
                          </a:rPr>
                        </m:ctrlPr>
                      </m:dPr>
                      <m:e>
                        <m:acc>
                          <m:accPr>
                            <m:chr m:val="̅"/>
                            <m:ctrlPr>
                              <a:rPr kumimoji="1" lang="en-US" altLang="zh-CN" sz="2400" b="0" i="1" smtClean="0">
                                <a:latin typeface="Cambria Math" panose="02040503050406030204" pitchFamily="18" charset="0"/>
                                <a:ea typeface="Cambria Math" panose="02040503050406030204" pitchFamily="18" charset="0"/>
                              </a:rPr>
                            </m:ctrlPr>
                          </m:accPr>
                          <m:e>
                            <m:r>
                              <a:rPr kumimoji="1" lang="en-US" altLang="zh-CN" sz="2400" b="0" i="1" smtClean="0">
                                <a:latin typeface="Cambria Math" panose="02040503050406030204" pitchFamily="18" charset="0"/>
                                <a:ea typeface="Cambria Math" panose="02040503050406030204" pitchFamily="18" charset="0"/>
                              </a:rPr>
                              <m:t>𝐸</m:t>
                            </m:r>
                          </m:e>
                        </m:acc>
                        <m:r>
                          <a:rPr kumimoji="1" lang="en-US" altLang="zh-CN" sz="2400" b="0" i="1" smtClean="0">
                            <a:latin typeface="Cambria Math" panose="02040503050406030204" pitchFamily="18" charset="0"/>
                            <a:ea typeface="Cambria Math" panose="02040503050406030204" pitchFamily="18" charset="0"/>
                          </a:rPr>
                          <m:t>∣</m:t>
                        </m:r>
                        <m:r>
                          <a:rPr kumimoji="1" lang="en-US" altLang="zh-CN" sz="2400" b="0" i="1" smtClean="0">
                            <a:latin typeface="Cambria Math" panose="02040503050406030204" pitchFamily="18" charset="0"/>
                            <a:ea typeface="Cambria Math" panose="02040503050406030204" pitchFamily="18" charset="0"/>
                          </a:rPr>
                          <m:t>𝐷</m:t>
                        </m:r>
                      </m:e>
                    </m:d>
                    <m:r>
                      <a:rPr kumimoji="1" lang="en-US" altLang="zh-CN" sz="2400" i="1">
                        <a:latin typeface="Cambria Math" panose="02040503050406030204" pitchFamily="18" charset="0"/>
                        <a:ea typeface="Cambria Math" panose="02040503050406030204" pitchFamily="18" charset="0"/>
                      </a:rPr>
                      <m:t>=</m:t>
                    </m:r>
                    <m:r>
                      <a:rPr kumimoji="1" lang="en-US" altLang="zh-CN" sz="2400" b="0" i="1" smtClean="0">
                        <a:latin typeface="Cambria Math" panose="02040503050406030204" pitchFamily="18" charset="0"/>
                        <a:ea typeface="Cambria Math" panose="02040503050406030204" pitchFamily="18" charset="0"/>
                      </a:rPr>
                      <m:t>0.01</m:t>
                    </m:r>
                  </m:oMath>
                </a14:m>
                <a:r>
                  <a:rPr kumimoji="1" lang="en-US" altLang="zh-CN" sz="2400" dirty="0">
                    <a:latin typeface="Cambria Math" panose="02040503050406030204" pitchFamily="18" charset="0"/>
                    <a:ea typeface="Cambria Math" panose="02040503050406030204" pitchFamily="18" charset="0"/>
                  </a:rPr>
                  <a:t>,</a:t>
                </a:r>
                <a:r>
                  <a:rPr kumimoji="1" lang="zh-CN" altLang="en-US" sz="2400" dirty="0">
                    <a:latin typeface="Cambria Math" panose="02040503050406030204" pitchFamily="18" charset="0"/>
                  </a:rPr>
                  <a:t> </a:t>
                </a:r>
                <a:br>
                  <a:rPr kumimoji="1" lang="zh-CN" altLang="en-US" sz="2400" i="1" dirty="0">
                    <a:latin typeface="Cambria Math" panose="02040503050406030204" pitchFamily="18" charset="0"/>
                  </a:rPr>
                </a:br>
                <a14:m>
                  <m:oMath xmlns:m="http://schemas.openxmlformats.org/officeDocument/2006/math">
                    <m:r>
                      <m:rPr>
                        <m:sty m:val="p"/>
                      </m:rPr>
                      <a:rPr kumimoji="1" lang="en-US" altLang="zh-CN" sz="2400" i="1">
                        <a:latin typeface="Cambria Math" panose="02040503050406030204" pitchFamily="18" charset="0"/>
                        <a:ea typeface="Cambria Math" panose="02040503050406030204" pitchFamily="18" charset="0"/>
                      </a:rPr>
                      <m:t>Pr</m:t>
                    </m:r>
                    <m:d>
                      <m:dPr>
                        <m:begChr m:val="["/>
                        <m:endChr m:val="]"/>
                        <m:ctrlPr>
                          <a:rPr kumimoji="1" lang="en-US" altLang="zh-CN" sz="2400" i="1">
                            <a:latin typeface="Cambria Math" panose="02040503050406030204" pitchFamily="18" charset="0"/>
                            <a:ea typeface="Cambria Math" panose="02040503050406030204" pitchFamily="18" charset="0"/>
                          </a:rPr>
                        </m:ctrlPr>
                      </m:dPr>
                      <m:e>
                        <m:r>
                          <a:rPr kumimoji="1" lang="en-US" altLang="zh-CN" sz="2400" i="1">
                            <a:latin typeface="Cambria Math" panose="02040503050406030204" pitchFamily="18" charset="0"/>
                            <a:ea typeface="Cambria Math" panose="02040503050406030204" pitchFamily="18" charset="0"/>
                          </a:rPr>
                          <m:t>𝐸</m:t>
                        </m:r>
                        <m:r>
                          <a:rPr kumimoji="1" lang="en-US" altLang="zh-CN" sz="2400" i="1">
                            <a:latin typeface="Cambria Math" panose="02040503050406030204" pitchFamily="18" charset="0"/>
                            <a:ea typeface="Cambria Math" panose="02040503050406030204" pitchFamily="18" charset="0"/>
                          </a:rPr>
                          <m:t>∣</m:t>
                        </m:r>
                        <m:acc>
                          <m:accPr>
                            <m:chr m:val="̅"/>
                            <m:ctrlPr>
                              <a:rPr kumimoji="1" lang="en-US" altLang="zh-CN" sz="2400" i="1">
                                <a:latin typeface="Cambria Math" panose="02040503050406030204" pitchFamily="18" charset="0"/>
                                <a:ea typeface="Cambria Math" panose="02040503050406030204" pitchFamily="18" charset="0"/>
                              </a:rPr>
                            </m:ctrlPr>
                          </m:accPr>
                          <m:e>
                            <m:r>
                              <a:rPr kumimoji="1" lang="en-US" altLang="zh-CN" sz="2400" i="1">
                                <a:latin typeface="Cambria Math" panose="02040503050406030204" pitchFamily="18" charset="0"/>
                                <a:ea typeface="Cambria Math" panose="02040503050406030204" pitchFamily="18" charset="0"/>
                              </a:rPr>
                              <m:t>𝐷</m:t>
                            </m:r>
                          </m:e>
                        </m:acc>
                      </m:e>
                    </m:d>
                    <m:r>
                      <a:rPr kumimoji="1" lang="en-US" altLang="zh-CN" sz="2400" i="1">
                        <a:latin typeface="Cambria Math" panose="02040503050406030204" pitchFamily="18" charset="0"/>
                        <a:ea typeface="Cambria Math" panose="02040503050406030204" pitchFamily="18" charset="0"/>
                      </a:rPr>
                      <m:t>=</m:t>
                    </m:r>
                  </m:oMath>
                </a14:m>
                <a:r>
                  <a:rPr kumimoji="1" lang="en-US" altLang="zh-CN" sz="2400" b="0" dirty="0">
                    <a:latin typeface="Cambria Math" panose="02040503050406030204" pitchFamily="18" charset="0"/>
                    <a:ea typeface="Cambria Math" panose="02040503050406030204" pitchFamily="18" charset="0"/>
                  </a:rPr>
                  <a:t>0.005,</a:t>
                </a:r>
                <a:r>
                  <a:rPr kumimoji="1" lang="zh-CN" altLang="en-US" sz="2400" dirty="0">
                    <a:latin typeface="Cambria Math" panose="02040503050406030204" pitchFamily="18" charset="0"/>
                  </a:rPr>
                  <a:t> </a:t>
                </a:r>
                <a14:m>
                  <m:oMath xmlns:m="http://schemas.openxmlformats.org/officeDocument/2006/math">
                    <m:r>
                      <m:rPr>
                        <m:sty m:val="p"/>
                      </m:rPr>
                      <a:rPr kumimoji="1" lang="en-US" altLang="zh-CN" sz="2400" i="1">
                        <a:latin typeface="Cambria Math" panose="02040503050406030204" pitchFamily="18" charset="0"/>
                        <a:ea typeface="Cambria Math" panose="02040503050406030204" pitchFamily="18" charset="0"/>
                      </a:rPr>
                      <m:t>Pr</m:t>
                    </m:r>
                    <m:d>
                      <m:dPr>
                        <m:begChr m:val="["/>
                        <m:endChr m:val="]"/>
                        <m:ctrlPr>
                          <a:rPr kumimoji="1" lang="en-US" altLang="zh-CN" sz="2400" i="1">
                            <a:latin typeface="Cambria Math" panose="02040503050406030204" pitchFamily="18" charset="0"/>
                            <a:ea typeface="Cambria Math" panose="02040503050406030204" pitchFamily="18" charset="0"/>
                          </a:rPr>
                        </m:ctrlPr>
                      </m:dPr>
                      <m:e>
                        <m:acc>
                          <m:accPr>
                            <m:chr m:val="̅"/>
                            <m:ctrlPr>
                              <a:rPr kumimoji="1" lang="en-US" altLang="zh-CN" sz="2400" i="1">
                                <a:latin typeface="Cambria Math" panose="02040503050406030204" pitchFamily="18" charset="0"/>
                                <a:ea typeface="Cambria Math" panose="02040503050406030204" pitchFamily="18" charset="0"/>
                              </a:rPr>
                            </m:ctrlPr>
                          </m:accPr>
                          <m:e>
                            <m:r>
                              <a:rPr kumimoji="1" lang="en-US" altLang="zh-CN" sz="2400" i="1">
                                <a:latin typeface="Cambria Math" panose="02040503050406030204" pitchFamily="18" charset="0"/>
                                <a:ea typeface="Cambria Math" panose="02040503050406030204" pitchFamily="18" charset="0"/>
                              </a:rPr>
                              <m:t>𝐸</m:t>
                            </m:r>
                          </m:e>
                        </m:acc>
                        <m:r>
                          <a:rPr kumimoji="1" lang="en-US" altLang="zh-CN" sz="2400" i="1">
                            <a:latin typeface="Cambria Math" panose="02040503050406030204" pitchFamily="18" charset="0"/>
                            <a:ea typeface="Cambria Math" panose="02040503050406030204" pitchFamily="18" charset="0"/>
                          </a:rPr>
                          <m:t>∣</m:t>
                        </m:r>
                        <m:acc>
                          <m:accPr>
                            <m:chr m:val="̅"/>
                            <m:ctrlPr>
                              <a:rPr kumimoji="1" lang="en-US" altLang="zh-CN" sz="2400" b="0" i="1" smtClean="0">
                                <a:latin typeface="Cambria Math" panose="02040503050406030204" pitchFamily="18" charset="0"/>
                                <a:ea typeface="Cambria Math" panose="02040503050406030204" pitchFamily="18" charset="0"/>
                              </a:rPr>
                            </m:ctrlPr>
                          </m:accPr>
                          <m:e>
                            <m:r>
                              <a:rPr kumimoji="1" lang="en-US" altLang="zh-CN" sz="2400" b="0" i="1" smtClean="0">
                                <a:latin typeface="Cambria Math" panose="02040503050406030204" pitchFamily="18" charset="0"/>
                                <a:ea typeface="Cambria Math" panose="02040503050406030204" pitchFamily="18" charset="0"/>
                              </a:rPr>
                              <m:t>𝐷</m:t>
                            </m:r>
                          </m:e>
                        </m:acc>
                      </m:e>
                    </m:d>
                    <m:r>
                      <a:rPr kumimoji="1" lang="en-US" altLang="zh-CN" sz="2400" i="1">
                        <a:latin typeface="Cambria Math" panose="02040503050406030204" pitchFamily="18" charset="0"/>
                        <a:ea typeface="Cambria Math" panose="02040503050406030204" pitchFamily="18" charset="0"/>
                      </a:rPr>
                      <m:t>=</m:t>
                    </m:r>
                    <m:r>
                      <a:rPr kumimoji="1" lang="en-US" altLang="zh-CN" sz="2400" b="0" i="1" smtClean="0">
                        <a:latin typeface="Cambria Math" panose="02040503050406030204" pitchFamily="18" charset="0"/>
                        <a:ea typeface="Cambria Math" panose="02040503050406030204" pitchFamily="18" charset="0"/>
                      </a:rPr>
                      <m:t>0.995</m:t>
                    </m:r>
                  </m:oMath>
                </a14:m>
                <a:endParaRPr kumimoji="1" lang="zh-CN" altLang="en-US" sz="2400" dirty="0">
                  <a:latin typeface="Cambria Math" panose="02040503050406030204" pitchFamily="18" charset="0"/>
                </a:endParaRPr>
              </a:p>
              <a:p>
                <a:endParaRPr kumimoji="1" lang="zh-CN" altLang="en-US" sz="2400" dirty="0"/>
              </a:p>
              <a:p>
                <a:pPr marL="0" indent="0">
                  <a:buNone/>
                </a:pPr>
                <a14:m>
                  <m:oMath xmlns:m="http://schemas.openxmlformats.org/officeDocument/2006/math">
                    <m:r>
                      <m:rPr>
                        <m:sty m:val="p"/>
                      </m:rPr>
                      <a:rPr kumimoji="1" lang="en-US" altLang="zh-CN" sz="2400" i="1">
                        <a:latin typeface="Cambria Math" panose="02040503050406030204" pitchFamily="18" charset="0"/>
                        <a:ea typeface="Cambria Math" panose="02040503050406030204" pitchFamily="18" charset="0"/>
                      </a:rPr>
                      <m:t>Pr</m:t>
                    </m:r>
                    <m:d>
                      <m:dPr>
                        <m:begChr m:val="["/>
                        <m:endChr m:val="]"/>
                        <m:sepChr m:val="∣"/>
                        <m:ctrlPr>
                          <a:rPr kumimoji="1" lang="en-US" altLang="zh-CN" sz="2400" i="1">
                            <a:latin typeface="Cambria Math" panose="02040503050406030204" pitchFamily="18" charset="0"/>
                            <a:ea typeface="Cambria Math" panose="02040503050406030204" pitchFamily="18" charset="0"/>
                          </a:rPr>
                        </m:ctrlPr>
                      </m:dPr>
                      <m:e>
                        <m:r>
                          <a:rPr kumimoji="1" lang="en-US" altLang="zh-CN" sz="2400" b="0" i="1" smtClean="0">
                            <a:latin typeface="Cambria Math" panose="02040503050406030204" pitchFamily="18" charset="0"/>
                            <a:ea typeface="Cambria Math" panose="02040503050406030204" pitchFamily="18" charset="0"/>
                          </a:rPr>
                          <m:t>𝐷</m:t>
                        </m:r>
                      </m:e>
                      <m:e>
                        <m:r>
                          <a:rPr kumimoji="1" lang="en-US" altLang="zh-CN" sz="2400" i="1">
                            <a:latin typeface="Cambria Math" panose="02040503050406030204" pitchFamily="18" charset="0"/>
                            <a:ea typeface="Cambria Math" panose="02040503050406030204" pitchFamily="18" charset="0"/>
                          </a:rPr>
                          <m:t>𝐸</m:t>
                        </m:r>
                      </m:e>
                    </m:d>
                    <m:r>
                      <a:rPr kumimoji="1" lang="en-US" altLang="zh-CN" sz="2400" i="1">
                        <a:latin typeface="Cambria Math" panose="02040503050406030204" pitchFamily="18" charset="0"/>
                        <a:ea typeface="Cambria Math" panose="02040503050406030204" pitchFamily="18" charset="0"/>
                      </a:rPr>
                      <m:t>=</m:t>
                    </m:r>
                    <m:f>
                      <m:fPr>
                        <m:ctrlPr>
                          <a:rPr kumimoji="1" lang="en-US" altLang="zh-CN" sz="2400" i="1">
                            <a:latin typeface="Cambria Math" panose="02040503050406030204" pitchFamily="18" charset="0"/>
                            <a:ea typeface="Cambria Math" panose="02040503050406030204" pitchFamily="18" charset="0"/>
                          </a:rPr>
                        </m:ctrlPr>
                      </m:fPr>
                      <m:num>
                        <m:r>
                          <m:rPr>
                            <m:sty m:val="p"/>
                          </m:rPr>
                          <a:rPr kumimoji="1" lang="en-US" altLang="zh-CN" sz="2400">
                            <a:latin typeface="Cambria Math" panose="02040503050406030204" pitchFamily="18" charset="0"/>
                            <a:ea typeface="Cambria Math" panose="02040503050406030204" pitchFamily="18" charset="0"/>
                          </a:rPr>
                          <m:t>Pr</m:t>
                        </m:r>
                        <m:r>
                          <a:rPr kumimoji="1" lang="en-US" altLang="zh-CN" sz="2400" i="1">
                            <a:latin typeface="Cambria Math" panose="02040503050406030204" pitchFamily="18" charset="0"/>
                            <a:ea typeface="Cambria Math" panose="02040503050406030204" pitchFamily="18" charset="0"/>
                          </a:rPr>
                          <m:t>⁡[</m:t>
                        </m:r>
                        <m:r>
                          <a:rPr kumimoji="1" lang="en-US" altLang="zh-CN" sz="2400" b="0" i="1" smtClean="0">
                            <a:latin typeface="Cambria Math" panose="02040503050406030204" pitchFamily="18" charset="0"/>
                            <a:ea typeface="Cambria Math" panose="02040503050406030204" pitchFamily="18" charset="0"/>
                          </a:rPr>
                          <m:t>𝐸</m:t>
                        </m:r>
                        <m:r>
                          <a:rPr kumimoji="1" lang="en-US" altLang="zh-CN" sz="2400" i="1">
                            <a:latin typeface="Cambria Math" panose="02040503050406030204" pitchFamily="18" charset="0"/>
                            <a:ea typeface="Cambria Math" panose="02040503050406030204" pitchFamily="18" charset="0"/>
                          </a:rPr>
                          <m:t>∣</m:t>
                        </m:r>
                        <m:r>
                          <a:rPr kumimoji="1" lang="en-US" altLang="zh-CN" sz="2400" b="0" i="1" smtClean="0">
                            <a:latin typeface="Cambria Math" panose="02040503050406030204" pitchFamily="18" charset="0"/>
                            <a:ea typeface="Cambria Math" panose="02040503050406030204" pitchFamily="18" charset="0"/>
                          </a:rPr>
                          <m:t>𝐷</m:t>
                        </m:r>
                        <m:r>
                          <a:rPr kumimoji="1" lang="en-US" altLang="zh-CN" sz="2400" i="1">
                            <a:latin typeface="Cambria Math" panose="02040503050406030204" pitchFamily="18" charset="0"/>
                            <a:ea typeface="Cambria Math" panose="02040503050406030204" pitchFamily="18" charset="0"/>
                          </a:rPr>
                          <m:t>]</m:t>
                        </m:r>
                        <m:func>
                          <m:funcPr>
                            <m:ctrlPr>
                              <a:rPr kumimoji="1" lang="en-US" altLang="zh-CN" sz="2400" i="1">
                                <a:latin typeface="Cambria Math" panose="02040503050406030204" pitchFamily="18" charset="0"/>
                                <a:ea typeface="Cambria Math" panose="02040503050406030204" pitchFamily="18" charset="0"/>
                              </a:rPr>
                            </m:ctrlPr>
                          </m:funcPr>
                          <m:fName>
                            <m:r>
                              <m:rPr>
                                <m:sty m:val="p"/>
                              </m:rPr>
                              <a:rPr kumimoji="1" lang="en-US" altLang="zh-CN" sz="2400">
                                <a:latin typeface="Cambria Math" panose="02040503050406030204" pitchFamily="18" charset="0"/>
                                <a:ea typeface="Cambria Math" panose="02040503050406030204" pitchFamily="18" charset="0"/>
                              </a:rPr>
                              <m:t>Pr</m:t>
                            </m:r>
                          </m:fName>
                          <m:e>
                            <m:d>
                              <m:dPr>
                                <m:begChr m:val="["/>
                                <m:endChr m:val="]"/>
                                <m:ctrlPr>
                                  <a:rPr kumimoji="1" lang="en-US" altLang="zh-CN" sz="2400" i="1">
                                    <a:latin typeface="Cambria Math" panose="02040503050406030204" pitchFamily="18" charset="0"/>
                                    <a:ea typeface="Cambria Math" panose="02040503050406030204" pitchFamily="18" charset="0"/>
                                  </a:rPr>
                                </m:ctrlPr>
                              </m:dPr>
                              <m:e>
                                <m:r>
                                  <a:rPr kumimoji="1" lang="en-US" altLang="zh-CN" sz="2400" b="0" i="1" smtClean="0">
                                    <a:latin typeface="Cambria Math" panose="02040503050406030204" pitchFamily="18" charset="0"/>
                                    <a:ea typeface="Cambria Math" panose="02040503050406030204" pitchFamily="18" charset="0"/>
                                  </a:rPr>
                                  <m:t>𝐷</m:t>
                                </m:r>
                              </m:e>
                            </m:d>
                          </m:e>
                        </m:func>
                      </m:num>
                      <m:den>
                        <m:func>
                          <m:funcPr>
                            <m:ctrlPr>
                              <a:rPr kumimoji="1" lang="en-US" altLang="zh-CN" sz="2400" i="1">
                                <a:latin typeface="Cambria Math" panose="02040503050406030204" pitchFamily="18" charset="0"/>
                                <a:ea typeface="Cambria Math" panose="02040503050406030204" pitchFamily="18" charset="0"/>
                              </a:rPr>
                            </m:ctrlPr>
                          </m:funcPr>
                          <m:fName>
                            <m:r>
                              <m:rPr>
                                <m:sty m:val="p"/>
                              </m:rPr>
                              <a:rPr kumimoji="1" lang="en-US" altLang="zh-CN" sz="2400">
                                <a:latin typeface="Cambria Math" panose="02040503050406030204" pitchFamily="18" charset="0"/>
                                <a:ea typeface="Cambria Math" panose="02040503050406030204" pitchFamily="18" charset="0"/>
                              </a:rPr>
                              <m:t>Pr</m:t>
                            </m:r>
                          </m:fName>
                          <m:e>
                            <m:d>
                              <m:dPr>
                                <m:begChr m:val="["/>
                                <m:endChr m:val="]"/>
                                <m:ctrlPr>
                                  <a:rPr kumimoji="1" lang="en-US" altLang="zh-CN" sz="2400" i="1">
                                    <a:latin typeface="Cambria Math" panose="02040503050406030204" pitchFamily="18" charset="0"/>
                                    <a:ea typeface="Cambria Math" panose="02040503050406030204" pitchFamily="18" charset="0"/>
                                  </a:rPr>
                                </m:ctrlPr>
                              </m:dPr>
                              <m:e>
                                <m:r>
                                  <a:rPr kumimoji="1" lang="en-US" altLang="zh-CN" sz="2400" i="1">
                                    <a:latin typeface="Cambria Math" panose="02040503050406030204" pitchFamily="18" charset="0"/>
                                    <a:ea typeface="Cambria Math" panose="02040503050406030204" pitchFamily="18" charset="0"/>
                                  </a:rPr>
                                  <m:t>𝐸</m:t>
                                </m:r>
                                <m:r>
                                  <a:rPr kumimoji="1" lang="en-US" altLang="zh-CN" sz="2400" i="1">
                                    <a:latin typeface="Cambria Math" panose="02040503050406030204" pitchFamily="18" charset="0"/>
                                    <a:ea typeface="Cambria Math" panose="02040503050406030204" pitchFamily="18" charset="0"/>
                                  </a:rPr>
                                  <m:t>∣</m:t>
                                </m:r>
                                <m:r>
                                  <a:rPr kumimoji="1" lang="en-US" altLang="zh-CN" sz="2400" b="0" i="1" smtClean="0">
                                    <a:latin typeface="Cambria Math" panose="02040503050406030204" pitchFamily="18" charset="0"/>
                                    <a:ea typeface="Cambria Math" panose="02040503050406030204" pitchFamily="18" charset="0"/>
                                  </a:rPr>
                                  <m:t>𝐷</m:t>
                                </m:r>
                              </m:e>
                            </m:d>
                            <m:func>
                              <m:funcPr>
                                <m:ctrlPr>
                                  <a:rPr kumimoji="1" lang="en-US" altLang="zh-CN" sz="2400" i="1">
                                    <a:latin typeface="Cambria Math" panose="02040503050406030204" pitchFamily="18" charset="0"/>
                                    <a:ea typeface="Cambria Math" panose="02040503050406030204" pitchFamily="18" charset="0"/>
                                  </a:rPr>
                                </m:ctrlPr>
                              </m:funcPr>
                              <m:fName>
                                <m:r>
                                  <m:rPr>
                                    <m:sty m:val="p"/>
                                  </m:rPr>
                                  <a:rPr kumimoji="1" lang="en-US" altLang="zh-CN" sz="2400">
                                    <a:latin typeface="Cambria Math" panose="02040503050406030204" pitchFamily="18" charset="0"/>
                                    <a:ea typeface="Cambria Math" panose="02040503050406030204" pitchFamily="18" charset="0"/>
                                  </a:rPr>
                                  <m:t>Pr</m:t>
                                </m:r>
                              </m:fName>
                              <m:e>
                                <m:d>
                                  <m:dPr>
                                    <m:begChr m:val="["/>
                                    <m:endChr m:val="]"/>
                                    <m:ctrlPr>
                                      <a:rPr kumimoji="1" lang="en-US" altLang="zh-CN" sz="2400" i="1">
                                        <a:latin typeface="Cambria Math" panose="02040503050406030204" pitchFamily="18" charset="0"/>
                                        <a:ea typeface="Cambria Math" panose="02040503050406030204" pitchFamily="18" charset="0"/>
                                      </a:rPr>
                                    </m:ctrlPr>
                                  </m:dPr>
                                  <m:e>
                                    <m:r>
                                      <a:rPr kumimoji="1" lang="en-US" altLang="zh-CN" sz="2400" b="0" i="1" smtClean="0">
                                        <a:latin typeface="Cambria Math" panose="02040503050406030204" pitchFamily="18" charset="0"/>
                                        <a:ea typeface="Cambria Math" panose="02040503050406030204" pitchFamily="18" charset="0"/>
                                      </a:rPr>
                                      <m:t>𝐷</m:t>
                                    </m:r>
                                  </m:e>
                                </m:d>
                              </m:e>
                            </m:func>
                            <m:r>
                              <a:rPr kumimoji="1" lang="en-US" altLang="zh-CN" sz="2400" i="1">
                                <a:latin typeface="Cambria Math" panose="02040503050406030204" pitchFamily="18" charset="0"/>
                                <a:ea typeface="Cambria Math" panose="02040503050406030204" pitchFamily="18" charset="0"/>
                              </a:rPr>
                              <m:t>+</m:t>
                            </m:r>
                            <m:func>
                              <m:funcPr>
                                <m:ctrlPr>
                                  <a:rPr kumimoji="1" lang="en-US" altLang="zh-CN" sz="2400" i="1">
                                    <a:latin typeface="Cambria Math" panose="02040503050406030204" pitchFamily="18" charset="0"/>
                                    <a:ea typeface="Cambria Math" panose="02040503050406030204" pitchFamily="18" charset="0"/>
                                  </a:rPr>
                                </m:ctrlPr>
                              </m:funcPr>
                              <m:fName>
                                <m:r>
                                  <m:rPr>
                                    <m:sty m:val="p"/>
                                  </m:rPr>
                                  <a:rPr kumimoji="1" lang="en-US" altLang="zh-CN" sz="2400">
                                    <a:latin typeface="Cambria Math" panose="02040503050406030204" pitchFamily="18" charset="0"/>
                                    <a:ea typeface="Cambria Math" panose="02040503050406030204" pitchFamily="18" charset="0"/>
                                  </a:rPr>
                                  <m:t>Pr</m:t>
                                </m:r>
                              </m:fName>
                              <m:e>
                                <m:r>
                                  <a:rPr kumimoji="1" lang="en-US" altLang="zh-CN" sz="2400" i="1">
                                    <a:latin typeface="Cambria Math" panose="02040503050406030204" pitchFamily="18" charset="0"/>
                                    <a:ea typeface="Cambria Math" panose="02040503050406030204" pitchFamily="18" charset="0"/>
                                  </a:rPr>
                                  <m:t>[</m:t>
                                </m:r>
                                <m:r>
                                  <a:rPr kumimoji="1" lang="en-US" altLang="zh-CN" sz="2400" i="1">
                                    <a:latin typeface="Cambria Math" panose="02040503050406030204" pitchFamily="18" charset="0"/>
                                    <a:ea typeface="Cambria Math" panose="02040503050406030204" pitchFamily="18" charset="0"/>
                                  </a:rPr>
                                  <m:t>𝐸</m:t>
                                </m:r>
                                <m:r>
                                  <a:rPr kumimoji="1" lang="en-US" altLang="zh-CN" sz="2400" i="1">
                                    <a:latin typeface="Cambria Math" panose="02040503050406030204" pitchFamily="18" charset="0"/>
                                    <a:ea typeface="Cambria Math" panose="02040503050406030204" pitchFamily="18" charset="0"/>
                                  </a:rPr>
                                  <m:t>∣</m:t>
                                </m:r>
                                <m:acc>
                                  <m:accPr>
                                    <m:chr m:val="̅"/>
                                    <m:ctrlPr>
                                      <a:rPr kumimoji="1" lang="en-US" altLang="zh-CN" sz="2400" i="1">
                                        <a:latin typeface="Cambria Math" panose="02040503050406030204" pitchFamily="18" charset="0"/>
                                        <a:ea typeface="Cambria Math" panose="02040503050406030204" pitchFamily="18" charset="0"/>
                                      </a:rPr>
                                    </m:ctrlPr>
                                  </m:accPr>
                                  <m:e>
                                    <m:r>
                                      <a:rPr kumimoji="1" lang="en-US" altLang="zh-CN" sz="2400" b="0" i="1" smtClean="0">
                                        <a:latin typeface="Cambria Math" panose="02040503050406030204" pitchFamily="18" charset="0"/>
                                        <a:ea typeface="Cambria Math" panose="02040503050406030204" pitchFamily="18" charset="0"/>
                                      </a:rPr>
                                      <m:t>𝐷</m:t>
                                    </m:r>
                                  </m:e>
                                </m:acc>
                                <m:r>
                                  <a:rPr kumimoji="1" lang="en-US" altLang="zh-CN" sz="2400" i="1">
                                    <a:latin typeface="Cambria Math" panose="02040503050406030204" pitchFamily="18" charset="0"/>
                                    <a:ea typeface="Cambria Math" panose="02040503050406030204" pitchFamily="18" charset="0"/>
                                  </a:rPr>
                                  <m:t>]</m:t>
                                </m:r>
                              </m:e>
                            </m:func>
                            <m:r>
                              <m:rPr>
                                <m:sty m:val="p"/>
                              </m:rPr>
                              <a:rPr kumimoji="1" lang="en-US" altLang="zh-CN" sz="2400">
                                <a:latin typeface="Cambria Math" panose="02040503050406030204" pitchFamily="18" charset="0"/>
                                <a:ea typeface="Cambria Math" panose="02040503050406030204" pitchFamily="18" charset="0"/>
                              </a:rPr>
                              <m:t>Pr</m:t>
                            </m:r>
                            <m:r>
                              <a:rPr kumimoji="1" lang="en-US" altLang="zh-CN" sz="2400" i="1">
                                <a:latin typeface="Cambria Math" panose="02040503050406030204" pitchFamily="18" charset="0"/>
                                <a:ea typeface="Cambria Math" panose="02040503050406030204" pitchFamily="18" charset="0"/>
                              </a:rPr>
                              <m:t>⁡[</m:t>
                            </m:r>
                            <m:acc>
                              <m:accPr>
                                <m:chr m:val="̅"/>
                                <m:ctrlPr>
                                  <a:rPr kumimoji="1" lang="en-US" altLang="zh-CN" sz="2400" i="1">
                                    <a:latin typeface="Cambria Math" panose="02040503050406030204" pitchFamily="18" charset="0"/>
                                    <a:ea typeface="Cambria Math" panose="02040503050406030204" pitchFamily="18" charset="0"/>
                                  </a:rPr>
                                </m:ctrlPr>
                              </m:accPr>
                              <m:e>
                                <m:r>
                                  <a:rPr kumimoji="1" lang="en-US" altLang="zh-CN" sz="2400" b="0" i="1" smtClean="0">
                                    <a:latin typeface="Cambria Math" panose="02040503050406030204" pitchFamily="18" charset="0"/>
                                    <a:ea typeface="Cambria Math" panose="02040503050406030204" pitchFamily="18" charset="0"/>
                                  </a:rPr>
                                  <m:t>𝐷</m:t>
                                </m:r>
                              </m:e>
                            </m:acc>
                            <m:r>
                              <a:rPr kumimoji="1" lang="en-US" altLang="zh-CN" sz="2400" i="1">
                                <a:latin typeface="Cambria Math" panose="02040503050406030204" pitchFamily="18" charset="0"/>
                                <a:ea typeface="Cambria Math" panose="02040503050406030204" pitchFamily="18" charset="0"/>
                              </a:rPr>
                              <m:t>]</m:t>
                            </m:r>
                          </m:e>
                        </m:func>
                      </m:den>
                    </m:f>
                  </m:oMath>
                </a14:m>
                <a:r>
                  <a:rPr kumimoji="1" lang="zh-CN" altLang="en-US" sz="2400" i="1" dirty="0">
                    <a:latin typeface="Cambria Math" panose="02040503050406030204" pitchFamily="18" charset="0"/>
                  </a:rPr>
                  <a:t> </a:t>
                </a:r>
              </a:p>
              <a:p>
                <a:pPr marL="0" indent="0">
                  <a:buNone/>
                </a:pPr>
                <a:r>
                  <a:rPr kumimoji="1" lang="zh-CN" altLang="en-US" sz="2400" b="0" dirty="0">
                    <a:latin typeface="Cambria Math" panose="02040503050406030204" pitchFamily="18" charset="0"/>
                  </a:rPr>
                  <a:t>	      </a:t>
                </a:r>
                <a14:m>
                  <m:oMath xmlns:m="http://schemas.openxmlformats.org/officeDocument/2006/math">
                    <m:r>
                      <a:rPr kumimoji="1" lang="en-US" altLang="zh-CN" sz="2400" b="0" i="1" smtClean="0">
                        <a:latin typeface="Cambria Math" panose="02040503050406030204" pitchFamily="18" charset="0"/>
                        <a:ea typeface="Cambria Math" panose="02040503050406030204" pitchFamily="18" charset="0"/>
                      </a:rPr>
                      <m:t>=</m:t>
                    </m:r>
                    <m:f>
                      <m:fPr>
                        <m:ctrlPr>
                          <a:rPr kumimoji="1" lang="en-US" altLang="zh-CN" sz="2400" b="0" i="1" smtClean="0">
                            <a:latin typeface="Cambria Math" panose="02040503050406030204" pitchFamily="18" charset="0"/>
                            <a:ea typeface="Cambria Math" panose="02040503050406030204" pitchFamily="18" charset="0"/>
                          </a:rPr>
                        </m:ctrlPr>
                      </m:fPr>
                      <m:num>
                        <m:r>
                          <a:rPr kumimoji="1" lang="en-US" altLang="zh-CN" sz="2400" b="0" i="1" smtClean="0">
                            <a:latin typeface="Cambria Math" panose="02040503050406030204" pitchFamily="18" charset="0"/>
                            <a:ea typeface="Cambria Math" panose="02040503050406030204" pitchFamily="18" charset="0"/>
                          </a:rPr>
                          <m:t>0.99×0.00001</m:t>
                        </m:r>
                      </m:num>
                      <m:den>
                        <m:r>
                          <a:rPr kumimoji="1" lang="en-US" altLang="zh-CN" sz="2400" b="0" i="1" smtClean="0">
                            <a:latin typeface="Cambria Math" panose="02040503050406030204" pitchFamily="18" charset="0"/>
                            <a:ea typeface="Cambria Math" panose="02040503050406030204" pitchFamily="18" charset="0"/>
                          </a:rPr>
                          <m:t>0.99×0.00001+0.005×0.99999</m:t>
                        </m:r>
                      </m:den>
                    </m:f>
                  </m:oMath>
                </a14:m>
                <a:r>
                  <a:rPr kumimoji="1" lang="zh-CN" altLang="en-US" sz="2400" b="0" i="1" dirty="0">
                    <a:latin typeface="Cambria Math" panose="02040503050406030204" pitchFamily="18" charset="0"/>
                  </a:rPr>
                  <a:t> </a:t>
                </a:r>
              </a:p>
              <a:p>
                <a:pPr marL="0" indent="0">
                  <a:buNone/>
                </a:pPr>
                <a:r>
                  <a:rPr kumimoji="1" lang="zh-CN" altLang="en-US" sz="2400" b="0" dirty="0">
                    <a:latin typeface="Cambria Math" panose="02040503050406030204" pitchFamily="18" charset="0"/>
                  </a:rPr>
                  <a:t>	      </a:t>
                </a:r>
                <a14:m>
                  <m:oMath xmlns:m="http://schemas.openxmlformats.org/officeDocument/2006/math">
                    <m:r>
                      <a:rPr kumimoji="1" lang="zh-CN" altLang="en-US" sz="2400" b="0" i="1" smtClean="0">
                        <a:latin typeface="Cambria Math" panose="02040503050406030204" pitchFamily="18" charset="0"/>
                        <a:ea typeface="Cambria Math" charset="0"/>
                        <a:cs typeface="Cambria Math" charset="0"/>
                      </a:rPr>
                      <m:t>≈</m:t>
                    </m:r>
                    <m:r>
                      <a:rPr kumimoji="1" lang="en-US" altLang="zh-CN" sz="2400" b="0" i="1" smtClean="0">
                        <a:latin typeface="Cambria Math" panose="02040503050406030204" pitchFamily="18" charset="0"/>
                        <a:ea typeface="Cambria Math" panose="02040503050406030204" pitchFamily="18" charset="0"/>
                        <a:cs typeface="Cambria Math" charset="0"/>
                      </a:rPr>
                      <m:t>0.002</m:t>
                    </m:r>
                  </m:oMath>
                </a14:m>
                <a:r>
                  <a:rPr kumimoji="1" lang="zh-CN" altLang="en-US" sz="2400" b="0" dirty="0">
                    <a:latin typeface="Cambria Math" panose="02040503050406030204" pitchFamily="18" charset="0"/>
                  </a:rPr>
                  <a:t> </a:t>
                </a:r>
              </a:p>
              <a:p>
                <a:pPr marL="0" indent="0">
                  <a:buNone/>
                </a:pPr>
                <a:endParaRPr kumimoji="1" lang="zh-CN" altLang="en-US" sz="2400" dirty="0"/>
              </a:p>
              <a:p>
                <a:endParaRPr kumimoji="1" lang="zh-CN" altLang="en-US" sz="2400" dirty="0"/>
              </a:p>
            </p:txBody>
          </p:sp>
        </mc:Choice>
        <mc:Fallback xmlns="">
          <p:sp>
            <p:nvSpPr>
              <p:cNvPr id="2" name="内容占位符 1"/>
              <p:cNvSpPr>
                <a:spLocks noGrp="1" noRot="1" noChangeAspect="1" noMove="1" noResize="1" noEditPoints="1" noAdjustHandles="1" noChangeArrowheads="1" noChangeShapeType="1" noTextEdit="1"/>
              </p:cNvSpPr>
              <p:nvPr>
                <p:ph idx="1"/>
              </p:nvPr>
            </p:nvSpPr>
            <p:spPr>
              <a:blipFill>
                <a:blip r:embed="rId2"/>
                <a:stretch>
                  <a:fillRect l="-150"/>
                </a:stretch>
              </a:blipFill>
            </p:spPr>
            <p:txBody>
              <a:bodyPr/>
              <a:lstStyle/>
              <a:p>
                <a:r>
                  <a:rPr lang="zh-CN" altLang="en-US">
                    <a:noFill/>
                  </a:rPr>
                  <a:t> </a:t>
                </a:r>
              </a:p>
            </p:txBody>
          </p:sp>
        </mc:Fallback>
      </mc:AlternateContent>
      <p:sp>
        <p:nvSpPr>
          <p:cNvPr id="3" name="标题 2"/>
          <p:cNvSpPr>
            <a:spLocks noGrp="1"/>
          </p:cNvSpPr>
          <p:nvPr>
            <p:ph type="title"/>
          </p:nvPr>
        </p:nvSpPr>
        <p:spPr/>
        <p:txBody>
          <a:bodyPr/>
          <a:lstStyle/>
          <a:p>
            <a:r>
              <a:rPr kumimoji="1" lang="zh-CN" altLang="en-US" dirty="0"/>
              <a:t>贝叶斯定理的应用（续）</a:t>
            </a:r>
          </a:p>
        </p:txBody>
      </p:sp>
      <p:sp>
        <p:nvSpPr>
          <p:cNvPr id="4" name="TextBox 34"/>
          <p:cNvSpPr txBox="1">
            <a:spLocks noChangeArrowheads="1"/>
          </p:cNvSpPr>
          <p:nvPr/>
        </p:nvSpPr>
        <p:spPr bwMode="auto">
          <a:xfrm>
            <a:off x="3059832" y="5647538"/>
            <a:ext cx="3505200" cy="461963"/>
          </a:xfrm>
          <a:prstGeom prst="rect">
            <a:avLst/>
          </a:prstGeom>
          <a:noFill/>
          <a:ln w="9525">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spcBef>
                <a:spcPct val="20000"/>
              </a:spcBef>
              <a:buBlip>
                <a:blip r:embed="rId3"/>
              </a:buBlip>
              <a:defRPr kumimoji="1" sz="3200">
                <a:solidFill>
                  <a:schemeClr val="accent2"/>
                </a:solidFill>
                <a:latin typeface="Times New Roman" panose="02020603050405020304" pitchFamily="18" charset="0"/>
                <a:ea typeface="宋体" panose="02010600030101010101" pitchFamily="2" charset="-122"/>
              </a:defRPr>
            </a:lvl1pPr>
            <a:lvl2pPr marL="742950" indent="-285750">
              <a:spcBef>
                <a:spcPct val="20000"/>
              </a:spcBef>
              <a:buClr>
                <a:schemeClr val="accent2"/>
              </a:buClr>
              <a:buFont typeface="Wingdings" panose="05000000000000000000" pitchFamily="2" charset="2"/>
              <a:buBlip>
                <a:blip r:embed="rId4"/>
              </a:buBlip>
              <a:defRPr kumimoji="1" sz="2800">
                <a:solidFill>
                  <a:schemeClr val="accent2"/>
                </a:solidFill>
                <a:latin typeface="Times New Roman" panose="02020603050405020304" pitchFamily="18" charset="0"/>
                <a:ea typeface="宋体" panose="02010600030101010101" pitchFamily="2" charset="-122"/>
              </a:defRPr>
            </a:lvl2pPr>
            <a:lvl3pPr marL="1143000" indent="-228600">
              <a:spcBef>
                <a:spcPct val="20000"/>
              </a:spcBef>
              <a:buClr>
                <a:schemeClr val="accent2"/>
              </a:buClr>
              <a:buFont typeface="Wingdings" panose="05000000000000000000" pitchFamily="2" charset="2"/>
              <a:buBlip>
                <a:blip r:embed="rId4"/>
              </a:buBlip>
              <a:defRPr kumimoji="1" sz="2400">
                <a:solidFill>
                  <a:schemeClr val="accent2"/>
                </a:solidFill>
                <a:latin typeface="Times New Roman" panose="02020603050405020304" pitchFamily="18" charset="0"/>
                <a:ea typeface="宋体" panose="02010600030101010101" pitchFamily="2" charset="-122"/>
              </a:defRPr>
            </a:lvl3pPr>
            <a:lvl4pPr marL="1600200" indent="-228600">
              <a:spcBef>
                <a:spcPct val="20000"/>
              </a:spcBef>
              <a:buClr>
                <a:schemeClr val="accent2"/>
              </a:buClr>
              <a:buFont typeface="Wingdings" panose="05000000000000000000" pitchFamily="2" charset="2"/>
              <a:buBlip>
                <a:blip r:embed="rId4"/>
              </a:buBlip>
              <a:defRPr kumimoji="1" sz="2000">
                <a:solidFill>
                  <a:schemeClr val="accent2"/>
                </a:solidFill>
                <a:latin typeface="Times New Roman" panose="02020603050405020304" pitchFamily="18" charset="0"/>
                <a:ea typeface="宋体" panose="02010600030101010101" pitchFamily="2" charset="-122"/>
              </a:defRPr>
            </a:lvl4pPr>
            <a:lvl5pPr marL="2057400" indent="-228600">
              <a:spcBef>
                <a:spcPct val="20000"/>
              </a:spcBef>
              <a:buClr>
                <a:schemeClr val="accent2"/>
              </a:buClr>
              <a:buBlip>
                <a:blip r:embed="rId4"/>
              </a:buBlip>
              <a:defRPr kumimoji="1" sz="2000">
                <a:solidFill>
                  <a:schemeClr val="accent2"/>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accent2"/>
              </a:buClr>
              <a:buBlip>
                <a:blip r:embed="rId4"/>
              </a:buBlip>
              <a:defRPr kumimoji="1" sz="2000">
                <a:solidFill>
                  <a:schemeClr val="accent2"/>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accent2"/>
              </a:buClr>
              <a:buBlip>
                <a:blip r:embed="rId4"/>
              </a:buBlip>
              <a:defRPr kumimoji="1" sz="2000">
                <a:solidFill>
                  <a:schemeClr val="accent2"/>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accent2"/>
              </a:buClr>
              <a:buBlip>
                <a:blip r:embed="rId4"/>
              </a:buBlip>
              <a:defRPr kumimoji="1" sz="2000">
                <a:solidFill>
                  <a:schemeClr val="accent2"/>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accent2"/>
              </a:buClr>
              <a:buBlip>
                <a:blip r:embed="rId4"/>
              </a:buBlip>
              <a:defRPr kumimoji="1" sz="2000">
                <a:solidFill>
                  <a:schemeClr val="accent2"/>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kumimoji="0" lang="zh-CN" altLang="en-US" sz="2400" b="1">
                <a:solidFill>
                  <a:srgbClr val="FF0000"/>
                </a:solidFill>
                <a:latin typeface="Constantia" panose="02030602050306030303" pitchFamily="18" charset="0"/>
              </a:rPr>
              <a:t>呈阳性，也不必太担心！</a:t>
            </a:r>
            <a:endParaRPr kumimoji="0" lang="en-US" altLang="zh-CN" sz="2400" b="1">
              <a:solidFill>
                <a:srgbClr val="FF0000"/>
              </a:solidFill>
              <a:latin typeface="Constantia" panose="02030602050306030303" pitchFamily="18" charset="0"/>
            </a:endParaRPr>
          </a:p>
        </p:txBody>
      </p:sp>
    </p:spTree>
    <p:extLst>
      <p:ext uri="{BB962C8B-B14F-4D97-AF65-F5344CB8AC3E}">
        <p14:creationId xmlns:p14="http://schemas.microsoft.com/office/powerpoint/2010/main" val="4076414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p:cNvSpPr>
                <a:spLocks noGrp="1"/>
              </p:cNvSpPr>
              <p:nvPr>
                <p:ph idx="1"/>
              </p:nvPr>
            </p:nvSpPr>
            <p:spPr/>
            <p:txBody>
              <a:bodyPr/>
              <a:lstStyle/>
              <a:p>
                <a:pPr marL="0" indent="0">
                  <a:buNone/>
                </a:pPr>
                <a14:m>
                  <m:oMath xmlns:m="http://schemas.openxmlformats.org/officeDocument/2006/math">
                    <m:r>
                      <m:rPr>
                        <m:sty m:val="p"/>
                      </m:rPr>
                      <a:rPr kumimoji="1" lang="en-US" altLang="zh-CN" i="1" smtClean="0">
                        <a:latin typeface="Cambria Math" charset="0"/>
                      </a:rPr>
                      <m:t>Pr</m:t>
                    </m:r>
                    <m:d>
                      <m:dPr>
                        <m:begChr m:val="["/>
                        <m:endChr m:val="]"/>
                        <m:sepChr m:val="∣"/>
                        <m:ctrlPr>
                          <a:rPr kumimoji="1" lang="en-US" altLang="zh-CN" i="1">
                            <a:latin typeface="Cambria Math" panose="02040503050406030204" pitchFamily="18" charset="0"/>
                          </a:rPr>
                        </m:ctrlPr>
                      </m:dPr>
                      <m:e>
                        <m:acc>
                          <m:accPr>
                            <m:chr m:val="̅"/>
                            <m:ctrlPr>
                              <a:rPr kumimoji="1" lang="en-US" altLang="zh-CN" b="0" i="1" smtClean="0">
                                <a:latin typeface="Cambria Math" panose="02040503050406030204" pitchFamily="18" charset="0"/>
                              </a:rPr>
                            </m:ctrlPr>
                          </m:accPr>
                          <m:e>
                            <m:r>
                              <a:rPr kumimoji="1" lang="en-US" altLang="zh-CN" b="0" i="1" smtClean="0">
                                <a:latin typeface="Cambria Math" charset="0"/>
                              </a:rPr>
                              <m:t>𝐷</m:t>
                            </m:r>
                          </m:e>
                        </m:acc>
                      </m:e>
                      <m:e>
                        <m:acc>
                          <m:accPr>
                            <m:chr m:val="̅"/>
                            <m:ctrlPr>
                              <a:rPr kumimoji="1" lang="en-US" altLang="zh-CN" b="0" i="1" smtClean="0">
                                <a:latin typeface="Cambria Math" panose="02040503050406030204" pitchFamily="18" charset="0"/>
                              </a:rPr>
                            </m:ctrlPr>
                          </m:accPr>
                          <m:e>
                            <m:r>
                              <a:rPr kumimoji="1" lang="en-US" altLang="zh-CN" b="0" i="1" smtClean="0">
                                <a:latin typeface="Cambria Math" charset="0"/>
                              </a:rPr>
                              <m:t>𝐸</m:t>
                            </m:r>
                          </m:e>
                        </m:acc>
                      </m:e>
                    </m:d>
                    <m:r>
                      <a:rPr kumimoji="1" lang="en-US" altLang="zh-CN" i="1">
                        <a:latin typeface="Cambria Math" charset="0"/>
                      </a:rPr>
                      <m:t>=</m:t>
                    </m:r>
                    <m:f>
                      <m:fPr>
                        <m:ctrlPr>
                          <a:rPr kumimoji="1" lang="en-US" altLang="zh-CN" i="1">
                            <a:latin typeface="Cambria Math" panose="02040503050406030204" pitchFamily="18" charset="0"/>
                          </a:rPr>
                        </m:ctrlPr>
                      </m:fPr>
                      <m:num>
                        <m:r>
                          <m:rPr>
                            <m:sty m:val="p"/>
                          </m:rPr>
                          <a:rPr kumimoji="1" lang="en-US" altLang="zh-CN">
                            <a:latin typeface="Cambria Math" charset="0"/>
                          </a:rPr>
                          <m:t>Pr</m:t>
                        </m:r>
                        <m:r>
                          <a:rPr kumimoji="1" lang="en-US" altLang="zh-CN" i="1">
                            <a:latin typeface="Cambria Math" charset="0"/>
                          </a:rPr>
                          <m:t>⁡[</m:t>
                        </m:r>
                        <m:acc>
                          <m:accPr>
                            <m:chr m:val="̅"/>
                            <m:ctrlPr>
                              <a:rPr kumimoji="1" lang="en-US" altLang="zh-CN" b="0" i="1" smtClean="0">
                                <a:latin typeface="Cambria Math" panose="02040503050406030204" pitchFamily="18" charset="0"/>
                              </a:rPr>
                            </m:ctrlPr>
                          </m:accPr>
                          <m:e>
                            <m:r>
                              <a:rPr kumimoji="1" lang="en-US" altLang="zh-CN" b="0" i="1" smtClean="0">
                                <a:latin typeface="Cambria Math" charset="0"/>
                              </a:rPr>
                              <m:t>𝐸</m:t>
                            </m:r>
                          </m:e>
                        </m:acc>
                        <m:r>
                          <a:rPr kumimoji="1" lang="en-US" altLang="zh-CN" i="1">
                            <a:latin typeface="Cambria Math" charset="0"/>
                          </a:rPr>
                          <m:t>∣</m:t>
                        </m:r>
                        <m:acc>
                          <m:accPr>
                            <m:chr m:val="̅"/>
                            <m:ctrlPr>
                              <a:rPr kumimoji="1" lang="en-US" altLang="zh-CN" b="0" i="1" smtClean="0">
                                <a:latin typeface="Cambria Math" panose="02040503050406030204" pitchFamily="18" charset="0"/>
                              </a:rPr>
                            </m:ctrlPr>
                          </m:accPr>
                          <m:e>
                            <m:r>
                              <a:rPr kumimoji="1" lang="en-US" altLang="zh-CN" b="0" i="1" smtClean="0">
                                <a:latin typeface="Cambria Math" charset="0"/>
                              </a:rPr>
                              <m:t>𝐷</m:t>
                            </m:r>
                          </m:e>
                        </m:acc>
                        <m:r>
                          <a:rPr kumimoji="1" lang="en-US" altLang="zh-CN" i="1">
                            <a:latin typeface="Cambria Math" charset="0"/>
                          </a:rPr>
                          <m:t>]</m:t>
                        </m:r>
                        <m:func>
                          <m:funcPr>
                            <m:ctrlPr>
                              <a:rPr kumimoji="1" lang="en-US" altLang="zh-CN" i="1">
                                <a:latin typeface="Cambria Math" panose="02040503050406030204" pitchFamily="18" charset="0"/>
                              </a:rPr>
                            </m:ctrlPr>
                          </m:funcPr>
                          <m:fName>
                            <m:r>
                              <m:rPr>
                                <m:sty m:val="p"/>
                              </m:rPr>
                              <a:rPr kumimoji="1" lang="en-US" altLang="zh-CN">
                                <a:latin typeface="Cambria Math" charset="0"/>
                              </a:rPr>
                              <m:t>Pr</m:t>
                            </m:r>
                          </m:fName>
                          <m:e>
                            <m:d>
                              <m:dPr>
                                <m:begChr m:val="["/>
                                <m:endChr m:val="]"/>
                                <m:ctrlPr>
                                  <a:rPr kumimoji="1" lang="en-US" altLang="zh-CN" i="1">
                                    <a:latin typeface="Cambria Math" panose="02040503050406030204" pitchFamily="18" charset="0"/>
                                  </a:rPr>
                                </m:ctrlPr>
                              </m:dPr>
                              <m:e>
                                <m:acc>
                                  <m:accPr>
                                    <m:chr m:val="̅"/>
                                    <m:ctrlPr>
                                      <a:rPr kumimoji="1" lang="en-US" altLang="zh-CN" b="0" i="1" smtClean="0">
                                        <a:latin typeface="Cambria Math" panose="02040503050406030204" pitchFamily="18" charset="0"/>
                                      </a:rPr>
                                    </m:ctrlPr>
                                  </m:accPr>
                                  <m:e>
                                    <m:r>
                                      <a:rPr kumimoji="1" lang="en-US" altLang="zh-CN" b="0" i="1" smtClean="0">
                                        <a:latin typeface="Cambria Math" charset="0"/>
                                      </a:rPr>
                                      <m:t>𝐷</m:t>
                                    </m:r>
                                  </m:e>
                                </m:acc>
                              </m:e>
                            </m:d>
                          </m:e>
                        </m:func>
                      </m:num>
                      <m:den>
                        <m:func>
                          <m:funcPr>
                            <m:ctrlPr>
                              <a:rPr kumimoji="1" lang="en-US" altLang="zh-CN" i="1">
                                <a:latin typeface="Cambria Math" panose="02040503050406030204" pitchFamily="18" charset="0"/>
                              </a:rPr>
                            </m:ctrlPr>
                          </m:funcPr>
                          <m:fName>
                            <m:r>
                              <m:rPr>
                                <m:sty m:val="p"/>
                              </m:rPr>
                              <a:rPr kumimoji="1" lang="en-US" altLang="zh-CN">
                                <a:latin typeface="Cambria Math" charset="0"/>
                              </a:rPr>
                              <m:t>Pr</m:t>
                            </m:r>
                          </m:fName>
                          <m:e>
                            <m:d>
                              <m:dPr>
                                <m:begChr m:val="["/>
                                <m:endChr m:val="]"/>
                                <m:ctrlPr>
                                  <a:rPr kumimoji="1" lang="en-US" altLang="zh-CN" i="1" smtClean="0">
                                    <a:latin typeface="Cambria Math" panose="02040503050406030204" pitchFamily="18" charset="0"/>
                                  </a:rPr>
                                </m:ctrlPr>
                              </m:dPr>
                              <m:e>
                                <m:acc>
                                  <m:accPr>
                                    <m:chr m:val="̅"/>
                                    <m:ctrlPr>
                                      <a:rPr kumimoji="1" lang="en-US" altLang="zh-CN" i="1">
                                        <a:latin typeface="Cambria Math" panose="02040503050406030204" pitchFamily="18" charset="0"/>
                                      </a:rPr>
                                    </m:ctrlPr>
                                  </m:accPr>
                                  <m:e>
                                    <m:r>
                                      <a:rPr kumimoji="1" lang="en-US" altLang="zh-CN" i="1">
                                        <a:latin typeface="Cambria Math" charset="0"/>
                                      </a:rPr>
                                      <m:t>𝐸</m:t>
                                    </m:r>
                                  </m:e>
                                </m:acc>
                                <m:r>
                                  <a:rPr kumimoji="1" lang="en-US" altLang="zh-CN" i="1">
                                    <a:latin typeface="Cambria Math" charset="0"/>
                                  </a:rPr>
                                  <m:t>∣</m:t>
                                </m:r>
                                <m:acc>
                                  <m:accPr>
                                    <m:chr m:val="̅"/>
                                    <m:ctrlPr>
                                      <a:rPr kumimoji="1" lang="en-US" altLang="zh-CN" i="1">
                                        <a:latin typeface="Cambria Math" panose="02040503050406030204" pitchFamily="18" charset="0"/>
                                      </a:rPr>
                                    </m:ctrlPr>
                                  </m:accPr>
                                  <m:e>
                                    <m:r>
                                      <a:rPr kumimoji="1" lang="en-US" altLang="zh-CN" i="1">
                                        <a:latin typeface="Cambria Math" charset="0"/>
                                      </a:rPr>
                                      <m:t>𝐷</m:t>
                                    </m:r>
                                  </m:e>
                                </m:acc>
                              </m:e>
                            </m:d>
                            <m:func>
                              <m:funcPr>
                                <m:ctrlPr>
                                  <a:rPr kumimoji="1" lang="en-US" altLang="zh-CN" i="1">
                                    <a:latin typeface="Cambria Math" panose="02040503050406030204" pitchFamily="18" charset="0"/>
                                  </a:rPr>
                                </m:ctrlPr>
                              </m:funcPr>
                              <m:fName>
                                <m:r>
                                  <m:rPr>
                                    <m:sty m:val="p"/>
                                  </m:rPr>
                                  <a:rPr kumimoji="1" lang="en-US" altLang="zh-CN">
                                    <a:latin typeface="Cambria Math" charset="0"/>
                                  </a:rPr>
                                  <m:t>Pr</m:t>
                                </m:r>
                              </m:fName>
                              <m:e>
                                <m:d>
                                  <m:dPr>
                                    <m:begChr m:val="["/>
                                    <m:endChr m:val="]"/>
                                    <m:ctrlPr>
                                      <a:rPr kumimoji="1" lang="en-US" altLang="zh-CN" i="1">
                                        <a:latin typeface="Cambria Math" panose="02040503050406030204" pitchFamily="18" charset="0"/>
                                      </a:rPr>
                                    </m:ctrlPr>
                                  </m:dPr>
                                  <m:e>
                                    <m:acc>
                                      <m:accPr>
                                        <m:chr m:val="̅"/>
                                        <m:ctrlPr>
                                          <a:rPr kumimoji="1" lang="en-US" altLang="zh-CN" b="0" i="1" smtClean="0">
                                            <a:latin typeface="Cambria Math" panose="02040503050406030204" pitchFamily="18" charset="0"/>
                                          </a:rPr>
                                        </m:ctrlPr>
                                      </m:accPr>
                                      <m:e>
                                        <m:r>
                                          <a:rPr kumimoji="1" lang="en-US" altLang="zh-CN" b="0" i="1" smtClean="0">
                                            <a:latin typeface="Cambria Math" charset="0"/>
                                          </a:rPr>
                                          <m:t>𝐷</m:t>
                                        </m:r>
                                      </m:e>
                                    </m:acc>
                                  </m:e>
                                </m:d>
                              </m:e>
                            </m:func>
                            <m:r>
                              <a:rPr kumimoji="1" lang="en-US" altLang="zh-CN" i="1">
                                <a:latin typeface="Cambria Math" charset="0"/>
                              </a:rPr>
                              <m:t>+</m:t>
                            </m:r>
                            <m:func>
                              <m:funcPr>
                                <m:ctrlPr>
                                  <a:rPr kumimoji="1" lang="en-US" altLang="zh-CN" i="1">
                                    <a:latin typeface="Cambria Math" panose="02040503050406030204" pitchFamily="18" charset="0"/>
                                  </a:rPr>
                                </m:ctrlPr>
                              </m:funcPr>
                              <m:fName>
                                <m:r>
                                  <m:rPr>
                                    <m:sty m:val="p"/>
                                  </m:rPr>
                                  <a:rPr kumimoji="1" lang="en-US" altLang="zh-CN">
                                    <a:latin typeface="Cambria Math" charset="0"/>
                                  </a:rPr>
                                  <m:t>Pr</m:t>
                                </m:r>
                              </m:fName>
                              <m:e>
                                <m:r>
                                  <a:rPr kumimoji="1" lang="en-US" altLang="zh-CN" i="1">
                                    <a:latin typeface="Cambria Math" charset="0"/>
                                  </a:rPr>
                                  <m:t>[</m:t>
                                </m:r>
                                <m:acc>
                                  <m:accPr>
                                    <m:chr m:val="̅"/>
                                    <m:ctrlPr>
                                      <a:rPr kumimoji="1" lang="en-US" altLang="zh-CN" b="0" i="1" smtClean="0">
                                        <a:latin typeface="Cambria Math" panose="02040503050406030204" pitchFamily="18" charset="0"/>
                                      </a:rPr>
                                    </m:ctrlPr>
                                  </m:accPr>
                                  <m:e>
                                    <m:r>
                                      <a:rPr kumimoji="1" lang="en-US" altLang="zh-CN" b="0" i="1" smtClean="0">
                                        <a:latin typeface="Cambria Math" charset="0"/>
                                      </a:rPr>
                                      <m:t>𝐸</m:t>
                                    </m:r>
                                  </m:e>
                                </m:acc>
                                <m:r>
                                  <a:rPr kumimoji="1" lang="en-US" altLang="zh-CN" i="1">
                                    <a:latin typeface="Cambria Math" charset="0"/>
                                  </a:rPr>
                                  <m:t>∣</m:t>
                                </m:r>
                                <m:r>
                                  <a:rPr kumimoji="1" lang="en-US" altLang="zh-CN" b="0" i="1" smtClean="0">
                                    <a:latin typeface="Cambria Math" charset="0"/>
                                  </a:rPr>
                                  <m:t>𝐷</m:t>
                                </m:r>
                                <m:r>
                                  <a:rPr kumimoji="1" lang="en-US" altLang="zh-CN" i="1">
                                    <a:latin typeface="Cambria Math" charset="0"/>
                                  </a:rPr>
                                  <m:t>]</m:t>
                                </m:r>
                              </m:e>
                            </m:func>
                            <m:r>
                              <m:rPr>
                                <m:sty m:val="p"/>
                              </m:rPr>
                              <a:rPr kumimoji="1" lang="en-US" altLang="zh-CN">
                                <a:latin typeface="Cambria Math" charset="0"/>
                              </a:rPr>
                              <m:t>Pr</m:t>
                            </m:r>
                            <m:r>
                              <a:rPr kumimoji="1" lang="en-US" altLang="zh-CN" i="1">
                                <a:latin typeface="Cambria Math" charset="0"/>
                              </a:rPr>
                              <m:t>⁡[</m:t>
                            </m:r>
                            <m:r>
                              <a:rPr kumimoji="1" lang="en-US" altLang="zh-CN" b="0" i="1" smtClean="0">
                                <a:latin typeface="Cambria Math" charset="0"/>
                              </a:rPr>
                              <m:t>𝐷</m:t>
                            </m:r>
                            <m:r>
                              <a:rPr kumimoji="1" lang="en-US" altLang="zh-CN" i="1">
                                <a:latin typeface="Cambria Math" charset="0"/>
                              </a:rPr>
                              <m:t>]</m:t>
                            </m:r>
                          </m:e>
                        </m:func>
                      </m:den>
                    </m:f>
                  </m:oMath>
                </a14:m>
                <a:r>
                  <a:rPr kumimoji="1" lang="zh-CN" altLang="en-US" i="1" dirty="0">
                    <a:latin typeface="Cambria Math" charset="0"/>
                  </a:rPr>
                  <a:t> </a:t>
                </a:r>
              </a:p>
              <a:p>
                <a:pPr marL="0" indent="0">
                  <a:buNone/>
                </a:pPr>
                <a:r>
                  <a:rPr kumimoji="1" lang="zh-CN" altLang="en-US" dirty="0"/>
                  <a:t>	      </a:t>
                </a:r>
                <a14:m>
                  <m:oMath xmlns:m="http://schemas.openxmlformats.org/officeDocument/2006/math">
                    <m:r>
                      <a:rPr kumimoji="1" lang="en-US" altLang="zh-CN" i="1">
                        <a:latin typeface="Cambria Math" charset="0"/>
                      </a:rPr>
                      <m:t>=</m:t>
                    </m:r>
                    <m:f>
                      <m:fPr>
                        <m:ctrlPr>
                          <a:rPr kumimoji="1" lang="en-US" altLang="zh-CN" i="1">
                            <a:latin typeface="Cambria Math" panose="02040503050406030204" pitchFamily="18" charset="0"/>
                          </a:rPr>
                        </m:ctrlPr>
                      </m:fPr>
                      <m:num>
                        <m:r>
                          <a:rPr kumimoji="1" lang="en-US" altLang="zh-CN" i="1">
                            <a:latin typeface="Cambria Math" charset="0"/>
                          </a:rPr>
                          <m:t>0.995×0.</m:t>
                        </m:r>
                        <m:r>
                          <a:rPr kumimoji="1" lang="en-US" altLang="zh-CN" b="0" i="1" smtClean="0">
                            <a:latin typeface="Cambria Math" charset="0"/>
                          </a:rPr>
                          <m:t>99999</m:t>
                        </m:r>
                      </m:num>
                      <m:den>
                        <m:r>
                          <a:rPr kumimoji="1" lang="en-US" altLang="zh-CN" i="1">
                            <a:latin typeface="Cambria Math" charset="0"/>
                          </a:rPr>
                          <m:t>0.995×0.</m:t>
                        </m:r>
                        <m:r>
                          <a:rPr kumimoji="1" lang="en-US" altLang="zh-CN" b="0" i="1" smtClean="0">
                            <a:latin typeface="Cambria Math" charset="0"/>
                          </a:rPr>
                          <m:t>99999</m:t>
                        </m:r>
                        <m:r>
                          <a:rPr kumimoji="1" lang="en-US" altLang="zh-CN" i="1">
                            <a:latin typeface="Cambria Math" charset="0"/>
                          </a:rPr>
                          <m:t>+0.01×0.</m:t>
                        </m:r>
                        <m:r>
                          <a:rPr kumimoji="1" lang="en-US" altLang="zh-CN" b="0" i="1" smtClean="0">
                            <a:latin typeface="Cambria Math" charset="0"/>
                          </a:rPr>
                          <m:t>00001</m:t>
                        </m:r>
                      </m:den>
                    </m:f>
                  </m:oMath>
                </a14:m>
                <a:r>
                  <a:rPr kumimoji="1" lang="zh-CN" altLang="en-US" i="1" dirty="0">
                    <a:latin typeface="Cambria Math" charset="0"/>
                  </a:rPr>
                  <a:t> </a:t>
                </a:r>
              </a:p>
              <a:p>
                <a:pPr marL="0" indent="0">
                  <a:buNone/>
                </a:pPr>
                <a:r>
                  <a:rPr kumimoji="1" lang="zh-CN" altLang="en-US" dirty="0"/>
                  <a:t>	      </a:t>
                </a:r>
                <a14:m>
                  <m:oMath xmlns:m="http://schemas.openxmlformats.org/officeDocument/2006/math">
                    <m:r>
                      <a:rPr kumimoji="1" lang="zh-CN" altLang="en-US" i="1">
                        <a:latin typeface="Cambria Math" charset="0"/>
                        <a:ea typeface="Cambria Math" charset="0"/>
                        <a:cs typeface="Cambria Math" charset="0"/>
                      </a:rPr>
                      <m:t>≈</m:t>
                    </m:r>
                    <m:r>
                      <a:rPr kumimoji="1" lang="en-US" altLang="zh-CN" i="1">
                        <a:latin typeface="Cambria Math" charset="0"/>
                        <a:ea typeface="Cambria Math" charset="0"/>
                        <a:cs typeface="Cambria Math" charset="0"/>
                      </a:rPr>
                      <m:t>0.</m:t>
                    </m:r>
                    <m:r>
                      <a:rPr kumimoji="1" lang="en-US" altLang="zh-CN" b="0" i="1" smtClean="0">
                        <a:latin typeface="Cambria Math" charset="0"/>
                        <a:ea typeface="Cambria Math" charset="0"/>
                        <a:cs typeface="Cambria Math" charset="0"/>
                      </a:rPr>
                      <m:t>9999999</m:t>
                    </m:r>
                  </m:oMath>
                </a14:m>
                <a:r>
                  <a:rPr kumimoji="1" lang="zh-CN" altLang="en-US" dirty="0"/>
                  <a:t> </a:t>
                </a:r>
              </a:p>
              <a:p>
                <a:pPr marL="0" indent="0">
                  <a:buNone/>
                </a:pPr>
                <a:endParaRPr kumimoji="1" lang="zh-CN" altLang="en-US" dirty="0"/>
              </a:p>
              <a:p>
                <a:pPr marL="0" indent="0">
                  <a:buNone/>
                </a:pPr>
                <a14:m>
                  <m:oMathPara xmlns:m="http://schemas.openxmlformats.org/officeDocument/2006/math">
                    <m:oMathParaPr>
                      <m:jc m:val="centerGroup"/>
                    </m:oMathParaPr>
                    <m:oMath xmlns:m="http://schemas.openxmlformats.org/officeDocument/2006/math">
                      <m:r>
                        <m:rPr>
                          <m:sty m:val="p"/>
                        </m:rPr>
                        <a:rPr kumimoji="1" lang="en-US" altLang="zh-CN" i="1">
                          <a:latin typeface="Cambria Math" charset="0"/>
                        </a:rPr>
                        <m:t>Pr</m:t>
                      </m:r>
                      <m:d>
                        <m:dPr>
                          <m:begChr m:val="["/>
                          <m:endChr m:val="]"/>
                          <m:sepChr m:val="∣"/>
                          <m:ctrlPr>
                            <a:rPr kumimoji="1" lang="en-US" altLang="zh-CN" i="1">
                              <a:latin typeface="Cambria Math" panose="02040503050406030204" pitchFamily="18" charset="0"/>
                            </a:rPr>
                          </m:ctrlPr>
                        </m:dPr>
                        <m:e>
                          <m:r>
                            <a:rPr kumimoji="1" lang="en-US" altLang="zh-CN" b="0" i="1" smtClean="0">
                              <a:latin typeface="Cambria Math" charset="0"/>
                            </a:rPr>
                            <m:t>𝐷</m:t>
                          </m:r>
                        </m:e>
                        <m:e>
                          <m:acc>
                            <m:accPr>
                              <m:chr m:val="̅"/>
                              <m:ctrlPr>
                                <a:rPr kumimoji="1" lang="en-US" altLang="zh-CN" i="1">
                                  <a:latin typeface="Cambria Math" panose="02040503050406030204" pitchFamily="18" charset="0"/>
                                </a:rPr>
                              </m:ctrlPr>
                            </m:accPr>
                            <m:e>
                              <m:r>
                                <a:rPr kumimoji="1" lang="en-US" altLang="zh-CN" i="1">
                                  <a:latin typeface="Cambria Math" charset="0"/>
                                </a:rPr>
                                <m:t>𝐸</m:t>
                              </m:r>
                            </m:e>
                          </m:acc>
                        </m:e>
                      </m:d>
                      <m:r>
                        <a:rPr kumimoji="1" lang="en-US" altLang="zh-CN" i="1">
                          <a:latin typeface="Cambria Math" charset="0"/>
                        </a:rPr>
                        <m:t>=</m:t>
                      </m:r>
                      <m:r>
                        <a:rPr kumimoji="1" lang="en-US" altLang="zh-CN" b="0" i="0" smtClean="0">
                          <a:latin typeface="Cambria Math" charset="0"/>
                        </a:rPr>
                        <m:t>1−</m:t>
                      </m:r>
                      <m:r>
                        <m:rPr>
                          <m:sty m:val="p"/>
                        </m:rPr>
                        <a:rPr kumimoji="1" lang="en-US" altLang="zh-CN" i="1">
                          <a:latin typeface="Cambria Math" charset="0"/>
                        </a:rPr>
                        <m:t>Pr</m:t>
                      </m:r>
                      <m:d>
                        <m:dPr>
                          <m:begChr m:val="["/>
                          <m:endChr m:val="]"/>
                          <m:sepChr m:val="∣"/>
                          <m:ctrlPr>
                            <a:rPr kumimoji="1" lang="en-US" altLang="zh-CN" i="1">
                              <a:latin typeface="Cambria Math" panose="02040503050406030204" pitchFamily="18" charset="0"/>
                            </a:rPr>
                          </m:ctrlPr>
                        </m:dPr>
                        <m:e>
                          <m:acc>
                            <m:accPr>
                              <m:chr m:val="̅"/>
                              <m:ctrlPr>
                                <a:rPr kumimoji="1" lang="en-US" altLang="zh-CN" i="1">
                                  <a:latin typeface="Cambria Math" panose="02040503050406030204" pitchFamily="18" charset="0"/>
                                </a:rPr>
                              </m:ctrlPr>
                            </m:accPr>
                            <m:e>
                              <m:r>
                                <a:rPr kumimoji="1" lang="en-US" altLang="zh-CN" i="1">
                                  <a:latin typeface="Cambria Math" charset="0"/>
                                </a:rPr>
                                <m:t>𝐷</m:t>
                              </m:r>
                            </m:e>
                          </m:acc>
                        </m:e>
                        <m:e>
                          <m:acc>
                            <m:accPr>
                              <m:chr m:val="̅"/>
                              <m:ctrlPr>
                                <a:rPr kumimoji="1" lang="en-US" altLang="zh-CN" i="1">
                                  <a:latin typeface="Cambria Math" panose="02040503050406030204" pitchFamily="18" charset="0"/>
                                </a:rPr>
                              </m:ctrlPr>
                            </m:accPr>
                            <m:e>
                              <m:r>
                                <a:rPr kumimoji="1" lang="en-US" altLang="zh-CN" i="1">
                                  <a:latin typeface="Cambria Math" charset="0"/>
                                </a:rPr>
                                <m:t>𝐸</m:t>
                              </m:r>
                            </m:e>
                          </m:acc>
                        </m:e>
                      </m:d>
                      <m:r>
                        <a:rPr kumimoji="1" lang="en-US" altLang="zh-CN" b="0" i="1" smtClean="0">
                          <a:latin typeface="Cambria Math" charset="0"/>
                        </a:rPr>
                        <m:t>=0.0000001</m:t>
                      </m:r>
                    </m:oMath>
                  </m:oMathPara>
                </a14:m>
                <a:endParaRPr kumimoji="1" lang="zh-CN" altLang="en-US" dirty="0"/>
              </a:p>
            </p:txBody>
          </p:sp>
        </mc:Choice>
        <mc:Fallback xmlns="">
          <p:sp>
            <p:nvSpPr>
              <p:cNvPr id="2" name="内容占位符 1"/>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zh-CN" altLang="en-US">
                    <a:noFill/>
                  </a:rPr>
                  <a:t> </a:t>
                </a:r>
              </a:p>
            </p:txBody>
          </p:sp>
        </mc:Fallback>
      </mc:AlternateContent>
      <p:sp>
        <p:nvSpPr>
          <p:cNvPr id="3" name="标题 2"/>
          <p:cNvSpPr>
            <a:spLocks noGrp="1"/>
          </p:cNvSpPr>
          <p:nvPr>
            <p:ph type="title"/>
          </p:nvPr>
        </p:nvSpPr>
        <p:spPr/>
        <p:txBody>
          <a:bodyPr/>
          <a:lstStyle/>
          <a:p>
            <a:r>
              <a:rPr kumimoji="1" lang="zh-CN" altLang="en-US" dirty="0"/>
              <a:t>贝叶斯定理的应用（续）</a:t>
            </a:r>
          </a:p>
        </p:txBody>
      </p:sp>
      <p:sp>
        <p:nvSpPr>
          <p:cNvPr id="4" name="TextBox 34"/>
          <p:cNvSpPr txBox="1">
            <a:spLocks noChangeArrowheads="1"/>
          </p:cNvSpPr>
          <p:nvPr/>
        </p:nvSpPr>
        <p:spPr bwMode="auto">
          <a:xfrm>
            <a:off x="5410200" y="5334000"/>
            <a:ext cx="3124200" cy="461963"/>
          </a:xfrm>
          <a:prstGeom prst="rect">
            <a:avLst/>
          </a:prstGeom>
          <a:noFill/>
          <a:ln w="9525">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spcBef>
                <a:spcPct val="20000"/>
              </a:spcBef>
              <a:buBlip>
                <a:blip r:embed="rId3"/>
              </a:buBlip>
              <a:defRPr kumimoji="1" sz="3200">
                <a:solidFill>
                  <a:schemeClr val="accent2"/>
                </a:solidFill>
                <a:latin typeface="Times New Roman" panose="02020603050405020304" pitchFamily="18" charset="0"/>
                <a:ea typeface="宋体" panose="02010600030101010101" pitchFamily="2" charset="-122"/>
              </a:defRPr>
            </a:lvl1pPr>
            <a:lvl2pPr marL="742950" indent="-285750">
              <a:spcBef>
                <a:spcPct val="20000"/>
              </a:spcBef>
              <a:buClr>
                <a:schemeClr val="accent2"/>
              </a:buClr>
              <a:buFont typeface="Wingdings" panose="05000000000000000000" pitchFamily="2" charset="2"/>
              <a:buBlip>
                <a:blip r:embed="rId4"/>
              </a:buBlip>
              <a:defRPr kumimoji="1" sz="2800">
                <a:solidFill>
                  <a:schemeClr val="accent2"/>
                </a:solidFill>
                <a:latin typeface="Times New Roman" panose="02020603050405020304" pitchFamily="18" charset="0"/>
                <a:ea typeface="宋体" panose="02010600030101010101" pitchFamily="2" charset="-122"/>
              </a:defRPr>
            </a:lvl2pPr>
            <a:lvl3pPr marL="1143000" indent="-228600">
              <a:spcBef>
                <a:spcPct val="20000"/>
              </a:spcBef>
              <a:buClr>
                <a:schemeClr val="accent2"/>
              </a:buClr>
              <a:buFont typeface="Wingdings" panose="05000000000000000000" pitchFamily="2" charset="2"/>
              <a:buBlip>
                <a:blip r:embed="rId4"/>
              </a:buBlip>
              <a:defRPr kumimoji="1" sz="2400">
                <a:solidFill>
                  <a:schemeClr val="accent2"/>
                </a:solidFill>
                <a:latin typeface="Times New Roman" panose="02020603050405020304" pitchFamily="18" charset="0"/>
                <a:ea typeface="宋体" panose="02010600030101010101" pitchFamily="2" charset="-122"/>
              </a:defRPr>
            </a:lvl3pPr>
            <a:lvl4pPr marL="1600200" indent="-228600">
              <a:spcBef>
                <a:spcPct val="20000"/>
              </a:spcBef>
              <a:buClr>
                <a:schemeClr val="accent2"/>
              </a:buClr>
              <a:buFont typeface="Wingdings" panose="05000000000000000000" pitchFamily="2" charset="2"/>
              <a:buBlip>
                <a:blip r:embed="rId4"/>
              </a:buBlip>
              <a:defRPr kumimoji="1" sz="2000">
                <a:solidFill>
                  <a:schemeClr val="accent2"/>
                </a:solidFill>
                <a:latin typeface="Times New Roman" panose="02020603050405020304" pitchFamily="18" charset="0"/>
                <a:ea typeface="宋体" panose="02010600030101010101" pitchFamily="2" charset="-122"/>
              </a:defRPr>
            </a:lvl4pPr>
            <a:lvl5pPr marL="2057400" indent="-228600">
              <a:spcBef>
                <a:spcPct val="20000"/>
              </a:spcBef>
              <a:buClr>
                <a:schemeClr val="accent2"/>
              </a:buClr>
              <a:buBlip>
                <a:blip r:embed="rId4"/>
              </a:buBlip>
              <a:defRPr kumimoji="1" sz="2000">
                <a:solidFill>
                  <a:schemeClr val="accent2"/>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accent2"/>
              </a:buClr>
              <a:buBlip>
                <a:blip r:embed="rId4"/>
              </a:buBlip>
              <a:defRPr kumimoji="1" sz="2000">
                <a:solidFill>
                  <a:schemeClr val="accent2"/>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accent2"/>
              </a:buClr>
              <a:buBlip>
                <a:blip r:embed="rId4"/>
              </a:buBlip>
              <a:defRPr kumimoji="1" sz="2000">
                <a:solidFill>
                  <a:schemeClr val="accent2"/>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accent2"/>
              </a:buClr>
              <a:buBlip>
                <a:blip r:embed="rId4"/>
              </a:buBlip>
              <a:defRPr kumimoji="1" sz="2000">
                <a:solidFill>
                  <a:schemeClr val="accent2"/>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accent2"/>
              </a:buClr>
              <a:buBlip>
                <a:blip r:embed="rId4"/>
              </a:buBlip>
              <a:defRPr kumimoji="1" sz="2000">
                <a:solidFill>
                  <a:schemeClr val="accent2"/>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kumimoji="0" lang="zh-CN" altLang="en-US" sz="2400" b="1">
                <a:solidFill>
                  <a:srgbClr val="FF0000"/>
                </a:solidFill>
                <a:latin typeface="Constantia" panose="02030602050306030303" pitchFamily="18" charset="0"/>
              </a:rPr>
              <a:t>呈阴性，高枕无忧！</a:t>
            </a:r>
            <a:endParaRPr kumimoji="0" lang="en-US" altLang="zh-CN" sz="2400" b="1">
              <a:solidFill>
                <a:srgbClr val="FF0000"/>
              </a:solidFill>
              <a:latin typeface="Constantia" panose="02030602050306030303" pitchFamily="18" charset="0"/>
            </a:endParaRPr>
          </a:p>
        </p:txBody>
      </p:sp>
    </p:spTree>
    <p:extLst>
      <p:ext uri="{BB962C8B-B14F-4D97-AF65-F5344CB8AC3E}">
        <p14:creationId xmlns:p14="http://schemas.microsoft.com/office/powerpoint/2010/main" val="1960797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3970" name="内容占位符 2"/>
              <p:cNvSpPr>
                <a:spLocks noGrp="1"/>
              </p:cNvSpPr>
              <p:nvPr>
                <p:ph idx="1"/>
              </p:nvPr>
            </p:nvSpPr>
            <p:spPr/>
            <p:txBody>
              <a:bodyPr/>
              <a:lstStyle/>
              <a:p>
                <a:r>
                  <a:rPr lang="zh-CN" altLang="en-US" dirty="0">
                    <a:latin typeface="+mn-ea"/>
                  </a:rPr>
                  <a:t>内容</a:t>
                </a:r>
                <a:r>
                  <a:rPr lang="en-US" altLang="zh-CN" dirty="0">
                    <a:latin typeface="+mn-ea"/>
                  </a:rPr>
                  <a:t>1</a:t>
                </a:r>
                <a:r>
                  <a:rPr lang="zh-CN" altLang="en-US" dirty="0">
                    <a:latin typeface="+mn-ea"/>
                  </a:rPr>
                  <a:t>：</a:t>
                </a:r>
                <a:r>
                  <a:rPr lang="zh-CN" altLang="en-US" dirty="0"/>
                  <a:t>概率论</a:t>
                </a:r>
                <a:endParaRPr lang="en-US" altLang="zh-CN" dirty="0"/>
              </a:p>
              <a:p>
                <a:pPr lvl="1"/>
                <a:r>
                  <a:rPr lang="zh-CN" altLang="en-US" sz="2400" dirty="0">
                    <a:solidFill>
                      <a:srgbClr val="2E2E99"/>
                    </a:solidFill>
                  </a:rPr>
                  <a:t>概率函数、条件概率、独立性</a:t>
                </a:r>
                <a:endParaRPr lang="en-US" altLang="zh-CN" sz="2400" dirty="0">
                  <a:solidFill>
                    <a:srgbClr val="2E2E99"/>
                  </a:solidFill>
                </a:endParaRPr>
              </a:p>
              <a:p>
                <a:r>
                  <a:rPr lang="zh-CN" altLang="en-US" dirty="0"/>
                  <a:t>内容</a:t>
                </a:r>
                <a:r>
                  <a:rPr lang="en-US" altLang="zh-CN" dirty="0"/>
                  <a:t>2</a:t>
                </a:r>
                <a:r>
                  <a:rPr lang="zh-CN" altLang="en-US" dirty="0"/>
                  <a:t>：贝叶斯定理</a:t>
                </a:r>
                <a:endParaRPr lang="en-US" altLang="zh-CN" dirty="0"/>
              </a:p>
              <a:p>
                <a:pPr lvl="1"/>
                <a14:m>
                  <m:oMath xmlns:m="http://schemas.openxmlformats.org/officeDocument/2006/math">
                    <m:r>
                      <m:rPr>
                        <m:sty m:val="p"/>
                      </m:rPr>
                      <a:rPr kumimoji="1" lang="en-US" altLang="zh-CN" sz="2400" i="1" smtClean="0">
                        <a:solidFill>
                          <a:srgbClr val="2E2E99"/>
                        </a:solidFill>
                        <a:latin typeface="Cambria Math" charset="0"/>
                      </a:rPr>
                      <m:t>Pr</m:t>
                    </m:r>
                    <m:d>
                      <m:dPr>
                        <m:begChr m:val="["/>
                        <m:endChr m:val="]"/>
                        <m:sepChr m:val="∣"/>
                        <m:ctrlPr>
                          <a:rPr kumimoji="1" lang="en-US" altLang="zh-CN" sz="2400" b="0" i="1">
                            <a:solidFill>
                              <a:srgbClr val="2E2E99"/>
                            </a:solidFill>
                            <a:latin typeface="Cambria Math" panose="02040503050406030204" pitchFamily="18" charset="0"/>
                          </a:rPr>
                        </m:ctrlPr>
                      </m:dPr>
                      <m:e>
                        <m:r>
                          <a:rPr kumimoji="1" lang="en-US" altLang="zh-CN" sz="2400" b="0" i="1">
                            <a:solidFill>
                              <a:srgbClr val="2E2E99"/>
                            </a:solidFill>
                            <a:latin typeface="Cambria Math" charset="0"/>
                          </a:rPr>
                          <m:t>𝐹</m:t>
                        </m:r>
                      </m:e>
                      <m:e>
                        <m:r>
                          <a:rPr kumimoji="1" lang="en-US" altLang="zh-CN" sz="2400" b="0" i="1">
                            <a:solidFill>
                              <a:srgbClr val="2E2E99"/>
                            </a:solidFill>
                            <a:latin typeface="Cambria Math" charset="0"/>
                          </a:rPr>
                          <m:t>𝐸</m:t>
                        </m:r>
                      </m:e>
                    </m:d>
                    <m:r>
                      <a:rPr kumimoji="1" lang="en-US" altLang="zh-CN" sz="2400" b="0" i="1">
                        <a:solidFill>
                          <a:srgbClr val="2E2E99"/>
                        </a:solidFill>
                        <a:latin typeface="Cambria Math" charset="0"/>
                      </a:rPr>
                      <m:t>=</m:t>
                    </m:r>
                    <m:f>
                      <m:fPr>
                        <m:ctrlPr>
                          <a:rPr kumimoji="1" lang="en-US" altLang="zh-CN" sz="2400" b="0" i="1">
                            <a:solidFill>
                              <a:srgbClr val="2E2E99"/>
                            </a:solidFill>
                            <a:latin typeface="Cambria Math" panose="02040503050406030204" pitchFamily="18" charset="0"/>
                          </a:rPr>
                        </m:ctrlPr>
                      </m:fPr>
                      <m:num>
                        <m:func>
                          <m:funcPr>
                            <m:ctrlPr>
                              <a:rPr kumimoji="1" lang="en-US" altLang="zh-CN" sz="2400" b="0" i="1">
                                <a:solidFill>
                                  <a:srgbClr val="2E2E99"/>
                                </a:solidFill>
                                <a:latin typeface="Cambria Math" panose="02040503050406030204" pitchFamily="18" charset="0"/>
                              </a:rPr>
                            </m:ctrlPr>
                          </m:funcPr>
                          <m:fName>
                            <m:r>
                              <m:rPr>
                                <m:sty m:val="p"/>
                              </m:rPr>
                              <a:rPr kumimoji="1" lang="en-US" altLang="zh-CN" sz="2400" b="0">
                                <a:solidFill>
                                  <a:srgbClr val="2E2E99"/>
                                </a:solidFill>
                                <a:latin typeface="Cambria Math" charset="0"/>
                              </a:rPr>
                              <m:t>Pr</m:t>
                            </m:r>
                            <m:r>
                              <a:rPr kumimoji="1" lang="en-US" altLang="zh-CN" sz="2400" b="0" i="1">
                                <a:solidFill>
                                  <a:srgbClr val="2E2E99"/>
                                </a:solidFill>
                                <a:latin typeface="Cambria Math" charset="0"/>
                              </a:rPr>
                              <m:t>[</m:t>
                            </m:r>
                            <m:r>
                              <a:rPr kumimoji="1" lang="en-US" altLang="zh-CN" sz="2400" b="0" i="1">
                                <a:solidFill>
                                  <a:srgbClr val="2E2E99"/>
                                </a:solidFill>
                                <a:latin typeface="Cambria Math" charset="0"/>
                              </a:rPr>
                              <m:t>𝐸</m:t>
                            </m:r>
                            <m:r>
                              <a:rPr kumimoji="1" lang="en-US" altLang="zh-CN" sz="2400" b="0" i="1">
                                <a:solidFill>
                                  <a:srgbClr val="2E2E99"/>
                                </a:solidFill>
                                <a:latin typeface="Cambria Math" charset="0"/>
                              </a:rPr>
                              <m:t>∣</m:t>
                            </m:r>
                            <m:r>
                              <a:rPr kumimoji="1" lang="en-US" altLang="zh-CN" sz="2400" b="0" i="1">
                                <a:solidFill>
                                  <a:srgbClr val="2E2E99"/>
                                </a:solidFill>
                                <a:latin typeface="Cambria Math" charset="0"/>
                              </a:rPr>
                              <m:t>𝐹</m:t>
                            </m:r>
                            <m:r>
                              <a:rPr kumimoji="1" lang="en-US" altLang="zh-CN" sz="2400" b="0" i="1">
                                <a:solidFill>
                                  <a:srgbClr val="2E2E99"/>
                                </a:solidFill>
                                <a:latin typeface="Cambria Math" charset="0"/>
                              </a:rPr>
                              <m:t>]</m:t>
                            </m:r>
                          </m:fName>
                          <m:e>
                            <m:func>
                              <m:funcPr>
                                <m:ctrlPr>
                                  <a:rPr kumimoji="1" lang="en-US" altLang="zh-CN" sz="2400" i="1">
                                    <a:solidFill>
                                      <a:srgbClr val="2E2E99"/>
                                    </a:solidFill>
                                    <a:latin typeface="Cambria Math" panose="02040503050406030204" pitchFamily="18" charset="0"/>
                                  </a:rPr>
                                </m:ctrlPr>
                              </m:funcPr>
                              <m:fName>
                                <m:r>
                                  <m:rPr>
                                    <m:sty m:val="p"/>
                                  </m:rPr>
                                  <a:rPr kumimoji="1" lang="en-US" altLang="zh-CN" sz="2400">
                                    <a:solidFill>
                                      <a:srgbClr val="2E2E99"/>
                                    </a:solidFill>
                                    <a:latin typeface="Cambria Math" charset="0"/>
                                  </a:rPr>
                                  <m:t>Pr</m:t>
                                </m:r>
                              </m:fName>
                              <m:e>
                                <m:d>
                                  <m:dPr>
                                    <m:begChr m:val="["/>
                                    <m:endChr m:val="]"/>
                                    <m:ctrlPr>
                                      <a:rPr kumimoji="1" lang="en-US" altLang="zh-CN" sz="2400" i="1">
                                        <a:solidFill>
                                          <a:srgbClr val="2E2E99"/>
                                        </a:solidFill>
                                        <a:latin typeface="Cambria Math" panose="02040503050406030204" pitchFamily="18" charset="0"/>
                                      </a:rPr>
                                    </m:ctrlPr>
                                  </m:dPr>
                                  <m:e>
                                    <m:r>
                                      <a:rPr kumimoji="1" lang="en-US" altLang="zh-CN" sz="2400" i="1">
                                        <a:solidFill>
                                          <a:srgbClr val="2E2E99"/>
                                        </a:solidFill>
                                        <a:latin typeface="Cambria Math" charset="0"/>
                                      </a:rPr>
                                      <m:t>𝐹</m:t>
                                    </m:r>
                                  </m:e>
                                </m:d>
                              </m:e>
                            </m:func>
                          </m:e>
                        </m:func>
                      </m:num>
                      <m:den>
                        <m:func>
                          <m:funcPr>
                            <m:ctrlPr>
                              <a:rPr kumimoji="1" lang="en-US" altLang="zh-CN" sz="2400" b="0" i="1">
                                <a:solidFill>
                                  <a:srgbClr val="2E2E99"/>
                                </a:solidFill>
                                <a:latin typeface="Cambria Math" panose="02040503050406030204" pitchFamily="18" charset="0"/>
                              </a:rPr>
                            </m:ctrlPr>
                          </m:funcPr>
                          <m:fName>
                            <m:r>
                              <m:rPr>
                                <m:sty m:val="p"/>
                              </m:rPr>
                              <a:rPr kumimoji="1" lang="en-US" altLang="zh-CN" sz="2400" b="0">
                                <a:solidFill>
                                  <a:srgbClr val="2E2E99"/>
                                </a:solidFill>
                                <a:latin typeface="Cambria Math" charset="0"/>
                              </a:rPr>
                              <m:t>Pr</m:t>
                            </m:r>
                          </m:fName>
                          <m:e>
                            <m:d>
                              <m:dPr>
                                <m:begChr m:val="["/>
                                <m:endChr m:val="]"/>
                                <m:ctrlPr>
                                  <a:rPr kumimoji="1" lang="en-US" altLang="zh-CN" sz="2400" b="0" i="1">
                                    <a:solidFill>
                                      <a:srgbClr val="2E2E99"/>
                                    </a:solidFill>
                                    <a:latin typeface="Cambria Math" panose="02040503050406030204" pitchFamily="18" charset="0"/>
                                  </a:rPr>
                                </m:ctrlPr>
                              </m:dPr>
                              <m:e>
                                <m:r>
                                  <a:rPr kumimoji="1" lang="en-US" altLang="zh-CN" sz="2400" b="0" i="1">
                                    <a:solidFill>
                                      <a:srgbClr val="2E2E99"/>
                                    </a:solidFill>
                                    <a:latin typeface="Cambria Math" charset="0"/>
                                  </a:rPr>
                                  <m:t>𝐸</m:t>
                                </m:r>
                              </m:e>
                            </m:d>
                          </m:e>
                        </m:func>
                      </m:den>
                    </m:f>
                  </m:oMath>
                </a14:m>
                <a:endParaRPr lang="en-US" altLang="zh-CN" sz="2400" dirty="0"/>
              </a:p>
              <a:p>
                <a:r>
                  <a:rPr lang="zh-CN" altLang="en-US" dirty="0">
                    <a:solidFill>
                      <a:srgbClr val="FF0000"/>
                    </a:solidFill>
                  </a:rPr>
                  <a:t>内容</a:t>
                </a:r>
                <a:r>
                  <a:rPr lang="en-US" altLang="zh-CN" dirty="0">
                    <a:solidFill>
                      <a:srgbClr val="FF0000"/>
                    </a:solidFill>
                  </a:rPr>
                  <a:t>3</a:t>
                </a:r>
                <a:r>
                  <a:rPr lang="zh-CN" altLang="en-US" dirty="0">
                    <a:solidFill>
                      <a:srgbClr val="FF0000"/>
                    </a:solidFill>
                  </a:rPr>
                  <a:t>：随机变量及其期望与方差</a:t>
                </a:r>
              </a:p>
              <a:p>
                <a:endParaRPr lang="en-US" dirty="0">
                  <a:latin typeface="+mn-ea"/>
                </a:endParaRPr>
              </a:p>
            </p:txBody>
          </p:sp>
        </mc:Choice>
        <mc:Fallback xmlns="">
          <p:sp>
            <p:nvSpPr>
              <p:cNvPr id="83970" name="内容占位符 2"/>
              <p:cNvSpPr>
                <a:spLocks noGrp="1" noRot="1" noChangeAspect="1" noMove="1" noResize="1" noEditPoints="1" noAdjustHandles="1" noChangeArrowheads="1" noChangeShapeType="1" noTextEdit="1"/>
              </p:cNvSpPr>
              <p:nvPr>
                <p:ph idx="1"/>
              </p:nvPr>
            </p:nvSpPr>
            <p:spPr>
              <a:blipFill>
                <a:blip r:embed="rId2"/>
                <a:stretch>
                  <a:fillRect l="-449" t="-1357"/>
                </a:stretch>
              </a:blipFill>
            </p:spPr>
            <p:txBody>
              <a:bodyPr/>
              <a:lstStyle/>
              <a:p>
                <a:r>
                  <a:rPr lang="zh-CN" altLang="en-US">
                    <a:noFill/>
                  </a:rPr>
                  <a:t> </a:t>
                </a:r>
              </a:p>
            </p:txBody>
          </p:sp>
        </mc:Fallback>
      </mc:AlternateContent>
      <p:sp>
        <p:nvSpPr>
          <p:cNvPr id="2" name="标题 1"/>
          <p:cNvSpPr>
            <a:spLocks noGrp="1"/>
          </p:cNvSpPr>
          <p:nvPr>
            <p:ph type="title"/>
          </p:nvPr>
        </p:nvSpPr>
        <p:spPr/>
        <p:txBody>
          <a:bodyPr/>
          <a:lstStyle/>
          <a:p>
            <a:r>
              <a:rPr lang="zh-CN" altLang="en-US" dirty="0"/>
              <a:t>本节提要</a:t>
            </a:r>
          </a:p>
        </p:txBody>
      </p:sp>
    </p:spTree>
    <p:extLst>
      <p:ext uri="{BB962C8B-B14F-4D97-AF65-F5344CB8AC3E}">
        <p14:creationId xmlns:p14="http://schemas.microsoft.com/office/powerpoint/2010/main" val="1442451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随机变量</a:t>
            </a:r>
          </a:p>
        </p:txBody>
      </p:sp>
      <p:sp>
        <p:nvSpPr>
          <p:cNvPr id="3" name="内容占位符 2"/>
          <p:cNvSpPr>
            <a:spLocks noGrp="1"/>
          </p:cNvSpPr>
          <p:nvPr>
            <p:ph sz="quarter" idx="1"/>
          </p:nvPr>
        </p:nvSpPr>
        <p:spPr/>
        <p:txBody>
          <a:bodyPr/>
          <a:lstStyle/>
          <a:p>
            <a:r>
              <a:rPr lang="zh-CN" altLang="en-US" dirty="0"/>
              <a:t>定义：一个随机变量</a:t>
            </a:r>
            <a:r>
              <a:rPr lang="en-US" altLang="zh-CN" dirty="0"/>
              <a:t>(random variable)</a:t>
            </a:r>
            <a:r>
              <a:rPr lang="zh-CN" altLang="en-US" dirty="0"/>
              <a:t>是从样本空间到实数集的一个</a:t>
            </a:r>
            <a:r>
              <a:rPr lang="zh-CN" altLang="en-US" dirty="0">
                <a:solidFill>
                  <a:srgbClr val="FF0000"/>
                </a:solidFill>
              </a:rPr>
              <a:t>函数</a:t>
            </a:r>
            <a:r>
              <a:rPr lang="zh-CN" altLang="en-US" dirty="0"/>
              <a:t>，也就是对每个可能结果指派一个实数</a:t>
            </a:r>
            <a:endParaRPr lang="en-US" altLang="zh-CN" dirty="0"/>
          </a:p>
          <a:p>
            <a:pPr lvl="1"/>
            <a:r>
              <a:rPr lang="zh-CN" altLang="en-US" dirty="0"/>
              <a:t>随机变量是一个函数</a:t>
            </a:r>
            <a:r>
              <a:rPr lang="en-US" altLang="zh-CN" dirty="0"/>
              <a:t>,</a:t>
            </a:r>
            <a:r>
              <a:rPr lang="zh-CN" altLang="en-US" dirty="0"/>
              <a:t>不是一个变量</a:t>
            </a:r>
          </a:p>
        </p:txBody>
      </p:sp>
      <p:sp>
        <p:nvSpPr>
          <p:cNvPr id="4" name="灯片编号占位符 3"/>
          <p:cNvSpPr>
            <a:spLocks noGrp="1"/>
          </p:cNvSpPr>
          <p:nvPr>
            <p:ph type="sldNum" sz="quarter" idx="12"/>
          </p:nvPr>
        </p:nvSpPr>
        <p:spPr/>
        <p:txBody>
          <a:bodyPr>
            <a:normAutofit fontScale="85000" lnSpcReduction="20000"/>
          </a:bodyPr>
          <a:lstStyle/>
          <a:p>
            <a:fld id="{0C913308-F349-4B6D-A68A-DD1791B4A57B}" type="slidenum">
              <a:rPr lang="zh-CN" altLang="en-US" smtClean="0"/>
              <a:t>23</a:t>
            </a:fld>
            <a:endParaRPr lang="zh-CN" altLang="en-US" dirty="0"/>
          </a:p>
        </p:txBody>
      </p:sp>
      <p:sp>
        <p:nvSpPr>
          <p:cNvPr id="6" name="矩形 5"/>
          <p:cNvSpPr/>
          <p:nvPr/>
        </p:nvSpPr>
        <p:spPr>
          <a:xfrm>
            <a:off x="463316" y="3875123"/>
            <a:ext cx="8217368" cy="1938992"/>
          </a:xfrm>
          <a:prstGeom prst="rect">
            <a:avLst/>
          </a:prstGeom>
        </p:spPr>
        <p:txBody>
          <a:bodyPr wrap="square">
            <a:spAutoFit/>
          </a:bodyPr>
          <a:lstStyle/>
          <a:p>
            <a:r>
              <a:rPr lang="zh-CN" altLang="en-US" sz="2400" b="1" dirty="0"/>
              <a:t>注：</a:t>
            </a:r>
            <a:endParaRPr lang="en-US" altLang="zh-CN" sz="2400" b="1" dirty="0"/>
          </a:p>
          <a:p>
            <a:r>
              <a:rPr lang="en-US" altLang="zh-CN" sz="2400" b="1" dirty="0"/>
              <a:t>- </a:t>
            </a:r>
            <a:r>
              <a:rPr lang="zh-CN" altLang="en-US" sz="2400" b="1" dirty="0"/>
              <a:t>许多试验结果都跟数值相关，即使不相关也可以转变过来</a:t>
            </a:r>
          </a:p>
          <a:p>
            <a:r>
              <a:rPr lang="en-US" altLang="zh-CN" sz="2400" b="1" dirty="0"/>
              <a:t>- </a:t>
            </a:r>
            <a:r>
              <a:rPr lang="zh-CN" altLang="en-US" sz="2400" b="1" dirty="0"/>
              <a:t>引入随机变量后，可以利用随机变量来描述随机现象，对事件及事件概率的研究扩大为对随机变量及其取值规律的研究；可以使用更多的数学工具，比如二项分布的均值和方差</a:t>
            </a:r>
          </a:p>
        </p:txBody>
      </p:sp>
    </p:spTree>
    <p:extLst>
      <p:ext uri="{BB962C8B-B14F-4D97-AF65-F5344CB8AC3E}">
        <p14:creationId xmlns:p14="http://schemas.microsoft.com/office/powerpoint/2010/main" val="316152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随机变量</a:t>
            </a:r>
          </a:p>
        </p:txBody>
      </p:sp>
      <mc:AlternateContent xmlns:mc="http://schemas.openxmlformats.org/markup-compatibility/2006" xmlns:a14="http://schemas.microsoft.com/office/drawing/2010/main">
        <mc:Choice Requires="a14">
          <p:sp>
            <p:nvSpPr>
              <p:cNvPr id="3" name="内容占位符 2"/>
              <p:cNvSpPr>
                <a:spLocks noGrp="1"/>
              </p:cNvSpPr>
              <p:nvPr>
                <p:ph sz="quarter" idx="1"/>
              </p:nvPr>
            </p:nvSpPr>
            <p:spPr>
              <a:xfrm>
                <a:off x="612648" y="1600200"/>
                <a:ext cx="8153400" cy="3701008"/>
              </a:xfrm>
            </p:spPr>
            <p:txBody>
              <a:bodyPr>
                <a:normAutofit lnSpcReduction="10000"/>
              </a:bodyPr>
              <a:lstStyle/>
              <a:p>
                <a:r>
                  <a:rPr lang="zh-CN" altLang="en-US" dirty="0"/>
                  <a:t>抛一枚骰子，令</a:t>
                </a:r>
                <a14:m>
                  <m:oMath xmlns:m="http://schemas.openxmlformats.org/officeDocument/2006/math">
                    <m:r>
                      <a:rPr lang="en-US" altLang="zh-CN" b="1" i="1" smtClean="0">
                        <a:latin typeface="Cambria Math"/>
                      </a:rPr>
                      <m:t>𝑿</m:t>
                    </m:r>
                    <m:r>
                      <a:rPr lang="en-US" altLang="zh-CN" b="1" i="1" smtClean="0">
                        <a:latin typeface="Cambria Math"/>
                      </a:rPr>
                      <m:t>=</m:t>
                    </m:r>
                  </m:oMath>
                </a14:m>
                <a:r>
                  <a:rPr lang="zh-CN" altLang="en-US" dirty="0"/>
                  <a:t>出现的点数，则</a:t>
                </a:r>
                <a14:m>
                  <m:oMath xmlns:m="http://schemas.openxmlformats.org/officeDocument/2006/math">
                    <m:r>
                      <a:rPr lang="en-US" altLang="zh-CN" i="1">
                        <a:latin typeface="Cambria Math"/>
                      </a:rPr>
                      <m:t>𝑿</m:t>
                    </m:r>
                  </m:oMath>
                </a14:m>
                <a:r>
                  <a:rPr lang="zh-CN" altLang="en-US" dirty="0"/>
                  <a:t>是一</a:t>
                </a:r>
                <a:r>
                  <a:rPr lang="en-US" altLang="zh-CN" dirty="0" err="1"/>
                  <a:t>r.v</a:t>
                </a:r>
                <a:r>
                  <a:rPr lang="en-US" altLang="zh-CN" dirty="0"/>
                  <a:t>.</a:t>
                </a:r>
              </a:p>
              <a:p>
                <a:pPr lvl="1"/>
                <a14:m>
                  <m:oMath xmlns:m="http://schemas.openxmlformats.org/officeDocument/2006/math">
                    <m:r>
                      <a:rPr lang="en-US" altLang="zh-CN" i="1">
                        <a:latin typeface="Cambria Math"/>
                      </a:rPr>
                      <m:t>𝑿</m:t>
                    </m:r>
                  </m:oMath>
                </a14:m>
                <a:r>
                  <a:rPr lang="zh-CN" altLang="en-US" dirty="0"/>
                  <a:t>的取值为</a:t>
                </a:r>
                <a:r>
                  <a:rPr lang="en-US" altLang="zh-CN" dirty="0"/>
                  <a:t>1,2,3,4,5,6</a:t>
                </a:r>
              </a:p>
              <a:p>
                <a:pPr lvl="1"/>
                <a14:m>
                  <m:oMath xmlns:m="http://schemas.openxmlformats.org/officeDocument/2006/math">
                    <m:r>
                      <a:rPr lang="en-US" altLang="zh-CN" dirty="0">
                        <a:latin typeface="Cambria Math"/>
                      </a:rPr>
                      <m:t>{</m:t>
                    </m:r>
                    <m:r>
                      <a:rPr lang="en-US" altLang="zh-CN" b="1" i="1" dirty="0" smtClean="0">
                        <a:latin typeface="Cambria Math"/>
                      </a:rPr>
                      <m:t>𝑿</m:t>
                    </m:r>
                    <m:r>
                      <a:rPr lang="en-US" altLang="zh-CN" b="1" i="1" dirty="0" smtClean="0">
                        <a:latin typeface="Cambria Math"/>
                      </a:rPr>
                      <m:t>≤</m:t>
                    </m:r>
                    <m:r>
                      <a:rPr lang="en-US" altLang="zh-CN" b="1" i="1" dirty="0" smtClean="0">
                        <a:latin typeface="Cambria Math"/>
                      </a:rPr>
                      <m:t>𝟒</m:t>
                    </m:r>
                    <m:r>
                      <a:rPr lang="en-US" altLang="zh-CN" b="1" i="1" dirty="0" smtClean="0">
                        <a:latin typeface="Cambria Math"/>
                      </a:rPr>
                      <m:t>}</m:t>
                    </m:r>
                  </m:oMath>
                </a14:m>
                <a:r>
                  <a:rPr lang="zh-CN" altLang="en-US" dirty="0"/>
                  <a:t>表示事件：点数不超过</a:t>
                </a:r>
                <a:r>
                  <a:rPr lang="en-US" altLang="zh-CN" dirty="0"/>
                  <a:t>4</a:t>
                </a:r>
              </a:p>
              <a:p>
                <a:pPr lvl="1"/>
                <a14:m>
                  <m:oMath xmlns:m="http://schemas.openxmlformats.org/officeDocument/2006/math">
                    <m:r>
                      <a:rPr lang="en-US" altLang="zh-CN" b="1" i="1" smtClean="0">
                        <a:latin typeface="Cambria Math"/>
                      </a:rPr>
                      <m:t>{</m:t>
                    </m:r>
                    <m:r>
                      <a:rPr lang="en-US" altLang="zh-CN" b="1" i="1">
                        <a:latin typeface="Cambria Math"/>
                      </a:rPr>
                      <m:t>𝑿</m:t>
                    </m:r>
                    <m:r>
                      <a:rPr lang="zh-CN" altLang="en-US" b="1" i="0" smtClean="0">
                        <a:latin typeface="Cambria Math"/>
                      </a:rPr>
                      <m:t>为</m:t>
                    </m:r>
                    <m:r>
                      <a:rPr lang="zh-CN" altLang="en-US" b="1" i="0">
                        <a:latin typeface="Cambria Math"/>
                      </a:rPr>
                      <m:t>偶数</m:t>
                    </m:r>
                    <m:r>
                      <a:rPr lang="en-US" altLang="zh-CN" b="1" i="1" smtClean="0">
                        <a:latin typeface="Cambria Math"/>
                      </a:rPr>
                      <m:t>}</m:t>
                    </m:r>
                  </m:oMath>
                </a14:m>
                <a:r>
                  <a:rPr lang="zh-CN" altLang="en-US" dirty="0"/>
                  <a:t>表示事件：点数为偶数</a:t>
                </a:r>
                <a:endParaRPr lang="en-US" altLang="zh-CN" dirty="0"/>
              </a:p>
              <a:p>
                <a:r>
                  <a:rPr lang="zh-CN" altLang="en-US" dirty="0"/>
                  <a:t>设离散型随机变量</a:t>
                </a:r>
                <a14:m>
                  <m:oMath xmlns:m="http://schemas.openxmlformats.org/officeDocument/2006/math">
                    <m:r>
                      <a:rPr lang="en-US" altLang="zh-CN" i="1">
                        <a:latin typeface="Cambria Math"/>
                      </a:rPr>
                      <m:t>𝑿</m:t>
                    </m:r>
                  </m:oMath>
                </a14:m>
                <a:r>
                  <a:rPr lang="zh-CN" altLang="en-US" dirty="0"/>
                  <a:t>的所有可能取值为</a:t>
                </a:r>
                <a:endParaRPr lang="en-US" altLang="zh-CN" dirty="0"/>
              </a:p>
              <a:p>
                <a:pPr marL="0" indent="0">
                  <a:buNone/>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𝒙</m:t>
                          </m:r>
                        </m:e>
                        <m:sub>
                          <m:r>
                            <a:rPr lang="en-US" altLang="zh-CN" i="1">
                              <a:latin typeface="Cambria Math"/>
                            </a:rPr>
                            <m:t>𝟏</m:t>
                          </m:r>
                        </m:sub>
                      </m:sSub>
                      <m:r>
                        <a:rPr lang="en-US" altLang="zh-CN" i="1">
                          <a:latin typeface="Cambria Math"/>
                        </a:rPr>
                        <m:t>,</m:t>
                      </m:r>
                      <m:sSub>
                        <m:sSubPr>
                          <m:ctrlPr>
                            <a:rPr lang="en-US" altLang="zh-CN" i="1">
                              <a:latin typeface="Cambria Math" panose="02040503050406030204" pitchFamily="18" charset="0"/>
                            </a:rPr>
                          </m:ctrlPr>
                        </m:sSubPr>
                        <m:e>
                          <m:r>
                            <a:rPr lang="en-US" altLang="zh-CN" i="1">
                              <a:latin typeface="Cambria Math"/>
                            </a:rPr>
                            <m:t>𝒙</m:t>
                          </m:r>
                        </m:e>
                        <m:sub>
                          <m:r>
                            <a:rPr lang="en-US" altLang="zh-CN" i="1">
                              <a:latin typeface="Cambria Math"/>
                            </a:rPr>
                            <m:t>𝟐</m:t>
                          </m:r>
                        </m:sub>
                      </m:sSub>
                      <m:r>
                        <a:rPr lang="en-US" altLang="zh-CN" i="1">
                          <a:latin typeface="Cambria Math"/>
                        </a:rPr>
                        <m:t>,…,</m:t>
                      </m:r>
                      <m:sSub>
                        <m:sSubPr>
                          <m:ctrlPr>
                            <a:rPr lang="en-US" altLang="zh-CN" i="1">
                              <a:latin typeface="Cambria Math" panose="02040503050406030204" pitchFamily="18" charset="0"/>
                            </a:rPr>
                          </m:ctrlPr>
                        </m:sSubPr>
                        <m:e>
                          <m:r>
                            <a:rPr lang="en-US" altLang="zh-CN" i="1">
                              <a:latin typeface="Cambria Math"/>
                            </a:rPr>
                            <m:t>𝒙</m:t>
                          </m:r>
                        </m:e>
                        <m:sub>
                          <m:r>
                            <a:rPr lang="en-US" altLang="zh-CN" i="1">
                              <a:latin typeface="Cambria Math"/>
                            </a:rPr>
                            <m:t>𝒏</m:t>
                          </m:r>
                        </m:sub>
                      </m:sSub>
                      <m:r>
                        <a:rPr lang="en-US" altLang="zh-CN" i="1">
                          <a:latin typeface="Cambria Math"/>
                        </a:rPr>
                        <m:t>,…</m:t>
                      </m:r>
                    </m:oMath>
                  </m:oMathPara>
                </a14:m>
                <a:endParaRPr lang="en-US" altLang="zh-CN" dirty="0"/>
              </a:p>
              <a:p>
                <a:pPr marL="0" indent="0">
                  <a:buNone/>
                </a:pPr>
                <a:r>
                  <a:rPr lang="zh-CN" altLang="en-US" dirty="0"/>
                  <a:t>  并设</a:t>
                </a:r>
                <a14:m>
                  <m:oMath xmlns:m="http://schemas.openxmlformats.org/officeDocument/2006/math">
                    <m:r>
                      <a:rPr lang="en-US" altLang="zh-CN" i="1">
                        <a:latin typeface="Cambria Math"/>
                      </a:rPr>
                      <m:t>𝑷</m:t>
                    </m:r>
                    <m:r>
                      <a:rPr lang="en-US" altLang="zh-CN" i="1">
                        <a:latin typeface="Cambria Math"/>
                      </a:rPr>
                      <m:t>(</m:t>
                    </m:r>
                    <m:r>
                      <a:rPr lang="en-US" altLang="zh-CN" i="1">
                        <a:latin typeface="Cambria Math"/>
                      </a:rPr>
                      <m:t>𝑿</m:t>
                    </m:r>
                    <m:r>
                      <a:rPr lang="en-US" altLang="zh-CN" i="1">
                        <a:latin typeface="Cambria Math"/>
                      </a:rPr>
                      <m:t>=</m:t>
                    </m:r>
                    <m:sSub>
                      <m:sSubPr>
                        <m:ctrlPr>
                          <a:rPr lang="en-US" altLang="zh-CN" i="1">
                            <a:latin typeface="Cambria Math" panose="02040503050406030204" pitchFamily="18" charset="0"/>
                          </a:rPr>
                        </m:ctrlPr>
                      </m:sSubPr>
                      <m:e>
                        <m:r>
                          <a:rPr lang="en-US" altLang="zh-CN" i="1">
                            <a:latin typeface="Cambria Math"/>
                          </a:rPr>
                          <m:t>𝒙</m:t>
                        </m:r>
                      </m:e>
                      <m:sub>
                        <m:r>
                          <a:rPr lang="en-US" altLang="zh-CN" i="1">
                            <a:latin typeface="Cambria Math"/>
                          </a:rPr>
                          <m:t>𝒏</m:t>
                        </m:r>
                      </m:sub>
                    </m:sSub>
                    <m:r>
                      <a:rPr lang="en-US" altLang="zh-CN" i="1">
                        <a:latin typeface="Cambria Math"/>
                      </a:rPr>
                      <m:t>)=</m:t>
                    </m:r>
                    <m:sSub>
                      <m:sSubPr>
                        <m:ctrlPr>
                          <a:rPr lang="en-US" altLang="zh-CN" i="1">
                            <a:latin typeface="Cambria Math" panose="02040503050406030204" pitchFamily="18" charset="0"/>
                          </a:rPr>
                        </m:ctrlPr>
                      </m:sSubPr>
                      <m:e>
                        <m:r>
                          <a:rPr lang="en-US" altLang="zh-CN" i="1">
                            <a:latin typeface="Cambria Math"/>
                          </a:rPr>
                          <m:t>𝒑</m:t>
                        </m:r>
                      </m:e>
                      <m:sub>
                        <m:r>
                          <a:rPr lang="en-US" altLang="zh-CN" i="1">
                            <a:latin typeface="Cambria Math"/>
                          </a:rPr>
                          <m:t>𝒏</m:t>
                        </m:r>
                      </m:sub>
                    </m:sSub>
                    <m:r>
                      <a:rPr lang="en-US" altLang="zh-CN" i="1">
                        <a:latin typeface="Cambria Math"/>
                      </a:rPr>
                      <m:t> </m:t>
                    </m:r>
                    <m:d>
                      <m:dPr>
                        <m:ctrlPr>
                          <a:rPr lang="en-US" altLang="zh-CN" i="1">
                            <a:latin typeface="Cambria Math" panose="02040503050406030204" pitchFamily="18" charset="0"/>
                          </a:rPr>
                        </m:ctrlPr>
                      </m:dPr>
                      <m:e>
                        <m:r>
                          <a:rPr lang="en-US" altLang="zh-CN" i="1">
                            <a:latin typeface="Cambria Math"/>
                          </a:rPr>
                          <m:t>𝒏</m:t>
                        </m:r>
                        <m:r>
                          <a:rPr lang="en-US" altLang="zh-CN" i="1">
                            <a:latin typeface="Cambria Math"/>
                          </a:rPr>
                          <m:t>=</m:t>
                        </m:r>
                        <m:r>
                          <a:rPr lang="en-US" altLang="zh-CN" i="1">
                            <a:latin typeface="Cambria Math"/>
                          </a:rPr>
                          <m:t>𝟏</m:t>
                        </m:r>
                        <m:r>
                          <a:rPr lang="en-US" altLang="zh-CN" i="1">
                            <a:latin typeface="Cambria Math"/>
                          </a:rPr>
                          <m:t>,</m:t>
                        </m:r>
                        <m:r>
                          <a:rPr lang="en-US" altLang="zh-CN" i="1">
                            <a:latin typeface="Cambria Math"/>
                          </a:rPr>
                          <m:t>𝟐</m:t>
                        </m:r>
                        <m:r>
                          <a:rPr lang="en-US" altLang="zh-CN" i="1">
                            <a:latin typeface="Cambria Math"/>
                          </a:rPr>
                          <m:t>,…</m:t>
                        </m:r>
                      </m:e>
                    </m:d>
                  </m:oMath>
                </a14:m>
                <a:r>
                  <a:rPr lang="zh-CN" altLang="en-US" dirty="0"/>
                  <a:t>，</a:t>
                </a:r>
                <a:endParaRPr lang="en-US" altLang="zh-CN" dirty="0"/>
              </a:p>
              <a:p>
                <a:pPr marL="0" indent="0">
                  <a:buNone/>
                </a:pPr>
                <a:r>
                  <a:rPr lang="zh-CN" altLang="en-US" dirty="0"/>
                  <a:t>  则称上式为</a:t>
                </a:r>
                <a14:m>
                  <m:oMath xmlns:m="http://schemas.openxmlformats.org/officeDocument/2006/math">
                    <m:r>
                      <a:rPr lang="en-US" altLang="zh-CN" i="1">
                        <a:latin typeface="Cambria Math"/>
                      </a:rPr>
                      <m:t>𝑿</m:t>
                    </m:r>
                  </m:oMath>
                </a14:m>
                <a:r>
                  <a:rPr lang="zh-CN" altLang="en-US" dirty="0"/>
                  <a:t>的</a:t>
                </a:r>
                <a:r>
                  <a:rPr lang="zh-CN" altLang="en-US" dirty="0">
                    <a:solidFill>
                      <a:srgbClr val="FF0000"/>
                    </a:solidFill>
                  </a:rPr>
                  <a:t>分布律</a:t>
                </a:r>
                <a:r>
                  <a:rPr lang="zh-CN" altLang="en-US" dirty="0"/>
                  <a:t>，常表示为</a:t>
                </a:r>
                <a:endParaRPr lang="en-US" altLang="zh-CN" dirty="0"/>
              </a:p>
              <a:p>
                <a:endParaRPr lang="en-US" altLang="zh-CN" dirty="0"/>
              </a:p>
              <a:p>
                <a:pPr marL="365760" lvl="1" indent="0">
                  <a:buNone/>
                </a:pPr>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sz="quarter" idx="1"/>
              </p:nvPr>
            </p:nvSpPr>
            <p:spPr>
              <a:xfrm>
                <a:off x="612648" y="1600200"/>
                <a:ext cx="8153400" cy="3701008"/>
              </a:xfrm>
              <a:blipFill>
                <a:blip r:embed="rId3"/>
                <a:stretch>
                  <a:fillRect l="-449" t="-3789" r="-374" b="-4613"/>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normAutofit fontScale="85000" lnSpcReduction="20000"/>
          </a:bodyPr>
          <a:lstStyle/>
          <a:p>
            <a:fld id="{0C913308-F349-4B6D-A68A-DD1791B4A57B}" type="slidenum">
              <a:rPr lang="zh-CN" altLang="en-US" smtClean="0"/>
              <a:t>24</a:t>
            </a:fld>
            <a:endParaRPr lang="zh-CN" altLang="en-US" dirty="0"/>
          </a:p>
        </p:txBody>
      </p:sp>
      <p:graphicFrame>
        <p:nvGraphicFramePr>
          <p:cNvPr id="5" name="对象 4"/>
          <p:cNvGraphicFramePr>
            <a:graphicFrameLocks noChangeAspect="1"/>
          </p:cNvGraphicFramePr>
          <p:nvPr>
            <p:extLst>
              <p:ext uri="{D42A27DB-BD31-4B8C-83A1-F6EECF244321}">
                <p14:modId xmlns:p14="http://schemas.microsoft.com/office/powerpoint/2010/main" val="3048963431"/>
              </p:ext>
            </p:extLst>
          </p:nvPr>
        </p:nvGraphicFramePr>
        <p:xfrm>
          <a:off x="1907704" y="5445224"/>
          <a:ext cx="4655892" cy="1073397"/>
        </p:xfrm>
        <a:graphic>
          <a:graphicData uri="http://schemas.openxmlformats.org/presentationml/2006/ole">
            <mc:AlternateContent xmlns:mc="http://schemas.openxmlformats.org/markup-compatibility/2006">
              <mc:Choice xmlns:v="urn:schemas-microsoft-com:vml" Requires="v">
                <p:oleObj spid="_x0000_s1062" name="Document" r:id="rId4" imgW="6235589" imgH="1861559" progId="Word.Document.8">
                  <p:embed/>
                </p:oleObj>
              </mc:Choice>
              <mc:Fallback>
                <p:oleObj name="Document" r:id="rId4" imgW="6235589" imgH="1861559" progId="Word.Document.8">
                  <p:embed/>
                  <p:pic>
                    <p:nvPicPr>
                      <p:cNvPr id="19" name="对象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7704" y="5445224"/>
                        <a:ext cx="4655892" cy="1073397"/>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024241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二项分布</a:t>
            </a:r>
          </a:p>
        </p:txBody>
      </p:sp>
      <mc:AlternateContent xmlns:mc="http://schemas.openxmlformats.org/markup-compatibility/2006" xmlns:a14="http://schemas.microsoft.com/office/drawing/2010/main">
        <mc:Choice Requires="a14">
          <p:sp>
            <p:nvSpPr>
              <p:cNvPr id="3" name="内容占位符 2"/>
              <p:cNvSpPr>
                <a:spLocks noGrp="1"/>
              </p:cNvSpPr>
              <p:nvPr>
                <p:ph sz="quarter" idx="1"/>
              </p:nvPr>
            </p:nvSpPr>
            <p:spPr>
              <a:xfrm>
                <a:off x="612648" y="1600200"/>
                <a:ext cx="8153400" cy="4781128"/>
              </a:xfrm>
            </p:spPr>
            <p:txBody>
              <a:bodyPr>
                <a:normAutofit/>
              </a:bodyPr>
              <a:lstStyle/>
              <a:p>
                <a:r>
                  <a:rPr lang="zh-CN" altLang="en-US" sz="3300" dirty="0"/>
                  <a:t>若随机变量</a:t>
                </a:r>
                <a14:m>
                  <m:oMath xmlns:m="http://schemas.openxmlformats.org/officeDocument/2006/math">
                    <m:r>
                      <a:rPr lang="en-US" altLang="zh-CN" sz="3300" i="1">
                        <a:latin typeface="Cambria Math"/>
                      </a:rPr>
                      <m:t>𝑿</m:t>
                    </m:r>
                  </m:oMath>
                </a14:m>
                <a:r>
                  <a:rPr lang="zh-CN" altLang="en-US" sz="3300" dirty="0"/>
                  <a:t>的分布律为</a:t>
                </a:r>
              </a:p>
              <a:p>
                <a:pPr marL="365760" lvl="1" indent="0">
                  <a:buNone/>
                </a:pPr>
                <a14:m>
                  <m:oMathPara xmlns:m="http://schemas.openxmlformats.org/officeDocument/2006/math">
                    <m:oMathParaPr>
                      <m:jc m:val="centerGroup"/>
                    </m:oMathParaPr>
                    <m:oMath xmlns:m="http://schemas.openxmlformats.org/officeDocument/2006/math">
                      <m:r>
                        <a:rPr lang="en-US" altLang="zh-CN" i="1">
                          <a:latin typeface="Cambria Math"/>
                        </a:rPr>
                        <m:t>𝑷</m:t>
                      </m:r>
                      <m:d>
                        <m:dPr>
                          <m:ctrlPr>
                            <a:rPr lang="en-US" altLang="zh-CN" i="1">
                              <a:latin typeface="Cambria Math" panose="02040503050406030204" pitchFamily="18" charset="0"/>
                            </a:rPr>
                          </m:ctrlPr>
                        </m:dPr>
                        <m:e>
                          <m:r>
                            <a:rPr lang="en-US" altLang="zh-CN" i="1">
                              <a:latin typeface="Cambria Math"/>
                            </a:rPr>
                            <m:t>𝑿</m:t>
                          </m:r>
                          <m:r>
                            <a:rPr lang="en-US" altLang="zh-CN" i="1">
                              <a:latin typeface="Cambria Math"/>
                            </a:rPr>
                            <m:t>=</m:t>
                          </m:r>
                          <m:r>
                            <a:rPr lang="en-US" altLang="zh-CN" i="1">
                              <a:latin typeface="Cambria Math"/>
                            </a:rPr>
                            <m:t>𝒊</m:t>
                          </m:r>
                        </m:e>
                      </m:d>
                      <m:r>
                        <a:rPr lang="en-US" altLang="zh-CN" i="1">
                          <a:latin typeface="Cambria Math"/>
                        </a:rPr>
                        <m:t>=</m:t>
                      </m:r>
                      <m:r>
                        <a:rPr lang="en-US" altLang="zh-CN" i="1">
                          <a:latin typeface="Cambria Math" panose="02040503050406030204" pitchFamily="18" charset="0"/>
                        </a:rPr>
                        <m:t>𝑪</m:t>
                      </m:r>
                      <m:r>
                        <a:rPr lang="en-US" altLang="zh-CN" i="1">
                          <a:latin typeface="Cambria Math" panose="02040503050406030204" pitchFamily="18" charset="0"/>
                        </a:rPr>
                        <m:t>(</m:t>
                      </m:r>
                      <m:r>
                        <a:rPr lang="en-US" altLang="zh-CN" i="1">
                          <a:latin typeface="Cambria Math" panose="02040503050406030204" pitchFamily="18" charset="0"/>
                        </a:rPr>
                        <m:t>𝒏</m:t>
                      </m:r>
                      <m:r>
                        <a:rPr lang="en-US" altLang="zh-CN" i="1">
                          <a:latin typeface="Cambria Math" panose="02040503050406030204" pitchFamily="18" charset="0"/>
                        </a:rPr>
                        <m:t>,</m:t>
                      </m:r>
                      <m:r>
                        <a:rPr lang="en-US" altLang="zh-CN" i="1">
                          <a:latin typeface="Cambria Math" panose="02040503050406030204" pitchFamily="18" charset="0"/>
                        </a:rPr>
                        <m:t>𝒊</m:t>
                      </m:r>
                      <m:r>
                        <a:rPr lang="en-US" altLang="zh-CN" i="1">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a:rPr>
                            <m:t>𝒑</m:t>
                          </m:r>
                        </m:e>
                        <m:sup>
                          <m:r>
                            <a:rPr lang="en-US" altLang="zh-CN" i="1">
                              <a:latin typeface="Cambria Math"/>
                            </a:rPr>
                            <m:t>𝒊</m:t>
                          </m:r>
                        </m:sup>
                      </m:sSup>
                      <m:sSup>
                        <m:sSupPr>
                          <m:ctrlPr>
                            <a:rPr lang="en-US" altLang="zh-CN" i="1">
                              <a:latin typeface="Cambria Math" panose="02040503050406030204" pitchFamily="18" charset="0"/>
                            </a:rPr>
                          </m:ctrlPr>
                        </m:sSupPr>
                        <m:e>
                          <m:d>
                            <m:dPr>
                              <m:ctrlPr>
                                <a:rPr lang="en-US" altLang="zh-CN" i="1">
                                  <a:latin typeface="Cambria Math" panose="02040503050406030204" pitchFamily="18" charset="0"/>
                                </a:rPr>
                              </m:ctrlPr>
                            </m:dPr>
                            <m:e>
                              <m:r>
                                <a:rPr lang="en-US" altLang="zh-CN" i="1">
                                  <a:latin typeface="Cambria Math"/>
                                </a:rPr>
                                <m:t>𝟏</m:t>
                              </m:r>
                              <m:r>
                                <a:rPr lang="en-US" altLang="zh-CN" i="1">
                                  <a:latin typeface="Cambria Math"/>
                                </a:rPr>
                                <m:t>−</m:t>
                              </m:r>
                              <m:r>
                                <a:rPr lang="en-US" altLang="zh-CN" i="1">
                                  <a:latin typeface="Cambria Math"/>
                                </a:rPr>
                                <m:t>𝒑</m:t>
                              </m:r>
                            </m:e>
                          </m:d>
                        </m:e>
                        <m:sup>
                          <m:r>
                            <a:rPr lang="en-US" altLang="zh-CN" i="1">
                              <a:latin typeface="Cambria Math"/>
                            </a:rPr>
                            <m:t>𝒏</m:t>
                          </m:r>
                          <m:r>
                            <a:rPr lang="en-US" altLang="zh-CN" i="1">
                              <a:latin typeface="Cambria Math"/>
                            </a:rPr>
                            <m:t>−</m:t>
                          </m:r>
                          <m:r>
                            <a:rPr lang="en-US" altLang="zh-CN" i="1">
                              <a:latin typeface="Cambria Math"/>
                            </a:rPr>
                            <m:t>𝒊</m:t>
                          </m:r>
                        </m:sup>
                      </m:sSup>
                      <m:r>
                        <a:rPr lang="en-US" altLang="zh-CN" i="1">
                          <a:latin typeface="Cambria Math"/>
                        </a:rPr>
                        <m:t>, </m:t>
                      </m:r>
                      <m:r>
                        <a:rPr lang="en-US" altLang="zh-CN" i="1">
                          <a:latin typeface="Cambria Math"/>
                        </a:rPr>
                        <m:t>𝒊</m:t>
                      </m:r>
                      <m:r>
                        <a:rPr lang="en-US" altLang="zh-CN" i="1">
                          <a:latin typeface="Cambria Math"/>
                        </a:rPr>
                        <m:t>=</m:t>
                      </m:r>
                      <m:r>
                        <a:rPr lang="en-US" altLang="zh-CN" i="1">
                          <a:latin typeface="Cambria Math"/>
                        </a:rPr>
                        <m:t>𝟎</m:t>
                      </m:r>
                      <m:r>
                        <a:rPr lang="en-US" altLang="zh-CN" i="1">
                          <a:latin typeface="Cambria Math"/>
                        </a:rPr>
                        <m:t>,</m:t>
                      </m:r>
                      <m:r>
                        <a:rPr lang="en-US" altLang="zh-CN" i="1">
                          <a:latin typeface="Cambria Math"/>
                        </a:rPr>
                        <m:t>𝟏</m:t>
                      </m:r>
                      <m:r>
                        <a:rPr lang="en-US" altLang="zh-CN" i="1">
                          <a:latin typeface="Cambria Math"/>
                        </a:rPr>
                        <m:t>,…,</m:t>
                      </m:r>
                      <m:r>
                        <a:rPr lang="en-US" altLang="zh-CN" i="1">
                          <a:latin typeface="Cambria Math"/>
                        </a:rPr>
                        <m:t>𝒏</m:t>
                      </m:r>
                    </m:oMath>
                  </m:oMathPara>
                </a14:m>
                <a:endParaRPr lang="en-US" altLang="zh-CN" dirty="0"/>
              </a:p>
              <a:p>
                <a:pPr marL="0" indent="0">
                  <a:buNone/>
                </a:pPr>
                <a:r>
                  <a:rPr lang="zh-CN" altLang="en-US" sz="2600" dirty="0"/>
                  <a:t>则称</a:t>
                </a:r>
                <a14:m>
                  <m:oMath xmlns:m="http://schemas.openxmlformats.org/officeDocument/2006/math">
                    <m:r>
                      <a:rPr lang="en-US" altLang="zh-CN" sz="2600" i="1">
                        <a:latin typeface="Cambria Math"/>
                      </a:rPr>
                      <m:t>𝑿</m:t>
                    </m:r>
                  </m:oMath>
                </a14:m>
                <a:r>
                  <a:rPr lang="zh-CN" altLang="en-US" sz="2600" dirty="0"/>
                  <a:t>服从参数为</a:t>
                </a:r>
                <a14:m>
                  <m:oMath xmlns:m="http://schemas.openxmlformats.org/officeDocument/2006/math">
                    <m:r>
                      <a:rPr lang="en-US" altLang="zh-CN" sz="2600" i="1">
                        <a:latin typeface="Cambria Math"/>
                      </a:rPr>
                      <m:t>𝒏</m:t>
                    </m:r>
                    <m:r>
                      <a:rPr lang="en-US" altLang="zh-CN" sz="2600" i="1">
                        <a:latin typeface="Cambria Math"/>
                      </a:rPr>
                      <m:t>,</m:t>
                    </m:r>
                    <m:r>
                      <a:rPr lang="en-US" altLang="zh-CN" sz="2600" i="1">
                        <a:latin typeface="Cambria Math"/>
                      </a:rPr>
                      <m:t>𝒑</m:t>
                    </m:r>
                  </m:oMath>
                </a14:m>
                <a:r>
                  <a:rPr lang="zh-CN" altLang="en-US" sz="2600" dirty="0"/>
                  <a:t>的二项分布</a:t>
                </a:r>
                <a:r>
                  <a:rPr lang="en-US" altLang="zh-CN" sz="2600" dirty="0"/>
                  <a:t>(</a:t>
                </a:r>
                <a:r>
                  <a:rPr lang="zh-CN" altLang="en-US" sz="2600" dirty="0"/>
                  <a:t>其中</a:t>
                </a:r>
                <a14:m>
                  <m:oMath xmlns:m="http://schemas.openxmlformats.org/officeDocument/2006/math">
                    <m:r>
                      <a:rPr lang="en-US" altLang="zh-CN" sz="2600" i="1">
                        <a:latin typeface="Cambria Math"/>
                      </a:rPr>
                      <m:t>𝒏</m:t>
                    </m:r>
                  </m:oMath>
                </a14:m>
                <a:r>
                  <a:rPr lang="zh-CN" altLang="en-US" sz="2600" dirty="0"/>
                  <a:t>为自然数，</a:t>
                </a:r>
                <a14:m>
                  <m:oMath xmlns:m="http://schemas.openxmlformats.org/officeDocument/2006/math">
                    <m:r>
                      <a:rPr lang="en-US" altLang="zh-CN" sz="2600" i="1">
                        <a:latin typeface="Cambria Math"/>
                      </a:rPr>
                      <m:t>𝟎</m:t>
                    </m:r>
                    <m:r>
                      <a:rPr lang="en-US" altLang="zh-CN" sz="2600" i="1">
                        <a:latin typeface="Cambria Math"/>
                      </a:rPr>
                      <m:t>≤</m:t>
                    </m:r>
                    <m:r>
                      <a:rPr lang="en-US" altLang="zh-CN" sz="2600" i="1">
                        <a:latin typeface="Cambria Math"/>
                      </a:rPr>
                      <m:t>𝒑</m:t>
                    </m:r>
                    <m:r>
                      <a:rPr lang="en-US" altLang="zh-CN" sz="2600" i="1">
                        <a:latin typeface="Cambria Math"/>
                      </a:rPr>
                      <m:t>≤</m:t>
                    </m:r>
                    <m:r>
                      <a:rPr lang="en-US" altLang="zh-CN" sz="2600" i="1">
                        <a:latin typeface="Cambria Math"/>
                      </a:rPr>
                      <m:t>𝟏</m:t>
                    </m:r>
                  </m:oMath>
                </a14:m>
                <a:r>
                  <a:rPr lang="zh-CN" altLang="en-US" sz="2600" dirty="0"/>
                  <a:t>为参数</a:t>
                </a:r>
                <a:r>
                  <a:rPr lang="en-US" altLang="zh-CN" sz="2600" dirty="0"/>
                  <a:t>),</a:t>
                </a:r>
                <a:r>
                  <a:rPr lang="zh-CN" altLang="en-US" sz="2600" dirty="0"/>
                  <a:t>记作</a:t>
                </a:r>
                <a:endParaRPr lang="en-US" altLang="zh-CN" sz="2600" dirty="0"/>
              </a:p>
              <a:p>
                <a:pPr marL="0" indent="0">
                  <a:buNone/>
                </a:pPr>
                <a14:m>
                  <m:oMathPara xmlns:m="http://schemas.openxmlformats.org/officeDocument/2006/math">
                    <m:oMathParaPr>
                      <m:jc m:val="centerGroup"/>
                    </m:oMathParaPr>
                    <m:oMath xmlns:m="http://schemas.openxmlformats.org/officeDocument/2006/math">
                      <m:r>
                        <a:rPr lang="en-US" altLang="zh-CN" sz="2600" i="1">
                          <a:latin typeface="Cambria Math"/>
                        </a:rPr>
                        <m:t>𝑿</m:t>
                      </m:r>
                      <m:r>
                        <a:rPr lang="en-US" altLang="zh-CN" sz="2600" i="1">
                          <a:latin typeface="Cambria Math"/>
                        </a:rPr>
                        <m:t>∼</m:t>
                      </m:r>
                      <m:r>
                        <a:rPr lang="en-US" altLang="zh-CN" sz="2600" i="1">
                          <a:latin typeface="Cambria Math"/>
                        </a:rPr>
                        <m:t>𝑩</m:t>
                      </m:r>
                      <m:r>
                        <a:rPr lang="en-US" altLang="zh-CN" sz="2600" i="1">
                          <a:latin typeface="Cambria Math"/>
                        </a:rPr>
                        <m:t>(</m:t>
                      </m:r>
                      <m:r>
                        <a:rPr lang="en-US" altLang="zh-CN" sz="2600" i="1">
                          <a:latin typeface="Cambria Math"/>
                        </a:rPr>
                        <m:t>𝒏</m:t>
                      </m:r>
                      <m:r>
                        <a:rPr lang="en-US" altLang="zh-CN" sz="2600" i="1">
                          <a:latin typeface="Cambria Math"/>
                        </a:rPr>
                        <m:t>,</m:t>
                      </m:r>
                      <m:r>
                        <a:rPr lang="en-US" altLang="zh-CN" sz="2600" i="1">
                          <a:latin typeface="Cambria Math"/>
                        </a:rPr>
                        <m:t>𝒑</m:t>
                      </m:r>
                      <m:r>
                        <a:rPr lang="en-US" altLang="zh-CN" sz="2600" i="1">
                          <a:latin typeface="Cambria Math"/>
                        </a:rPr>
                        <m:t>)</m:t>
                      </m:r>
                    </m:oMath>
                  </m:oMathPara>
                </a14:m>
                <a:endParaRPr lang="en-US" altLang="zh-CN" sz="2600" dirty="0"/>
              </a:p>
            </p:txBody>
          </p:sp>
        </mc:Choice>
        <mc:Fallback xmlns="">
          <p:sp>
            <p:nvSpPr>
              <p:cNvPr id="3" name="内容占位符 2"/>
              <p:cNvSpPr>
                <a:spLocks noGrp="1" noRot="1" noChangeAspect="1" noMove="1" noResize="1" noEditPoints="1" noAdjustHandles="1" noChangeArrowheads="1" noChangeShapeType="1" noTextEdit="1"/>
              </p:cNvSpPr>
              <p:nvPr>
                <p:ph sz="quarter" idx="1"/>
              </p:nvPr>
            </p:nvSpPr>
            <p:spPr>
              <a:xfrm>
                <a:off x="612648" y="1600200"/>
                <a:ext cx="8153400" cy="4781128"/>
              </a:xfrm>
              <a:blipFill>
                <a:blip r:embed="rId3"/>
                <a:stretch>
                  <a:fillRect l="-1346" t="-1658"/>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normAutofit fontScale="85000" lnSpcReduction="20000"/>
          </a:bodyPr>
          <a:lstStyle/>
          <a:p>
            <a:fld id="{0C913308-F349-4B6D-A68A-DD1791B4A57B}" type="slidenum">
              <a:rPr lang="zh-CN" altLang="en-US" smtClean="0"/>
              <a:t>25</a:t>
            </a:fld>
            <a:endParaRPr lang="zh-CN" altLang="en-US" dirty="0"/>
          </a:p>
        </p:txBody>
      </p:sp>
      <p:sp>
        <p:nvSpPr>
          <p:cNvPr id="5" name="矩形 4"/>
          <p:cNvSpPr/>
          <p:nvPr/>
        </p:nvSpPr>
        <p:spPr>
          <a:xfrm>
            <a:off x="899592" y="4509120"/>
            <a:ext cx="7290392" cy="553998"/>
          </a:xfrm>
          <a:prstGeom prst="rect">
            <a:avLst/>
          </a:prstGeom>
          <a:ln>
            <a:solidFill>
              <a:srgbClr val="0070C0"/>
            </a:solidFill>
          </a:ln>
        </p:spPr>
        <p:txBody>
          <a:bodyPr wrap="square">
            <a:spAutoFit/>
          </a:bodyPr>
          <a:lstStyle/>
          <a:p>
            <a:r>
              <a:rPr lang="zh-CN" altLang="en-US" sz="3000" b="1" dirty="0"/>
              <a:t>随机变量的分布完整刻画了一个随机变量</a:t>
            </a:r>
          </a:p>
        </p:txBody>
      </p:sp>
    </p:spTree>
    <p:extLst>
      <p:ext uri="{BB962C8B-B14F-4D97-AF65-F5344CB8AC3E}">
        <p14:creationId xmlns:p14="http://schemas.microsoft.com/office/powerpoint/2010/main" val="1327831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例</a:t>
            </a:r>
          </a:p>
        </p:txBody>
      </p:sp>
      <p:sp>
        <p:nvSpPr>
          <p:cNvPr id="3" name="内容占位符 2"/>
          <p:cNvSpPr>
            <a:spLocks noGrp="1"/>
          </p:cNvSpPr>
          <p:nvPr>
            <p:ph sz="quarter" idx="1"/>
          </p:nvPr>
        </p:nvSpPr>
        <p:spPr/>
        <p:txBody>
          <a:bodyPr/>
          <a:lstStyle/>
          <a:p>
            <a:r>
              <a:rPr lang="zh-CN" altLang="en-US" dirty="0"/>
              <a:t>假设一个硬币被掷</a:t>
            </a:r>
            <a:r>
              <a:rPr lang="en-US" altLang="zh-CN" dirty="0"/>
              <a:t>3</a:t>
            </a:r>
            <a:r>
              <a:rPr lang="zh-CN" altLang="en-US" dirty="0"/>
              <a:t>次</a:t>
            </a:r>
            <a:r>
              <a:rPr lang="en-US" altLang="zh-CN" dirty="0"/>
              <a:t>. </a:t>
            </a:r>
            <a:r>
              <a:rPr lang="zh-CN" altLang="en-US" dirty="0"/>
              <a:t>令</a:t>
            </a:r>
            <a:r>
              <a:rPr lang="en-US" altLang="zh-CN" dirty="0"/>
              <a:t>X(t)</a:t>
            </a:r>
            <a:r>
              <a:rPr lang="zh-CN" altLang="en-US" dirty="0"/>
              <a:t>是头像在结果</a:t>
            </a:r>
            <a:r>
              <a:rPr lang="en-US" altLang="zh-CN" dirty="0"/>
              <a:t>t</a:t>
            </a:r>
            <a:r>
              <a:rPr lang="zh-CN" altLang="en-US" dirty="0"/>
              <a:t>中出现的次数。那么随机变量</a:t>
            </a:r>
            <a:r>
              <a:rPr lang="en-US" altLang="zh-CN" dirty="0"/>
              <a:t>X(t)</a:t>
            </a:r>
            <a:r>
              <a:rPr lang="zh-CN" altLang="en-US" dirty="0"/>
              <a:t>取值如下</a:t>
            </a:r>
            <a:endParaRPr lang="en-US" altLang="zh-CN" dirty="0"/>
          </a:p>
          <a:p>
            <a:pPr lvl="1"/>
            <a:endParaRPr lang="en-US" altLang="zh-CN" dirty="0"/>
          </a:p>
          <a:p>
            <a:pPr lvl="1"/>
            <a:endParaRPr lang="en-US" altLang="zh-CN" dirty="0"/>
          </a:p>
          <a:p>
            <a:pPr lvl="1"/>
            <a:endParaRPr lang="en-US" altLang="zh-CN" dirty="0"/>
          </a:p>
          <a:p>
            <a:pPr lvl="1"/>
            <a:endParaRPr lang="en-US" altLang="zh-CN" dirty="0"/>
          </a:p>
          <a:p>
            <a:r>
              <a:rPr lang="zh-CN" altLang="en-US" dirty="0"/>
              <a:t>因此，</a:t>
            </a:r>
            <a:r>
              <a:rPr lang="en-US" altLang="zh-CN" dirty="0"/>
              <a:t>X(t)</a:t>
            </a:r>
            <a:r>
              <a:rPr lang="zh-CN" altLang="en-US" dirty="0"/>
              <a:t>的</a:t>
            </a:r>
            <a:r>
              <a:rPr lang="en-US" altLang="zh-CN" dirty="0"/>
              <a:t>(</a:t>
            </a:r>
            <a:r>
              <a:rPr lang="zh-CN" altLang="en-US" dirty="0"/>
              <a:t>概率</a:t>
            </a:r>
            <a:r>
              <a:rPr lang="en-US" altLang="zh-CN" dirty="0"/>
              <a:t>)</a:t>
            </a:r>
            <a:r>
              <a:rPr lang="zh-CN" altLang="en-US" dirty="0"/>
              <a:t>分布为</a:t>
            </a:r>
          </a:p>
        </p:txBody>
      </p:sp>
      <p:sp>
        <p:nvSpPr>
          <p:cNvPr id="4" name="灯片编号占位符 3"/>
          <p:cNvSpPr>
            <a:spLocks noGrp="1"/>
          </p:cNvSpPr>
          <p:nvPr>
            <p:ph type="sldNum" sz="quarter" idx="12"/>
          </p:nvPr>
        </p:nvSpPr>
        <p:spPr/>
        <p:txBody>
          <a:bodyPr>
            <a:normAutofit fontScale="85000" lnSpcReduction="20000"/>
          </a:bodyPr>
          <a:lstStyle/>
          <a:p>
            <a:fld id="{0C913308-F349-4B6D-A68A-DD1791B4A57B}" type="slidenum">
              <a:rPr lang="zh-CN" altLang="en-US" smtClean="0"/>
              <a:t>26</a:t>
            </a:fld>
            <a:endParaRPr lang="zh-CN" altLang="en-US" dirty="0"/>
          </a:p>
        </p:txBody>
      </p:sp>
      <p:pic>
        <p:nvPicPr>
          <p:cNvPr id="5" name="图片 4"/>
          <p:cNvPicPr>
            <a:picLocks noChangeAspect="1"/>
          </p:cNvPicPr>
          <p:nvPr/>
        </p:nvPicPr>
        <p:blipFill>
          <a:blip r:embed="rId2"/>
          <a:stretch>
            <a:fillRect/>
          </a:stretch>
        </p:blipFill>
        <p:spPr>
          <a:xfrm>
            <a:off x="1403648" y="2708920"/>
            <a:ext cx="4266540" cy="1227663"/>
          </a:xfrm>
          <a:prstGeom prst="rect">
            <a:avLst/>
          </a:prstGeom>
        </p:spPr>
      </p:pic>
      <p:pic>
        <p:nvPicPr>
          <p:cNvPr id="6" name="图片 5"/>
          <p:cNvPicPr>
            <a:picLocks noChangeAspect="1"/>
          </p:cNvPicPr>
          <p:nvPr/>
        </p:nvPicPr>
        <p:blipFill>
          <a:blip r:embed="rId3"/>
          <a:stretch>
            <a:fillRect/>
          </a:stretch>
        </p:blipFill>
        <p:spPr>
          <a:xfrm>
            <a:off x="5796136" y="4221088"/>
            <a:ext cx="2448272" cy="2075267"/>
          </a:xfrm>
          <a:prstGeom prst="rect">
            <a:avLst/>
          </a:prstGeom>
        </p:spPr>
      </p:pic>
    </p:spTree>
    <p:extLst>
      <p:ext uri="{BB962C8B-B14F-4D97-AF65-F5344CB8AC3E}">
        <p14:creationId xmlns:p14="http://schemas.microsoft.com/office/powerpoint/2010/main" val="41954537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例</a:t>
            </a:r>
          </a:p>
        </p:txBody>
      </p:sp>
      <mc:AlternateContent xmlns:mc="http://schemas.openxmlformats.org/markup-compatibility/2006" xmlns:a14="http://schemas.microsoft.com/office/drawing/2010/main">
        <mc:Choice Requires="a14">
          <p:sp>
            <p:nvSpPr>
              <p:cNvPr id="3" name="内容占位符 2"/>
              <p:cNvSpPr>
                <a:spLocks noGrp="1"/>
              </p:cNvSpPr>
              <p:nvPr>
                <p:ph sz="quarter" idx="1"/>
              </p:nvPr>
            </p:nvSpPr>
            <p:spPr/>
            <p:txBody>
              <a:bodyPr/>
              <a:lstStyle/>
              <a:p>
                <a:r>
                  <a:rPr lang="zh-CN" altLang="en-US" dirty="0"/>
                  <a:t>假设姚明罚球的命中率为</a:t>
                </a:r>
                <a:r>
                  <a:rPr lang="en-US" altLang="zh-CN" dirty="0"/>
                  <a:t>0.9</a:t>
                </a:r>
                <a:r>
                  <a:rPr lang="zh-CN" altLang="en-US" dirty="0"/>
                  <a:t>，求他两次独立罚球命中次数</a:t>
                </a:r>
                <a14:m>
                  <m:oMath xmlns:m="http://schemas.openxmlformats.org/officeDocument/2006/math">
                    <m:r>
                      <a:rPr lang="en-US" altLang="zh-CN" i="1">
                        <a:latin typeface="Cambria Math"/>
                      </a:rPr>
                      <m:t>𝑿</m:t>
                    </m:r>
                  </m:oMath>
                </a14:m>
                <a:r>
                  <a:rPr lang="zh-CN" altLang="en-US" dirty="0"/>
                  <a:t>的分布。</a:t>
                </a:r>
              </a:p>
            </p:txBody>
          </p:sp>
        </mc:Choice>
        <mc:Fallback xmlns="">
          <p:sp>
            <p:nvSpPr>
              <p:cNvPr id="3" name="内容占位符 2"/>
              <p:cNvSpPr>
                <a:spLocks noGrp="1" noRot="1" noChangeAspect="1" noMove="1" noResize="1" noEditPoints="1" noAdjustHandles="1" noChangeArrowheads="1" noChangeShapeType="1" noTextEdit="1"/>
              </p:cNvSpPr>
              <p:nvPr>
                <p:ph sz="quarter" idx="1"/>
              </p:nvPr>
            </p:nvSpPr>
            <p:spPr>
              <a:blipFill>
                <a:blip r:embed="rId2"/>
                <a:stretch>
                  <a:fillRect l="-449" t="-2171" r="-673"/>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normAutofit fontScale="85000" lnSpcReduction="20000"/>
          </a:bodyPr>
          <a:lstStyle/>
          <a:p>
            <a:fld id="{0C913308-F349-4B6D-A68A-DD1791B4A57B}" type="slidenum">
              <a:rPr lang="zh-CN" altLang="en-US" smtClean="0"/>
              <a:t>27</a:t>
            </a:fld>
            <a:endParaRPr lang="zh-CN" altLang="en-US" dirty="0"/>
          </a:p>
        </p:txBody>
      </p:sp>
      <mc:AlternateContent xmlns:mc="http://schemas.openxmlformats.org/markup-compatibility/2006" xmlns:a14="http://schemas.microsoft.com/office/drawing/2010/main">
        <mc:Choice Requires="a14">
          <p:sp>
            <p:nvSpPr>
              <p:cNvPr id="5" name="矩形 4"/>
              <p:cNvSpPr/>
              <p:nvPr/>
            </p:nvSpPr>
            <p:spPr>
              <a:xfrm>
                <a:off x="755576" y="2780928"/>
                <a:ext cx="6552728" cy="1569660"/>
              </a:xfrm>
              <a:prstGeom prst="rect">
                <a:avLst/>
              </a:prstGeom>
            </p:spPr>
            <p:txBody>
              <a:bodyPr wrap="square">
                <a:spAutoFit/>
              </a:bodyPr>
              <a:lstStyle/>
              <a:p>
                <a:r>
                  <a:rPr lang="zh-CN" altLang="en-US" sz="2400" b="1" dirty="0">
                    <a:solidFill>
                      <a:srgbClr val="2E2E99"/>
                    </a:solidFill>
                  </a:rPr>
                  <a:t>解：</a:t>
                </a:r>
                <a14:m>
                  <m:oMath xmlns:m="http://schemas.openxmlformats.org/officeDocument/2006/math">
                    <m:r>
                      <a:rPr lang="en-US" altLang="zh-CN" sz="2400" b="1" i="1">
                        <a:solidFill>
                          <a:srgbClr val="2E2E99"/>
                        </a:solidFill>
                        <a:latin typeface="Cambria Math"/>
                      </a:rPr>
                      <m:t>𝑿</m:t>
                    </m:r>
                  </m:oMath>
                </a14:m>
                <a:r>
                  <a:rPr lang="zh-CN" altLang="en-US" sz="2400" b="1" dirty="0">
                    <a:solidFill>
                      <a:srgbClr val="2E2E99"/>
                    </a:solidFill>
                  </a:rPr>
                  <a:t>的取值为</a:t>
                </a:r>
                <a:r>
                  <a:rPr lang="en-US" altLang="zh-CN" sz="2400" b="1" dirty="0">
                    <a:solidFill>
                      <a:srgbClr val="2E2E99"/>
                    </a:solidFill>
                  </a:rPr>
                  <a:t>0,1,2.</a:t>
                </a:r>
              </a:p>
              <a:p>
                <a:pPr marL="320040" lvl="1" indent="0">
                  <a:buNone/>
                </a:pPr>
                <a14:m>
                  <m:oMath xmlns:m="http://schemas.openxmlformats.org/officeDocument/2006/math">
                    <m:r>
                      <a:rPr lang="en-US" altLang="zh-CN" sz="2400" b="1" i="1">
                        <a:solidFill>
                          <a:srgbClr val="2E2E99"/>
                        </a:solidFill>
                        <a:latin typeface="Cambria Math"/>
                      </a:rPr>
                      <m:t>𝑷</m:t>
                    </m:r>
                    <m:d>
                      <m:dPr>
                        <m:ctrlPr>
                          <a:rPr lang="en-US" altLang="zh-CN" sz="2400" b="1" i="1">
                            <a:solidFill>
                              <a:srgbClr val="2E2E99"/>
                            </a:solidFill>
                            <a:latin typeface="Cambria Math" panose="02040503050406030204" pitchFamily="18" charset="0"/>
                          </a:rPr>
                        </m:ctrlPr>
                      </m:dPr>
                      <m:e>
                        <m:r>
                          <a:rPr lang="en-US" altLang="zh-CN" sz="2400" b="1" i="1">
                            <a:solidFill>
                              <a:srgbClr val="2E2E99"/>
                            </a:solidFill>
                            <a:latin typeface="Cambria Math"/>
                          </a:rPr>
                          <m:t>𝑿</m:t>
                        </m:r>
                        <m:r>
                          <a:rPr lang="en-US" altLang="zh-CN" sz="2400" b="1" i="1">
                            <a:solidFill>
                              <a:srgbClr val="2E2E99"/>
                            </a:solidFill>
                            <a:latin typeface="Cambria Math"/>
                          </a:rPr>
                          <m:t>=</m:t>
                        </m:r>
                        <m:r>
                          <a:rPr lang="en-US" altLang="zh-CN" sz="2400" b="1" i="1">
                            <a:solidFill>
                              <a:srgbClr val="2E2E99"/>
                            </a:solidFill>
                            <a:latin typeface="Cambria Math"/>
                          </a:rPr>
                          <m:t>𝟎</m:t>
                        </m:r>
                      </m:e>
                    </m:d>
                    <m:r>
                      <a:rPr lang="en-US" altLang="zh-CN" sz="2400" b="1" i="1">
                        <a:solidFill>
                          <a:srgbClr val="2E2E99"/>
                        </a:solidFill>
                        <a:latin typeface="Cambria Math"/>
                      </a:rPr>
                      <m:t>=</m:t>
                    </m:r>
                    <m:d>
                      <m:dPr>
                        <m:ctrlPr>
                          <a:rPr lang="en-US" altLang="zh-CN" sz="2400" b="1" i="1">
                            <a:solidFill>
                              <a:srgbClr val="2E2E99"/>
                            </a:solidFill>
                            <a:latin typeface="Cambria Math" panose="02040503050406030204" pitchFamily="18" charset="0"/>
                          </a:rPr>
                        </m:ctrlPr>
                      </m:dPr>
                      <m:e>
                        <m:r>
                          <a:rPr lang="en-US" altLang="zh-CN" sz="2400" b="1" i="1">
                            <a:solidFill>
                              <a:srgbClr val="2E2E99"/>
                            </a:solidFill>
                            <a:latin typeface="Cambria Math"/>
                          </a:rPr>
                          <m:t>𝟏</m:t>
                        </m:r>
                        <m:r>
                          <a:rPr lang="en-US" altLang="zh-CN" sz="2400" b="1" i="1">
                            <a:solidFill>
                              <a:srgbClr val="2E2E99"/>
                            </a:solidFill>
                            <a:latin typeface="Cambria Math"/>
                          </a:rPr>
                          <m:t>−</m:t>
                        </m:r>
                        <m:r>
                          <a:rPr lang="en-US" altLang="zh-CN" sz="2400" b="1" i="1">
                            <a:solidFill>
                              <a:srgbClr val="2E2E99"/>
                            </a:solidFill>
                            <a:latin typeface="Cambria Math"/>
                          </a:rPr>
                          <m:t>𝟎</m:t>
                        </m:r>
                        <m:r>
                          <a:rPr lang="en-US" altLang="zh-CN" sz="2400" b="1" i="1">
                            <a:solidFill>
                              <a:srgbClr val="2E2E99"/>
                            </a:solidFill>
                            <a:latin typeface="Cambria Math"/>
                          </a:rPr>
                          <m:t>.</m:t>
                        </m:r>
                        <m:r>
                          <a:rPr lang="en-US" altLang="zh-CN" sz="2400" b="1" i="1">
                            <a:solidFill>
                              <a:srgbClr val="2E2E99"/>
                            </a:solidFill>
                            <a:latin typeface="Cambria Math"/>
                          </a:rPr>
                          <m:t>𝟗</m:t>
                        </m:r>
                      </m:e>
                    </m:d>
                    <m:r>
                      <a:rPr lang="en-US" altLang="zh-CN" sz="2400" b="1" i="1">
                        <a:solidFill>
                          <a:srgbClr val="2E2E99"/>
                        </a:solidFill>
                        <a:latin typeface="Cambria Math"/>
                      </a:rPr>
                      <m:t>×</m:t>
                    </m:r>
                    <m:d>
                      <m:dPr>
                        <m:ctrlPr>
                          <a:rPr lang="en-US" altLang="zh-CN" sz="2400" b="1" i="1">
                            <a:solidFill>
                              <a:srgbClr val="2E2E99"/>
                            </a:solidFill>
                            <a:latin typeface="Cambria Math" panose="02040503050406030204" pitchFamily="18" charset="0"/>
                          </a:rPr>
                        </m:ctrlPr>
                      </m:dPr>
                      <m:e>
                        <m:r>
                          <a:rPr lang="en-US" altLang="zh-CN" sz="2400" b="1" i="1">
                            <a:solidFill>
                              <a:srgbClr val="2E2E99"/>
                            </a:solidFill>
                            <a:latin typeface="Cambria Math"/>
                          </a:rPr>
                          <m:t>𝟏</m:t>
                        </m:r>
                        <m:r>
                          <a:rPr lang="en-US" altLang="zh-CN" sz="2400" b="1" i="1">
                            <a:solidFill>
                              <a:srgbClr val="2E2E99"/>
                            </a:solidFill>
                            <a:latin typeface="Cambria Math"/>
                          </a:rPr>
                          <m:t>−</m:t>
                        </m:r>
                        <m:r>
                          <a:rPr lang="en-US" altLang="zh-CN" sz="2400" b="1" i="1">
                            <a:solidFill>
                              <a:srgbClr val="2E2E99"/>
                            </a:solidFill>
                            <a:latin typeface="Cambria Math"/>
                          </a:rPr>
                          <m:t>𝟎</m:t>
                        </m:r>
                        <m:r>
                          <a:rPr lang="en-US" altLang="zh-CN" sz="2400" b="1" i="1">
                            <a:solidFill>
                              <a:srgbClr val="2E2E99"/>
                            </a:solidFill>
                            <a:latin typeface="Cambria Math"/>
                          </a:rPr>
                          <m:t>.</m:t>
                        </m:r>
                        <m:r>
                          <a:rPr lang="en-US" altLang="zh-CN" sz="2400" b="1" i="1">
                            <a:solidFill>
                              <a:srgbClr val="2E2E99"/>
                            </a:solidFill>
                            <a:latin typeface="Cambria Math"/>
                          </a:rPr>
                          <m:t>𝟗</m:t>
                        </m:r>
                      </m:e>
                    </m:d>
                    <m:r>
                      <a:rPr lang="en-US" altLang="zh-CN" sz="2400" b="1" i="1">
                        <a:solidFill>
                          <a:srgbClr val="2E2E99"/>
                        </a:solidFill>
                        <a:latin typeface="Cambria Math"/>
                      </a:rPr>
                      <m:t>=</m:t>
                    </m:r>
                    <m:r>
                      <a:rPr lang="en-US" altLang="zh-CN" sz="2400" b="1" i="1">
                        <a:solidFill>
                          <a:srgbClr val="2E2E99"/>
                        </a:solidFill>
                        <a:latin typeface="Cambria Math"/>
                      </a:rPr>
                      <m:t>𝟎</m:t>
                    </m:r>
                    <m:r>
                      <a:rPr lang="en-US" altLang="zh-CN" sz="2400" b="1" i="1">
                        <a:solidFill>
                          <a:srgbClr val="2E2E99"/>
                        </a:solidFill>
                        <a:latin typeface="Cambria Math"/>
                      </a:rPr>
                      <m:t>.</m:t>
                    </m:r>
                    <m:r>
                      <a:rPr lang="en-US" altLang="zh-CN" sz="2400" b="1" i="1">
                        <a:solidFill>
                          <a:srgbClr val="2E2E99"/>
                        </a:solidFill>
                        <a:latin typeface="Cambria Math"/>
                      </a:rPr>
                      <m:t>𝟎𝟏</m:t>
                    </m:r>
                  </m:oMath>
                </a14:m>
                <a:r>
                  <a:rPr lang="en-US" altLang="zh-CN" sz="2400" b="1" dirty="0">
                    <a:solidFill>
                      <a:srgbClr val="2E2E99"/>
                    </a:solidFill>
                  </a:rPr>
                  <a:t> </a:t>
                </a:r>
                <a14:m>
                  <m:oMath xmlns:m="http://schemas.openxmlformats.org/officeDocument/2006/math">
                    <m:r>
                      <a:rPr lang="en-US" altLang="zh-CN" sz="2400" b="1" i="1">
                        <a:solidFill>
                          <a:srgbClr val="2E2E99"/>
                        </a:solidFill>
                        <a:latin typeface="Cambria Math"/>
                      </a:rPr>
                      <m:t>𝑷</m:t>
                    </m:r>
                    <m:d>
                      <m:dPr>
                        <m:ctrlPr>
                          <a:rPr lang="en-US" altLang="zh-CN" sz="2400" b="1" i="1">
                            <a:solidFill>
                              <a:srgbClr val="2E2E99"/>
                            </a:solidFill>
                            <a:latin typeface="Cambria Math" panose="02040503050406030204" pitchFamily="18" charset="0"/>
                          </a:rPr>
                        </m:ctrlPr>
                      </m:dPr>
                      <m:e>
                        <m:r>
                          <a:rPr lang="en-US" altLang="zh-CN" sz="2400" b="1" i="1">
                            <a:solidFill>
                              <a:srgbClr val="2E2E99"/>
                            </a:solidFill>
                            <a:latin typeface="Cambria Math"/>
                          </a:rPr>
                          <m:t>𝑿</m:t>
                        </m:r>
                        <m:r>
                          <a:rPr lang="en-US" altLang="zh-CN" sz="2400" b="1" i="1">
                            <a:solidFill>
                              <a:srgbClr val="2E2E99"/>
                            </a:solidFill>
                            <a:latin typeface="Cambria Math"/>
                          </a:rPr>
                          <m:t>=</m:t>
                        </m:r>
                        <m:r>
                          <a:rPr lang="en-US" altLang="zh-CN" sz="2400" b="1" i="1">
                            <a:solidFill>
                              <a:srgbClr val="2E2E99"/>
                            </a:solidFill>
                            <a:latin typeface="Cambria Math"/>
                          </a:rPr>
                          <m:t>𝟏</m:t>
                        </m:r>
                      </m:e>
                    </m:d>
                    <m:r>
                      <a:rPr lang="en-US" altLang="zh-CN" sz="2400" b="1" i="1">
                        <a:solidFill>
                          <a:srgbClr val="2E2E99"/>
                        </a:solidFill>
                        <a:latin typeface="Cambria Math"/>
                      </a:rPr>
                      <m:t>=</m:t>
                    </m:r>
                    <m:r>
                      <a:rPr lang="en-US" altLang="zh-CN" sz="2400" b="1" i="1">
                        <a:solidFill>
                          <a:srgbClr val="2E2E99"/>
                        </a:solidFill>
                        <a:latin typeface="Cambria Math"/>
                      </a:rPr>
                      <m:t>𝟐</m:t>
                    </m:r>
                    <m:r>
                      <a:rPr lang="en-US" altLang="zh-CN" sz="2400" b="1" i="1">
                        <a:solidFill>
                          <a:srgbClr val="2E2E99"/>
                        </a:solidFill>
                        <a:latin typeface="Cambria Math"/>
                      </a:rPr>
                      <m:t>×</m:t>
                    </m:r>
                    <m:r>
                      <a:rPr lang="en-US" altLang="zh-CN" sz="2400" b="1" i="1">
                        <a:solidFill>
                          <a:srgbClr val="2E2E99"/>
                        </a:solidFill>
                        <a:latin typeface="Cambria Math"/>
                      </a:rPr>
                      <m:t>𝟎</m:t>
                    </m:r>
                    <m:r>
                      <a:rPr lang="en-US" altLang="zh-CN" sz="2400" b="1" i="1">
                        <a:solidFill>
                          <a:srgbClr val="2E2E99"/>
                        </a:solidFill>
                        <a:latin typeface="Cambria Math"/>
                      </a:rPr>
                      <m:t>.</m:t>
                    </m:r>
                    <m:r>
                      <a:rPr lang="en-US" altLang="zh-CN" sz="2400" b="1" i="1">
                        <a:solidFill>
                          <a:srgbClr val="2E2E99"/>
                        </a:solidFill>
                        <a:latin typeface="Cambria Math"/>
                      </a:rPr>
                      <m:t>𝟗</m:t>
                    </m:r>
                    <m:r>
                      <a:rPr lang="en-US" altLang="zh-CN" sz="2400" b="1" i="1">
                        <a:solidFill>
                          <a:srgbClr val="2E2E99"/>
                        </a:solidFill>
                        <a:latin typeface="Cambria Math"/>
                      </a:rPr>
                      <m:t>×</m:t>
                    </m:r>
                    <m:d>
                      <m:dPr>
                        <m:ctrlPr>
                          <a:rPr lang="en-US" altLang="zh-CN" sz="2400" b="1" i="1">
                            <a:solidFill>
                              <a:srgbClr val="2E2E99"/>
                            </a:solidFill>
                            <a:latin typeface="Cambria Math" panose="02040503050406030204" pitchFamily="18" charset="0"/>
                          </a:rPr>
                        </m:ctrlPr>
                      </m:dPr>
                      <m:e>
                        <m:r>
                          <a:rPr lang="en-US" altLang="zh-CN" sz="2400" b="1" i="1">
                            <a:solidFill>
                              <a:srgbClr val="2E2E99"/>
                            </a:solidFill>
                            <a:latin typeface="Cambria Math"/>
                          </a:rPr>
                          <m:t>𝟏</m:t>
                        </m:r>
                        <m:r>
                          <a:rPr lang="en-US" altLang="zh-CN" sz="2400" b="1" i="1">
                            <a:solidFill>
                              <a:srgbClr val="2E2E99"/>
                            </a:solidFill>
                            <a:latin typeface="Cambria Math"/>
                          </a:rPr>
                          <m:t>−</m:t>
                        </m:r>
                        <m:r>
                          <a:rPr lang="en-US" altLang="zh-CN" sz="2400" b="1" i="1">
                            <a:solidFill>
                              <a:srgbClr val="2E2E99"/>
                            </a:solidFill>
                            <a:latin typeface="Cambria Math"/>
                          </a:rPr>
                          <m:t>𝟎</m:t>
                        </m:r>
                        <m:r>
                          <a:rPr lang="en-US" altLang="zh-CN" sz="2400" b="1" i="1">
                            <a:solidFill>
                              <a:srgbClr val="2E2E99"/>
                            </a:solidFill>
                            <a:latin typeface="Cambria Math"/>
                          </a:rPr>
                          <m:t>.</m:t>
                        </m:r>
                        <m:r>
                          <a:rPr lang="en-US" altLang="zh-CN" sz="2400" b="1" i="1">
                            <a:solidFill>
                              <a:srgbClr val="2E2E99"/>
                            </a:solidFill>
                            <a:latin typeface="Cambria Math"/>
                          </a:rPr>
                          <m:t>𝟗</m:t>
                        </m:r>
                      </m:e>
                    </m:d>
                    <m:r>
                      <a:rPr lang="en-US" altLang="zh-CN" sz="2400" b="1" i="1">
                        <a:solidFill>
                          <a:srgbClr val="2E2E99"/>
                        </a:solidFill>
                        <a:latin typeface="Cambria Math"/>
                      </a:rPr>
                      <m:t>=</m:t>
                    </m:r>
                    <m:r>
                      <a:rPr lang="en-US" altLang="zh-CN" sz="2400" b="1" i="1">
                        <a:solidFill>
                          <a:srgbClr val="2E2E99"/>
                        </a:solidFill>
                        <a:latin typeface="Cambria Math"/>
                      </a:rPr>
                      <m:t>𝟎</m:t>
                    </m:r>
                    <m:r>
                      <a:rPr lang="en-US" altLang="zh-CN" sz="2400" b="1" i="1">
                        <a:solidFill>
                          <a:srgbClr val="2E2E99"/>
                        </a:solidFill>
                        <a:latin typeface="Cambria Math"/>
                      </a:rPr>
                      <m:t>.</m:t>
                    </m:r>
                    <m:r>
                      <a:rPr lang="en-US" altLang="zh-CN" sz="2400" b="1" i="1">
                        <a:solidFill>
                          <a:srgbClr val="2E2E99"/>
                        </a:solidFill>
                        <a:latin typeface="Cambria Math"/>
                      </a:rPr>
                      <m:t>𝟏𝟖</m:t>
                    </m:r>
                  </m:oMath>
                </a14:m>
                <a:endParaRPr lang="en-US" altLang="zh-CN" sz="2400" dirty="0">
                  <a:solidFill>
                    <a:srgbClr val="2E2E99"/>
                  </a:solidFill>
                </a:endParaRPr>
              </a:p>
              <a:p>
                <a:pPr marL="320040" lvl="1" indent="0">
                  <a:buNone/>
                </a:pPr>
                <a14:m>
                  <m:oMathPara xmlns:m="http://schemas.openxmlformats.org/officeDocument/2006/math">
                    <m:oMathParaPr>
                      <m:jc m:val="left"/>
                    </m:oMathParaPr>
                    <m:oMath xmlns:m="http://schemas.openxmlformats.org/officeDocument/2006/math">
                      <m:r>
                        <a:rPr lang="en-US" altLang="zh-CN" sz="2400" b="1" i="1">
                          <a:solidFill>
                            <a:srgbClr val="2E2E99"/>
                          </a:solidFill>
                          <a:latin typeface="Cambria Math"/>
                        </a:rPr>
                        <m:t>𝑷</m:t>
                      </m:r>
                      <m:d>
                        <m:dPr>
                          <m:ctrlPr>
                            <a:rPr lang="en-US" altLang="zh-CN" sz="2400" b="1" i="1">
                              <a:solidFill>
                                <a:srgbClr val="2E2E99"/>
                              </a:solidFill>
                              <a:latin typeface="Cambria Math" panose="02040503050406030204" pitchFamily="18" charset="0"/>
                            </a:rPr>
                          </m:ctrlPr>
                        </m:dPr>
                        <m:e>
                          <m:r>
                            <a:rPr lang="en-US" altLang="zh-CN" sz="2400" b="1" i="1">
                              <a:solidFill>
                                <a:srgbClr val="2E2E99"/>
                              </a:solidFill>
                              <a:latin typeface="Cambria Math"/>
                            </a:rPr>
                            <m:t>𝑿</m:t>
                          </m:r>
                          <m:r>
                            <a:rPr lang="en-US" altLang="zh-CN" sz="2400" b="1" i="1">
                              <a:solidFill>
                                <a:srgbClr val="2E2E99"/>
                              </a:solidFill>
                              <a:latin typeface="Cambria Math"/>
                            </a:rPr>
                            <m:t>=</m:t>
                          </m:r>
                          <m:r>
                            <a:rPr lang="en-US" altLang="zh-CN" sz="2400" b="1" i="1">
                              <a:solidFill>
                                <a:srgbClr val="2E2E99"/>
                              </a:solidFill>
                              <a:latin typeface="Cambria Math"/>
                            </a:rPr>
                            <m:t>𝟐</m:t>
                          </m:r>
                        </m:e>
                      </m:d>
                      <m:r>
                        <a:rPr lang="en-US" altLang="zh-CN" sz="2400" b="1" i="1">
                          <a:solidFill>
                            <a:srgbClr val="2E2E99"/>
                          </a:solidFill>
                          <a:latin typeface="Cambria Math"/>
                        </a:rPr>
                        <m:t>=</m:t>
                      </m:r>
                      <m:r>
                        <a:rPr lang="en-US" altLang="zh-CN" sz="2400" b="1" i="1">
                          <a:solidFill>
                            <a:srgbClr val="2E2E99"/>
                          </a:solidFill>
                          <a:latin typeface="Cambria Math"/>
                        </a:rPr>
                        <m:t>𝟎</m:t>
                      </m:r>
                      <m:r>
                        <a:rPr lang="en-US" altLang="zh-CN" sz="2400" b="1" i="1">
                          <a:solidFill>
                            <a:srgbClr val="2E2E99"/>
                          </a:solidFill>
                          <a:latin typeface="Cambria Math"/>
                        </a:rPr>
                        <m:t>.</m:t>
                      </m:r>
                      <m:r>
                        <a:rPr lang="en-US" altLang="zh-CN" sz="2400" b="1" i="1">
                          <a:solidFill>
                            <a:srgbClr val="2E2E99"/>
                          </a:solidFill>
                          <a:latin typeface="Cambria Math"/>
                        </a:rPr>
                        <m:t>𝟗</m:t>
                      </m:r>
                      <m:r>
                        <a:rPr lang="en-US" altLang="zh-CN" sz="2400" b="1" i="1">
                          <a:solidFill>
                            <a:srgbClr val="2E2E99"/>
                          </a:solidFill>
                          <a:latin typeface="Cambria Math"/>
                        </a:rPr>
                        <m:t>×</m:t>
                      </m:r>
                      <m:r>
                        <a:rPr lang="en-US" altLang="zh-CN" sz="2400" b="1" i="1">
                          <a:solidFill>
                            <a:srgbClr val="2E2E99"/>
                          </a:solidFill>
                          <a:latin typeface="Cambria Math"/>
                        </a:rPr>
                        <m:t>𝟎</m:t>
                      </m:r>
                      <m:r>
                        <a:rPr lang="en-US" altLang="zh-CN" sz="2400" b="1" i="1">
                          <a:solidFill>
                            <a:srgbClr val="2E2E99"/>
                          </a:solidFill>
                          <a:latin typeface="Cambria Math"/>
                        </a:rPr>
                        <m:t>.</m:t>
                      </m:r>
                      <m:r>
                        <a:rPr lang="en-US" altLang="zh-CN" sz="2400" b="1" i="1">
                          <a:solidFill>
                            <a:srgbClr val="2E2E99"/>
                          </a:solidFill>
                          <a:latin typeface="Cambria Math"/>
                        </a:rPr>
                        <m:t>𝟗</m:t>
                      </m:r>
                      <m:r>
                        <a:rPr lang="en-US" altLang="zh-CN" sz="2400" b="1" i="1">
                          <a:solidFill>
                            <a:srgbClr val="2E2E99"/>
                          </a:solidFill>
                          <a:latin typeface="Cambria Math"/>
                        </a:rPr>
                        <m:t>=</m:t>
                      </m:r>
                      <m:r>
                        <a:rPr lang="en-US" altLang="zh-CN" sz="2400" b="1" i="1">
                          <a:solidFill>
                            <a:srgbClr val="2E2E99"/>
                          </a:solidFill>
                          <a:latin typeface="Cambria Math"/>
                        </a:rPr>
                        <m:t>𝟎</m:t>
                      </m:r>
                      <m:r>
                        <a:rPr lang="en-US" altLang="zh-CN" sz="2400" b="1" i="1">
                          <a:solidFill>
                            <a:srgbClr val="2E2E99"/>
                          </a:solidFill>
                          <a:latin typeface="Cambria Math"/>
                        </a:rPr>
                        <m:t>.</m:t>
                      </m:r>
                      <m:r>
                        <a:rPr lang="en-US" altLang="zh-CN" sz="2400" b="1" i="1">
                          <a:solidFill>
                            <a:srgbClr val="2E2E99"/>
                          </a:solidFill>
                          <a:latin typeface="Cambria Math"/>
                        </a:rPr>
                        <m:t>𝟖𝟏</m:t>
                      </m:r>
                    </m:oMath>
                  </m:oMathPara>
                </a14:m>
                <a:endParaRPr lang="en-US" altLang="zh-CN" sz="2400" dirty="0">
                  <a:solidFill>
                    <a:srgbClr val="2E2E99"/>
                  </a:solidFill>
                </a:endParaRPr>
              </a:p>
            </p:txBody>
          </p:sp>
        </mc:Choice>
        <mc:Fallback xmlns="">
          <p:sp>
            <p:nvSpPr>
              <p:cNvPr id="5" name="矩形 4"/>
              <p:cNvSpPr>
                <a:spLocks noRot="1" noChangeAspect="1" noMove="1" noResize="1" noEditPoints="1" noAdjustHandles="1" noChangeArrowheads="1" noChangeShapeType="1" noTextEdit="1"/>
              </p:cNvSpPr>
              <p:nvPr/>
            </p:nvSpPr>
            <p:spPr>
              <a:xfrm>
                <a:off x="755576" y="2780928"/>
                <a:ext cx="6552728" cy="1569660"/>
              </a:xfrm>
              <a:prstGeom prst="rect">
                <a:avLst/>
              </a:prstGeom>
              <a:blipFill>
                <a:blip r:embed="rId3"/>
                <a:stretch>
                  <a:fillRect l="-1488" t="-5039"/>
                </a:stretch>
              </a:blipFill>
            </p:spPr>
            <p:txBody>
              <a:bodyPr/>
              <a:lstStyle/>
              <a:p>
                <a:r>
                  <a:rPr lang="zh-CN" altLang="en-US">
                    <a:noFill/>
                  </a:rPr>
                  <a:t> </a:t>
                </a:r>
              </a:p>
            </p:txBody>
          </p:sp>
        </mc:Fallback>
      </mc:AlternateContent>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2690" y="4731588"/>
            <a:ext cx="5378499" cy="1058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218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r>
              <a:rPr lang="zh-CN" altLang="en-US" dirty="0"/>
              <a:t>随机变量分布特征的刻画</a:t>
            </a:r>
            <a:endParaRPr lang="en-US" altLang="zh-CN" dirty="0"/>
          </a:p>
        </p:txBody>
      </p:sp>
      <p:sp>
        <p:nvSpPr>
          <p:cNvPr id="3" name="内容占位符 2"/>
          <p:cNvSpPr>
            <a:spLocks noGrp="1"/>
          </p:cNvSpPr>
          <p:nvPr>
            <p:ph idx="1"/>
          </p:nvPr>
        </p:nvSpPr>
        <p:spPr/>
        <p:txBody>
          <a:bodyPr/>
          <a:lstStyle/>
          <a:p>
            <a:r>
              <a:rPr lang="zh-CN" altLang="en-US"/>
              <a:t>如何刻画随机变量取值分布的</a:t>
            </a:r>
            <a:r>
              <a:rPr lang="zh-CN" altLang="en-US" b="1">
                <a:solidFill>
                  <a:srgbClr val="2D2D8A"/>
                </a:solidFill>
              </a:rPr>
              <a:t>整体特征</a:t>
            </a:r>
            <a:r>
              <a:rPr lang="zh-CN" altLang="en-US"/>
              <a:t>？</a:t>
            </a:r>
            <a:endParaRPr lang="en-US" altLang="zh-CN"/>
          </a:p>
          <a:p>
            <a:pPr lvl="1"/>
            <a:r>
              <a:rPr lang="zh-CN" altLang="zh-CN"/>
              <a:t>“</a:t>
            </a:r>
            <a:r>
              <a:rPr lang="zh-CN" altLang="en-US"/>
              <a:t>平均”取值？</a:t>
            </a:r>
            <a:endParaRPr lang="en-US" altLang="zh-CN"/>
          </a:p>
          <a:p>
            <a:pPr lvl="2"/>
            <a:r>
              <a:rPr lang="zh-CN" altLang="en-US"/>
              <a:t>当以概率加权之</a:t>
            </a:r>
            <a:endParaRPr lang="en-US" altLang="zh-CN"/>
          </a:p>
          <a:p>
            <a:pPr lvl="1"/>
            <a:r>
              <a:rPr lang="zh-CN" altLang="zh-CN"/>
              <a:t>“</a:t>
            </a:r>
            <a:r>
              <a:rPr lang="zh-CN" altLang="en-US"/>
              <a:t>离散”程度？</a:t>
            </a:r>
            <a:endParaRPr lang="en-US" altLang="zh-CN"/>
          </a:p>
          <a:p>
            <a:pPr lvl="2"/>
            <a:r>
              <a:rPr lang="zh-CN" altLang="en-US"/>
              <a:t>当以平均取值为基准，考虑偏差程度</a:t>
            </a:r>
            <a:endParaRPr lang="en-US" altLang="zh-CN"/>
          </a:p>
        </p:txBody>
      </p:sp>
      <p:pic>
        <p:nvPicPr>
          <p:cNvPr id="8196" name="图片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905000" y="4191000"/>
            <a:ext cx="3048000"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7" name="图片 4" descr="images.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67400" y="4732338"/>
            <a:ext cx="1393825" cy="139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891103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lstStyle/>
          <a:p>
            <a:r>
              <a:rPr lang="en-US" altLang="zh-CN"/>
              <a:t>期望值</a:t>
            </a:r>
          </a:p>
        </p:txBody>
      </p:sp>
      <mc:AlternateContent xmlns:mc="http://schemas.openxmlformats.org/markup-compatibility/2006" xmlns:a14="http://schemas.microsoft.com/office/drawing/2010/main">
        <mc:Choice Requires="a14">
          <p:sp>
            <p:nvSpPr>
              <p:cNvPr id="2" name="内容占位符 1"/>
              <p:cNvSpPr>
                <a:spLocks noGrp="1"/>
              </p:cNvSpPr>
              <p:nvPr>
                <p:ph idx="1"/>
              </p:nvPr>
            </p:nvSpPr>
            <p:spPr>
              <a:xfrm>
                <a:off x="612648" y="1600200"/>
                <a:ext cx="8153400" cy="4495800"/>
              </a:xfrm>
            </p:spPr>
            <p:txBody>
              <a:bodyPr>
                <a:normAutofit/>
              </a:bodyPr>
              <a:lstStyle/>
              <a:p>
                <a:r>
                  <a:rPr lang="zh-CN" altLang="en-US" sz="2800" dirty="0"/>
                  <a:t>定义：对于定义在样本空间</a:t>
                </a:r>
                <a14:m>
                  <m:oMath xmlns:m="http://schemas.openxmlformats.org/officeDocument/2006/math">
                    <m:r>
                      <a:rPr lang="en-US" altLang="zh-CN" sz="2800" b="0" i="0" smtClean="0">
                        <a:latin typeface="Cambria Math" panose="02040503050406030204" pitchFamily="18" charset="0"/>
                      </a:rPr>
                      <m:t> </m:t>
                    </m:r>
                    <m:r>
                      <a:rPr lang="en-US" altLang="zh-CN" sz="2800" b="0" i="1" smtClean="0">
                        <a:latin typeface="Cambria Math" panose="02040503050406030204" pitchFamily="18" charset="0"/>
                      </a:rPr>
                      <m:t>𝒮</m:t>
                    </m:r>
                    <m:r>
                      <a:rPr lang="en-US" altLang="zh-CN" sz="2800" b="0" i="1" smtClean="0">
                        <a:latin typeface="Cambria Math" panose="02040503050406030204" pitchFamily="18" charset="0"/>
                      </a:rPr>
                      <m:t> </m:t>
                    </m:r>
                  </m:oMath>
                </a14:m>
                <a:r>
                  <a:rPr lang="zh-CN" altLang="en-US" sz="2800" dirty="0"/>
                  <a:t>上的一个随机变量</a:t>
                </a:r>
                <a14:m>
                  <m:oMath xmlns:m="http://schemas.openxmlformats.org/officeDocument/2006/math">
                    <m:r>
                      <a:rPr lang="en-US" altLang="zh-CN" sz="2800" b="0" i="0" dirty="0" smtClean="0">
                        <a:latin typeface="Cambria Math" charset="0"/>
                      </a:rPr>
                      <m:t> </m:t>
                    </m:r>
                    <m:r>
                      <a:rPr lang="en-US" altLang="zh-CN" sz="2800" i="1" dirty="0" smtClean="0">
                        <a:latin typeface="Cambria Math" charset="0"/>
                      </a:rPr>
                      <m:t>𝑋</m:t>
                    </m:r>
                    <m:r>
                      <a:rPr lang="en-US" altLang="zh-CN" sz="2800" b="0" i="1" dirty="0" smtClean="0">
                        <a:latin typeface="Cambria Math" charset="0"/>
                      </a:rPr>
                      <m:t> </m:t>
                    </m:r>
                  </m:oMath>
                </a14:m>
                <a:r>
                  <a:rPr lang="en-US" altLang="zh-CN" sz="2800" dirty="0"/>
                  <a:t>, </a:t>
                </a:r>
                <a:r>
                  <a:rPr lang="zh-CN" altLang="en-US" sz="2800" dirty="0"/>
                  <a:t>其</a:t>
                </a:r>
                <a:r>
                  <a:rPr lang="zh-CN" altLang="en-US" sz="2800" b="1" dirty="0">
                    <a:solidFill>
                      <a:srgbClr val="C00000"/>
                    </a:solidFill>
                  </a:rPr>
                  <a:t>期望值</a:t>
                </a:r>
                <a:r>
                  <a:rPr lang="zh-CN" altLang="en-US" sz="2800" dirty="0"/>
                  <a:t>为</a:t>
                </a:r>
                <a:endParaRPr lang="en-US" altLang="zh-CN" sz="2800" dirty="0"/>
              </a:p>
              <a:p>
                <a:pPr lvl="1"/>
                <a:r>
                  <a:rPr lang="zh-CN" altLang="en-US" sz="2400" dirty="0"/>
                  <a:t>以概率加权的随机变量平均取值</a:t>
                </a:r>
                <a:endParaRPr lang="en-US" altLang="zh-CN" sz="2400" dirty="0"/>
              </a:p>
              <a:p>
                <a:pPr marL="0" indent="0">
                  <a:buNone/>
                </a:pPr>
                <a14:m>
                  <m:oMathPara xmlns:m="http://schemas.openxmlformats.org/officeDocument/2006/math">
                    <m:oMathParaPr>
                      <m:jc m:val="centerGroup"/>
                    </m:oMathParaPr>
                    <m:oMath xmlns:m="http://schemas.openxmlformats.org/officeDocument/2006/math">
                      <m:r>
                        <m:rPr>
                          <m:sty m:val="p"/>
                        </m:rPr>
                        <a:rPr lang="en-US" sz="2800" i="0" dirty="0" smtClean="0">
                          <a:latin typeface="Cambria Math" panose="02040503050406030204" pitchFamily="18" charset="0"/>
                        </a:rPr>
                        <m:t>E</m:t>
                      </m:r>
                      <m:r>
                        <m:rPr>
                          <m:sty m:val="p"/>
                        </m:rPr>
                        <a:rPr lang="en-US" sz="2800" b="0" i="0" dirty="0" smtClean="0">
                          <a:latin typeface="Cambria Math" panose="02040503050406030204" pitchFamily="18" charset="0"/>
                        </a:rPr>
                        <m:t>x</m:t>
                      </m:r>
                      <m:r>
                        <a:rPr lang="en-US" sz="2800" b="0" i="1" dirty="0" smtClean="0">
                          <a:latin typeface="Cambria Math" panose="02040503050406030204" pitchFamily="18" charset="0"/>
                        </a:rPr>
                        <m:t>[</m:t>
                      </m:r>
                      <m:r>
                        <a:rPr lang="en-US" sz="2800" b="0" i="1" dirty="0" smtClean="0">
                          <a:latin typeface="Cambria Math" panose="02040503050406030204" pitchFamily="18" charset="0"/>
                        </a:rPr>
                        <m:t>𝑋</m:t>
                      </m:r>
                      <m:r>
                        <a:rPr lang="en-US" sz="2800" b="0" i="1" dirty="0" smtClean="0">
                          <a:latin typeface="Cambria Math" panose="02040503050406030204" pitchFamily="18" charset="0"/>
                        </a:rPr>
                        <m:t>]=</m:t>
                      </m:r>
                      <m:nary>
                        <m:naryPr>
                          <m:chr m:val="∑"/>
                          <m:supHide m:val="on"/>
                          <m:ctrlPr>
                            <a:rPr lang="en-US" sz="2800" b="0" i="1" dirty="0" smtClean="0">
                              <a:latin typeface="Cambria Math" panose="02040503050406030204" pitchFamily="18" charset="0"/>
                            </a:rPr>
                          </m:ctrlPr>
                        </m:naryPr>
                        <m:sub>
                          <m:r>
                            <a:rPr lang="en-US" sz="2800" b="0" i="1" dirty="0" smtClean="0">
                              <a:latin typeface="Cambria Math" panose="02040503050406030204" pitchFamily="18" charset="0"/>
                            </a:rPr>
                            <m:t>𝜔</m:t>
                          </m:r>
                          <m:r>
                            <a:rPr lang="en-US" sz="2800" b="0" i="1" dirty="0" smtClean="0">
                              <a:latin typeface="Cambria Math" panose="02040503050406030204" pitchFamily="18" charset="0"/>
                            </a:rPr>
                            <m:t>∈</m:t>
                          </m:r>
                          <m:r>
                            <a:rPr lang="en-US" altLang="zh-CN" sz="2800" i="1">
                              <a:latin typeface="Cambria Math" panose="02040503050406030204" pitchFamily="18" charset="0"/>
                            </a:rPr>
                            <m:t>𝒮</m:t>
                          </m:r>
                        </m:sub>
                        <m:sup/>
                        <m:e>
                          <m:r>
                            <a:rPr lang="en-US" sz="2800" b="0" i="1" dirty="0" smtClean="0">
                              <a:latin typeface="Cambria Math" panose="02040503050406030204" pitchFamily="18" charset="0"/>
                            </a:rPr>
                            <m:t>𝑋</m:t>
                          </m:r>
                          <m:d>
                            <m:dPr>
                              <m:ctrlPr>
                                <a:rPr lang="en-US" sz="2800" b="0" i="1" dirty="0" smtClean="0">
                                  <a:latin typeface="Cambria Math" panose="02040503050406030204" pitchFamily="18" charset="0"/>
                                </a:rPr>
                              </m:ctrlPr>
                            </m:dPr>
                            <m:e>
                              <m:r>
                                <a:rPr lang="en-US" sz="2800" b="0" i="1" dirty="0" smtClean="0">
                                  <a:latin typeface="Cambria Math" panose="02040503050406030204" pitchFamily="18" charset="0"/>
                                </a:rPr>
                                <m:t>𝜔</m:t>
                              </m:r>
                            </m:e>
                          </m:d>
                          <m:r>
                            <m:rPr>
                              <m:sty m:val="p"/>
                            </m:rPr>
                            <a:rPr lang="en-US" sz="2800" b="0" i="0" dirty="0" smtClean="0">
                              <a:latin typeface="Cambria Math" panose="02040503050406030204" pitchFamily="18" charset="0"/>
                            </a:rPr>
                            <m:t>Pr</m:t>
                          </m:r>
                          <m:r>
                            <a:rPr lang="en-US" sz="2800" b="0" i="1" dirty="0" smtClean="0">
                              <a:latin typeface="Cambria Math" panose="02040503050406030204" pitchFamily="18" charset="0"/>
                            </a:rPr>
                            <m:t>⁡[</m:t>
                          </m:r>
                          <m:r>
                            <a:rPr lang="en-US" sz="2800" b="0" i="1" dirty="0" smtClean="0">
                              <a:latin typeface="Cambria Math" panose="02040503050406030204" pitchFamily="18" charset="0"/>
                            </a:rPr>
                            <m:t>𝜔</m:t>
                          </m:r>
                          <m:r>
                            <a:rPr lang="en-US" sz="2800" b="0" i="1" dirty="0" smtClean="0">
                              <a:latin typeface="Cambria Math" panose="02040503050406030204" pitchFamily="18" charset="0"/>
                            </a:rPr>
                            <m:t>]</m:t>
                          </m:r>
                        </m:e>
                      </m:nary>
                    </m:oMath>
                  </m:oMathPara>
                </a14:m>
                <a:endParaRPr lang="en-US" sz="2800" dirty="0"/>
              </a:p>
              <a:p>
                <a:pPr marL="0" indent="0">
                  <a:buNone/>
                </a:pPr>
                <a14:m>
                  <m:oMath xmlns:m="http://schemas.openxmlformats.org/officeDocument/2006/math">
                    <m:r>
                      <a:rPr lang="en-US" sz="2800" b="0" i="1" smtClean="0">
                        <a:latin typeface="Cambria Math" panose="02040503050406030204" pitchFamily="18" charset="0"/>
                      </a:rPr>
                      <m:t>𝑋</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𝜔</m:t>
                        </m:r>
                      </m:e>
                    </m:d>
                    <m:r>
                      <a:rPr lang="en-US" sz="2800" b="0" i="1" smtClean="0">
                        <a:latin typeface="Cambria Math" panose="02040503050406030204" pitchFamily="18" charset="0"/>
                      </a:rPr>
                      <m:t>−</m:t>
                    </m:r>
                    <m:r>
                      <m:rPr>
                        <m:sty m:val="p"/>
                      </m:rPr>
                      <a:rPr lang="en-US" sz="2800" b="0" i="0" smtClean="0">
                        <a:latin typeface="Cambria Math" panose="02040503050406030204" pitchFamily="18" charset="0"/>
                      </a:rPr>
                      <m:t>Ex</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𝑋</m:t>
                        </m:r>
                      </m:e>
                    </m:d>
                  </m:oMath>
                </a14:m>
                <a:r>
                  <a:rPr lang="en-US" sz="2800" dirty="0"/>
                  <a:t> </a:t>
                </a:r>
                <a:r>
                  <a:rPr lang="zh-CN" altLang="en-US" sz="2800" dirty="0"/>
                  <a:t>称为</a:t>
                </a:r>
                <a14:m>
                  <m:oMath xmlns:m="http://schemas.openxmlformats.org/officeDocument/2006/math">
                    <m:r>
                      <a:rPr lang="en-US" altLang="zh-CN" sz="2800" b="0" i="0" dirty="0" smtClean="0">
                        <a:latin typeface="Cambria Math" panose="02040503050406030204" pitchFamily="18" charset="0"/>
                      </a:rPr>
                      <m:t> </m:t>
                    </m:r>
                    <m:r>
                      <a:rPr lang="en-US" altLang="zh-CN" sz="2800" i="1" dirty="0" smtClean="0">
                        <a:latin typeface="Cambria Math" panose="02040503050406030204" pitchFamily="18" charset="0"/>
                      </a:rPr>
                      <m:t>𝑋</m:t>
                    </m:r>
                    <m:r>
                      <a:rPr lang="en-US" altLang="zh-CN" sz="2800" b="0" i="1" dirty="0" smtClean="0">
                        <a:latin typeface="Cambria Math" panose="02040503050406030204" pitchFamily="18" charset="0"/>
                      </a:rPr>
                      <m:t> </m:t>
                    </m:r>
                  </m:oMath>
                </a14:m>
                <a:r>
                  <a:rPr lang="zh-CN" altLang="en-US" sz="2800" dirty="0"/>
                  <a:t>在 </a:t>
                </a:r>
                <a14:m>
                  <m:oMath xmlns:m="http://schemas.openxmlformats.org/officeDocument/2006/math">
                    <m:r>
                      <a:rPr lang="en-US" altLang="zh-CN" sz="2800" b="0" i="1" smtClean="0">
                        <a:latin typeface="Cambria Math" panose="02040503050406030204" pitchFamily="18" charset="0"/>
                      </a:rPr>
                      <m:t>𝜔</m:t>
                    </m:r>
                    <m:r>
                      <a:rPr lang="en-US" altLang="zh-CN" sz="2800" b="0" i="1" smtClean="0">
                        <a:latin typeface="Cambria Math" panose="02040503050406030204" pitchFamily="18" charset="0"/>
                      </a:rPr>
                      <m:t> </m:t>
                    </m:r>
                  </m:oMath>
                </a14:m>
                <a:r>
                  <a:rPr lang="zh-CN" altLang="en-US" sz="2800" dirty="0"/>
                  <a:t>处的偏差</a:t>
                </a:r>
                <a:r>
                  <a:rPr lang="en-US" altLang="zh-CN" sz="2800" dirty="0"/>
                  <a:t>(deviation)</a:t>
                </a:r>
                <a:endParaRPr lang="en-US" sz="2800" dirty="0"/>
              </a:p>
            </p:txBody>
          </p:sp>
        </mc:Choice>
        <mc:Fallback xmlns="">
          <p:sp>
            <p:nvSpPr>
              <p:cNvPr id="2" name="内容占位符 1"/>
              <p:cNvSpPr>
                <a:spLocks noGrp="1" noRot="1" noChangeAspect="1" noMove="1" noResize="1" noEditPoints="1" noAdjustHandles="1" noChangeArrowheads="1" noChangeShapeType="1" noTextEdit="1"/>
              </p:cNvSpPr>
              <p:nvPr>
                <p:ph idx="1"/>
              </p:nvPr>
            </p:nvSpPr>
            <p:spPr>
              <a:xfrm>
                <a:off x="612648" y="1600200"/>
                <a:ext cx="8153400" cy="4495800"/>
              </a:xfrm>
              <a:blipFill>
                <a:blip r:embed="rId2"/>
                <a:stretch>
                  <a:fillRect l="-374" t="-149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451399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内容占位符 2"/>
          <p:cNvSpPr>
            <a:spLocks noGrp="1"/>
          </p:cNvSpPr>
          <p:nvPr>
            <p:ph idx="1"/>
          </p:nvPr>
        </p:nvSpPr>
        <p:spPr/>
        <p:txBody>
          <a:bodyPr/>
          <a:lstStyle/>
          <a:p>
            <a:r>
              <a:rPr lang="zh-CN" altLang="en-US" dirty="0">
                <a:latin typeface="+mn-ea"/>
              </a:rPr>
              <a:t>内容</a:t>
            </a:r>
            <a:r>
              <a:rPr lang="en-US" altLang="zh-CN" dirty="0">
                <a:latin typeface="+mn-ea"/>
              </a:rPr>
              <a:t>1</a:t>
            </a:r>
            <a:r>
              <a:rPr lang="zh-CN" altLang="en-US" dirty="0">
                <a:latin typeface="+mn-ea"/>
              </a:rPr>
              <a:t>：</a:t>
            </a:r>
            <a:r>
              <a:rPr lang="zh-CN" altLang="en-US" dirty="0"/>
              <a:t>概率论</a:t>
            </a:r>
            <a:endParaRPr lang="en-US" altLang="zh-CN" dirty="0"/>
          </a:p>
          <a:p>
            <a:r>
              <a:rPr lang="zh-CN" altLang="en-US" dirty="0"/>
              <a:t>内容</a:t>
            </a:r>
            <a:r>
              <a:rPr lang="en-US" altLang="zh-CN" dirty="0"/>
              <a:t>2</a:t>
            </a:r>
            <a:r>
              <a:rPr lang="zh-CN" altLang="en-US" dirty="0"/>
              <a:t>：贝叶斯定理</a:t>
            </a:r>
            <a:endParaRPr lang="en-US" altLang="zh-CN" dirty="0"/>
          </a:p>
          <a:p>
            <a:r>
              <a:rPr lang="zh-CN" altLang="en-US" dirty="0"/>
              <a:t>内容</a:t>
            </a:r>
            <a:r>
              <a:rPr lang="en-US" altLang="zh-CN" dirty="0"/>
              <a:t>3</a:t>
            </a:r>
            <a:r>
              <a:rPr lang="zh-CN" altLang="en-US" dirty="0"/>
              <a:t>：随机变量及其期望与方差</a:t>
            </a:r>
          </a:p>
          <a:p>
            <a:endParaRPr lang="en-US" dirty="0">
              <a:latin typeface="+mn-ea"/>
            </a:endParaRPr>
          </a:p>
        </p:txBody>
      </p:sp>
      <p:sp>
        <p:nvSpPr>
          <p:cNvPr id="2" name="标题 1"/>
          <p:cNvSpPr>
            <a:spLocks noGrp="1"/>
          </p:cNvSpPr>
          <p:nvPr>
            <p:ph type="title"/>
          </p:nvPr>
        </p:nvSpPr>
        <p:spPr/>
        <p:txBody>
          <a:bodyPr/>
          <a:lstStyle/>
          <a:p>
            <a:r>
              <a:rPr lang="zh-CN" altLang="en-US" dirty="0"/>
              <a:t>本节提要</a:t>
            </a:r>
          </a:p>
        </p:txBody>
      </p:sp>
    </p:spTree>
    <p:extLst>
      <p:ext uri="{BB962C8B-B14F-4D97-AF65-F5344CB8AC3E}">
        <p14:creationId xmlns:p14="http://schemas.microsoft.com/office/powerpoint/2010/main" val="3346035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 fill="hold"/>
                                        <p:tgtEl>
                                          <p:spTgt spid="83970">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p:cNvSpPr>
            <a:spLocks noGrp="1"/>
          </p:cNvSpPr>
          <p:nvPr>
            <p:ph type="title"/>
          </p:nvPr>
        </p:nvSpPr>
        <p:spPr/>
        <p:txBody>
          <a:bodyPr/>
          <a:lstStyle/>
          <a:p>
            <a:r>
              <a:rPr lang="zh-CN" altLang="en-US" dirty="0"/>
              <a:t>例</a:t>
            </a:r>
            <a:endParaRPr lang="en-US" altLang="zh-CN"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sz="2400" dirty="0"/>
                  <a:t>例：求扔一个骰子所得点数的期望值</a:t>
                </a:r>
                <a:r>
                  <a:rPr lang="zh-CN" altLang="zh-CN" sz="2400" dirty="0"/>
                  <a:t>。</a:t>
                </a:r>
                <a:endParaRPr lang="en-US" altLang="zh-CN" sz="2400" dirty="0"/>
              </a:p>
              <a:p>
                <a:pPr marL="0" indent="0">
                  <a:buNone/>
                </a:pPr>
                <a14:m>
                  <m:oMathPara xmlns:m="http://schemas.openxmlformats.org/officeDocument/2006/math">
                    <m:oMathParaPr>
                      <m:jc m:val="centerGroup"/>
                    </m:oMathParaPr>
                    <m:oMath xmlns:m="http://schemas.openxmlformats.org/officeDocument/2006/math">
                      <m:r>
                        <m:rPr>
                          <m:sty m:val="p"/>
                        </m:rPr>
                        <a:rPr lang="en-US" altLang="zh-CN" sz="2400" b="0" i="0" smtClean="0">
                          <a:latin typeface="Cambria Math" panose="02040503050406030204" pitchFamily="18" charset="0"/>
                        </a:rPr>
                        <m:t>Ex</m:t>
                      </m:r>
                      <m:d>
                        <m:dPr>
                          <m:begChr m:val="["/>
                          <m:endChr m:val="]"/>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𝑋</m:t>
                          </m:r>
                        </m:e>
                      </m:d>
                      <m:r>
                        <a:rPr lang="en-US" altLang="zh-CN" sz="2400" b="0" i="1" smtClean="0">
                          <a:latin typeface="Cambria Math" panose="02040503050406030204" pitchFamily="18" charset="0"/>
                        </a:rPr>
                        <m:t>=</m:t>
                      </m:r>
                      <m:f>
                        <m:fPr>
                          <m:ctrlPr>
                            <a:rPr lang="en-US" altLang="zh-CN" sz="2400" b="0" i="1" smtClean="0">
                              <a:latin typeface="Cambria Math" panose="02040503050406030204" pitchFamily="18" charset="0"/>
                            </a:rPr>
                          </m:ctrlPr>
                        </m:fPr>
                        <m:num>
                          <m:r>
                            <a:rPr lang="en-US" altLang="zh-CN" sz="2400" b="0" i="1" smtClean="0">
                              <a:latin typeface="Cambria Math" panose="02040503050406030204" pitchFamily="18" charset="0"/>
                            </a:rPr>
                            <m:t>1</m:t>
                          </m:r>
                        </m:num>
                        <m:den>
                          <m:r>
                            <a:rPr lang="en-US" altLang="zh-CN" sz="2400" b="0" i="1" smtClean="0">
                              <a:latin typeface="Cambria Math" panose="02040503050406030204" pitchFamily="18" charset="0"/>
                            </a:rPr>
                            <m:t>6</m:t>
                          </m:r>
                        </m:den>
                      </m:f>
                      <m:r>
                        <a:rPr lang="en-US" altLang="zh-CN" sz="2400" b="0" i="1" smtClean="0">
                          <a:latin typeface="Cambria Math" panose="02040503050406030204" pitchFamily="18" charset="0"/>
                        </a:rPr>
                        <m:t>⋅1+</m:t>
                      </m:r>
                      <m:f>
                        <m:fPr>
                          <m:ctrlPr>
                            <a:rPr lang="en-US" altLang="zh-CN" sz="2400" i="1">
                              <a:latin typeface="Cambria Math" panose="02040503050406030204" pitchFamily="18" charset="0"/>
                            </a:rPr>
                          </m:ctrlPr>
                        </m:fPr>
                        <m:num>
                          <m:r>
                            <a:rPr lang="en-US" altLang="zh-CN" sz="2400" i="1">
                              <a:latin typeface="Cambria Math" panose="02040503050406030204" pitchFamily="18" charset="0"/>
                            </a:rPr>
                            <m:t>1</m:t>
                          </m:r>
                        </m:num>
                        <m:den>
                          <m:r>
                            <a:rPr lang="en-US" altLang="zh-CN" sz="2400" i="1">
                              <a:latin typeface="Cambria Math" panose="02040503050406030204" pitchFamily="18" charset="0"/>
                            </a:rPr>
                            <m:t>6</m:t>
                          </m:r>
                        </m:den>
                      </m:f>
                      <m:r>
                        <a:rPr lang="en-US" altLang="zh-CN" sz="2400" i="1">
                          <a:latin typeface="Cambria Math" panose="02040503050406030204" pitchFamily="18" charset="0"/>
                        </a:rPr>
                        <m:t>⋅</m:t>
                      </m:r>
                      <m:r>
                        <a:rPr lang="en-US" altLang="zh-CN" sz="2400" b="0" i="1" smtClean="0">
                          <a:latin typeface="Cambria Math" panose="02040503050406030204" pitchFamily="18" charset="0"/>
                        </a:rPr>
                        <m:t>2</m:t>
                      </m:r>
                      <m:r>
                        <a:rPr lang="en-US" altLang="zh-CN" sz="2400" i="1">
                          <a:latin typeface="Cambria Math" panose="02040503050406030204" pitchFamily="18" charset="0"/>
                        </a:rPr>
                        <m:t>+</m:t>
                      </m:r>
                      <m:f>
                        <m:fPr>
                          <m:ctrlPr>
                            <a:rPr lang="en-US" altLang="zh-CN" sz="2400" i="1">
                              <a:latin typeface="Cambria Math" panose="02040503050406030204" pitchFamily="18" charset="0"/>
                            </a:rPr>
                          </m:ctrlPr>
                        </m:fPr>
                        <m:num>
                          <m:r>
                            <a:rPr lang="en-US" altLang="zh-CN" sz="2400" i="1">
                              <a:latin typeface="Cambria Math" panose="02040503050406030204" pitchFamily="18" charset="0"/>
                            </a:rPr>
                            <m:t>1</m:t>
                          </m:r>
                        </m:num>
                        <m:den>
                          <m:r>
                            <a:rPr lang="en-US" altLang="zh-CN" sz="2400" i="1">
                              <a:latin typeface="Cambria Math" panose="02040503050406030204" pitchFamily="18" charset="0"/>
                            </a:rPr>
                            <m:t>6</m:t>
                          </m:r>
                        </m:den>
                      </m:f>
                      <m:r>
                        <a:rPr lang="en-US" altLang="zh-CN" sz="2400" i="1">
                          <a:latin typeface="Cambria Math" panose="02040503050406030204" pitchFamily="18" charset="0"/>
                        </a:rPr>
                        <m:t>⋅</m:t>
                      </m:r>
                      <m:r>
                        <a:rPr lang="en-US" altLang="zh-CN" sz="2400" b="0" i="1" smtClean="0">
                          <a:latin typeface="Cambria Math" panose="02040503050406030204" pitchFamily="18" charset="0"/>
                        </a:rPr>
                        <m:t>3</m:t>
                      </m:r>
                      <m:r>
                        <a:rPr lang="en-US" altLang="zh-CN" sz="2400" i="1">
                          <a:latin typeface="Cambria Math" panose="02040503050406030204" pitchFamily="18" charset="0"/>
                        </a:rPr>
                        <m:t>+</m:t>
                      </m:r>
                      <m:f>
                        <m:fPr>
                          <m:ctrlPr>
                            <a:rPr lang="en-US" altLang="zh-CN" sz="2400" i="1">
                              <a:latin typeface="Cambria Math" panose="02040503050406030204" pitchFamily="18" charset="0"/>
                            </a:rPr>
                          </m:ctrlPr>
                        </m:fPr>
                        <m:num>
                          <m:r>
                            <a:rPr lang="en-US" altLang="zh-CN" sz="2400" i="1">
                              <a:latin typeface="Cambria Math" panose="02040503050406030204" pitchFamily="18" charset="0"/>
                            </a:rPr>
                            <m:t>1</m:t>
                          </m:r>
                        </m:num>
                        <m:den>
                          <m:r>
                            <a:rPr lang="en-US" altLang="zh-CN" sz="2400" i="1">
                              <a:latin typeface="Cambria Math" panose="02040503050406030204" pitchFamily="18" charset="0"/>
                            </a:rPr>
                            <m:t>6</m:t>
                          </m:r>
                        </m:den>
                      </m:f>
                      <m:r>
                        <a:rPr lang="en-US" altLang="zh-CN" sz="2400" i="1">
                          <a:latin typeface="Cambria Math" panose="02040503050406030204" pitchFamily="18" charset="0"/>
                        </a:rPr>
                        <m:t>⋅</m:t>
                      </m:r>
                      <m:r>
                        <a:rPr lang="en-US" altLang="zh-CN" sz="2400" b="0" i="1" smtClean="0">
                          <a:latin typeface="Cambria Math" panose="02040503050406030204" pitchFamily="18" charset="0"/>
                        </a:rPr>
                        <m:t>4</m:t>
                      </m:r>
                      <m:r>
                        <a:rPr lang="en-US" altLang="zh-CN" sz="2400" i="1">
                          <a:latin typeface="Cambria Math" panose="02040503050406030204" pitchFamily="18" charset="0"/>
                        </a:rPr>
                        <m:t>+</m:t>
                      </m:r>
                      <m:f>
                        <m:fPr>
                          <m:ctrlPr>
                            <a:rPr lang="en-US" altLang="zh-CN" sz="2400" i="1">
                              <a:latin typeface="Cambria Math" panose="02040503050406030204" pitchFamily="18" charset="0"/>
                            </a:rPr>
                          </m:ctrlPr>
                        </m:fPr>
                        <m:num>
                          <m:r>
                            <a:rPr lang="en-US" altLang="zh-CN" sz="2400" i="1">
                              <a:latin typeface="Cambria Math" panose="02040503050406030204" pitchFamily="18" charset="0"/>
                            </a:rPr>
                            <m:t>1</m:t>
                          </m:r>
                        </m:num>
                        <m:den>
                          <m:r>
                            <a:rPr lang="en-US" altLang="zh-CN" sz="2400" i="1">
                              <a:latin typeface="Cambria Math" panose="02040503050406030204" pitchFamily="18" charset="0"/>
                            </a:rPr>
                            <m:t>6</m:t>
                          </m:r>
                        </m:den>
                      </m:f>
                      <m:r>
                        <a:rPr lang="en-US" altLang="zh-CN" sz="2400" i="1">
                          <a:latin typeface="Cambria Math" panose="02040503050406030204" pitchFamily="18" charset="0"/>
                        </a:rPr>
                        <m:t>⋅</m:t>
                      </m:r>
                      <m:r>
                        <a:rPr lang="en-US" altLang="zh-CN" sz="2400" b="0" i="1" smtClean="0">
                          <a:latin typeface="Cambria Math" panose="02040503050406030204" pitchFamily="18" charset="0"/>
                        </a:rPr>
                        <m:t>5</m:t>
                      </m:r>
                      <m:r>
                        <a:rPr lang="en-US" altLang="zh-CN" sz="2400" i="1">
                          <a:latin typeface="Cambria Math" panose="02040503050406030204" pitchFamily="18" charset="0"/>
                        </a:rPr>
                        <m:t>+</m:t>
                      </m:r>
                      <m:f>
                        <m:fPr>
                          <m:ctrlPr>
                            <a:rPr lang="en-US" altLang="zh-CN" sz="2400" i="1">
                              <a:latin typeface="Cambria Math" panose="02040503050406030204" pitchFamily="18" charset="0"/>
                            </a:rPr>
                          </m:ctrlPr>
                        </m:fPr>
                        <m:num>
                          <m:r>
                            <a:rPr lang="en-US" altLang="zh-CN" sz="2400" i="1">
                              <a:latin typeface="Cambria Math" panose="02040503050406030204" pitchFamily="18" charset="0"/>
                            </a:rPr>
                            <m:t>1</m:t>
                          </m:r>
                        </m:num>
                        <m:den>
                          <m:r>
                            <a:rPr lang="en-US" altLang="zh-CN" sz="2400" i="1">
                              <a:latin typeface="Cambria Math" panose="02040503050406030204" pitchFamily="18" charset="0"/>
                            </a:rPr>
                            <m:t>6</m:t>
                          </m:r>
                        </m:den>
                      </m:f>
                      <m:r>
                        <a:rPr lang="en-US" altLang="zh-CN" sz="2400" i="1">
                          <a:latin typeface="Cambria Math" panose="02040503050406030204" pitchFamily="18" charset="0"/>
                        </a:rPr>
                        <m:t>⋅</m:t>
                      </m:r>
                      <m:r>
                        <a:rPr lang="en-US" altLang="zh-CN" sz="2400" b="0" i="1" smtClean="0">
                          <a:latin typeface="Cambria Math" panose="02040503050406030204" pitchFamily="18" charset="0"/>
                        </a:rPr>
                        <m:t>6=</m:t>
                      </m:r>
                      <m:f>
                        <m:fPr>
                          <m:ctrlPr>
                            <a:rPr lang="en-US" altLang="zh-CN" sz="2400" b="0" i="1" smtClean="0">
                              <a:latin typeface="Cambria Math" panose="02040503050406030204" pitchFamily="18" charset="0"/>
                            </a:rPr>
                          </m:ctrlPr>
                        </m:fPr>
                        <m:num>
                          <m:r>
                            <a:rPr lang="en-US" altLang="zh-CN" sz="2400" b="0" i="1" smtClean="0">
                              <a:latin typeface="Cambria Math" panose="02040503050406030204" pitchFamily="18" charset="0"/>
                            </a:rPr>
                            <m:t>21</m:t>
                          </m:r>
                        </m:num>
                        <m:den>
                          <m:r>
                            <a:rPr lang="en-US" altLang="zh-CN" sz="2400" b="0" i="1" smtClean="0">
                              <a:latin typeface="Cambria Math" panose="02040503050406030204" pitchFamily="18" charset="0"/>
                            </a:rPr>
                            <m:t>6</m:t>
                          </m:r>
                        </m:den>
                      </m:f>
                      <m:r>
                        <a:rPr lang="en-US" altLang="zh-CN" sz="2400" b="0" i="1" smtClean="0">
                          <a:latin typeface="Cambria Math" panose="02040503050406030204" pitchFamily="18" charset="0"/>
                        </a:rPr>
                        <m:t>=</m:t>
                      </m:r>
                      <m:f>
                        <m:fPr>
                          <m:ctrlPr>
                            <a:rPr lang="en-US" altLang="zh-CN" sz="2400" b="0" i="1" smtClean="0">
                              <a:latin typeface="Cambria Math" panose="02040503050406030204" pitchFamily="18" charset="0"/>
                            </a:rPr>
                          </m:ctrlPr>
                        </m:fPr>
                        <m:num>
                          <m:r>
                            <a:rPr lang="en-US" altLang="zh-CN" sz="2400" b="0" i="1" smtClean="0">
                              <a:latin typeface="Cambria Math" panose="02040503050406030204" pitchFamily="18" charset="0"/>
                            </a:rPr>
                            <m:t>7</m:t>
                          </m:r>
                        </m:num>
                        <m:den>
                          <m:r>
                            <a:rPr lang="en-US" altLang="zh-CN" sz="2400" b="0" i="1" smtClean="0">
                              <a:latin typeface="Cambria Math" panose="02040503050406030204" pitchFamily="18" charset="0"/>
                            </a:rPr>
                            <m:t>2</m:t>
                          </m:r>
                        </m:den>
                      </m:f>
                    </m:oMath>
                  </m:oMathPara>
                </a14:m>
                <a:endParaRPr lang="en-US" altLang="zh-CN" sz="2400" dirty="0"/>
              </a:p>
              <a:p>
                <a:endParaRPr lang="en-US" altLang="zh-CN" sz="2400" dirty="0"/>
              </a:p>
              <a:p>
                <a:r>
                  <a:rPr lang="zh-CN" altLang="en-US" sz="2400" dirty="0"/>
                  <a:t>例：扔三个硬币，求头面朝上硬币个数的期望值。</a:t>
                </a:r>
                <a:endParaRPr lang="en-US" altLang="zh-CN" sz="2400" dirty="0"/>
              </a:p>
              <a:p>
                <a:pPr marL="0" indent="0">
                  <a:buNone/>
                </a:pPr>
                <a14:m>
                  <m:oMathPara xmlns:m="http://schemas.openxmlformats.org/officeDocument/2006/math">
                    <m:oMathParaPr>
                      <m:jc m:val="centerGroup"/>
                    </m:oMathParaPr>
                    <m:oMath xmlns:m="http://schemas.openxmlformats.org/officeDocument/2006/math">
                      <m:r>
                        <m:rPr>
                          <m:sty m:val="p"/>
                        </m:rPr>
                        <a:rPr lang="en-US" altLang="zh-CN" sz="2400">
                          <a:latin typeface="Cambria Math" panose="02040503050406030204" pitchFamily="18" charset="0"/>
                        </a:rPr>
                        <m:t>Ex</m:t>
                      </m:r>
                      <m:d>
                        <m:dPr>
                          <m:begChr m:val="["/>
                          <m:endChr m:val="]"/>
                          <m:ctrlPr>
                            <a:rPr lang="en-US" altLang="zh-CN" sz="2400" i="1">
                              <a:latin typeface="Cambria Math" panose="02040503050406030204" pitchFamily="18" charset="0"/>
                            </a:rPr>
                          </m:ctrlPr>
                        </m:dPr>
                        <m:e>
                          <m:r>
                            <a:rPr lang="en-US" altLang="zh-CN" sz="2400" i="1">
                              <a:latin typeface="Cambria Math" panose="02040503050406030204" pitchFamily="18" charset="0"/>
                            </a:rPr>
                            <m:t>𝑋</m:t>
                          </m:r>
                        </m:e>
                      </m:d>
                      <m:r>
                        <a:rPr lang="en-US" altLang="zh-CN" sz="2400" i="1">
                          <a:latin typeface="Cambria Math" panose="02040503050406030204" pitchFamily="18" charset="0"/>
                        </a:rPr>
                        <m:t>=</m:t>
                      </m:r>
                      <m:f>
                        <m:fPr>
                          <m:ctrlPr>
                            <a:rPr lang="en-US" altLang="zh-CN" sz="2400" i="1">
                              <a:latin typeface="Cambria Math" panose="02040503050406030204" pitchFamily="18" charset="0"/>
                            </a:rPr>
                          </m:ctrlPr>
                        </m:fPr>
                        <m:num>
                          <m:r>
                            <a:rPr lang="en-US" altLang="zh-CN" sz="2400" i="1">
                              <a:latin typeface="Cambria Math" panose="02040503050406030204" pitchFamily="18" charset="0"/>
                            </a:rPr>
                            <m:t>1</m:t>
                          </m:r>
                        </m:num>
                        <m:den>
                          <m:r>
                            <a:rPr lang="en-US" altLang="zh-CN" sz="2400" b="0" i="1" smtClean="0">
                              <a:latin typeface="Cambria Math" panose="02040503050406030204" pitchFamily="18" charset="0"/>
                            </a:rPr>
                            <m:t>8</m:t>
                          </m:r>
                        </m:den>
                      </m:f>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𝑋</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𝐻𝐻𝐻</m:t>
                          </m:r>
                        </m:e>
                      </m:d>
                      <m:r>
                        <a:rPr lang="en-US" altLang="zh-CN" sz="2400" b="0" i="1" smtClean="0">
                          <a:latin typeface="Cambria Math" panose="02040503050406030204" pitchFamily="18" charset="0"/>
                        </a:rPr>
                        <m:t>+</m:t>
                      </m:r>
                      <m:r>
                        <a:rPr lang="en-US" altLang="zh-CN" sz="2400" i="1">
                          <a:latin typeface="Cambria Math" panose="02040503050406030204" pitchFamily="18" charset="0"/>
                        </a:rPr>
                        <m:t>𝑋</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𝐻𝐻</m:t>
                          </m:r>
                          <m:r>
                            <a:rPr lang="en-US" altLang="zh-CN" sz="2400" b="0" i="1" smtClean="0">
                              <a:latin typeface="Cambria Math" panose="02040503050406030204" pitchFamily="18" charset="0"/>
                            </a:rPr>
                            <m:t>𝑇</m:t>
                          </m:r>
                        </m:e>
                      </m:d>
                      <m:r>
                        <a:rPr lang="en-US" altLang="zh-CN" sz="2400" i="1">
                          <a:latin typeface="Cambria Math" panose="02040503050406030204" pitchFamily="18" charset="0"/>
                        </a:rPr>
                        <m:t>+</m:t>
                      </m:r>
                      <m:r>
                        <a:rPr lang="en-US" altLang="zh-CN" sz="2400" i="1">
                          <a:latin typeface="Cambria Math" panose="02040503050406030204" pitchFamily="18" charset="0"/>
                        </a:rPr>
                        <m:t>𝑋</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𝐻</m:t>
                          </m:r>
                          <m:r>
                            <a:rPr lang="en-US" altLang="zh-CN" sz="2400" b="0" i="1" smtClean="0">
                              <a:latin typeface="Cambria Math" panose="02040503050406030204" pitchFamily="18" charset="0"/>
                            </a:rPr>
                            <m:t>𝑇</m:t>
                          </m:r>
                          <m:r>
                            <a:rPr lang="en-US" altLang="zh-CN" sz="2400" i="1">
                              <a:latin typeface="Cambria Math" panose="02040503050406030204" pitchFamily="18" charset="0"/>
                            </a:rPr>
                            <m:t>𝐻</m:t>
                          </m:r>
                        </m:e>
                      </m:d>
                      <m:r>
                        <a:rPr lang="en-US" altLang="zh-CN" sz="2400" i="1">
                          <a:latin typeface="Cambria Math" panose="02040503050406030204" pitchFamily="18" charset="0"/>
                        </a:rPr>
                        <m:t>+</m:t>
                      </m:r>
                      <m:r>
                        <a:rPr lang="en-US" altLang="zh-CN" sz="2400" i="1">
                          <a:latin typeface="Cambria Math" panose="02040503050406030204" pitchFamily="18" charset="0"/>
                        </a:rPr>
                        <m:t>𝑋</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𝐻</m:t>
                          </m:r>
                          <m:r>
                            <a:rPr lang="en-US" altLang="zh-CN" sz="2400" b="0" i="1" smtClean="0">
                              <a:latin typeface="Cambria Math" panose="02040503050406030204" pitchFamily="18" charset="0"/>
                            </a:rPr>
                            <m:t>𝑇𝑇</m:t>
                          </m:r>
                        </m:e>
                      </m:d>
                      <m:r>
                        <a:rPr lang="en-US" altLang="zh-CN" sz="2400" i="1">
                          <a:latin typeface="Cambria Math" panose="02040503050406030204" pitchFamily="18" charset="0"/>
                        </a:rPr>
                        <m:t>+</m:t>
                      </m:r>
                    </m:oMath>
                  </m:oMathPara>
                </a14:m>
                <a:endParaRPr lang="en-US" altLang="zh-CN" sz="2400" i="1" dirty="0">
                  <a:latin typeface="Cambria Math" panose="02040503050406030204" pitchFamily="18" charset="0"/>
                </a:endParaRPr>
              </a:p>
              <a:p>
                <a:pPr marL="0" indent="0">
                  <a:buNone/>
                </a:pPr>
                <a:r>
                  <a:rPr lang="en-US" altLang="zh-CN" sz="2400" dirty="0"/>
                  <a:t>            </a:t>
                </a:r>
                <a14:m>
                  <m:oMath xmlns:m="http://schemas.openxmlformats.org/officeDocument/2006/math">
                    <m:r>
                      <a:rPr lang="en-US" altLang="zh-CN" sz="2400" i="1">
                        <a:latin typeface="Cambria Math" panose="02040503050406030204" pitchFamily="18" charset="0"/>
                      </a:rPr>
                      <m:t>𝑋</m:t>
                    </m:r>
                    <m:d>
                      <m:dPr>
                        <m:ctrlPr>
                          <a:rPr lang="en-US" altLang="zh-CN" sz="2400" i="1">
                            <a:latin typeface="Cambria Math" panose="02040503050406030204" pitchFamily="18" charset="0"/>
                          </a:rPr>
                        </m:ctrlPr>
                      </m:dPr>
                      <m:e>
                        <m:r>
                          <a:rPr lang="en-US" altLang="zh-CN" sz="2400" b="0" i="1" smtClean="0">
                            <a:latin typeface="Cambria Math" panose="02040503050406030204" pitchFamily="18" charset="0"/>
                          </a:rPr>
                          <m:t>𝑇</m:t>
                        </m:r>
                        <m:r>
                          <a:rPr lang="en-US" altLang="zh-CN" sz="2400" i="1">
                            <a:latin typeface="Cambria Math" panose="02040503050406030204" pitchFamily="18" charset="0"/>
                          </a:rPr>
                          <m:t>𝐻𝐻</m:t>
                        </m:r>
                      </m:e>
                    </m:d>
                    <m:r>
                      <a:rPr lang="en-US" altLang="zh-CN" sz="2400" i="1">
                        <a:latin typeface="Cambria Math" panose="02040503050406030204" pitchFamily="18" charset="0"/>
                      </a:rPr>
                      <m:t>+</m:t>
                    </m:r>
                    <m:r>
                      <a:rPr lang="en-US" altLang="zh-CN" sz="2400" i="1">
                        <a:latin typeface="Cambria Math" panose="02040503050406030204" pitchFamily="18" charset="0"/>
                      </a:rPr>
                      <m:t>𝑋</m:t>
                    </m:r>
                    <m:d>
                      <m:dPr>
                        <m:ctrlPr>
                          <a:rPr lang="en-US" altLang="zh-CN" sz="2400" i="1">
                            <a:latin typeface="Cambria Math" panose="02040503050406030204" pitchFamily="18" charset="0"/>
                          </a:rPr>
                        </m:ctrlPr>
                      </m:dPr>
                      <m:e>
                        <m:r>
                          <a:rPr lang="en-US" altLang="zh-CN" sz="2400" b="0" i="1" smtClean="0">
                            <a:latin typeface="Cambria Math" panose="02040503050406030204" pitchFamily="18" charset="0"/>
                          </a:rPr>
                          <m:t>𝑇</m:t>
                        </m:r>
                        <m:r>
                          <a:rPr lang="en-US" altLang="zh-CN" sz="2400" i="1">
                            <a:latin typeface="Cambria Math" panose="02040503050406030204" pitchFamily="18" charset="0"/>
                          </a:rPr>
                          <m:t>𝐻</m:t>
                        </m:r>
                        <m:r>
                          <a:rPr lang="en-US" altLang="zh-CN" sz="2400" b="0" i="1" smtClean="0">
                            <a:latin typeface="Cambria Math" panose="02040503050406030204" pitchFamily="18" charset="0"/>
                          </a:rPr>
                          <m:t>𝑇</m:t>
                        </m:r>
                      </m:e>
                    </m:d>
                    <m:r>
                      <a:rPr lang="en-US" altLang="zh-CN" sz="2400" i="1">
                        <a:latin typeface="Cambria Math" panose="02040503050406030204" pitchFamily="18" charset="0"/>
                      </a:rPr>
                      <m:t>+</m:t>
                    </m:r>
                    <m:r>
                      <a:rPr lang="en-US" altLang="zh-CN" sz="2400" i="1">
                        <a:latin typeface="Cambria Math" panose="02040503050406030204" pitchFamily="18" charset="0"/>
                      </a:rPr>
                      <m:t>𝑋</m:t>
                    </m:r>
                    <m:d>
                      <m:dPr>
                        <m:ctrlPr>
                          <a:rPr lang="en-US" altLang="zh-CN" sz="2400" i="1">
                            <a:latin typeface="Cambria Math" panose="02040503050406030204" pitchFamily="18" charset="0"/>
                          </a:rPr>
                        </m:ctrlPr>
                      </m:dPr>
                      <m:e>
                        <m:r>
                          <a:rPr lang="en-US" altLang="zh-CN" sz="2400" b="0" i="1" smtClean="0">
                            <a:latin typeface="Cambria Math" panose="02040503050406030204" pitchFamily="18" charset="0"/>
                          </a:rPr>
                          <m:t>𝑇𝑇</m:t>
                        </m:r>
                        <m:r>
                          <a:rPr lang="en-US" altLang="zh-CN" sz="2400" i="1">
                            <a:latin typeface="Cambria Math" panose="02040503050406030204" pitchFamily="18" charset="0"/>
                          </a:rPr>
                          <m:t>𝐻</m:t>
                        </m:r>
                      </m:e>
                    </m:d>
                    <m:r>
                      <a:rPr lang="en-US" altLang="zh-CN" sz="2400" i="1">
                        <a:latin typeface="Cambria Math" panose="02040503050406030204" pitchFamily="18" charset="0"/>
                      </a:rPr>
                      <m:t>+</m:t>
                    </m:r>
                    <m:r>
                      <a:rPr lang="en-US" altLang="zh-CN" sz="2400" i="1">
                        <a:latin typeface="Cambria Math" panose="02040503050406030204" pitchFamily="18" charset="0"/>
                      </a:rPr>
                      <m:t>𝑋</m:t>
                    </m:r>
                    <m:d>
                      <m:dPr>
                        <m:ctrlPr>
                          <a:rPr lang="en-US" altLang="zh-CN" sz="2400" i="1">
                            <a:latin typeface="Cambria Math" panose="02040503050406030204" pitchFamily="18" charset="0"/>
                          </a:rPr>
                        </m:ctrlPr>
                      </m:dPr>
                      <m:e>
                        <m:r>
                          <a:rPr lang="en-US" altLang="zh-CN" sz="2400" b="0" i="1" smtClean="0">
                            <a:latin typeface="Cambria Math" panose="02040503050406030204" pitchFamily="18" charset="0"/>
                          </a:rPr>
                          <m:t>𝑇𝑇𝑇</m:t>
                        </m:r>
                      </m:e>
                    </m:d>
                    <m:r>
                      <a:rPr lang="en-US" altLang="zh-CN" sz="2400" b="0" i="1" smtClean="0">
                        <a:latin typeface="Cambria Math" panose="02040503050406030204" pitchFamily="18" charset="0"/>
                      </a:rPr>
                      <m:t>]</m:t>
                    </m:r>
                  </m:oMath>
                </a14:m>
                <a:endParaRPr lang="en-US" altLang="zh-CN" sz="2400"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m:t>
                      </m:r>
                      <m:f>
                        <m:fPr>
                          <m:ctrlPr>
                            <a:rPr lang="en-US" altLang="zh-CN" sz="2400" b="0" i="1" smtClean="0">
                              <a:latin typeface="Cambria Math" panose="02040503050406030204" pitchFamily="18" charset="0"/>
                            </a:rPr>
                          </m:ctrlPr>
                        </m:fPr>
                        <m:num>
                          <m:r>
                            <a:rPr lang="en-US" altLang="zh-CN" sz="2400" b="0" i="1" smtClean="0">
                              <a:latin typeface="Cambria Math" panose="02040503050406030204" pitchFamily="18" charset="0"/>
                            </a:rPr>
                            <m:t>1</m:t>
                          </m:r>
                        </m:num>
                        <m:den>
                          <m:r>
                            <a:rPr lang="en-US" altLang="zh-CN" sz="2400" b="0" i="1" smtClean="0">
                              <a:latin typeface="Cambria Math" panose="02040503050406030204" pitchFamily="18" charset="0"/>
                            </a:rPr>
                            <m:t>8</m:t>
                          </m:r>
                        </m:den>
                      </m:f>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3+2+2+2+1+1+1+0</m:t>
                          </m:r>
                        </m:e>
                      </m:d>
                      <m:r>
                        <a:rPr lang="en-US" altLang="zh-CN" sz="2400" b="0" i="1" smtClean="0">
                          <a:latin typeface="Cambria Math" panose="02040503050406030204" pitchFamily="18" charset="0"/>
                        </a:rPr>
                        <m:t>=</m:t>
                      </m:r>
                      <m:f>
                        <m:fPr>
                          <m:ctrlPr>
                            <a:rPr lang="en-US" altLang="zh-CN" sz="2400" b="0" i="1" smtClean="0">
                              <a:latin typeface="Cambria Math" panose="02040503050406030204" pitchFamily="18" charset="0"/>
                            </a:rPr>
                          </m:ctrlPr>
                        </m:fPr>
                        <m:num>
                          <m:r>
                            <a:rPr lang="en-US" altLang="zh-CN" sz="2400" b="0" i="1" smtClean="0">
                              <a:latin typeface="Cambria Math" panose="02040503050406030204" pitchFamily="18" charset="0"/>
                            </a:rPr>
                            <m:t>3</m:t>
                          </m:r>
                        </m:num>
                        <m:den>
                          <m:r>
                            <a:rPr lang="en-US" altLang="zh-CN" sz="2400" b="0" i="1" smtClean="0">
                              <a:latin typeface="Cambria Math" panose="02040503050406030204" pitchFamily="18" charset="0"/>
                            </a:rPr>
                            <m:t>2</m:t>
                          </m:r>
                        </m:den>
                      </m:f>
                    </m:oMath>
                  </m:oMathPara>
                </a14:m>
                <a:endParaRPr lang="en-US" altLang="zh-CN" sz="24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50" t="-95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0758116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p:cNvSpPr>
            <a:spLocks noGrp="1"/>
          </p:cNvSpPr>
          <p:nvPr>
            <p:ph type="title"/>
          </p:nvPr>
        </p:nvSpPr>
        <p:spPr/>
        <p:txBody>
          <a:bodyPr/>
          <a:lstStyle/>
          <a:p>
            <a:r>
              <a:rPr lang="zh-CN" altLang="en-US" dirty="0"/>
              <a:t>例</a:t>
            </a:r>
            <a:endParaRPr lang="en-US" altLang="zh-CN"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sz="2400" dirty="0"/>
                  <a:t>例：求扔一个骰子所得点数的</a:t>
                </a:r>
                <a:r>
                  <a:rPr lang="zh-CN" altLang="en-US" sz="2400" b="1" dirty="0">
                    <a:solidFill>
                      <a:srgbClr val="C00000"/>
                    </a:solidFill>
                  </a:rPr>
                  <a:t>倒数</a:t>
                </a:r>
                <a:r>
                  <a:rPr lang="zh-CN" altLang="en-US" sz="2400" dirty="0"/>
                  <a:t>的期望值</a:t>
                </a:r>
                <a:r>
                  <a:rPr lang="zh-CN" altLang="zh-CN" sz="2400" dirty="0"/>
                  <a:t>。</a:t>
                </a:r>
                <a:endParaRPr lang="en-US" altLang="zh-CN" sz="2400" dirty="0"/>
              </a:p>
              <a:p>
                <a:pPr marL="0" indent="0">
                  <a:buNone/>
                </a:pPr>
                <a14:m>
                  <m:oMathPara xmlns:m="http://schemas.openxmlformats.org/officeDocument/2006/math">
                    <m:oMathParaPr>
                      <m:jc m:val="centerGroup"/>
                    </m:oMathParaPr>
                    <m:oMath xmlns:m="http://schemas.openxmlformats.org/officeDocument/2006/math">
                      <m:r>
                        <m:rPr>
                          <m:sty m:val="p"/>
                        </m:rPr>
                        <a:rPr lang="en-US" altLang="zh-CN" sz="2400" b="0" i="0" smtClean="0">
                          <a:latin typeface="Cambria Math" panose="02040503050406030204" pitchFamily="18" charset="0"/>
                        </a:rPr>
                        <m:t>Ex</m:t>
                      </m:r>
                      <m:d>
                        <m:dPr>
                          <m:begChr m:val="["/>
                          <m:endChr m:val="]"/>
                          <m:ctrlPr>
                            <a:rPr lang="en-US" altLang="zh-CN" sz="2400" b="0" i="1" smtClean="0">
                              <a:latin typeface="Cambria Math" panose="02040503050406030204" pitchFamily="18" charset="0"/>
                            </a:rPr>
                          </m:ctrlPr>
                        </m:dPr>
                        <m:e>
                          <m:f>
                            <m:fPr>
                              <m:ctrlPr>
                                <a:rPr lang="en-US" altLang="zh-CN" sz="2400" i="1">
                                  <a:latin typeface="Cambria Math" panose="02040503050406030204" pitchFamily="18" charset="0"/>
                                </a:rPr>
                              </m:ctrlPr>
                            </m:fPr>
                            <m:num>
                              <m:r>
                                <a:rPr lang="en-US" altLang="zh-CN" sz="2400" i="0">
                                  <a:latin typeface="Cambria Math" panose="02040503050406030204" pitchFamily="18" charset="0"/>
                                </a:rPr>
                                <m:t>1</m:t>
                              </m:r>
                            </m:num>
                            <m:den>
                              <m:r>
                                <a:rPr lang="en-US" altLang="zh-CN" sz="2400" b="0" i="1" smtClean="0">
                                  <a:latin typeface="Cambria Math" charset="0"/>
                                </a:rPr>
                                <m:t>𝑋</m:t>
                              </m:r>
                            </m:den>
                          </m:f>
                        </m:e>
                      </m:d>
                      <m:r>
                        <a:rPr lang="en-US" altLang="zh-CN" sz="2400" b="0" i="1" smtClean="0">
                          <a:latin typeface="Cambria Math" panose="02040503050406030204" pitchFamily="18" charset="0"/>
                        </a:rPr>
                        <m:t>=</m:t>
                      </m:r>
                      <m:f>
                        <m:fPr>
                          <m:ctrlPr>
                            <a:rPr lang="en-US" altLang="zh-CN" sz="2400" b="0" i="1" smtClean="0">
                              <a:latin typeface="Cambria Math" panose="02040503050406030204" pitchFamily="18" charset="0"/>
                            </a:rPr>
                          </m:ctrlPr>
                        </m:fPr>
                        <m:num>
                          <m:r>
                            <a:rPr lang="en-US" altLang="zh-CN" sz="2400" b="0" i="1" smtClean="0">
                              <a:latin typeface="Cambria Math" panose="02040503050406030204" pitchFamily="18" charset="0"/>
                            </a:rPr>
                            <m:t>1</m:t>
                          </m:r>
                        </m:num>
                        <m:den>
                          <m:r>
                            <a:rPr lang="en-US" altLang="zh-CN" sz="2400" b="0" i="1" smtClean="0">
                              <a:latin typeface="Cambria Math" panose="02040503050406030204" pitchFamily="18" charset="0"/>
                            </a:rPr>
                            <m:t>6</m:t>
                          </m:r>
                        </m:den>
                      </m:f>
                      <m:r>
                        <a:rPr lang="en-US" altLang="zh-CN" sz="2400" b="0" i="1" smtClean="0">
                          <a:latin typeface="Cambria Math" panose="02040503050406030204" pitchFamily="18" charset="0"/>
                        </a:rPr>
                        <m:t>⋅1+</m:t>
                      </m:r>
                      <m:f>
                        <m:fPr>
                          <m:ctrlPr>
                            <a:rPr lang="en-US" altLang="zh-CN" sz="2400" i="1">
                              <a:latin typeface="Cambria Math" panose="02040503050406030204" pitchFamily="18" charset="0"/>
                            </a:rPr>
                          </m:ctrlPr>
                        </m:fPr>
                        <m:num>
                          <m:r>
                            <a:rPr lang="en-US" altLang="zh-CN" sz="2400" i="1">
                              <a:latin typeface="Cambria Math" panose="02040503050406030204" pitchFamily="18" charset="0"/>
                            </a:rPr>
                            <m:t>1</m:t>
                          </m:r>
                        </m:num>
                        <m:den>
                          <m:r>
                            <a:rPr lang="en-US" altLang="zh-CN" sz="2400" i="1">
                              <a:latin typeface="Cambria Math" panose="02040503050406030204" pitchFamily="18" charset="0"/>
                            </a:rPr>
                            <m:t>6</m:t>
                          </m:r>
                        </m:den>
                      </m:f>
                      <m:r>
                        <a:rPr lang="en-US" altLang="zh-CN" sz="2400" i="1">
                          <a:latin typeface="Cambria Math" panose="02040503050406030204" pitchFamily="18" charset="0"/>
                        </a:rPr>
                        <m:t>⋅</m:t>
                      </m:r>
                      <m:f>
                        <m:fPr>
                          <m:ctrlPr>
                            <a:rPr lang="en-US" altLang="zh-CN" sz="2400" i="1">
                              <a:latin typeface="Cambria Math" panose="02040503050406030204" pitchFamily="18" charset="0"/>
                            </a:rPr>
                          </m:ctrlPr>
                        </m:fPr>
                        <m:num>
                          <m:r>
                            <a:rPr lang="en-US" altLang="zh-CN" sz="2400" i="1">
                              <a:latin typeface="Cambria Math" panose="02040503050406030204" pitchFamily="18" charset="0"/>
                            </a:rPr>
                            <m:t>1</m:t>
                          </m:r>
                        </m:num>
                        <m:den>
                          <m:r>
                            <a:rPr lang="en-US" altLang="zh-CN" sz="2400" b="0" i="1" smtClean="0">
                              <a:latin typeface="Cambria Math" charset="0"/>
                            </a:rPr>
                            <m:t>2</m:t>
                          </m:r>
                        </m:den>
                      </m:f>
                      <m:r>
                        <a:rPr lang="en-US" altLang="zh-CN" sz="2400" i="1">
                          <a:latin typeface="Cambria Math" panose="02040503050406030204" pitchFamily="18" charset="0"/>
                        </a:rPr>
                        <m:t>+</m:t>
                      </m:r>
                      <m:f>
                        <m:fPr>
                          <m:ctrlPr>
                            <a:rPr lang="en-US" altLang="zh-CN" sz="2400" i="1">
                              <a:latin typeface="Cambria Math" panose="02040503050406030204" pitchFamily="18" charset="0"/>
                            </a:rPr>
                          </m:ctrlPr>
                        </m:fPr>
                        <m:num>
                          <m:r>
                            <a:rPr lang="en-US" altLang="zh-CN" sz="2400" i="1">
                              <a:latin typeface="Cambria Math" panose="02040503050406030204" pitchFamily="18" charset="0"/>
                            </a:rPr>
                            <m:t>1</m:t>
                          </m:r>
                        </m:num>
                        <m:den>
                          <m:r>
                            <a:rPr lang="en-US" altLang="zh-CN" sz="2400" i="1">
                              <a:latin typeface="Cambria Math" panose="02040503050406030204" pitchFamily="18" charset="0"/>
                            </a:rPr>
                            <m:t>6</m:t>
                          </m:r>
                        </m:den>
                      </m:f>
                      <m:r>
                        <a:rPr lang="en-US" altLang="zh-CN" sz="2400" i="1">
                          <a:latin typeface="Cambria Math" panose="02040503050406030204" pitchFamily="18" charset="0"/>
                        </a:rPr>
                        <m:t>⋅</m:t>
                      </m:r>
                      <m:f>
                        <m:fPr>
                          <m:ctrlPr>
                            <a:rPr lang="en-US" altLang="zh-CN" sz="2400" i="1">
                              <a:latin typeface="Cambria Math" panose="02040503050406030204" pitchFamily="18" charset="0"/>
                            </a:rPr>
                          </m:ctrlPr>
                        </m:fPr>
                        <m:num>
                          <m:r>
                            <a:rPr lang="en-US" altLang="zh-CN" sz="2400" i="1">
                              <a:latin typeface="Cambria Math" panose="02040503050406030204" pitchFamily="18" charset="0"/>
                            </a:rPr>
                            <m:t>1</m:t>
                          </m:r>
                        </m:num>
                        <m:den>
                          <m:r>
                            <a:rPr lang="en-US" altLang="zh-CN" sz="2400" b="0" i="1" smtClean="0">
                              <a:latin typeface="Cambria Math" charset="0"/>
                            </a:rPr>
                            <m:t>3</m:t>
                          </m:r>
                        </m:den>
                      </m:f>
                      <m:r>
                        <a:rPr lang="en-US" altLang="zh-CN" sz="2400" i="1">
                          <a:latin typeface="Cambria Math" panose="02040503050406030204" pitchFamily="18" charset="0"/>
                        </a:rPr>
                        <m:t>+</m:t>
                      </m:r>
                      <m:f>
                        <m:fPr>
                          <m:ctrlPr>
                            <a:rPr lang="en-US" altLang="zh-CN" sz="2400" i="1">
                              <a:latin typeface="Cambria Math" panose="02040503050406030204" pitchFamily="18" charset="0"/>
                            </a:rPr>
                          </m:ctrlPr>
                        </m:fPr>
                        <m:num>
                          <m:r>
                            <a:rPr lang="en-US" altLang="zh-CN" sz="2400" i="1">
                              <a:latin typeface="Cambria Math" panose="02040503050406030204" pitchFamily="18" charset="0"/>
                            </a:rPr>
                            <m:t>1</m:t>
                          </m:r>
                        </m:num>
                        <m:den>
                          <m:r>
                            <a:rPr lang="en-US" altLang="zh-CN" sz="2400" i="1">
                              <a:latin typeface="Cambria Math" panose="02040503050406030204" pitchFamily="18" charset="0"/>
                            </a:rPr>
                            <m:t>6</m:t>
                          </m:r>
                        </m:den>
                      </m:f>
                      <m:r>
                        <a:rPr lang="en-US" altLang="zh-CN" sz="2400" i="1">
                          <a:latin typeface="Cambria Math" panose="02040503050406030204" pitchFamily="18" charset="0"/>
                        </a:rPr>
                        <m:t>⋅</m:t>
                      </m:r>
                      <m:f>
                        <m:fPr>
                          <m:ctrlPr>
                            <a:rPr lang="en-US" altLang="zh-CN" sz="2400" i="1">
                              <a:latin typeface="Cambria Math" panose="02040503050406030204" pitchFamily="18" charset="0"/>
                            </a:rPr>
                          </m:ctrlPr>
                        </m:fPr>
                        <m:num>
                          <m:r>
                            <a:rPr lang="en-US" altLang="zh-CN" sz="2400" i="1">
                              <a:latin typeface="Cambria Math" panose="02040503050406030204" pitchFamily="18" charset="0"/>
                            </a:rPr>
                            <m:t>1</m:t>
                          </m:r>
                        </m:num>
                        <m:den>
                          <m:r>
                            <a:rPr lang="en-US" altLang="zh-CN" sz="2400" b="0" i="1" smtClean="0">
                              <a:latin typeface="Cambria Math" charset="0"/>
                            </a:rPr>
                            <m:t>4</m:t>
                          </m:r>
                        </m:den>
                      </m:f>
                      <m:r>
                        <a:rPr lang="en-US" altLang="zh-CN" sz="2400" i="1">
                          <a:latin typeface="Cambria Math" panose="02040503050406030204" pitchFamily="18" charset="0"/>
                        </a:rPr>
                        <m:t>+</m:t>
                      </m:r>
                      <m:f>
                        <m:fPr>
                          <m:ctrlPr>
                            <a:rPr lang="en-US" altLang="zh-CN" sz="2400" i="1">
                              <a:latin typeface="Cambria Math" panose="02040503050406030204" pitchFamily="18" charset="0"/>
                            </a:rPr>
                          </m:ctrlPr>
                        </m:fPr>
                        <m:num>
                          <m:r>
                            <a:rPr lang="en-US" altLang="zh-CN" sz="2400" i="1">
                              <a:latin typeface="Cambria Math" panose="02040503050406030204" pitchFamily="18" charset="0"/>
                            </a:rPr>
                            <m:t>1</m:t>
                          </m:r>
                        </m:num>
                        <m:den>
                          <m:r>
                            <a:rPr lang="en-US" altLang="zh-CN" sz="2400" i="1">
                              <a:latin typeface="Cambria Math" panose="02040503050406030204" pitchFamily="18" charset="0"/>
                            </a:rPr>
                            <m:t>6</m:t>
                          </m:r>
                        </m:den>
                      </m:f>
                      <m:r>
                        <a:rPr lang="en-US" altLang="zh-CN" sz="2400" i="1">
                          <a:latin typeface="Cambria Math" panose="02040503050406030204" pitchFamily="18" charset="0"/>
                        </a:rPr>
                        <m:t>⋅</m:t>
                      </m:r>
                      <m:f>
                        <m:fPr>
                          <m:ctrlPr>
                            <a:rPr lang="en-US" altLang="zh-CN" sz="2400" i="1">
                              <a:latin typeface="Cambria Math" panose="02040503050406030204" pitchFamily="18" charset="0"/>
                            </a:rPr>
                          </m:ctrlPr>
                        </m:fPr>
                        <m:num>
                          <m:r>
                            <a:rPr lang="en-US" altLang="zh-CN" sz="2400" i="1">
                              <a:latin typeface="Cambria Math" panose="02040503050406030204" pitchFamily="18" charset="0"/>
                            </a:rPr>
                            <m:t>1</m:t>
                          </m:r>
                        </m:num>
                        <m:den>
                          <m:r>
                            <a:rPr lang="en-US" altLang="zh-CN" sz="2400" b="0" i="1" smtClean="0">
                              <a:latin typeface="Cambria Math" charset="0"/>
                            </a:rPr>
                            <m:t>5</m:t>
                          </m:r>
                        </m:den>
                      </m:f>
                      <m:r>
                        <a:rPr lang="en-US" altLang="zh-CN" sz="2400" i="1">
                          <a:latin typeface="Cambria Math" panose="02040503050406030204" pitchFamily="18" charset="0"/>
                        </a:rPr>
                        <m:t>+</m:t>
                      </m:r>
                      <m:f>
                        <m:fPr>
                          <m:ctrlPr>
                            <a:rPr lang="en-US" altLang="zh-CN" sz="2400" i="1">
                              <a:latin typeface="Cambria Math" panose="02040503050406030204" pitchFamily="18" charset="0"/>
                            </a:rPr>
                          </m:ctrlPr>
                        </m:fPr>
                        <m:num>
                          <m:r>
                            <a:rPr lang="en-US" altLang="zh-CN" sz="2400" i="1">
                              <a:latin typeface="Cambria Math" panose="02040503050406030204" pitchFamily="18" charset="0"/>
                            </a:rPr>
                            <m:t>1</m:t>
                          </m:r>
                        </m:num>
                        <m:den>
                          <m:r>
                            <a:rPr lang="en-US" altLang="zh-CN" sz="2400" i="1">
                              <a:latin typeface="Cambria Math" panose="02040503050406030204" pitchFamily="18" charset="0"/>
                            </a:rPr>
                            <m:t>6</m:t>
                          </m:r>
                        </m:den>
                      </m:f>
                      <m:r>
                        <a:rPr lang="en-US" altLang="zh-CN" sz="2400" i="1">
                          <a:latin typeface="Cambria Math" panose="02040503050406030204" pitchFamily="18" charset="0"/>
                        </a:rPr>
                        <m:t>⋅</m:t>
                      </m:r>
                      <m:f>
                        <m:fPr>
                          <m:ctrlPr>
                            <a:rPr lang="en-US" altLang="zh-CN" sz="2400" i="1">
                              <a:latin typeface="Cambria Math" panose="02040503050406030204" pitchFamily="18" charset="0"/>
                            </a:rPr>
                          </m:ctrlPr>
                        </m:fPr>
                        <m:num>
                          <m:r>
                            <a:rPr lang="en-US" altLang="zh-CN" sz="2400" i="1">
                              <a:latin typeface="Cambria Math" panose="02040503050406030204" pitchFamily="18" charset="0"/>
                            </a:rPr>
                            <m:t>1</m:t>
                          </m:r>
                        </m:num>
                        <m:den>
                          <m:r>
                            <a:rPr lang="en-US" altLang="zh-CN" sz="2400" i="1">
                              <a:latin typeface="Cambria Math" panose="02040503050406030204" pitchFamily="18" charset="0"/>
                            </a:rPr>
                            <m:t>6</m:t>
                          </m:r>
                        </m:den>
                      </m:f>
                      <m:r>
                        <a:rPr lang="en-US" altLang="zh-CN" sz="2400" b="0" i="1" smtClean="0">
                          <a:latin typeface="Cambria Math" panose="02040503050406030204" pitchFamily="18" charset="0"/>
                        </a:rPr>
                        <m:t>=</m:t>
                      </m:r>
                      <m:f>
                        <m:fPr>
                          <m:ctrlPr>
                            <a:rPr lang="en-US" altLang="zh-CN" sz="2400" b="0" i="1" smtClean="0">
                              <a:latin typeface="Cambria Math" panose="02040503050406030204" pitchFamily="18" charset="0"/>
                            </a:rPr>
                          </m:ctrlPr>
                        </m:fPr>
                        <m:num>
                          <m:r>
                            <a:rPr lang="en-US" altLang="zh-CN" sz="2400" b="0" i="1" smtClean="0">
                              <a:latin typeface="Cambria Math" charset="0"/>
                            </a:rPr>
                            <m:t>49</m:t>
                          </m:r>
                        </m:num>
                        <m:den>
                          <m:r>
                            <a:rPr lang="en-US" altLang="zh-CN" sz="2400" b="0" i="1" smtClean="0">
                              <a:latin typeface="Cambria Math" charset="0"/>
                            </a:rPr>
                            <m:t>120</m:t>
                          </m:r>
                        </m:den>
                      </m:f>
                    </m:oMath>
                  </m:oMathPara>
                </a14:m>
                <a:endParaRPr lang="en-US" altLang="zh-CN" sz="2400" dirty="0"/>
              </a:p>
              <a:p>
                <a:endParaRPr lang="en-US" altLang="zh-CN" sz="2400" dirty="0"/>
              </a:p>
              <a:p>
                <a:pPr marL="0" indent="0">
                  <a:buNone/>
                </a:pPr>
                <a14:m>
                  <m:oMathPara xmlns:m="http://schemas.openxmlformats.org/officeDocument/2006/math">
                    <m:oMathParaPr>
                      <m:jc m:val="centerGroup"/>
                    </m:oMathParaPr>
                    <m:oMath xmlns:m="http://schemas.openxmlformats.org/officeDocument/2006/math">
                      <m:f>
                        <m:fPr>
                          <m:ctrlPr>
                            <a:rPr lang="en-US" altLang="zh-CN" sz="2400" i="1" smtClean="0">
                              <a:latin typeface="Cambria Math" panose="02040503050406030204" pitchFamily="18" charset="0"/>
                            </a:rPr>
                          </m:ctrlPr>
                        </m:fPr>
                        <m:num>
                          <m:r>
                            <a:rPr lang="en-US" altLang="zh-CN" sz="2400" b="1" i="1" smtClean="0">
                              <a:latin typeface="Cambria Math" panose="02040503050406030204" pitchFamily="18" charset="0"/>
                            </a:rPr>
                            <m:t>𝟏</m:t>
                          </m:r>
                        </m:num>
                        <m:den>
                          <m:r>
                            <m:rPr>
                              <m:sty m:val="p"/>
                            </m:rPr>
                            <a:rPr lang="en-US" altLang="zh-CN" sz="2400">
                              <a:latin typeface="Cambria Math" panose="02040503050406030204" pitchFamily="18" charset="0"/>
                            </a:rPr>
                            <m:t>Ex</m:t>
                          </m:r>
                          <m:d>
                            <m:dPr>
                              <m:begChr m:val="["/>
                              <m:endChr m:val="]"/>
                              <m:ctrlPr>
                                <a:rPr lang="en-US" altLang="zh-CN" sz="2400" i="1">
                                  <a:latin typeface="Cambria Math" panose="02040503050406030204" pitchFamily="18" charset="0"/>
                                </a:rPr>
                              </m:ctrlPr>
                            </m:dPr>
                            <m:e>
                              <m:r>
                                <a:rPr lang="en-US" altLang="zh-CN" sz="2400" i="1">
                                  <a:latin typeface="Cambria Math" panose="02040503050406030204" pitchFamily="18" charset="0"/>
                                </a:rPr>
                                <m:t>𝑋</m:t>
                              </m:r>
                            </m:e>
                          </m:d>
                        </m:den>
                      </m:f>
                      <m:r>
                        <a:rPr lang="en-US" altLang="zh-CN" sz="2400" b="0" i="1" smtClean="0">
                          <a:latin typeface="Cambria Math" charset="0"/>
                        </a:rPr>
                        <m:t>≠</m:t>
                      </m:r>
                      <m:r>
                        <m:rPr>
                          <m:sty m:val="p"/>
                        </m:rPr>
                        <a:rPr lang="en-US" altLang="zh-CN" sz="2400">
                          <a:latin typeface="Cambria Math" panose="02040503050406030204" pitchFamily="18" charset="0"/>
                        </a:rPr>
                        <m:t>Ex</m:t>
                      </m:r>
                      <m:d>
                        <m:dPr>
                          <m:begChr m:val="["/>
                          <m:endChr m:val="]"/>
                          <m:ctrlPr>
                            <a:rPr lang="en-US" altLang="zh-CN" sz="2400" i="1">
                              <a:latin typeface="Cambria Math" panose="02040503050406030204" pitchFamily="18" charset="0"/>
                            </a:rPr>
                          </m:ctrlPr>
                        </m:dPr>
                        <m:e>
                          <m:f>
                            <m:fPr>
                              <m:ctrlPr>
                                <a:rPr lang="en-US" altLang="zh-CN" sz="2400" i="1">
                                  <a:latin typeface="Cambria Math" panose="02040503050406030204" pitchFamily="18" charset="0"/>
                                </a:rPr>
                              </m:ctrlPr>
                            </m:fPr>
                            <m:num>
                              <m:r>
                                <a:rPr lang="en-US" altLang="zh-CN" sz="2400">
                                  <a:latin typeface="Cambria Math" panose="02040503050406030204" pitchFamily="18" charset="0"/>
                                </a:rPr>
                                <m:t>1</m:t>
                              </m:r>
                            </m:num>
                            <m:den>
                              <m:r>
                                <a:rPr lang="en-US" altLang="zh-CN" sz="2400" i="1">
                                  <a:latin typeface="Cambria Math" charset="0"/>
                                </a:rPr>
                                <m:t>𝑋</m:t>
                              </m:r>
                            </m:den>
                          </m:f>
                        </m:e>
                      </m:d>
                    </m:oMath>
                  </m:oMathPara>
                </a14:m>
                <a:endParaRPr lang="en-US" altLang="zh-CN" sz="24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50" t="-95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1424070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p:nvPr>
        </p:nvSpPr>
        <p:spPr/>
        <p:txBody>
          <a:bodyPr>
            <a:noAutofit/>
          </a:bodyPr>
          <a:lstStyle/>
          <a:p>
            <a:r>
              <a:rPr lang="zh-CN" altLang="en-US" dirty="0"/>
              <a:t>例</a:t>
            </a:r>
            <a:endParaRPr lang="en-US" altLang="zh-CN" dirty="0"/>
          </a:p>
        </p:txBody>
      </p:sp>
      <p:pic>
        <p:nvPicPr>
          <p:cNvPr id="12293" name="图片 5" descr="images.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629400" y="1908175"/>
            <a:ext cx="1939925" cy="1939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 name="组合 4"/>
          <p:cNvGrpSpPr/>
          <p:nvPr/>
        </p:nvGrpSpPr>
        <p:grpSpPr>
          <a:xfrm>
            <a:off x="1352704" y="4725144"/>
            <a:ext cx="6574562" cy="1953381"/>
            <a:chOff x="664439" y="4495800"/>
            <a:chExt cx="6574562" cy="1953381"/>
          </a:xfrm>
        </p:grpSpPr>
        <p:pic>
          <p:nvPicPr>
            <p:cNvPr id="4" name="图片 3"/>
            <p:cNvPicPr>
              <a:picLocks noChangeAspect="1"/>
            </p:cNvPicPr>
            <p:nvPr/>
          </p:nvPicPr>
          <p:blipFill>
            <a:blip r:embed="rId4">
              <a:duotone>
                <a:schemeClr val="accent6">
                  <a:shade val="45000"/>
                  <a:satMod val="135000"/>
                </a:schemeClr>
                <a:prstClr val="white"/>
              </a:duotone>
            </a:blip>
            <a:stretch>
              <a:fillRect/>
            </a:stretch>
          </p:blipFill>
          <p:spPr>
            <a:xfrm>
              <a:off x="762000" y="4495800"/>
              <a:ext cx="6477001" cy="1953381"/>
            </a:xfrm>
            <a:prstGeom prst="rect">
              <a:avLst/>
            </a:prstGeom>
          </p:spPr>
        </p:pic>
        <p:pic>
          <p:nvPicPr>
            <p:cNvPr id="2" name="图片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64439" y="4648200"/>
              <a:ext cx="804722" cy="335309"/>
            </a:xfrm>
            <a:prstGeom prst="rect">
              <a:avLst/>
            </a:prstGeom>
            <a:solidFill>
              <a:schemeClr val="bg1"/>
            </a:solidFill>
          </p:spPr>
        </p:pic>
      </p:grpSp>
      <mc:AlternateContent xmlns:mc="http://schemas.openxmlformats.org/markup-compatibility/2006" xmlns:a14="http://schemas.microsoft.com/office/drawing/2010/main">
        <mc:Choice Requires="a14">
          <p:sp>
            <p:nvSpPr>
              <p:cNvPr id="6" name="文本框 5"/>
              <p:cNvSpPr txBox="1"/>
              <p:nvPr/>
            </p:nvSpPr>
            <p:spPr>
              <a:xfrm>
                <a:off x="872192" y="2063519"/>
                <a:ext cx="3657600" cy="2622256"/>
              </a:xfrm>
              <a:prstGeom prst="rect">
                <a:avLst/>
              </a:prstGeom>
              <a:noFill/>
            </p:spPr>
            <p:txBody>
              <a:bodyPr wrap="square" lIns="0" tIns="0" rIns="0" bIns="0" rtlCol="0">
                <a:spAutoFit/>
              </a:bodyPr>
              <a:lstStyle/>
              <a:p>
                <a14:m>
                  <m:oMath xmlns:m="http://schemas.openxmlformats.org/officeDocument/2006/math">
                    <m:func>
                      <m:funcPr>
                        <m:ctrlPr>
                          <a:rPr lang="en-US" sz="2000" b="0" i="1" dirty="0" smtClean="0">
                            <a:solidFill>
                              <a:schemeClr val="tx1">
                                <a:lumMod val="65000"/>
                                <a:lumOff val="35000"/>
                              </a:schemeClr>
                            </a:solidFill>
                            <a:latin typeface="Cambria Math" panose="02040503050406030204" pitchFamily="18" charset="0"/>
                          </a:rPr>
                        </m:ctrlPr>
                      </m:funcPr>
                      <m:fName>
                        <m:r>
                          <m:rPr>
                            <m:sty m:val="p"/>
                          </m:rPr>
                          <a:rPr lang="en-US" sz="2000" b="0" i="0" dirty="0" smtClean="0">
                            <a:solidFill>
                              <a:schemeClr val="tx1">
                                <a:lumMod val="65000"/>
                                <a:lumOff val="35000"/>
                              </a:schemeClr>
                            </a:solidFill>
                            <a:latin typeface="Cambria Math" panose="02040503050406030204" pitchFamily="18" charset="0"/>
                          </a:rPr>
                          <m:t>Pr</m:t>
                        </m:r>
                      </m:fName>
                      <m:e>
                        <m:d>
                          <m:dPr>
                            <m:begChr m:val="["/>
                            <m:endChr m:val="]"/>
                            <m:ctrlPr>
                              <a:rPr lang="en-US" sz="2000" b="0" i="1" dirty="0" smtClean="0">
                                <a:solidFill>
                                  <a:schemeClr val="tx1">
                                    <a:lumMod val="65000"/>
                                    <a:lumOff val="35000"/>
                                  </a:schemeClr>
                                </a:solidFill>
                                <a:latin typeface="Cambria Math" panose="02040503050406030204" pitchFamily="18" charset="0"/>
                              </a:rPr>
                            </m:ctrlPr>
                          </m:dPr>
                          <m:e>
                            <m:r>
                              <a:rPr lang="en-US" sz="2000" i="1" dirty="0" smtClean="0">
                                <a:solidFill>
                                  <a:schemeClr val="tx1">
                                    <a:lumMod val="65000"/>
                                    <a:lumOff val="35000"/>
                                  </a:schemeClr>
                                </a:solidFill>
                                <a:latin typeface="Cambria Math" panose="02040503050406030204" pitchFamily="18" charset="0"/>
                              </a:rPr>
                              <m:t>𝑋</m:t>
                            </m:r>
                            <m:r>
                              <a:rPr lang="en-US" sz="2000" i="1" dirty="0" smtClean="0">
                                <a:solidFill>
                                  <a:schemeClr val="tx1">
                                    <a:lumMod val="65000"/>
                                    <a:lumOff val="35000"/>
                                  </a:schemeClr>
                                </a:solidFill>
                                <a:latin typeface="Cambria Math" panose="02040503050406030204" pitchFamily="18" charset="0"/>
                              </a:rPr>
                              <m:t>=2</m:t>
                            </m:r>
                          </m:e>
                        </m:d>
                      </m:e>
                    </m:func>
                    <m:r>
                      <a:rPr lang="en-US" sz="2000" b="0" i="1" dirty="0" smtClean="0">
                        <a:solidFill>
                          <a:schemeClr val="tx1">
                            <a:lumMod val="65000"/>
                            <a:lumOff val="35000"/>
                          </a:schemeClr>
                        </a:solidFill>
                        <a:latin typeface="Cambria Math" panose="02040503050406030204" pitchFamily="18" charset="0"/>
                      </a:rPr>
                      <m:t>=</m:t>
                    </m:r>
                    <m:func>
                      <m:funcPr>
                        <m:ctrlPr>
                          <a:rPr lang="en-US" sz="2000" i="1" dirty="0">
                            <a:solidFill>
                              <a:schemeClr val="tx1">
                                <a:lumMod val="65000"/>
                                <a:lumOff val="35000"/>
                              </a:schemeClr>
                            </a:solidFill>
                            <a:latin typeface="Cambria Math" panose="02040503050406030204" pitchFamily="18" charset="0"/>
                          </a:rPr>
                        </m:ctrlPr>
                      </m:funcPr>
                      <m:fName>
                        <m:r>
                          <m:rPr>
                            <m:sty m:val="p"/>
                          </m:rPr>
                          <a:rPr lang="en-US" sz="2000" dirty="0">
                            <a:solidFill>
                              <a:schemeClr val="tx1">
                                <a:lumMod val="65000"/>
                                <a:lumOff val="35000"/>
                              </a:schemeClr>
                            </a:solidFill>
                            <a:latin typeface="Cambria Math" panose="02040503050406030204" pitchFamily="18" charset="0"/>
                          </a:rPr>
                          <m:t>Pr</m:t>
                        </m:r>
                      </m:fName>
                      <m:e>
                        <m:d>
                          <m:dPr>
                            <m:begChr m:val="["/>
                            <m:endChr m:val="]"/>
                            <m:ctrlPr>
                              <a:rPr lang="en-US" sz="2000" i="1" dirty="0">
                                <a:solidFill>
                                  <a:schemeClr val="tx1">
                                    <a:lumMod val="65000"/>
                                    <a:lumOff val="35000"/>
                                  </a:schemeClr>
                                </a:solidFill>
                                <a:latin typeface="Cambria Math" panose="02040503050406030204" pitchFamily="18" charset="0"/>
                              </a:rPr>
                            </m:ctrlPr>
                          </m:dPr>
                          <m:e>
                            <m:r>
                              <a:rPr lang="en-US" sz="2000" i="1" dirty="0">
                                <a:solidFill>
                                  <a:schemeClr val="tx1">
                                    <a:lumMod val="65000"/>
                                    <a:lumOff val="35000"/>
                                  </a:schemeClr>
                                </a:solidFill>
                                <a:latin typeface="Cambria Math" panose="02040503050406030204" pitchFamily="18" charset="0"/>
                              </a:rPr>
                              <m:t>𝑋</m:t>
                            </m:r>
                            <m:r>
                              <a:rPr lang="en-US" sz="2000" i="1" dirty="0">
                                <a:solidFill>
                                  <a:schemeClr val="tx1">
                                    <a:lumMod val="65000"/>
                                    <a:lumOff val="35000"/>
                                  </a:schemeClr>
                                </a:solidFill>
                                <a:latin typeface="Cambria Math" panose="02040503050406030204" pitchFamily="18" charset="0"/>
                              </a:rPr>
                              <m:t>=12</m:t>
                            </m:r>
                          </m:e>
                        </m:d>
                      </m:e>
                    </m:func>
                    <m:r>
                      <a:rPr lang="en-US" sz="2000" i="1" dirty="0">
                        <a:solidFill>
                          <a:schemeClr val="tx1">
                            <a:lumMod val="65000"/>
                            <a:lumOff val="35000"/>
                          </a:schemeClr>
                        </a:solidFill>
                        <a:latin typeface="Cambria Math" panose="02040503050406030204" pitchFamily="18" charset="0"/>
                      </a:rPr>
                      <m:t>=</m:t>
                    </m:r>
                    <m:f>
                      <m:fPr>
                        <m:ctrlPr>
                          <a:rPr lang="en-US" sz="2000" b="0" i="1" dirty="0" smtClean="0">
                            <a:solidFill>
                              <a:schemeClr val="tx1">
                                <a:lumMod val="65000"/>
                                <a:lumOff val="35000"/>
                              </a:schemeClr>
                            </a:solidFill>
                            <a:latin typeface="Cambria Math" panose="02040503050406030204" pitchFamily="18" charset="0"/>
                          </a:rPr>
                        </m:ctrlPr>
                      </m:fPr>
                      <m:num>
                        <m:r>
                          <a:rPr lang="en-US" sz="2000" b="0" i="1" dirty="0" smtClean="0">
                            <a:solidFill>
                              <a:schemeClr val="tx1">
                                <a:lumMod val="65000"/>
                                <a:lumOff val="35000"/>
                              </a:schemeClr>
                            </a:solidFill>
                            <a:latin typeface="Cambria Math" panose="02040503050406030204" pitchFamily="18" charset="0"/>
                          </a:rPr>
                          <m:t>1</m:t>
                        </m:r>
                      </m:num>
                      <m:den>
                        <m:r>
                          <a:rPr lang="en-US" sz="2000" b="0" i="1" dirty="0" smtClean="0">
                            <a:solidFill>
                              <a:schemeClr val="tx1">
                                <a:lumMod val="65000"/>
                                <a:lumOff val="35000"/>
                              </a:schemeClr>
                            </a:solidFill>
                            <a:latin typeface="Cambria Math" panose="02040503050406030204" pitchFamily="18" charset="0"/>
                          </a:rPr>
                          <m:t>36</m:t>
                        </m:r>
                      </m:den>
                    </m:f>
                  </m:oMath>
                </a14:m>
                <a:r>
                  <a:rPr lang="en-US" sz="2000" b="0" dirty="0">
                    <a:solidFill>
                      <a:schemeClr val="tx1">
                        <a:lumMod val="65000"/>
                        <a:lumOff val="35000"/>
                      </a:schemeClr>
                    </a:solidFill>
                  </a:rPr>
                  <a:t> </a:t>
                </a:r>
              </a:p>
              <a:p>
                <a14:m>
                  <m:oMath xmlns:m="http://schemas.openxmlformats.org/officeDocument/2006/math">
                    <m:func>
                      <m:funcPr>
                        <m:ctrlPr>
                          <a:rPr lang="en-US" sz="2000" i="1" dirty="0">
                            <a:solidFill>
                              <a:schemeClr val="tx1">
                                <a:lumMod val="65000"/>
                                <a:lumOff val="35000"/>
                              </a:schemeClr>
                            </a:solidFill>
                            <a:latin typeface="Cambria Math" panose="02040503050406030204" pitchFamily="18" charset="0"/>
                          </a:rPr>
                        </m:ctrlPr>
                      </m:funcPr>
                      <m:fName>
                        <m:r>
                          <m:rPr>
                            <m:sty m:val="p"/>
                          </m:rPr>
                          <a:rPr lang="en-US" sz="2000" dirty="0">
                            <a:solidFill>
                              <a:schemeClr val="tx1">
                                <a:lumMod val="65000"/>
                                <a:lumOff val="35000"/>
                              </a:schemeClr>
                            </a:solidFill>
                            <a:latin typeface="Cambria Math" panose="02040503050406030204" pitchFamily="18" charset="0"/>
                          </a:rPr>
                          <m:t>Pr</m:t>
                        </m:r>
                      </m:fName>
                      <m:e>
                        <m:d>
                          <m:dPr>
                            <m:begChr m:val="["/>
                            <m:endChr m:val="]"/>
                            <m:ctrlPr>
                              <a:rPr lang="en-US" sz="2000" i="1" dirty="0">
                                <a:solidFill>
                                  <a:schemeClr val="tx1">
                                    <a:lumMod val="65000"/>
                                    <a:lumOff val="35000"/>
                                  </a:schemeClr>
                                </a:solidFill>
                                <a:latin typeface="Cambria Math" panose="02040503050406030204" pitchFamily="18" charset="0"/>
                              </a:rPr>
                            </m:ctrlPr>
                          </m:dPr>
                          <m:e>
                            <m:r>
                              <a:rPr lang="en-US" sz="2000" i="1" dirty="0">
                                <a:solidFill>
                                  <a:schemeClr val="tx1">
                                    <a:lumMod val="65000"/>
                                    <a:lumOff val="35000"/>
                                  </a:schemeClr>
                                </a:solidFill>
                                <a:latin typeface="Cambria Math" panose="02040503050406030204" pitchFamily="18" charset="0"/>
                              </a:rPr>
                              <m:t>𝑋</m:t>
                            </m:r>
                            <m:r>
                              <a:rPr lang="en-US" sz="2000" i="1" dirty="0">
                                <a:solidFill>
                                  <a:schemeClr val="tx1">
                                    <a:lumMod val="65000"/>
                                    <a:lumOff val="35000"/>
                                  </a:schemeClr>
                                </a:solidFill>
                                <a:latin typeface="Cambria Math" panose="02040503050406030204" pitchFamily="18" charset="0"/>
                              </a:rPr>
                              <m:t>=3</m:t>
                            </m:r>
                          </m:e>
                        </m:d>
                      </m:e>
                    </m:func>
                    <m:r>
                      <a:rPr lang="en-US" sz="2000" i="1" dirty="0">
                        <a:solidFill>
                          <a:schemeClr val="tx1">
                            <a:lumMod val="65000"/>
                            <a:lumOff val="35000"/>
                          </a:schemeClr>
                        </a:solidFill>
                        <a:latin typeface="Cambria Math" panose="02040503050406030204" pitchFamily="18" charset="0"/>
                      </a:rPr>
                      <m:t>=</m:t>
                    </m:r>
                    <m:func>
                      <m:funcPr>
                        <m:ctrlPr>
                          <a:rPr lang="en-US" sz="2000" i="1" dirty="0">
                            <a:solidFill>
                              <a:schemeClr val="tx1">
                                <a:lumMod val="65000"/>
                                <a:lumOff val="35000"/>
                              </a:schemeClr>
                            </a:solidFill>
                            <a:latin typeface="Cambria Math" panose="02040503050406030204" pitchFamily="18" charset="0"/>
                          </a:rPr>
                        </m:ctrlPr>
                      </m:funcPr>
                      <m:fName>
                        <m:r>
                          <m:rPr>
                            <m:sty m:val="p"/>
                          </m:rPr>
                          <a:rPr lang="en-US" sz="2000" dirty="0">
                            <a:solidFill>
                              <a:schemeClr val="tx1">
                                <a:lumMod val="65000"/>
                                <a:lumOff val="35000"/>
                              </a:schemeClr>
                            </a:solidFill>
                            <a:latin typeface="Cambria Math" panose="02040503050406030204" pitchFamily="18" charset="0"/>
                          </a:rPr>
                          <m:t>Pr</m:t>
                        </m:r>
                      </m:fName>
                      <m:e>
                        <m:d>
                          <m:dPr>
                            <m:begChr m:val="["/>
                            <m:endChr m:val="]"/>
                            <m:ctrlPr>
                              <a:rPr lang="en-US" sz="2000" i="1" dirty="0">
                                <a:solidFill>
                                  <a:schemeClr val="tx1">
                                    <a:lumMod val="65000"/>
                                    <a:lumOff val="35000"/>
                                  </a:schemeClr>
                                </a:solidFill>
                                <a:latin typeface="Cambria Math" panose="02040503050406030204" pitchFamily="18" charset="0"/>
                              </a:rPr>
                            </m:ctrlPr>
                          </m:dPr>
                          <m:e>
                            <m:r>
                              <a:rPr lang="en-US" sz="2000" i="1" dirty="0">
                                <a:solidFill>
                                  <a:schemeClr val="tx1">
                                    <a:lumMod val="65000"/>
                                    <a:lumOff val="35000"/>
                                  </a:schemeClr>
                                </a:solidFill>
                                <a:latin typeface="Cambria Math" panose="02040503050406030204" pitchFamily="18" charset="0"/>
                              </a:rPr>
                              <m:t>𝑋</m:t>
                            </m:r>
                            <m:r>
                              <a:rPr lang="en-US" sz="2000" i="1" dirty="0">
                                <a:solidFill>
                                  <a:schemeClr val="tx1">
                                    <a:lumMod val="65000"/>
                                    <a:lumOff val="35000"/>
                                  </a:schemeClr>
                                </a:solidFill>
                                <a:latin typeface="Cambria Math" panose="02040503050406030204" pitchFamily="18" charset="0"/>
                              </a:rPr>
                              <m:t>=11</m:t>
                            </m:r>
                          </m:e>
                        </m:d>
                      </m:e>
                    </m:func>
                    <m:r>
                      <a:rPr lang="en-US" sz="2000" i="1" dirty="0">
                        <a:solidFill>
                          <a:schemeClr val="tx1">
                            <a:lumMod val="65000"/>
                            <a:lumOff val="35000"/>
                          </a:schemeClr>
                        </a:solidFill>
                        <a:latin typeface="Cambria Math" panose="02040503050406030204" pitchFamily="18" charset="0"/>
                      </a:rPr>
                      <m:t>=</m:t>
                    </m:r>
                    <m:f>
                      <m:fPr>
                        <m:ctrlPr>
                          <a:rPr lang="en-US" sz="2000" b="0" i="1" dirty="0" smtClean="0">
                            <a:solidFill>
                              <a:schemeClr val="tx1">
                                <a:lumMod val="65000"/>
                                <a:lumOff val="35000"/>
                              </a:schemeClr>
                            </a:solidFill>
                            <a:latin typeface="Cambria Math" panose="02040503050406030204" pitchFamily="18" charset="0"/>
                          </a:rPr>
                        </m:ctrlPr>
                      </m:fPr>
                      <m:num>
                        <m:r>
                          <a:rPr lang="en-US" sz="2000" b="0" i="1" dirty="0" smtClean="0">
                            <a:solidFill>
                              <a:schemeClr val="tx1">
                                <a:lumMod val="65000"/>
                                <a:lumOff val="35000"/>
                              </a:schemeClr>
                            </a:solidFill>
                            <a:latin typeface="Cambria Math" panose="02040503050406030204" pitchFamily="18" charset="0"/>
                          </a:rPr>
                          <m:t>1</m:t>
                        </m:r>
                      </m:num>
                      <m:den>
                        <m:r>
                          <a:rPr lang="en-US" sz="2000" b="0" i="1" dirty="0" smtClean="0">
                            <a:solidFill>
                              <a:schemeClr val="tx1">
                                <a:lumMod val="65000"/>
                                <a:lumOff val="35000"/>
                              </a:schemeClr>
                            </a:solidFill>
                            <a:latin typeface="Cambria Math" panose="02040503050406030204" pitchFamily="18" charset="0"/>
                          </a:rPr>
                          <m:t>18</m:t>
                        </m:r>
                      </m:den>
                    </m:f>
                  </m:oMath>
                </a14:m>
                <a:r>
                  <a:rPr lang="en-US" sz="2000" dirty="0">
                    <a:solidFill>
                      <a:schemeClr val="tx1">
                        <a:lumMod val="65000"/>
                        <a:lumOff val="35000"/>
                      </a:schemeClr>
                    </a:solidFill>
                  </a:rPr>
                  <a:t>  </a:t>
                </a:r>
              </a:p>
              <a:p>
                <a14:m>
                  <m:oMath xmlns:m="http://schemas.openxmlformats.org/officeDocument/2006/math">
                    <m:func>
                      <m:funcPr>
                        <m:ctrlPr>
                          <a:rPr lang="en-US" sz="2000" i="1" dirty="0">
                            <a:solidFill>
                              <a:schemeClr val="tx1">
                                <a:lumMod val="65000"/>
                                <a:lumOff val="35000"/>
                              </a:schemeClr>
                            </a:solidFill>
                            <a:latin typeface="Cambria Math" panose="02040503050406030204" pitchFamily="18" charset="0"/>
                          </a:rPr>
                        </m:ctrlPr>
                      </m:funcPr>
                      <m:fName>
                        <m:r>
                          <m:rPr>
                            <m:sty m:val="p"/>
                          </m:rPr>
                          <a:rPr lang="en-US" sz="2000" dirty="0">
                            <a:solidFill>
                              <a:schemeClr val="tx1">
                                <a:lumMod val="65000"/>
                                <a:lumOff val="35000"/>
                              </a:schemeClr>
                            </a:solidFill>
                            <a:latin typeface="Cambria Math" panose="02040503050406030204" pitchFamily="18" charset="0"/>
                          </a:rPr>
                          <m:t>Pr</m:t>
                        </m:r>
                      </m:fName>
                      <m:e>
                        <m:d>
                          <m:dPr>
                            <m:begChr m:val="["/>
                            <m:endChr m:val="]"/>
                            <m:ctrlPr>
                              <a:rPr lang="en-US" sz="2000" i="1" dirty="0">
                                <a:solidFill>
                                  <a:schemeClr val="tx1">
                                    <a:lumMod val="65000"/>
                                    <a:lumOff val="35000"/>
                                  </a:schemeClr>
                                </a:solidFill>
                                <a:latin typeface="Cambria Math" panose="02040503050406030204" pitchFamily="18" charset="0"/>
                              </a:rPr>
                            </m:ctrlPr>
                          </m:dPr>
                          <m:e>
                            <m:r>
                              <a:rPr lang="en-US" sz="2000" i="1" dirty="0">
                                <a:solidFill>
                                  <a:schemeClr val="tx1">
                                    <a:lumMod val="65000"/>
                                    <a:lumOff val="35000"/>
                                  </a:schemeClr>
                                </a:solidFill>
                                <a:latin typeface="Cambria Math" panose="02040503050406030204" pitchFamily="18" charset="0"/>
                              </a:rPr>
                              <m:t>𝑋</m:t>
                            </m:r>
                            <m:r>
                              <a:rPr lang="en-US" sz="2000" i="1" dirty="0">
                                <a:solidFill>
                                  <a:schemeClr val="tx1">
                                    <a:lumMod val="65000"/>
                                    <a:lumOff val="35000"/>
                                  </a:schemeClr>
                                </a:solidFill>
                                <a:latin typeface="Cambria Math" panose="02040503050406030204" pitchFamily="18" charset="0"/>
                              </a:rPr>
                              <m:t>=4</m:t>
                            </m:r>
                          </m:e>
                        </m:d>
                      </m:e>
                    </m:func>
                    <m:r>
                      <a:rPr lang="en-US" sz="2000" i="1" dirty="0">
                        <a:solidFill>
                          <a:schemeClr val="tx1">
                            <a:lumMod val="65000"/>
                            <a:lumOff val="35000"/>
                          </a:schemeClr>
                        </a:solidFill>
                        <a:latin typeface="Cambria Math" panose="02040503050406030204" pitchFamily="18" charset="0"/>
                      </a:rPr>
                      <m:t>=</m:t>
                    </m:r>
                    <m:func>
                      <m:funcPr>
                        <m:ctrlPr>
                          <a:rPr lang="en-US" sz="2000" i="1" dirty="0">
                            <a:solidFill>
                              <a:schemeClr val="tx1">
                                <a:lumMod val="65000"/>
                                <a:lumOff val="35000"/>
                              </a:schemeClr>
                            </a:solidFill>
                            <a:latin typeface="Cambria Math" panose="02040503050406030204" pitchFamily="18" charset="0"/>
                          </a:rPr>
                        </m:ctrlPr>
                      </m:funcPr>
                      <m:fName>
                        <m:r>
                          <m:rPr>
                            <m:sty m:val="p"/>
                          </m:rPr>
                          <a:rPr lang="en-US" sz="2000" dirty="0">
                            <a:solidFill>
                              <a:schemeClr val="tx1">
                                <a:lumMod val="65000"/>
                                <a:lumOff val="35000"/>
                              </a:schemeClr>
                            </a:solidFill>
                            <a:latin typeface="Cambria Math" panose="02040503050406030204" pitchFamily="18" charset="0"/>
                          </a:rPr>
                          <m:t>Pr</m:t>
                        </m:r>
                      </m:fName>
                      <m:e>
                        <m:d>
                          <m:dPr>
                            <m:begChr m:val="["/>
                            <m:endChr m:val="]"/>
                            <m:ctrlPr>
                              <a:rPr lang="en-US" sz="2000" i="1" dirty="0">
                                <a:solidFill>
                                  <a:schemeClr val="tx1">
                                    <a:lumMod val="65000"/>
                                    <a:lumOff val="35000"/>
                                  </a:schemeClr>
                                </a:solidFill>
                                <a:latin typeface="Cambria Math" panose="02040503050406030204" pitchFamily="18" charset="0"/>
                              </a:rPr>
                            </m:ctrlPr>
                          </m:dPr>
                          <m:e>
                            <m:r>
                              <a:rPr lang="en-US" sz="2000" i="1" dirty="0">
                                <a:solidFill>
                                  <a:schemeClr val="tx1">
                                    <a:lumMod val="65000"/>
                                    <a:lumOff val="35000"/>
                                  </a:schemeClr>
                                </a:solidFill>
                                <a:latin typeface="Cambria Math" panose="02040503050406030204" pitchFamily="18" charset="0"/>
                              </a:rPr>
                              <m:t>𝑋</m:t>
                            </m:r>
                            <m:r>
                              <a:rPr lang="en-US" sz="2000" i="1" dirty="0">
                                <a:solidFill>
                                  <a:schemeClr val="tx1">
                                    <a:lumMod val="65000"/>
                                    <a:lumOff val="35000"/>
                                  </a:schemeClr>
                                </a:solidFill>
                                <a:latin typeface="Cambria Math" panose="02040503050406030204" pitchFamily="18" charset="0"/>
                              </a:rPr>
                              <m:t>=10</m:t>
                            </m:r>
                          </m:e>
                        </m:d>
                      </m:e>
                    </m:func>
                    <m:r>
                      <a:rPr lang="en-US" sz="2000" i="1" dirty="0">
                        <a:solidFill>
                          <a:schemeClr val="tx1">
                            <a:lumMod val="65000"/>
                            <a:lumOff val="35000"/>
                          </a:schemeClr>
                        </a:solidFill>
                        <a:latin typeface="Cambria Math" panose="02040503050406030204" pitchFamily="18" charset="0"/>
                      </a:rPr>
                      <m:t>=</m:t>
                    </m:r>
                    <m:f>
                      <m:fPr>
                        <m:ctrlPr>
                          <a:rPr lang="en-US" sz="2000" b="0" i="1" dirty="0" smtClean="0">
                            <a:solidFill>
                              <a:schemeClr val="tx1">
                                <a:lumMod val="65000"/>
                                <a:lumOff val="35000"/>
                              </a:schemeClr>
                            </a:solidFill>
                            <a:latin typeface="Cambria Math" panose="02040503050406030204" pitchFamily="18" charset="0"/>
                          </a:rPr>
                        </m:ctrlPr>
                      </m:fPr>
                      <m:num>
                        <m:r>
                          <a:rPr lang="en-US" sz="2000" b="0" i="1" dirty="0" smtClean="0">
                            <a:solidFill>
                              <a:schemeClr val="tx1">
                                <a:lumMod val="65000"/>
                                <a:lumOff val="35000"/>
                              </a:schemeClr>
                            </a:solidFill>
                            <a:latin typeface="Cambria Math" panose="02040503050406030204" pitchFamily="18" charset="0"/>
                          </a:rPr>
                          <m:t>1</m:t>
                        </m:r>
                      </m:num>
                      <m:den>
                        <m:r>
                          <a:rPr lang="en-US" sz="2000" b="0" i="1" dirty="0" smtClean="0">
                            <a:solidFill>
                              <a:schemeClr val="tx1">
                                <a:lumMod val="65000"/>
                                <a:lumOff val="35000"/>
                              </a:schemeClr>
                            </a:solidFill>
                            <a:latin typeface="Cambria Math" panose="02040503050406030204" pitchFamily="18" charset="0"/>
                          </a:rPr>
                          <m:t>12</m:t>
                        </m:r>
                      </m:den>
                    </m:f>
                  </m:oMath>
                </a14:m>
                <a:r>
                  <a:rPr lang="en-US" sz="2000" dirty="0">
                    <a:solidFill>
                      <a:schemeClr val="tx1">
                        <a:lumMod val="65000"/>
                        <a:lumOff val="35000"/>
                      </a:schemeClr>
                    </a:solidFill>
                  </a:rPr>
                  <a:t> </a:t>
                </a:r>
              </a:p>
              <a:p>
                <a14:m>
                  <m:oMath xmlns:m="http://schemas.openxmlformats.org/officeDocument/2006/math">
                    <m:func>
                      <m:funcPr>
                        <m:ctrlPr>
                          <a:rPr lang="en-US" sz="2000" i="1" dirty="0">
                            <a:solidFill>
                              <a:schemeClr val="tx1">
                                <a:lumMod val="65000"/>
                                <a:lumOff val="35000"/>
                              </a:schemeClr>
                            </a:solidFill>
                            <a:latin typeface="Cambria Math" panose="02040503050406030204" pitchFamily="18" charset="0"/>
                          </a:rPr>
                        </m:ctrlPr>
                      </m:funcPr>
                      <m:fName>
                        <m:r>
                          <m:rPr>
                            <m:sty m:val="p"/>
                          </m:rPr>
                          <a:rPr lang="en-US" sz="2000" dirty="0">
                            <a:solidFill>
                              <a:schemeClr val="tx1">
                                <a:lumMod val="65000"/>
                                <a:lumOff val="35000"/>
                              </a:schemeClr>
                            </a:solidFill>
                            <a:latin typeface="Cambria Math" panose="02040503050406030204" pitchFamily="18" charset="0"/>
                          </a:rPr>
                          <m:t>Pr</m:t>
                        </m:r>
                      </m:fName>
                      <m:e>
                        <m:d>
                          <m:dPr>
                            <m:begChr m:val="["/>
                            <m:endChr m:val="]"/>
                            <m:ctrlPr>
                              <a:rPr lang="en-US" sz="2000" i="1" dirty="0">
                                <a:solidFill>
                                  <a:schemeClr val="tx1">
                                    <a:lumMod val="65000"/>
                                    <a:lumOff val="35000"/>
                                  </a:schemeClr>
                                </a:solidFill>
                                <a:latin typeface="Cambria Math" panose="02040503050406030204" pitchFamily="18" charset="0"/>
                              </a:rPr>
                            </m:ctrlPr>
                          </m:dPr>
                          <m:e>
                            <m:r>
                              <a:rPr lang="en-US" sz="2000" i="1" dirty="0">
                                <a:solidFill>
                                  <a:schemeClr val="tx1">
                                    <a:lumMod val="65000"/>
                                    <a:lumOff val="35000"/>
                                  </a:schemeClr>
                                </a:solidFill>
                                <a:latin typeface="Cambria Math" panose="02040503050406030204" pitchFamily="18" charset="0"/>
                              </a:rPr>
                              <m:t>𝑋</m:t>
                            </m:r>
                            <m:r>
                              <a:rPr lang="en-US" sz="2000" i="1" dirty="0">
                                <a:solidFill>
                                  <a:schemeClr val="tx1">
                                    <a:lumMod val="65000"/>
                                    <a:lumOff val="35000"/>
                                  </a:schemeClr>
                                </a:solidFill>
                                <a:latin typeface="Cambria Math" panose="02040503050406030204" pitchFamily="18" charset="0"/>
                              </a:rPr>
                              <m:t>=5</m:t>
                            </m:r>
                          </m:e>
                        </m:d>
                      </m:e>
                    </m:func>
                    <m:r>
                      <a:rPr lang="en-US" sz="2000" i="1" dirty="0">
                        <a:solidFill>
                          <a:schemeClr val="tx1">
                            <a:lumMod val="65000"/>
                            <a:lumOff val="35000"/>
                          </a:schemeClr>
                        </a:solidFill>
                        <a:latin typeface="Cambria Math" panose="02040503050406030204" pitchFamily="18" charset="0"/>
                      </a:rPr>
                      <m:t>=</m:t>
                    </m:r>
                    <m:func>
                      <m:funcPr>
                        <m:ctrlPr>
                          <a:rPr lang="en-US" sz="2000" i="1" dirty="0">
                            <a:solidFill>
                              <a:schemeClr val="tx1">
                                <a:lumMod val="65000"/>
                                <a:lumOff val="35000"/>
                              </a:schemeClr>
                            </a:solidFill>
                            <a:latin typeface="Cambria Math" panose="02040503050406030204" pitchFamily="18" charset="0"/>
                          </a:rPr>
                        </m:ctrlPr>
                      </m:funcPr>
                      <m:fName>
                        <m:r>
                          <m:rPr>
                            <m:sty m:val="p"/>
                          </m:rPr>
                          <a:rPr lang="en-US" sz="2000" dirty="0">
                            <a:solidFill>
                              <a:schemeClr val="tx1">
                                <a:lumMod val="65000"/>
                                <a:lumOff val="35000"/>
                              </a:schemeClr>
                            </a:solidFill>
                            <a:latin typeface="Cambria Math" panose="02040503050406030204" pitchFamily="18" charset="0"/>
                          </a:rPr>
                          <m:t>Pr</m:t>
                        </m:r>
                      </m:fName>
                      <m:e>
                        <m:d>
                          <m:dPr>
                            <m:begChr m:val="["/>
                            <m:endChr m:val="]"/>
                            <m:ctrlPr>
                              <a:rPr lang="en-US" sz="2000" i="1" dirty="0">
                                <a:solidFill>
                                  <a:schemeClr val="tx1">
                                    <a:lumMod val="65000"/>
                                    <a:lumOff val="35000"/>
                                  </a:schemeClr>
                                </a:solidFill>
                                <a:latin typeface="Cambria Math" panose="02040503050406030204" pitchFamily="18" charset="0"/>
                              </a:rPr>
                            </m:ctrlPr>
                          </m:dPr>
                          <m:e>
                            <m:r>
                              <a:rPr lang="en-US" sz="2000" i="1" dirty="0">
                                <a:solidFill>
                                  <a:schemeClr val="tx1">
                                    <a:lumMod val="65000"/>
                                    <a:lumOff val="35000"/>
                                  </a:schemeClr>
                                </a:solidFill>
                                <a:latin typeface="Cambria Math" panose="02040503050406030204" pitchFamily="18" charset="0"/>
                              </a:rPr>
                              <m:t>𝑋</m:t>
                            </m:r>
                            <m:r>
                              <a:rPr lang="en-US" sz="2000" i="1" dirty="0">
                                <a:solidFill>
                                  <a:schemeClr val="tx1">
                                    <a:lumMod val="65000"/>
                                    <a:lumOff val="35000"/>
                                  </a:schemeClr>
                                </a:solidFill>
                                <a:latin typeface="Cambria Math" panose="02040503050406030204" pitchFamily="18" charset="0"/>
                              </a:rPr>
                              <m:t>=9</m:t>
                            </m:r>
                          </m:e>
                        </m:d>
                      </m:e>
                    </m:func>
                    <m:r>
                      <a:rPr lang="en-US" sz="2000" i="1" dirty="0">
                        <a:solidFill>
                          <a:schemeClr val="tx1">
                            <a:lumMod val="65000"/>
                            <a:lumOff val="35000"/>
                          </a:schemeClr>
                        </a:solidFill>
                        <a:latin typeface="Cambria Math" panose="02040503050406030204" pitchFamily="18" charset="0"/>
                      </a:rPr>
                      <m:t>=</m:t>
                    </m:r>
                    <m:f>
                      <m:fPr>
                        <m:ctrlPr>
                          <a:rPr lang="en-US" sz="2000" b="0" i="1" dirty="0" smtClean="0">
                            <a:solidFill>
                              <a:schemeClr val="tx1">
                                <a:lumMod val="65000"/>
                                <a:lumOff val="35000"/>
                              </a:schemeClr>
                            </a:solidFill>
                            <a:latin typeface="Cambria Math" panose="02040503050406030204" pitchFamily="18" charset="0"/>
                          </a:rPr>
                        </m:ctrlPr>
                      </m:fPr>
                      <m:num>
                        <m:r>
                          <a:rPr lang="en-US" sz="2000" b="0" i="1" dirty="0" smtClean="0">
                            <a:solidFill>
                              <a:schemeClr val="tx1">
                                <a:lumMod val="65000"/>
                                <a:lumOff val="35000"/>
                              </a:schemeClr>
                            </a:solidFill>
                            <a:latin typeface="Cambria Math" panose="02040503050406030204" pitchFamily="18" charset="0"/>
                          </a:rPr>
                          <m:t>1</m:t>
                        </m:r>
                      </m:num>
                      <m:den>
                        <m:r>
                          <a:rPr lang="en-US" sz="2000" b="0" i="1" dirty="0" smtClean="0">
                            <a:solidFill>
                              <a:schemeClr val="tx1">
                                <a:lumMod val="65000"/>
                                <a:lumOff val="35000"/>
                              </a:schemeClr>
                            </a:solidFill>
                            <a:latin typeface="Cambria Math" panose="02040503050406030204" pitchFamily="18" charset="0"/>
                          </a:rPr>
                          <m:t>9</m:t>
                        </m:r>
                      </m:den>
                    </m:f>
                  </m:oMath>
                </a14:m>
                <a:r>
                  <a:rPr lang="en-US" sz="2000" dirty="0">
                    <a:solidFill>
                      <a:schemeClr val="tx1">
                        <a:lumMod val="65000"/>
                        <a:lumOff val="35000"/>
                      </a:schemeClr>
                    </a:solidFill>
                  </a:rPr>
                  <a:t> </a:t>
                </a:r>
              </a:p>
              <a:p>
                <a14:m>
                  <m:oMath xmlns:m="http://schemas.openxmlformats.org/officeDocument/2006/math">
                    <m:func>
                      <m:funcPr>
                        <m:ctrlPr>
                          <a:rPr lang="en-US" sz="2000" i="1" dirty="0">
                            <a:solidFill>
                              <a:schemeClr val="tx1">
                                <a:lumMod val="65000"/>
                                <a:lumOff val="35000"/>
                              </a:schemeClr>
                            </a:solidFill>
                            <a:latin typeface="Cambria Math" panose="02040503050406030204" pitchFamily="18" charset="0"/>
                          </a:rPr>
                        </m:ctrlPr>
                      </m:funcPr>
                      <m:fName>
                        <m:r>
                          <m:rPr>
                            <m:sty m:val="p"/>
                          </m:rPr>
                          <a:rPr lang="en-US" sz="2000" dirty="0">
                            <a:solidFill>
                              <a:schemeClr val="tx1">
                                <a:lumMod val="65000"/>
                                <a:lumOff val="35000"/>
                              </a:schemeClr>
                            </a:solidFill>
                            <a:latin typeface="Cambria Math" panose="02040503050406030204" pitchFamily="18" charset="0"/>
                          </a:rPr>
                          <m:t>Pr</m:t>
                        </m:r>
                      </m:fName>
                      <m:e>
                        <m:d>
                          <m:dPr>
                            <m:begChr m:val="["/>
                            <m:endChr m:val="]"/>
                            <m:ctrlPr>
                              <a:rPr lang="en-US" sz="2000" i="1" dirty="0">
                                <a:solidFill>
                                  <a:schemeClr val="tx1">
                                    <a:lumMod val="65000"/>
                                    <a:lumOff val="35000"/>
                                  </a:schemeClr>
                                </a:solidFill>
                                <a:latin typeface="Cambria Math" panose="02040503050406030204" pitchFamily="18" charset="0"/>
                              </a:rPr>
                            </m:ctrlPr>
                          </m:dPr>
                          <m:e>
                            <m:r>
                              <a:rPr lang="en-US" sz="2000" i="1" dirty="0">
                                <a:solidFill>
                                  <a:schemeClr val="tx1">
                                    <a:lumMod val="65000"/>
                                    <a:lumOff val="35000"/>
                                  </a:schemeClr>
                                </a:solidFill>
                                <a:latin typeface="Cambria Math" panose="02040503050406030204" pitchFamily="18" charset="0"/>
                              </a:rPr>
                              <m:t>𝑋</m:t>
                            </m:r>
                            <m:r>
                              <a:rPr lang="en-US" sz="2000" i="1" dirty="0">
                                <a:solidFill>
                                  <a:schemeClr val="tx1">
                                    <a:lumMod val="65000"/>
                                    <a:lumOff val="35000"/>
                                  </a:schemeClr>
                                </a:solidFill>
                                <a:latin typeface="Cambria Math" panose="02040503050406030204" pitchFamily="18" charset="0"/>
                              </a:rPr>
                              <m:t>=6</m:t>
                            </m:r>
                          </m:e>
                        </m:d>
                      </m:e>
                    </m:func>
                    <m:r>
                      <a:rPr lang="en-US" sz="2000" i="1" dirty="0">
                        <a:solidFill>
                          <a:schemeClr val="tx1">
                            <a:lumMod val="65000"/>
                            <a:lumOff val="35000"/>
                          </a:schemeClr>
                        </a:solidFill>
                        <a:latin typeface="Cambria Math" panose="02040503050406030204" pitchFamily="18" charset="0"/>
                      </a:rPr>
                      <m:t>=</m:t>
                    </m:r>
                    <m:func>
                      <m:funcPr>
                        <m:ctrlPr>
                          <a:rPr lang="en-US" sz="2000" i="1" dirty="0">
                            <a:solidFill>
                              <a:schemeClr val="tx1">
                                <a:lumMod val="65000"/>
                                <a:lumOff val="35000"/>
                              </a:schemeClr>
                            </a:solidFill>
                            <a:latin typeface="Cambria Math" panose="02040503050406030204" pitchFamily="18" charset="0"/>
                          </a:rPr>
                        </m:ctrlPr>
                      </m:funcPr>
                      <m:fName>
                        <m:r>
                          <m:rPr>
                            <m:sty m:val="p"/>
                          </m:rPr>
                          <a:rPr lang="en-US" sz="2000" dirty="0">
                            <a:solidFill>
                              <a:schemeClr val="tx1">
                                <a:lumMod val="65000"/>
                                <a:lumOff val="35000"/>
                              </a:schemeClr>
                            </a:solidFill>
                            <a:latin typeface="Cambria Math" panose="02040503050406030204" pitchFamily="18" charset="0"/>
                          </a:rPr>
                          <m:t>Pr</m:t>
                        </m:r>
                      </m:fName>
                      <m:e>
                        <m:d>
                          <m:dPr>
                            <m:begChr m:val="["/>
                            <m:endChr m:val="]"/>
                            <m:ctrlPr>
                              <a:rPr lang="en-US" sz="2000" i="1" dirty="0">
                                <a:solidFill>
                                  <a:schemeClr val="tx1">
                                    <a:lumMod val="65000"/>
                                    <a:lumOff val="35000"/>
                                  </a:schemeClr>
                                </a:solidFill>
                                <a:latin typeface="Cambria Math" panose="02040503050406030204" pitchFamily="18" charset="0"/>
                              </a:rPr>
                            </m:ctrlPr>
                          </m:dPr>
                          <m:e>
                            <m:r>
                              <a:rPr lang="en-US" sz="2000" i="1" dirty="0">
                                <a:solidFill>
                                  <a:schemeClr val="tx1">
                                    <a:lumMod val="65000"/>
                                    <a:lumOff val="35000"/>
                                  </a:schemeClr>
                                </a:solidFill>
                                <a:latin typeface="Cambria Math" panose="02040503050406030204" pitchFamily="18" charset="0"/>
                              </a:rPr>
                              <m:t>𝑋</m:t>
                            </m:r>
                            <m:r>
                              <a:rPr lang="en-US" sz="2000" i="1" dirty="0">
                                <a:solidFill>
                                  <a:schemeClr val="tx1">
                                    <a:lumMod val="65000"/>
                                    <a:lumOff val="35000"/>
                                  </a:schemeClr>
                                </a:solidFill>
                                <a:latin typeface="Cambria Math" panose="02040503050406030204" pitchFamily="18" charset="0"/>
                              </a:rPr>
                              <m:t>=8</m:t>
                            </m:r>
                          </m:e>
                        </m:d>
                      </m:e>
                    </m:func>
                    <m:r>
                      <a:rPr lang="en-US" sz="2000" i="1" dirty="0">
                        <a:solidFill>
                          <a:schemeClr val="tx1">
                            <a:lumMod val="65000"/>
                            <a:lumOff val="35000"/>
                          </a:schemeClr>
                        </a:solidFill>
                        <a:latin typeface="Cambria Math" panose="02040503050406030204" pitchFamily="18" charset="0"/>
                      </a:rPr>
                      <m:t>=</m:t>
                    </m:r>
                    <m:f>
                      <m:fPr>
                        <m:ctrlPr>
                          <a:rPr lang="en-US" sz="2000" b="0" i="1" dirty="0" smtClean="0">
                            <a:solidFill>
                              <a:schemeClr val="tx1">
                                <a:lumMod val="65000"/>
                                <a:lumOff val="35000"/>
                              </a:schemeClr>
                            </a:solidFill>
                            <a:latin typeface="Cambria Math" panose="02040503050406030204" pitchFamily="18" charset="0"/>
                          </a:rPr>
                        </m:ctrlPr>
                      </m:fPr>
                      <m:num>
                        <m:r>
                          <a:rPr lang="en-US" sz="2000" b="0" i="1" dirty="0" smtClean="0">
                            <a:solidFill>
                              <a:schemeClr val="tx1">
                                <a:lumMod val="65000"/>
                                <a:lumOff val="35000"/>
                              </a:schemeClr>
                            </a:solidFill>
                            <a:latin typeface="Cambria Math" panose="02040503050406030204" pitchFamily="18" charset="0"/>
                          </a:rPr>
                          <m:t>5</m:t>
                        </m:r>
                      </m:num>
                      <m:den>
                        <m:r>
                          <a:rPr lang="en-US" sz="2000" b="0" i="1" dirty="0" smtClean="0">
                            <a:solidFill>
                              <a:schemeClr val="tx1">
                                <a:lumMod val="65000"/>
                                <a:lumOff val="35000"/>
                              </a:schemeClr>
                            </a:solidFill>
                            <a:latin typeface="Cambria Math" panose="02040503050406030204" pitchFamily="18" charset="0"/>
                          </a:rPr>
                          <m:t>36</m:t>
                        </m:r>
                      </m:den>
                    </m:f>
                  </m:oMath>
                </a14:m>
                <a:r>
                  <a:rPr lang="en-US" sz="2000" dirty="0">
                    <a:solidFill>
                      <a:schemeClr val="tx1">
                        <a:lumMod val="65000"/>
                        <a:lumOff val="35000"/>
                      </a:schemeClr>
                    </a:solidFill>
                  </a:rPr>
                  <a:t> </a:t>
                </a:r>
              </a:p>
              <a:p>
                <a14:m>
                  <m:oMath xmlns:m="http://schemas.openxmlformats.org/officeDocument/2006/math">
                    <m:func>
                      <m:funcPr>
                        <m:ctrlPr>
                          <a:rPr lang="en-US" sz="2000" i="1" dirty="0">
                            <a:solidFill>
                              <a:schemeClr val="tx1">
                                <a:lumMod val="65000"/>
                                <a:lumOff val="35000"/>
                              </a:schemeClr>
                            </a:solidFill>
                            <a:latin typeface="Cambria Math" panose="02040503050406030204" pitchFamily="18" charset="0"/>
                          </a:rPr>
                        </m:ctrlPr>
                      </m:funcPr>
                      <m:fName>
                        <m:r>
                          <m:rPr>
                            <m:sty m:val="p"/>
                          </m:rPr>
                          <a:rPr lang="en-US" sz="2000" dirty="0">
                            <a:solidFill>
                              <a:schemeClr val="tx1">
                                <a:lumMod val="65000"/>
                                <a:lumOff val="35000"/>
                              </a:schemeClr>
                            </a:solidFill>
                            <a:latin typeface="Cambria Math" panose="02040503050406030204" pitchFamily="18" charset="0"/>
                          </a:rPr>
                          <m:t>Pr</m:t>
                        </m:r>
                      </m:fName>
                      <m:e>
                        <m:d>
                          <m:dPr>
                            <m:begChr m:val="["/>
                            <m:endChr m:val="]"/>
                            <m:ctrlPr>
                              <a:rPr lang="en-US" sz="2000" i="1" dirty="0">
                                <a:solidFill>
                                  <a:schemeClr val="tx1">
                                    <a:lumMod val="65000"/>
                                    <a:lumOff val="35000"/>
                                  </a:schemeClr>
                                </a:solidFill>
                                <a:latin typeface="Cambria Math" panose="02040503050406030204" pitchFamily="18" charset="0"/>
                              </a:rPr>
                            </m:ctrlPr>
                          </m:dPr>
                          <m:e>
                            <m:r>
                              <a:rPr lang="en-US" sz="2000" i="1" dirty="0">
                                <a:solidFill>
                                  <a:schemeClr val="tx1">
                                    <a:lumMod val="65000"/>
                                    <a:lumOff val="35000"/>
                                  </a:schemeClr>
                                </a:solidFill>
                                <a:latin typeface="Cambria Math" panose="02040503050406030204" pitchFamily="18" charset="0"/>
                              </a:rPr>
                              <m:t>𝑋</m:t>
                            </m:r>
                            <m:r>
                              <a:rPr lang="en-US" sz="2000" i="1" dirty="0">
                                <a:solidFill>
                                  <a:schemeClr val="tx1">
                                    <a:lumMod val="65000"/>
                                    <a:lumOff val="35000"/>
                                  </a:schemeClr>
                                </a:solidFill>
                                <a:latin typeface="Cambria Math" panose="02040503050406030204" pitchFamily="18" charset="0"/>
                              </a:rPr>
                              <m:t>=7</m:t>
                            </m:r>
                          </m:e>
                        </m:d>
                      </m:e>
                    </m:func>
                    <m:r>
                      <a:rPr lang="en-US" sz="2000" i="1" dirty="0">
                        <a:solidFill>
                          <a:schemeClr val="tx1">
                            <a:lumMod val="65000"/>
                            <a:lumOff val="35000"/>
                          </a:schemeClr>
                        </a:solidFill>
                        <a:latin typeface="Cambria Math" panose="02040503050406030204" pitchFamily="18" charset="0"/>
                      </a:rPr>
                      <m:t>=</m:t>
                    </m:r>
                    <m:f>
                      <m:fPr>
                        <m:ctrlPr>
                          <a:rPr lang="en-US" sz="2000" b="0" i="1" dirty="0" smtClean="0">
                            <a:solidFill>
                              <a:schemeClr val="tx1">
                                <a:lumMod val="65000"/>
                                <a:lumOff val="35000"/>
                              </a:schemeClr>
                            </a:solidFill>
                            <a:latin typeface="Cambria Math" panose="02040503050406030204" pitchFamily="18" charset="0"/>
                          </a:rPr>
                        </m:ctrlPr>
                      </m:fPr>
                      <m:num>
                        <m:r>
                          <a:rPr lang="en-US" sz="2000" b="0" i="1" dirty="0" smtClean="0">
                            <a:solidFill>
                              <a:schemeClr val="tx1">
                                <a:lumMod val="65000"/>
                                <a:lumOff val="35000"/>
                              </a:schemeClr>
                            </a:solidFill>
                            <a:latin typeface="Cambria Math" panose="02040503050406030204" pitchFamily="18" charset="0"/>
                          </a:rPr>
                          <m:t>1</m:t>
                        </m:r>
                      </m:num>
                      <m:den>
                        <m:r>
                          <a:rPr lang="en-US" sz="2000" b="0" i="1" dirty="0" smtClean="0">
                            <a:solidFill>
                              <a:schemeClr val="tx1">
                                <a:lumMod val="65000"/>
                                <a:lumOff val="35000"/>
                              </a:schemeClr>
                            </a:solidFill>
                            <a:latin typeface="Cambria Math" panose="02040503050406030204" pitchFamily="18" charset="0"/>
                          </a:rPr>
                          <m:t>6</m:t>
                        </m:r>
                      </m:den>
                    </m:f>
                    <m:r>
                      <a:rPr lang="en-US" sz="2000" b="0" i="0" dirty="0" smtClean="0">
                        <a:solidFill>
                          <a:schemeClr val="tx1">
                            <a:lumMod val="65000"/>
                            <a:lumOff val="35000"/>
                          </a:schemeClr>
                        </a:solidFill>
                        <a:latin typeface="Cambria Math" panose="02040503050406030204" pitchFamily="18" charset="0"/>
                      </a:rPr>
                      <m:t> </m:t>
                    </m:r>
                  </m:oMath>
                </a14:m>
                <a:r>
                  <a:rPr lang="en-US" sz="2000" dirty="0">
                    <a:solidFill>
                      <a:schemeClr val="tx1">
                        <a:lumMod val="65000"/>
                        <a:lumOff val="35000"/>
                      </a:schemeClr>
                    </a:solidFill>
                  </a:rPr>
                  <a:t> </a:t>
                </a:r>
              </a:p>
            </p:txBody>
          </p:sp>
        </mc:Choice>
        <mc:Fallback xmlns="">
          <p:sp>
            <p:nvSpPr>
              <p:cNvPr id="6" name="文本框 5"/>
              <p:cNvSpPr txBox="1">
                <a:spLocks noRot="1" noChangeAspect="1" noMove="1" noResize="1" noEditPoints="1" noAdjustHandles="1" noChangeArrowheads="1" noChangeShapeType="1" noTextEdit="1"/>
              </p:cNvSpPr>
              <p:nvPr/>
            </p:nvSpPr>
            <p:spPr>
              <a:xfrm>
                <a:off x="872192" y="2063519"/>
                <a:ext cx="3657600" cy="2622256"/>
              </a:xfrm>
              <a:prstGeom prst="rect">
                <a:avLst/>
              </a:prstGeom>
              <a:blipFill>
                <a:blip r:embed="rId6"/>
                <a:stretch>
                  <a:fillRect l="-2333" b="-1395"/>
                </a:stretch>
              </a:blipFill>
            </p:spPr>
            <p:txBody>
              <a:bodyPr/>
              <a:lstStyle/>
              <a:p>
                <a:r>
                  <a:rPr lang="zh-CN" altLang="en-US">
                    <a:noFill/>
                  </a:rPr>
                  <a:t> </a:t>
                </a:r>
              </a:p>
            </p:txBody>
          </p:sp>
        </mc:Fallback>
      </mc:AlternateContent>
      <p:sp>
        <p:nvSpPr>
          <p:cNvPr id="3" name="矩形 2"/>
          <p:cNvSpPr/>
          <p:nvPr/>
        </p:nvSpPr>
        <p:spPr>
          <a:xfrm>
            <a:off x="762000" y="1582704"/>
            <a:ext cx="5724644" cy="461665"/>
          </a:xfrm>
          <a:prstGeom prst="rect">
            <a:avLst/>
          </a:prstGeom>
        </p:spPr>
        <p:txBody>
          <a:bodyPr wrap="none">
            <a:spAutoFit/>
          </a:bodyPr>
          <a:lstStyle/>
          <a:p>
            <a:r>
              <a:rPr lang="zh-CN" altLang="en-US" sz="2400" b="1" dirty="0"/>
              <a:t>例：求扔两个骰子所得点数之和的期望值</a:t>
            </a:r>
          </a:p>
        </p:txBody>
      </p:sp>
    </p:spTree>
    <p:extLst>
      <p:ext uri="{BB962C8B-B14F-4D97-AF65-F5344CB8AC3E}">
        <p14:creationId xmlns:p14="http://schemas.microsoft.com/office/powerpoint/2010/main" val="38322625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期望值的等价定义</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kumimoji="1" lang="zh-CN" altLang="en-US" dirty="0"/>
                  <a:t>定理：对于任意随机变量</a:t>
                </a:r>
                <a14:m>
                  <m:oMath xmlns:m="http://schemas.openxmlformats.org/officeDocument/2006/math">
                    <m:r>
                      <a:rPr kumimoji="1" lang="en-US" altLang="zh-CN" i="1" dirty="0" smtClean="0">
                        <a:latin typeface="Cambria Math" charset="0"/>
                      </a:rPr>
                      <m:t>𝑅</m:t>
                    </m:r>
                  </m:oMath>
                </a14:m>
                <a:endParaRPr kumimoji="1" lang="en-US" altLang="zh-CN" dirty="0"/>
              </a:p>
              <a:p>
                <a:pPr marL="0" indent="0" algn="ctr">
                  <a:buNone/>
                </a:pPr>
                <a14:m>
                  <m:oMathPara xmlns:m="http://schemas.openxmlformats.org/officeDocument/2006/math">
                    <m:oMathParaPr>
                      <m:jc m:val="centerGroup"/>
                    </m:oMathParaPr>
                    <m:oMath xmlns:m="http://schemas.openxmlformats.org/officeDocument/2006/math">
                      <m:r>
                        <m:rPr>
                          <m:sty m:val="p"/>
                        </m:rPr>
                        <a:rPr kumimoji="1" lang="en-US" altLang="zh-CN" sz="2800" b="0" i="0" smtClean="0">
                          <a:latin typeface="Cambria Math" charset="0"/>
                        </a:rPr>
                        <m:t>Ex</m:t>
                      </m:r>
                      <m:d>
                        <m:dPr>
                          <m:begChr m:val="["/>
                          <m:endChr m:val="]"/>
                          <m:ctrlPr>
                            <a:rPr kumimoji="1" lang="en-US" altLang="zh-CN" sz="2800" b="0" i="1" smtClean="0">
                              <a:latin typeface="Cambria Math" panose="02040503050406030204" pitchFamily="18" charset="0"/>
                            </a:rPr>
                          </m:ctrlPr>
                        </m:dPr>
                        <m:e>
                          <m:r>
                            <a:rPr kumimoji="1" lang="en-US" altLang="zh-CN" sz="2800" b="0" i="1" smtClean="0">
                              <a:latin typeface="Cambria Math" charset="0"/>
                            </a:rPr>
                            <m:t>𝑅</m:t>
                          </m:r>
                        </m:e>
                      </m:d>
                      <m:r>
                        <a:rPr kumimoji="1" lang="en-US" altLang="zh-CN" sz="2800" b="0" i="1" smtClean="0">
                          <a:latin typeface="Cambria Math" charset="0"/>
                        </a:rPr>
                        <m:t>=</m:t>
                      </m:r>
                      <m:nary>
                        <m:naryPr>
                          <m:chr m:val="∑"/>
                          <m:limLoc m:val="subSup"/>
                          <m:supHide m:val="on"/>
                          <m:ctrlPr>
                            <a:rPr kumimoji="1" lang="en-US" altLang="zh-CN" sz="2800" b="0" i="1" smtClean="0">
                              <a:latin typeface="Cambria Math" panose="02040503050406030204" pitchFamily="18" charset="0"/>
                            </a:rPr>
                          </m:ctrlPr>
                        </m:naryPr>
                        <m:sub>
                          <m:r>
                            <m:rPr>
                              <m:brk m:alnAt="9"/>
                            </m:rPr>
                            <a:rPr kumimoji="1" lang="en-US" altLang="zh-CN" sz="2800" b="0" i="1" smtClean="0">
                              <a:latin typeface="Cambria Math" charset="0"/>
                            </a:rPr>
                            <m:t>𝑥</m:t>
                          </m:r>
                          <m:r>
                            <a:rPr kumimoji="1" lang="en-US" altLang="zh-CN" sz="2800" b="0" i="1" smtClean="0">
                              <a:latin typeface="Cambria Math" charset="0"/>
                            </a:rPr>
                            <m:t>∈</m:t>
                          </m:r>
                          <m:r>
                            <m:rPr>
                              <m:sty m:val="p"/>
                            </m:rPr>
                            <a:rPr kumimoji="1" lang="en-US" altLang="zh-CN" sz="2800" b="0" i="0" smtClean="0">
                              <a:latin typeface="Cambria Math" charset="0"/>
                            </a:rPr>
                            <m:t>range</m:t>
                          </m:r>
                          <m:r>
                            <a:rPr kumimoji="1" lang="en-US" altLang="zh-CN" sz="2800" b="0" i="1" smtClean="0">
                              <a:latin typeface="Cambria Math" charset="0"/>
                            </a:rPr>
                            <m:t>(</m:t>
                          </m:r>
                          <m:r>
                            <a:rPr kumimoji="1" lang="en-US" altLang="zh-CN" sz="2800" b="0" i="1" smtClean="0">
                              <a:latin typeface="Cambria Math" charset="0"/>
                            </a:rPr>
                            <m:t>𝑅</m:t>
                          </m:r>
                          <m:r>
                            <a:rPr kumimoji="1" lang="en-US" altLang="zh-CN" sz="2800" b="0" i="1" smtClean="0">
                              <a:latin typeface="Cambria Math" charset="0"/>
                            </a:rPr>
                            <m:t>)</m:t>
                          </m:r>
                        </m:sub>
                        <m:sup/>
                        <m:e>
                          <m:r>
                            <a:rPr kumimoji="1" lang="en-US" altLang="zh-CN" sz="2800" b="0" i="1" smtClean="0">
                              <a:latin typeface="Cambria Math" charset="0"/>
                            </a:rPr>
                            <m:t>𝑥</m:t>
                          </m:r>
                          <m:r>
                            <a:rPr kumimoji="1" lang="en-US" altLang="zh-CN" sz="2800" b="0" i="1" smtClean="0">
                              <a:latin typeface="Cambria Math" charset="0"/>
                            </a:rPr>
                            <m:t>⋅</m:t>
                          </m:r>
                          <m:r>
                            <m:rPr>
                              <m:sty m:val="p"/>
                            </m:rPr>
                            <a:rPr kumimoji="1" lang="en-US" altLang="zh-CN" sz="2800" b="0" i="0" smtClean="0">
                              <a:latin typeface="Cambria Math" charset="0"/>
                            </a:rPr>
                            <m:t>Pr</m:t>
                          </m:r>
                          <m:r>
                            <a:rPr kumimoji="1" lang="en-US" altLang="zh-CN" sz="2800" b="0" i="1" smtClean="0">
                              <a:latin typeface="Cambria Math" charset="0"/>
                            </a:rPr>
                            <m:t>⁡[</m:t>
                          </m:r>
                          <m:r>
                            <a:rPr kumimoji="1" lang="en-US" altLang="zh-CN" sz="2800" b="0" i="1" smtClean="0">
                              <a:latin typeface="Cambria Math" charset="0"/>
                            </a:rPr>
                            <m:t>𝑅</m:t>
                          </m:r>
                          <m:r>
                            <a:rPr kumimoji="1" lang="en-US" altLang="zh-CN" sz="2800" b="0" i="1" smtClean="0">
                              <a:latin typeface="Cambria Math" charset="0"/>
                            </a:rPr>
                            <m:t>=</m:t>
                          </m:r>
                          <m:r>
                            <a:rPr kumimoji="1" lang="en-US" altLang="zh-CN" sz="2800" b="0" i="1" smtClean="0">
                              <a:latin typeface="Cambria Math" charset="0"/>
                            </a:rPr>
                            <m:t>𝑥</m:t>
                          </m:r>
                          <m:r>
                            <a:rPr kumimoji="1" lang="en-US" altLang="zh-CN" sz="2800" b="0" i="1" smtClean="0">
                              <a:latin typeface="Cambria Math" charset="0"/>
                            </a:rPr>
                            <m:t>]</m:t>
                          </m:r>
                        </m:e>
                      </m:nary>
                    </m:oMath>
                  </m:oMathPara>
                </a14:m>
                <a:endParaRPr kumimoji="1" lang="en-US" altLang="zh-CN" sz="28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2"/>
                <a:stretch>
                  <a:fillRect t="-2291"/>
                </a:stretch>
              </a:blipFill>
            </p:spPr>
            <p:txBody>
              <a:bodyPr/>
              <a:lstStyle/>
              <a:p>
                <a:r>
                  <a:rPr lang="zh-CN" altLang="en-US">
                    <a:noFill/>
                  </a:rPr>
                  <a:t> </a:t>
                </a:r>
              </a:p>
            </p:txBody>
          </p:sp>
        </mc:Fallback>
      </mc:AlternateContent>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3276600"/>
            <a:ext cx="6629400" cy="3333528"/>
          </a:xfrm>
          <a:prstGeom prst="rect">
            <a:avLst/>
          </a:prstGeom>
        </p:spPr>
      </p:pic>
    </p:spTree>
    <p:extLst>
      <p:ext uri="{BB962C8B-B14F-4D97-AF65-F5344CB8AC3E}">
        <p14:creationId xmlns:p14="http://schemas.microsoft.com/office/powerpoint/2010/main" val="25960650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条件期望</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kumimoji="1" lang="zh-CN" altLang="en-US" dirty="0"/>
                  <a:t>给定一个随机变量</a:t>
                </a:r>
                <a14:m>
                  <m:oMath xmlns:m="http://schemas.openxmlformats.org/officeDocument/2006/math">
                    <m:r>
                      <a:rPr kumimoji="1" lang="en-US" altLang="zh-CN" i="1" dirty="0" smtClean="0">
                        <a:latin typeface="Cambria Math" charset="0"/>
                      </a:rPr>
                      <m:t>𝑅</m:t>
                    </m:r>
                  </m:oMath>
                </a14:m>
                <a:r>
                  <a:rPr kumimoji="1" lang="zh-CN" altLang="en-US" dirty="0"/>
                  <a:t>，</a:t>
                </a:r>
                <a14:m>
                  <m:oMath xmlns:m="http://schemas.openxmlformats.org/officeDocument/2006/math">
                    <m:r>
                      <a:rPr kumimoji="1" lang="en-US" altLang="zh-CN" i="1" dirty="0" smtClean="0">
                        <a:latin typeface="Cambria Math" charset="0"/>
                      </a:rPr>
                      <m:t>𝑅</m:t>
                    </m:r>
                  </m:oMath>
                </a14:m>
                <a:r>
                  <a:rPr kumimoji="1" lang="zh-CN" altLang="en-US" dirty="0"/>
                  <a:t>在已知事件</a:t>
                </a:r>
                <a14:m>
                  <m:oMath xmlns:m="http://schemas.openxmlformats.org/officeDocument/2006/math">
                    <m:r>
                      <a:rPr kumimoji="1" lang="en-US" altLang="zh-CN" i="1" dirty="0" smtClean="0">
                        <a:latin typeface="Cambria Math" charset="0"/>
                      </a:rPr>
                      <m:t>𝐴</m:t>
                    </m:r>
                  </m:oMath>
                </a14:m>
                <a:r>
                  <a:rPr kumimoji="1" lang="zh-CN" altLang="en-US" dirty="0"/>
                  <a:t>条件下的期望值是</a:t>
                </a:r>
                <a14:m>
                  <m:oMath xmlns:m="http://schemas.openxmlformats.org/officeDocument/2006/math">
                    <m:r>
                      <a:rPr kumimoji="1" lang="en-US" altLang="zh-CN" i="1" dirty="0" smtClean="0">
                        <a:latin typeface="Cambria Math" charset="0"/>
                      </a:rPr>
                      <m:t>𝑅</m:t>
                    </m:r>
                  </m:oMath>
                </a14:m>
                <a:r>
                  <a:rPr kumimoji="1" lang="zh-CN" altLang="en-US" dirty="0"/>
                  <a:t>在</a:t>
                </a:r>
                <a14:m>
                  <m:oMath xmlns:m="http://schemas.openxmlformats.org/officeDocument/2006/math">
                    <m:r>
                      <a:rPr kumimoji="1" lang="en-US" altLang="zh-CN" i="1" dirty="0" smtClean="0">
                        <a:latin typeface="Cambria Math" charset="0"/>
                      </a:rPr>
                      <m:t>𝐴</m:t>
                    </m:r>
                  </m:oMath>
                </a14:m>
                <a:r>
                  <a:rPr kumimoji="1" lang="zh-CN" altLang="en-US" dirty="0"/>
                  <a:t>中结果上的取值的概率加权平均值：</a:t>
                </a:r>
                <a:endParaRPr kumimoji="1" lang="en-US" altLang="zh-CN" dirty="0"/>
              </a:p>
              <a:p>
                <a:pPr marL="0" indent="0">
                  <a:buNone/>
                </a:pPr>
                <a14:m>
                  <m:oMathPara xmlns:m="http://schemas.openxmlformats.org/officeDocument/2006/math">
                    <m:oMathParaPr>
                      <m:jc m:val="center"/>
                    </m:oMathParaPr>
                    <m:oMath xmlns:m="http://schemas.openxmlformats.org/officeDocument/2006/math">
                      <m:r>
                        <m:rPr>
                          <m:sty m:val="p"/>
                        </m:rPr>
                        <a:rPr kumimoji="1" lang="en-US" altLang="zh-CN">
                          <a:latin typeface="Cambria Math" charset="0"/>
                        </a:rPr>
                        <m:t>Ex</m:t>
                      </m:r>
                      <m:d>
                        <m:dPr>
                          <m:begChr m:val="["/>
                          <m:endChr m:val="]"/>
                          <m:ctrlPr>
                            <a:rPr kumimoji="1" lang="en-US" altLang="zh-CN" i="1">
                              <a:latin typeface="Cambria Math" panose="02040503050406030204" pitchFamily="18" charset="0"/>
                            </a:rPr>
                          </m:ctrlPr>
                        </m:dPr>
                        <m:e>
                          <m:r>
                            <a:rPr kumimoji="1" lang="en-US" altLang="zh-CN" i="1">
                              <a:latin typeface="Cambria Math" charset="0"/>
                            </a:rPr>
                            <m:t>𝑅</m:t>
                          </m:r>
                          <m:r>
                            <a:rPr kumimoji="1" lang="zh-CN" altLang="en-US" b="0" i="1" smtClean="0">
                              <a:latin typeface="Cambria Math" charset="0"/>
                            </a:rPr>
                            <m:t>｜</m:t>
                          </m:r>
                          <m:r>
                            <a:rPr kumimoji="1" lang="en-US" altLang="zh-CN" b="0" i="1" smtClean="0">
                              <a:latin typeface="Cambria Math" charset="0"/>
                            </a:rPr>
                            <m:t>𝐴</m:t>
                          </m:r>
                        </m:e>
                      </m:d>
                      <m:r>
                        <a:rPr kumimoji="1" lang="en-US" altLang="zh-CN" i="1">
                          <a:latin typeface="Cambria Math" charset="0"/>
                        </a:rPr>
                        <m:t>=</m:t>
                      </m:r>
                      <m:nary>
                        <m:naryPr>
                          <m:chr m:val="∑"/>
                          <m:limLoc m:val="subSup"/>
                          <m:supHide m:val="on"/>
                          <m:ctrlPr>
                            <a:rPr kumimoji="1" lang="en-US" altLang="zh-CN" i="1">
                              <a:latin typeface="Cambria Math" panose="02040503050406030204" pitchFamily="18" charset="0"/>
                            </a:rPr>
                          </m:ctrlPr>
                        </m:naryPr>
                        <m:sub>
                          <m:r>
                            <m:rPr>
                              <m:brk m:alnAt="1"/>
                            </m:rPr>
                            <a:rPr kumimoji="1" lang="en-US" altLang="zh-CN" b="0" i="1" smtClean="0">
                              <a:latin typeface="Cambria Math" charset="0"/>
                            </a:rPr>
                            <m:t>𝑟</m:t>
                          </m:r>
                          <m:r>
                            <a:rPr kumimoji="1" lang="en-US" altLang="zh-CN" i="1">
                              <a:latin typeface="Cambria Math" charset="0"/>
                            </a:rPr>
                            <m:t>∈</m:t>
                          </m:r>
                          <m:r>
                            <m:rPr>
                              <m:sty m:val="p"/>
                            </m:rPr>
                            <a:rPr kumimoji="1" lang="en-US" altLang="zh-CN">
                              <a:latin typeface="Cambria Math" charset="0"/>
                            </a:rPr>
                            <m:t>range</m:t>
                          </m:r>
                          <m:r>
                            <a:rPr kumimoji="1" lang="en-US" altLang="zh-CN" i="1">
                              <a:latin typeface="Cambria Math" charset="0"/>
                            </a:rPr>
                            <m:t>(</m:t>
                          </m:r>
                          <m:r>
                            <a:rPr kumimoji="1" lang="en-US" altLang="zh-CN" i="1">
                              <a:latin typeface="Cambria Math" charset="0"/>
                            </a:rPr>
                            <m:t>𝑅</m:t>
                          </m:r>
                          <m:r>
                            <a:rPr kumimoji="1" lang="en-US" altLang="zh-CN" i="1">
                              <a:latin typeface="Cambria Math" charset="0"/>
                            </a:rPr>
                            <m:t>)</m:t>
                          </m:r>
                        </m:sub>
                        <m:sup/>
                        <m:e>
                          <m:r>
                            <a:rPr kumimoji="1" lang="en-US" altLang="zh-CN" b="0" i="1" smtClean="0">
                              <a:latin typeface="Cambria Math" charset="0"/>
                            </a:rPr>
                            <m:t>𝑟</m:t>
                          </m:r>
                          <m:r>
                            <a:rPr kumimoji="1" lang="en-US" altLang="zh-CN" i="1">
                              <a:latin typeface="Cambria Math" charset="0"/>
                            </a:rPr>
                            <m:t>⋅</m:t>
                          </m:r>
                          <m:r>
                            <m:rPr>
                              <m:sty m:val="p"/>
                            </m:rPr>
                            <a:rPr kumimoji="1" lang="en-US" altLang="zh-CN">
                              <a:latin typeface="Cambria Math" charset="0"/>
                            </a:rPr>
                            <m:t>Pr</m:t>
                          </m:r>
                          <m:r>
                            <a:rPr kumimoji="1" lang="en-US" altLang="zh-CN" i="1">
                              <a:latin typeface="Cambria Math" charset="0"/>
                            </a:rPr>
                            <m:t>⁡[</m:t>
                          </m:r>
                          <m:r>
                            <a:rPr kumimoji="1" lang="en-US" altLang="zh-CN" i="1">
                              <a:latin typeface="Cambria Math" charset="0"/>
                            </a:rPr>
                            <m:t>𝑅</m:t>
                          </m:r>
                          <m:r>
                            <a:rPr kumimoji="1" lang="en-US" altLang="zh-CN" i="1">
                              <a:latin typeface="Cambria Math" charset="0"/>
                            </a:rPr>
                            <m:t>=</m:t>
                          </m:r>
                          <m:r>
                            <a:rPr kumimoji="1" lang="en-US" altLang="zh-CN" b="0" i="1" smtClean="0">
                              <a:latin typeface="Cambria Math" charset="0"/>
                            </a:rPr>
                            <m:t>𝑟</m:t>
                          </m:r>
                          <m:r>
                            <a:rPr kumimoji="1" lang="zh-CN" altLang="en-US" b="0" i="1" smtClean="0">
                              <a:latin typeface="Cambria Math" charset="0"/>
                            </a:rPr>
                            <m:t>｜</m:t>
                          </m:r>
                          <m:r>
                            <a:rPr kumimoji="1" lang="en-US" altLang="zh-CN" b="0" i="1" smtClean="0">
                              <a:latin typeface="Cambria Math" charset="0"/>
                            </a:rPr>
                            <m:t>𝐴</m:t>
                          </m:r>
                          <m:r>
                            <a:rPr kumimoji="1" lang="en-US" altLang="zh-CN" i="1">
                              <a:latin typeface="Cambria Math" charset="0"/>
                            </a:rPr>
                            <m:t>]</m:t>
                          </m:r>
                        </m:e>
                      </m:nary>
                    </m:oMath>
                  </m:oMathPara>
                </a14:m>
                <a:br>
                  <a:rPr kumimoji="1" lang="en-US" altLang="zh-CN" dirty="0"/>
                </a:br>
                <a:endParaRPr kumimoji="1"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3"/>
                <a:stretch>
                  <a:fillRect t="-2156"/>
                </a:stretch>
              </a:blipFill>
            </p:spPr>
            <p:txBody>
              <a:bodyPr/>
              <a:lstStyle/>
              <a:p>
                <a:r>
                  <a:rPr lang="zh-CN" altLang="en-US">
                    <a:noFill/>
                  </a:rPr>
                  <a:t> </a:t>
                </a:r>
              </a:p>
            </p:txBody>
          </p:sp>
        </mc:Fallback>
      </mc:AlternateContent>
      <p:grpSp>
        <p:nvGrpSpPr>
          <p:cNvPr id="6" name="组 5"/>
          <p:cNvGrpSpPr/>
          <p:nvPr/>
        </p:nvGrpSpPr>
        <p:grpSpPr>
          <a:xfrm>
            <a:off x="914400" y="4648200"/>
            <a:ext cx="7725192" cy="1828800"/>
            <a:chOff x="914400" y="4648200"/>
            <a:chExt cx="7725192" cy="1828800"/>
          </a:xfrm>
        </p:grpSpPr>
        <p:sp>
          <p:nvSpPr>
            <p:cNvPr id="4" name="文本框 3"/>
            <p:cNvSpPr txBox="1"/>
            <p:nvPr/>
          </p:nvSpPr>
          <p:spPr>
            <a:xfrm>
              <a:off x="914400" y="4648200"/>
              <a:ext cx="7725192" cy="1200329"/>
            </a:xfrm>
            <a:prstGeom prst="rect">
              <a:avLst/>
            </a:prstGeom>
            <a:noFill/>
          </p:spPr>
          <p:txBody>
            <a:bodyPr wrap="none" rtlCol="0">
              <a:spAutoFit/>
            </a:bodyPr>
            <a:lstStyle/>
            <a:p>
              <a:r>
                <a:rPr kumimoji="1" lang="zh-CN" altLang="en-US" sz="2400" dirty="0">
                  <a:solidFill>
                    <a:schemeClr val="accent2"/>
                  </a:solidFill>
                  <a:latin typeface="+mn-lt"/>
                </a:rPr>
                <a:t>例：已知一个公平骰子投出的点数不小于</a:t>
              </a:r>
              <a:r>
                <a:rPr kumimoji="1" lang="en-US" altLang="zh-CN" sz="2400" dirty="0">
                  <a:solidFill>
                    <a:schemeClr val="accent2"/>
                  </a:solidFill>
                  <a:latin typeface="+mn-lt"/>
                </a:rPr>
                <a:t>4</a:t>
              </a:r>
              <a:r>
                <a:rPr kumimoji="1" lang="zh-CN" altLang="en-US" sz="2400" dirty="0">
                  <a:solidFill>
                    <a:schemeClr val="accent2"/>
                  </a:solidFill>
                  <a:latin typeface="+mn-lt"/>
                </a:rPr>
                <a:t>点，此条件下</a:t>
              </a:r>
              <a:endParaRPr kumimoji="1" lang="en-US" altLang="zh-CN" sz="2400" dirty="0">
                <a:solidFill>
                  <a:schemeClr val="accent2"/>
                </a:solidFill>
                <a:latin typeface="+mn-lt"/>
              </a:endParaRPr>
            </a:p>
            <a:p>
              <a:r>
                <a:rPr kumimoji="1" lang="zh-CN" altLang="en-US" sz="2400" dirty="0">
                  <a:solidFill>
                    <a:schemeClr val="accent2"/>
                  </a:solidFill>
                  <a:latin typeface="+mn-lt"/>
                </a:rPr>
                <a:t>投出的点数的期望值是多少？</a:t>
              </a:r>
              <a:endParaRPr kumimoji="1" lang="en-US" altLang="zh-CN" sz="2400" dirty="0">
                <a:solidFill>
                  <a:schemeClr val="accent2"/>
                </a:solidFill>
                <a:latin typeface="+mn-lt"/>
              </a:endParaRPr>
            </a:p>
            <a:p>
              <a:endParaRPr kumimoji="1" lang="zh-CN" altLang="en-US" sz="2400" dirty="0">
                <a:solidFill>
                  <a:schemeClr val="accent2"/>
                </a:solidFill>
                <a:latin typeface="+mn-lt"/>
              </a:endParaRPr>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500" y="5486400"/>
              <a:ext cx="4887829" cy="990600"/>
            </a:xfrm>
            <a:prstGeom prst="rect">
              <a:avLst/>
            </a:prstGeom>
          </p:spPr>
        </p:pic>
      </p:grpSp>
    </p:spTree>
    <p:extLst>
      <p:ext uri="{BB962C8B-B14F-4D97-AF65-F5344CB8AC3E}">
        <p14:creationId xmlns:p14="http://schemas.microsoft.com/office/powerpoint/2010/main" val="428550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全期望公式</a:t>
            </a:r>
          </a:p>
        </p:txBody>
      </p:sp>
      <p:pic>
        <p:nvPicPr>
          <p:cNvPr id="5" name="内容占位符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695" y="1524000"/>
            <a:ext cx="8962385" cy="1600200"/>
          </a:xfrm>
        </p:spPr>
      </p:pic>
      <p:pic>
        <p:nvPicPr>
          <p:cNvPr id="6" name="图片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 y="2819400"/>
            <a:ext cx="7467600" cy="3962400"/>
          </a:xfrm>
          <a:prstGeom prst="rect">
            <a:avLst/>
          </a:prstGeom>
        </p:spPr>
      </p:pic>
    </p:spTree>
    <p:extLst>
      <p:ext uri="{BB962C8B-B14F-4D97-AF65-F5344CB8AC3E}">
        <p14:creationId xmlns:p14="http://schemas.microsoft.com/office/powerpoint/2010/main" val="7828437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例：</a:t>
            </a:r>
            <a:r>
              <a:rPr kumimoji="1" lang="en-US" altLang="zh-CN" dirty="0"/>
              <a:t>Mean Time to Failure</a:t>
            </a:r>
            <a:endParaRPr kumimoji="1"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10000"/>
              </a:bodyPr>
              <a:lstStyle/>
              <a:p>
                <a:pPr>
                  <a:buFont typeface="Arial" charset="0"/>
                  <a:buChar char="•"/>
                </a:pPr>
                <a:r>
                  <a:rPr lang="en-US" altLang="zh-CN" sz="2400" dirty="0">
                    <a:latin typeface="+mn-ea"/>
                  </a:rPr>
                  <a:t>A computer program crashes at the end of each hour of use with probability </a:t>
                </a:r>
                <a14:m>
                  <m:oMath xmlns:m="http://schemas.openxmlformats.org/officeDocument/2006/math">
                    <m:r>
                      <a:rPr lang="en-US" altLang="zh-CN" sz="2400" i="1" dirty="0" smtClean="0">
                        <a:latin typeface="Cambria Math" panose="02040503050406030204" pitchFamily="18" charset="0"/>
                      </a:rPr>
                      <m:t>𝑝</m:t>
                    </m:r>
                  </m:oMath>
                </a14:m>
                <a:r>
                  <a:rPr lang="en-US" altLang="zh-CN" sz="2400" dirty="0">
                    <a:latin typeface="+mn-ea"/>
                  </a:rPr>
                  <a:t>, if it has not crashed already. What is the </a:t>
                </a:r>
                <a:r>
                  <a:rPr lang="en-US" altLang="zh-CN" sz="2400" dirty="0">
                    <a:solidFill>
                      <a:srgbClr val="C00000"/>
                    </a:solidFill>
                    <a:latin typeface="+mn-ea"/>
                  </a:rPr>
                  <a:t>expected time </a:t>
                </a:r>
                <a:r>
                  <a:rPr lang="en-US" altLang="zh-CN" sz="2400" dirty="0">
                    <a:latin typeface="+mn-ea"/>
                  </a:rPr>
                  <a:t>until the program crashes? </a:t>
                </a:r>
              </a:p>
              <a:p>
                <a:pPr>
                  <a:buFont typeface="Arial" charset="0"/>
                  <a:buChar char="•"/>
                </a:pPr>
                <a:endParaRPr lang="en-US" altLang="zh-CN" sz="2400" b="0" i="0" dirty="0">
                  <a:latin typeface="Cambria Math" charset="0"/>
                </a:endParaRPr>
              </a:p>
              <a:p>
                <a:pPr>
                  <a:buFont typeface="Arial" charset="0"/>
                  <a:buChar char="•"/>
                </a:pPr>
                <a14:m>
                  <m:oMath xmlns:m="http://schemas.openxmlformats.org/officeDocument/2006/math">
                    <m:r>
                      <m:rPr>
                        <m:sty m:val="p"/>
                      </m:rPr>
                      <a:rPr lang="en-US" altLang="zh-CN" sz="2400" b="0" i="0" smtClean="0">
                        <a:latin typeface="Cambria Math" panose="02040503050406030204" pitchFamily="18" charset="0"/>
                      </a:rPr>
                      <m:t>Ex</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𝐶</m:t>
                    </m:r>
                    <m:r>
                      <a:rPr lang="en-US" altLang="zh-CN" sz="2400" b="0" i="1" smtClean="0">
                        <a:latin typeface="Cambria Math" panose="02040503050406030204" pitchFamily="18" charset="0"/>
                      </a:rPr>
                      <m:t>]</m:t>
                    </m:r>
                  </m:oMath>
                </a14:m>
                <a:r>
                  <a:rPr lang="en-US" altLang="zh-CN" sz="2400" dirty="0">
                    <a:latin typeface="+mn-ea"/>
                  </a:rPr>
                  <a:t>:  </a:t>
                </a:r>
                <a14:m>
                  <m:oMath xmlns:m="http://schemas.openxmlformats.org/officeDocument/2006/math">
                    <m:r>
                      <a:rPr lang="en-US" altLang="zh-CN" sz="2400" i="1" dirty="0" smtClean="0">
                        <a:latin typeface="Cambria Math" panose="02040503050406030204" pitchFamily="18" charset="0"/>
                      </a:rPr>
                      <m:t>𝐶</m:t>
                    </m:r>
                  </m:oMath>
                </a14:m>
                <a:r>
                  <a:rPr lang="en-US" altLang="zh-CN" sz="2400" dirty="0">
                    <a:latin typeface="+mn-ea"/>
                  </a:rPr>
                  <a:t> is the number of hours until the first crash</a:t>
                </a:r>
                <a:br>
                  <a:rPr lang="en-US" altLang="zh-CN" sz="2400" dirty="0">
                    <a:latin typeface="+mn-ea"/>
                  </a:rPr>
                </a:br>
                <a14:m>
                  <m:oMath xmlns:m="http://schemas.openxmlformats.org/officeDocument/2006/math">
                    <m:r>
                      <a:rPr lang="en-US" altLang="zh-CN" sz="2400" i="1" dirty="0" smtClean="0">
                        <a:latin typeface="Cambria Math" panose="02040503050406030204" pitchFamily="18" charset="0"/>
                      </a:rPr>
                      <m:t>𝐴</m:t>
                    </m:r>
                  </m:oMath>
                </a14:m>
                <a:r>
                  <a:rPr lang="en-US" altLang="zh-CN" sz="2400" dirty="0">
                    <a:latin typeface="+mn-ea"/>
                  </a:rPr>
                  <a:t>: the event that the system fails on the first step </a:t>
                </a:r>
                <a:br>
                  <a:rPr lang="en-US" altLang="zh-CN" sz="2400" dirty="0">
                    <a:latin typeface="+mn-ea"/>
                  </a:rPr>
                </a:br>
                <a14:m>
                  <m:oMath xmlns:m="http://schemas.openxmlformats.org/officeDocument/2006/math">
                    <m:acc>
                      <m:accPr>
                        <m:chr m:val="̅"/>
                        <m:ctrlPr>
                          <a:rPr lang="en-US" altLang="zh-CN" sz="2400" b="0" i="1" dirty="0" smtClean="0">
                            <a:latin typeface="Cambria Math" panose="02040503050406030204" pitchFamily="18" charset="0"/>
                          </a:rPr>
                        </m:ctrlPr>
                      </m:accPr>
                      <m:e>
                        <m:r>
                          <a:rPr lang="en-US" altLang="zh-CN" sz="2400" b="0" i="1" dirty="0" smtClean="0">
                            <a:latin typeface="Cambria Math" panose="02040503050406030204" pitchFamily="18" charset="0"/>
                          </a:rPr>
                          <m:t>𝐴</m:t>
                        </m:r>
                      </m:e>
                    </m:acc>
                  </m:oMath>
                </a14:m>
                <a:r>
                  <a:rPr lang="en-US" altLang="zh-CN" sz="2400" dirty="0">
                    <a:latin typeface="+mn-ea"/>
                  </a:rPr>
                  <a:t>: the complementary event of </a:t>
                </a:r>
                <a14:m>
                  <m:oMath xmlns:m="http://schemas.openxmlformats.org/officeDocument/2006/math">
                    <m:r>
                      <a:rPr lang="en-US" altLang="zh-CN" sz="2400" i="1" dirty="0">
                        <a:latin typeface="Cambria Math" panose="02040503050406030204" pitchFamily="18" charset="0"/>
                      </a:rPr>
                      <m:t>𝐴</m:t>
                    </m:r>
                  </m:oMath>
                </a14:m>
                <a:endParaRPr lang="en-US" altLang="zh-CN" sz="2400" dirty="0">
                  <a:latin typeface="+mn-ea"/>
                </a:endParaRPr>
              </a:p>
              <a:p>
                <a:pPr marL="0" indent="0">
                  <a:buNone/>
                </a:pPr>
                <a14:m>
                  <m:oMathPara xmlns:m="http://schemas.openxmlformats.org/officeDocument/2006/math">
                    <m:oMathParaPr>
                      <m:jc m:val="centerGroup"/>
                    </m:oMathParaPr>
                    <m:oMath xmlns:m="http://schemas.openxmlformats.org/officeDocument/2006/math">
                      <m:r>
                        <m:rPr>
                          <m:sty m:val="p"/>
                        </m:rPr>
                        <a:rPr lang="en-US" altLang="zh-CN" sz="2400">
                          <a:latin typeface="Cambria Math" charset="0"/>
                        </a:rPr>
                        <m:t>Ex</m:t>
                      </m:r>
                      <m:d>
                        <m:dPr>
                          <m:begChr m:val="["/>
                          <m:endChr m:val="]"/>
                          <m:ctrlPr>
                            <a:rPr lang="en-US" altLang="zh-CN" sz="2400" i="1">
                              <a:latin typeface="Cambria Math" panose="02040503050406030204" pitchFamily="18" charset="0"/>
                            </a:rPr>
                          </m:ctrlPr>
                        </m:dPr>
                        <m:e>
                          <m:r>
                            <a:rPr lang="en-US" altLang="zh-CN" sz="2400" i="1">
                              <a:latin typeface="Cambria Math" charset="0"/>
                            </a:rPr>
                            <m:t>𝐶</m:t>
                          </m:r>
                        </m:e>
                      </m:d>
                      <m:r>
                        <a:rPr lang="en-US" altLang="zh-CN" sz="2400" b="0" i="0" smtClean="0">
                          <a:latin typeface="Cambria Math" charset="0"/>
                        </a:rPr>
                        <m:t>=</m:t>
                      </m:r>
                      <m:r>
                        <m:rPr>
                          <m:sty m:val="p"/>
                        </m:rPr>
                        <a:rPr lang="en-US" altLang="zh-CN" sz="2400">
                          <a:latin typeface="Cambria Math" charset="0"/>
                        </a:rPr>
                        <m:t>Ex</m:t>
                      </m:r>
                      <m:d>
                        <m:dPr>
                          <m:begChr m:val="["/>
                          <m:endChr m:val="]"/>
                          <m:ctrlPr>
                            <a:rPr lang="en-US" altLang="zh-CN" sz="2400" i="1">
                              <a:latin typeface="Cambria Math" panose="02040503050406030204" pitchFamily="18" charset="0"/>
                            </a:rPr>
                          </m:ctrlPr>
                        </m:dPr>
                        <m:e>
                          <m:r>
                            <a:rPr lang="en-US" altLang="zh-CN" sz="2400" i="1">
                              <a:latin typeface="Cambria Math" charset="0"/>
                            </a:rPr>
                            <m:t>𝐶</m:t>
                          </m:r>
                        </m:e>
                        <m:e>
                          <m:r>
                            <a:rPr lang="en-US" altLang="zh-CN" sz="2400" b="0" i="1" smtClean="0">
                              <a:latin typeface="Cambria Math" charset="0"/>
                            </a:rPr>
                            <m:t>𝐴</m:t>
                          </m:r>
                        </m:e>
                      </m:d>
                      <m:r>
                        <m:rPr>
                          <m:sty m:val="p"/>
                        </m:rPr>
                        <a:rPr lang="en-US" altLang="zh-CN" sz="2400">
                          <a:latin typeface="Cambria Math" charset="0"/>
                        </a:rPr>
                        <m:t>Pr</m:t>
                      </m:r>
                      <m:d>
                        <m:dPr>
                          <m:begChr m:val="["/>
                          <m:endChr m:val="]"/>
                          <m:ctrlPr>
                            <a:rPr lang="en-US" altLang="zh-CN" sz="2400" i="1">
                              <a:latin typeface="Cambria Math" panose="02040503050406030204" pitchFamily="18" charset="0"/>
                            </a:rPr>
                          </m:ctrlPr>
                        </m:dPr>
                        <m:e>
                          <m:r>
                            <a:rPr lang="en-US" altLang="zh-CN" sz="2400" i="1">
                              <a:latin typeface="Cambria Math" charset="0"/>
                            </a:rPr>
                            <m:t>𝐴</m:t>
                          </m:r>
                        </m:e>
                      </m:d>
                      <m:r>
                        <a:rPr lang="en-US" altLang="zh-CN" sz="2400" b="0" i="1" smtClean="0">
                          <a:latin typeface="Cambria Math" charset="0"/>
                        </a:rPr>
                        <m:t>+</m:t>
                      </m:r>
                      <m:r>
                        <m:rPr>
                          <m:sty m:val="p"/>
                        </m:rPr>
                        <a:rPr lang="en-US" altLang="zh-CN" sz="2400">
                          <a:latin typeface="Cambria Math" charset="0"/>
                        </a:rPr>
                        <m:t>Ex</m:t>
                      </m:r>
                      <m:d>
                        <m:dPr>
                          <m:begChr m:val="["/>
                          <m:endChr m:val="]"/>
                          <m:ctrlPr>
                            <a:rPr lang="en-US" altLang="zh-CN" sz="2400" i="1">
                              <a:latin typeface="Cambria Math" panose="02040503050406030204" pitchFamily="18" charset="0"/>
                            </a:rPr>
                          </m:ctrlPr>
                        </m:dPr>
                        <m:e>
                          <m:r>
                            <a:rPr lang="en-US" altLang="zh-CN" sz="2400" i="1">
                              <a:latin typeface="Cambria Math" charset="0"/>
                            </a:rPr>
                            <m:t>𝐶</m:t>
                          </m:r>
                        </m:e>
                        <m:e>
                          <m:acc>
                            <m:accPr>
                              <m:chr m:val="̅"/>
                              <m:ctrlPr>
                                <a:rPr lang="en-US" altLang="zh-CN" sz="2400" b="0" i="1" dirty="0" smtClean="0">
                                  <a:latin typeface="Cambria Math" panose="02040503050406030204" pitchFamily="18" charset="0"/>
                                </a:rPr>
                              </m:ctrlPr>
                            </m:accPr>
                            <m:e>
                              <m:r>
                                <a:rPr lang="en-US" altLang="zh-CN" sz="2400" b="0" i="1" dirty="0" smtClean="0">
                                  <a:latin typeface="Cambria Math" charset="0"/>
                                </a:rPr>
                                <m:t>𝐴</m:t>
                              </m:r>
                            </m:e>
                          </m:acc>
                        </m:e>
                      </m:d>
                      <m:r>
                        <m:rPr>
                          <m:sty m:val="p"/>
                        </m:rPr>
                        <a:rPr lang="en-US" altLang="zh-CN" sz="2400">
                          <a:latin typeface="Cambria Math" charset="0"/>
                        </a:rPr>
                        <m:t>Pr</m:t>
                      </m:r>
                      <m:d>
                        <m:dPr>
                          <m:begChr m:val="["/>
                          <m:endChr m:val="]"/>
                          <m:ctrlPr>
                            <a:rPr lang="en-US" altLang="zh-CN" sz="2400" i="1">
                              <a:latin typeface="Cambria Math" panose="02040503050406030204" pitchFamily="18" charset="0"/>
                            </a:rPr>
                          </m:ctrlPr>
                        </m:dPr>
                        <m:e>
                          <m:acc>
                            <m:accPr>
                              <m:chr m:val="̅"/>
                              <m:ctrlPr>
                                <a:rPr lang="en-US" altLang="zh-CN" sz="2400" b="0" i="1" dirty="0" smtClean="0">
                                  <a:latin typeface="Cambria Math" panose="02040503050406030204" pitchFamily="18" charset="0"/>
                                </a:rPr>
                              </m:ctrlPr>
                            </m:accPr>
                            <m:e>
                              <m:r>
                                <a:rPr lang="en-US" altLang="zh-CN" sz="2400" b="0" i="1" dirty="0" smtClean="0">
                                  <a:latin typeface="Cambria Math" charset="0"/>
                                </a:rPr>
                                <m:t>𝐴</m:t>
                              </m:r>
                            </m:e>
                          </m:acc>
                        </m:e>
                      </m:d>
                    </m:oMath>
                    <m:oMath xmlns:m="http://schemas.openxmlformats.org/officeDocument/2006/math">
                      <m:r>
                        <m:rPr>
                          <m:sty m:val="p"/>
                        </m:rPr>
                        <a:rPr lang="en-US" altLang="zh-CN" sz="2400">
                          <a:latin typeface="Cambria Math" charset="0"/>
                        </a:rPr>
                        <m:t>Ex</m:t>
                      </m:r>
                      <m:d>
                        <m:dPr>
                          <m:begChr m:val="["/>
                          <m:endChr m:val="]"/>
                          <m:ctrlPr>
                            <a:rPr lang="en-US" altLang="zh-CN" sz="2400" i="1">
                              <a:latin typeface="Cambria Math" panose="02040503050406030204" pitchFamily="18" charset="0"/>
                            </a:rPr>
                          </m:ctrlPr>
                        </m:dPr>
                        <m:e>
                          <m:r>
                            <a:rPr lang="en-US" altLang="zh-CN" sz="2400" i="1">
                              <a:latin typeface="Cambria Math" charset="0"/>
                            </a:rPr>
                            <m:t>𝐶</m:t>
                          </m:r>
                        </m:e>
                        <m:e>
                          <m:r>
                            <a:rPr lang="en-US" altLang="zh-CN" sz="2400" i="1">
                              <a:latin typeface="Cambria Math" charset="0"/>
                            </a:rPr>
                            <m:t>𝐴</m:t>
                          </m:r>
                        </m:e>
                      </m:d>
                      <m:r>
                        <a:rPr lang="en-US" altLang="zh-CN" sz="2400" b="0" i="1" smtClean="0">
                          <a:latin typeface="Cambria Math" charset="0"/>
                        </a:rPr>
                        <m:t>=1</m:t>
                      </m:r>
                    </m:oMath>
                    <m:oMath xmlns:m="http://schemas.openxmlformats.org/officeDocument/2006/math">
                      <m:r>
                        <m:rPr>
                          <m:sty m:val="p"/>
                        </m:rPr>
                        <a:rPr lang="en-US" altLang="zh-CN" sz="2400">
                          <a:latin typeface="Cambria Math" charset="0"/>
                        </a:rPr>
                        <m:t>Ex</m:t>
                      </m:r>
                      <m:d>
                        <m:dPr>
                          <m:begChr m:val="["/>
                          <m:endChr m:val="]"/>
                          <m:ctrlPr>
                            <a:rPr lang="en-US" altLang="zh-CN" sz="2400" i="1">
                              <a:latin typeface="Cambria Math" panose="02040503050406030204" pitchFamily="18" charset="0"/>
                            </a:rPr>
                          </m:ctrlPr>
                        </m:dPr>
                        <m:e>
                          <m:r>
                            <a:rPr lang="en-US" altLang="zh-CN" sz="2400" i="1">
                              <a:latin typeface="Cambria Math" charset="0"/>
                            </a:rPr>
                            <m:t>𝐶</m:t>
                          </m:r>
                        </m:e>
                        <m:e>
                          <m:acc>
                            <m:accPr>
                              <m:chr m:val="̅"/>
                              <m:ctrlPr>
                                <a:rPr lang="en-US" altLang="zh-CN" sz="2400" i="1" dirty="0">
                                  <a:latin typeface="Cambria Math" panose="02040503050406030204" pitchFamily="18" charset="0"/>
                                </a:rPr>
                              </m:ctrlPr>
                            </m:accPr>
                            <m:e>
                              <m:r>
                                <a:rPr lang="en-US" altLang="zh-CN" sz="2400" i="1" dirty="0">
                                  <a:latin typeface="Cambria Math" charset="0"/>
                                </a:rPr>
                                <m:t>𝐴</m:t>
                              </m:r>
                            </m:e>
                          </m:acc>
                        </m:e>
                      </m:d>
                      <m:r>
                        <a:rPr lang="en-US" altLang="zh-CN" sz="2400" b="0" i="1" dirty="0" smtClean="0">
                          <a:latin typeface="Cambria Math" charset="0"/>
                        </a:rPr>
                        <m:t>=1+</m:t>
                      </m:r>
                      <m:r>
                        <m:rPr>
                          <m:sty m:val="p"/>
                        </m:rPr>
                        <a:rPr lang="en-US" altLang="zh-CN" sz="2400">
                          <a:latin typeface="Cambria Math" charset="0"/>
                        </a:rPr>
                        <m:t>Ex</m:t>
                      </m:r>
                      <m:r>
                        <a:rPr lang="en-US" altLang="zh-CN" sz="2400" i="1">
                          <a:latin typeface="Cambria Math" charset="0"/>
                        </a:rPr>
                        <m:t>[</m:t>
                      </m:r>
                      <m:r>
                        <a:rPr lang="en-US" altLang="zh-CN" sz="2400" i="1">
                          <a:latin typeface="Cambria Math" charset="0"/>
                        </a:rPr>
                        <m:t>𝐶</m:t>
                      </m:r>
                      <m:r>
                        <a:rPr lang="en-US" altLang="zh-CN" sz="2400" i="1">
                          <a:latin typeface="Cambria Math" charset="0"/>
                        </a:rPr>
                        <m:t>]</m:t>
                      </m:r>
                    </m:oMath>
                  </m:oMathPara>
                </a14:m>
                <a:endParaRPr lang="en-US" altLang="zh-CN" sz="2400" b="0" dirty="0"/>
              </a:p>
              <a:p>
                <a:pPr marL="0" indent="0">
                  <a:buNone/>
                </a:pPr>
                <a:endParaRPr lang="en-US" altLang="zh-CN" sz="2400" b="0" dirty="0"/>
              </a:p>
              <a:p>
                <a:pPr>
                  <a:buFont typeface="Arial" charset="0"/>
                  <a:buChar char="•"/>
                </a:pPr>
                <a14:m>
                  <m:oMath xmlns:m="http://schemas.openxmlformats.org/officeDocument/2006/math">
                    <m:r>
                      <m:rPr>
                        <m:sty m:val="p"/>
                      </m:rPr>
                      <a:rPr lang="en-US" altLang="zh-CN" sz="2400" i="0">
                        <a:latin typeface="Cambria Math" charset="0"/>
                      </a:rPr>
                      <m:t>Ex</m:t>
                    </m:r>
                    <m:d>
                      <m:dPr>
                        <m:begChr m:val="["/>
                        <m:endChr m:val="]"/>
                        <m:ctrlPr>
                          <a:rPr lang="en-US" altLang="zh-CN" sz="2400" i="1">
                            <a:latin typeface="Cambria Math" panose="02040503050406030204" pitchFamily="18" charset="0"/>
                          </a:rPr>
                        </m:ctrlPr>
                      </m:dPr>
                      <m:e>
                        <m:r>
                          <a:rPr lang="en-US" altLang="zh-CN" sz="2400" i="1">
                            <a:latin typeface="Cambria Math" charset="0"/>
                          </a:rPr>
                          <m:t>𝐶</m:t>
                        </m:r>
                      </m:e>
                    </m:d>
                    <m:r>
                      <a:rPr lang="en-US" altLang="zh-CN" sz="2400" i="1">
                        <a:latin typeface="Cambria Math" charset="0"/>
                      </a:rPr>
                      <m:t>=</m:t>
                    </m:r>
                    <m:f>
                      <m:fPr>
                        <m:ctrlPr>
                          <a:rPr lang="en-US" altLang="zh-CN" sz="2400" b="0" i="1" smtClean="0">
                            <a:latin typeface="Cambria Math" panose="02040503050406030204" pitchFamily="18" charset="0"/>
                          </a:rPr>
                        </m:ctrlPr>
                      </m:fPr>
                      <m:num>
                        <m:r>
                          <a:rPr lang="en-US" altLang="zh-CN" sz="2400" b="0" i="1" smtClean="0">
                            <a:latin typeface="Cambria Math" charset="0"/>
                          </a:rPr>
                          <m:t>1</m:t>
                        </m:r>
                      </m:num>
                      <m:den>
                        <m:r>
                          <a:rPr lang="en-US" altLang="zh-CN" sz="2400" b="0" i="1" smtClean="0">
                            <a:latin typeface="Cambria Math" charset="0"/>
                          </a:rPr>
                          <m:t>𝑝</m:t>
                        </m:r>
                      </m:den>
                    </m:f>
                  </m:oMath>
                </a14:m>
                <a:r>
                  <a:rPr lang="en-US" altLang="zh-CN" sz="2400" dirty="0"/>
                  <a:t> </a:t>
                </a:r>
              </a:p>
              <a:p>
                <a:pPr>
                  <a:buFont typeface="Arial" charset="0"/>
                  <a:buChar char="•"/>
                </a:pPr>
                <a:endParaRPr lang="en-US" altLang="zh-CN" sz="2400" dirty="0"/>
              </a:p>
              <a:p>
                <a:endParaRPr lang="en-US" altLang="zh-CN" sz="2400" dirty="0"/>
              </a:p>
              <a:p>
                <a:endParaRPr lang="en-US" altLang="zh-CN" sz="2400" dirty="0"/>
              </a:p>
              <a:p>
                <a:endParaRPr kumimoji="1" lang="zh-CN" altLang="en-US" sz="24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75" t="-162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764263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p:txBody>
          <a:bodyPr/>
          <a:lstStyle/>
          <a:p>
            <a:r>
              <a:rPr lang="zh-CN" altLang="en-US" dirty="0"/>
              <a:t>期望的线性特性</a:t>
            </a:r>
            <a:endParaRPr lang="en-US" altLang="zh-CN"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sz="2800" dirty="0">
                    <a:latin typeface="+mj-ea"/>
                    <a:ea typeface="+mj-ea"/>
                  </a:rPr>
                  <a:t>定理：对于样本空间</a:t>
                </a:r>
                <a:r>
                  <a:rPr lang="en-US" altLang="zh-CN" sz="2800" dirty="0">
                    <a:latin typeface="+mj-ea"/>
                    <a:ea typeface="+mj-ea"/>
                  </a:rPr>
                  <a:t> </a:t>
                </a:r>
                <a14:m>
                  <m:oMath xmlns:m="http://schemas.openxmlformats.org/officeDocument/2006/math">
                    <m:r>
                      <a:rPr lang="en-US" altLang="zh-CN" sz="2800" i="1">
                        <a:latin typeface="Cambria Math" charset="0"/>
                        <a:ea typeface="+mj-ea"/>
                      </a:rPr>
                      <m:t>𝒮</m:t>
                    </m:r>
                  </m:oMath>
                </a14:m>
                <a:r>
                  <a:rPr lang="en-US" altLang="zh-CN" sz="2800" dirty="0">
                    <a:latin typeface="+mj-ea"/>
                    <a:ea typeface="+mj-ea"/>
                  </a:rPr>
                  <a:t> </a:t>
                </a:r>
                <a:r>
                  <a:rPr lang="zh-CN" altLang="en-US" sz="2800" dirty="0">
                    <a:latin typeface="+mj-ea"/>
                    <a:ea typeface="+mj-ea"/>
                  </a:rPr>
                  <a:t>上的一组任意的随机变量</a:t>
                </a:r>
                <a:r>
                  <a:rPr lang="en-US" altLang="zh-CN" sz="2800" dirty="0">
                    <a:latin typeface="+mj-ea"/>
                    <a:ea typeface="+mj-ea"/>
                  </a:rPr>
                  <a:t> </a:t>
                </a:r>
                <a14:m>
                  <m:oMath xmlns:m="http://schemas.openxmlformats.org/officeDocument/2006/math">
                    <m:sSub>
                      <m:sSubPr>
                        <m:ctrlPr>
                          <a:rPr lang="en-US" altLang="zh-CN" sz="2800" b="0" i="1" dirty="0" smtClean="0">
                            <a:latin typeface="Cambria Math" panose="02040503050406030204" pitchFamily="18" charset="0"/>
                            <a:ea typeface="+mj-ea"/>
                          </a:rPr>
                        </m:ctrlPr>
                      </m:sSubPr>
                      <m:e>
                        <m:r>
                          <a:rPr lang="en-US" altLang="zh-CN" sz="2800" i="1" dirty="0" smtClean="0">
                            <a:latin typeface="Cambria Math" charset="0"/>
                            <a:ea typeface="+mj-ea"/>
                          </a:rPr>
                          <m:t>𝑋</m:t>
                        </m:r>
                      </m:e>
                      <m:sub>
                        <m:r>
                          <a:rPr lang="en-US" altLang="zh-CN" sz="2800" b="0" i="1" dirty="0" smtClean="0">
                            <a:latin typeface="Cambria Math" charset="0"/>
                            <a:ea typeface="+mj-ea"/>
                          </a:rPr>
                          <m:t>𝑖</m:t>
                        </m:r>
                      </m:sub>
                    </m:sSub>
                  </m:oMath>
                </a14:m>
                <a:r>
                  <a:rPr lang="en-US" altLang="zh-CN" sz="2800" dirty="0">
                    <a:latin typeface="+mj-ea"/>
                    <a:ea typeface="+mj-ea"/>
                  </a:rPr>
                  <a:t>, </a:t>
                </a:r>
                <a:r>
                  <a:rPr lang="zh-CN" altLang="en-US" sz="2800" dirty="0">
                    <a:latin typeface="+mj-ea"/>
                    <a:ea typeface="+mj-ea"/>
                  </a:rPr>
                  <a:t>（</a:t>
                </a:r>
                <a14:m>
                  <m:oMath xmlns:m="http://schemas.openxmlformats.org/officeDocument/2006/math">
                    <m:r>
                      <a:rPr lang="en-US" altLang="zh-CN" sz="2800" i="1" dirty="0" smtClean="0">
                        <a:latin typeface="Cambria Math" charset="0"/>
                        <a:ea typeface="+mj-ea"/>
                      </a:rPr>
                      <m:t>𝑖</m:t>
                    </m:r>
                    <m:r>
                      <a:rPr lang="en-US" altLang="zh-CN" sz="2800" i="1" dirty="0">
                        <a:latin typeface="Cambria Math" charset="0"/>
                        <a:ea typeface="+mj-ea"/>
                      </a:rPr>
                      <m:t>= 1,2,…,</m:t>
                    </m:r>
                    <m:r>
                      <a:rPr lang="en-US" altLang="zh-CN" sz="2800" i="1" dirty="0">
                        <a:latin typeface="Cambria Math" charset="0"/>
                        <a:ea typeface="+mj-ea"/>
                      </a:rPr>
                      <m:t>𝑛</m:t>
                    </m:r>
                  </m:oMath>
                </a14:m>
                <a:r>
                  <a:rPr lang="zh-CN" altLang="en-US" sz="2800" dirty="0">
                    <a:latin typeface="+mj-ea"/>
                    <a:ea typeface="+mj-ea"/>
                  </a:rPr>
                  <a:t>）和任意实数</a:t>
                </a:r>
                <a:r>
                  <a:rPr lang="en-US" altLang="zh-CN" sz="2800" dirty="0">
                    <a:latin typeface="+mj-ea"/>
                    <a:ea typeface="+mj-ea"/>
                  </a:rPr>
                  <a:t> </a:t>
                </a:r>
                <a14:m>
                  <m:oMath xmlns:m="http://schemas.openxmlformats.org/officeDocument/2006/math">
                    <m:r>
                      <a:rPr lang="en-US" altLang="zh-CN" sz="2800" i="1" dirty="0" smtClean="0">
                        <a:latin typeface="Cambria Math" charset="0"/>
                        <a:ea typeface="+mj-ea"/>
                      </a:rPr>
                      <m:t>𝑎</m:t>
                    </m:r>
                    <m:r>
                      <a:rPr lang="en-US" altLang="zh-CN" sz="2800" i="1" dirty="0" smtClean="0">
                        <a:latin typeface="Cambria Math" charset="0"/>
                        <a:ea typeface="+mj-ea"/>
                      </a:rPr>
                      <m:t>, </m:t>
                    </m:r>
                    <m:r>
                      <a:rPr lang="en-US" altLang="zh-CN" sz="2800" i="1" dirty="0" smtClean="0">
                        <a:latin typeface="Cambria Math" charset="0"/>
                        <a:ea typeface="+mj-ea"/>
                      </a:rPr>
                      <m:t>𝑏</m:t>
                    </m:r>
                    <m:r>
                      <a:rPr lang="en-US" altLang="zh-CN" sz="2800" i="1" dirty="0" smtClean="0">
                        <a:latin typeface="Cambria Math" charset="0"/>
                        <a:ea typeface="+mj-ea"/>
                      </a:rPr>
                      <m:t> </m:t>
                    </m:r>
                  </m:oMath>
                </a14:m>
                <a:r>
                  <a:rPr lang="zh-CN" altLang="en-US" sz="2800" dirty="0">
                    <a:latin typeface="+mj-ea"/>
                    <a:ea typeface="+mj-ea"/>
                  </a:rPr>
                  <a:t>，有</a:t>
                </a:r>
                <a:endParaRPr lang="en-US" altLang="zh-CN" sz="2800" dirty="0">
                  <a:latin typeface="+mj-ea"/>
                  <a:ea typeface="+mj-ea"/>
                </a:endParaRPr>
              </a:p>
              <a:p>
                <a:pPr lvl="1"/>
                <a14:m>
                  <m:oMath xmlns:m="http://schemas.openxmlformats.org/officeDocument/2006/math">
                    <m:r>
                      <m:rPr>
                        <m:sty m:val="p"/>
                      </m:rPr>
                      <a:rPr lang="en-US" altLang="zh-CN" sz="2400" i="0" dirty="0" smtClean="0">
                        <a:latin typeface="Cambria Math" charset="0"/>
                        <a:ea typeface="+mj-ea"/>
                      </a:rPr>
                      <m:t>E</m:t>
                    </m:r>
                    <m:r>
                      <m:rPr>
                        <m:sty m:val="p"/>
                      </m:rPr>
                      <a:rPr lang="en-US" altLang="zh-CN" sz="2400" b="0" i="0" dirty="0" smtClean="0">
                        <a:latin typeface="Cambria Math" charset="0"/>
                        <a:ea typeface="+mj-ea"/>
                      </a:rPr>
                      <m:t>x</m:t>
                    </m:r>
                    <m:d>
                      <m:dPr>
                        <m:begChr m:val="["/>
                        <m:endChr m:val="]"/>
                        <m:ctrlPr>
                          <a:rPr lang="en-US" altLang="zh-CN" sz="2400" b="0" i="1" dirty="0" smtClean="0">
                            <a:latin typeface="Cambria Math" panose="02040503050406030204" pitchFamily="18" charset="0"/>
                            <a:ea typeface="+mj-ea"/>
                          </a:rPr>
                        </m:ctrlPr>
                      </m:dPr>
                      <m:e>
                        <m:sSub>
                          <m:sSubPr>
                            <m:ctrlPr>
                              <a:rPr lang="en-US" altLang="zh-CN" sz="2400" b="0" i="1" dirty="0" smtClean="0">
                                <a:latin typeface="Cambria Math" panose="02040503050406030204" pitchFamily="18" charset="0"/>
                                <a:ea typeface="+mj-ea"/>
                              </a:rPr>
                            </m:ctrlPr>
                          </m:sSubPr>
                          <m:e>
                            <m:r>
                              <a:rPr lang="en-US" altLang="zh-CN" sz="2400" i="1" dirty="0" smtClean="0">
                                <a:latin typeface="Cambria Math" charset="0"/>
                                <a:ea typeface="+mj-ea"/>
                              </a:rPr>
                              <m:t>𝑋</m:t>
                            </m:r>
                          </m:e>
                          <m:sub>
                            <m:r>
                              <a:rPr lang="en-US" altLang="zh-CN" sz="2400" b="0" i="1" dirty="0" smtClean="0">
                                <a:latin typeface="Cambria Math" charset="0"/>
                                <a:ea typeface="+mj-ea"/>
                              </a:rPr>
                              <m:t>1</m:t>
                            </m:r>
                          </m:sub>
                        </m:sSub>
                        <m:r>
                          <a:rPr lang="en-US" altLang="zh-CN" sz="2400" b="0" i="1" dirty="0" smtClean="0">
                            <a:latin typeface="Cambria Math" charset="0"/>
                            <a:ea typeface="+mj-ea"/>
                          </a:rPr>
                          <m:t>+</m:t>
                        </m:r>
                        <m:sSub>
                          <m:sSubPr>
                            <m:ctrlPr>
                              <a:rPr lang="en-US" altLang="zh-CN" sz="2400" i="1" dirty="0">
                                <a:latin typeface="Cambria Math" panose="02040503050406030204" pitchFamily="18" charset="0"/>
                                <a:ea typeface="+mj-ea"/>
                              </a:rPr>
                            </m:ctrlPr>
                          </m:sSubPr>
                          <m:e>
                            <m:r>
                              <a:rPr lang="en-US" altLang="zh-CN" sz="2400" i="1" dirty="0">
                                <a:latin typeface="Cambria Math" charset="0"/>
                                <a:ea typeface="+mj-ea"/>
                              </a:rPr>
                              <m:t>𝑋</m:t>
                            </m:r>
                          </m:e>
                          <m:sub>
                            <m:r>
                              <a:rPr lang="en-US" altLang="zh-CN" sz="2400" b="0" i="1" dirty="0" smtClean="0">
                                <a:latin typeface="Cambria Math" charset="0"/>
                                <a:ea typeface="+mj-ea"/>
                              </a:rPr>
                              <m:t>2</m:t>
                            </m:r>
                          </m:sub>
                        </m:sSub>
                        <m:r>
                          <a:rPr lang="en-US" altLang="zh-CN" sz="2400" i="1" dirty="0">
                            <a:latin typeface="Cambria Math" charset="0"/>
                            <a:ea typeface="+mj-ea"/>
                          </a:rPr>
                          <m:t>+</m:t>
                        </m:r>
                        <m:r>
                          <a:rPr lang="en-US" altLang="zh-CN" sz="2400" b="0" i="1" dirty="0" smtClean="0">
                            <a:latin typeface="Cambria Math" charset="0"/>
                            <a:ea typeface="+mj-ea"/>
                          </a:rPr>
                          <m:t>⋯+</m:t>
                        </m:r>
                        <m:sSub>
                          <m:sSubPr>
                            <m:ctrlPr>
                              <a:rPr lang="en-US" altLang="zh-CN" sz="2400" b="0" i="1" dirty="0" smtClean="0">
                                <a:latin typeface="Cambria Math" panose="02040503050406030204" pitchFamily="18" charset="0"/>
                                <a:ea typeface="+mj-ea"/>
                              </a:rPr>
                            </m:ctrlPr>
                          </m:sSubPr>
                          <m:e>
                            <m:r>
                              <a:rPr lang="en-US" altLang="zh-CN" sz="2400" b="0" i="1" dirty="0" smtClean="0">
                                <a:latin typeface="Cambria Math" charset="0"/>
                                <a:ea typeface="+mj-ea"/>
                              </a:rPr>
                              <m:t>𝑋</m:t>
                            </m:r>
                          </m:e>
                          <m:sub>
                            <m:r>
                              <a:rPr lang="en-US" altLang="zh-CN" sz="2400" b="0" i="1" dirty="0" smtClean="0">
                                <a:latin typeface="Cambria Math" charset="0"/>
                                <a:ea typeface="+mj-ea"/>
                              </a:rPr>
                              <m:t>𝑛</m:t>
                            </m:r>
                          </m:sub>
                        </m:sSub>
                      </m:e>
                    </m:d>
                    <m:r>
                      <a:rPr lang="en-US" altLang="zh-CN" sz="2400" i="1" dirty="0">
                        <a:latin typeface="Cambria Math" charset="0"/>
                        <a:ea typeface="+mj-ea"/>
                      </a:rPr>
                      <m:t>=</m:t>
                    </m:r>
                    <m:r>
                      <m:rPr>
                        <m:sty m:val="p"/>
                      </m:rPr>
                      <a:rPr lang="en-US" altLang="zh-CN" sz="2400" dirty="0">
                        <a:latin typeface="Cambria Math" charset="0"/>
                        <a:ea typeface="+mj-ea"/>
                      </a:rPr>
                      <m:t>Ex</m:t>
                    </m:r>
                    <m:d>
                      <m:dPr>
                        <m:begChr m:val="["/>
                        <m:endChr m:val="]"/>
                        <m:ctrlPr>
                          <a:rPr lang="en-US" altLang="zh-CN" sz="2400" i="1" dirty="0">
                            <a:latin typeface="Cambria Math" panose="02040503050406030204" pitchFamily="18" charset="0"/>
                            <a:ea typeface="+mj-ea"/>
                          </a:rPr>
                        </m:ctrlPr>
                      </m:dPr>
                      <m:e>
                        <m:sSub>
                          <m:sSubPr>
                            <m:ctrlPr>
                              <a:rPr lang="en-US" altLang="zh-CN" sz="2400" i="1" dirty="0">
                                <a:latin typeface="Cambria Math" panose="02040503050406030204" pitchFamily="18" charset="0"/>
                                <a:ea typeface="+mj-ea"/>
                              </a:rPr>
                            </m:ctrlPr>
                          </m:sSubPr>
                          <m:e>
                            <m:r>
                              <a:rPr lang="en-US" altLang="zh-CN" sz="2400" i="1" dirty="0">
                                <a:latin typeface="Cambria Math" charset="0"/>
                                <a:ea typeface="+mj-ea"/>
                              </a:rPr>
                              <m:t>𝑋</m:t>
                            </m:r>
                          </m:e>
                          <m:sub>
                            <m:r>
                              <a:rPr lang="en-US" altLang="zh-CN" sz="2400" i="1" dirty="0">
                                <a:latin typeface="Cambria Math" charset="0"/>
                                <a:ea typeface="+mj-ea"/>
                              </a:rPr>
                              <m:t>1</m:t>
                            </m:r>
                          </m:sub>
                        </m:sSub>
                      </m:e>
                    </m:d>
                    <m:r>
                      <a:rPr lang="en-US" altLang="zh-CN" sz="2400" b="0" i="1" dirty="0" smtClean="0">
                        <a:latin typeface="Cambria Math" charset="0"/>
                        <a:ea typeface="+mj-ea"/>
                      </a:rPr>
                      <m:t>+</m:t>
                    </m:r>
                  </m:oMath>
                </a14:m>
                <a:r>
                  <a:rPr lang="en-US" altLang="zh-CN" sz="2400" dirty="0">
                    <a:latin typeface="+mj-ea"/>
                    <a:ea typeface="+mj-ea"/>
                  </a:rPr>
                  <a:t> </a:t>
                </a:r>
                <a14:m>
                  <m:oMath xmlns:m="http://schemas.openxmlformats.org/officeDocument/2006/math">
                    <m:r>
                      <m:rPr>
                        <m:sty m:val="p"/>
                      </m:rPr>
                      <a:rPr lang="en-US" altLang="zh-CN" sz="2400" dirty="0">
                        <a:latin typeface="Cambria Math" charset="0"/>
                        <a:ea typeface="+mj-ea"/>
                      </a:rPr>
                      <m:t>Ex</m:t>
                    </m:r>
                    <m:d>
                      <m:dPr>
                        <m:begChr m:val="["/>
                        <m:endChr m:val="]"/>
                        <m:ctrlPr>
                          <a:rPr lang="en-US" altLang="zh-CN" sz="2400" i="1" dirty="0">
                            <a:latin typeface="Cambria Math" panose="02040503050406030204" pitchFamily="18" charset="0"/>
                            <a:ea typeface="+mj-ea"/>
                          </a:rPr>
                        </m:ctrlPr>
                      </m:dPr>
                      <m:e>
                        <m:sSub>
                          <m:sSubPr>
                            <m:ctrlPr>
                              <a:rPr lang="en-US" altLang="zh-CN" sz="2400" i="1" dirty="0">
                                <a:latin typeface="Cambria Math" panose="02040503050406030204" pitchFamily="18" charset="0"/>
                                <a:ea typeface="+mj-ea"/>
                              </a:rPr>
                            </m:ctrlPr>
                          </m:sSubPr>
                          <m:e>
                            <m:r>
                              <a:rPr lang="en-US" altLang="zh-CN" sz="2400" i="1" dirty="0">
                                <a:latin typeface="Cambria Math" charset="0"/>
                                <a:ea typeface="+mj-ea"/>
                              </a:rPr>
                              <m:t>𝑋</m:t>
                            </m:r>
                          </m:e>
                          <m:sub>
                            <m:r>
                              <a:rPr lang="en-US" altLang="zh-CN" sz="2400" b="0" i="1" dirty="0" smtClean="0">
                                <a:latin typeface="Cambria Math" charset="0"/>
                                <a:ea typeface="+mj-ea"/>
                              </a:rPr>
                              <m:t>2</m:t>
                            </m:r>
                          </m:sub>
                        </m:sSub>
                      </m:e>
                    </m:d>
                    <m:r>
                      <a:rPr lang="en-US" altLang="zh-CN" sz="2400" b="0" i="1" dirty="0" smtClean="0">
                        <a:latin typeface="Cambria Math" charset="0"/>
                        <a:ea typeface="+mj-ea"/>
                      </a:rPr>
                      <m:t>+⋯+</m:t>
                    </m:r>
                    <m:r>
                      <m:rPr>
                        <m:sty m:val="p"/>
                      </m:rPr>
                      <a:rPr lang="en-US" altLang="zh-CN" sz="2400" dirty="0">
                        <a:latin typeface="Cambria Math" charset="0"/>
                        <a:ea typeface="+mj-ea"/>
                      </a:rPr>
                      <m:t>Ex</m:t>
                    </m:r>
                    <m:d>
                      <m:dPr>
                        <m:begChr m:val="["/>
                        <m:endChr m:val="]"/>
                        <m:ctrlPr>
                          <a:rPr lang="en-US" altLang="zh-CN" sz="2400" i="1" dirty="0">
                            <a:latin typeface="Cambria Math" panose="02040503050406030204" pitchFamily="18" charset="0"/>
                            <a:ea typeface="+mj-ea"/>
                          </a:rPr>
                        </m:ctrlPr>
                      </m:dPr>
                      <m:e>
                        <m:sSub>
                          <m:sSubPr>
                            <m:ctrlPr>
                              <a:rPr lang="en-US" altLang="zh-CN" sz="2400" i="1" dirty="0">
                                <a:latin typeface="Cambria Math" panose="02040503050406030204" pitchFamily="18" charset="0"/>
                                <a:ea typeface="+mj-ea"/>
                              </a:rPr>
                            </m:ctrlPr>
                          </m:sSubPr>
                          <m:e>
                            <m:r>
                              <a:rPr lang="en-US" altLang="zh-CN" sz="2400" i="1" dirty="0">
                                <a:latin typeface="Cambria Math" charset="0"/>
                                <a:ea typeface="+mj-ea"/>
                              </a:rPr>
                              <m:t>𝑋</m:t>
                            </m:r>
                          </m:e>
                          <m:sub>
                            <m:r>
                              <a:rPr lang="en-US" altLang="zh-CN" sz="2400" b="0" i="1" dirty="0" smtClean="0">
                                <a:latin typeface="Cambria Math" charset="0"/>
                                <a:ea typeface="+mj-ea"/>
                              </a:rPr>
                              <m:t>𝑛</m:t>
                            </m:r>
                          </m:sub>
                        </m:sSub>
                      </m:e>
                    </m:d>
                  </m:oMath>
                </a14:m>
                <a:endParaRPr lang="en-US" altLang="zh-CN" sz="2400" dirty="0">
                  <a:latin typeface="+mj-ea"/>
                  <a:ea typeface="+mj-ea"/>
                </a:endParaRPr>
              </a:p>
              <a:p>
                <a:pPr lvl="1"/>
                <a14:m>
                  <m:oMath xmlns:m="http://schemas.openxmlformats.org/officeDocument/2006/math">
                    <m:r>
                      <m:rPr>
                        <m:sty m:val="p"/>
                      </m:rPr>
                      <a:rPr lang="en-US" altLang="zh-CN" i="0" dirty="0" smtClean="0">
                        <a:latin typeface="Cambria Math" charset="0"/>
                        <a:ea typeface="+mj-ea"/>
                      </a:rPr>
                      <m:t>E</m:t>
                    </m:r>
                    <m:r>
                      <m:rPr>
                        <m:sty m:val="p"/>
                      </m:rPr>
                      <a:rPr lang="en-US" altLang="zh-CN" b="0" i="0" dirty="0" smtClean="0">
                        <a:latin typeface="Cambria Math" charset="0"/>
                        <a:ea typeface="+mj-ea"/>
                      </a:rPr>
                      <m:t>x</m:t>
                    </m:r>
                    <m:r>
                      <a:rPr lang="en-US" altLang="zh-CN" b="0" i="1" dirty="0" smtClean="0">
                        <a:latin typeface="Cambria Math" charset="0"/>
                        <a:ea typeface="+mj-ea"/>
                      </a:rPr>
                      <m:t>[</m:t>
                    </m:r>
                    <m:r>
                      <a:rPr lang="en-US" altLang="zh-CN" i="1" dirty="0" err="1">
                        <a:latin typeface="Cambria Math" charset="0"/>
                        <a:ea typeface="+mj-ea"/>
                      </a:rPr>
                      <m:t>𝑎𝑋</m:t>
                    </m:r>
                    <m:r>
                      <a:rPr lang="en-US" altLang="zh-CN" i="1" dirty="0">
                        <a:latin typeface="Cambria Math" charset="0"/>
                        <a:ea typeface="+mj-ea"/>
                      </a:rPr>
                      <m:t>+</m:t>
                    </m:r>
                    <m:r>
                      <a:rPr lang="en-US" altLang="zh-CN" i="1" dirty="0">
                        <a:latin typeface="Cambria Math" charset="0"/>
                        <a:ea typeface="+mj-ea"/>
                      </a:rPr>
                      <m:t>𝑏</m:t>
                    </m:r>
                    <m:r>
                      <a:rPr lang="en-US" altLang="zh-CN" b="0" i="1" dirty="0" smtClean="0">
                        <a:latin typeface="Cambria Math" charset="0"/>
                        <a:ea typeface="+mj-ea"/>
                      </a:rPr>
                      <m:t>]</m:t>
                    </m:r>
                    <m:r>
                      <a:rPr lang="en-US" altLang="zh-CN" i="1" dirty="0">
                        <a:latin typeface="Cambria Math" charset="0"/>
                        <a:ea typeface="+mj-ea"/>
                      </a:rPr>
                      <m:t>=</m:t>
                    </m:r>
                    <m:r>
                      <a:rPr lang="en-US" altLang="zh-CN" i="1" dirty="0" err="1">
                        <a:latin typeface="Cambria Math" charset="0"/>
                        <a:ea typeface="+mj-ea"/>
                      </a:rPr>
                      <m:t>𝑎</m:t>
                    </m:r>
                    <m:r>
                      <m:rPr>
                        <m:sty m:val="p"/>
                      </m:rPr>
                      <a:rPr lang="en-US" altLang="zh-CN" i="0" dirty="0" err="1">
                        <a:latin typeface="Cambria Math" charset="0"/>
                        <a:ea typeface="+mj-ea"/>
                      </a:rPr>
                      <m:t>E</m:t>
                    </m:r>
                    <m:r>
                      <m:rPr>
                        <m:sty m:val="p"/>
                      </m:rPr>
                      <a:rPr lang="en-US" altLang="zh-CN" b="0" i="0" dirty="0" smtClean="0">
                        <a:latin typeface="Cambria Math" charset="0"/>
                        <a:ea typeface="+mj-ea"/>
                      </a:rPr>
                      <m:t>x</m:t>
                    </m:r>
                    <m:r>
                      <a:rPr lang="en-US" altLang="zh-CN" b="0" i="1" dirty="0" smtClean="0">
                        <a:latin typeface="Cambria Math" charset="0"/>
                        <a:ea typeface="+mj-ea"/>
                      </a:rPr>
                      <m:t>[</m:t>
                    </m:r>
                    <m:r>
                      <a:rPr lang="en-US" altLang="zh-CN" i="1" dirty="0">
                        <a:latin typeface="Cambria Math" charset="0"/>
                        <a:ea typeface="+mj-ea"/>
                      </a:rPr>
                      <m:t>𝑋</m:t>
                    </m:r>
                    <m:r>
                      <a:rPr lang="en-US" altLang="zh-CN" b="0" i="1" dirty="0" smtClean="0">
                        <a:latin typeface="Cambria Math" charset="0"/>
                        <a:ea typeface="+mj-ea"/>
                      </a:rPr>
                      <m:t>]</m:t>
                    </m:r>
                    <m:r>
                      <a:rPr lang="en-US" altLang="zh-CN" i="1" dirty="0">
                        <a:latin typeface="Cambria Math" charset="0"/>
                        <a:ea typeface="+mj-ea"/>
                      </a:rPr>
                      <m:t>+</m:t>
                    </m:r>
                    <m:r>
                      <a:rPr lang="en-US" altLang="zh-CN" i="1" dirty="0" smtClean="0">
                        <a:latin typeface="Cambria Math" charset="0"/>
                        <a:ea typeface="+mj-ea"/>
                      </a:rPr>
                      <m:t>𝑏</m:t>
                    </m:r>
                  </m:oMath>
                </a14:m>
                <a:endParaRPr lang="en-US" altLang="zh-CN" i="1" dirty="0">
                  <a:latin typeface="+mj-ea"/>
                  <a:ea typeface="+mj-ea"/>
                </a:endParaRPr>
              </a:p>
              <a:p>
                <a:pPr lvl="1"/>
                <a:endParaRPr lang="en-US" altLang="zh-CN" dirty="0">
                  <a:latin typeface="+mj-ea"/>
                  <a:ea typeface="+mj-ea"/>
                </a:endParaRPr>
              </a:p>
              <a:p>
                <a:pPr lvl="1"/>
                <a:r>
                  <a:rPr lang="en-US" altLang="zh-CN" dirty="0" err="1">
                    <a:latin typeface="+mj-ea"/>
                    <a:ea typeface="+mj-ea"/>
                  </a:rPr>
                  <a:t>由上述定理可知</a:t>
                </a:r>
                <a:r>
                  <a:rPr lang="en-US" altLang="zh-CN" dirty="0">
                    <a:latin typeface="+mj-ea"/>
                    <a:ea typeface="+mj-ea"/>
                  </a:rPr>
                  <a:t>，</a:t>
                </a:r>
                <a:r>
                  <a:rPr lang="zh-CN" altLang="en-US" dirty="0">
                    <a:latin typeface="+mj-ea"/>
                    <a:ea typeface="+mj-ea"/>
                  </a:rPr>
                  <a:t>扔两个骰子所得点数之和的期望值等于第一个骰子点数期望值与第二个骰子点数期望值之和，即</a:t>
                </a:r>
                <a:r>
                  <a:rPr lang="en-US" altLang="zh-CN" dirty="0">
                    <a:latin typeface="+mj-ea"/>
                    <a:ea typeface="+mj-ea"/>
                  </a:rPr>
                  <a:t> 7/2 + 7/2 = 7 .</a:t>
                </a:r>
              </a:p>
              <a:p>
                <a:pPr lvl="1"/>
                <a:endParaRPr lang="en-US" altLang="zh-CN" i="1" dirty="0">
                  <a:latin typeface="+mj-ea"/>
                  <a:ea typeface="+mj-ea"/>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2"/>
                <a:stretch>
                  <a:fillRect t="-1752" r="-81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159588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例：猴子打字</a:t>
            </a:r>
          </a:p>
        </p:txBody>
      </p:sp>
      <mc:AlternateContent xmlns:mc="http://schemas.openxmlformats.org/markup-compatibility/2006" xmlns:a14="http://schemas.microsoft.com/office/drawing/2010/main">
        <mc:Choice Requires="a14">
          <p:sp>
            <p:nvSpPr>
              <p:cNvPr id="3" name="内容占位符 2"/>
              <p:cNvSpPr>
                <a:spLocks noGrp="1"/>
              </p:cNvSpPr>
              <p:nvPr>
                <p:ph sz="quarter" idx="1"/>
              </p:nvPr>
            </p:nvSpPr>
            <p:spPr>
              <a:xfrm>
                <a:off x="612648" y="1700808"/>
                <a:ext cx="8153400" cy="4536504"/>
              </a:xfrm>
            </p:spPr>
            <p:txBody>
              <a:bodyPr>
                <a:normAutofit fontScale="85000" lnSpcReduction="10000"/>
              </a:bodyPr>
              <a:lstStyle/>
              <a:p>
                <a:pPr marL="0" indent="0">
                  <a:buNone/>
                </a:pPr>
                <a:r>
                  <a:rPr lang="zh-CN" altLang="en-US" dirty="0"/>
                  <a:t>一猴子在只含</a:t>
                </a:r>
                <a:r>
                  <a:rPr lang="en-US" altLang="zh-CN" dirty="0"/>
                  <a:t>26</a:t>
                </a:r>
                <a:r>
                  <a:rPr lang="zh-CN" altLang="en-US" dirty="0"/>
                  <a:t>个小写字母的键盘打字，每次均独立随机敲击一个键。如果该猴子敲击了</a:t>
                </a:r>
                <a14:m>
                  <m:oMath xmlns:m="http://schemas.openxmlformats.org/officeDocument/2006/math">
                    <m:r>
                      <a:rPr lang="en-US" altLang="zh-CN" b="1" i="1" smtClean="0">
                        <a:latin typeface="Cambria Math" panose="02040503050406030204" pitchFamily="18" charset="0"/>
                      </a:rPr>
                      <m:t>𝟏</m:t>
                    </m:r>
                    <m:sSup>
                      <m:sSupPr>
                        <m:ctrlPr>
                          <a:rPr lang="en-US" altLang="zh-CN" b="1" i="1" smtClean="0">
                            <a:latin typeface="Cambria Math" panose="02040503050406030204" pitchFamily="18" charset="0"/>
                          </a:rPr>
                        </m:ctrlPr>
                      </m:sSupPr>
                      <m:e>
                        <m:r>
                          <a:rPr lang="en-US" altLang="zh-CN" b="1" i="1" smtClean="0">
                            <a:latin typeface="Cambria Math" panose="02040503050406030204" pitchFamily="18" charset="0"/>
                          </a:rPr>
                          <m:t>𝟎</m:t>
                        </m:r>
                      </m:e>
                      <m:sup>
                        <m:r>
                          <a:rPr lang="en-US" altLang="zh-CN" b="1" i="1" smtClean="0">
                            <a:latin typeface="Cambria Math" panose="02040503050406030204" pitchFamily="18" charset="0"/>
                          </a:rPr>
                          <m:t>𝟔</m:t>
                        </m:r>
                      </m:sup>
                    </m:sSup>
                  </m:oMath>
                </a14:m>
                <a:r>
                  <a:rPr lang="zh-CN" altLang="en-US" dirty="0"/>
                  <a:t>次键盘，问单词“</a:t>
                </a:r>
                <a:r>
                  <a:rPr lang="en-US" altLang="zh-CN" dirty="0"/>
                  <a:t>proof</a:t>
                </a:r>
                <a:r>
                  <a:rPr lang="zh-CN" altLang="en-US" dirty="0"/>
                  <a:t>”期望出现多少次？</a:t>
                </a:r>
                <a:endParaRPr lang="en-US" altLang="zh-CN" dirty="0"/>
              </a:p>
              <a:p>
                <a:pPr marL="0" indent="0">
                  <a:buNone/>
                </a:pPr>
                <a:r>
                  <a:rPr lang="zh-CN" altLang="en-US" dirty="0"/>
                  <a:t>解：定义指示随机变量</a:t>
                </a:r>
                <a14:m>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𝑿</m:t>
                        </m:r>
                      </m:e>
                      <m:sub>
                        <m:r>
                          <a:rPr lang="en-US" altLang="zh-CN" b="1" i="1" smtClean="0">
                            <a:latin typeface="Cambria Math" panose="02040503050406030204" pitchFamily="18" charset="0"/>
                          </a:rPr>
                          <m:t>𝒊</m:t>
                        </m:r>
                      </m:sub>
                    </m:sSub>
                  </m:oMath>
                </a14:m>
                <a:r>
                  <a:rPr lang="zh-CN" altLang="en-US" dirty="0"/>
                  <a:t>如下：</a:t>
                </a:r>
                <a:endParaRPr lang="en-US" altLang="zh-CN" dirty="0"/>
              </a:p>
              <a:p>
                <a:pPr marL="0" indent="0">
                  <a:buNone/>
                </a:pPr>
                <a14:m>
                  <m:oMathPara xmlns:m="http://schemas.openxmlformats.org/officeDocument/2006/math">
                    <m:oMathParaPr>
                      <m:jc m:val="centerGroup"/>
                    </m:oMathParaPr>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𝑿</m:t>
                          </m:r>
                        </m:e>
                        <m:sub>
                          <m:r>
                            <a:rPr lang="en-US" altLang="zh-CN" b="1" i="1" smtClean="0">
                              <a:latin typeface="Cambria Math" panose="02040503050406030204" pitchFamily="18" charset="0"/>
                            </a:rPr>
                            <m:t>𝒊</m:t>
                          </m:r>
                        </m:sub>
                      </m:sSub>
                      <m:r>
                        <a:rPr lang="en-US" altLang="zh-CN" b="1" i="1" smtClean="0">
                          <a:latin typeface="Cambria Math" panose="02040503050406030204" pitchFamily="18" charset="0"/>
                        </a:rPr>
                        <m:t>=</m:t>
                      </m:r>
                      <m:d>
                        <m:dPr>
                          <m:begChr m:val="{"/>
                          <m:endChr m:val=""/>
                          <m:ctrlPr>
                            <a:rPr lang="en-US" altLang="zh-CN" b="1" i="1" smtClean="0">
                              <a:latin typeface="Cambria Math" panose="02040503050406030204" pitchFamily="18" charset="0"/>
                            </a:rPr>
                          </m:ctrlPr>
                        </m:dPr>
                        <m:e>
                          <m:eqArr>
                            <m:eqArrPr>
                              <m:ctrlPr>
                                <a:rPr lang="en-US" altLang="zh-CN" b="1" i="1" smtClean="0">
                                  <a:latin typeface="Cambria Math" panose="02040503050406030204" pitchFamily="18" charset="0"/>
                                </a:rPr>
                              </m:ctrlPr>
                            </m:eqArrPr>
                            <m:e>
                              <m:r>
                                <a:rPr lang="en-US" altLang="zh-CN" b="1" i="1" smtClean="0">
                                  <a:latin typeface="Cambria Math" panose="02040503050406030204" pitchFamily="18" charset="0"/>
                                </a:rPr>
                                <m:t>𝟏</m:t>
                              </m:r>
                              <m:r>
                                <a:rPr lang="en-US" altLang="zh-CN" b="1" i="1" smtClean="0">
                                  <a:latin typeface="Cambria Math" panose="02040503050406030204" pitchFamily="18" charset="0"/>
                                </a:rPr>
                                <m:t>  </m:t>
                              </m:r>
                              <m:r>
                                <a:rPr lang="en-US" altLang="zh-CN" b="1" i="1" smtClean="0">
                                  <a:latin typeface="Cambria Math" panose="02040503050406030204" pitchFamily="18" charset="0"/>
                                </a:rPr>
                                <m:t>𝒊</m:t>
                              </m:r>
                              <m:r>
                                <a:rPr lang="zh-CN" altLang="en-US" i="1">
                                  <a:latin typeface="Cambria Math" panose="02040503050406030204" pitchFamily="18" charset="0"/>
                                </a:rPr>
                                <m:t>到</m:t>
                              </m:r>
                              <m:r>
                                <a:rPr lang="en-US" altLang="zh-CN" b="1" i="1" smtClean="0">
                                  <a:latin typeface="Cambria Math" panose="02040503050406030204" pitchFamily="18" charset="0"/>
                                </a:rPr>
                                <m:t>𝒊</m:t>
                              </m:r>
                              <m:r>
                                <a:rPr lang="en-US" altLang="zh-CN" b="1" i="1" smtClean="0">
                                  <a:latin typeface="Cambria Math" panose="02040503050406030204" pitchFamily="18" charset="0"/>
                                </a:rPr>
                                <m:t>+</m:t>
                              </m:r>
                              <m:r>
                                <a:rPr lang="en-US" altLang="zh-CN" b="1" i="1" smtClean="0">
                                  <a:latin typeface="Cambria Math" panose="02040503050406030204" pitchFamily="18" charset="0"/>
                                </a:rPr>
                                <m:t>𝟒</m:t>
                              </m:r>
                              <m:r>
                                <a:rPr lang="zh-CN" altLang="en-US" i="1">
                                  <a:latin typeface="Cambria Math" panose="02040503050406030204" pitchFamily="18" charset="0"/>
                                </a:rPr>
                                <m:t>个</m:t>
                              </m:r>
                              <m:r>
                                <a:rPr lang="zh-CN" altLang="en-US" i="1" smtClean="0">
                                  <a:latin typeface="Cambria Math" panose="02040503050406030204" pitchFamily="18" charset="0"/>
                                </a:rPr>
                                <m:t>字母</m:t>
                              </m:r>
                              <m:r>
                                <a:rPr lang="zh-CN" altLang="en-US" i="1">
                                  <a:latin typeface="Cambria Math" panose="02040503050406030204" pitchFamily="18" charset="0"/>
                                </a:rPr>
                                <m:t>为</m:t>
                              </m:r>
                              <m:r>
                                <m:rPr>
                                  <m:sty m:val="p"/>
                                </m:rPr>
                                <a:rPr lang="en-US" altLang="zh-CN" i="1" smtClean="0">
                                  <a:latin typeface="Cambria Math" panose="02040503050406030204" pitchFamily="18" charset="0"/>
                                </a:rPr>
                                <m:t>proof</m:t>
                              </m:r>
                            </m:e>
                            <m:e>
                              <m:r>
                                <a:rPr lang="en-US" altLang="zh-CN" b="1" i="1" smtClean="0">
                                  <a:latin typeface="Cambria Math" panose="02040503050406030204" pitchFamily="18" charset="0"/>
                                </a:rPr>
                                <m:t>𝟎</m:t>
                              </m:r>
                              <m:r>
                                <a:rPr lang="en-US" altLang="zh-CN" b="1" i="1" smtClean="0">
                                  <a:latin typeface="Cambria Math" panose="02040503050406030204" pitchFamily="18" charset="0"/>
                                </a:rPr>
                                <m:t>                                     </m:t>
                              </m:r>
                              <m:r>
                                <a:rPr lang="zh-CN" altLang="en-US" i="1">
                                  <a:latin typeface="Cambria Math" panose="02040503050406030204" pitchFamily="18" charset="0"/>
                                </a:rPr>
                                <m:t>否则</m:t>
                              </m:r>
                            </m:e>
                          </m:eqArr>
                        </m:e>
                      </m:d>
                    </m:oMath>
                  </m:oMathPara>
                </a14:m>
                <a:endParaRPr lang="en-US" altLang="zh-CN" dirty="0"/>
              </a:p>
              <a:p>
                <a:pPr marL="0" indent="0">
                  <a:buNone/>
                </a:pPr>
                <a:r>
                  <a:rPr lang="zh-CN" altLang="en-US" dirty="0"/>
                  <a:t>令</a:t>
                </a:r>
                <a14:m>
                  <m:oMath xmlns:m="http://schemas.openxmlformats.org/officeDocument/2006/math">
                    <m:r>
                      <a:rPr lang="en-US" altLang="zh-CN" b="1" i="1" smtClean="0">
                        <a:latin typeface="Cambria Math" panose="02040503050406030204" pitchFamily="18" charset="0"/>
                      </a:rPr>
                      <m:t>𝑿</m:t>
                    </m:r>
                  </m:oMath>
                </a14:m>
                <a:r>
                  <a:rPr lang="zh-CN" altLang="en-US" dirty="0"/>
                  <a:t>表示</a:t>
                </a:r>
                <a:r>
                  <a:rPr lang="en-US" altLang="zh-CN" dirty="0"/>
                  <a:t>proof</a:t>
                </a:r>
                <a:r>
                  <a:rPr lang="zh-CN" altLang="en-US" dirty="0"/>
                  <a:t>出现的次数，则</a:t>
                </a:r>
                <a14:m>
                  <m:oMath xmlns:m="http://schemas.openxmlformats.org/officeDocument/2006/math">
                    <m:r>
                      <a:rPr lang="en-US" altLang="zh-CN" b="1" i="1" smtClean="0">
                        <a:latin typeface="Cambria Math" panose="02040503050406030204" pitchFamily="18" charset="0"/>
                      </a:rPr>
                      <m:t>𝑿</m:t>
                    </m:r>
                    <m:r>
                      <a:rPr lang="en-US" altLang="zh-CN" b="1" i="1" smtClean="0">
                        <a:latin typeface="Cambria Math" panose="02040503050406030204" pitchFamily="18" charset="0"/>
                      </a:rPr>
                      <m:t>=</m:t>
                    </m:r>
                    <m:nary>
                      <m:naryPr>
                        <m:chr m:val="∑"/>
                        <m:limLoc m:val="subSup"/>
                        <m:ctrlPr>
                          <a:rPr lang="en-US" altLang="zh-CN" b="1" i="1" smtClean="0">
                            <a:latin typeface="Cambria Math" panose="02040503050406030204" pitchFamily="18" charset="0"/>
                          </a:rPr>
                        </m:ctrlPr>
                      </m:naryPr>
                      <m:sub>
                        <m:r>
                          <m:rPr>
                            <m:brk m:alnAt="25"/>
                          </m:rPr>
                          <a:rPr lang="en-US" altLang="zh-CN" b="1" i="1" smtClean="0">
                            <a:latin typeface="Cambria Math" panose="02040503050406030204" pitchFamily="18" charset="0"/>
                          </a:rPr>
                          <m:t>𝒊</m:t>
                        </m:r>
                        <m:r>
                          <a:rPr lang="en-US" altLang="zh-CN" b="1" i="1" smtClean="0">
                            <a:latin typeface="Cambria Math" panose="02040503050406030204" pitchFamily="18" charset="0"/>
                          </a:rPr>
                          <m:t>=</m:t>
                        </m:r>
                        <m:r>
                          <a:rPr lang="en-US" altLang="zh-CN" b="1" i="1" smtClean="0">
                            <a:latin typeface="Cambria Math" panose="02040503050406030204" pitchFamily="18" charset="0"/>
                          </a:rPr>
                          <m:t>𝟏</m:t>
                        </m:r>
                      </m:sub>
                      <m:sup>
                        <m:r>
                          <a:rPr lang="en-US" altLang="zh-CN" b="1" i="1" smtClean="0">
                            <a:latin typeface="Cambria Math" panose="02040503050406030204" pitchFamily="18" charset="0"/>
                          </a:rPr>
                          <m:t>𝟏</m:t>
                        </m:r>
                        <m:sSup>
                          <m:sSupPr>
                            <m:ctrlPr>
                              <a:rPr lang="en-US" altLang="zh-CN" b="1" i="1" smtClean="0">
                                <a:latin typeface="Cambria Math" panose="02040503050406030204" pitchFamily="18" charset="0"/>
                              </a:rPr>
                            </m:ctrlPr>
                          </m:sSupPr>
                          <m:e>
                            <m:r>
                              <a:rPr lang="en-US" altLang="zh-CN" b="1" i="1" smtClean="0">
                                <a:latin typeface="Cambria Math" panose="02040503050406030204" pitchFamily="18" charset="0"/>
                              </a:rPr>
                              <m:t>𝟎</m:t>
                            </m:r>
                          </m:e>
                          <m:sup>
                            <m:r>
                              <a:rPr lang="en-US" altLang="zh-CN" b="1" i="1" smtClean="0">
                                <a:latin typeface="Cambria Math" panose="02040503050406030204" pitchFamily="18" charset="0"/>
                              </a:rPr>
                              <m:t>𝟔</m:t>
                            </m:r>
                          </m:sup>
                        </m:sSup>
                        <m:r>
                          <a:rPr lang="en-US" altLang="zh-CN" b="1" i="1" smtClean="0">
                            <a:latin typeface="Cambria Math" panose="02040503050406030204" pitchFamily="18" charset="0"/>
                          </a:rPr>
                          <m:t>−</m:t>
                        </m:r>
                        <m:r>
                          <a:rPr lang="en-US" altLang="zh-CN" b="1" i="1" smtClean="0">
                            <a:latin typeface="Cambria Math" panose="02040503050406030204" pitchFamily="18" charset="0"/>
                          </a:rPr>
                          <m:t>𝟒</m:t>
                        </m:r>
                      </m:sup>
                      <m:e>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𝑿</m:t>
                            </m:r>
                          </m:e>
                          <m:sub>
                            <m:r>
                              <a:rPr lang="en-US" altLang="zh-CN" b="1" i="1" smtClean="0">
                                <a:latin typeface="Cambria Math" panose="02040503050406030204" pitchFamily="18" charset="0"/>
                              </a:rPr>
                              <m:t>𝒊</m:t>
                            </m:r>
                          </m:sub>
                        </m:sSub>
                      </m:e>
                    </m:nary>
                    <m:r>
                      <a:rPr lang="en-US" altLang="zh-CN" b="1" i="0" smtClean="0">
                        <a:latin typeface="Cambria Math" panose="02040503050406030204" pitchFamily="18" charset="0"/>
                      </a:rPr>
                      <m:t>.</m:t>
                    </m:r>
                  </m:oMath>
                </a14:m>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𝑬</m:t>
                      </m:r>
                      <m:d>
                        <m:dPr>
                          <m:ctrlPr>
                            <a:rPr lang="en-US" altLang="zh-CN" b="1" i="1" smtClean="0">
                              <a:latin typeface="Cambria Math" panose="02040503050406030204" pitchFamily="18" charset="0"/>
                            </a:rPr>
                          </m:ctrlPr>
                        </m:dPr>
                        <m:e>
                          <m:r>
                            <a:rPr lang="en-US" altLang="zh-CN" b="1" i="1" smtClean="0">
                              <a:latin typeface="Cambria Math" panose="02040503050406030204" pitchFamily="18" charset="0"/>
                            </a:rPr>
                            <m:t>𝑿</m:t>
                          </m:r>
                        </m:e>
                      </m:d>
                      <m:r>
                        <a:rPr lang="en-US" altLang="zh-CN" b="1" i="1" smtClean="0">
                          <a:latin typeface="Cambria Math" panose="02040503050406030204" pitchFamily="18" charset="0"/>
                        </a:rPr>
                        <m:t>=</m:t>
                      </m:r>
                      <m:nary>
                        <m:naryPr>
                          <m:chr m:val="∑"/>
                          <m:limLoc m:val="subSup"/>
                          <m:ctrlPr>
                            <a:rPr lang="en-US" altLang="zh-CN" b="1" i="1" smtClean="0">
                              <a:latin typeface="Cambria Math" panose="02040503050406030204" pitchFamily="18" charset="0"/>
                            </a:rPr>
                          </m:ctrlPr>
                        </m:naryPr>
                        <m:sub>
                          <m:r>
                            <m:rPr>
                              <m:brk m:alnAt="25"/>
                            </m:rPr>
                            <a:rPr lang="en-US" altLang="zh-CN" b="1" i="1" smtClean="0">
                              <a:latin typeface="Cambria Math" panose="02040503050406030204" pitchFamily="18" charset="0"/>
                            </a:rPr>
                            <m:t>𝒊</m:t>
                          </m:r>
                          <m:r>
                            <a:rPr lang="en-US" altLang="zh-CN" b="1" i="1" smtClean="0">
                              <a:latin typeface="Cambria Math" panose="02040503050406030204" pitchFamily="18" charset="0"/>
                            </a:rPr>
                            <m:t>=</m:t>
                          </m:r>
                          <m:r>
                            <a:rPr lang="en-US" altLang="zh-CN" b="1" i="1" smtClean="0">
                              <a:latin typeface="Cambria Math" panose="02040503050406030204" pitchFamily="18" charset="0"/>
                            </a:rPr>
                            <m:t>𝟏</m:t>
                          </m:r>
                        </m:sub>
                        <m:sup>
                          <m:r>
                            <a:rPr lang="en-US" altLang="zh-CN" b="1" i="1" smtClean="0">
                              <a:latin typeface="Cambria Math" panose="02040503050406030204" pitchFamily="18" charset="0"/>
                            </a:rPr>
                            <m:t>𝟏</m:t>
                          </m:r>
                          <m:sSup>
                            <m:sSupPr>
                              <m:ctrlPr>
                                <a:rPr lang="en-US" altLang="zh-CN" b="1" i="1" smtClean="0">
                                  <a:latin typeface="Cambria Math" panose="02040503050406030204" pitchFamily="18" charset="0"/>
                                </a:rPr>
                              </m:ctrlPr>
                            </m:sSupPr>
                            <m:e>
                              <m:r>
                                <a:rPr lang="en-US" altLang="zh-CN" b="1" i="1" smtClean="0">
                                  <a:latin typeface="Cambria Math" panose="02040503050406030204" pitchFamily="18" charset="0"/>
                                </a:rPr>
                                <m:t>𝟎</m:t>
                              </m:r>
                            </m:e>
                            <m:sup>
                              <m:r>
                                <a:rPr lang="en-US" altLang="zh-CN" b="1" i="1" smtClean="0">
                                  <a:latin typeface="Cambria Math" panose="02040503050406030204" pitchFamily="18" charset="0"/>
                                </a:rPr>
                                <m:t>𝟔</m:t>
                              </m:r>
                            </m:sup>
                          </m:sSup>
                          <m:r>
                            <a:rPr lang="en-US" altLang="zh-CN" b="1" i="1" smtClean="0">
                              <a:latin typeface="Cambria Math" panose="02040503050406030204" pitchFamily="18" charset="0"/>
                            </a:rPr>
                            <m:t>−</m:t>
                          </m:r>
                          <m:r>
                            <a:rPr lang="en-US" altLang="zh-CN" b="1" i="1" smtClean="0">
                              <a:latin typeface="Cambria Math" panose="02040503050406030204" pitchFamily="18" charset="0"/>
                            </a:rPr>
                            <m:t>𝟒</m:t>
                          </m:r>
                        </m:sup>
                        <m:e>
                          <m:r>
                            <a:rPr lang="en-US" altLang="zh-CN" b="1" i="1" smtClean="0">
                              <a:latin typeface="Cambria Math" panose="02040503050406030204" pitchFamily="18" charset="0"/>
                            </a:rPr>
                            <m:t>𝑬</m:t>
                          </m:r>
                          <m:d>
                            <m:dPr>
                              <m:ctrlPr>
                                <a:rPr lang="en-US" altLang="zh-CN" b="1" i="1" smtClean="0">
                                  <a:latin typeface="Cambria Math" panose="02040503050406030204" pitchFamily="18" charset="0"/>
                                </a:rPr>
                              </m:ctrlPr>
                            </m:dPr>
                            <m:e>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𝑿</m:t>
                                  </m:r>
                                </m:e>
                                <m:sub>
                                  <m:r>
                                    <a:rPr lang="en-US" altLang="zh-CN" b="1" i="1" smtClean="0">
                                      <a:latin typeface="Cambria Math" panose="02040503050406030204" pitchFamily="18" charset="0"/>
                                    </a:rPr>
                                    <m:t>𝒊</m:t>
                                  </m:r>
                                </m:sub>
                              </m:sSub>
                            </m:e>
                          </m:d>
                        </m:e>
                      </m:nary>
                      <m:r>
                        <a:rPr lang="en-US" altLang="zh-CN" b="1" i="0" smtClean="0">
                          <a:latin typeface="Cambria Math" panose="02040503050406030204" pitchFamily="18" charset="0"/>
                        </a:rPr>
                        <m:t>=</m:t>
                      </m:r>
                      <m:nary>
                        <m:naryPr>
                          <m:chr m:val="∑"/>
                          <m:limLoc m:val="subSup"/>
                          <m:ctrlPr>
                            <a:rPr lang="en-US" altLang="zh-CN" i="1">
                              <a:latin typeface="Cambria Math" panose="02040503050406030204" pitchFamily="18" charset="0"/>
                            </a:rPr>
                          </m:ctrlPr>
                        </m:naryPr>
                        <m:sub>
                          <m:r>
                            <m:rPr>
                              <m:brk m:alnAt="25"/>
                            </m:rPr>
                            <a:rPr lang="en-US" altLang="zh-CN" i="1">
                              <a:latin typeface="Cambria Math" panose="02040503050406030204" pitchFamily="18" charset="0"/>
                            </a:rPr>
                            <m:t>𝒊</m:t>
                          </m:r>
                          <m:r>
                            <a:rPr lang="en-US" altLang="zh-CN" i="1">
                              <a:latin typeface="Cambria Math" panose="02040503050406030204" pitchFamily="18" charset="0"/>
                            </a:rPr>
                            <m:t>=</m:t>
                          </m:r>
                          <m:r>
                            <a:rPr lang="en-US" altLang="zh-CN" i="1">
                              <a:latin typeface="Cambria Math" panose="02040503050406030204" pitchFamily="18" charset="0"/>
                            </a:rPr>
                            <m:t>𝟏</m:t>
                          </m:r>
                        </m:sub>
                        <m:sup>
                          <m:r>
                            <a:rPr lang="en-US" altLang="zh-CN" i="1">
                              <a:latin typeface="Cambria Math" panose="02040503050406030204" pitchFamily="18" charset="0"/>
                            </a:rPr>
                            <m:t>𝟏</m:t>
                          </m:r>
                          <m:sSup>
                            <m:sSupPr>
                              <m:ctrlPr>
                                <a:rPr lang="en-US" altLang="zh-CN" i="1">
                                  <a:latin typeface="Cambria Math" panose="02040503050406030204" pitchFamily="18" charset="0"/>
                                </a:rPr>
                              </m:ctrlPr>
                            </m:sSupPr>
                            <m:e>
                              <m:r>
                                <a:rPr lang="en-US" altLang="zh-CN" i="1">
                                  <a:latin typeface="Cambria Math" panose="02040503050406030204" pitchFamily="18" charset="0"/>
                                </a:rPr>
                                <m:t>𝟎</m:t>
                              </m:r>
                            </m:e>
                            <m:sup>
                              <m:r>
                                <a:rPr lang="en-US" altLang="zh-CN" i="1">
                                  <a:latin typeface="Cambria Math" panose="02040503050406030204" pitchFamily="18" charset="0"/>
                                </a:rPr>
                                <m:t>𝟔</m:t>
                              </m:r>
                            </m:sup>
                          </m:sSup>
                          <m:r>
                            <a:rPr lang="en-US" altLang="zh-CN" i="1">
                              <a:latin typeface="Cambria Math" panose="02040503050406030204" pitchFamily="18" charset="0"/>
                            </a:rPr>
                            <m:t>−</m:t>
                          </m:r>
                          <m:r>
                            <a:rPr lang="en-US" altLang="zh-CN" i="1">
                              <a:latin typeface="Cambria Math" panose="02040503050406030204" pitchFamily="18" charset="0"/>
                            </a:rPr>
                            <m:t>𝟒</m:t>
                          </m:r>
                        </m:sup>
                        <m:e>
                          <m:r>
                            <a:rPr lang="en-US" altLang="zh-CN" b="1" i="1" smtClean="0">
                              <a:latin typeface="Cambria Math" panose="02040503050406030204" pitchFamily="18" charset="0"/>
                            </a:rPr>
                            <m:t>𝑷</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𝑿</m:t>
                                  </m:r>
                                </m:e>
                                <m:sub>
                                  <m:r>
                                    <a:rPr lang="en-US" altLang="zh-CN" i="1">
                                      <a:latin typeface="Cambria Math" panose="02040503050406030204" pitchFamily="18" charset="0"/>
                                    </a:rPr>
                                    <m:t>𝒊</m:t>
                                  </m:r>
                                </m:sub>
                              </m:sSub>
                              <m:r>
                                <a:rPr lang="en-US" altLang="zh-CN" b="1" i="1" smtClean="0">
                                  <a:latin typeface="Cambria Math" panose="02040503050406030204" pitchFamily="18" charset="0"/>
                                </a:rPr>
                                <m:t>=</m:t>
                              </m:r>
                              <m:r>
                                <a:rPr lang="en-US" altLang="zh-CN" b="1" i="1" smtClean="0">
                                  <a:latin typeface="Cambria Math" panose="02040503050406030204" pitchFamily="18" charset="0"/>
                                </a:rPr>
                                <m:t>𝟏</m:t>
                              </m:r>
                            </m:e>
                          </m:d>
                        </m:e>
                      </m:nary>
                      <m:r>
                        <a:rPr lang="en-US" altLang="zh-CN" b="1" i="0" smtClean="0">
                          <a:latin typeface="Cambria Math" panose="02040503050406030204" pitchFamily="18" charset="0"/>
                        </a:rPr>
                        <m:t>=</m:t>
                      </m:r>
                      <m:f>
                        <m:fPr>
                          <m:ctrlPr>
                            <a:rPr lang="en-US" altLang="zh-CN" b="1" i="1" smtClean="0">
                              <a:latin typeface="Cambria Math" panose="02040503050406030204" pitchFamily="18" charset="0"/>
                            </a:rPr>
                          </m:ctrlPr>
                        </m:fPr>
                        <m:num>
                          <m:r>
                            <a:rPr lang="en-US" altLang="zh-CN" b="1" i="1" smtClean="0">
                              <a:latin typeface="Cambria Math" panose="02040503050406030204" pitchFamily="18" charset="0"/>
                            </a:rPr>
                            <m:t>𝟏</m:t>
                          </m:r>
                          <m:sSup>
                            <m:sSupPr>
                              <m:ctrlPr>
                                <a:rPr lang="en-US" altLang="zh-CN" b="1" i="1" smtClean="0">
                                  <a:latin typeface="Cambria Math" panose="02040503050406030204" pitchFamily="18" charset="0"/>
                                </a:rPr>
                              </m:ctrlPr>
                            </m:sSupPr>
                            <m:e>
                              <m:r>
                                <a:rPr lang="en-US" altLang="zh-CN" b="1" i="1" smtClean="0">
                                  <a:latin typeface="Cambria Math" panose="02040503050406030204" pitchFamily="18" charset="0"/>
                                </a:rPr>
                                <m:t>𝟎</m:t>
                              </m:r>
                            </m:e>
                            <m:sup>
                              <m:r>
                                <a:rPr lang="en-US" altLang="zh-CN" b="1" i="1" smtClean="0">
                                  <a:latin typeface="Cambria Math" panose="02040503050406030204" pitchFamily="18" charset="0"/>
                                </a:rPr>
                                <m:t>𝟔</m:t>
                              </m:r>
                            </m:sup>
                          </m:sSup>
                          <m:r>
                            <a:rPr lang="en-US" altLang="zh-CN" b="1" i="1" smtClean="0">
                              <a:latin typeface="Cambria Math" panose="02040503050406030204" pitchFamily="18" charset="0"/>
                            </a:rPr>
                            <m:t>−</m:t>
                          </m:r>
                          <m:r>
                            <a:rPr lang="en-US" altLang="zh-CN" b="1" i="1" smtClean="0">
                              <a:latin typeface="Cambria Math" panose="02040503050406030204" pitchFamily="18" charset="0"/>
                            </a:rPr>
                            <m:t>𝟒</m:t>
                          </m:r>
                          <m:r>
                            <a:rPr lang="en-US" altLang="zh-CN" b="1" i="1" smtClean="0">
                              <a:latin typeface="Cambria Math" panose="02040503050406030204" pitchFamily="18" charset="0"/>
                            </a:rPr>
                            <m:t> </m:t>
                          </m:r>
                        </m:num>
                        <m:den>
                          <m:r>
                            <a:rPr lang="en-US" altLang="zh-CN" b="1" i="1" smtClean="0">
                              <a:latin typeface="Cambria Math" panose="02040503050406030204" pitchFamily="18" charset="0"/>
                            </a:rPr>
                            <m:t>𝟐</m:t>
                          </m:r>
                          <m:sSup>
                            <m:sSupPr>
                              <m:ctrlPr>
                                <a:rPr lang="en-US" altLang="zh-CN" b="1" i="1" smtClean="0">
                                  <a:latin typeface="Cambria Math" panose="02040503050406030204" pitchFamily="18" charset="0"/>
                                </a:rPr>
                              </m:ctrlPr>
                            </m:sSupPr>
                            <m:e>
                              <m:r>
                                <a:rPr lang="en-US" altLang="zh-CN" b="1" i="1" smtClean="0">
                                  <a:latin typeface="Cambria Math" panose="02040503050406030204" pitchFamily="18" charset="0"/>
                                </a:rPr>
                                <m:t>𝟔</m:t>
                              </m:r>
                            </m:e>
                            <m:sup>
                              <m:r>
                                <a:rPr lang="en-US" altLang="zh-CN" b="1" i="1" smtClean="0">
                                  <a:latin typeface="Cambria Math" panose="02040503050406030204" pitchFamily="18" charset="0"/>
                                </a:rPr>
                                <m:t>𝟓</m:t>
                              </m:r>
                            </m:sup>
                          </m:sSup>
                        </m:den>
                      </m:f>
                    </m:oMath>
                  </m:oMathPara>
                </a14:m>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sz="quarter" idx="1"/>
              </p:nvPr>
            </p:nvSpPr>
            <p:spPr>
              <a:xfrm>
                <a:off x="612648" y="1700808"/>
                <a:ext cx="8153400" cy="4536504"/>
              </a:xfrm>
              <a:blipFill>
                <a:blip r:embed="rId2"/>
                <a:stretch>
                  <a:fillRect l="-1272" t="-2554" r="-1122"/>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normAutofit fontScale="85000" lnSpcReduction="20000"/>
          </a:bodyPr>
          <a:lstStyle/>
          <a:p>
            <a:fld id="{0C913308-F349-4B6D-A68A-DD1791B4A57B}" type="slidenum">
              <a:rPr lang="zh-CN" altLang="en-US" smtClean="0"/>
              <a:t>38</a:t>
            </a:fld>
            <a:endParaRPr lang="zh-CN" altLang="en-US" dirty="0"/>
          </a:p>
        </p:txBody>
      </p:sp>
    </p:spTree>
    <p:extLst>
      <p:ext uri="{BB962C8B-B14F-4D97-AF65-F5344CB8AC3E}">
        <p14:creationId xmlns:p14="http://schemas.microsoft.com/office/powerpoint/2010/main" val="1680406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p:cNvSpPr>
            <a:spLocks noGrp="1"/>
          </p:cNvSpPr>
          <p:nvPr>
            <p:ph type="title"/>
          </p:nvPr>
        </p:nvSpPr>
        <p:spPr/>
        <p:txBody>
          <a:bodyPr>
            <a:noAutofit/>
          </a:bodyPr>
          <a:lstStyle/>
          <a:p>
            <a:r>
              <a:rPr lang="en-US" altLang="zh-CN" sz="2800" dirty="0" err="1"/>
              <a:t>例：Expected</a:t>
            </a:r>
            <a:r>
              <a:rPr lang="en-US" altLang="zh-CN" sz="2800" dirty="0"/>
              <a:t> Value in the Hatcheck Problem</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57200" y="1600200"/>
                <a:ext cx="8458200" cy="4525963"/>
              </a:xfrm>
            </p:spPr>
            <p:txBody>
              <a:bodyPr/>
              <a:lstStyle/>
              <a:p>
                <a:r>
                  <a:rPr lang="zh-CN" altLang="en-US" dirty="0"/>
                  <a:t>负责寄存帽子的服务生把帽子搞乱了，只能随机发还。问他可以期望还对几个？</a:t>
                </a:r>
                <a:endParaRPr lang="en-US" altLang="zh-CN" dirty="0"/>
              </a:p>
              <a:p>
                <a:pPr lvl="1"/>
                <a:r>
                  <a:rPr lang="zh-CN" altLang="en-US" dirty="0"/>
                  <a:t>令</a:t>
                </a:r>
                <a:r>
                  <a:rPr lang="en-US" altLang="zh-CN" i="1" dirty="0"/>
                  <a:t>X</a:t>
                </a:r>
                <a:r>
                  <a:rPr lang="en-US" altLang="zh-CN" i="1" baseline="-25000" dirty="0"/>
                  <a:t>i</a:t>
                </a:r>
                <a:r>
                  <a:rPr lang="en-US" altLang="zh-CN" baseline="-25000" dirty="0"/>
                  <a:t> </a:t>
                </a:r>
                <a:r>
                  <a:rPr lang="en-US" altLang="zh-CN" dirty="0"/>
                  <a:t>= 1 </a:t>
                </a:r>
                <a:r>
                  <a:rPr lang="zh-CN" altLang="en-US" dirty="0"/>
                  <a:t>若第</a:t>
                </a:r>
                <a:r>
                  <a:rPr lang="en-US" altLang="zh-CN" dirty="0"/>
                  <a:t> </a:t>
                </a:r>
                <a:r>
                  <a:rPr lang="en-US" altLang="zh-CN" i="1" dirty="0" err="1"/>
                  <a:t>i</a:t>
                </a:r>
                <a:r>
                  <a:rPr lang="en-US" altLang="zh-CN" dirty="0"/>
                  <a:t> </a:t>
                </a:r>
                <a:r>
                  <a:rPr lang="zh-CN" altLang="en-US" dirty="0"/>
                  <a:t>个客人拿到他的帽子；否则</a:t>
                </a:r>
                <a:r>
                  <a:rPr lang="en-US" altLang="zh-CN" dirty="0"/>
                  <a:t> = 0</a:t>
                </a:r>
                <a:r>
                  <a:rPr lang="zh-CN" altLang="en-US" dirty="0"/>
                  <a:t>。</a:t>
                </a:r>
                <a:endParaRPr lang="en-US" altLang="zh-CN" dirty="0"/>
              </a:p>
              <a:p>
                <a:pPr marL="457200" lvl="1" indent="0">
                  <a:buNone/>
                </a:pPr>
                <a14:m>
                  <m:oMathPara xmlns:m="http://schemas.openxmlformats.org/officeDocument/2006/math">
                    <m:oMathParaPr>
                      <m:jc m:val="centerGroup"/>
                    </m:oMathParaPr>
                    <m:oMath xmlns:m="http://schemas.openxmlformats.org/officeDocument/2006/math">
                      <m:r>
                        <a:rPr lang="en-US" altLang="zh-CN" i="1" dirty="0">
                          <a:latin typeface="Cambria Math" panose="02040503050406030204" pitchFamily="18" charset="0"/>
                        </a:rPr>
                        <m:t>𝑋</m:t>
                      </m:r>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𝑋</m:t>
                          </m:r>
                        </m:e>
                        <m:sub>
                          <m:r>
                            <a:rPr lang="en-US" altLang="zh-CN" i="1" dirty="0">
                              <a:latin typeface="Cambria Math" panose="02040503050406030204" pitchFamily="18" charset="0"/>
                            </a:rPr>
                            <m:t>1</m:t>
                          </m:r>
                        </m:sub>
                      </m:sSub>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𝑋</m:t>
                          </m:r>
                        </m:e>
                        <m:sub>
                          <m:r>
                            <a:rPr lang="en-US" altLang="zh-CN" i="1" dirty="0">
                              <a:latin typeface="Cambria Math" panose="02040503050406030204" pitchFamily="18" charset="0"/>
                            </a:rPr>
                            <m:t>2</m:t>
                          </m:r>
                        </m:sub>
                      </m:sSub>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𝑋</m:t>
                          </m:r>
                        </m:e>
                        <m:sub>
                          <m:r>
                            <a:rPr lang="en-US" altLang="zh-CN" i="1" dirty="0">
                              <a:latin typeface="Cambria Math" panose="02040503050406030204" pitchFamily="18" charset="0"/>
                            </a:rPr>
                            <m:t>𝑛</m:t>
                          </m:r>
                        </m:sub>
                      </m:sSub>
                    </m:oMath>
                  </m:oMathPara>
                </a14:m>
                <a:endParaRPr lang="en-US" altLang="zh-CN" dirty="0"/>
              </a:p>
              <a:p>
                <a:pPr marL="457200" lvl="1" indent="0">
                  <a:buNone/>
                </a:pPr>
                <a14:m>
                  <m:oMathPara xmlns:m="http://schemas.openxmlformats.org/officeDocument/2006/math">
                    <m:oMathParaPr>
                      <m:jc m:val="centerGroup"/>
                    </m:oMathParaPr>
                    <m:oMath xmlns:m="http://schemas.openxmlformats.org/officeDocument/2006/math">
                      <m:r>
                        <m:rPr>
                          <m:sty m:val="p"/>
                        </m:rPr>
                        <a:rPr lang="en-US" altLang="zh-CN" i="0" dirty="0" smtClean="0">
                          <a:latin typeface="Cambria Math" panose="02040503050406030204" pitchFamily="18" charset="0"/>
                        </a:rPr>
                        <m:t>Ex</m:t>
                      </m:r>
                      <m:d>
                        <m:dPr>
                          <m:begChr m:val="["/>
                          <m:endChr m:val="]"/>
                          <m:ctrlPr>
                            <a:rPr lang="en-US" altLang="zh-CN" b="0" i="1" dirty="0" smtClean="0">
                              <a:latin typeface="Cambria Math" panose="02040503050406030204" pitchFamily="18" charset="0"/>
                            </a:rPr>
                          </m:ctrlPr>
                        </m:dPr>
                        <m:e>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𝑋</m:t>
                              </m:r>
                            </m:e>
                            <m:sub>
                              <m:r>
                                <a:rPr lang="en-US" altLang="zh-CN" b="0" i="1" dirty="0" smtClean="0">
                                  <a:latin typeface="Cambria Math" panose="02040503050406030204" pitchFamily="18" charset="0"/>
                                </a:rPr>
                                <m:t>𝑖</m:t>
                              </m:r>
                            </m:sub>
                          </m:sSub>
                        </m:e>
                      </m:d>
                      <m:r>
                        <a:rPr lang="en-US" altLang="zh-CN" b="0" i="1" dirty="0" smtClean="0">
                          <a:latin typeface="Cambria Math" panose="02040503050406030204" pitchFamily="18" charset="0"/>
                        </a:rPr>
                        <m:t>=1⋅</m:t>
                      </m:r>
                      <m:func>
                        <m:funcPr>
                          <m:ctrlPr>
                            <a:rPr lang="en-US" altLang="zh-CN" b="0" i="1" dirty="0" smtClean="0">
                              <a:latin typeface="Cambria Math" panose="02040503050406030204" pitchFamily="18" charset="0"/>
                            </a:rPr>
                          </m:ctrlPr>
                        </m:funcPr>
                        <m:fName>
                          <m:r>
                            <m:rPr>
                              <m:sty m:val="p"/>
                            </m:rPr>
                            <a:rPr lang="en-US" altLang="zh-CN" b="0" i="0" dirty="0" smtClean="0">
                              <a:latin typeface="Cambria Math" panose="02040503050406030204" pitchFamily="18" charset="0"/>
                            </a:rPr>
                            <m:t>Pr</m:t>
                          </m:r>
                        </m:fName>
                        <m:e>
                          <m:d>
                            <m:dPr>
                              <m:begChr m:val="["/>
                              <m:endChr m:val="]"/>
                              <m:ctrlPr>
                                <a:rPr lang="en-US" altLang="zh-CN" b="0" i="1" dirty="0" smtClean="0">
                                  <a:latin typeface="Cambria Math" panose="02040503050406030204" pitchFamily="18" charset="0"/>
                                </a:rPr>
                              </m:ctrlPr>
                            </m:dPr>
                            <m:e>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𝑋</m:t>
                                  </m:r>
                                </m:e>
                                <m:sub>
                                  <m:r>
                                    <a:rPr lang="en-US" altLang="zh-CN" b="0" i="1" dirty="0" smtClean="0">
                                      <a:latin typeface="Cambria Math" panose="02040503050406030204" pitchFamily="18" charset="0"/>
                                    </a:rPr>
                                    <m:t>𝑖</m:t>
                                  </m:r>
                                </m:sub>
                              </m:sSub>
                              <m:r>
                                <a:rPr lang="en-US" altLang="zh-CN" b="0" i="1" dirty="0" smtClean="0">
                                  <a:latin typeface="Cambria Math" panose="02040503050406030204" pitchFamily="18" charset="0"/>
                                </a:rPr>
                                <m:t>=1</m:t>
                              </m:r>
                            </m:e>
                          </m:d>
                        </m:e>
                      </m:func>
                      <m:r>
                        <a:rPr lang="en-US" altLang="zh-CN" b="0" i="1" dirty="0" smtClean="0">
                          <a:latin typeface="Cambria Math" panose="02040503050406030204" pitchFamily="18" charset="0"/>
                        </a:rPr>
                        <m:t>+0⋅</m:t>
                      </m:r>
                      <m:func>
                        <m:funcPr>
                          <m:ctrlPr>
                            <a:rPr lang="en-US" altLang="zh-CN" b="0" i="1" dirty="0" smtClean="0">
                              <a:latin typeface="Cambria Math" panose="02040503050406030204" pitchFamily="18" charset="0"/>
                            </a:rPr>
                          </m:ctrlPr>
                        </m:funcPr>
                        <m:fName>
                          <m:r>
                            <m:rPr>
                              <m:sty m:val="p"/>
                            </m:rPr>
                            <a:rPr lang="en-US" altLang="zh-CN" b="0" i="0" dirty="0" smtClean="0">
                              <a:latin typeface="Cambria Math" panose="02040503050406030204" pitchFamily="18" charset="0"/>
                            </a:rPr>
                            <m:t>Pr</m:t>
                          </m:r>
                        </m:fName>
                        <m:e>
                          <m:d>
                            <m:dPr>
                              <m:begChr m:val="["/>
                              <m:endChr m:val="]"/>
                              <m:ctrlPr>
                                <a:rPr lang="en-US" altLang="zh-CN" b="0" i="1" dirty="0" smtClean="0">
                                  <a:latin typeface="Cambria Math" panose="02040503050406030204" pitchFamily="18" charset="0"/>
                                </a:rPr>
                              </m:ctrlPr>
                            </m:dPr>
                            <m:e>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𝑋</m:t>
                                  </m:r>
                                </m:e>
                                <m:sub>
                                  <m:r>
                                    <a:rPr lang="en-US" altLang="zh-CN" b="0" i="1" dirty="0" smtClean="0">
                                      <a:latin typeface="Cambria Math" panose="02040503050406030204" pitchFamily="18" charset="0"/>
                                    </a:rPr>
                                    <m:t>𝑖</m:t>
                                  </m:r>
                                </m:sub>
                              </m:sSub>
                              <m:r>
                                <a:rPr lang="en-US" altLang="zh-CN" b="0" i="1" dirty="0" smtClean="0">
                                  <a:latin typeface="Cambria Math" panose="02040503050406030204" pitchFamily="18" charset="0"/>
                                </a:rPr>
                                <m:t>=0</m:t>
                              </m:r>
                            </m:e>
                          </m:d>
                        </m:e>
                      </m:func>
                      <m:r>
                        <a:rPr lang="en-US" altLang="zh-CN" b="0" i="1" dirty="0" smtClean="0">
                          <a:latin typeface="Cambria Math" panose="02040503050406030204" pitchFamily="18" charset="0"/>
                        </a:rPr>
                        <m:t>=</m:t>
                      </m:r>
                      <m:f>
                        <m:fPr>
                          <m:ctrlPr>
                            <a:rPr lang="en-US" altLang="zh-CN" b="0" i="1" dirty="0" smtClean="0">
                              <a:latin typeface="Cambria Math" panose="02040503050406030204" pitchFamily="18" charset="0"/>
                            </a:rPr>
                          </m:ctrlPr>
                        </m:fPr>
                        <m:num>
                          <m:r>
                            <a:rPr lang="en-US" altLang="zh-CN" b="0" i="1" dirty="0" smtClean="0">
                              <a:latin typeface="Cambria Math" panose="02040503050406030204" pitchFamily="18" charset="0"/>
                            </a:rPr>
                            <m:t>1</m:t>
                          </m:r>
                        </m:num>
                        <m:den>
                          <m:r>
                            <a:rPr lang="en-US" altLang="zh-CN" b="0" i="1" dirty="0" smtClean="0">
                              <a:latin typeface="Cambria Math" panose="02040503050406030204" pitchFamily="18" charset="0"/>
                            </a:rPr>
                            <m:t>𝑛</m:t>
                          </m:r>
                        </m:den>
                      </m:f>
                    </m:oMath>
                  </m:oMathPara>
                </a14:m>
                <a:endParaRPr lang="en-US" altLang="zh-CN" b="0" dirty="0"/>
              </a:p>
              <a:p>
                <a:pPr marL="457200" lvl="1" indent="0">
                  <a:buNone/>
                </a:pPr>
                <a14:m>
                  <m:oMathPara xmlns:m="http://schemas.openxmlformats.org/officeDocument/2006/math">
                    <m:oMathParaPr>
                      <m:jc m:val="centerGroup"/>
                    </m:oMathParaPr>
                    <m:oMath xmlns:m="http://schemas.openxmlformats.org/officeDocument/2006/math">
                      <m:r>
                        <m:rPr>
                          <m:sty m:val="p"/>
                        </m:rPr>
                        <a:rPr lang="en-US" altLang="zh-CN" b="0" i="0" smtClean="0">
                          <a:latin typeface="Cambria Math" panose="02040503050406030204" pitchFamily="18" charset="0"/>
                        </a:rPr>
                        <m:t>Ex</m:t>
                      </m:r>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𝑋</m:t>
                          </m:r>
                        </m:e>
                      </m:d>
                      <m:r>
                        <a:rPr lang="en-US" altLang="zh-CN" b="0" i="1" smtClean="0">
                          <a:latin typeface="Cambria Math" panose="02040503050406030204" pitchFamily="18" charset="0"/>
                        </a:rPr>
                        <m:t>=</m:t>
                      </m:r>
                      <m:r>
                        <m:rPr>
                          <m:sty m:val="p"/>
                        </m:rPr>
                        <a:rPr lang="en-US" altLang="zh-CN" dirty="0">
                          <a:latin typeface="Cambria Math" panose="02040503050406030204" pitchFamily="18" charset="0"/>
                        </a:rPr>
                        <m:t>Ex</m:t>
                      </m:r>
                      <m:d>
                        <m:dPr>
                          <m:begChr m:val="["/>
                          <m:endChr m:val="]"/>
                          <m:ctrlPr>
                            <a:rPr lang="en-US" altLang="zh-CN" i="1" dirty="0">
                              <a:latin typeface="Cambria Math" panose="02040503050406030204" pitchFamily="18" charset="0"/>
                            </a:rPr>
                          </m:ctrlPr>
                        </m:dPr>
                        <m:e>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𝑋</m:t>
                              </m:r>
                            </m:e>
                            <m:sub>
                              <m:r>
                                <a:rPr lang="en-US" altLang="zh-CN" i="1" dirty="0">
                                  <a:latin typeface="Cambria Math" panose="02040503050406030204" pitchFamily="18" charset="0"/>
                                </a:rPr>
                                <m:t>1</m:t>
                              </m:r>
                            </m:sub>
                          </m:sSub>
                        </m:e>
                      </m:d>
                      <m:r>
                        <a:rPr lang="en-US" altLang="zh-CN" i="1" dirty="0">
                          <a:latin typeface="Cambria Math" panose="02040503050406030204" pitchFamily="18" charset="0"/>
                        </a:rPr>
                        <m:t>+</m:t>
                      </m:r>
                      <m:r>
                        <m:rPr>
                          <m:nor/>
                        </m:rPr>
                        <a:rPr lang="en-US" altLang="zh-CN" dirty="0"/>
                        <m:t> </m:t>
                      </m:r>
                      <m:r>
                        <m:rPr>
                          <m:sty m:val="p"/>
                        </m:rPr>
                        <a:rPr lang="en-US" altLang="zh-CN" dirty="0">
                          <a:latin typeface="Cambria Math" panose="02040503050406030204" pitchFamily="18" charset="0"/>
                        </a:rPr>
                        <m:t>Ex</m:t>
                      </m:r>
                      <m:d>
                        <m:dPr>
                          <m:begChr m:val="["/>
                          <m:endChr m:val="]"/>
                          <m:ctrlPr>
                            <a:rPr lang="en-US" altLang="zh-CN" i="1" dirty="0">
                              <a:latin typeface="Cambria Math" panose="02040503050406030204" pitchFamily="18" charset="0"/>
                            </a:rPr>
                          </m:ctrlPr>
                        </m:dPr>
                        <m:e>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𝑋</m:t>
                              </m:r>
                            </m:e>
                            <m:sub>
                              <m:r>
                                <a:rPr lang="en-US" altLang="zh-CN" i="1" dirty="0">
                                  <a:latin typeface="Cambria Math" panose="02040503050406030204" pitchFamily="18" charset="0"/>
                                </a:rPr>
                                <m:t>2</m:t>
                              </m:r>
                            </m:sub>
                          </m:sSub>
                        </m:e>
                      </m:d>
                      <m:r>
                        <a:rPr lang="en-US" altLang="zh-CN" i="1" dirty="0">
                          <a:latin typeface="Cambria Math" panose="02040503050406030204" pitchFamily="18" charset="0"/>
                        </a:rPr>
                        <m:t>+⋯+</m:t>
                      </m:r>
                      <m:r>
                        <m:rPr>
                          <m:sty m:val="p"/>
                        </m:rPr>
                        <a:rPr lang="en-US" altLang="zh-CN" dirty="0">
                          <a:latin typeface="Cambria Math" panose="02040503050406030204" pitchFamily="18" charset="0"/>
                        </a:rPr>
                        <m:t>Ex</m:t>
                      </m:r>
                      <m:d>
                        <m:dPr>
                          <m:begChr m:val="["/>
                          <m:endChr m:val="]"/>
                          <m:ctrlPr>
                            <a:rPr lang="en-US" altLang="zh-CN" i="1" dirty="0">
                              <a:latin typeface="Cambria Math" panose="02040503050406030204" pitchFamily="18" charset="0"/>
                            </a:rPr>
                          </m:ctrlPr>
                        </m:dPr>
                        <m:e>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𝑋</m:t>
                              </m:r>
                            </m:e>
                            <m:sub>
                              <m:r>
                                <a:rPr lang="en-US" altLang="zh-CN" i="1" dirty="0">
                                  <a:latin typeface="Cambria Math" panose="02040503050406030204" pitchFamily="18" charset="0"/>
                                </a:rPr>
                                <m:t>𝑛</m:t>
                              </m:r>
                            </m:sub>
                          </m:sSub>
                        </m:e>
                      </m:d>
                      <m:r>
                        <a:rPr lang="en-US" altLang="zh-CN" b="0" i="0" dirty="0" smtClean="0">
                          <a:latin typeface="Cambria Math" panose="02040503050406030204" pitchFamily="18" charset="0"/>
                        </a:rPr>
                        <m:t>=</m:t>
                      </m:r>
                      <m:r>
                        <a:rPr lang="en-US" altLang="zh-CN" b="0" i="1" dirty="0" smtClean="0">
                          <a:latin typeface="Cambria Math" panose="02040503050406030204" pitchFamily="18" charset="0"/>
                        </a:rPr>
                        <m:t>𝑛</m:t>
                      </m:r>
                      <m:r>
                        <a:rPr lang="en-US" altLang="zh-CN" b="0" i="1" dirty="0" smtClean="0">
                          <a:latin typeface="Cambria Math" panose="02040503050406030204" pitchFamily="18" charset="0"/>
                        </a:rPr>
                        <m:t>⋅</m:t>
                      </m:r>
                      <m:f>
                        <m:fPr>
                          <m:ctrlPr>
                            <a:rPr lang="en-US" altLang="zh-CN" b="0" i="1" dirty="0" smtClean="0">
                              <a:latin typeface="Cambria Math" panose="02040503050406030204" pitchFamily="18" charset="0"/>
                            </a:rPr>
                          </m:ctrlPr>
                        </m:fPr>
                        <m:num>
                          <m:r>
                            <a:rPr lang="en-US" altLang="zh-CN" b="0" i="0" dirty="0" smtClean="0">
                              <a:latin typeface="Cambria Math" panose="02040503050406030204" pitchFamily="18" charset="0"/>
                            </a:rPr>
                            <m:t>1</m:t>
                          </m:r>
                        </m:num>
                        <m:den>
                          <m:r>
                            <m:rPr>
                              <m:sty m:val="p"/>
                            </m:rPr>
                            <a:rPr lang="en-US" altLang="zh-CN" b="0" i="0" dirty="0" smtClean="0">
                              <a:latin typeface="Cambria Math" panose="02040503050406030204" pitchFamily="18" charset="0"/>
                            </a:rPr>
                            <m:t>n</m:t>
                          </m:r>
                        </m:den>
                      </m:f>
                      <m:r>
                        <a:rPr lang="en-US" altLang="zh-CN" b="0" i="0" dirty="0" smtClean="0">
                          <a:latin typeface="Cambria Math" panose="02040503050406030204" pitchFamily="18" charset="0"/>
                        </a:rPr>
                        <m:t>=1</m:t>
                      </m:r>
                    </m:oMath>
                  </m:oMathPara>
                </a14:m>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57200" y="1600200"/>
                <a:ext cx="8458200" cy="4525963"/>
              </a:xfrm>
              <a:blipFill>
                <a:blip r:embed="rId2"/>
                <a:stretch>
                  <a:fillRect l="-360" t="-134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887458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例：生日问题</a:t>
            </a:r>
          </a:p>
        </p:txBody>
      </p:sp>
      <mc:AlternateContent xmlns:mc="http://schemas.openxmlformats.org/markup-compatibility/2006" xmlns:a14="http://schemas.microsoft.com/office/drawing/2010/main">
        <mc:Choice Requires="a14">
          <p:sp>
            <p:nvSpPr>
              <p:cNvPr id="3" name="内容占位符 2"/>
              <p:cNvSpPr>
                <a:spLocks noGrp="1"/>
              </p:cNvSpPr>
              <p:nvPr>
                <p:ph sz="quarter" idx="1"/>
              </p:nvPr>
            </p:nvSpPr>
            <p:spPr/>
            <p:txBody>
              <a:bodyPr/>
              <a:lstStyle/>
              <a:p>
                <a:r>
                  <a:rPr lang="zh-CN" altLang="en-US" dirty="0"/>
                  <a:t>有</a:t>
                </a:r>
                <a14:m>
                  <m:oMath xmlns:m="http://schemas.openxmlformats.org/officeDocument/2006/math">
                    <m:r>
                      <a:rPr lang="en-US" altLang="zh-CN" b="1" i="1" smtClean="0">
                        <a:latin typeface="Cambria Math"/>
                      </a:rPr>
                      <m:t>𝒌</m:t>
                    </m:r>
                  </m:oMath>
                </a14:m>
                <a:r>
                  <a:rPr lang="zh-CN" altLang="en-US" dirty="0"/>
                  <a:t>个人，设每个人的生日是</a:t>
                </a:r>
                <a:r>
                  <a:rPr lang="en-US" altLang="zh-CN" dirty="0"/>
                  <a:t>365</a:t>
                </a:r>
                <a:r>
                  <a:rPr lang="zh-CN" altLang="en-US" dirty="0"/>
                  <a:t>天的任何一天是等可能的，求至少两人生日相同的概率。</a:t>
                </a:r>
                <a:endParaRPr lang="en-US" altLang="zh-CN" dirty="0"/>
              </a:p>
              <a:p>
                <a:pPr marL="0" indent="0">
                  <a:buNone/>
                </a:pPr>
                <a:r>
                  <a:rPr lang="zh-CN" altLang="en-US" dirty="0"/>
                  <a:t>解：令</a:t>
                </a:r>
                <a14:m>
                  <m:oMath xmlns:m="http://schemas.openxmlformats.org/officeDocument/2006/math">
                    <m:r>
                      <a:rPr lang="en-US" altLang="zh-CN" b="1" i="1" smtClean="0">
                        <a:latin typeface="Cambria Math" panose="02040503050406030204" pitchFamily="18" charset="0"/>
                      </a:rPr>
                      <m:t>𝑬</m:t>
                    </m:r>
                    <m:r>
                      <a:rPr lang="en-US" altLang="zh-CN" b="1" i="1" smtClean="0">
                        <a:latin typeface="Cambria Math"/>
                      </a:rPr>
                      <m:t>={</m:t>
                    </m:r>
                    <m:r>
                      <a:rPr lang="zh-CN" altLang="en-US" i="1">
                        <a:latin typeface="Cambria Math"/>
                      </a:rPr>
                      <m:t>至少两人</m:t>
                    </m:r>
                    <m:r>
                      <a:rPr lang="zh-CN" altLang="en-US" i="1" smtClean="0">
                        <a:latin typeface="Cambria Math"/>
                      </a:rPr>
                      <m:t>生日</m:t>
                    </m:r>
                    <m:r>
                      <a:rPr lang="zh-CN" altLang="en-US" i="1">
                        <a:latin typeface="Cambria Math"/>
                      </a:rPr>
                      <m:t>相同</m:t>
                    </m:r>
                    <m:r>
                      <a:rPr lang="en-US" altLang="zh-CN" b="1" i="1" smtClean="0">
                        <a:latin typeface="Cambria Math"/>
                      </a:rPr>
                      <m:t>}</m:t>
                    </m:r>
                  </m:oMath>
                </a14:m>
                <a:r>
                  <a:rPr lang="zh-CN" altLang="en-US" dirty="0"/>
                  <a:t>，则</a:t>
                </a:r>
                <a:endParaRPr lang="en-US" altLang="zh-CN" dirty="0"/>
              </a:p>
              <a:p>
                <a:pPr marL="0" indent="0">
                  <a:buNone/>
                </a:pPr>
                <a:r>
                  <a:rPr lang="en-US" altLang="zh-CN" b="1" dirty="0"/>
                  <a:t>      </a:t>
                </a:r>
                <a14:m>
                  <m:oMath xmlns:m="http://schemas.openxmlformats.org/officeDocument/2006/math">
                    <m:acc>
                      <m:accPr>
                        <m:chr m:val="̅"/>
                        <m:ctrlPr>
                          <a:rPr lang="en-US" altLang="zh-CN" b="1" i="1" smtClean="0">
                            <a:latin typeface="Cambria Math" panose="02040503050406030204" pitchFamily="18" charset="0"/>
                          </a:rPr>
                        </m:ctrlPr>
                      </m:accPr>
                      <m:e>
                        <m:r>
                          <a:rPr lang="en-US" altLang="zh-CN" b="1" i="1" smtClean="0">
                            <a:latin typeface="Cambria Math" panose="02040503050406030204" pitchFamily="18" charset="0"/>
                          </a:rPr>
                          <m:t>𝑬</m:t>
                        </m:r>
                      </m:e>
                    </m:acc>
                    <m:r>
                      <a:rPr lang="en-US" altLang="zh-CN" b="1" i="1" smtClean="0">
                        <a:latin typeface="Cambria Math"/>
                      </a:rPr>
                      <m:t>=</m:t>
                    </m:r>
                    <m:d>
                      <m:dPr>
                        <m:begChr m:val="{"/>
                        <m:endChr m:val="}"/>
                        <m:ctrlPr>
                          <a:rPr lang="en-US" altLang="zh-CN" b="1" i="1" smtClean="0">
                            <a:latin typeface="Cambria Math" panose="02040503050406030204" pitchFamily="18" charset="0"/>
                          </a:rPr>
                        </m:ctrlPr>
                      </m:dPr>
                      <m:e>
                        <m:r>
                          <a:rPr lang="en-US" altLang="zh-CN" b="1" i="1" smtClean="0">
                            <a:latin typeface="Cambria Math"/>
                          </a:rPr>
                          <m:t>𝒌</m:t>
                        </m:r>
                        <m:r>
                          <a:rPr lang="zh-CN" altLang="en-US" i="1">
                            <a:latin typeface="Cambria Math"/>
                          </a:rPr>
                          <m:t>个人</m:t>
                        </m:r>
                        <m:r>
                          <a:rPr lang="zh-CN" altLang="en-US" i="1" smtClean="0">
                            <a:latin typeface="Cambria Math"/>
                          </a:rPr>
                          <m:t>生日</m:t>
                        </m:r>
                        <m:r>
                          <a:rPr lang="zh-CN" altLang="en-US" b="1" i="1" smtClean="0">
                            <a:latin typeface="Cambria Math"/>
                          </a:rPr>
                          <m:t>均</m:t>
                        </m:r>
                        <m:r>
                          <a:rPr lang="zh-CN" altLang="en-US" i="1">
                            <a:latin typeface="Cambria Math"/>
                          </a:rPr>
                          <m:t>不同</m:t>
                        </m:r>
                      </m:e>
                    </m:d>
                    <m:r>
                      <a:rPr lang="en-US" altLang="zh-CN" b="1" i="1" smtClean="0">
                        <a:latin typeface="Cambria Math"/>
                      </a:rPr>
                      <m:t>.</m:t>
                    </m:r>
                  </m:oMath>
                </a14:m>
                <a:endParaRPr lang="en-US" altLang="zh-CN" dirty="0"/>
              </a:p>
              <a:p>
                <a:pPr marL="0" indent="0">
                  <a:buNone/>
                </a:pPr>
                <a:r>
                  <a:rPr lang="en-US" altLang="zh-CN" dirty="0"/>
                  <a:t>      </a:t>
                </a:r>
                <a:r>
                  <a:rPr lang="zh-CN" altLang="en-US" dirty="0"/>
                  <a:t>显然</a:t>
                </a:r>
                <a14:m>
                  <m:oMath xmlns:m="http://schemas.openxmlformats.org/officeDocument/2006/math">
                    <m:r>
                      <a:rPr lang="zh-CN" altLang="en-US" b="1" i="1" smtClean="0">
                        <a:latin typeface="Cambria Math"/>
                      </a:rPr>
                      <m:t>，</m:t>
                    </m:r>
                    <m:r>
                      <a:rPr lang="en-US" altLang="zh-CN" b="1" i="1" smtClean="0">
                        <a:latin typeface="Cambria Math"/>
                      </a:rPr>
                      <m:t>𝑷</m:t>
                    </m:r>
                    <m:r>
                      <a:rPr lang="en-US" altLang="zh-CN" b="1" i="1" smtClean="0">
                        <a:latin typeface="Cambria Math" panose="02040503050406030204" pitchFamily="18" charset="0"/>
                      </a:rPr>
                      <m:t>𝒓</m:t>
                    </m:r>
                    <m:d>
                      <m:dPr>
                        <m:ctrlPr>
                          <a:rPr lang="en-US" altLang="zh-CN" b="1" i="1" smtClean="0">
                            <a:latin typeface="Cambria Math" panose="02040503050406030204" pitchFamily="18" charset="0"/>
                          </a:rPr>
                        </m:ctrlPr>
                      </m:dPr>
                      <m:e>
                        <m:acc>
                          <m:accPr>
                            <m:chr m:val="̅"/>
                            <m:ctrlPr>
                              <a:rPr lang="en-US" altLang="zh-CN" b="1" i="1" smtClean="0">
                                <a:latin typeface="Cambria Math" panose="02040503050406030204" pitchFamily="18" charset="0"/>
                              </a:rPr>
                            </m:ctrlPr>
                          </m:accPr>
                          <m:e>
                            <m:r>
                              <a:rPr lang="en-US" altLang="zh-CN" i="1">
                                <a:latin typeface="Cambria Math" panose="02040503050406030204" pitchFamily="18" charset="0"/>
                              </a:rPr>
                              <m:t>𝑬</m:t>
                            </m:r>
                          </m:e>
                        </m:acc>
                      </m:e>
                    </m:d>
                    <m:r>
                      <a:rPr lang="en-US" altLang="zh-CN" b="1" i="1" smtClean="0">
                        <a:latin typeface="Cambria Math"/>
                      </a:rPr>
                      <m:t>=</m:t>
                    </m:r>
                    <m:f>
                      <m:fPr>
                        <m:ctrlPr>
                          <a:rPr lang="en-US" altLang="zh-CN" b="1" i="1" smtClean="0">
                            <a:latin typeface="Cambria Math" panose="02040503050406030204" pitchFamily="18" charset="0"/>
                          </a:rPr>
                        </m:ctrlPr>
                      </m:fPr>
                      <m:num>
                        <m:sSub>
                          <m:sSubPr>
                            <m:ctrlPr>
                              <a:rPr lang="en-US" altLang="zh-CN" b="1" i="1" smtClean="0">
                                <a:latin typeface="Cambria Math" panose="02040503050406030204" pitchFamily="18" charset="0"/>
                              </a:rPr>
                            </m:ctrlPr>
                          </m:sSubPr>
                          <m:e>
                            <m:d>
                              <m:dPr>
                                <m:ctrlPr>
                                  <a:rPr lang="en-US" altLang="zh-CN" b="1" i="1" smtClean="0">
                                    <a:latin typeface="Cambria Math" panose="02040503050406030204" pitchFamily="18" charset="0"/>
                                  </a:rPr>
                                </m:ctrlPr>
                              </m:dPr>
                              <m:e>
                                <m:r>
                                  <a:rPr lang="en-US" altLang="zh-CN" b="1" i="1" smtClean="0">
                                    <a:latin typeface="Cambria Math"/>
                                  </a:rPr>
                                  <m:t>𝟑𝟔𝟓</m:t>
                                </m:r>
                              </m:e>
                            </m:d>
                          </m:e>
                          <m:sub>
                            <m:r>
                              <a:rPr lang="en-US" altLang="zh-CN" b="1" i="1" smtClean="0">
                                <a:latin typeface="Cambria Math"/>
                              </a:rPr>
                              <m:t>𝒌</m:t>
                            </m:r>
                          </m:sub>
                        </m:sSub>
                      </m:num>
                      <m:den>
                        <m:r>
                          <a:rPr lang="en-US" altLang="zh-CN" b="1" i="1" smtClean="0">
                            <a:latin typeface="Cambria Math"/>
                          </a:rPr>
                          <m:t>𝟑𝟔</m:t>
                        </m:r>
                        <m:sSup>
                          <m:sSupPr>
                            <m:ctrlPr>
                              <a:rPr lang="en-US" altLang="zh-CN" b="1" i="1" smtClean="0">
                                <a:latin typeface="Cambria Math" panose="02040503050406030204" pitchFamily="18" charset="0"/>
                              </a:rPr>
                            </m:ctrlPr>
                          </m:sSupPr>
                          <m:e>
                            <m:r>
                              <a:rPr lang="en-US" altLang="zh-CN" b="1" i="1" smtClean="0">
                                <a:latin typeface="Cambria Math"/>
                              </a:rPr>
                              <m:t>𝟓</m:t>
                            </m:r>
                          </m:e>
                          <m:sup>
                            <m:r>
                              <a:rPr lang="en-US" altLang="zh-CN" b="1" i="1" smtClean="0">
                                <a:latin typeface="Cambria Math"/>
                              </a:rPr>
                              <m:t>𝒌</m:t>
                            </m:r>
                          </m:sup>
                        </m:sSup>
                      </m:den>
                    </m:f>
                    <m:r>
                      <a:rPr lang="en-US" altLang="zh-CN" b="1" i="1" smtClean="0">
                        <a:latin typeface="Cambria Math"/>
                      </a:rPr>
                      <m:t>.</m:t>
                    </m:r>
                  </m:oMath>
                </a14:m>
                <a:endParaRPr lang="en-US" altLang="zh-CN" b="1" dirty="0"/>
              </a:p>
              <a:p>
                <a:pPr marL="0" indent="0">
                  <a:buNone/>
                </a:pPr>
                <a:r>
                  <a:rPr lang="en-US" altLang="zh-CN" dirty="0"/>
                  <a:t>      </a:t>
                </a:r>
                <a:r>
                  <a:rPr lang="zh-CN" altLang="en-US" dirty="0"/>
                  <a:t>故</a:t>
                </a:r>
                <a14:m>
                  <m:oMath xmlns:m="http://schemas.openxmlformats.org/officeDocument/2006/math">
                    <m:r>
                      <a:rPr lang="en-US" altLang="zh-CN" b="1" i="1" smtClean="0">
                        <a:latin typeface="Cambria Math"/>
                      </a:rPr>
                      <m:t>𝑷</m:t>
                    </m:r>
                    <m:r>
                      <a:rPr lang="en-US" altLang="zh-CN" b="1" i="1" smtClean="0">
                        <a:latin typeface="Cambria Math" panose="02040503050406030204" pitchFamily="18" charset="0"/>
                      </a:rPr>
                      <m:t>𝒓</m:t>
                    </m:r>
                    <m:d>
                      <m:dPr>
                        <m:ctrlPr>
                          <a:rPr lang="en-US" altLang="zh-CN" b="1" i="1" smtClean="0">
                            <a:latin typeface="Cambria Math" panose="02040503050406030204" pitchFamily="18" charset="0"/>
                          </a:rPr>
                        </m:ctrlPr>
                      </m:dPr>
                      <m:e>
                        <m:r>
                          <a:rPr lang="en-US" altLang="zh-CN" i="1">
                            <a:latin typeface="Cambria Math" panose="02040503050406030204" pitchFamily="18" charset="0"/>
                          </a:rPr>
                          <m:t>𝑬</m:t>
                        </m:r>
                      </m:e>
                    </m:d>
                    <m:r>
                      <a:rPr lang="en-US" altLang="zh-CN" b="1" i="1" smtClean="0">
                        <a:latin typeface="Cambria Math"/>
                      </a:rPr>
                      <m:t>=</m:t>
                    </m:r>
                    <m:r>
                      <a:rPr lang="en-US" altLang="zh-CN" b="1" i="1" smtClean="0">
                        <a:latin typeface="Cambria Math"/>
                      </a:rPr>
                      <m:t>𝟏</m:t>
                    </m:r>
                    <m:r>
                      <a:rPr lang="en-US" altLang="zh-CN" b="1" i="1" smtClean="0">
                        <a:latin typeface="Cambria Math"/>
                      </a:rPr>
                      <m:t>−</m:t>
                    </m:r>
                    <m:r>
                      <a:rPr lang="en-US" altLang="zh-CN" b="1" i="1" smtClean="0">
                        <a:latin typeface="Cambria Math"/>
                      </a:rPr>
                      <m:t>𝑷𝒓</m:t>
                    </m:r>
                    <m:d>
                      <m:dPr>
                        <m:ctrlPr>
                          <a:rPr lang="en-US" altLang="zh-CN" b="1" i="1" smtClean="0">
                            <a:latin typeface="Cambria Math" panose="02040503050406030204" pitchFamily="18" charset="0"/>
                          </a:rPr>
                        </m:ctrlPr>
                      </m:dPr>
                      <m:e>
                        <m:acc>
                          <m:accPr>
                            <m:chr m:val="̅"/>
                            <m:ctrlPr>
                              <a:rPr lang="en-US" altLang="zh-CN" b="1" i="1" smtClean="0">
                                <a:latin typeface="Cambria Math" panose="02040503050406030204" pitchFamily="18" charset="0"/>
                              </a:rPr>
                            </m:ctrlPr>
                          </m:accPr>
                          <m:e>
                            <m:r>
                              <a:rPr lang="en-US" altLang="zh-CN" i="1">
                                <a:latin typeface="Cambria Math" panose="02040503050406030204" pitchFamily="18" charset="0"/>
                              </a:rPr>
                              <m:t>𝑬</m:t>
                            </m:r>
                          </m:e>
                        </m:acc>
                      </m:e>
                    </m:d>
                    <m:r>
                      <a:rPr lang="en-US" altLang="zh-CN" b="1" i="1" smtClean="0">
                        <a:latin typeface="Cambria Math"/>
                      </a:rPr>
                      <m:t>=</m:t>
                    </m:r>
                    <m:r>
                      <a:rPr lang="en-US" altLang="zh-CN" b="1" i="1" smtClean="0">
                        <a:latin typeface="Cambria Math"/>
                      </a:rPr>
                      <m:t>𝟏</m:t>
                    </m:r>
                    <m:r>
                      <a:rPr lang="en-US" altLang="zh-CN" b="1" i="1" smtClean="0">
                        <a:latin typeface="Cambria Math"/>
                      </a:rPr>
                      <m:t>−</m:t>
                    </m:r>
                    <m:f>
                      <m:fPr>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d>
                              <m:dPr>
                                <m:ctrlPr>
                                  <a:rPr lang="en-US" altLang="zh-CN" i="1">
                                    <a:latin typeface="Cambria Math" panose="02040503050406030204" pitchFamily="18" charset="0"/>
                                  </a:rPr>
                                </m:ctrlPr>
                              </m:dPr>
                              <m:e>
                                <m:r>
                                  <a:rPr lang="en-US" altLang="zh-CN" i="1">
                                    <a:latin typeface="Cambria Math"/>
                                  </a:rPr>
                                  <m:t>𝟑𝟔𝟓</m:t>
                                </m:r>
                              </m:e>
                            </m:d>
                          </m:e>
                          <m:sub>
                            <m:r>
                              <a:rPr lang="en-US" altLang="zh-CN" i="1">
                                <a:latin typeface="Cambria Math"/>
                              </a:rPr>
                              <m:t>𝒌</m:t>
                            </m:r>
                          </m:sub>
                        </m:sSub>
                      </m:num>
                      <m:den>
                        <m:r>
                          <a:rPr lang="en-US" altLang="zh-CN" i="1">
                            <a:latin typeface="Cambria Math"/>
                          </a:rPr>
                          <m:t>𝟑𝟔</m:t>
                        </m:r>
                        <m:sSup>
                          <m:sSupPr>
                            <m:ctrlPr>
                              <a:rPr lang="en-US" altLang="zh-CN" i="1">
                                <a:latin typeface="Cambria Math" panose="02040503050406030204" pitchFamily="18" charset="0"/>
                              </a:rPr>
                            </m:ctrlPr>
                          </m:sSupPr>
                          <m:e>
                            <m:r>
                              <a:rPr lang="en-US" altLang="zh-CN" i="1">
                                <a:latin typeface="Cambria Math"/>
                              </a:rPr>
                              <m:t>𝟓</m:t>
                            </m:r>
                          </m:e>
                          <m:sup>
                            <m:r>
                              <a:rPr lang="en-US" altLang="zh-CN" i="1">
                                <a:latin typeface="Cambria Math"/>
                              </a:rPr>
                              <m:t>𝒌</m:t>
                            </m:r>
                          </m:sup>
                        </m:sSup>
                      </m:den>
                    </m:f>
                  </m:oMath>
                </a14:m>
                <a:r>
                  <a:rPr lang="en-US" altLang="zh-CN" dirty="0"/>
                  <a:t>.</a:t>
                </a:r>
              </a:p>
              <a:p>
                <a:pPr marL="0" indent="0">
                  <a:buNone/>
                </a:pPr>
                <a:r>
                  <a:rPr lang="en-US" altLang="zh-CN" dirty="0"/>
                  <a:t>    </a:t>
                </a:r>
              </a:p>
            </p:txBody>
          </p:sp>
        </mc:Choice>
        <mc:Fallback xmlns="">
          <p:sp>
            <p:nvSpPr>
              <p:cNvPr id="3" name="内容占位符 2"/>
              <p:cNvSpPr>
                <a:spLocks noGrp="1" noRot="1" noChangeAspect="1" noMove="1" noResize="1" noEditPoints="1" noAdjustHandles="1" noChangeArrowheads="1" noChangeShapeType="1" noTextEdit="1"/>
              </p:cNvSpPr>
              <p:nvPr>
                <p:ph sz="quarter" idx="1"/>
              </p:nvPr>
            </p:nvSpPr>
            <p:spPr>
              <a:blipFill>
                <a:blip r:embed="rId2"/>
                <a:stretch>
                  <a:fillRect l="-1645" t="-2171"/>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normAutofit fontScale="85000" lnSpcReduction="20000"/>
          </a:bodyPr>
          <a:lstStyle/>
          <a:p>
            <a:fld id="{0C913308-F349-4B6D-A68A-DD1791B4A57B}" type="slidenum">
              <a:rPr lang="zh-CN" altLang="en-US" smtClean="0"/>
              <a:t>4</a:t>
            </a:fld>
            <a:endParaRPr lang="zh-CN" altLang="en-US" dirty="0"/>
          </a:p>
        </p:txBody>
      </p:sp>
    </p:spTree>
    <p:extLst>
      <p:ext uri="{BB962C8B-B14F-4D97-AF65-F5344CB8AC3E}">
        <p14:creationId xmlns:p14="http://schemas.microsoft.com/office/powerpoint/2010/main" val="2999883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1"/>
          <p:cNvSpPr>
            <a:spLocks noGrp="1"/>
          </p:cNvSpPr>
          <p:nvPr>
            <p:ph type="title"/>
          </p:nvPr>
        </p:nvSpPr>
        <p:spPr/>
        <p:txBody>
          <a:bodyPr/>
          <a:lstStyle/>
          <a:p>
            <a:r>
              <a:rPr lang="en-US" altLang="zh-CN"/>
              <a:t>独立随机变量</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20000"/>
              </a:bodyPr>
              <a:lstStyle/>
              <a:p>
                <a:r>
                  <a:rPr lang="zh-CN" altLang="en-US" sz="2800" dirty="0">
                    <a:latin typeface="+mj-ea"/>
                    <a:ea typeface="+mj-ea"/>
                  </a:rPr>
                  <a:t>样本空间</a:t>
                </a:r>
                <a:r>
                  <a:rPr lang="en-US" altLang="zh-CN" sz="2800" dirty="0">
                    <a:latin typeface="+mj-ea"/>
                    <a:ea typeface="+mj-ea"/>
                  </a:rPr>
                  <a:t> </a:t>
                </a:r>
                <a14:m>
                  <m:oMath xmlns:m="http://schemas.openxmlformats.org/officeDocument/2006/math">
                    <m:r>
                      <a:rPr lang="en-US" altLang="zh-CN" sz="2800" i="1">
                        <a:latin typeface="Cambria Math" charset="0"/>
                        <a:ea typeface="+mj-ea"/>
                      </a:rPr>
                      <m:t>𝒮</m:t>
                    </m:r>
                  </m:oMath>
                </a14:m>
                <a:r>
                  <a:rPr lang="en-US" altLang="zh-CN" sz="2800" dirty="0">
                    <a:latin typeface="+mj-ea"/>
                    <a:ea typeface="+mj-ea"/>
                  </a:rPr>
                  <a:t> </a:t>
                </a:r>
                <a:r>
                  <a:rPr lang="zh-CN" altLang="en-US" sz="2800" dirty="0">
                    <a:latin typeface="+mj-ea"/>
                    <a:ea typeface="+mj-ea"/>
                  </a:rPr>
                  <a:t>上的随机变量</a:t>
                </a:r>
                <a:r>
                  <a:rPr lang="en-US" altLang="zh-CN" sz="2800" dirty="0">
                    <a:latin typeface="+mj-ea"/>
                    <a:ea typeface="+mj-ea"/>
                  </a:rPr>
                  <a:t> </a:t>
                </a:r>
                <a14:m>
                  <m:oMath xmlns:m="http://schemas.openxmlformats.org/officeDocument/2006/math">
                    <m:r>
                      <a:rPr lang="en-US" altLang="zh-CN" sz="2800" i="1" dirty="0" smtClean="0">
                        <a:latin typeface="Cambria Math" charset="0"/>
                        <a:ea typeface="+mj-ea"/>
                      </a:rPr>
                      <m:t>𝑋</m:t>
                    </m:r>
                  </m:oMath>
                </a14:m>
                <a:r>
                  <a:rPr lang="en-US" altLang="zh-CN" sz="2800" dirty="0">
                    <a:latin typeface="+mj-ea"/>
                    <a:ea typeface="+mj-ea"/>
                  </a:rPr>
                  <a:t> </a:t>
                </a:r>
                <a:r>
                  <a:rPr lang="zh-CN" altLang="en-US" sz="2800" dirty="0">
                    <a:latin typeface="+mj-ea"/>
                    <a:ea typeface="+mj-ea"/>
                  </a:rPr>
                  <a:t>和</a:t>
                </a:r>
                <a:r>
                  <a:rPr lang="en-US" altLang="zh-CN" sz="2800" dirty="0">
                    <a:latin typeface="+mj-ea"/>
                    <a:ea typeface="+mj-ea"/>
                  </a:rPr>
                  <a:t> </a:t>
                </a:r>
                <a14:m>
                  <m:oMath xmlns:m="http://schemas.openxmlformats.org/officeDocument/2006/math">
                    <m:r>
                      <a:rPr lang="en-US" altLang="zh-CN" sz="2800" i="1" dirty="0" smtClean="0">
                        <a:latin typeface="Cambria Math" charset="0"/>
                        <a:ea typeface="+mj-ea"/>
                      </a:rPr>
                      <m:t>𝑌</m:t>
                    </m:r>
                  </m:oMath>
                </a14:m>
                <a:r>
                  <a:rPr lang="en-US" altLang="zh-CN" sz="2800" dirty="0">
                    <a:latin typeface="+mj-ea"/>
                    <a:ea typeface="+mj-ea"/>
                  </a:rPr>
                  <a:t> </a:t>
                </a:r>
                <a:r>
                  <a:rPr lang="zh-CN" altLang="en-US" sz="2800" dirty="0">
                    <a:latin typeface="+mj-ea"/>
                    <a:ea typeface="+mj-ea"/>
                  </a:rPr>
                  <a:t>若满足</a:t>
                </a:r>
                <a14:m>
                  <m:oMath xmlns:m="http://schemas.openxmlformats.org/officeDocument/2006/math">
                    <m:func>
                      <m:funcPr>
                        <m:ctrlPr>
                          <a:rPr lang="en-US" altLang="zh-CN" sz="2400" b="0" i="1" dirty="0" smtClean="0">
                            <a:latin typeface="Cambria Math" panose="02040503050406030204" pitchFamily="18" charset="0"/>
                            <a:ea typeface="+mj-ea"/>
                          </a:rPr>
                        </m:ctrlPr>
                      </m:funcPr>
                      <m:fName>
                        <m:r>
                          <m:rPr>
                            <m:sty m:val="p"/>
                          </m:rPr>
                          <a:rPr lang="en-US" altLang="zh-CN" sz="2400" b="0" i="0" dirty="0" smtClean="0">
                            <a:latin typeface="Cambria Math" charset="0"/>
                            <a:ea typeface="+mj-ea"/>
                          </a:rPr>
                          <m:t>Pr</m:t>
                        </m:r>
                      </m:fName>
                      <m:e>
                        <m:d>
                          <m:dPr>
                            <m:begChr m:val="["/>
                            <m:endChr m:val="]"/>
                            <m:ctrlPr>
                              <a:rPr lang="en-US" altLang="zh-CN" sz="2400" b="0" i="1" dirty="0" smtClean="0">
                                <a:latin typeface="Cambria Math" panose="02040503050406030204" pitchFamily="18" charset="0"/>
                                <a:ea typeface="+mj-ea"/>
                              </a:rPr>
                            </m:ctrlPr>
                          </m:dPr>
                          <m:e>
                            <m:r>
                              <a:rPr lang="en-US" altLang="zh-CN" sz="2400" i="1" dirty="0" smtClean="0">
                                <a:latin typeface="Cambria Math" charset="0"/>
                                <a:ea typeface="+mj-ea"/>
                              </a:rPr>
                              <m:t>𝑋</m:t>
                            </m:r>
                            <m:r>
                              <a:rPr lang="en-US" altLang="zh-CN" sz="2400" i="1" dirty="0" smtClean="0">
                                <a:latin typeface="Cambria Math" charset="0"/>
                                <a:ea typeface="+mj-ea"/>
                              </a:rPr>
                              <m:t>=</m:t>
                            </m:r>
                            <m:sSub>
                              <m:sSubPr>
                                <m:ctrlPr>
                                  <a:rPr lang="en-US" altLang="zh-CN" sz="2400" b="0" i="1" dirty="0" smtClean="0">
                                    <a:latin typeface="Cambria Math" panose="02040503050406030204" pitchFamily="18" charset="0"/>
                                    <a:ea typeface="+mj-ea"/>
                                  </a:rPr>
                                </m:ctrlPr>
                              </m:sSubPr>
                              <m:e>
                                <m:r>
                                  <a:rPr lang="en-US" altLang="zh-CN" sz="2400" i="1" dirty="0" smtClean="0">
                                    <a:latin typeface="Cambria Math" charset="0"/>
                                    <a:ea typeface="+mj-ea"/>
                                  </a:rPr>
                                  <m:t>𝑟</m:t>
                                </m:r>
                              </m:e>
                              <m:sub>
                                <m:r>
                                  <a:rPr lang="en-US" altLang="zh-CN" sz="2400" b="0" i="1" dirty="0" smtClean="0">
                                    <a:latin typeface="Cambria Math" charset="0"/>
                                    <a:ea typeface="+mj-ea"/>
                                  </a:rPr>
                                  <m:t>1</m:t>
                                </m:r>
                              </m:sub>
                            </m:sSub>
                            <m:r>
                              <a:rPr lang="zh-CN" altLang="en-US" sz="2400" i="1" dirty="0">
                                <a:latin typeface="Cambria Math" charset="0"/>
                                <a:ea typeface="+mj-ea"/>
                              </a:rPr>
                              <m:t>且</m:t>
                            </m:r>
                            <m:r>
                              <a:rPr lang="en-US" altLang="zh-CN" sz="2400" i="1" dirty="0">
                                <a:latin typeface="Cambria Math" charset="0"/>
                                <a:ea typeface="+mj-ea"/>
                              </a:rPr>
                              <m:t>𝑌</m:t>
                            </m:r>
                            <m:r>
                              <a:rPr lang="en-US" altLang="zh-CN" sz="2400" i="1" dirty="0">
                                <a:latin typeface="Cambria Math" charset="0"/>
                                <a:ea typeface="+mj-ea"/>
                              </a:rPr>
                              <m:t>=</m:t>
                            </m:r>
                            <m:sSub>
                              <m:sSubPr>
                                <m:ctrlPr>
                                  <a:rPr lang="en-US" altLang="zh-CN" sz="2400" b="0" i="1" dirty="0" smtClean="0">
                                    <a:latin typeface="Cambria Math" panose="02040503050406030204" pitchFamily="18" charset="0"/>
                                    <a:ea typeface="+mj-ea"/>
                                  </a:rPr>
                                </m:ctrlPr>
                              </m:sSubPr>
                              <m:e>
                                <m:r>
                                  <a:rPr lang="en-US" altLang="zh-CN" sz="2400" i="1" dirty="0">
                                    <a:latin typeface="Cambria Math" charset="0"/>
                                    <a:ea typeface="+mj-ea"/>
                                  </a:rPr>
                                  <m:t>𝑟</m:t>
                                </m:r>
                              </m:e>
                              <m:sub>
                                <m:r>
                                  <a:rPr lang="en-US" altLang="zh-CN" sz="2400" b="0" i="1" dirty="0" smtClean="0">
                                    <a:latin typeface="Cambria Math" charset="0"/>
                                    <a:ea typeface="+mj-ea"/>
                                  </a:rPr>
                                  <m:t>2</m:t>
                                </m:r>
                              </m:sub>
                            </m:sSub>
                          </m:e>
                        </m:d>
                      </m:e>
                    </m:func>
                    <m:r>
                      <a:rPr lang="en-US" altLang="zh-CN" sz="2400" i="1" dirty="0">
                        <a:latin typeface="Cambria Math" charset="0"/>
                        <a:ea typeface="+mj-ea"/>
                      </a:rPr>
                      <m:t>=</m:t>
                    </m:r>
                    <m:func>
                      <m:funcPr>
                        <m:ctrlPr>
                          <a:rPr lang="en-US" altLang="zh-CN" sz="2400" b="0" i="1" dirty="0" smtClean="0">
                            <a:latin typeface="Cambria Math" panose="02040503050406030204" pitchFamily="18" charset="0"/>
                            <a:ea typeface="+mj-ea"/>
                          </a:rPr>
                        </m:ctrlPr>
                      </m:funcPr>
                      <m:fName>
                        <m:r>
                          <m:rPr>
                            <m:sty m:val="p"/>
                          </m:rPr>
                          <a:rPr lang="en-US" altLang="zh-CN" sz="2400" b="0" i="0" dirty="0" smtClean="0">
                            <a:latin typeface="Cambria Math" charset="0"/>
                            <a:ea typeface="+mj-ea"/>
                          </a:rPr>
                          <m:t>Pr</m:t>
                        </m:r>
                      </m:fName>
                      <m:e>
                        <m:d>
                          <m:dPr>
                            <m:begChr m:val="["/>
                            <m:endChr m:val="]"/>
                            <m:ctrlPr>
                              <a:rPr lang="en-US" altLang="zh-CN" sz="2400" b="0" i="1" dirty="0" smtClean="0">
                                <a:latin typeface="Cambria Math" panose="02040503050406030204" pitchFamily="18" charset="0"/>
                                <a:ea typeface="+mj-ea"/>
                              </a:rPr>
                            </m:ctrlPr>
                          </m:dPr>
                          <m:e>
                            <m:r>
                              <a:rPr lang="en-US" altLang="zh-CN" sz="2400" i="1" dirty="0">
                                <a:latin typeface="Cambria Math" charset="0"/>
                                <a:ea typeface="+mj-ea"/>
                              </a:rPr>
                              <m:t>𝑋</m:t>
                            </m:r>
                            <m:r>
                              <a:rPr lang="en-US" altLang="zh-CN" sz="2400" i="1" dirty="0">
                                <a:latin typeface="Cambria Math" charset="0"/>
                                <a:ea typeface="+mj-ea"/>
                              </a:rPr>
                              <m:t>=</m:t>
                            </m:r>
                            <m:sSub>
                              <m:sSubPr>
                                <m:ctrlPr>
                                  <a:rPr lang="en-US" altLang="zh-CN" sz="2400" b="0" i="1" dirty="0" smtClean="0">
                                    <a:latin typeface="Cambria Math" panose="02040503050406030204" pitchFamily="18" charset="0"/>
                                    <a:ea typeface="+mj-ea"/>
                                  </a:rPr>
                                </m:ctrlPr>
                              </m:sSubPr>
                              <m:e>
                                <m:r>
                                  <a:rPr lang="en-US" altLang="zh-CN" sz="2400" i="1" dirty="0">
                                    <a:latin typeface="Cambria Math" charset="0"/>
                                    <a:ea typeface="+mj-ea"/>
                                  </a:rPr>
                                  <m:t>𝑟</m:t>
                                </m:r>
                              </m:e>
                              <m:sub>
                                <m:r>
                                  <a:rPr lang="en-US" altLang="zh-CN" sz="2400" b="0" i="1" dirty="0" smtClean="0">
                                    <a:latin typeface="Cambria Math" charset="0"/>
                                    <a:ea typeface="+mj-ea"/>
                                  </a:rPr>
                                  <m:t>1</m:t>
                                </m:r>
                              </m:sub>
                            </m:sSub>
                          </m:e>
                        </m:d>
                      </m:e>
                    </m:func>
                    <m:r>
                      <a:rPr lang="en-US" altLang="zh-CN" sz="2400" b="0" i="1" dirty="0" smtClean="0">
                        <a:latin typeface="Cambria Math" charset="0"/>
                        <a:ea typeface="+mj-ea"/>
                      </a:rPr>
                      <m:t>⋅</m:t>
                    </m:r>
                    <m:r>
                      <m:rPr>
                        <m:sty m:val="p"/>
                      </m:rPr>
                      <a:rPr lang="en-US" altLang="zh-CN" sz="2400" b="0" i="0" dirty="0" smtClean="0">
                        <a:latin typeface="Cambria Math" charset="0"/>
                        <a:ea typeface="+mj-ea"/>
                      </a:rPr>
                      <m:t>Pr</m:t>
                    </m:r>
                    <m:r>
                      <a:rPr lang="en-US" altLang="zh-CN" sz="2400" b="0" i="1" dirty="0" smtClean="0">
                        <a:latin typeface="Cambria Math" charset="0"/>
                        <a:ea typeface="+mj-ea"/>
                      </a:rPr>
                      <m:t>[</m:t>
                    </m:r>
                    <m:r>
                      <a:rPr lang="en-US" altLang="zh-CN" sz="2400" i="1" dirty="0">
                        <a:latin typeface="Cambria Math" charset="0"/>
                        <a:ea typeface="+mj-ea"/>
                        <a:sym typeface="Wingdings" charset="2"/>
                      </a:rPr>
                      <m:t>𝑌</m:t>
                    </m:r>
                    <m:r>
                      <a:rPr lang="en-US" altLang="zh-CN" sz="2400" i="1" dirty="0">
                        <a:latin typeface="Cambria Math" charset="0"/>
                        <a:ea typeface="+mj-ea"/>
                        <a:sym typeface="Wingdings" charset="2"/>
                      </a:rPr>
                      <m:t>=</m:t>
                    </m:r>
                    <m:sSub>
                      <m:sSubPr>
                        <m:ctrlPr>
                          <a:rPr lang="en-US" altLang="zh-CN" sz="2400" b="0" i="1" dirty="0" smtClean="0">
                            <a:latin typeface="Cambria Math" panose="02040503050406030204" pitchFamily="18" charset="0"/>
                            <a:ea typeface="+mj-ea"/>
                            <a:sym typeface="Wingdings" charset="2"/>
                          </a:rPr>
                        </m:ctrlPr>
                      </m:sSubPr>
                      <m:e>
                        <m:r>
                          <a:rPr lang="en-US" altLang="zh-CN" sz="2400" i="1" dirty="0">
                            <a:latin typeface="Cambria Math" charset="0"/>
                            <a:ea typeface="+mj-ea"/>
                            <a:sym typeface="Wingdings" charset="2"/>
                          </a:rPr>
                          <m:t>𝑟</m:t>
                        </m:r>
                      </m:e>
                      <m:sub>
                        <m:r>
                          <a:rPr lang="en-US" altLang="zh-CN" sz="2400" b="0" i="1" dirty="0" smtClean="0">
                            <a:latin typeface="Cambria Math" charset="0"/>
                            <a:ea typeface="+mj-ea"/>
                            <a:sym typeface="Wingdings" charset="2"/>
                          </a:rPr>
                          <m:t>2</m:t>
                        </m:r>
                      </m:sub>
                    </m:sSub>
                    <m:r>
                      <a:rPr lang="en-US" altLang="zh-CN" sz="2400" b="0" i="1" dirty="0" smtClean="0">
                        <a:latin typeface="Cambria Math" charset="0"/>
                        <a:ea typeface="+mj-ea"/>
                        <a:sym typeface="Wingdings" charset="2"/>
                      </a:rPr>
                      <m:t>]</m:t>
                    </m:r>
                  </m:oMath>
                </a14:m>
                <a:r>
                  <a:rPr lang="en-US" altLang="zh-CN" sz="2800" dirty="0">
                    <a:latin typeface="+mj-ea"/>
                    <a:ea typeface="+mj-ea"/>
                  </a:rPr>
                  <a:t>, </a:t>
                </a:r>
                <a:r>
                  <a:rPr lang="zh-CN" altLang="en-US" sz="2800" dirty="0">
                    <a:latin typeface="+mj-ea"/>
                    <a:ea typeface="+mj-ea"/>
                  </a:rPr>
                  <a:t>则称它们相互</a:t>
                </a:r>
                <a:r>
                  <a:rPr lang="zh-CN" altLang="en-US" sz="2800" b="1" dirty="0">
                    <a:solidFill>
                      <a:srgbClr val="C00000"/>
                    </a:solidFill>
                    <a:latin typeface="+mj-ea"/>
                    <a:ea typeface="+mj-ea"/>
                  </a:rPr>
                  <a:t>独立</a:t>
                </a:r>
                <a:r>
                  <a:rPr lang="zh-CN" altLang="en-US" sz="2800" dirty="0">
                    <a:latin typeface="+mj-ea"/>
                    <a:ea typeface="+mj-ea"/>
                  </a:rPr>
                  <a:t>。</a:t>
                </a:r>
                <a:endParaRPr lang="en-US" altLang="zh-CN" sz="2800" dirty="0">
                  <a:latin typeface="+mj-ea"/>
                  <a:ea typeface="+mj-ea"/>
                </a:endParaRPr>
              </a:p>
              <a:p>
                <a:pPr lvl="1"/>
                <a:r>
                  <a:rPr lang="zh-CN" altLang="en-US" sz="2400" dirty="0">
                    <a:latin typeface="+mj-ea"/>
                    <a:ea typeface="+mj-ea"/>
                  </a:rPr>
                  <a:t>例：扔两个骰子，第一个骰子点数与第二个骰子点数二者是否独立？</a:t>
                </a:r>
                <a:endParaRPr lang="en-US" altLang="zh-CN" sz="2400" dirty="0">
                  <a:latin typeface="+mj-ea"/>
                  <a:ea typeface="+mj-ea"/>
                </a:endParaRPr>
              </a:p>
              <a:p>
                <a:pPr lvl="1"/>
                <a:r>
                  <a:rPr lang="zh-CN" altLang="en-US" sz="2400" dirty="0">
                    <a:latin typeface="+mj-ea"/>
                    <a:ea typeface="+mj-ea"/>
                  </a:rPr>
                  <a:t>例：扔两个骰子，第一个骰子点数与两个骰子点数之和二者是否独立？</a:t>
                </a:r>
                <a:endParaRPr lang="en-US" altLang="zh-CN" sz="2400" dirty="0">
                  <a:latin typeface="+mj-ea"/>
                  <a:ea typeface="+mj-ea"/>
                </a:endParaRPr>
              </a:p>
              <a:p>
                <a:pPr lvl="1"/>
                <a:endParaRPr lang="en-US" altLang="zh-CN" sz="2400" dirty="0">
                  <a:latin typeface="+mj-ea"/>
                  <a:ea typeface="+mj-ea"/>
                </a:endParaRPr>
              </a:p>
              <a:p>
                <a:r>
                  <a:rPr lang="zh-CN" altLang="en-US" sz="2800" dirty="0">
                    <a:latin typeface="+mj-ea"/>
                    <a:ea typeface="+mj-ea"/>
                  </a:rPr>
                  <a:t>对于样本空间</a:t>
                </a:r>
                <a:r>
                  <a:rPr lang="en-US" altLang="zh-CN" sz="2800" dirty="0">
                    <a:latin typeface="+mj-ea"/>
                    <a:ea typeface="+mj-ea"/>
                  </a:rPr>
                  <a:t> </a:t>
                </a:r>
                <a14:m>
                  <m:oMath xmlns:m="http://schemas.openxmlformats.org/officeDocument/2006/math">
                    <m:r>
                      <a:rPr lang="en-US" altLang="zh-CN" sz="2800" i="1">
                        <a:latin typeface="Cambria Math" charset="0"/>
                      </a:rPr>
                      <m:t>𝒮</m:t>
                    </m:r>
                  </m:oMath>
                </a14:m>
                <a:r>
                  <a:rPr lang="en-US" altLang="zh-CN" sz="2800" dirty="0">
                    <a:latin typeface="+mj-ea"/>
                    <a:ea typeface="+mj-ea"/>
                  </a:rPr>
                  <a:t> </a:t>
                </a:r>
                <a:r>
                  <a:rPr lang="zh-CN" altLang="en-US" sz="2800" dirty="0">
                    <a:latin typeface="+mj-ea"/>
                    <a:ea typeface="+mj-ea"/>
                  </a:rPr>
                  <a:t>上</a:t>
                </a:r>
                <a:r>
                  <a:rPr lang="zh-CN" altLang="en-US" sz="2800" b="1" dirty="0">
                    <a:solidFill>
                      <a:srgbClr val="FF0000"/>
                    </a:solidFill>
                    <a:latin typeface="+mj-ea"/>
                    <a:ea typeface="+mj-ea"/>
                  </a:rPr>
                  <a:t>独立的</a:t>
                </a:r>
                <a:r>
                  <a:rPr lang="zh-CN" altLang="en-US" sz="2800" dirty="0">
                    <a:latin typeface="+mj-ea"/>
                    <a:ea typeface="+mj-ea"/>
                  </a:rPr>
                  <a:t>随机变量</a:t>
                </a:r>
                <a:r>
                  <a:rPr lang="en-US" altLang="zh-CN" sz="2800" dirty="0">
                    <a:latin typeface="+mj-ea"/>
                    <a:ea typeface="+mj-ea"/>
                  </a:rPr>
                  <a:t> </a:t>
                </a:r>
                <a14:m>
                  <m:oMath xmlns:m="http://schemas.openxmlformats.org/officeDocument/2006/math">
                    <m:r>
                      <a:rPr lang="en-US" altLang="zh-CN" sz="2800" i="1" dirty="0" smtClean="0">
                        <a:latin typeface="Cambria Math" charset="0"/>
                        <a:ea typeface="+mj-ea"/>
                      </a:rPr>
                      <m:t>𝑋</m:t>
                    </m:r>
                  </m:oMath>
                </a14:m>
                <a:r>
                  <a:rPr lang="en-US" altLang="zh-CN" sz="2800" dirty="0">
                    <a:latin typeface="+mj-ea"/>
                    <a:ea typeface="+mj-ea"/>
                  </a:rPr>
                  <a:t> </a:t>
                </a:r>
                <a:r>
                  <a:rPr lang="zh-CN" altLang="en-US" sz="2800" dirty="0">
                    <a:latin typeface="+mj-ea"/>
                    <a:ea typeface="+mj-ea"/>
                  </a:rPr>
                  <a:t>和</a:t>
                </a:r>
                <a:r>
                  <a:rPr lang="en-US" altLang="zh-CN" sz="2800" dirty="0">
                    <a:latin typeface="+mj-ea"/>
                    <a:ea typeface="+mj-ea"/>
                  </a:rPr>
                  <a:t> </a:t>
                </a:r>
                <a14:m>
                  <m:oMath xmlns:m="http://schemas.openxmlformats.org/officeDocument/2006/math">
                    <m:r>
                      <a:rPr lang="en-US" altLang="zh-CN" sz="2800" i="1" dirty="0" smtClean="0">
                        <a:latin typeface="Cambria Math" charset="0"/>
                        <a:ea typeface="+mj-ea"/>
                      </a:rPr>
                      <m:t>𝑌</m:t>
                    </m:r>
                  </m:oMath>
                </a14:m>
                <a:r>
                  <a:rPr lang="en-US" altLang="zh-CN" sz="2800" i="1" dirty="0">
                    <a:latin typeface="+mj-ea"/>
                    <a:ea typeface="+mj-ea"/>
                  </a:rPr>
                  <a:t> </a:t>
                </a:r>
                <a:r>
                  <a:rPr lang="zh-CN" altLang="en-US" sz="2800" dirty="0">
                    <a:latin typeface="+mj-ea"/>
                    <a:ea typeface="+mj-ea"/>
                  </a:rPr>
                  <a:t>有</a:t>
                </a:r>
                <a14:m>
                  <m:oMath xmlns:m="http://schemas.openxmlformats.org/officeDocument/2006/math">
                    <m:r>
                      <a:rPr lang="en-US" altLang="zh-CN" sz="2800" b="0" i="0" dirty="0" smtClean="0">
                        <a:latin typeface="Cambria Math" charset="0"/>
                        <a:ea typeface="+mj-ea"/>
                      </a:rPr>
                      <m:t> </m:t>
                    </m:r>
                    <m:r>
                      <m:rPr>
                        <m:sty m:val="p"/>
                      </m:rPr>
                      <a:rPr lang="en-US" altLang="zh-CN" sz="2800" i="0" dirty="0">
                        <a:latin typeface="Cambria Math" charset="0"/>
                        <a:ea typeface="+mj-ea"/>
                      </a:rPr>
                      <m:t>Ex</m:t>
                    </m:r>
                    <m:r>
                      <a:rPr lang="en-US" altLang="zh-CN" sz="2800" i="1" dirty="0">
                        <a:latin typeface="Cambria Math" charset="0"/>
                        <a:ea typeface="+mj-ea"/>
                      </a:rPr>
                      <m:t>[</m:t>
                    </m:r>
                    <m:r>
                      <a:rPr lang="en-US" altLang="zh-CN" sz="2800" i="1" dirty="0">
                        <a:latin typeface="Cambria Math" charset="0"/>
                        <a:ea typeface="+mj-ea"/>
                      </a:rPr>
                      <m:t>𝑋𝑌</m:t>
                    </m:r>
                    <m:r>
                      <a:rPr lang="en-US" altLang="zh-CN" sz="2800" i="1" dirty="0">
                        <a:latin typeface="Cambria Math" charset="0"/>
                        <a:ea typeface="+mj-ea"/>
                      </a:rPr>
                      <m:t>] = </m:t>
                    </m:r>
                    <m:r>
                      <m:rPr>
                        <m:sty m:val="p"/>
                      </m:rPr>
                      <a:rPr lang="en-US" altLang="zh-CN" sz="2800" i="0" dirty="0">
                        <a:latin typeface="Cambria Math" charset="0"/>
                        <a:ea typeface="+mj-ea"/>
                      </a:rPr>
                      <m:t>Ex</m:t>
                    </m:r>
                    <m:r>
                      <a:rPr lang="en-US" altLang="zh-CN" sz="2800" i="1" dirty="0">
                        <a:latin typeface="Cambria Math" charset="0"/>
                        <a:ea typeface="+mj-ea"/>
                      </a:rPr>
                      <m:t>[</m:t>
                    </m:r>
                    <m:r>
                      <a:rPr lang="en-US" altLang="zh-CN" sz="2800" i="1" dirty="0">
                        <a:latin typeface="Cambria Math" charset="0"/>
                        <a:ea typeface="+mj-ea"/>
                      </a:rPr>
                      <m:t>𝑋</m:t>
                    </m:r>
                    <m:r>
                      <a:rPr lang="en-US" altLang="zh-CN" sz="2800" i="1" dirty="0">
                        <a:latin typeface="Cambria Math" charset="0"/>
                        <a:ea typeface="+mj-ea"/>
                      </a:rPr>
                      <m:t>]</m:t>
                    </m:r>
                    <m:r>
                      <m:rPr>
                        <m:sty m:val="p"/>
                      </m:rPr>
                      <a:rPr lang="en-US" altLang="zh-CN" sz="2800" i="0" dirty="0">
                        <a:latin typeface="Cambria Math" charset="0"/>
                        <a:ea typeface="+mj-ea"/>
                      </a:rPr>
                      <m:t>Ex</m:t>
                    </m:r>
                    <m:r>
                      <a:rPr lang="en-US" altLang="zh-CN" sz="2800" i="1" dirty="0">
                        <a:latin typeface="Cambria Math" charset="0"/>
                        <a:ea typeface="+mj-ea"/>
                      </a:rPr>
                      <m:t>[</m:t>
                    </m:r>
                    <m:r>
                      <a:rPr lang="en-US" altLang="zh-CN" sz="2800" i="1" dirty="0">
                        <a:latin typeface="Cambria Math" charset="0"/>
                        <a:ea typeface="+mj-ea"/>
                      </a:rPr>
                      <m:t>𝑌</m:t>
                    </m:r>
                    <m:r>
                      <a:rPr lang="en-US" altLang="zh-CN" sz="2800" i="1" dirty="0">
                        <a:latin typeface="Cambria Math" charset="0"/>
                        <a:ea typeface="+mj-ea"/>
                      </a:rPr>
                      <m:t>] </m:t>
                    </m:r>
                  </m:oMath>
                </a14:m>
                <a:endParaRPr lang="en-US" altLang="zh-CN" sz="2800" dirty="0">
                  <a:latin typeface="+mj-ea"/>
                  <a:ea typeface="+mj-ea"/>
                </a:endParaRPr>
              </a:p>
              <a:p>
                <a:pPr marL="0" indent="0">
                  <a:buNone/>
                </a:pPr>
                <a:endParaRPr lang="en-US" altLang="zh-CN" dirty="0">
                  <a:latin typeface="+mj-ea"/>
                  <a:ea typeface="+mj-ea"/>
                </a:endParaRPr>
              </a:p>
              <a:p>
                <a:pPr algn="ctr">
                  <a:buFontTx/>
                  <a:buNone/>
                </a:pPr>
                <a:br>
                  <a:rPr lang="en-US" altLang="zh-CN" dirty="0">
                    <a:latin typeface="+mj-ea"/>
                    <a:ea typeface="+mj-ea"/>
                  </a:rPr>
                </a:br>
                <a:endParaRPr lang="en-US" altLang="zh-CN" dirty="0">
                  <a:latin typeface="+mj-ea"/>
                  <a:ea typeface="+mj-ea"/>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299" t="-2849" r="-37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136316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方差</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样本空间 </a:t>
                </a:r>
                <a14:m>
                  <m:oMath xmlns:m="http://schemas.openxmlformats.org/officeDocument/2006/math">
                    <m:r>
                      <a:rPr lang="en-US" altLang="zh-CN" b="0" i="1" smtClean="0">
                        <a:latin typeface="Cambria Math" panose="02040503050406030204" pitchFamily="18" charset="0"/>
                      </a:rPr>
                      <m:t>𝒮</m:t>
                    </m:r>
                    <m:r>
                      <a:rPr lang="en-US" altLang="zh-CN" b="0" i="1" smtClean="0">
                        <a:latin typeface="Cambria Math" panose="02040503050406030204" pitchFamily="18" charset="0"/>
                      </a:rPr>
                      <m:t> </m:t>
                    </m:r>
                    <m:r>
                      <a:rPr lang="en-US" altLang="zh-CN" b="0" i="1" smtClean="0">
                        <a:latin typeface="Cambria Math" panose="02040503050406030204" pitchFamily="18" charset="0"/>
                      </a:rPr>
                      <m:t>上</m:t>
                    </m:r>
                  </m:oMath>
                </a14:m>
                <a:r>
                  <a:rPr lang="zh-CN" altLang="en-US" dirty="0"/>
                  <a:t>的随机变量</a:t>
                </a:r>
                <a14:m>
                  <m:oMath xmlns:m="http://schemas.openxmlformats.org/officeDocument/2006/math">
                    <m:r>
                      <a:rPr lang="en-US" altLang="zh-CN" i="1" dirty="0" smtClean="0">
                        <a:latin typeface="Cambria Math" panose="02040503050406030204" pitchFamily="18" charset="0"/>
                      </a:rPr>
                      <m:t>𝑋</m:t>
                    </m:r>
                  </m:oMath>
                </a14:m>
                <a:r>
                  <a:rPr lang="zh-CN" altLang="en-US" dirty="0"/>
                  <a:t>的方差</a:t>
                </a:r>
                <a:r>
                  <a:rPr lang="en-US" altLang="zh-CN" dirty="0"/>
                  <a:t>(variance)</a:t>
                </a:r>
              </a:p>
              <a:p>
                <a:pPr marL="0" indent="0">
                  <a:buNone/>
                </a:pPr>
                <a14:m>
                  <m:oMathPara xmlns:m="http://schemas.openxmlformats.org/officeDocument/2006/math">
                    <m:oMathParaPr>
                      <m:jc m:val="centerGroup"/>
                    </m:oMathParaPr>
                    <m:oMath xmlns:m="http://schemas.openxmlformats.org/officeDocument/2006/math">
                      <m:r>
                        <m:rPr>
                          <m:sty m:val="p"/>
                        </m:rPr>
                        <a:rPr lang="en-US" altLang="zh-CN">
                          <a:latin typeface="Cambria Math" panose="02040503050406030204" pitchFamily="18" charset="0"/>
                        </a:rPr>
                        <m:t>Var</m:t>
                      </m:r>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𝑋</m:t>
                          </m:r>
                        </m:e>
                      </m:d>
                      <m:r>
                        <a:rPr lang="en-US" altLang="zh-CN" i="1">
                          <a:latin typeface="Cambria Math" charset="0"/>
                          <a:ea typeface="Cambria Math" charset="0"/>
                          <a:cs typeface="Cambria Math" charset="0"/>
                        </a:rPr>
                        <m:t>∷</m:t>
                      </m:r>
                      <m:r>
                        <a:rPr lang="en-US" altLang="zh-CN" i="1">
                          <a:latin typeface="Cambria Math" panose="02040503050406030204" pitchFamily="18" charset="0"/>
                          <a:ea typeface="Cambria Math" charset="0"/>
                          <a:cs typeface="Cambria Math" charset="0"/>
                        </a:rPr>
                        <m:t>=</m:t>
                      </m:r>
                      <m:r>
                        <m:rPr>
                          <m:sty m:val="p"/>
                        </m:rPr>
                        <a:rPr lang="en-US" altLang="zh-CN">
                          <a:latin typeface="Cambria Math" panose="02040503050406030204" pitchFamily="18" charset="0"/>
                          <a:ea typeface="Cambria Math" charset="0"/>
                          <a:cs typeface="Cambria Math" charset="0"/>
                        </a:rPr>
                        <m:t>Ex</m:t>
                      </m:r>
                      <m:r>
                        <a:rPr lang="en-US" altLang="zh-CN" i="1">
                          <a:latin typeface="Cambria Math" panose="02040503050406030204" pitchFamily="18" charset="0"/>
                          <a:ea typeface="Cambria Math" charset="0"/>
                          <a:cs typeface="Cambria Math" charset="0"/>
                        </a:rPr>
                        <m:t>[</m:t>
                      </m:r>
                      <m:sSup>
                        <m:sSupPr>
                          <m:ctrlPr>
                            <a:rPr lang="en-US" altLang="zh-CN" i="1">
                              <a:latin typeface="Cambria Math" panose="02040503050406030204" pitchFamily="18" charset="0"/>
                              <a:ea typeface="Cambria Math" charset="0"/>
                              <a:cs typeface="Cambria Math" charset="0"/>
                            </a:rPr>
                          </m:ctrlPr>
                        </m:sSupPr>
                        <m:e>
                          <m:d>
                            <m:dPr>
                              <m:ctrlPr>
                                <a:rPr lang="en-US" altLang="zh-CN" i="1">
                                  <a:latin typeface="Cambria Math" panose="02040503050406030204" pitchFamily="18" charset="0"/>
                                  <a:ea typeface="Cambria Math" charset="0"/>
                                  <a:cs typeface="Cambria Math" charset="0"/>
                                </a:rPr>
                              </m:ctrlPr>
                            </m:dPr>
                            <m:e>
                              <m:r>
                                <a:rPr lang="en-US" altLang="zh-CN" i="1">
                                  <a:latin typeface="Cambria Math" panose="02040503050406030204" pitchFamily="18" charset="0"/>
                                  <a:ea typeface="Cambria Math" charset="0"/>
                                  <a:cs typeface="Cambria Math" charset="0"/>
                                </a:rPr>
                                <m:t>𝑋</m:t>
                              </m:r>
                              <m:r>
                                <a:rPr lang="en-US" altLang="zh-CN" i="1">
                                  <a:latin typeface="Cambria Math" panose="02040503050406030204" pitchFamily="18" charset="0"/>
                                  <a:ea typeface="Cambria Math" charset="0"/>
                                  <a:cs typeface="Cambria Math" charset="0"/>
                                </a:rPr>
                                <m:t>−</m:t>
                              </m:r>
                              <m:r>
                                <m:rPr>
                                  <m:sty m:val="p"/>
                                </m:rPr>
                                <a:rPr lang="en-US" altLang="zh-CN">
                                  <a:latin typeface="Cambria Math" panose="02040503050406030204" pitchFamily="18" charset="0"/>
                                  <a:ea typeface="Cambria Math" charset="0"/>
                                  <a:cs typeface="Cambria Math" charset="0"/>
                                </a:rPr>
                                <m:t>Ex</m:t>
                              </m:r>
                              <m:d>
                                <m:dPr>
                                  <m:begChr m:val="["/>
                                  <m:endChr m:val="]"/>
                                  <m:ctrlPr>
                                    <a:rPr lang="en-US" altLang="zh-CN" i="1">
                                      <a:latin typeface="Cambria Math" panose="02040503050406030204" pitchFamily="18" charset="0"/>
                                      <a:ea typeface="Cambria Math" charset="0"/>
                                      <a:cs typeface="Cambria Math" charset="0"/>
                                    </a:rPr>
                                  </m:ctrlPr>
                                </m:dPr>
                                <m:e>
                                  <m:r>
                                    <a:rPr lang="en-US" altLang="zh-CN" i="1">
                                      <a:latin typeface="Cambria Math" panose="02040503050406030204" pitchFamily="18" charset="0"/>
                                      <a:ea typeface="Cambria Math" charset="0"/>
                                      <a:cs typeface="Cambria Math" charset="0"/>
                                    </a:rPr>
                                    <m:t>𝑋</m:t>
                                  </m:r>
                                </m:e>
                              </m:d>
                            </m:e>
                          </m:d>
                        </m:e>
                        <m:sup>
                          <m:r>
                            <a:rPr lang="en-US" altLang="zh-CN" i="1">
                              <a:latin typeface="Cambria Math" panose="02040503050406030204" pitchFamily="18" charset="0"/>
                              <a:ea typeface="Cambria Math" charset="0"/>
                              <a:cs typeface="Cambria Math" charset="0"/>
                            </a:rPr>
                            <m:t>2</m:t>
                          </m:r>
                        </m:sup>
                      </m:sSup>
                      <m:r>
                        <a:rPr lang="en-US" altLang="zh-CN" i="1">
                          <a:latin typeface="Cambria Math" panose="02040503050406030204" pitchFamily="18" charset="0"/>
                          <a:ea typeface="Cambria Math" charset="0"/>
                          <a:cs typeface="Cambria Math" charset="0"/>
                        </a:rPr>
                        <m:t>]</m:t>
                      </m:r>
                    </m:oMath>
                  </m:oMathPara>
                </a14:m>
                <a:endParaRPr lang="en-US" dirty="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m:rPr>
                          <m:sty m:val="p"/>
                        </m:rPr>
                        <a:rPr lang="en-US" altLang="zh-CN" sz="2400">
                          <a:latin typeface="Cambria Math" panose="02040503050406030204" pitchFamily="18" charset="0"/>
                        </a:rPr>
                        <m:t>Var</m:t>
                      </m:r>
                      <m:d>
                        <m:dPr>
                          <m:begChr m:val="["/>
                          <m:endChr m:val="]"/>
                          <m:ctrlPr>
                            <a:rPr lang="en-US" altLang="zh-CN" sz="2400" i="1">
                              <a:latin typeface="Cambria Math" panose="02040503050406030204" pitchFamily="18" charset="0"/>
                            </a:rPr>
                          </m:ctrlPr>
                        </m:dPr>
                        <m:e>
                          <m:r>
                            <a:rPr lang="en-US" altLang="zh-CN" sz="2400" i="1">
                              <a:latin typeface="Cambria Math" panose="02040503050406030204" pitchFamily="18" charset="0"/>
                            </a:rPr>
                            <m:t>𝑋</m:t>
                          </m:r>
                        </m:e>
                      </m:d>
                      <m:r>
                        <a:rPr lang="en-US" altLang="zh-CN" sz="2400" i="1">
                          <a:latin typeface="Cambria Math" panose="02040503050406030204" pitchFamily="18" charset="0"/>
                          <a:ea typeface="Cambria Math" charset="0"/>
                          <a:cs typeface="Cambria Math" charset="0"/>
                        </a:rPr>
                        <m:t>=</m:t>
                      </m:r>
                      <m:r>
                        <m:rPr>
                          <m:sty m:val="p"/>
                        </m:rPr>
                        <a:rPr lang="en-US" altLang="zh-CN" sz="2400">
                          <a:latin typeface="Cambria Math" panose="02040503050406030204" pitchFamily="18" charset="0"/>
                          <a:ea typeface="Cambria Math" charset="0"/>
                          <a:cs typeface="Cambria Math" charset="0"/>
                        </a:rPr>
                        <m:t>Ex</m:t>
                      </m:r>
                      <m:d>
                        <m:dPr>
                          <m:begChr m:val="["/>
                          <m:endChr m:val="]"/>
                          <m:ctrlPr>
                            <a:rPr lang="en-US" altLang="zh-CN" sz="2400" i="1">
                              <a:latin typeface="Cambria Math" panose="02040503050406030204" pitchFamily="18" charset="0"/>
                              <a:ea typeface="Cambria Math" charset="0"/>
                              <a:cs typeface="Cambria Math" charset="0"/>
                            </a:rPr>
                          </m:ctrlPr>
                        </m:dPr>
                        <m:e>
                          <m:sSup>
                            <m:sSupPr>
                              <m:ctrlPr>
                                <a:rPr lang="en-US" altLang="zh-CN" sz="2400" i="1">
                                  <a:latin typeface="Cambria Math" panose="02040503050406030204" pitchFamily="18" charset="0"/>
                                  <a:ea typeface="Cambria Math" charset="0"/>
                                  <a:cs typeface="Cambria Math" charset="0"/>
                                </a:rPr>
                              </m:ctrlPr>
                            </m:sSupPr>
                            <m:e>
                              <m:d>
                                <m:dPr>
                                  <m:ctrlPr>
                                    <a:rPr lang="en-US" altLang="zh-CN" sz="2400" i="1">
                                      <a:latin typeface="Cambria Math" panose="02040503050406030204" pitchFamily="18" charset="0"/>
                                      <a:ea typeface="Cambria Math" charset="0"/>
                                      <a:cs typeface="Cambria Math" charset="0"/>
                                    </a:rPr>
                                  </m:ctrlPr>
                                </m:dPr>
                                <m:e>
                                  <m:r>
                                    <a:rPr lang="en-US" altLang="zh-CN" sz="2400" i="1">
                                      <a:latin typeface="Cambria Math" panose="02040503050406030204" pitchFamily="18" charset="0"/>
                                      <a:ea typeface="Cambria Math" charset="0"/>
                                      <a:cs typeface="Cambria Math" charset="0"/>
                                    </a:rPr>
                                    <m:t>𝑋</m:t>
                                  </m:r>
                                  <m:r>
                                    <a:rPr lang="en-US" altLang="zh-CN" sz="2400" i="1">
                                      <a:latin typeface="Cambria Math" panose="02040503050406030204" pitchFamily="18" charset="0"/>
                                      <a:ea typeface="Cambria Math" charset="0"/>
                                      <a:cs typeface="Cambria Math" charset="0"/>
                                    </a:rPr>
                                    <m:t>−</m:t>
                                  </m:r>
                                  <m:r>
                                    <m:rPr>
                                      <m:sty m:val="p"/>
                                    </m:rPr>
                                    <a:rPr lang="en-US" altLang="zh-CN" sz="2400">
                                      <a:latin typeface="Cambria Math" panose="02040503050406030204" pitchFamily="18" charset="0"/>
                                      <a:ea typeface="Cambria Math" charset="0"/>
                                      <a:cs typeface="Cambria Math" charset="0"/>
                                    </a:rPr>
                                    <m:t>Ex</m:t>
                                  </m:r>
                                  <m:d>
                                    <m:dPr>
                                      <m:begChr m:val="["/>
                                      <m:endChr m:val="]"/>
                                      <m:ctrlPr>
                                        <a:rPr lang="en-US" altLang="zh-CN" sz="2400" i="1">
                                          <a:latin typeface="Cambria Math" panose="02040503050406030204" pitchFamily="18" charset="0"/>
                                          <a:ea typeface="Cambria Math" charset="0"/>
                                          <a:cs typeface="Cambria Math" charset="0"/>
                                        </a:rPr>
                                      </m:ctrlPr>
                                    </m:dPr>
                                    <m:e>
                                      <m:r>
                                        <a:rPr lang="en-US" altLang="zh-CN" sz="2400" i="1">
                                          <a:latin typeface="Cambria Math" panose="02040503050406030204" pitchFamily="18" charset="0"/>
                                          <a:ea typeface="Cambria Math" charset="0"/>
                                          <a:cs typeface="Cambria Math" charset="0"/>
                                        </a:rPr>
                                        <m:t>𝑋</m:t>
                                      </m:r>
                                    </m:e>
                                  </m:d>
                                </m:e>
                              </m:d>
                            </m:e>
                            <m:sup>
                              <m:r>
                                <a:rPr lang="en-US" altLang="zh-CN" sz="2400" i="1">
                                  <a:latin typeface="Cambria Math" panose="02040503050406030204" pitchFamily="18" charset="0"/>
                                  <a:ea typeface="Cambria Math" charset="0"/>
                                  <a:cs typeface="Cambria Math" charset="0"/>
                                </a:rPr>
                                <m:t>2</m:t>
                              </m:r>
                            </m:sup>
                          </m:sSup>
                        </m:e>
                      </m:d>
                      <m:r>
                        <a:rPr lang="en-US" altLang="zh-CN" sz="2400" i="1">
                          <a:latin typeface="Cambria Math" panose="02040503050406030204" pitchFamily="18" charset="0"/>
                          <a:ea typeface="Cambria Math" charset="0"/>
                          <a:cs typeface="Cambria Math" charset="0"/>
                        </a:rPr>
                        <m:t>=</m:t>
                      </m:r>
                      <m:nary>
                        <m:naryPr>
                          <m:chr m:val="∑"/>
                          <m:supHide m:val="on"/>
                          <m:ctrlPr>
                            <a:rPr lang="en-US" altLang="zh-CN" sz="2400" i="1">
                              <a:latin typeface="Cambria Math" panose="02040503050406030204" pitchFamily="18" charset="0"/>
                              <a:ea typeface="Cambria Math" charset="0"/>
                            </a:rPr>
                          </m:ctrlPr>
                        </m:naryPr>
                        <m:sub>
                          <m:r>
                            <a:rPr lang="en-US" altLang="zh-CN" sz="2400" i="1">
                              <a:latin typeface="Cambria Math" panose="02040503050406030204" pitchFamily="18" charset="0"/>
                              <a:ea typeface="Cambria Math" charset="0"/>
                            </a:rPr>
                            <m:t>𝜔</m:t>
                          </m:r>
                          <m:r>
                            <a:rPr lang="en-US" altLang="zh-CN" sz="2400" i="1">
                              <a:latin typeface="Cambria Math" panose="02040503050406030204" pitchFamily="18" charset="0"/>
                              <a:ea typeface="Cambria Math" charset="0"/>
                            </a:rPr>
                            <m:t>∈</m:t>
                          </m:r>
                          <m:r>
                            <a:rPr lang="en-US" altLang="zh-CN" sz="2400" i="1">
                              <a:latin typeface="Cambria Math" panose="02040503050406030204" pitchFamily="18" charset="0"/>
                              <a:ea typeface="Cambria Math" charset="0"/>
                            </a:rPr>
                            <m:t>𝒮</m:t>
                          </m:r>
                        </m:sub>
                        <m:sup/>
                        <m:e>
                          <m:sSup>
                            <m:sSupPr>
                              <m:ctrlPr>
                                <a:rPr lang="en-US" altLang="zh-CN" sz="2400" i="1">
                                  <a:latin typeface="Cambria Math" panose="02040503050406030204" pitchFamily="18" charset="0"/>
                                  <a:ea typeface="Cambria Math" charset="0"/>
                                </a:rPr>
                              </m:ctrlPr>
                            </m:sSupPr>
                            <m:e>
                              <m:d>
                                <m:dPr>
                                  <m:ctrlPr>
                                    <a:rPr lang="en-US" altLang="zh-CN" sz="2400" i="1">
                                      <a:latin typeface="Cambria Math" panose="02040503050406030204" pitchFamily="18" charset="0"/>
                                      <a:ea typeface="Cambria Math" charset="0"/>
                                    </a:rPr>
                                  </m:ctrlPr>
                                </m:dPr>
                                <m:e>
                                  <m:r>
                                    <a:rPr lang="en-US" altLang="zh-CN" sz="2400" i="1">
                                      <a:latin typeface="Cambria Math" panose="02040503050406030204" pitchFamily="18" charset="0"/>
                                      <a:ea typeface="Cambria Math" charset="0"/>
                                    </a:rPr>
                                    <m:t>𝑋</m:t>
                                  </m:r>
                                  <m:d>
                                    <m:dPr>
                                      <m:ctrlPr>
                                        <a:rPr lang="en-US" altLang="zh-CN" sz="2400" i="1">
                                          <a:latin typeface="Cambria Math" panose="02040503050406030204" pitchFamily="18" charset="0"/>
                                          <a:ea typeface="Cambria Math" charset="0"/>
                                        </a:rPr>
                                      </m:ctrlPr>
                                    </m:dPr>
                                    <m:e>
                                      <m:r>
                                        <a:rPr lang="en-US" altLang="zh-CN" sz="2400" i="1">
                                          <a:latin typeface="Cambria Math" panose="02040503050406030204" pitchFamily="18" charset="0"/>
                                          <a:ea typeface="Cambria Math" charset="0"/>
                                        </a:rPr>
                                        <m:t>𝜔</m:t>
                                      </m:r>
                                    </m:e>
                                  </m:d>
                                  <m:r>
                                    <a:rPr lang="en-US" altLang="zh-CN" sz="2400" i="1">
                                      <a:latin typeface="Cambria Math" panose="02040503050406030204" pitchFamily="18" charset="0"/>
                                      <a:ea typeface="Cambria Math" charset="0"/>
                                    </a:rPr>
                                    <m:t>−</m:t>
                                  </m:r>
                                  <m:r>
                                    <m:rPr>
                                      <m:sty m:val="p"/>
                                    </m:rPr>
                                    <a:rPr lang="en-US" altLang="zh-CN" sz="2400">
                                      <a:latin typeface="Cambria Math" panose="02040503050406030204" pitchFamily="18" charset="0"/>
                                      <a:ea typeface="Cambria Math" charset="0"/>
                                    </a:rPr>
                                    <m:t>Ex</m:t>
                                  </m:r>
                                  <m:d>
                                    <m:dPr>
                                      <m:begChr m:val="["/>
                                      <m:endChr m:val="]"/>
                                      <m:ctrlPr>
                                        <a:rPr lang="en-US" altLang="zh-CN" sz="2400" i="1">
                                          <a:latin typeface="Cambria Math" panose="02040503050406030204" pitchFamily="18" charset="0"/>
                                          <a:ea typeface="Cambria Math" charset="0"/>
                                        </a:rPr>
                                      </m:ctrlPr>
                                    </m:dPr>
                                    <m:e>
                                      <m:r>
                                        <a:rPr lang="en-US" altLang="zh-CN" sz="2400" i="1">
                                          <a:latin typeface="Cambria Math" panose="02040503050406030204" pitchFamily="18" charset="0"/>
                                          <a:ea typeface="Cambria Math" charset="0"/>
                                        </a:rPr>
                                        <m:t>𝑋</m:t>
                                      </m:r>
                                    </m:e>
                                  </m:d>
                                </m:e>
                              </m:d>
                            </m:e>
                            <m:sup>
                              <m:r>
                                <a:rPr lang="en-US" altLang="zh-CN" sz="2400" i="1">
                                  <a:latin typeface="Cambria Math" panose="02040503050406030204" pitchFamily="18" charset="0"/>
                                  <a:ea typeface="Cambria Math" charset="0"/>
                                </a:rPr>
                                <m:t>2</m:t>
                              </m:r>
                            </m:sup>
                          </m:sSup>
                          <m:r>
                            <m:rPr>
                              <m:sty m:val="p"/>
                            </m:rPr>
                            <a:rPr lang="en-US" altLang="zh-CN" sz="2400">
                              <a:latin typeface="Cambria Math" panose="02040503050406030204" pitchFamily="18" charset="0"/>
                              <a:ea typeface="Cambria Math" charset="0"/>
                            </a:rPr>
                            <m:t>Pr</m:t>
                          </m:r>
                          <m:r>
                            <a:rPr lang="en-US" altLang="zh-CN" sz="2400" i="1">
                              <a:latin typeface="Cambria Math" panose="02040503050406030204" pitchFamily="18" charset="0"/>
                              <a:ea typeface="Cambria Math" charset="0"/>
                            </a:rPr>
                            <m:t>⁡[</m:t>
                          </m:r>
                          <m:r>
                            <a:rPr lang="en-US" altLang="zh-CN" sz="2400" i="1">
                              <a:latin typeface="Cambria Math" panose="02040503050406030204" pitchFamily="18" charset="0"/>
                              <a:ea typeface="Cambria Math" charset="0"/>
                            </a:rPr>
                            <m:t>𝜔</m:t>
                          </m:r>
                          <m:r>
                            <a:rPr lang="en-US" altLang="zh-CN" sz="2400" i="1">
                              <a:latin typeface="Cambria Math" panose="02040503050406030204" pitchFamily="18" charset="0"/>
                              <a:ea typeface="Cambria Math" charset="0"/>
                            </a:rPr>
                            <m:t>]</m:t>
                          </m:r>
                        </m:e>
                      </m:nary>
                    </m:oMath>
                  </m:oMathPara>
                </a14:m>
                <a:endParaRPr lang="en-US" altLang="zh-CN" dirty="0"/>
              </a:p>
              <a:p>
                <a:pPr marL="1371600" lvl="3" indent="0">
                  <a:buNone/>
                </a:pPr>
                <a:endParaRPr lang="en-US" altLang="zh-CN" dirty="0"/>
              </a:p>
              <a:p>
                <a:pPr lvl="1"/>
                <a:r>
                  <a:rPr lang="zh-CN" altLang="en-US" sz="2400" dirty="0"/>
                  <a:t>方差是随机变量</a:t>
                </a:r>
                <a14:m>
                  <m:oMath xmlns:m="http://schemas.openxmlformats.org/officeDocument/2006/math">
                    <m:r>
                      <a:rPr lang="en-US" altLang="zh-CN" sz="2400" i="1" dirty="0" smtClean="0">
                        <a:latin typeface="Cambria Math" panose="02040503050406030204" pitchFamily="18" charset="0"/>
                      </a:rPr>
                      <m:t>𝑋</m:t>
                    </m:r>
                  </m:oMath>
                </a14:m>
                <a:r>
                  <a:rPr lang="zh-CN" altLang="en-US" sz="2400" dirty="0"/>
                  <a:t>在</a:t>
                </a:r>
                <a14:m>
                  <m:oMath xmlns:m="http://schemas.openxmlformats.org/officeDocument/2006/math">
                    <m:r>
                      <a:rPr lang="en-US" altLang="zh-CN" sz="2400" b="0" i="1" dirty="0" smtClean="0">
                        <a:latin typeface="Cambria Math" panose="02040503050406030204" pitchFamily="18" charset="0"/>
                      </a:rPr>
                      <m:t>𝜔</m:t>
                    </m:r>
                    <m:r>
                      <a:rPr lang="zh-CN" altLang="en-US" sz="2400" i="1" dirty="0">
                        <a:latin typeface="Cambria Math" panose="02040503050406030204" pitchFamily="18" charset="0"/>
                      </a:rPr>
                      <m:t>处</m:t>
                    </m:r>
                  </m:oMath>
                </a14:m>
                <a:r>
                  <a:rPr lang="zh-CN" altLang="en-US" sz="2400" dirty="0"/>
                  <a:t>的偏差的平方的加权平均</a:t>
                </a:r>
                <a:endParaRPr lang="en-US" altLang="zh-CN" sz="2400" dirty="0"/>
              </a:p>
              <a:p>
                <a:pPr lvl="1"/>
                <a14:m>
                  <m:oMath xmlns:m="http://schemas.openxmlformats.org/officeDocument/2006/math">
                    <m:rad>
                      <m:radPr>
                        <m:degHide m:val="on"/>
                        <m:ctrlPr>
                          <a:rPr lang="en-US" altLang="zh-CN" sz="2400" b="0" i="1" smtClean="0">
                            <a:latin typeface="Cambria Math" panose="02040503050406030204" pitchFamily="18" charset="0"/>
                          </a:rPr>
                        </m:ctrlPr>
                      </m:radPr>
                      <m:deg/>
                      <m:e>
                        <m:r>
                          <m:rPr>
                            <m:sty m:val="p"/>
                          </m:rPr>
                          <a:rPr lang="en-US" altLang="zh-CN" sz="2400" b="0" i="0" smtClean="0">
                            <a:latin typeface="Cambria Math" panose="02040503050406030204" pitchFamily="18" charset="0"/>
                          </a:rPr>
                          <m:t>Var</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𝑋</m:t>
                        </m:r>
                        <m:r>
                          <a:rPr lang="en-US" altLang="zh-CN" sz="2400" b="0" i="1" smtClean="0">
                            <a:latin typeface="Cambria Math" panose="02040503050406030204" pitchFamily="18" charset="0"/>
                          </a:rPr>
                          <m:t>]</m:t>
                        </m:r>
                      </m:e>
                    </m:rad>
                  </m:oMath>
                </a14:m>
                <a:r>
                  <a:rPr lang="en-US" altLang="zh-CN" sz="2400" dirty="0"/>
                  <a:t> </a:t>
                </a:r>
                <a:r>
                  <a:rPr lang="zh-CN" altLang="en-US" sz="2400" dirty="0"/>
                  <a:t>称为</a:t>
                </a:r>
                <a14:m>
                  <m:oMath xmlns:m="http://schemas.openxmlformats.org/officeDocument/2006/math">
                    <m:r>
                      <a:rPr lang="en-US" altLang="zh-CN" sz="2400" i="1" dirty="0" smtClean="0">
                        <a:latin typeface="Cambria Math" charset="0"/>
                      </a:rPr>
                      <m:t>𝑋</m:t>
                    </m:r>
                  </m:oMath>
                </a14:m>
                <a:r>
                  <a:rPr lang="zh-CN" altLang="en-US" sz="2400" dirty="0"/>
                  <a:t>的标准差</a:t>
                </a:r>
                <a:r>
                  <a:rPr lang="en-US" altLang="zh-CN" sz="2400" dirty="0"/>
                  <a:t> (standard deviation) </a:t>
                </a:r>
                <a:br>
                  <a:rPr lang="zh-CN" altLang="en-US" sz="2400" dirty="0"/>
                </a:br>
                <a:r>
                  <a:rPr lang="zh-CN" altLang="en-US" sz="2400" dirty="0"/>
                  <a:t>记为 </a:t>
                </a:r>
                <a14:m>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𝜎</m:t>
                        </m:r>
                      </m:e>
                      <m:sub>
                        <m:r>
                          <a:rPr lang="en-US" altLang="zh-CN" sz="2400" b="0" i="1" smtClean="0">
                            <a:latin typeface="Cambria Math" panose="02040503050406030204" pitchFamily="18" charset="0"/>
                          </a:rPr>
                          <m:t>𝑋</m:t>
                        </m:r>
                      </m:sub>
                    </m:sSub>
                  </m:oMath>
                </a14:m>
                <a:r>
                  <a:rPr lang="en-US" altLang="zh-CN" sz="2400" dirty="0"/>
                  <a:t> (</a:t>
                </a:r>
                <a:r>
                  <a:rPr lang="zh-CN" altLang="en-US" sz="2400" dirty="0"/>
                  <a:t>或者</a:t>
                </a:r>
                <a14:m>
                  <m:oMath xmlns:m="http://schemas.openxmlformats.org/officeDocument/2006/math">
                    <m:r>
                      <a:rPr lang="en-US" altLang="zh-CN" sz="2400" b="0" i="1" smtClean="0">
                        <a:latin typeface="Cambria Math" panose="02040503050406030204" pitchFamily="18" charset="0"/>
                      </a:rPr>
                      <m:t>𝜎</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𝑋</m:t>
                    </m:r>
                    <m:r>
                      <a:rPr lang="en-US" altLang="zh-CN" sz="2400" b="0" i="1" smtClean="0">
                        <a:latin typeface="Cambria Math" panose="02040503050406030204" pitchFamily="18" charset="0"/>
                      </a:rPr>
                      <m:t>)</m:t>
                    </m:r>
                  </m:oMath>
                </a14:m>
                <a:r>
                  <a:rPr lang="en-US" altLang="zh-CN" sz="2400" dirty="0"/>
                  <a:t>)</a:t>
                </a:r>
              </a:p>
              <a:p>
                <a:pPr marL="0" indent="0">
                  <a:buNone/>
                </a:pPr>
                <a:endParaRPr lang="en-US" dirty="0"/>
              </a:p>
              <a:p>
                <a:pPr marL="0" indent="0">
                  <a:buNone/>
                </a:pPr>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2"/>
                <a:stretch>
                  <a:fillRect t="-2291" r="-133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7984468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方差</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定理：样本空间</a:t>
                </a:r>
                <a14:m>
                  <m:oMath xmlns:m="http://schemas.openxmlformats.org/officeDocument/2006/math">
                    <m:r>
                      <a:rPr lang="en-US" altLang="zh-CN" b="0" i="1" smtClean="0">
                        <a:latin typeface="Cambria Math" panose="02040503050406030204" pitchFamily="18" charset="0"/>
                      </a:rPr>
                      <m:t>𝒮</m:t>
                    </m:r>
                  </m:oMath>
                </a14:m>
                <a:r>
                  <a:rPr lang="zh-CN" altLang="en-US" dirty="0"/>
                  <a:t>上的随机变量</a:t>
                </a:r>
                <a:r>
                  <a:rPr lang="en-US" altLang="zh-CN" dirty="0"/>
                  <a:t>X</a:t>
                </a:r>
                <a:r>
                  <a:rPr lang="zh-CN" altLang="en-US" dirty="0"/>
                  <a:t>的方差</a:t>
                </a:r>
                <a:endParaRPr lang="en-US" altLang="zh-CN" dirty="0"/>
              </a:p>
              <a:p>
                <a:pPr marL="0" indent="0">
                  <a:buNone/>
                </a:pPr>
                <a14:m>
                  <m:oMathPara xmlns:m="http://schemas.openxmlformats.org/officeDocument/2006/math">
                    <m:oMathParaPr>
                      <m:jc m:val="centerGroup"/>
                    </m:oMathParaPr>
                    <m:oMath xmlns:m="http://schemas.openxmlformats.org/officeDocument/2006/math">
                      <m:r>
                        <m:rPr>
                          <m:sty m:val="p"/>
                        </m:rPr>
                        <a:rPr lang="en-US" altLang="zh-CN" b="0" i="0" smtClean="0">
                          <a:latin typeface="Cambria Math" panose="02040503050406030204" pitchFamily="18" charset="0"/>
                        </a:rPr>
                        <m:t>Var</m:t>
                      </m:r>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𝑋</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𝐸𝑥</m:t>
                      </m:r>
                      <m:d>
                        <m:dPr>
                          <m:begChr m:val="["/>
                          <m:endChr m:val="]"/>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𝑋</m:t>
                              </m:r>
                            </m:e>
                            <m:sup>
                              <m:r>
                                <a:rPr lang="en-US" altLang="zh-CN" b="0" i="1" smtClean="0">
                                  <a:latin typeface="Cambria Math" panose="02040503050406030204" pitchFamily="18" charset="0"/>
                                </a:rPr>
                                <m:t>2</m:t>
                              </m:r>
                            </m:sup>
                          </m:sSup>
                        </m:e>
                      </m:d>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m:rPr>
                              <m:sty m:val="p"/>
                            </m:rPr>
                            <a:rPr lang="en-US" altLang="zh-CN" b="0" i="0" smtClean="0">
                              <a:latin typeface="Cambria Math" panose="02040503050406030204" pitchFamily="18" charset="0"/>
                            </a:rPr>
                            <m:t>Ex</m:t>
                          </m:r>
                        </m:e>
                        <m:sup>
                          <m:r>
                            <a:rPr lang="en-US" altLang="zh-CN" b="0" i="1" smtClean="0">
                              <a:latin typeface="Cambria Math" panose="02040503050406030204" pitchFamily="18" charset="0"/>
                            </a:rPr>
                            <m:t>2</m:t>
                          </m:r>
                        </m:sup>
                      </m:sSup>
                      <m:r>
                        <a:rPr lang="en-US" altLang="zh-CN" b="0" i="1" smtClean="0">
                          <a:latin typeface="Cambria Math" panose="02040503050406030204" pitchFamily="18" charset="0"/>
                        </a:rPr>
                        <m:t>[</m:t>
                      </m:r>
                      <m:r>
                        <a:rPr lang="en-US" altLang="zh-CN" b="0" i="1" smtClean="0">
                          <a:latin typeface="Cambria Math" panose="02040503050406030204" pitchFamily="18" charset="0"/>
                        </a:rPr>
                        <m:t>𝑋</m:t>
                      </m:r>
                      <m:r>
                        <a:rPr lang="en-US" altLang="zh-CN" b="0" i="1" smtClean="0">
                          <a:latin typeface="Cambria Math" panose="02040503050406030204" pitchFamily="18" charset="0"/>
                        </a:rPr>
                        <m:t>]</m:t>
                      </m:r>
                    </m:oMath>
                  </m:oMathPara>
                </a14:m>
                <a:endParaRPr lang="en-US" altLang="zh-CN" dirty="0"/>
              </a:p>
              <a:p>
                <a:pPr marL="1371600" lvl="3" indent="0">
                  <a:buNone/>
                </a:pPr>
                <a:endParaRPr lang="en-US" altLang="zh-CN" dirty="0"/>
              </a:p>
              <a:p>
                <a:r>
                  <a:rPr lang="zh-CN" altLang="en-US" dirty="0"/>
                  <a:t>例：扔一个骰子所得点数的方差</a:t>
                </a:r>
                <a:endParaRPr lang="en-US" altLang="zh-CN" dirty="0"/>
              </a:p>
              <a:p>
                <a:pPr marL="0" indent="0">
                  <a:buNone/>
                </a:pPr>
                <a14:m>
                  <m:oMath xmlns:m="http://schemas.openxmlformats.org/officeDocument/2006/math">
                    <m:r>
                      <m:rPr>
                        <m:sty m:val="p"/>
                      </m:rPr>
                      <a:rPr lang="en-US" altLang="zh-CN" sz="2800">
                        <a:latin typeface="Cambria Math" panose="02040503050406030204" pitchFamily="18" charset="0"/>
                      </a:rPr>
                      <m:t>Var</m:t>
                    </m:r>
                    <m:d>
                      <m:dPr>
                        <m:begChr m:val="["/>
                        <m:endChr m:val="]"/>
                        <m:ctrlPr>
                          <a:rPr lang="en-US" altLang="zh-CN" sz="2800" i="1">
                            <a:latin typeface="Cambria Math" panose="02040503050406030204" pitchFamily="18" charset="0"/>
                          </a:rPr>
                        </m:ctrlPr>
                      </m:dPr>
                      <m:e>
                        <m:r>
                          <a:rPr lang="en-US" altLang="zh-CN" sz="2800" i="1">
                            <a:latin typeface="Cambria Math" panose="02040503050406030204" pitchFamily="18" charset="0"/>
                          </a:rPr>
                          <m:t>𝑋</m:t>
                        </m:r>
                      </m:e>
                    </m:d>
                    <m:r>
                      <a:rPr lang="en-US" altLang="zh-CN" sz="2800" i="1">
                        <a:latin typeface="Cambria Math" panose="02040503050406030204" pitchFamily="18" charset="0"/>
                      </a:rPr>
                      <m:t>=</m:t>
                    </m:r>
                    <m:r>
                      <a:rPr lang="en-US" altLang="zh-CN" sz="2800" i="1">
                        <a:latin typeface="Cambria Math" panose="02040503050406030204" pitchFamily="18" charset="0"/>
                      </a:rPr>
                      <m:t>𝐸𝑥</m:t>
                    </m:r>
                    <m:d>
                      <m:dPr>
                        <m:begChr m:val="["/>
                        <m:endChr m:val="]"/>
                        <m:ctrlPr>
                          <a:rPr lang="en-US" altLang="zh-CN" sz="2800" i="1">
                            <a:latin typeface="Cambria Math" panose="02040503050406030204" pitchFamily="18" charset="0"/>
                          </a:rPr>
                        </m:ctrlPr>
                      </m:dPr>
                      <m:e>
                        <m:sSup>
                          <m:sSupPr>
                            <m:ctrlPr>
                              <a:rPr lang="en-US" altLang="zh-CN" sz="2800" i="1">
                                <a:latin typeface="Cambria Math" panose="02040503050406030204" pitchFamily="18" charset="0"/>
                              </a:rPr>
                            </m:ctrlPr>
                          </m:sSupPr>
                          <m:e>
                            <m:r>
                              <a:rPr lang="en-US" altLang="zh-CN" sz="2800" i="1">
                                <a:latin typeface="Cambria Math" panose="02040503050406030204" pitchFamily="18" charset="0"/>
                              </a:rPr>
                              <m:t>𝑋</m:t>
                            </m:r>
                          </m:e>
                          <m:sup>
                            <m:r>
                              <a:rPr lang="en-US" altLang="zh-CN" sz="2800" i="1">
                                <a:latin typeface="Cambria Math" panose="02040503050406030204" pitchFamily="18" charset="0"/>
                              </a:rPr>
                              <m:t>2</m:t>
                            </m:r>
                          </m:sup>
                        </m:sSup>
                      </m:e>
                    </m:d>
                    <m:r>
                      <a:rPr lang="en-US" altLang="zh-CN" sz="2800" i="1">
                        <a:latin typeface="Cambria Math" panose="02040503050406030204" pitchFamily="18" charset="0"/>
                      </a:rPr>
                      <m:t>−</m:t>
                    </m:r>
                    <m:sSup>
                      <m:sSupPr>
                        <m:ctrlPr>
                          <a:rPr lang="en-US" altLang="zh-CN" sz="2800" i="1">
                            <a:latin typeface="Cambria Math" panose="02040503050406030204" pitchFamily="18" charset="0"/>
                          </a:rPr>
                        </m:ctrlPr>
                      </m:sSupPr>
                      <m:e>
                        <m:r>
                          <m:rPr>
                            <m:sty m:val="p"/>
                          </m:rPr>
                          <a:rPr lang="en-US" altLang="zh-CN" sz="2800">
                            <a:latin typeface="Cambria Math" panose="02040503050406030204" pitchFamily="18" charset="0"/>
                          </a:rPr>
                          <m:t>Ex</m:t>
                        </m:r>
                      </m:e>
                      <m:sup>
                        <m:r>
                          <a:rPr lang="en-US" altLang="zh-CN" sz="2800" i="1">
                            <a:latin typeface="Cambria Math" panose="02040503050406030204" pitchFamily="18" charset="0"/>
                          </a:rPr>
                          <m:t>2</m:t>
                        </m:r>
                      </m:sup>
                    </m:sSup>
                    <m:d>
                      <m:dPr>
                        <m:begChr m:val="["/>
                        <m:endChr m:val="]"/>
                        <m:ctrlPr>
                          <a:rPr lang="en-US" altLang="zh-CN" sz="2800" i="1">
                            <a:latin typeface="Cambria Math" panose="02040503050406030204" pitchFamily="18" charset="0"/>
                          </a:rPr>
                        </m:ctrlPr>
                      </m:dPr>
                      <m:e>
                        <m:r>
                          <a:rPr lang="en-US" altLang="zh-CN" sz="2800" i="1">
                            <a:latin typeface="Cambria Math" panose="02040503050406030204" pitchFamily="18" charset="0"/>
                          </a:rPr>
                          <m:t>𝑋</m:t>
                        </m:r>
                      </m:e>
                    </m:d>
                  </m:oMath>
                </a14:m>
                <a:r>
                  <a:rPr lang="en-US" altLang="zh-CN" sz="2800" i="1" dirty="0">
                    <a:latin typeface="Cambria Math" panose="02040503050406030204" pitchFamily="18" charset="0"/>
                  </a:rPr>
                  <a:t> </a:t>
                </a:r>
              </a:p>
              <a:p>
                <a:pPr marL="0" indent="0">
                  <a:buNone/>
                </a:pPr>
                <a:r>
                  <a:rPr lang="en-US" altLang="zh-CN" sz="2800" b="0" dirty="0"/>
                  <a:t>	   </a:t>
                </a:r>
                <a14:m>
                  <m:oMath xmlns:m="http://schemas.openxmlformats.org/officeDocument/2006/math">
                    <m:r>
                      <a:rPr lang="en-US" altLang="zh-CN" sz="2800" b="0" i="1" smtClean="0">
                        <a:latin typeface="Cambria Math" panose="02040503050406030204" pitchFamily="18" charset="0"/>
                      </a:rPr>
                      <m:t>=</m:t>
                    </m:r>
                    <m:f>
                      <m:fPr>
                        <m:ctrlPr>
                          <a:rPr lang="en-US" altLang="zh-CN" sz="2800" b="0" i="1" smtClean="0">
                            <a:latin typeface="Cambria Math" panose="02040503050406030204" pitchFamily="18" charset="0"/>
                          </a:rPr>
                        </m:ctrlPr>
                      </m:fPr>
                      <m:num>
                        <m:r>
                          <a:rPr lang="en-US" altLang="zh-CN" sz="2800" b="0" i="1" smtClean="0">
                            <a:latin typeface="Cambria Math" panose="02040503050406030204" pitchFamily="18" charset="0"/>
                          </a:rPr>
                          <m:t>1</m:t>
                        </m:r>
                      </m:num>
                      <m:den>
                        <m:r>
                          <a:rPr lang="en-US" altLang="zh-CN" sz="2800" b="0" i="1" smtClean="0">
                            <a:latin typeface="Cambria Math" panose="02040503050406030204" pitchFamily="18" charset="0"/>
                          </a:rPr>
                          <m:t>6</m:t>
                        </m:r>
                      </m:den>
                    </m:f>
                    <m:d>
                      <m:dPr>
                        <m:ctrlPr>
                          <a:rPr lang="en-US" altLang="zh-CN" sz="2800" b="0" i="1" smtClean="0">
                            <a:latin typeface="Cambria Math" panose="02040503050406030204" pitchFamily="18" charset="0"/>
                          </a:rPr>
                        </m:ctrlPr>
                      </m:dPr>
                      <m:e>
                        <m:sSup>
                          <m:sSupPr>
                            <m:ctrlPr>
                              <a:rPr lang="en-US" altLang="zh-CN" sz="2800" b="0" i="1" smtClean="0">
                                <a:latin typeface="Cambria Math" panose="02040503050406030204" pitchFamily="18" charset="0"/>
                              </a:rPr>
                            </m:ctrlPr>
                          </m:sSupPr>
                          <m:e>
                            <m:r>
                              <a:rPr lang="en-US" altLang="zh-CN" sz="2800" b="0" i="1" smtClean="0">
                                <a:latin typeface="Cambria Math" panose="02040503050406030204" pitchFamily="18" charset="0"/>
                              </a:rPr>
                              <m:t>1</m:t>
                            </m:r>
                          </m:e>
                          <m:sup>
                            <m:r>
                              <a:rPr lang="en-US" altLang="zh-CN" sz="2800" b="0" i="1" smtClean="0">
                                <a:latin typeface="Cambria Math" panose="02040503050406030204" pitchFamily="18" charset="0"/>
                              </a:rPr>
                              <m:t>2</m:t>
                            </m:r>
                          </m:sup>
                        </m:sSup>
                        <m:r>
                          <a:rPr lang="en-US" altLang="zh-CN" sz="2800" b="0" i="1" smtClean="0">
                            <a:latin typeface="Cambria Math" panose="02040503050406030204" pitchFamily="18" charset="0"/>
                          </a:rPr>
                          <m:t>+</m:t>
                        </m:r>
                        <m:sSup>
                          <m:sSupPr>
                            <m:ctrlPr>
                              <a:rPr lang="en-US" altLang="zh-CN" sz="2800" b="0" i="1" smtClean="0">
                                <a:latin typeface="Cambria Math" panose="02040503050406030204" pitchFamily="18" charset="0"/>
                              </a:rPr>
                            </m:ctrlPr>
                          </m:sSupPr>
                          <m:e>
                            <m:r>
                              <a:rPr lang="en-US" altLang="zh-CN" sz="2800" b="0" i="1" smtClean="0">
                                <a:latin typeface="Cambria Math" panose="02040503050406030204" pitchFamily="18" charset="0"/>
                              </a:rPr>
                              <m:t>2</m:t>
                            </m:r>
                          </m:e>
                          <m:sup>
                            <m:r>
                              <a:rPr lang="en-US" altLang="zh-CN" sz="2800" b="0" i="1" smtClean="0">
                                <a:latin typeface="Cambria Math" panose="02040503050406030204" pitchFamily="18" charset="0"/>
                              </a:rPr>
                              <m:t>2</m:t>
                            </m:r>
                          </m:sup>
                        </m:sSup>
                        <m:r>
                          <a:rPr lang="en-US" altLang="zh-CN" sz="2800" i="1">
                            <a:latin typeface="Cambria Math" panose="02040503050406030204" pitchFamily="18" charset="0"/>
                          </a:rPr>
                          <m:t>+</m:t>
                        </m:r>
                        <m:sSup>
                          <m:sSupPr>
                            <m:ctrlPr>
                              <a:rPr lang="en-US" altLang="zh-CN" sz="2800" i="1">
                                <a:latin typeface="Cambria Math" panose="02040503050406030204" pitchFamily="18" charset="0"/>
                              </a:rPr>
                            </m:ctrlPr>
                          </m:sSupPr>
                          <m:e>
                            <m:r>
                              <a:rPr lang="en-US" altLang="zh-CN" sz="2800" b="0" i="1" smtClean="0">
                                <a:latin typeface="Cambria Math" panose="02040503050406030204" pitchFamily="18" charset="0"/>
                              </a:rPr>
                              <m:t>3</m:t>
                            </m:r>
                          </m:e>
                          <m:sup>
                            <m:r>
                              <a:rPr lang="en-US" altLang="zh-CN" sz="2800" i="1">
                                <a:latin typeface="Cambria Math" panose="02040503050406030204" pitchFamily="18" charset="0"/>
                              </a:rPr>
                              <m:t>2</m:t>
                            </m:r>
                          </m:sup>
                        </m:sSup>
                        <m:r>
                          <a:rPr lang="en-US" altLang="zh-CN" sz="2800" i="1">
                            <a:latin typeface="Cambria Math" panose="02040503050406030204" pitchFamily="18" charset="0"/>
                          </a:rPr>
                          <m:t>+</m:t>
                        </m:r>
                        <m:sSup>
                          <m:sSupPr>
                            <m:ctrlPr>
                              <a:rPr lang="en-US" altLang="zh-CN" sz="2800" i="1">
                                <a:latin typeface="Cambria Math" panose="02040503050406030204" pitchFamily="18" charset="0"/>
                              </a:rPr>
                            </m:ctrlPr>
                          </m:sSupPr>
                          <m:e>
                            <m:r>
                              <a:rPr lang="en-US" altLang="zh-CN" sz="2800" b="0" i="1" smtClean="0">
                                <a:latin typeface="Cambria Math" panose="02040503050406030204" pitchFamily="18" charset="0"/>
                              </a:rPr>
                              <m:t>4</m:t>
                            </m:r>
                          </m:e>
                          <m:sup>
                            <m:r>
                              <a:rPr lang="en-US" altLang="zh-CN" sz="2800" i="1">
                                <a:latin typeface="Cambria Math" panose="02040503050406030204" pitchFamily="18" charset="0"/>
                              </a:rPr>
                              <m:t>2</m:t>
                            </m:r>
                          </m:sup>
                        </m:sSup>
                        <m:r>
                          <a:rPr lang="en-US" altLang="zh-CN" sz="2800" i="1">
                            <a:latin typeface="Cambria Math" panose="02040503050406030204" pitchFamily="18" charset="0"/>
                          </a:rPr>
                          <m:t>+</m:t>
                        </m:r>
                        <m:sSup>
                          <m:sSupPr>
                            <m:ctrlPr>
                              <a:rPr lang="en-US" altLang="zh-CN" sz="2800" i="1">
                                <a:latin typeface="Cambria Math" panose="02040503050406030204" pitchFamily="18" charset="0"/>
                              </a:rPr>
                            </m:ctrlPr>
                          </m:sSupPr>
                          <m:e>
                            <m:r>
                              <a:rPr lang="en-US" altLang="zh-CN" sz="2800" b="0" i="1" smtClean="0">
                                <a:latin typeface="Cambria Math" panose="02040503050406030204" pitchFamily="18" charset="0"/>
                              </a:rPr>
                              <m:t>5</m:t>
                            </m:r>
                          </m:e>
                          <m:sup>
                            <m:r>
                              <a:rPr lang="en-US" altLang="zh-CN" sz="2800" i="1">
                                <a:latin typeface="Cambria Math" panose="02040503050406030204" pitchFamily="18" charset="0"/>
                              </a:rPr>
                              <m:t>2</m:t>
                            </m:r>
                          </m:sup>
                        </m:sSup>
                        <m:r>
                          <a:rPr lang="en-US" altLang="zh-CN" sz="2800" i="1">
                            <a:latin typeface="Cambria Math" panose="02040503050406030204" pitchFamily="18" charset="0"/>
                          </a:rPr>
                          <m:t>+</m:t>
                        </m:r>
                        <m:sSup>
                          <m:sSupPr>
                            <m:ctrlPr>
                              <a:rPr lang="en-US" altLang="zh-CN" sz="2800" i="1">
                                <a:latin typeface="Cambria Math" panose="02040503050406030204" pitchFamily="18" charset="0"/>
                              </a:rPr>
                            </m:ctrlPr>
                          </m:sSupPr>
                          <m:e>
                            <m:r>
                              <a:rPr lang="en-US" altLang="zh-CN" sz="2800" b="0" i="1" smtClean="0">
                                <a:latin typeface="Cambria Math" panose="02040503050406030204" pitchFamily="18" charset="0"/>
                              </a:rPr>
                              <m:t>6</m:t>
                            </m:r>
                          </m:e>
                          <m:sup>
                            <m:r>
                              <a:rPr lang="en-US" altLang="zh-CN" sz="2800" i="1">
                                <a:latin typeface="Cambria Math" panose="02040503050406030204" pitchFamily="18" charset="0"/>
                              </a:rPr>
                              <m:t>2</m:t>
                            </m:r>
                          </m:sup>
                        </m:sSup>
                      </m:e>
                    </m:d>
                    <m:r>
                      <a:rPr lang="en-US" altLang="zh-CN" sz="2800" b="0" i="1" smtClean="0">
                        <a:latin typeface="Cambria Math" panose="02040503050406030204" pitchFamily="18" charset="0"/>
                      </a:rPr>
                      <m:t>−</m:t>
                    </m:r>
                    <m:sSup>
                      <m:sSupPr>
                        <m:ctrlPr>
                          <a:rPr lang="en-US" altLang="zh-CN" sz="2800" b="0" i="1" smtClean="0">
                            <a:latin typeface="Cambria Math" panose="02040503050406030204" pitchFamily="18" charset="0"/>
                          </a:rPr>
                        </m:ctrlPr>
                      </m:sSupPr>
                      <m:e>
                        <m:d>
                          <m:dPr>
                            <m:ctrlPr>
                              <a:rPr lang="en-US" altLang="zh-CN" sz="2800" b="0" i="1" smtClean="0">
                                <a:latin typeface="Cambria Math" panose="02040503050406030204" pitchFamily="18" charset="0"/>
                              </a:rPr>
                            </m:ctrlPr>
                          </m:dPr>
                          <m:e>
                            <m:f>
                              <m:fPr>
                                <m:ctrlPr>
                                  <a:rPr lang="en-US" altLang="zh-CN" sz="2800" b="0" i="1" smtClean="0">
                                    <a:latin typeface="Cambria Math" panose="02040503050406030204" pitchFamily="18" charset="0"/>
                                  </a:rPr>
                                </m:ctrlPr>
                              </m:fPr>
                              <m:num>
                                <m:r>
                                  <a:rPr lang="en-US" altLang="zh-CN" sz="2800" b="0" i="1" smtClean="0">
                                    <a:latin typeface="Cambria Math" panose="02040503050406030204" pitchFamily="18" charset="0"/>
                                  </a:rPr>
                                  <m:t>7</m:t>
                                </m:r>
                              </m:num>
                              <m:den>
                                <m:r>
                                  <a:rPr lang="en-US" altLang="zh-CN" sz="2800" b="0" i="1" smtClean="0">
                                    <a:latin typeface="Cambria Math" panose="02040503050406030204" pitchFamily="18" charset="0"/>
                                  </a:rPr>
                                  <m:t>2</m:t>
                                </m:r>
                              </m:den>
                            </m:f>
                          </m:e>
                        </m:d>
                      </m:e>
                      <m:sup>
                        <m:r>
                          <a:rPr lang="en-US" altLang="zh-CN" sz="2800" b="0" i="1" smtClean="0">
                            <a:latin typeface="Cambria Math" panose="02040503050406030204" pitchFamily="18" charset="0"/>
                          </a:rPr>
                          <m:t>2</m:t>
                        </m:r>
                      </m:sup>
                    </m:sSup>
                  </m:oMath>
                </a14:m>
                <a:endParaRPr lang="en-US" altLang="zh-CN" sz="2800" b="0" i="1" dirty="0">
                  <a:latin typeface="Cambria Math" panose="02040503050406030204" pitchFamily="18" charset="0"/>
                </a:endParaRPr>
              </a:p>
              <a:p>
                <a:pPr marL="0" indent="0">
                  <a:buNone/>
                </a:pPr>
                <a:r>
                  <a:rPr lang="en-US" altLang="zh-CN" sz="2800" b="0" dirty="0"/>
                  <a:t>	   </a:t>
                </a:r>
                <a14:m>
                  <m:oMath xmlns:m="http://schemas.openxmlformats.org/officeDocument/2006/math">
                    <m:r>
                      <a:rPr lang="en-US" altLang="zh-CN" sz="2800" b="0" i="1" smtClean="0">
                        <a:latin typeface="Cambria Math" panose="02040503050406030204" pitchFamily="18" charset="0"/>
                      </a:rPr>
                      <m:t>=</m:t>
                    </m:r>
                    <m:f>
                      <m:fPr>
                        <m:ctrlPr>
                          <a:rPr lang="en-US" altLang="zh-CN" sz="2800" b="0" i="1" smtClean="0">
                            <a:latin typeface="Cambria Math" panose="02040503050406030204" pitchFamily="18" charset="0"/>
                          </a:rPr>
                        </m:ctrlPr>
                      </m:fPr>
                      <m:num>
                        <m:r>
                          <a:rPr lang="en-US" altLang="zh-CN" sz="2800" b="0" i="1" smtClean="0">
                            <a:latin typeface="Cambria Math" panose="02040503050406030204" pitchFamily="18" charset="0"/>
                          </a:rPr>
                          <m:t>35</m:t>
                        </m:r>
                      </m:num>
                      <m:den>
                        <m:r>
                          <a:rPr lang="en-US" altLang="zh-CN" sz="2800" b="0" i="1" smtClean="0">
                            <a:latin typeface="Cambria Math" panose="02040503050406030204" pitchFamily="18" charset="0"/>
                          </a:rPr>
                          <m:t>12</m:t>
                        </m:r>
                      </m:den>
                    </m:f>
                    <m:r>
                      <a:rPr lang="en-US" altLang="zh-CN" sz="2800" b="0" i="1" smtClean="0">
                        <a:latin typeface="Cambria Math" panose="02040503050406030204" pitchFamily="18" charset="0"/>
                      </a:rPr>
                      <m:t> </m:t>
                    </m:r>
                  </m:oMath>
                </a14:m>
                <a:r>
                  <a:rPr lang="en-US" altLang="zh-CN" sz="2800" dirty="0"/>
                  <a:t>  </a:t>
                </a:r>
              </a:p>
              <a:p>
                <a:pPr marL="0" indent="0">
                  <a:buNone/>
                </a:pPr>
                <a:r>
                  <a:rPr lang="zh-CN" altLang="en-US" dirty="0"/>
                  <a:t>　　</a:t>
                </a:r>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449" t="-217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410696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标题 2"/>
          <p:cNvSpPr>
            <a:spLocks noGrp="1"/>
          </p:cNvSpPr>
          <p:nvPr>
            <p:ph type="title"/>
          </p:nvPr>
        </p:nvSpPr>
        <p:spPr/>
        <p:txBody>
          <a:bodyPr/>
          <a:lstStyle/>
          <a:p>
            <a:r>
              <a:rPr lang="en-US" altLang="zh-CN" dirty="0" err="1"/>
              <a:t>Bienaymé’s</a:t>
            </a:r>
            <a:r>
              <a:rPr lang="en-US" altLang="zh-CN" dirty="0"/>
              <a:t> formula</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57200" y="1600200"/>
                <a:ext cx="8382000" cy="4525963"/>
              </a:xfrm>
            </p:spPr>
            <p:txBody>
              <a:bodyPr/>
              <a:lstStyle/>
              <a:p>
                <a:pPr>
                  <a:lnSpc>
                    <a:spcPct val="150000"/>
                  </a:lnSpc>
                </a:pPr>
                <a:r>
                  <a:rPr lang="zh-CN" altLang="en-US" dirty="0"/>
                  <a:t>对于样本空间</a:t>
                </a:r>
                <a14:m>
                  <m:oMath xmlns:m="http://schemas.openxmlformats.org/officeDocument/2006/math">
                    <m:r>
                      <a:rPr lang="en-US" altLang="zh-CN" b="0" i="0" smtClean="0">
                        <a:latin typeface="Cambria Math" panose="02040503050406030204" pitchFamily="18" charset="0"/>
                      </a:rPr>
                      <m:t> </m:t>
                    </m:r>
                    <m:r>
                      <a:rPr lang="en-US" altLang="zh-CN" b="0" i="1" smtClean="0">
                        <a:latin typeface="Cambria Math" panose="02040503050406030204" pitchFamily="18" charset="0"/>
                      </a:rPr>
                      <m:t>𝒮</m:t>
                    </m:r>
                    <m:r>
                      <a:rPr lang="en-US" altLang="zh-CN" b="0" i="1" smtClean="0">
                        <a:latin typeface="Cambria Math" panose="02040503050406030204" pitchFamily="18" charset="0"/>
                      </a:rPr>
                      <m:t> </m:t>
                    </m:r>
                  </m:oMath>
                </a14:m>
                <a:r>
                  <a:rPr lang="zh-CN" altLang="en-US" dirty="0"/>
                  <a:t>上</a:t>
                </a:r>
                <a:r>
                  <a:rPr lang="zh-CN" altLang="en-US" b="1" dirty="0">
                    <a:solidFill>
                      <a:srgbClr val="C00000"/>
                    </a:solidFill>
                  </a:rPr>
                  <a:t>独立的</a:t>
                </a:r>
                <a:r>
                  <a:rPr lang="zh-CN" altLang="en-US" dirty="0"/>
                  <a:t>随机变量 </a:t>
                </a:r>
                <a:r>
                  <a:rPr lang="en-US" altLang="zh-CN" i="1" dirty="0"/>
                  <a:t>X </a:t>
                </a:r>
                <a:r>
                  <a:rPr lang="zh-CN" altLang="en-US" dirty="0"/>
                  <a:t>和</a:t>
                </a:r>
                <a:r>
                  <a:rPr lang="en-US" altLang="zh-CN" i="1" dirty="0"/>
                  <a:t>Y </a:t>
                </a:r>
                <a:r>
                  <a:rPr lang="zh-CN" altLang="en-US" dirty="0"/>
                  <a:t>有</a:t>
                </a:r>
                <a:endParaRPr lang="en-US" altLang="zh-CN" dirty="0"/>
              </a:p>
              <a:p>
                <a:pPr marL="0" indent="0">
                  <a:buNone/>
                </a:pPr>
                <a14:m>
                  <m:oMathPara xmlns:m="http://schemas.openxmlformats.org/officeDocument/2006/math">
                    <m:oMathParaPr>
                      <m:jc m:val="centerGroup"/>
                    </m:oMathParaPr>
                    <m:oMath xmlns:m="http://schemas.openxmlformats.org/officeDocument/2006/math">
                      <m:r>
                        <m:rPr>
                          <m:sty m:val="p"/>
                        </m:rPr>
                        <a:rPr lang="en-US" altLang="zh-CN" i="0" dirty="0">
                          <a:latin typeface="Cambria Math" panose="02040503050406030204" pitchFamily="18" charset="0"/>
                        </a:rPr>
                        <m:t>V</m:t>
                      </m:r>
                      <m:r>
                        <m:rPr>
                          <m:sty m:val="p"/>
                        </m:rPr>
                        <a:rPr lang="en-US" altLang="zh-CN" b="0" i="0" dirty="0" smtClean="0">
                          <a:latin typeface="Cambria Math" panose="02040503050406030204" pitchFamily="18" charset="0"/>
                        </a:rPr>
                        <m:t>ar</m:t>
                      </m:r>
                      <m:d>
                        <m:dPr>
                          <m:begChr m:val="["/>
                          <m:endChr m:val="]"/>
                          <m:ctrlPr>
                            <a:rPr lang="en-US" altLang="zh-CN" b="0" i="1" dirty="0" smtClean="0">
                              <a:latin typeface="Cambria Math" panose="02040503050406030204" pitchFamily="18" charset="0"/>
                            </a:rPr>
                          </m:ctrlPr>
                        </m:dPr>
                        <m:e>
                          <m:r>
                            <a:rPr lang="en-US" altLang="zh-CN" b="0" i="1" dirty="0" smtClean="0">
                              <a:latin typeface="Cambria Math" panose="02040503050406030204" pitchFamily="18" charset="0"/>
                            </a:rPr>
                            <m:t>𝑋</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𝑌</m:t>
                          </m:r>
                        </m:e>
                      </m:d>
                      <m:r>
                        <a:rPr lang="en-US" altLang="zh-CN" b="0" i="1" dirty="0" smtClean="0">
                          <a:latin typeface="Cambria Math" panose="02040503050406030204" pitchFamily="18" charset="0"/>
                        </a:rPr>
                        <m:t>=</m:t>
                      </m:r>
                      <m:r>
                        <m:rPr>
                          <m:sty m:val="p"/>
                        </m:rPr>
                        <a:rPr lang="en-US" altLang="zh-CN" b="0" i="0" dirty="0" smtClean="0">
                          <a:latin typeface="Cambria Math" panose="02040503050406030204" pitchFamily="18" charset="0"/>
                        </a:rPr>
                        <m:t>Var</m:t>
                      </m:r>
                      <m:d>
                        <m:dPr>
                          <m:begChr m:val="["/>
                          <m:endChr m:val="]"/>
                          <m:ctrlPr>
                            <a:rPr lang="en-US" altLang="zh-CN" b="0" i="1" dirty="0" smtClean="0">
                              <a:latin typeface="Cambria Math" panose="02040503050406030204" pitchFamily="18" charset="0"/>
                            </a:rPr>
                          </m:ctrlPr>
                        </m:dPr>
                        <m:e>
                          <m:r>
                            <a:rPr lang="en-US" altLang="zh-CN" b="0" i="1" dirty="0" smtClean="0">
                              <a:latin typeface="Cambria Math" panose="02040503050406030204" pitchFamily="18" charset="0"/>
                            </a:rPr>
                            <m:t>𝑋</m:t>
                          </m:r>
                        </m:e>
                      </m:d>
                      <m:r>
                        <a:rPr lang="en-US" altLang="zh-CN" b="0" i="1" dirty="0" smtClean="0">
                          <a:latin typeface="Cambria Math" panose="02040503050406030204" pitchFamily="18" charset="0"/>
                        </a:rPr>
                        <m:t>+</m:t>
                      </m:r>
                      <m:r>
                        <m:rPr>
                          <m:sty m:val="p"/>
                        </m:rPr>
                        <a:rPr lang="en-US" altLang="zh-CN" b="0" i="0" dirty="0" smtClean="0">
                          <a:latin typeface="Cambria Math" panose="02040503050406030204" pitchFamily="18" charset="0"/>
                        </a:rPr>
                        <m:t>Var</m:t>
                      </m:r>
                      <m:d>
                        <m:dPr>
                          <m:begChr m:val="["/>
                          <m:endChr m:val="]"/>
                          <m:ctrlPr>
                            <a:rPr lang="en-US" altLang="zh-CN" b="0" i="1" dirty="0" smtClean="0">
                              <a:latin typeface="Cambria Math" panose="02040503050406030204" pitchFamily="18" charset="0"/>
                            </a:rPr>
                          </m:ctrlPr>
                        </m:dPr>
                        <m:e>
                          <m:r>
                            <a:rPr lang="en-US" altLang="zh-CN" b="0" i="1" dirty="0" smtClean="0">
                              <a:latin typeface="Cambria Math" panose="02040503050406030204" pitchFamily="18" charset="0"/>
                            </a:rPr>
                            <m:t>𝑌</m:t>
                          </m:r>
                        </m:e>
                      </m:d>
                    </m:oMath>
                  </m:oMathPara>
                </a14:m>
                <a:endParaRPr lang="en-US" altLang="zh-CN" b="0" dirty="0"/>
              </a:p>
              <a:p>
                <a:pPr marL="0" indent="0">
                  <a:buNone/>
                </a:pPr>
                <a:endParaRPr lang="en-US" dirty="0"/>
              </a:p>
              <a:p>
                <a:pPr marL="0" indent="0">
                  <a:lnSpc>
                    <a:spcPct val="150000"/>
                  </a:lnSpc>
                  <a:buNone/>
                </a:pPr>
                <a:r>
                  <a:rPr lang="zh-CN" altLang="en-US" dirty="0"/>
                  <a:t>并可推广至 </a:t>
                </a:r>
                <a:r>
                  <a:rPr lang="en-US" altLang="zh-CN" i="1" dirty="0"/>
                  <a:t>n </a:t>
                </a:r>
                <a:r>
                  <a:rPr lang="zh-CN" altLang="en-US" dirty="0"/>
                  <a:t>个两两相互独立的随机变量</a:t>
                </a:r>
                <a:endParaRPr lang="en-US" altLang="zh-CN" dirty="0"/>
              </a:p>
              <a:p>
                <a:pPr marL="0" indent="0">
                  <a:buNone/>
                </a:pPr>
                <a14:m>
                  <m:oMathPara xmlns:m="http://schemas.openxmlformats.org/officeDocument/2006/math">
                    <m:oMathParaPr>
                      <m:jc m:val="centerGroup"/>
                    </m:oMathParaPr>
                    <m:oMath xmlns:m="http://schemas.openxmlformats.org/officeDocument/2006/math">
                      <m:r>
                        <m:rPr>
                          <m:sty m:val="p"/>
                        </m:rPr>
                        <a:rPr lang="en-US" altLang="zh-CN" dirty="0">
                          <a:latin typeface="Cambria Math" panose="02040503050406030204" pitchFamily="18" charset="0"/>
                        </a:rPr>
                        <m:t>Var</m:t>
                      </m:r>
                      <m:d>
                        <m:dPr>
                          <m:begChr m:val="["/>
                          <m:endChr m:val="]"/>
                          <m:ctrlPr>
                            <a:rPr lang="en-US" altLang="zh-CN" i="1" dirty="0">
                              <a:latin typeface="Cambria Math" panose="02040503050406030204" pitchFamily="18" charset="0"/>
                            </a:rPr>
                          </m:ctrlPr>
                        </m:dPr>
                        <m:e>
                          <m:sSub>
                            <m:sSubPr>
                              <m:ctrlPr>
                                <a:rPr lang="en-US" altLang="zh-CN" b="0" i="1" dirty="0" smtClean="0">
                                  <a:latin typeface="Cambria Math" panose="02040503050406030204" pitchFamily="18" charset="0"/>
                                </a:rPr>
                              </m:ctrlPr>
                            </m:sSubPr>
                            <m:e>
                              <m:r>
                                <a:rPr lang="en-US" altLang="zh-CN" i="1" dirty="0">
                                  <a:latin typeface="Cambria Math" panose="02040503050406030204" pitchFamily="18" charset="0"/>
                                </a:rPr>
                                <m:t>𝑋</m:t>
                              </m:r>
                            </m:e>
                            <m:sub>
                              <m:r>
                                <a:rPr lang="en-US" altLang="zh-CN" b="0" i="1" dirty="0" smtClean="0">
                                  <a:latin typeface="Cambria Math" panose="02040503050406030204" pitchFamily="18" charset="0"/>
                                </a:rPr>
                                <m:t>1</m:t>
                              </m:r>
                            </m:sub>
                          </m:sSub>
                          <m:r>
                            <a:rPr lang="en-US" altLang="zh-CN" i="1" dirty="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𝑋</m:t>
                              </m:r>
                            </m:e>
                            <m:sub>
                              <m:r>
                                <a:rPr lang="en-US" altLang="zh-CN" b="0" i="1" dirty="0" smtClean="0">
                                  <a:latin typeface="Cambria Math" panose="02040503050406030204" pitchFamily="18" charset="0"/>
                                </a:rPr>
                                <m:t>2</m:t>
                              </m:r>
                            </m:sub>
                          </m:sSub>
                          <m:r>
                            <a:rPr lang="en-US" altLang="zh-CN" b="0" i="1" dirty="0" smtClean="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𝑋</m:t>
                              </m:r>
                            </m:e>
                            <m:sub>
                              <m:r>
                                <a:rPr lang="en-US" altLang="zh-CN" b="0" i="1" dirty="0" smtClean="0">
                                  <a:latin typeface="Cambria Math" panose="02040503050406030204" pitchFamily="18" charset="0"/>
                                </a:rPr>
                                <m:t>𝑛</m:t>
                              </m:r>
                            </m:sub>
                          </m:sSub>
                        </m:e>
                      </m:d>
                    </m:oMath>
                  </m:oMathPara>
                </a14:m>
                <a:endParaRPr lang="en-US" altLang="zh-CN"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altLang="zh-CN" i="1" dirty="0">
                          <a:latin typeface="Cambria Math" panose="02040503050406030204" pitchFamily="18" charset="0"/>
                        </a:rPr>
                        <m:t>=</m:t>
                      </m:r>
                      <m:r>
                        <m:rPr>
                          <m:sty m:val="p"/>
                        </m:rPr>
                        <a:rPr lang="en-US" altLang="zh-CN" dirty="0">
                          <a:latin typeface="Cambria Math" panose="02040503050406030204" pitchFamily="18" charset="0"/>
                        </a:rPr>
                        <m:t>Var</m:t>
                      </m:r>
                      <m:d>
                        <m:dPr>
                          <m:begChr m:val="["/>
                          <m:endChr m:val="]"/>
                          <m:ctrlPr>
                            <a:rPr lang="en-US" altLang="zh-CN" i="1" dirty="0">
                              <a:latin typeface="Cambria Math" panose="02040503050406030204" pitchFamily="18" charset="0"/>
                            </a:rPr>
                          </m:ctrlPr>
                        </m:dPr>
                        <m:e>
                          <m:sSub>
                            <m:sSubPr>
                              <m:ctrlPr>
                                <a:rPr lang="en-US" altLang="zh-CN" b="0" i="1" dirty="0" smtClean="0">
                                  <a:latin typeface="Cambria Math" panose="02040503050406030204" pitchFamily="18" charset="0"/>
                                </a:rPr>
                              </m:ctrlPr>
                            </m:sSubPr>
                            <m:e>
                              <m:r>
                                <a:rPr lang="en-US" altLang="zh-CN" i="1" dirty="0">
                                  <a:latin typeface="Cambria Math" panose="02040503050406030204" pitchFamily="18" charset="0"/>
                                </a:rPr>
                                <m:t>𝑋</m:t>
                              </m:r>
                            </m:e>
                            <m:sub>
                              <m:r>
                                <a:rPr lang="en-US" altLang="zh-CN" b="0" i="1" dirty="0" smtClean="0">
                                  <a:latin typeface="Cambria Math" panose="02040503050406030204" pitchFamily="18" charset="0"/>
                                </a:rPr>
                                <m:t>1</m:t>
                              </m:r>
                            </m:sub>
                          </m:sSub>
                        </m:e>
                      </m:d>
                      <m:r>
                        <a:rPr lang="en-US" altLang="zh-CN" i="1" dirty="0">
                          <a:latin typeface="Cambria Math" panose="02040503050406030204" pitchFamily="18" charset="0"/>
                        </a:rPr>
                        <m:t>+</m:t>
                      </m:r>
                      <m:r>
                        <m:rPr>
                          <m:sty m:val="p"/>
                        </m:rPr>
                        <a:rPr lang="en-US" altLang="zh-CN" dirty="0">
                          <a:latin typeface="Cambria Math" panose="02040503050406030204" pitchFamily="18" charset="0"/>
                        </a:rPr>
                        <m:t>Var</m:t>
                      </m:r>
                      <m:d>
                        <m:dPr>
                          <m:begChr m:val="["/>
                          <m:endChr m:val="]"/>
                          <m:ctrlPr>
                            <a:rPr lang="en-US" altLang="zh-CN" i="1" dirty="0">
                              <a:latin typeface="Cambria Math" panose="02040503050406030204" pitchFamily="18" charset="0"/>
                            </a:rPr>
                          </m:ctrlPr>
                        </m:dPr>
                        <m:e>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𝑋</m:t>
                              </m:r>
                            </m:e>
                            <m:sub>
                              <m:r>
                                <a:rPr lang="en-US" altLang="zh-CN" b="0" i="1" dirty="0" smtClean="0">
                                  <a:latin typeface="Cambria Math" panose="02040503050406030204" pitchFamily="18" charset="0"/>
                                </a:rPr>
                                <m:t>2</m:t>
                              </m:r>
                            </m:sub>
                          </m:sSub>
                        </m:e>
                      </m:d>
                      <m:r>
                        <a:rPr lang="en-US" altLang="zh-CN" i="1" dirty="0">
                          <a:latin typeface="Cambria Math" panose="02040503050406030204" pitchFamily="18" charset="0"/>
                        </a:rPr>
                        <m:t>+</m:t>
                      </m:r>
                      <m:r>
                        <a:rPr lang="en-US" altLang="zh-CN" b="0" i="1" dirty="0" smtClean="0">
                          <a:latin typeface="Cambria Math" panose="02040503050406030204" pitchFamily="18" charset="0"/>
                        </a:rPr>
                        <m:t>⋯</m:t>
                      </m:r>
                      <m:r>
                        <a:rPr lang="en-US" altLang="zh-CN" b="0" i="0" dirty="0" smtClean="0">
                          <a:latin typeface="Cambria Math" panose="02040503050406030204" pitchFamily="18" charset="0"/>
                        </a:rPr>
                        <m:t>+</m:t>
                      </m:r>
                      <m:r>
                        <m:rPr>
                          <m:sty m:val="p"/>
                        </m:rPr>
                        <a:rPr lang="en-US" altLang="zh-CN" dirty="0">
                          <a:latin typeface="Cambria Math" panose="02040503050406030204" pitchFamily="18" charset="0"/>
                        </a:rPr>
                        <m:t>Var</m:t>
                      </m:r>
                      <m:d>
                        <m:dPr>
                          <m:begChr m:val="["/>
                          <m:endChr m:val="]"/>
                          <m:ctrlPr>
                            <a:rPr lang="en-US" altLang="zh-CN" i="1" dirty="0">
                              <a:latin typeface="Cambria Math" panose="02040503050406030204" pitchFamily="18" charset="0"/>
                            </a:rPr>
                          </m:ctrlPr>
                        </m:dPr>
                        <m:e>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𝑋</m:t>
                              </m:r>
                            </m:e>
                            <m:sub>
                              <m:r>
                                <a:rPr lang="en-US" altLang="zh-CN" b="0" i="1" dirty="0" smtClean="0">
                                  <a:latin typeface="Cambria Math" panose="02040503050406030204" pitchFamily="18" charset="0"/>
                                </a:rPr>
                                <m:t>𝑛</m:t>
                              </m:r>
                            </m:sub>
                          </m:sSub>
                        </m:e>
                      </m:d>
                    </m:oMath>
                  </m:oMathPara>
                </a14:m>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57200" y="1600200"/>
                <a:ext cx="8382000" cy="4525963"/>
              </a:xfrm>
              <a:blipFill rotWithShape="0">
                <a:blip r:embed="rId3"/>
                <a:stretch>
                  <a:fillRect l="-1818" r="-73"/>
                </a:stretch>
              </a:blipFill>
            </p:spPr>
            <p:txBody>
              <a:bodyPr/>
              <a:lstStyle/>
              <a:p>
                <a:r>
                  <a:rPr lang="en-US">
                    <a:noFill/>
                  </a:rPr>
                  <a:t> </a:t>
                </a:r>
              </a:p>
            </p:txBody>
          </p:sp>
        </mc:Fallback>
      </mc:AlternateContent>
    </p:spTree>
    <p:extLst>
      <p:ext uri="{BB962C8B-B14F-4D97-AF65-F5344CB8AC3E}">
        <p14:creationId xmlns:p14="http://schemas.microsoft.com/office/powerpoint/2010/main" val="39678776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标题 2"/>
          <p:cNvSpPr>
            <a:spLocks noGrp="1"/>
          </p:cNvSpPr>
          <p:nvPr>
            <p:ph type="title"/>
          </p:nvPr>
        </p:nvSpPr>
        <p:spPr/>
        <p:txBody>
          <a:bodyPr/>
          <a:lstStyle/>
          <a:p>
            <a:r>
              <a:rPr lang="en-US" altLang="zh-CN" dirty="0" err="1"/>
              <a:t>Bienaymé’s</a:t>
            </a:r>
            <a:r>
              <a:rPr lang="en-US" altLang="zh-CN" dirty="0"/>
              <a:t> formula</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例：求扔两个骰子点数之和的方差</a:t>
                </a:r>
                <a:endParaRPr lang="en-US" altLang="zh-CN" dirty="0"/>
              </a:p>
              <a:p>
                <a:pPr lvl="1"/>
                <a:r>
                  <a:rPr lang="zh-CN" altLang="en-US" dirty="0"/>
                  <a:t>第一个骰子点数与第二个骰子点数两个随机变量相互独立；故可使用</a:t>
                </a:r>
                <a:r>
                  <a:rPr lang="en-US" altLang="zh-CN" dirty="0" err="1"/>
                  <a:t>Bienaymé</a:t>
                </a:r>
                <a:r>
                  <a:rPr lang="zh-CN" altLang="en-US" dirty="0"/>
                  <a:t>公式</a:t>
                </a:r>
                <a:endParaRPr lang="en-US" altLang="zh-CN" dirty="0"/>
              </a:p>
              <a:p>
                <a:pPr marL="0" indent="0">
                  <a:buNone/>
                </a:pPr>
                <a14:m>
                  <m:oMathPara xmlns:m="http://schemas.openxmlformats.org/officeDocument/2006/math">
                    <m:oMathParaPr>
                      <m:jc m:val="centerGroup"/>
                    </m:oMathParaPr>
                    <m:oMath xmlns:m="http://schemas.openxmlformats.org/officeDocument/2006/math">
                      <m:r>
                        <m:rPr>
                          <m:sty m:val="p"/>
                        </m:rPr>
                        <a:rPr lang="en-US" altLang="zh-CN" dirty="0">
                          <a:latin typeface="Cambria Math" panose="02040503050406030204" pitchFamily="18" charset="0"/>
                        </a:rPr>
                        <m:t>Var</m:t>
                      </m:r>
                      <m:d>
                        <m:dPr>
                          <m:begChr m:val="["/>
                          <m:endChr m:val="]"/>
                          <m:ctrlPr>
                            <a:rPr lang="en-US" altLang="zh-CN" i="1" dirty="0">
                              <a:latin typeface="Cambria Math" panose="02040503050406030204" pitchFamily="18" charset="0"/>
                            </a:rPr>
                          </m:ctrlPr>
                        </m:dPr>
                        <m:e>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𝑋</m:t>
                              </m:r>
                            </m:e>
                            <m:sub>
                              <m:r>
                                <a:rPr lang="en-US" altLang="zh-CN" i="1" dirty="0">
                                  <a:latin typeface="Cambria Math" panose="02040503050406030204" pitchFamily="18" charset="0"/>
                                </a:rPr>
                                <m:t>1</m:t>
                              </m:r>
                            </m:sub>
                          </m:sSub>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𝑋</m:t>
                              </m:r>
                            </m:e>
                            <m:sub>
                              <m:r>
                                <a:rPr lang="en-US" altLang="zh-CN" i="1" dirty="0">
                                  <a:latin typeface="Cambria Math" panose="02040503050406030204" pitchFamily="18" charset="0"/>
                                </a:rPr>
                                <m:t>2</m:t>
                              </m:r>
                            </m:sub>
                          </m:sSub>
                        </m:e>
                      </m:d>
                      <m:r>
                        <a:rPr lang="en-US" altLang="zh-CN" i="1" dirty="0" smtClean="0">
                          <a:latin typeface="Cambria Math" panose="02040503050406030204" pitchFamily="18" charset="0"/>
                        </a:rPr>
                        <m:t>=</m:t>
                      </m:r>
                      <m:r>
                        <m:rPr>
                          <m:sty m:val="p"/>
                        </m:rPr>
                        <a:rPr lang="en-US" altLang="zh-CN" dirty="0">
                          <a:latin typeface="Cambria Math" panose="02040503050406030204" pitchFamily="18" charset="0"/>
                        </a:rPr>
                        <m:t>Var</m:t>
                      </m:r>
                      <m:d>
                        <m:dPr>
                          <m:begChr m:val="["/>
                          <m:endChr m:val="]"/>
                          <m:ctrlPr>
                            <a:rPr lang="en-US" altLang="zh-CN" i="1" dirty="0">
                              <a:latin typeface="Cambria Math" panose="02040503050406030204" pitchFamily="18" charset="0"/>
                            </a:rPr>
                          </m:ctrlPr>
                        </m:dPr>
                        <m:e>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𝑋</m:t>
                              </m:r>
                            </m:e>
                            <m:sub>
                              <m:r>
                                <a:rPr lang="en-US" altLang="zh-CN" i="1" dirty="0">
                                  <a:latin typeface="Cambria Math" panose="02040503050406030204" pitchFamily="18" charset="0"/>
                                </a:rPr>
                                <m:t>1</m:t>
                              </m:r>
                            </m:sub>
                          </m:sSub>
                        </m:e>
                      </m:d>
                      <m:r>
                        <a:rPr lang="en-US" altLang="zh-CN" i="1" dirty="0">
                          <a:latin typeface="Cambria Math" panose="02040503050406030204" pitchFamily="18" charset="0"/>
                        </a:rPr>
                        <m:t>+</m:t>
                      </m:r>
                      <m:r>
                        <m:rPr>
                          <m:sty m:val="p"/>
                        </m:rPr>
                        <a:rPr lang="en-US" altLang="zh-CN" dirty="0">
                          <a:latin typeface="Cambria Math" panose="02040503050406030204" pitchFamily="18" charset="0"/>
                        </a:rPr>
                        <m:t>Var</m:t>
                      </m:r>
                      <m:d>
                        <m:dPr>
                          <m:begChr m:val="["/>
                          <m:endChr m:val="]"/>
                          <m:ctrlPr>
                            <a:rPr lang="en-US" altLang="zh-CN" i="1" dirty="0">
                              <a:latin typeface="Cambria Math" panose="02040503050406030204" pitchFamily="18" charset="0"/>
                            </a:rPr>
                          </m:ctrlPr>
                        </m:dPr>
                        <m:e>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𝑋</m:t>
                              </m:r>
                            </m:e>
                            <m:sub>
                              <m:r>
                                <a:rPr lang="en-US" altLang="zh-CN" i="1" dirty="0">
                                  <a:latin typeface="Cambria Math" panose="02040503050406030204" pitchFamily="18" charset="0"/>
                                </a:rPr>
                                <m:t>2</m:t>
                              </m:r>
                            </m:sub>
                          </m:sSub>
                        </m:e>
                      </m:d>
                    </m:oMath>
                  </m:oMathPara>
                </a14:m>
                <a:endParaRPr lang="en-US" altLang="zh-CN"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altLang="zh-CN" b="0" i="1" dirty="0" smtClean="0">
                          <a:latin typeface="Cambria Math" panose="02040503050406030204" pitchFamily="18" charset="0"/>
                        </a:rPr>
                        <m:t>=</m:t>
                      </m:r>
                      <m:f>
                        <m:fPr>
                          <m:ctrlPr>
                            <a:rPr lang="en-US" altLang="zh-CN" b="0" i="1" dirty="0" smtClean="0">
                              <a:latin typeface="Cambria Math" panose="02040503050406030204" pitchFamily="18" charset="0"/>
                            </a:rPr>
                          </m:ctrlPr>
                        </m:fPr>
                        <m:num>
                          <m:r>
                            <a:rPr lang="en-US" altLang="zh-CN" b="0" i="1" dirty="0" smtClean="0">
                              <a:latin typeface="Cambria Math" panose="02040503050406030204" pitchFamily="18" charset="0"/>
                            </a:rPr>
                            <m:t>35</m:t>
                          </m:r>
                        </m:num>
                        <m:den>
                          <m:r>
                            <a:rPr lang="en-US" altLang="zh-CN" b="0" i="1" dirty="0" smtClean="0">
                              <a:latin typeface="Cambria Math" panose="02040503050406030204" pitchFamily="18" charset="0"/>
                            </a:rPr>
                            <m:t>12</m:t>
                          </m:r>
                        </m:den>
                      </m:f>
                      <m:r>
                        <a:rPr lang="en-US" altLang="zh-CN" b="0" i="1" dirty="0" smtClean="0">
                          <a:latin typeface="Cambria Math" panose="02040503050406030204" pitchFamily="18" charset="0"/>
                        </a:rPr>
                        <m:t>+</m:t>
                      </m:r>
                      <m:f>
                        <m:fPr>
                          <m:ctrlPr>
                            <a:rPr lang="en-US" altLang="zh-CN" b="0" i="1" dirty="0" smtClean="0">
                              <a:latin typeface="Cambria Math" panose="02040503050406030204" pitchFamily="18" charset="0"/>
                            </a:rPr>
                          </m:ctrlPr>
                        </m:fPr>
                        <m:num>
                          <m:r>
                            <a:rPr lang="en-US" altLang="zh-CN" b="0" i="1" dirty="0" smtClean="0">
                              <a:latin typeface="Cambria Math" panose="02040503050406030204" pitchFamily="18" charset="0"/>
                            </a:rPr>
                            <m:t>35</m:t>
                          </m:r>
                        </m:num>
                        <m:den>
                          <m:r>
                            <a:rPr lang="en-US" altLang="zh-CN" b="0" i="1" dirty="0" smtClean="0">
                              <a:latin typeface="Cambria Math" panose="02040503050406030204" pitchFamily="18" charset="0"/>
                            </a:rPr>
                            <m:t>12</m:t>
                          </m:r>
                        </m:den>
                      </m:f>
                    </m:oMath>
                  </m:oMathPara>
                </a14:m>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3"/>
                <a:stretch>
                  <a:fillRect t="-2291"/>
                </a:stretch>
              </a:blipFill>
            </p:spPr>
            <p:txBody>
              <a:bodyPr/>
              <a:lstStyle/>
              <a:p>
                <a:r>
                  <a:rPr lang="en-US">
                    <a:noFill/>
                  </a:rPr>
                  <a:t> </a:t>
                </a:r>
              </a:p>
            </p:txBody>
          </p:sp>
        </mc:Fallback>
      </mc:AlternateContent>
    </p:spTree>
    <p:extLst>
      <p:ext uri="{BB962C8B-B14F-4D97-AF65-F5344CB8AC3E}">
        <p14:creationId xmlns:p14="http://schemas.microsoft.com/office/powerpoint/2010/main" val="35500801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概率化方法</a:t>
            </a:r>
            <a:r>
              <a:rPr lang="en-US" altLang="zh-CN" dirty="0"/>
              <a:t>(Probabilistic Method)</a:t>
            </a:r>
            <a:endParaRPr lang="zh-CN" altLang="en-US" dirty="0"/>
          </a:p>
        </p:txBody>
      </p:sp>
      <p:sp>
        <p:nvSpPr>
          <p:cNvPr id="3" name="内容占位符 2"/>
          <p:cNvSpPr>
            <a:spLocks noGrp="1"/>
          </p:cNvSpPr>
          <p:nvPr>
            <p:ph sz="quarter" idx="1"/>
          </p:nvPr>
        </p:nvSpPr>
        <p:spPr>
          <a:xfrm>
            <a:off x="612648" y="1600200"/>
            <a:ext cx="5327504" cy="4495800"/>
          </a:xfrm>
        </p:spPr>
        <p:txBody>
          <a:bodyPr/>
          <a:lstStyle/>
          <a:p>
            <a:r>
              <a:rPr lang="zh-CN" altLang="en-US" dirty="0"/>
              <a:t>一种用概率证明存在性的方法</a:t>
            </a:r>
            <a:endParaRPr lang="en-US" altLang="zh-CN" dirty="0"/>
          </a:p>
          <a:p>
            <a:pPr lvl="1"/>
            <a:r>
              <a:rPr lang="zh-CN" altLang="en-US" dirty="0"/>
              <a:t>先驱者：</a:t>
            </a:r>
            <a:r>
              <a:rPr lang="hu-HU" altLang="zh-CN" dirty="0"/>
              <a:t>Paul Erdős</a:t>
            </a:r>
            <a:endParaRPr lang="en-US" altLang="zh-CN" dirty="0"/>
          </a:p>
          <a:p>
            <a:pPr lvl="1"/>
            <a:endParaRPr lang="en-US" altLang="zh-CN" dirty="0"/>
          </a:p>
          <a:p>
            <a:r>
              <a:rPr lang="zh-CN" altLang="en-US" dirty="0"/>
              <a:t>定理：如果随机地从集合</a:t>
            </a:r>
            <a:r>
              <a:rPr lang="en-US" altLang="zh-CN" dirty="0"/>
              <a:t>S</a:t>
            </a:r>
            <a:r>
              <a:rPr lang="zh-CN" altLang="en-US" dirty="0"/>
              <a:t>中选取一个元素，此元素不具有一个特定性质的概率小于</a:t>
            </a:r>
            <a:r>
              <a:rPr lang="en-US" altLang="zh-CN" dirty="0"/>
              <a:t>1</a:t>
            </a:r>
            <a:r>
              <a:rPr lang="zh-CN" altLang="en-US" dirty="0"/>
              <a:t>，则</a:t>
            </a:r>
            <a:r>
              <a:rPr lang="en-US" altLang="zh-CN" dirty="0"/>
              <a:t>S</a:t>
            </a:r>
            <a:r>
              <a:rPr lang="zh-CN" altLang="en-US" dirty="0"/>
              <a:t>中存在具有这条性质的元素。</a:t>
            </a:r>
          </a:p>
        </p:txBody>
      </p:sp>
      <p:sp>
        <p:nvSpPr>
          <p:cNvPr id="4" name="灯片编号占位符 3"/>
          <p:cNvSpPr>
            <a:spLocks noGrp="1"/>
          </p:cNvSpPr>
          <p:nvPr>
            <p:ph type="sldNum" sz="quarter" idx="12"/>
          </p:nvPr>
        </p:nvSpPr>
        <p:spPr/>
        <p:txBody>
          <a:bodyPr>
            <a:normAutofit fontScale="85000" lnSpcReduction="20000"/>
          </a:bodyPr>
          <a:lstStyle/>
          <a:p>
            <a:fld id="{0C913308-F349-4B6D-A68A-DD1791B4A57B}" type="slidenum">
              <a:rPr lang="zh-CN" altLang="en-US" smtClean="0"/>
              <a:t>45</a:t>
            </a:fld>
            <a:endParaRPr lang="zh-CN" altLang="en-US" dirty="0"/>
          </a:p>
        </p:txBody>
      </p:sp>
      <p:pic>
        <p:nvPicPr>
          <p:cNvPr id="5" name="图片 4"/>
          <p:cNvPicPr>
            <a:picLocks noChangeAspect="1"/>
          </p:cNvPicPr>
          <p:nvPr/>
        </p:nvPicPr>
        <p:blipFill>
          <a:blip r:embed="rId2"/>
          <a:stretch>
            <a:fillRect/>
          </a:stretch>
        </p:blipFill>
        <p:spPr>
          <a:xfrm>
            <a:off x="5940152" y="1600200"/>
            <a:ext cx="2990309" cy="4795690"/>
          </a:xfrm>
          <a:prstGeom prst="rect">
            <a:avLst/>
          </a:prstGeom>
        </p:spPr>
      </p:pic>
    </p:spTree>
    <p:extLst>
      <p:ext uri="{BB962C8B-B14F-4D97-AF65-F5344CB8AC3E}">
        <p14:creationId xmlns:p14="http://schemas.microsoft.com/office/powerpoint/2010/main" val="209276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例：</a:t>
            </a:r>
            <a:r>
              <a:rPr lang="en-US" altLang="zh-CN" dirty="0"/>
              <a:t>Ramsey</a:t>
            </a:r>
            <a:r>
              <a:rPr lang="zh-CN" altLang="en-US" dirty="0"/>
              <a:t>数</a:t>
            </a:r>
          </a:p>
        </p:txBody>
      </p:sp>
      <mc:AlternateContent xmlns:mc="http://schemas.openxmlformats.org/markup-compatibility/2006" xmlns:a14="http://schemas.microsoft.com/office/drawing/2010/main">
        <mc:Choice Requires="a14">
          <p:sp>
            <p:nvSpPr>
              <p:cNvPr id="3" name="内容占位符 2"/>
              <p:cNvSpPr>
                <a:spLocks noGrp="1"/>
              </p:cNvSpPr>
              <p:nvPr>
                <p:ph sz="quarter" idx="1"/>
              </p:nvPr>
            </p:nvSpPr>
            <p:spPr>
              <a:xfrm>
                <a:off x="683568" y="2804142"/>
                <a:ext cx="4824536" cy="3589197"/>
              </a:xfrm>
            </p:spPr>
            <p:txBody>
              <a:bodyPr>
                <a:normAutofit/>
              </a:bodyPr>
              <a:lstStyle/>
              <a:p>
                <a:r>
                  <a:rPr lang="zh-CN" altLang="en-US" dirty="0"/>
                  <a:t>图论语言：对</a:t>
                </a:r>
                <a14:m>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a:rPr>
                          <m:t>𝑲</m:t>
                        </m:r>
                      </m:e>
                      <m:sub>
                        <m:r>
                          <a:rPr lang="en-US" altLang="zh-CN" b="1" i="1" smtClean="0">
                            <a:latin typeface="Cambria Math"/>
                          </a:rPr>
                          <m:t>𝟔</m:t>
                        </m:r>
                      </m:sub>
                    </m:sSub>
                  </m:oMath>
                </a14:m>
                <a:r>
                  <a:rPr lang="zh-CN" altLang="en-US" dirty="0"/>
                  <a:t>进行</a:t>
                </a:r>
                <a:r>
                  <a:rPr lang="en-US" altLang="zh-CN" dirty="0"/>
                  <a:t>2-</a:t>
                </a:r>
                <a:r>
                  <a:rPr lang="zh-CN" altLang="en-US" dirty="0"/>
                  <a:t>边着色，则存在同色的</a:t>
                </a:r>
                <a14:m>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a:rPr>
                          <m:t>𝑲</m:t>
                        </m:r>
                      </m:e>
                      <m:sub>
                        <m:r>
                          <a:rPr lang="en-US" altLang="zh-CN" b="1" i="1" smtClean="0">
                            <a:latin typeface="Cambria Math"/>
                          </a:rPr>
                          <m:t>𝟑</m:t>
                        </m:r>
                      </m:sub>
                    </m:sSub>
                  </m:oMath>
                </a14:m>
                <a:endParaRPr lang="en-US" altLang="zh-CN" dirty="0"/>
              </a:p>
              <a:p>
                <a:endParaRPr lang="en-US" altLang="zh-CN" dirty="0"/>
              </a:p>
              <a:p>
                <a:r>
                  <a:rPr lang="en-US" altLang="zh-CN" dirty="0"/>
                  <a:t>Ramsey</a:t>
                </a:r>
                <a:r>
                  <a:rPr lang="zh-CN" altLang="en-US" dirty="0"/>
                  <a:t>数</a:t>
                </a:r>
                <a14:m>
                  <m:oMath xmlns:m="http://schemas.openxmlformats.org/officeDocument/2006/math">
                    <m:r>
                      <a:rPr lang="en-US" altLang="zh-CN" b="1" i="1" smtClean="0">
                        <a:latin typeface="Cambria Math"/>
                      </a:rPr>
                      <m:t>𝑹</m:t>
                    </m:r>
                    <m:r>
                      <a:rPr lang="en-US" altLang="zh-CN" b="1" i="1" smtClean="0">
                        <a:latin typeface="Cambria Math"/>
                      </a:rPr>
                      <m:t>(</m:t>
                    </m:r>
                    <m:r>
                      <a:rPr lang="en-US" altLang="zh-CN" b="1" i="1" smtClean="0">
                        <a:latin typeface="Cambria Math"/>
                      </a:rPr>
                      <m:t>𝒌</m:t>
                    </m:r>
                    <m:r>
                      <a:rPr lang="en-US" altLang="zh-CN" b="1" i="1" smtClean="0">
                        <a:latin typeface="Cambria Math"/>
                      </a:rPr>
                      <m:t>,</m:t>
                    </m:r>
                    <m:r>
                      <a:rPr lang="en-US" altLang="zh-CN" b="1" i="1" smtClean="0">
                        <a:latin typeface="Cambria Math"/>
                      </a:rPr>
                      <m:t>𝒌</m:t>
                    </m:r>
                    <m:r>
                      <a:rPr lang="en-US" altLang="zh-CN" b="1" i="1" smtClean="0">
                        <a:latin typeface="Cambria Math"/>
                      </a:rPr>
                      <m:t>)</m:t>
                    </m:r>
                  </m:oMath>
                </a14:m>
                <a:r>
                  <a:rPr lang="zh-CN" altLang="en-US" dirty="0"/>
                  <a:t>：最小的</a:t>
                </a:r>
                <a14:m>
                  <m:oMath xmlns:m="http://schemas.openxmlformats.org/officeDocument/2006/math">
                    <m:r>
                      <a:rPr lang="en-US" altLang="zh-CN" b="1" i="1" smtClean="0">
                        <a:latin typeface="Cambria Math"/>
                      </a:rPr>
                      <m:t>𝒏</m:t>
                    </m:r>
                  </m:oMath>
                </a14:m>
                <a:r>
                  <a:rPr lang="zh-CN" altLang="en-US" dirty="0"/>
                  <a:t>，使得对</a:t>
                </a:r>
                <a14:m>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a:rPr>
                          <m:t>𝑲</m:t>
                        </m:r>
                      </m:e>
                      <m:sub>
                        <m:r>
                          <a:rPr lang="en-US" altLang="zh-CN" b="1" i="1" smtClean="0">
                            <a:latin typeface="Cambria Math"/>
                          </a:rPr>
                          <m:t>𝒏</m:t>
                        </m:r>
                      </m:sub>
                    </m:sSub>
                  </m:oMath>
                </a14:m>
                <a:r>
                  <a:rPr lang="zh-CN" altLang="en-US" dirty="0"/>
                  <a:t>的任意</a:t>
                </a:r>
                <a:r>
                  <a:rPr lang="en-US" altLang="zh-CN" dirty="0"/>
                  <a:t>2-</a:t>
                </a:r>
                <a:r>
                  <a:rPr lang="zh-CN" altLang="en-US" dirty="0"/>
                  <a:t>边着色中，均存在同色的</a:t>
                </a:r>
                <a14:m>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a:rPr>
                          <m:t>𝑲</m:t>
                        </m:r>
                      </m:e>
                      <m:sub>
                        <m:r>
                          <a:rPr lang="en-US" altLang="zh-CN" b="1" i="1" smtClean="0">
                            <a:latin typeface="Cambria Math"/>
                          </a:rPr>
                          <m:t>𝒌</m:t>
                        </m:r>
                      </m:sub>
                    </m:sSub>
                  </m:oMath>
                </a14:m>
                <a:endParaRPr lang="en-US" altLang="zh-CN" b="1" dirty="0"/>
              </a:p>
              <a:p>
                <a:pPr marL="0" indent="0">
                  <a:buNone/>
                </a:pPr>
                <a:endParaRPr lang="en-US" altLang="zh-CN" b="1" dirty="0"/>
              </a:p>
              <a:p>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sz="quarter" idx="1"/>
              </p:nvPr>
            </p:nvSpPr>
            <p:spPr>
              <a:xfrm>
                <a:off x="683568" y="2804142"/>
                <a:ext cx="4824536" cy="3589197"/>
              </a:xfrm>
              <a:blipFill>
                <a:blip r:embed="rId2"/>
                <a:stretch>
                  <a:fillRect l="-631" t="-2716"/>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normAutofit fontScale="85000" lnSpcReduction="20000"/>
          </a:bodyPr>
          <a:lstStyle/>
          <a:p>
            <a:fld id="{0C913308-F349-4B6D-A68A-DD1791B4A57B}" type="slidenum">
              <a:rPr lang="zh-CN" altLang="en-US" smtClean="0"/>
              <a:t>46</a:t>
            </a:fld>
            <a:endParaRPr lang="zh-CN" altLang="en-US"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5729" y="3007896"/>
            <a:ext cx="2999284" cy="2725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827584" y="1628800"/>
            <a:ext cx="7560840" cy="969496"/>
          </a:xfrm>
          <a:prstGeom prst="rect">
            <a:avLst/>
          </a:prstGeom>
          <a:noFill/>
          <a:ln w="19050">
            <a:solidFill>
              <a:srgbClr val="7030A0"/>
            </a:solidFill>
          </a:ln>
        </p:spPr>
        <p:txBody>
          <a:bodyPr wrap="square">
            <a:spAutoFit/>
          </a:bodyPr>
          <a:lstStyle/>
          <a:p>
            <a:r>
              <a:rPr lang="en-US" altLang="zh-CN" sz="2900" b="1" dirty="0"/>
              <a:t>Ramsey</a:t>
            </a:r>
            <a:r>
              <a:rPr lang="zh-CN" altLang="en-US" sz="2900" b="1" dirty="0"/>
              <a:t>定理：</a:t>
            </a:r>
            <a:endParaRPr lang="en-US" altLang="zh-CN" sz="2900" b="1" dirty="0"/>
          </a:p>
          <a:p>
            <a:r>
              <a:rPr lang="zh-CN" altLang="en-US" sz="2800" b="1" dirty="0">
                <a:solidFill>
                  <a:srgbClr val="2E2E99"/>
                </a:solidFill>
              </a:rPr>
              <a:t>任意</a:t>
            </a:r>
            <a:r>
              <a:rPr lang="en-US" altLang="zh-CN" sz="2800" b="1" dirty="0">
                <a:solidFill>
                  <a:srgbClr val="2E2E99"/>
                </a:solidFill>
              </a:rPr>
              <a:t>6</a:t>
            </a:r>
            <a:r>
              <a:rPr lang="zh-CN" altLang="en-US" sz="2800" b="1" dirty="0">
                <a:solidFill>
                  <a:srgbClr val="2E2E99"/>
                </a:solidFill>
              </a:rPr>
              <a:t>个人中，必有</a:t>
            </a:r>
            <a:r>
              <a:rPr lang="en-US" altLang="zh-CN" sz="2800" b="1" dirty="0">
                <a:solidFill>
                  <a:srgbClr val="2E2E99"/>
                </a:solidFill>
              </a:rPr>
              <a:t>3</a:t>
            </a:r>
            <a:r>
              <a:rPr lang="zh-CN" altLang="en-US" sz="2800" b="1" dirty="0">
                <a:solidFill>
                  <a:srgbClr val="2E2E99"/>
                </a:solidFill>
              </a:rPr>
              <a:t>个人互相认识或互不认识。</a:t>
            </a:r>
            <a:endParaRPr lang="en-US" altLang="zh-CN" sz="2800" b="1" dirty="0">
              <a:solidFill>
                <a:srgbClr val="2E2E99"/>
              </a:solidFill>
            </a:endParaRPr>
          </a:p>
        </p:txBody>
      </p:sp>
    </p:spTree>
    <p:extLst>
      <p:ext uri="{BB962C8B-B14F-4D97-AF65-F5344CB8AC3E}">
        <p14:creationId xmlns:p14="http://schemas.microsoft.com/office/powerpoint/2010/main" val="129226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6146"/>
                                        </p:tgtEl>
                                        <p:attrNameLst>
                                          <p:attrName>style.visibility</p:attrName>
                                        </p:attrNameLst>
                                      </p:cBhvr>
                                      <p:to>
                                        <p:strVal val="visible"/>
                                      </p:to>
                                    </p:set>
                                    <p:animEffect transition="in" filter="wipe(down)">
                                      <p:cBhvr>
                                        <p:cTn id="15" dur="500"/>
                                        <p:tgtEl>
                                          <p:spTgt spid="614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例：</a:t>
            </a:r>
            <a:r>
              <a:rPr lang="en-US" altLang="zh-CN" dirty="0"/>
              <a:t>Ramsey</a:t>
            </a:r>
            <a:r>
              <a:rPr lang="zh-CN" altLang="en-US" dirty="0"/>
              <a:t>数</a:t>
            </a:r>
          </a:p>
        </p:txBody>
      </p:sp>
      <mc:AlternateContent xmlns:mc="http://schemas.openxmlformats.org/markup-compatibility/2006" xmlns:a14="http://schemas.microsoft.com/office/drawing/2010/main">
        <mc:Choice Requires="a14">
          <p:sp>
            <p:nvSpPr>
              <p:cNvPr id="3" name="内容占位符 2"/>
              <p:cNvSpPr>
                <a:spLocks noGrp="1"/>
              </p:cNvSpPr>
              <p:nvPr>
                <p:ph sz="quarter" idx="1"/>
              </p:nvPr>
            </p:nvSpPr>
            <p:spPr>
              <a:xfrm>
                <a:off x="612648" y="3140968"/>
                <a:ext cx="8153400" cy="2883024"/>
              </a:xfrm>
            </p:spPr>
            <p:txBody>
              <a:bodyPr>
                <a:normAutofit fontScale="85000" lnSpcReduction="20000"/>
              </a:bodyPr>
              <a:lstStyle/>
              <a:p>
                <a:r>
                  <a:rPr lang="zh-CN" altLang="en-US" dirty="0"/>
                  <a:t>证：对每一条边</a:t>
                </a:r>
                <a14:m>
                  <m:oMath xmlns:m="http://schemas.openxmlformats.org/officeDocument/2006/math">
                    <m:r>
                      <a:rPr lang="en-US" altLang="zh-CN" b="1" i="1" smtClean="0">
                        <a:latin typeface="Cambria Math"/>
                      </a:rPr>
                      <m:t>𝒆</m:t>
                    </m:r>
                    <m:r>
                      <a:rPr lang="en-US" altLang="zh-CN" b="1" i="1" smtClean="0">
                        <a:latin typeface="Cambria Math"/>
                      </a:rPr>
                      <m:t>∈</m:t>
                    </m:r>
                    <m:sSub>
                      <m:sSubPr>
                        <m:ctrlPr>
                          <a:rPr lang="en-US" altLang="zh-CN" b="1" i="1" smtClean="0">
                            <a:latin typeface="Cambria Math" panose="02040503050406030204" pitchFamily="18" charset="0"/>
                          </a:rPr>
                        </m:ctrlPr>
                      </m:sSubPr>
                      <m:e>
                        <m:r>
                          <a:rPr lang="en-US" altLang="zh-CN" b="1" i="1" smtClean="0">
                            <a:latin typeface="Cambria Math"/>
                          </a:rPr>
                          <m:t>𝑲</m:t>
                        </m:r>
                      </m:e>
                      <m:sub>
                        <m:r>
                          <a:rPr lang="en-US" altLang="zh-CN" b="1" i="1" smtClean="0">
                            <a:latin typeface="Cambria Math"/>
                          </a:rPr>
                          <m:t>𝒏</m:t>
                        </m:r>
                      </m:sub>
                    </m:sSub>
                  </m:oMath>
                </a14:m>
                <a:r>
                  <a:rPr lang="zh-CN" altLang="en-US" dirty="0"/>
                  <a:t>独立随机着色，即以</a:t>
                </a:r>
                <a:r>
                  <a:rPr lang="en-US" altLang="zh-CN" dirty="0"/>
                  <a:t>1/2</a:t>
                </a:r>
                <a:r>
                  <a:rPr lang="zh-CN" altLang="en-US" dirty="0"/>
                  <a:t>的概率着红色，</a:t>
                </a:r>
                <a:r>
                  <a:rPr lang="en-US" altLang="zh-CN" dirty="0"/>
                  <a:t>1/2</a:t>
                </a:r>
                <a:r>
                  <a:rPr lang="zh-CN" altLang="en-US" dirty="0"/>
                  <a:t>的概率着蓝色。</a:t>
                </a:r>
                <a:endParaRPr lang="en-US" altLang="zh-CN" dirty="0"/>
              </a:p>
              <a:p>
                <a:pPr marL="365760" lvl="1" indent="0">
                  <a:buNone/>
                </a:pPr>
                <a:r>
                  <a:rPr lang="zh-CN" altLang="en-US" dirty="0"/>
                  <a:t>给定一</a:t>
                </a:r>
                <a14:m>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a:rPr>
                          <m:t>𝑲</m:t>
                        </m:r>
                      </m:e>
                      <m:sub>
                        <m:r>
                          <a:rPr lang="en-US" altLang="zh-CN" b="1" i="1" smtClean="0">
                            <a:latin typeface="Cambria Math"/>
                          </a:rPr>
                          <m:t>𝒌</m:t>
                        </m:r>
                      </m:sub>
                    </m:sSub>
                  </m:oMath>
                </a14:m>
                <a:r>
                  <a:rPr lang="zh-CN" altLang="en-US" dirty="0"/>
                  <a:t>子图，</a:t>
                </a:r>
                <a:endParaRPr lang="en-US" altLang="zh-CN" dirty="0"/>
              </a:p>
              <a:p>
                <a:pPr marL="365760" lvl="1" indent="0">
                  <a:buNone/>
                </a:pPr>
                <a14:m>
                  <m:oMathPara xmlns:m="http://schemas.openxmlformats.org/officeDocument/2006/math">
                    <m:oMathParaPr>
                      <m:jc m:val="centerGroup"/>
                    </m:oMathParaPr>
                    <m:oMath xmlns:m="http://schemas.openxmlformats.org/officeDocument/2006/math">
                      <m:r>
                        <a:rPr lang="en-US" altLang="zh-CN" b="1" i="1" smtClean="0">
                          <a:latin typeface="Cambria Math"/>
                        </a:rPr>
                        <m:t>𝑷</m:t>
                      </m:r>
                      <m:d>
                        <m:dPr>
                          <m:ctrlPr>
                            <a:rPr lang="en-US" altLang="zh-CN" b="1" i="1" smtClean="0">
                              <a:latin typeface="Cambria Math" panose="02040503050406030204" pitchFamily="18" charset="0"/>
                            </a:rPr>
                          </m:ctrlPr>
                        </m:dPr>
                        <m:e>
                          <m:r>
                            <a:rPr lang="zh-CN" altLang="en-US" b="1" i="1" smtClean="0">
                              <a:latin typeface="Cambria Math"/>
                            </a:rPr>
                            <m:t>该</m:t>
                          </m:r>
                          <m:sSub>
                            <m:sSubPr>
                              <m:ctrlPr>
                                <a:rPr lang="en-US" altLang="zh-CN" b="1" i="1" smtClean="0">
                                  <a:latin typeface="Cambria Math" panose="02040503050406030204" pitchFamily="18" charset="0"/>
                                </a:rPr>
                              </m:ctrlPr>
                            </m:sSubPr>
                            <m:e>
                              <m:r>
                                <a:rPr lang="en-US" altLang="zh-CN" b="1" i="1" smtClean="0">
                                  <a:latin typeface="Cambria Math"/>
                                </a:rPr>
                                <m:t>𝑲</m:t>
                              </m:r>
                            </m:e>
                            <m:sub>
                              <m:r>
                                <a:rPr lang="en-US" altLang="zh-CN" b="1" i="1" smtClean="0">
                                  <a:latin typeface="Cambria Math"/>
                                </a:rPr>
                                <m:t>𝒌</m:t>
                              </m:r>
                            </m:sub>
                          </m:sSub>
                          <m:r>
                            <a:rPr lang="zh-CN" altLang="en-US" i="1">
                              <a:latin typeface="Cambria Math"/>
                            </a:rPr>
                            <m:t>同色</m:t>
                          </m:r>
                        </m:e>
                      </m:d>
                      <m:r>
                        <a:rPr lang="en-US" altLang="zh-CN" b="1" i="1" smtClean="0">
                          <a:latin typeface="Cambria Math"/>
                        </a:rPr>
                        <m:t>=</m:t>
                      </m:r>
                      <m:sSup>
                        <m:sSupPr>
                          <m:ctrlPr>
                            <a:rPr lang="en-US" altLang="zh-CN" b="1" i="1" smtClean="0">
                              <a:latin typeface="Cambria Math" panose="02040503050406030204" pitchFamily="18" charset="0"/>
                            </a:rPr>
                          </m:ctrlPr>
                        </m:sSupPr>
                        <m:e>
                          <m:r>
                            <a:rPr lang="en-US" altLang="zh-CN" b="1" i="1" smtClean="0">
                              <a:latin typeface="Cambria Math"/>
                            </a:rPr>
                            <m:t>𝟐</m:t>
                          </m:r>
                        </m:e>
                        <m:sup>
                          <m:r>
                            <a:rPr lang="en-US" altLang="zh-CN" b="1" i="1" smtClean="0">
                              <a:latin typeface="Cambria Math"/>
                            </a:rPr>
                            <m:t>𝟏</m:t>
                          </m:r>
                          <m:r>
                            <a:rPr lang="en-US" altLang="zh-CN" b="1" i="1" smtClean="0">
                              <a:latin typeface="Cambria Math"/>
                            </a:rPr>
                            <m:t>−</m:t>
                          </m:r>
                          <m:d>
                            <m:dPr>
                              <m:ctrlPr>
                                <a:rPr lang="en-US" altLang="zh-CN" b="1" i="1" smtClean="0">
                                  <a:latin typeface="Cambria Math" panose="02040503050406030204" pitchFamily="18" charset="0"/>
                                </a:rPr>
                              </m:ctrlPr>
                            </m:dPr>
                            <m:e>
                              <m:f>
                                <m:fPr>
                                  <m:type m:val="noBar"/>
                                  <m:ctrlPr>
                                    <a:rPr lang="en-US" altLang="zh-CN" b="1" i="1" smtClean="0">
                                      <a:latin typeface="Cambria Math" panose="02040503050406030204" pitchFamily="18" charset="0"/>
                                    </a:rPr>
                                  </m:ctrlPr>
                                </m:fPr>
                                <m:num>
                                  <m:r>
                                    <a:rPr lang="en-US" altLang="zh-CN" b="1" i="1" smtClean="0">
                                      <a:latin typeface="Cambria Math"/>
                                    </a:rPr>
                                    <m:t>𝒌</m:t>
                                  </m:r>
                                </m:num>
                                <m:den>
                                  <m:r>
                                    <a:rPr lang="en-US" altLang="zh-CN" b="1" i="1" smtClean="0">
                                      <a:latin typeface="Cambria Math"/>
                                    </a:rPr>
                                    <m:t>𝟐</m:t>
                                  </m:r>
                                </m:den>
                              </m:f>
                            </m:e>
                          </m:d>
                        </m:sup>
                      </m:sSup>
                    </m:oMath>
                  </m:oMathPara>
                </a14:m>
                <a:endParaRPr lang="en-US" altLang="zh-CN" dirty="0"/>
              </a:p>
              <a:p>
                <a:pPr marL="365760" lvl="1" indent="0">
                  <a:buNone/>
                </a:pPr>
                <a14:m>
                  <m:oMath xmlns:m="http://schemas.openxmlformats.org/officeDocument/2006/math">
                    <m:r>
                      <a:rPr lang="en-US" altLang="zh-CN" b="1" i="1" smtClean="0">
                        <a:latin typeface="Cambria Math"/>
                        <a:ea typeface="Cambria Math"/>
                      </a:rPr>
                      <m:t>⟹</m:t>
                    </m:r>
                    <m:r>
                      <a:rPr lang="en-US" altLang="zh-CN" b="1" i="1" smtClean="0">
                        <a:latin typeface="Cambria Math"/>
                      </a:rPr>
                      <m:t>𝑷</m:t>
                    </m:r>
                    <m:d>
                      <m:dPr>
                        <m:ctrlPr>
                          <a:rPr lang="en-US" altLang="zh-CN" b="1" i="1" smtClean="0">
                            <a:latin typeface="Cambria Math" panose="02040503050406030204" pitchFamily="18" charset="0"/>
                          </a:rPr>
                        </m:ctrlPr>
                      </m:dPr>
                      <m:e>
                        <m:r>
                          <a:rPr lang="zh-CN" altLang="en-US" i="1">
                            <a:latin typeface="Cambria Math"/>
                          </a:rPr>
                          <m:t>存在</m:t>
                        </m:r>
                        <m:r>
                          <a:rPr lang="zh-CN" altLang="en-US" i="1" smtClean="0">
                            <a:latin typeface="Cambria Math"/>
                          </a:rPr>
                          <m:t>同色</m:t>
                        </m:r>
                        <m:sSub>
                          <m:sSubPr>
                            <m:ctrlPr>
                              <a:rPr lang="en-US" altLang="zh-CN" b="1" i="1" smtClean="0">
                                <a:latin typeface="Cambria Math" panose="02040503050406030204" pitchFamily="18" charset="0"/>
                              </a:rPr>
                            </m:ctrlPr>
                          </m:sSubPr>
                          <m:e>
                            <m:r>
                              <a:rPr lang="en-US" altLang="zh-CN" b="1" i="1" smtClean="0">
                                <a:latin typeface="Cambria Math"/>
                              </a:rPr>
                              <m:t>𝑲</m:t>
                            </m:r>
                          </m:e>
                          <m:sub>
                            <m:r>
                              <a:rPr lang="en-US" altLang="zh-CN" b="1" i="1" smtClean="0">
                                <a:latin typeface="Cambria Math"/>
                              </a:rPr>
                              <m:t>𝒌</m:t>
                            </m:r>
                          </m:sub>
                        </m:sSub>
                        <m:r>
                          <a:rPr lang="zh-CN" altLang="en-US" i="1">
                            <a:latin typeface="Cambria Math"/>
                          </a:rPr>
                          <m:t>子图</m:t>
                        </m:r>
                      </m:e>
                    </m:d>
                    <m:r>
                      <a:rPr lang="en-US" altLang="zh-CN" b="1" i="1" smtClean="0">
                        <a:solidFill>
                          <a:srgbClr val="2E2E99"/>
                        </a:solidFill>
                        <a:latin typeface="Cambria Math"/>
                      </a:rPr>
                      <m:t>≤</m:t>
                    </m:r>
                    <m:d>
                      <m:dPr>
                        <m:ctrlPr>
                          <a:rPr lang="en-US" altLang="zh-CN" sz="2800" i="1" smtClean="0">
                            <a:solidFill>
                              <a:schemeClr val="tx1"/>
                            </a:solidFill>
                            <a:latin typeface="Cambria Math" panose="02040503050406030204" pitchFamily="18" charset="0"/>
                          </a:rPr>
                        </m:ctrlPr>
                      </m:dPr>
                      <m:e>
                        <m:f>
                          <m:fPr>
                            <m:type m:val="noBar"/>
                            <m:ctrlPr>
                              <a:rPr lang="en-US" altLang="zh-CN" sz="2800" i="1">
                                <a:solidFill>
                                  <a:schemeClr val="tx1"/>
                                </a:solidFill>
                                <a:latin typeface="Cambria Math" panose="02040503050406030204" pitchFamily="18" charset="0"/>
                              </a:rPr>
                            </m:ctrlPr>
                          </m:fPr>
                          <m:num>
                            <m:r>
                              <a:rPr lang="en-US" altLang="zh-CN" sz="2800" i="1">
                                <a:solidFill>
                                  <a:schemeClr val="tx1"/>
                                </a:solidFill>
                                <a:latin typeface="Cambria Math"/>
                              </a:rPr>
                              <m:t>𝒏</m:t>
                            </m:r>
                          </m:num>
                          <m:den>
                            <m:r>
                              <a:rPr lang="en-US" altLang="zh-CN" sz="2800" i="1">
                                <a:solidFill>
                                  <a:schemeClr val="tx1"/>
                                </a:solidFill>
                                <a:latin typeface="Cambria Math"/>
                              </a:rPr>
                              <m:t>𝒌</m:t>
                            </m:r>
                          </m:den>
                        </m:f>
                      </m:e>
                    </m:d>
                    <m:sSup>
                      <m:sSupPr>
                        <m:ctrlPr>
                          <a:rPr lang="en-US" altLang="zh-CN" sz="2800" i="1">
                            <a:solidFill>
                              <a:schemeClr val="tx1"/>
                            </a:solidFill>
                            <a:latin typeface="Cambria Math" panose="02040503050406030204" pitchFamily="18" charset="0"/>
                          </a:rPr>
                        </m:ctrlPr>
                      </m:sSupPr>
                      <m:e>
                        <m:r>
                          <a:rPr lang="en-US" altLang="zh-CN" sz="2800" i="1">
                            <a:solidFill>
                              <a:schemeClr val="tx1"/>
                            </a:solidFill>
                            <a:latin typeface="Cambria Math"/>
                          </a:rPr>
                          <m:t>𝟐</m:t>
                        </m:r>
                      </m:e>
                      <m:sup>
                        <m:r>
                          <a:rPr lang="en-US" altLang="zh-CN" sz="2800" i="1">
                            <a:solidFill>
                              <a:schemeClr val="tx1"/>
                            </a:solidFill>
                            <a:latin typeface="Cambria Math"/>
                          </a:rPr>
                          <m:t>𝟏</m:t>
                        </m:r>
                        <m:r>
                          <a:rPr lang="en-US" altLang="zh-CN" sz="2800" i="1">
                            <a:solidFill>
                              <a:schemeClr val="tx1"/>
                            </a:solidFill>
                            <a:latin typeface="Cambria Math"/>
                          </a:rPr>
                          <m:t>−</m:t>
                        </m:r>
                        <m:d>
                          <m:dPr>
                            <m:ctrlPr>
                              <a:rPr lang="en-US" altLang="zh-CN" sz="2800" i="1">
                                <a:solidFill>
                                  <a:schemeClr val="tx1"/>
                                </a:solidFill>
                                <a:latin typeface="Cambria Math" panose="02040503050406030204" pitchFamily="18" charset="0"/>
                              </a:rPr>
                            </m:ctrlPr>
                          </m:dPr>
                          <m:e>
                            <m:f>
                              <m:fPr>
                                <m:type m:val="noBar"/>
                                <m:ctrlPr>
                                  <a:rPr lang="en-US" altLang="zh-CN" sz="2800" i="1">
                                    <a:solidFill>
                                      <a:schemeClr val="tx1"/>
                                    </a:solidFill>
                                    <a:latin typeface="Cambria Math" panose="02040503050406030204" pitchFamily="18" charset="0"/>
                                  </a:rPr>
                                </m:ctrlPr>
                              </m:fPr>
                              <m:num>
                                <m:r>
                                  <a:rPr lang="en-US" altLang="zh-CN" sz="2800" i="1">
                                    <a:solidFill>
                                      <a:schemeClr val="tx1"/>
                                    </a:solidFill>
                                    <a:latin typeface="Cambria Math"/>
                                  </a:rPr>
                                  <m:t>𝒌</m:t>
                                </m:r>
                              </m:num>
                              <m:den>
                                <m:r>
                                  <a:rPr lang="en-US" altLang="zh-CN" sz="2800" i="1">
                                    <a:solidFill>
                                      <a:schemeClr val="tx1"/>
                                    </a:solidFill>
                                    <a:latin typeface="Cambria Math"/>
                                  </a:rPr>
                                  <m:t>𝟐</m:t>
                                </m:r>
                              </m:den>
                            </m:f>
                          </m:e>
                        </m:d>
                      </m:sup>
                    </m:sSup>
                    <m:r>
                      <a:rPr lang="en-US" altLang="zh-CN" sz="2800" i="1">
                        <a:solidFill>
                          <a:schemeClr val="tx1"/>
                        </a:solidFill>
                        <a:latin typeface="Cambria Math"/>
                      </a:rPr>
                      <m:t>&lt;</m:t>
                    </m:r>
                    <m:r>
                      <a:rPr lang="en-US" altLang="zh-CN" sz="2800" i="1">
                        <a:solidFill>
                          <a:schemeClr val="tx1"/>
                        </a:solidFill>
                        <a:latin typeface="Cambria Math"/>
                      </a:rPr>
                      <m:t>𝟏</m:t>
                    </m:r>
                  </m:oMath>
                </a14:m>
                <a:r>
                  <a:rPr lang="en-US" altLang="zh-CN" dirty="0">
                    <a:solidFill>
                      <a:schemeClr val="tx1"/>
                    </a:solidFill>
                  </a:rPr>
                  <a:t> </a:t>
                </a:r>
                <a:r>
                  <a:rPr lang="zh-CN" altLang="en-US" dirty="0">
                    <a:solidFill>
                      <a:srgbClr val="2E2E99"/>
                    </a:solidFill>
                  </a:rPr>
                  <a:t>（</a:t>
                </a:r>
                <a:r>
                  <a:rPr lang="en-US" altLang="zh-CN" dirty="0">
                    <a:solidFill>
                      <a:srgbClr val="2E2E99"/>
                    </a:solidFill>
                  </a:rPr>
                  <a:t>Union bound</a:t>
                </a:r>
                <a:r>
                  <a:rPr lang="zh-CN" altLang="en-US" dirty="0">
                    <a:solidFill>
                      <a:srgbClr val="2E2E99"/>
                    </a:solidFill>
                  </a:rPr>
                  <a:t>）</a:t>
                </a:r>
                <a:endParaRPr lang="en-US" altLang="zh-CN" dirty="0">
                  <a:solidFill>
                    <a:srgbClr val="2E2E99"/>
                  </a:solidFill>
                </a:endParaRPr>
              </a:p>
              <a:p>
                <a:pPr marL="365760" lvl="1" indent="0">
                  <a:buNone/>
                </a:pPr>
                <a14:m>
                  <m:oMath xmlns:m="http://schemas.openxmlformats.org/officeDocument/2006/math">
                    <m:r>
                      <a:rPr lang="en-US" altLang="zh-CN" i="1" smtClean="0">
                        <a:latin typeface="Cambria Math"/>
                        <a:ea typeface="Cambria Math"/>
                      </a:rPr>
                      <m:t>⟹</m:t>
                    </m:r>
                    <m:r>
                      <a:rPr lang="en-US" altLang="zh-CN" i="1">
                        <a:latin typeface="Cambria Math"/>
                      </a:rPr>
                      <m:t>𝑷</m:t>
                    </m:r>
                    <m:d>
                      <m:dPr>
                        <m:ctrlPr>
                          <a:rPr lang="en-US" altLang="zh-CN" i="1">
                            <a:latin typeface="Cambria Math" panose="02040503050406030204" pitchFamily="18" charset="0"/>
                          </a:rPr>
                        </m:ctrlPr>
                      </m:dPr>
                      <m:e>
                        <m:r>
                          <a:rPr lang="zh-CN" altLang="en-US" i="1" smtClean="0">
                            <a:latin typeface="Cambria Math"/>
                          </a:rPr>
                          <m:t>不</m:t>
                        </m:r>
                        <m:r>
                          <a:rPr lang="zh-CN" altLang="en-US" i="1">
                            <a:latin typeface="Cambria Math"/>
                          </a:rPr>
                          <m:t>存在同色</m:t>
                        </m:r>
                        <m:sSub>
                          <m:sSubPr>
                            <m:ctrlPr>
                              <a:rPr lang="en-US" altLang="zh-CN" i="1">
                                <a:latin typeface="Cambria Math" panose="02040503050406030204" pitchFamily="18" charset="0"/>
                              </a:rPr>
                            </m:ctrlPr>
                          </m:sSubPr>
                          <m:e>
                            <m:r>
                              <a:rPr lang="en-US" altLang="zh-CN" i="1">
                                <a:latin typeface="Cambria Math"/>
                              </a:rPr>
                              <m:t>𝑲</m:t>
                            </m:r>
                          </m:e>
                          <m:sub>
                            <m:r>
                              <a:rPr lang="en-US" altLang="zh-CN" i="1">
                                <a:latin typeface="Cambria Math"/>
                              </a:rPr>
                              <m:t>𝒌</m:t>
                            </m:r>
                          </m:sub>
                        </m:sSub>
                        <m:r>
                          <a:rPr lang="zh-CN" altLang="en-US" i="1">
                            <a:latin typeface="Cambria Math"/>
                          </a:rPr>
                          <m:t>子图</m:t>
                        </m:r>
                      </m:e>
                    </m:d>
                    <m:r>
                      <a:rPr lang="en-US" altLang="zh-CN" b="1" i="1" smtClean="0">
                        <a:latin typeface="Cambria Math"/>
                      </a:rPr>
                      <m:t>&gt;</m:t>
                    </m:r>
                    <m:r>
                      <a:rPr lang="en-US" altLang="zh-CN" b="1" i="1" smtClean="0">
                        <a:latin typeface="Cambria Math"/>
                      </a:rPr>
                      <m:t>𝟎</m:t>
                    </m:r>
                  </m:oMath>
                </a14:m>
                <a:r>
                  <a:rPr lang="en-US" altLang="zh-CN" dirty="0">
                    <a:solidFill>
                      <a:schemeClr val="tx1"/>
                    </a:solidFill>
                  </a:rPr>
                  <a:t>,</a:t>
                </a:r>
              </a:p>
              <a:p>
                <a:pPr marL="365760" lvl="1" indent="0">
                  <a:buNone/>
                </a:pPr>
                <a14:m>
                  <m:oMath xmlns:m="http://schemas.openxmlformats.org/officeDocument/2006/math">
                    <m:r>
                      <a:rPr lang="zh-CN" altLang="en-US" i="1" smtClean="0">
                        <a:latin typeface="Cambria Math"/>
                      </a:rPr>
                      <m:t>⟹</m:t>
                    </m:r>
                  </m:oMath>
                </a14:m>
                <a:r>
                  <a:rPr lang="zh-CN" altLang="en-US" dirty="0"/>
                  <a:t>从而存在</a:t>
                </a:r>
                <a:r>
                  <a:rPr lang="zh-CN" altLang="en-US" sz="2800" dirty="0">
                    <a:solidFill>
                      <a:schemeClr val="tx1"/>
                    </a:solidFill>
                  </a:rPr>
                  <a:t>对</a:t>
                </a:r>
                <a14:m>
                  <m:oMath xmlns:m="http://schemas.openxmlformats.org/officeDocument/2006/math">
                    <m:sSub>
                      <m:sSubPr>
                        <m:ctrlPr>
                          <a:rPr lang="en-US" altLang="zh-CN" sz="2800" i="1">
                            <a:solidFill>
                              <a:schemeClr val="tx1"/>
                            </a:solidFill>
                            <a:latin typeface="Cambria Math" panose="02040503050406030204" pitchFamily="18" charset="0"/>
                          </a:rPr>
                        </m:ctrlPr>
                      </m:sSubPr>
                      <m:e>
                        <m:r>
                          <a:rPr lang="en-US" altLang="zh-CN" sz="2800" i="1">
                            <a:solidFill>
                              <a:schemeClr val="tx1"/>
                            </a:solidFill>
                            <a:latin typeface="Cambria Math"/>
                          </a:rPr>
                          <m:t>𝑲</m:t>
                        </m:r>
                      </m:e>
                      <m:sub>
                        <m:r>
                          <a:rPr lang="en-US" altLang="zh-CN" sz="2800" i="1">
                            <a:solidFill>
                              <a:schemeClr val="tx1"/>
                            </a:solidFill>
                            <a:latin typeface="Cambria Math"/>
                          </a:rPr>
                          <m:t>𝒏</m:t>
                        </m:r>
                      </m:sub>
                    </m:sSub>
                  </m:oMath>
                </a14:m>
                <a:r>
                  <a:rPr lang="zh-CN" altLang="en-US" sz="2800" dirty="0">
                    <a:solidFill>
                      <a:schemeClr val="tx1"/>
                    </a:solidFill>
                  </a:rPr>
                  <a:t>的某种</a:t>
                </a:r>
                <a:r>
                  <a:rPr lang="en-US" altLang="zh-CN" sz="2800" dirty="0">
                    <a:solidFill>
                      <a:schemeClr val="tx1"/>
                    </a:solidFill>
                  </a:rPr>
                  <a:t>2-</a:t>
                </a:r>
                <a:r>
                  <a:rPr lang="zh-CN" altLang="en-US" sz="2800" dirty="0">
                    <a:solidFill>
                      <a:schemeClr val="tx1"/>
                    </a:solidFill>
                  </a:rPr>
                  <a:t>边着色，其不含同色的</a:t>
                </a:r>
                <a14:m>
                  <m:oMath xmlns:m="http://schemas.openxmlformats.org/officeDocument/2006/math">
                    <m:sSub>
                      <m:sSubPr>
                        <m:ctrlPr>
                          <a:rPr lang="en-US" altLang="zh-CN" sz="2800" i="1">
                            <a:solidFill>
                              <a:schemeClr val="tx1"/>
                            </a:solidFill>
                            <a:latin typeface="Cambria Math" panose="02040503050406030204" pitchFamily="18" charset="0"/>
                          </a:rPr>
                        </m:ctrlPr>
                      </m:sSubPr>
                      <m:e>
                        <m:r>
                          <a:rPr lang="en-US" altLang="zh-CN" sz="2800" i="1">
                            <a:solidFill>
                              <a:schemeClr val="tx1"/>
                            </a:solidFill>
                            <a:latin typeface="Cambria Math"/>
                          </a:rPr>
                          <m:t>𝑲</m:t>
                        </m:r>
                      </m:e>
                      <m:sub>
                        <m:r>
                          <a:rPr lang="en-US" altLang="zh-CN" sz="2800" i="1">
                            <a:solidFill>
                              <a:schemeClr val="tx1"/>
                            </a:solidFill>
                            <a:latin typeface="Cambria Math"/>
                          </a:rPr>
                          <m:t>𝒌</m:t>
                        </m:r>
                      </m:sub>
                    </m:sSub>
                  </m:oMath>
                </a14:m>
                <a:r>
                  <a:rPr lang="zh-CN" altLang="en-US" sz="2800" dirty="0">
                    <a:solidFill>
                      <a:schemeClr val="tx1"/>
                    </a:solidFill>
                  </a:rPr>
                  <a:t>子图</a:t>
                </a:r>
                <a:endParaRPr lang="en-US" altLang="zh-CN" dirty="0">
                  <a:solidFill>
                    <a:schemeClr val="tx1"/>
                  </a:solidFill>
                </a:endParaRPr>
              </a:p>
            </p:txBody>
          </p:sp>
        </mc:Choice>
        <mc:Fallback xmlns="">
          <p:sp>
            <p:nvSpPr>
              <p:cNvPr id="3" name="内容占位符 2"/>
              <p:cNvSpPr>
                <a:spLocks noGrp="1" noRot="1" noChangeAspect="1" noMove="1" noResize="1" noEditPoints="1" noAdjustHandles="1" noChangeArrowheads="1" noChangeShapeType="1" noTextEdit="1"/>
              </p:cNvSpPr>
              <p:nvPr>
                <p:ph sz="quarter" idx="1"/>
              </p:nvPr>
            </p:nvSpPr>
            <p:spPr>
              <a:xfrm>
                <a:off x="612648" y="3140968"/>
                <a:ext cx="8153400" cy="2883024"/>
              </a:xfrm>
              <a:blipFill>
                <a:blip r:embed="rId3"/>
                <a:stretch>
                  <a:fillRect l="-224" t="-5074" b="-423"/>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normAutofit fontScale="85000" lnSpcReduction="20000"/>
          </a:bodyPr>
          <a:lstStyle/>
          <a:p>
            <a:fld id="{0C913308-F349-4B6D-A68A-DD1791B4A57B}" type="slidenum">
              <a:rPr lang="zh-CN" altLang="en-US" smtClean="0"/>
              <a:t>47</a:t>
            </a:fld>
            <a:endParaRPr lang="zh-CN" altLang="en-US" dirty="0"/>
          </a:p>
        </p:txBody>
      </p:sp>
      <mc:AlternateContent xmlns:mc="http://schemas.openxmlformats.org/markup-compatibility/2006" xmlns:a14="http://schemas.microsoft.com/office/drawing/2010/main">
        <mc:Choice Requires="a14">
          <p:sp>
            <p:nvSpPr>
              <p:cNvPr id="5" name="矩形 4"/>
              <p:cNvSpPr/>
              <p:nvPr/>
            </p:nvSpPr>
            <p:spPr>
              <a:xfrm>
                <a:off x="827584" y="1628800"/>
                <a:ext cx="7560840" cy="1400063"/>
              </a:xfrm>
              <a:prstGeom prst="rect">
                <a:avLst/>
              </a:prstGeom>
              <a:noFill/>
              <a:ln w="19050">
                <a:solidFill>
                  <a:srgbClr val="7030A0"/>
                </a:solidFill>
              </a:ln>
            </p:spPr>
            <p:txBody>
              <a:bodyPr wrap="square">
                <a:spAutoFit/>
              </a:bodyPr>
              <a:lstStyle/>
              <a:p>
                <a:r>
                  <a:rPr lang="zh-CN" altLang="en-US" sz="2400" b="1" dirty="0"/>
                  <a:t>定理</a:t>
                </a:r>
                <a:r>
                  <a:rPr lang="en-US" altLang="zh-CN" sz="2400" b="1" dirty="0"/>
                  <a:t>(</a:t>
                </a:r>
                <a:r>
                  <a:rPr lang="hu-HU" altLang="zh-CN" sz="2400" b="1" dirty="0"/>
                  <a:t>Erdős</a:t>
                </a:r>
                <a:r>
                  <a:rPr lang="en-US" altLang="zh-CN" sz="2400" b="1" dirty="0"/>
                  <a:t> 1947)</a:t>
                </a:r>
              </a:p>
              <a:p>
                <a:r>
                  <a:rPr lang="zh-CN" altLang="en-US" sz="2400" b="1" dirty="0">
                    <a:solidFill>
                      <a:srgbClr val="2E2E99"/>
                    </a:solidFill>
                  </a:rPr>
                  <a:t>如果</a:t>
                </a:r>
                <a14:m>
                  <m:oMath xmlns:m="http://schemas.openxmlformats.org/officeDocument/2006/math">
                    <m:d>
                      <m:dPr>
                        <m:ctrlPr>
                          <a:rPr lang="en-US" altLang="zh-CN" sz="2400" b="1" i="1" smtClean="0">
                            <a:solidFill>
                              <a:srgbClr val="2E2E99"/>
                            </a:solidFill>
                            <a:latin typeface="Cambria Math" panose="02040503050406030204" pitchFamily="18" charset="0"/>
                          </a:rPr>
                        </m:ctrlPr>
                      </m:dPr>
                      <m:e>
                        <m:f>
                          <m:fPr>
                            <m:type m:val="noBar"/>
                            <m:ctrlPr>
                              <a:rPr lang="en-US" altLang="zh-CN" sz="2400" b="1" i="1" smtClean="0">
                                <a:solidFill>
                                  <a:srgbClr val="2E2E99"/>
                                </a:solidFill>
                                <a:latin typeface="Cambria Math" panose="02040503050406030204" pitchFamily="18" charset="0"/>
                              </a:rPr>
                            </m:ctrlPr>
                          </m:fPr>
                          <m:num>
                            <m:r>
                              <a:rPr lang="en-US" altLang="zh-CN" sz="2400" b="1" i="1" smtClean="0">
                                <a:solidFill>
                                  <a:srgbClr val="2E2E99"/>
                                </a:solidFill>
                                <a:latin typeface="Cambria Math"/>
                              </a:rPr>
                              <m:t>𝒏</m:t>
                            </m:r>
                          </m:num>
                          <m:den>
                            <m:r>
                              <a:rPr lang="en-US" altLang="zh-CN" sz="2400" b="1" i="1" smtClean="0">
                                <a:solidFill>
                                  <a:srgbClr val="2E2E99"/>
                                </a:solidFill>
                                <a:latin typeface="Cambria Math"/>
                              </a:rPr>
                              <m:t>𝒌</m:t>
                            </m:r>
                          </m:den>
                        </m:f>
                      </m:e>
                    </m:d>
                    <m:sSup>
                      <m:sSupPr>
                        <m:ctrlPr>
                          <a:rPr lang="en-US" altLang="zh-CN" sz="2400" b="1" i="1" smtClean="0">
                            <a:solidFill>
                              <a:srgbClr val="2E2E99"/>
                            </a:solidFill>
                            <a:latin typeface="Cambria Math" panose="02040503050406030204" pitchFamily="18" charset="0"/>
                          </a:rPr>
                        </m:ctrlPr>
                      </m:sSupPr>
                      <m:e>
                        <m:r>
                          <a:rPr lang="en-US" altLang="zh-CN" sz="2400" b="1" i="1" smtClean="0">
                            <a:solidFill>
                              <a:srgbClr val="2E2E99"/>
                            </a:solidFill>
                            <a:latin typeface="Cambria Math"/>
                          </a:rPr>
                          <m:t>𝟐</m:t>
                        </m:r>
                      </m:e>
                      <m:sup>
                        <m:r>
                          <a:rPr lang="en-US" altLang="zh-CN" sz="2400" b="1" i="1" smtClean="0">
                            <a:solidFill>
                              <a:srgbClr val="2E2E99"/>
                            </a:solidFill>
                            <a:latin typeface="Cambria Math"/>
                          </a:rPr>
                          <m:t>𝟏</m:t>
                        </m:r>
                        <m:r>
                          <a:rPr lang="en-US" altLang="zh-CN" sz="2400" b="1" i="1" smtClean="0">
                            <a:solidFill>
                              <a:srgbClr val="2E2E99"/>
                            </a:solidFill>
                            <a:latin typeface="Cambria Math"/>
                          </a:rPr>
                          <m:t>−</m:t>
                        </m:r>
                        <m:d>
                          <m:dPr>
                            <m:ctrlPr>
                              <a:rPr lang="en-US" altLang="zh-CN" sz="2400" b="1" i="1" smtClean="0">
                                <a:solidFill>
                                  <a:srgbClr val="2E2E99"/>
                                </a:solidFill>
                                <a:latin typeface="Cambria Math" panose="02040503050406030204" pitchFamily="18" charset="0"/>
                              </a:rPr>
                            </m:ctrlPr>
                          </m:dPr>
                          <m:e>
                            <m:f>
                              <m:fPr>
                                <m:type m:val="noBar"/>
                                <m:ctrlPr>
                                  <a:rPr lang="en-US" altLang="zh-CN" sz="2400" b="1" i="1" smtClean="0">
                                    <a:solidFill>
                                      <a:srgbClr val="2E2E99"/>
                                    </a:solidFill>
                                    <a:latin typeface="Cambria Math" panose="02040503050406030204" pitchFamily="18" charset="0"/>
                                  </a:rPr>
                                </m:ctrlPr>
                              </m:fPr>
                              <m:num>
                                <m:r>
                                  <a:rPr lang="en-US" altLang="zh-CN" sz="2400" b="1" i="1" smtClean="0">
                                    <a:solidFill>
                                      <a:srgbClr val="2E2E99"/>
                                    </a:solidFill>
                                    <a:latin typeface="Cambria Math"/>
                                  </a:rPr>
                                  <m:t>𝒌</m:t>
                                </m:r>
                              </m:num>
                              <m:den>
                                <m:r>
                                  <a:rPr lang="en-US" altLang="zh-CN" sz="2400" b="1" i="1" smtClean="0">
                                    <a:solidFill>
                                      <a:srgbClr val="2E2E99"/>
                                    </a:solidFill>
                                    <a:latin typeface="Cambria Math"/>
                                  </a:rPr>
                                  <m:t>𝟐</m:t>
                                </m:r>
                              </m:den>
                            </m:f>
                          </m:e>
                        </m:d>
                      </m:sup>
                    </m:sSup>
                    <m:r>
                      <a:rPr lang="en-US" altLang="zh-CN" sz="2400" b="1" i="1" smtClean="0">
                        <a:solidFill>
                          <a:srgbClr val="2E2E99"/>
                        </a:solidFill>
                        <a:latin typeface="Cambria Math"/>
                      </a:rPr>
                      <m:t>&lt;</m:t>
                    </m:r>
                    <m:r>
                      <a:rPr lang="en-US" altLang="zh-CN" sz="2400" b="1" i="1" smtClean="0">
                        <a:solidFill>
                          <a:srgbClr val="2E2E99"/>
                        </a:solidFill>
                        <a:latin typeface="Cambria Math"/>
                      </a:rPr>
                      <m:t>𝟏</m:t>
                    </m:r>
                  </m:oMath>
                </a14:m>
                <a:r>
                  <a:rPr lang="zh-CN" altLang="en-US" sz="2400" b="1" dirty="0">
                    <a:solidFill>
                      <a:srgbClr val="2E2E99"/>
                    </a:solidFill>
                  </a:rPr>
                  <a:t>，则存在对</a:t>
                </a:r>
                <a14:m>
                  <m:oMath xmlns:m="http://schemas.openxmlformats.org/officeDocument/2006/math">
                    <m:sSub>
                      <m:sSubPr>
                        <m:ctrlPr>
                          <a:rPr lang="en-US" altLang="zh-CN" sz="2400" b="1" i="1" smtClean="0">
                            <a:solidFill>
                              <a:srgbClr val="2E2E99"/>
                            </a:solidFill>
                            <a:latin typeface="Cambria Math" panose="02040503050406030204" pitchFamily="18" charset="0"/>
                          </a:rPr>
                        </m:ctrlPr>
                      </m:sSubPr>
                      <m:e>
                        <m:r>
                          <a:rPr lang="en-US" altLang="zh-CN" sz="2400" b="1" i="1" smtClean="0">
                            <a:solidFill>
                              <a:srgbClr val="2E2E99"/>
                            </a:solidFill>
                            <a:latin typeface="Cambria Math"/>
                          </a:rPr>
                          <m:t>𝑲</m:t>
                        </m:r>
                      </m:e>
                      <m:sub>
                        <m:r>
                          <a:rPr lang="en-US" altLang="zh-CN" sz="2400" b="1" i="1" smtClean="0">
                            <a:solidFill>
                              <a:srgbClr val="2E2E99"/>
                            </a:solidFill>
                            <a:latin typeface="Cambria Math"/>
                          </a:rPr>
                          <m:t>𝒏</m:t>
                        </m:r>
                      </m:sub>
                    </m:sSub>
                  </m:oMath>
                </a14:m>
                <a:r>
                  <a:rPr lang="zh-CN" altLang="en-US" sz="2400" b="1" dirty="0">
                    <a:solidFill>
                      <a:srgbClr val="2E2E99"/>
                    </a:solidFill>
                  </a:rPr>
                  <a:t>的某种</a:t>
                </a:r>
                <a:r>
                  <a:rPr lang="en-US" altLang="zh-CN" sz="2400" b="1" dirty="0">
                    <a:solidFill>
                      <a:srgbClr val="2E2E99"/>
                    </a:solidFill>
                  </a:rPr>
                  <a:t>2-</a:t>
                </a:r>
                <a:r>
                  <a:rPr lang="zh-CN" altLang="en-US" sz="2400" b="1" dirty="0">
                    <a:solidFill>
                      <a:srgbClr val="2E2E99"/>
                    </a:solidFill>
                  </a:rPr>
                  <a:t>边着色，其不含同色的</a:t>
                </a:r>
                <a14:m>
                  <m:oMath xmlns:m="http://schemas.openxmlformats.org/officeDocument/2006/math">
                    <m:sSub>
                      <m:sSubPr>
                        <m:ctrlPr>
                          <a:rPr lang="en-US" altLang="zh-CN" sz="2400" b="1" i="1" smtClean="0">
                            <a:solidFill>
                              <a:srgbClr val="2E2E99"/>
                            </a:solidFill>
                            <a:latin typeface="Cambria Math" panose="02040503050406030204" pitchFamily="18" charset="0"/>
                          </a:rPr>
                        </m:ctrlPr>
                      </m:sSubPr>
                      <m:e>
                        <m:r>
                          <a:rPr lang="en-US" altLang="zh-CN" sz="2400" b="1" i="1" smtClean="0">
                            <a:solidFill>
                              <a:srgbClr val="2E2E99"/>
                            </a:solidFill>
                            <a:latin typeface="Cambria Math"/>
                          </a:rPr>
                          <m:t>𝑲</m:t>
                        </m:r>
                      </m:e>
                      <m:sub>
                        <m:r>
                          <a:rPr lang="en-US" altLang="zh-CN" sz="2400" b="1" i="1" smtClean="0">
                            <a:solidFill>
                              <a:srgbClr val="2E2E99"/>
                            </a:solidFill>
                            <a:latin typeface="Cambria Math"/>
                          </a:rPr>
                          <m:t>𝒌</m:t>
                        </m:r>
                      </m:sub>
                    </m:sSub>
                  </m:oMath>
                </a14:m>
                <a:r>
                  <a:rPr lang="zh-CN" altLang="en-US" sz="2400" b="1" dirty="0">
                    <a:solidFill>
                      <a:srgbClr val="2E2E99"/>
                    </a:solidFill>
                  </a:rPr>
                  <a:t>子图。</a:t>
                </a:r>
                <a:endParaRPr lang="en-US" altLang="zh-CN" sz="2400" b="1" dirty="0">
                  <a:solidFill>
                    <a:srgbClr val="2E2E99"/>
                  </a:solidFill>
                </a:endParaRPr>
              </a:p>
            </p:txBody>
          </p:sp>
        </mc:Choice>
        <mc:Fallback xmlns="">
          <p:sp>
            <p:nvSpPr>
              <p:cNvPr id="5" name="矩形 4"/>
              <p:cNvSpPr>
                <a:spLocks noRot="1" noChangeAspect="1" noMove="1" noResize="1" noEditPoints="1" noAdjustHandles="1" noChangeArrowheads="1" noChangeShapeType="1" noTextEdit="1"/>
              </p:cNvSpPr>
              <p:nvPr/>
            </p:nvSpPr>
            <p:spPr>
              <a:xfrm>
                <a:off x="827584" y="1628800"/>
                <a:ext cx="7560840" cy="1400063"/>
              </a:xfrm>
              <a:prstGeom prst="rect">
                <a:avLst/>
              </a:prstGeom>
              <a:blipFill>
                <a:blip r:embed="rId4"/>
                <a:stretch>
                  <a:fillRect l="-1207" t="-5150" b="-8584"/>
                </a:stretch>
              </a:blipFill>
              <a:ln w="19050">
                <a:solidFill>
                  <a:srgbClr val="7030A0"/>
                </a:solidFill>
              </a:ln>
            </p:spPr>
            <p:txBody>
              <a:bodyPr/>
              <a:lstStyle/>
              <a:p>
                <a:r>
                  <a:rPr lang="zh-CN" altLang="en-US">
                    <a:noFill/>
                  </a:rPr>
                  <a:t> </a:t>
                </a:r>
              </a:p>
            </p:txBody>
          </p:sp>
        </mc:Fallback>
      </mc:AlternateContent>
      <p:pic>
        <p:nvPicPr>
          <p:cNvPr id="6" name="图片 5"/>
          <p:cNvPicPr>
            <a:picLocks noChangeAspect="1"/>
          </p:cNvPicPr>
          <p:nvPr/>
        </p:nvPicPr>
        <p:blipFill>
          <a:blip r:embed="rId5"/>
          <a:stretch>
            <a:fillRect/>
          </a:stretch>
        </p:blipFill>
        <p:spPr>
          <a:xfrm>
            <a:off x="5652120" y="108939"/>
            <a:ext cx="3491880" cy="1447853"/>
          </a:xfrm>
          <a:prstGeom prst="rect">
            <a:avLst/>
          </a:prstGeom>
        </p:spPr>
      </p:pic>
    </p:spTree>
    <p:extLst>
      <p:ext uri="{BB962C8B-B14F-4D97-AF65-F5344CB8AC3E}">
        <p14:creationId xmlns:p14="http://schemas.microsoft.com/office/powerpoint/2010/main" val="1866733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down)">
                                      <p:cBhvr>
                                        <p:cTn id="25" dur="500"/>
                                        <p:tgtEl>
                                          <p:spTgt spid="3">
                                            <p:txEl>
                                              <p:pRg st="3" end="3"/>
                                            </p:txEl>
                                          </p:spTgt>
                                        </p:tgtEl>
                                      </p:cBhvr>
                                    </p:animEffect>
                                  </p:childTnLst>
                                </p:cTn>
                              </p:par>
                              <p:par>
                                <p:cTn id="26" presetID="1"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3970" name="内容占位符 2"/>
              <p:cNvSpPr>
                <a:spLocks noGrp="1"/>
              </p:cNvSpPr>
              <p:nvPr>
                <p:ph idx="1"/>
              </p:nvPr>
            </p:nvSpPr>
            <p:spPr>
              <a:xfrm>
                <a:off x="612648" y="1600200"/>
                <a:ext cx="7775776" cy="4495800"/>
              </a:xfrm>
            </p:spPr>
            <p:txBody>
              <a:bodyPr/>
              <a:lstStyle/>
              <a:p>
                <a:r>
                  <a:rPr lang="zh-CN" altLang="en-US" dirty="0">
                    <a:latin typeface="+mn-ea"/>
                  </a:rPr>
                  <a:t>内容</a:t>
                </a:r>
                <a:r>
                  <a:rPr lang="en-US" altLang="zh-CN" dirty="0">
                    <a:latin typeface="+mn-ea"/>
                  </a:rPr>
                  <a:t>1</a:t>
                </a:r>
                <a:r>
                  <a:rPr lang="zh-CN" altLang="en-US" dirty="0">
                    <a:latin typeface="+mn-ea"/>
                  </a:rPr>
                  <a:t>：</a:t>
                </a:r>
                <a:r>
                  <a:rPr lang="zh-CN" altLang="en-US" dirty="0"/>
                  <a:t>概率论</a:t>
                </a:r>
                <a:endParaRPr lang="en-US" altLang="zh-CN" dirty="0"/>
              </a:p>
              <a:p>
                <a:pPr lvl="1"/>
                <a:r>
                  <a:rPr lang="zh-CN" altLang="en-US" sz="2400" dirty="0">
                    <a:solidFill>
                      <a:srgbClr val="2E2E99"/>
                    </a:solidFill>
                  </a:rPr>
                  <a:t>概率函数、</a:t>
                </a:r>
                <a:r>
                  <a:rPr lang="zh-CN" altLang="en-US" sz="2400">
                    <a:solidFill>
                      <a:srgbClr val="2E2E99"/>
                    </a:solidFill>
                  </a:rPr>
                  <a:t>条件概率、独立性</a:t>
                </a:r>
                <a:endParaRPr lang="en-US" altLang="zh-CN" sz="2400" dirty="0">
                  <a:solidFill>
                    <a:srgbClr val="2E2E99"/>
                  </a:solidFill>
                </a:endParaRPr>
              </a:p>
              <a:p>
                <a:r>
                  <a:rPr lang="zh-CN" altLang="en-US" dirty="0"/>
                  <a:t>内容</a:t>
                </a:r>
                <a:r>
                  <a:rPr lang="en-US" altLang="zh-CN" dirty="0"/>
                  <a:t>2</a:t>
                </a:r>
                <a:r>
                  <a:rPr lang="zh-CN" altLang="en-US" dirty="0"/>
                  <a:t>：贝叶斯定理</a:t>
                </a:r>
                <a:endParaRPr lang="en-US" altLang="zh-CN" dirty="0"/>
              </a:p>
              <a:p>
                <a:pPr lvl="1"/>
                <a14:m>
                  <m:oMath xmlns:m="http://schemas.openxmlformats.org/officeDocument/2006/math">
                    <m:r>
                      <m:rPr>
                        <m:sty m:val="p"/>
                      </m:rPr>
                      <a:rPr kumimoji="1" lang="en-US" altLang="zh-CN" sz="2400" i="1" smtClean="0">
                        <a:solidFill>
                          <a:srgbClr val="2E2E99"/>
                        </a:solidFill>
                        <a:latin typeface="Cambria Math" charset="0"/>
                      </a:rPr>
                      <m:t>Pr</m:t>
                    </m:r>
                    <m:d>
                      <m:dPr>
                        <m:begChr m:val="["/>
                        <m:endChr m:val="]"/>
                        <m:sepChr m:val="∣"/>
                        <m:ctrlPr>
                          <a:rPr kumimoji="1" lang="en-US" altLang="zh-CN" sz="2400" b="0" i="1">
                            <a:solidFill>
                              <a:srgbClr val="2E2E99"/>
                            </a:solidFill>
                            <a:latin typeface="Cambria Math" panose="02040503050406030204" pitchFamily="18" charset="0"/>
                          </a:rPr>
                        </m:ctrlPr>
                      </m:dPr>
                      <m:e>
                        <m:r>
                          <a:rPr kumimoji="1" lang="en-US" altLang="zh-CN" sz="2400" b="0" i="1">
                            <a:solidFill>
                              <a:srgbClr val="2E2E99"/>
                            </a:solidFill>
                            <a:latin typeface="Cambria Math" charset="0"/>
                          </a:rPr>
                          <m:t>𝐹</m:t>
                        </m:r>
                      </m:e>
                      <m:e>
                        <m:r>
                          <a:rPr kumimoji="1" lang="en-US" altLang="zh-CN" sz="2400" b="0" i="1">
                            <a:solidFill>
                              <a:srgbClr val="2E2E99"/>
                            </a:solidFill>
                            <a:latin typeface="Cambria Math" charset="0"/>
                          </a:rPr>
                          <m:t>𝐸</m:t>
                        </m:r>
                      </m:e>
                    </m:d>
                    <m:r>
                      <a:rPr kumimoji="1" lang="en-US" altLang="zh-CN" sz="2400" b="0" i="1">
                        <a:solidFill>
                          <a:srgbClr val="2E2E99"/>
                        </a:solidFill>
                        <a:latin typeface="Cambria Math" charset="0"/>
                      </a:rPr>
                      <m:t>=</m:t>
                    </m:r>
                    <m:f>
                      <m:fPr>
                        <m:ctrlPr>
                          <a:rPr kumimoji="1" lang="en-US" altLang="zh-CN" sz="2400" b="0" i="1">
                            <a:solidFill>
                              <a:srgbClr val="2E2E99"/>
                            </a:solidFill>
                            <a:latin typeface="Cambria Math" panose="02040503050406030204" pitchFamily="18" charset="0"/>
                          </a:rPr>
                        </m:ctrlPr>
                      </m:fPr>
                      <m:num>
                        <m:func>
                          <m:funcPr>
                            <m:ctrlPr>
                              <a:rPr kumimoji="1" lang="en-US" altLang="zh-CN" sz="2400" b="0" i="1">
                                <a:solidFill>
                                  <a:srgbClr val="2E2E99"/>
                                </a:solidFill>
                                <a:latin typeface="Cambria Math" panose="02040503050406030204" pitchFamily="18" charset="0"/>
                              </a:rPr>
                            </m:ctrlPr>
                          </m:funcPr>
                          <m:fName>
                            <m:r>
                              <m:rPr>
                                <m:sty m:val="p"/>
                              </m:rPr>
                              <a:rPr kumimoji="1" lang="en-US" altLang="zh-CN" sz="2400" b="0">
                                <a:solidFill>
                                  <a:srgbClr val="2E2E99"/>
                                </a:solidFill>
                                <a:latin typeface="Cambria Math" charset="0"/>
                              </a:rPr>
                              <m:t>Pr</m:t>
                            </m:r>
                            <m:r>
                              <a:rPr kumimoji="1" lang="en-US" altLang="zh-CN" sz="2400" b="0" i="1">
                                <a:solidFill>
                                  <a:srgbClr val="2E2E99"/>
                                </a:solidFill>
                                <a:latin typeface="Cambria Math" charset="0"/>
                              </a:rPr>
                              <m:t>[</m:t>
                            </m:r>
                            <m:r>
                              <a:rPr kumimoji="1" lang="en-US" altLang="zh-CN" sz="2400" b="0" i="1">
                                <a:solidFill>
                                  <a:srgbClr val="2E2E99"/>
                                </a:solidFill>
                                <a:latin typeface="Cambria Math" charset="0"/>
                              </a:rPr>
                              <m:t>𝐸</m:t>
                            </m:r>
                            <m:r>
                              <a:rPr kumimoji="1" lang="en-US" altLang="zh-CN" sz="2400" b="0" i="1">
                                <a:solidFill>
                                  <a:srgbClr val="2E2E99"/>
                                </a:solidFill>
                                <a:latin typeface="Cambria Math" charset="0"/>
                              </a:rPr>
                              <m:t>∣</m:t>
                            </m:r>
                            <m:r>
                              <a:rPr kumimoji="1" lang="en-US" altLang="zh-CN" sz="2400" b="0" i="1">
                                <a:solidFill>
                                  <a:srgbClr val="2E2E99"/>
                                </a:solidFill>
                                <a:latin typeface="Cambria Math" charset="0"/>
                              </a:rPr>
                              <m:t>𝐹</m:t>
                            </m:r>
                            <m:r>
                              <a:rPr kumimoji="1" lang="en-US" altLang="zh-CN" sz="2400" b="0" i="1">
                                <a:solidFill>
                                  <a:srgbClr val="2E2E99"/>
                                </a:solidFill>
                                <a:latin typeface="Cambria Math" charset="0"/>
                              </a:rPr>
                              <m:t>]</m:t>
                            </m:r>
                          </m:fName>
                          <m:e>
                            <m:func>
                              <m:funcPr>
                                <m:ctrlPr>
                                  <a:rPr kumimoji="1" lang="en-US" altLang="zh-CN" sz="2400" i="1">
                                    <a:solidFill>
                                      <a:srgbClr val="2E2E99"/>
                                    </a:solidFill>
                                    <a:latin typeface="Cambria Math" panose="02040503050406030204" pitchFamily="18" charset="0"/>
                                  </a:rPr>
                                </m:ctrlPr>
                              </m:funcPr>
                              <m:fName>
                                <m:r>
                                  <m:rPr>
                                    <m:sty m:val="p"/>
                                  </m:rPr>
                                  <a:rPr kumimoji="1" lang="en-US" altLang="zh-CN" sz="2400">
                                    <a:solidFill>
                                      <a:srgbClr val="2E2E99"/>
                                    </a:solidFill>
                                    <a:latin typeface="Cambria Math" charset="0"/>
                                  </a:rPr>
                                  <m:t>Pr</m:t>
                                </m:r>
                              </m:fName>
                              <m:e>
                                <m:d>
                                  <m:dPr>
                                    <m:begChr m:val="["/>
                                    <m:endChr m:val="]"/>
                                    <m:ctrlPr>
                                      <a:rPr kumimoji="1" lang="en-US" altLang="zh-CN" sz="2400" i="1">
                                        <a:solidFill>
                                          <a:srgbClr val="2E2E99"/>
                                        </a:solidFill>
                                        <a:latin typeface="Cambria Math" panose="02040503050406030204" pitchFamily="18" charset="0"/>
                                      </a:rPr>
                                    </m:ctrlPr>
                                  </m:dPr>
                                  <m:e>
                                    <m:r>
                                      <a:rPr kumimoji="1" lang="en-US" altLang="zh-CN" sz="2400" i="1">
                                        <a:solidFill>
                                          <a:srgbClr val="2E2E99"/>
                                        </a:solidFill>
                                        <a:latin typeface="Cambria Math" charset="0"/>
                                      </a:rPr>
                                      <m:t>𝐹</m:t>
                                    </m:r>
                                  </m:e>
                                </m:d>
                              </m:e>
                            </m:func>
                          </m:e>
                        </m:func>
                      </m:num>
                      <m:den>
                        <m:func>
                          <m:funcPr>
                            <m:ctrlPr>
                              <a:rPr kumimoji="1" lang="en-US" altLang="zh-CN" sz="2400" b="0" i="1">
                                <a:solidFill>
                                  <a:srgbClr val="2E2E99"/>
                                </a:solidFill>
                                <a:latin typeface="Cambria Math" panose="02040503050406030204" pitchFamily="18" charset="0"/>
                              </a:rPr>
                            </m:ctrlPr>
                          </m:funcPr>
                          <m:fName>
                            <m:r>
                              <m:rPr>
                                <m:sty m:val="p"/>
                              </m:rPr>
                              <a:rPr kumimoji="1" lang="en-US" altLang="zh-CN" sz="2400" b="0">
                                <a:solidFill>
                                  <a:srgbClr val="2E2E99"/>
                                </a:solidFill>
                                <a:latin typeface="Cambria Math" charset="0"/>
                              </a:rPr>
                              <m:t>Pr</m:t>
                            </m:r>
                          </m:fName>
                          <m:e>
                            <m:d>
                              <m:dPr>
                                <m:begChr m:val="["/>
                                <m:endChr m:val="]"/>
                                <m:ctrlPr>
                                  <a:rPr kumimoji="1" lang="en-US" altLang="zh-CN" sz="2400" b="0" i="1">
                                    <a:solidFill>
                                      <a:srgbClr val="2E2E99"/>
                                    </a:solidFill>
                                    <a:latin typeface="Cambria Math" panose="02040503050406030204" pitchFamily="18" charset="0"/>
                                  </a:rPr>
                                </m:ctrlPr>
                              </m:dPr>
                              <m:e>
                                <m:r>
                                  <a:rPr kumimoji="1" lang="en-US" altLang="zh-CN" sz="2400" b="0" i="1">
                                    <a:solidFill>
                                      <a:srgbClr val="2E2E99"/>
                                    </a:solidFill>
                                    <a:latin typeface="Cambria Math" charset="0"/>
                                  </a:rPr>
                                  <m:t>𝐸</m:t>
                                </m:r>
                              </m:e>
                            </m:d>
                          </m:e>
                        </m:func>
                      </m:den>
                    </m:f>
                  </m:oMath>
                </a14:m>
                <a:endParaRPr lang="en-US" altLang="zh-CN" sz="2400" dirty="0"/>
              </a:p>
              <a:p>
                <a:r>
                  <a:rPr lang="zh-CN" altLang="en-US" dirty="0"/>
                  <a:t>内容</a:t>
                </a:r>
                <a:r>
                  <a:rPr lang="en-US" altLang="zh-CN" dirty="0"/>
                  <a:t>3</a:t>
                </a:r>
                <a:r>
                  <a:rPr lang="zh-CN" altLang="en-US" dirty="0"/>
                  <a:t>：随机变量及其期望与方差</a:t>
                </a:r>
              </a:p>
              <a:p>
                <a:pPr lvl="1"/>
                <a:r>
                  <a:rPr lang="zh-CN" altLang="en-US" sz="2400" dirty="0">
                    <a:solidFill>
                      <a:srgbClr val="2E2E99"/>
                    </a:solidFill>
                    <a:latin typeface="+mn-ea"/>
                  </a:rPr>
                  <a:t>期望、条件期望、全期望公式（全概率公式）、期望的线性性质、方差、概率化方法</a:t>
                </a:r>
                <a:endParaRPr lang="en-US" sz="2400" dirty="0">
                  <a:solidFill>
                    <a:srgbClr val="2E2E99"/>
                  </a:solidFill>
                  <a:latin typeface="+mn-ea"/>
                </a:endParaRPr>
              </a:p>
            </p:txBody>
          </p:sp>
        </mc:Choice>
        <mc:Fallback xmlns="">
          <p:sp>
            <p:nvSpPr>
              <p:cNvPr id="83970" name="内容占位符 2"/>
              <p:cNvSpPr>
                <a:spLocks noGrp="1" noRot="1" noChangeAspect="1" noMove="1" noResize="1" noEditPoints="1" noAdjustHandles="1" noChangeArrowheads="1" noChangeShapeType="1" noTextEdit="1"/>
              </p:cNvSpPr>
              <p:nvPr>
                <p:ph idx="1"/>
              </p:nvPr>
            </p:nvSpPr>
            <p:spPr>
              <a:xfrm>
                <a:off x="612648" y="1600200"/>
                <a:ext cx="7775776" cy="4495800"/>
              </a:xfrm>
              <a:blipFill>
                <a:blip r:embed="rId2"/>
                <a:stretch>
                  <a:fillRect l="-471" t="-1357"/>
                </a:stretch>
              </a:blipFill>
            </p:spPr>
            <p:txBody>
              <a:bodyPr/>
              <a:lstStyle/>
              <a:p>
                <a:r>
                  <a:rPr lang="zh-CN" altLang="en-US">
                    <a:noFill/>
                  </a:rPr>
                  <a:t> </a:t>
                </a:r>
              </a:p>
            </p:txBody>
          </p:sp>
        </mc:Fallback>
      </mc:AlternateContent>
      <p:sp>
        <p:nvSpPr>
          <p:cNvPr id="2" name="标题 1"/>
          <p:cNvSpPr>
            <a:spLocks noGrp="1"/>
          </p:cNvSpPr>
          <p:nvPr>
            <p:ph type="title"/>
          </p:nvPr>
        </p:nvSpPr>
        <p:spPr/>
        <p:txBody>
          <a:bodyPr/>
          <a:lstStyle/>
          <a:p>
            <a:r>
              <a:rPr lang="zh-CN" altLang="en-US" dirty="0"/>
              <a:t>本节小结</a:t>
            </a:r>
          </a:p>
        </p:txBody>
      </p:sp>
    </p:spTree>
    <p:extLst>
      <p:ext uri="{BB962C8B-B14F-4D97-AF65-F5344CB8AC3E}">
        <p14:creationId xmlns:p14="http://schemas.microsoft.com/office/powerpoint/2010/main" val="8545362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内容占位符 1"/>
          <p:cNvSpPr>
            <a:spLocks noGrp="1"/>
          </p:cNvSpPr>
          <p:nvPr>
            <p:ph idx="1"/>
          </p:nvPr>
        </p:nvSpPr>
        <p:spPr/>
        <p:txBody>
          <a:bodyPr>
            <a:normAutofit/>
          </a:bodyPr>
          <a:lstStyle/>
          <a:p>
            <a:pPr>
              <a:spcBef>
                <a:spcPts val="0"/>
              </a:spcBef>
            </a:pPr>
            <a:r>
              <a:rPr lang="zh-CN" altLang="en-US" sz="3200" dirty="0"/>
              <a:t>见课程网站</a:t>
            </a:r>
            <a:endParaRPr lang="en-US" altLang="zh-CN" sz="3200" dirty="0"/>
          </a:p>
        </p:txBody>
      </p:sp>
      <p:sp>
        <p:nvSpPr>
          <p:cNvPr id="37891" name="标题 2"/>
          <p:cNvSpPr>
            <a:spLocks noGrp="1"/>
          </p:cNvSpPr>
          <p:nvPr>
            <p:ph type="title"/>
          </p:nvPr>
        </p:nvSpPr>
        <p:spPr/>
        <p:txBody>
          <a:bodyPr/>
          <a:lstStyle/>
          <a:p>
            <a:r>
              <a:rPr lang="zh-CN" altLang="en-US"/>
              <a:t>作业</a:t>
            </a:r>
            <a:endParaRPr lang="en-US" altLang="zh-CN"/>
          </a:p>
        </p:txBody>
      </p:sp>
    </p:spTree>
    <p:extLst>
      <p:ext uri="{BB962C8B-B14F-4D97-AF65-F5344CB8AC3E}">
        <p14:creationId xmlns:p14="http://schemas.microsoft.com/office/powerpoint/2010/main" val="40973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例：生日问题</a:t>
            </a:r>
          </a:p>
        </p:txBody>
      </p:sp>
      <mc:AlternateContent xmlns:mc="http://schemas.openxmlformats.org/markup-compatibility/2006" xmlns:a14="http://schemas.microsoft.com/office/drawing/2010/main">
        <mc:Choice Requires="a14">
          <p:sp>
            <p:nvSpPr>
              <p:cNvPr id="3" name="内容占位符 2"/>
              <p:cNvSpPr>
                <a:spLocks noGrp="1"/>
              </p:cNvSpPr>
              <p:nvPr>
                <p:ph sz="quarter" idx="1"/>
              </p:nvPr>
            </p:nvSpPr>
            <p:spPr/>
            <p:txBody>
              <a:bodyPr>
                <a:normAutofit fontScale="92500" lnSpcReduction="10000"/>
              </a:bodyPr>
              <a:lstStyle/>
              <a:p>
                <a:pPr marL="0" indent="0">
                  <a:buNone/>
                </a:pPr>
                <a14:m>
                  <m:oMathPara xmlns:m="http://schemas.openxmlformats.org/officeDocument/2006/math">
                    <m:oMathParaPr>
                      <m:jc m:val="centerGroup"/>
                    </m:oMathParaPr>
                    <m:oMath xmlns:m="http://schemas.openxmlformats.org/officeDocument/2006/math">
                      <m:r>
                        <a:rPr lang="en-US" altLang="zh-CN" i="1" smtClean="0">
                          <a:latin typeface="Cambria Math"/>
                        </a:rPr>
                        <m:t>𝑷</m:t>
                      </m:r>
                      <m:r>
                        <a:rPr lang="en-US" altLang="zh-CN" b="1" i="1" smtClean="0">
                          <a:latin typeface="Cambria Math" panose="02040503050406030204" pitchFamily="18" charset="0"/>
                        </a:rPr>
                        <m:t>𝒓</m:t>
                      </m:r>
                      <m:d>
                        <m:dPr>
                          <m:ctrlPr>
                            <a:rPr lang="en-US" altLang="zh-CN" i="1">
                              <a:latin typeface="Cambria Math" panose="02040503050406030204" pitchFamily="18" charset="0"/>
                            </a:rPr>
                          </m:ctrlPr>
                        </m:dPr>
                        <m:e>
                          <m:r>
                            <a:rPr lang="en-US" altLang="zh-CN" i="1">
                              <a:latin typeface="Cambria Math" panose="02040503050406030204" pitchFamily="18" charset="0"/>
                            </a:rPr>
                            <m:t>𝑬</m:t>
                          </m:r>
                        </m:e>
                      </m:d>
                      <m:r>
                        <a:rPr lang="en-US" altLang="zh-CN" i="1">
                          <a:latin typeface="Cambria Math"/>
                        </a:rPr>
                        <m:t>=</m:t>
                      </m:r>
                      <m:r>
                        <a:rPr lang="en-US" altLang="zh-CN" i="1">
                          <a:latin typeface="Cambria Math"/>
                        </a:rPr>
                        <m:t>𝟏</m:t>
                      </m:r>
                      <m:r>
                        <a:rPr lang="en-US" altLang="zh-CN" i="1">
                          <a:latin typeface="Cambria Math"/>
                        </a:rPr>
                        <m:t>−</m:t>
                      </m:r>
                      <m:r>
                        <a:rPr lang="en-US" altLang="zh-CN" i="1">
                          <a:latin typeface="Cambria Math"/>
                        </a:rPr>
                        <m:t>𝑷</m:t>
                      </m:r>
                      <m:r>
                        <a:rPr lang="en-US" altLang="zh-CN" b="1" i="1" smtClean="0">
                          <a:latin typeface="Cambria Math" panose="02040503050406030204" pitchFamily="18" charset="0"/>
                        </a:rPr>
                        <m:t>𝒓</m:t>
                      </m:r>
                      <m:d>
                        <m:dPr>
                          <m:ctrlPr>
                            <a:rPr lang="en-US" altLang="zh-CN" i="1">
                              <a:latin typeface="Cambria Math" panose="02040503050406030204" pitchFamily="18" charset="0"/>
                            </a:rPr>
                          </m:ctrlPr>
                        </m:dPr>
                        <m:e>
                          <m:acc>
                            <m:accPr>
                              <m:chr m:val="̅"/>
                              <m:ctrlPr>
                                <a:rPr lang="en-US" altLang="zh-CN" i="1">
                                  <a:latin typeface="Cambria Math" panose="02040503050406030204" pitchFamily="18" charset="0"/>
                                </a:rPr>
                              </m:ctrlPr>
                            </m:accPr>
                            <m:e>
                              <m:r>
                                <a:rPr lang="en-US" altLang="zh-CN" i="1">
                                  <a:latin typeface="Cambria Math" panose="02040503050406030204" pitchFamily="18" charset="0"/>
                                </a:rPr>
                                <m:t>𝑬</m:t>
                              </m:r>
                            </m:e>
                          </m:acc>
                        </m:e>
                      </m:d>
                      <m:r>
                        <a:rPr lang="en-US" altLang="zh-CN" i="1">
                          <a:latin typeface="Cambria Math"/>
                        </a:rPr>
                        <m:t>=</m:t>
                      </m:r>
                      <m:r>
                        <a:rPr lang="en-US" altLang="zh-CN" i="1">
                          <a:latin typeface="Cambria Math"/>
                        </a:rPr>
                        <m:t>𝟏</m:t>
                      </m:r>
                      <m:r>
                        <a:rPr lang="en-US" altLang="zh-CN" i="1">
                          <a:latin typeface="Cambria Math"/>
                        </a:rPr>
                        <m:t>−</m:t>
                      </m:r>
                      <m:f>
                        <m:fPr>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d>
                                <m:dPr>
                                  <m:ctrlPr>
                                    <a:rPr lang="en-US" altLang="zh-CN" i="1">
                                      <a:latin typeface="Cambria Math" panose="02040503050406030204" pitchFamily="18" charset="0"/>
                                    </a:rPr>
                                  </m:ctrlPr>
                                </m:dPr>
                                <m:e>
                                  <m:r>
                                    <a:rPr lang="en-US" altLang="zh-CN" i="1">
                                      <a:latin typeface="Cambria Math"/>
                                    </a:rPr>
                                    <m:t>𝟑𝟔𝟓</m:t>
                                  </m:r>
                                </m:e>
                              </m:d>
                            </m:e>
                            <m:sub>
                              <m:r>
                                <a:rPr lang="en-US" altLang="zh-CN" i="1">
                                  <a:latin typeface="Cambria Math"/>
                                </a:rPr>
                                <m:t>𝒌</m:t>
                              </m:r>
                            </m:sub>
                          </m:sSub>
                        </m:num>
                        <m:den>
                          <m:r>
                            <a:rPr lang="en-US" altLang="zh-CN" i="1">
                              <a:latin typeface="Cambria Math"/>
                            </a:rPr>
                            <m:t>𝟑𝟔</m:t>
                          </m:r>
                          <m:sSup>
                            <m:sSupPr>
                              <m:ctrlPr>
                                <a:rPr lang="en-US" altLang="zh-CN" i="1">
                                  <a:latin typeface="Cambria Math" panose="02040503050406030204" pitchFamily="18" charset="0"/>
                                </a:rPr>
                              </m:ctrlPr>
                            </m:sSupPr>
                            <m:e>
                              <m:r>
                                <a:rPr lang="en-US" altLang="zh-CN" i="1">
                                  <a:latin typeface="Cambria Math"/>
                                </a:rPr>
                                <m:t>𝟓</m:t>
                              </m:r>
                            </m:e>
                            <m:sup>
                              <m:r>
                                <a:rPr lang="en-US" altLang="zh-CN" i="1">
                                  <a:latin typeface="Cambria Math"/>
                                </a:rPr>
                                <m:t>𝒌</m:t>
                              </m:r>
                            </m:sup>
                          </m:sSup>
                        </m:den>
                      </m:f>
                    </m:oMath>
                  </m:oMathPara>
                </a14:m>
                <a:endParaRPr lang="en-US" altLang="zh-CN" dirty="0"/>
              </a:p>
              <a:p>
                <a:pPr marL="0" indent="0">
                  <a:buNone/>
                </a:pPr>
                <a:endParaRPr lang="en-US" altLang="zh-CN" dirty="0"/>
              </a:p>
              <a:p>
                <a:pPr algn="ctr">
                  <a:spcBef>
                    <a:spcPct val="0"/>
                  </a:spcBef>
                  <a:buClrTx/>
                  <a:buSzTx/>
                  <a:buNone/>
                </a:pPr>
                <a:r>
                  <a:rPr lang="zh-CN" altLang="en-US" sz="2800" dirty="0"/>
                  <a:t>人数             概率</a:t>
                </a:r>
              </a:p>
              <a:p>
                <a:pPr algn="ctr">
                  <a:spcBef>
                    <a:spcPct val="0"/>
                  </a:spcBef>
                  <a:buClrTx/>
                  <a:buSzTx/>
                  <a:buNone/>
                </a:pPr>
                <a:r>
                  <a:rPr lang="zh-CN" altLang="en-US" sz="2800" dirty="0"/>
                  <a:t>   </a:t>
                </a:r>
                <a:r>
                  <a:rPr lang="en-US" altLang="zh-CN" sz="2800" dirty="0"/>
                  <a:t>20              0.411</a:t>
                </a:r>
              </a:p>
              <a:p>
                <a:pPr algn="ctr">
                  <a:spcBef>
                    <a:spcPct val="0"/>
                  </a:spcBef>
                  <a:buClrTx/>
                  <a:buSzTx/>
                  <a:buNone/>
                </a:pPr>
                <a:r>
                  <a:rPr lang="en-US" altLang="zh-CN" sz="2800" dirty="0"/>
                  <a:t>   23              0.507</a:t>
                </a:r>
              </a:p>
              <a:p>
                <a:pPr algn="ctr">
                  <a:spcBef>
                    <a:spcPct val="0"/>
                  </a:spcBef>
                  <a:buClrTx/>
                  <a:buSzTx/>
                  <a:buNone/>
                </a:pPr>
                <a:r>
                  <a:rPr lang="en-US" altLang="zh-CN" sz="2800" dirty="0"/>
                  <a:t>   30              0.706</a:t>
                </a:r>
              </a:p>
              <a:p>
                <a:pPr algn="ctr">
                  <a:spcBef>
                    <a:spcPct val="0"/>
                  </a:spcBef>
                  <a:buClrTx/>
                  <a:buSzTx/>
                  <a:buNone/>
                </a:pPr>
                <a:r>
                  <a:rPr lang="en-US" altLang="zh-CN" sz="2800" dirty="0"/>
                  <a:t>   40              0.891</a:t>
                </a:r>
              </a:p>
              <a:p>
                <a:pPr algn="ctr">
                  <a:spcBef>
                    <a:spcPct val="0"/>
                  </a:spcBef>
                  <a:buClrTx/>
                  <a:buSzTx/>
                  <a:buNone/>
                </a:pPr>
                <a:r>
                  <a:rPr lang="en-US" altLang="zh-CN" sz="2800" dirty="0"/>
                  <a:t>   50              0.970</a:t>
                </a:r>
              </a:p>
              <a:p>
                <a:pPr algn="ctr">
                  <a:spcBef>
                    <a:spcPct val="0"/>
                  </a:spcBef>
                  <a:buClrTx/>
                  <a:buSzTx/>
                  <a:buNone/>
                </a:pPr>
                <a:r>
                  <a:rPr lang="en-US" altLang="zh-CN" sz="2800" dirty="0"/>
                  <a:t>   60              0.994 </a:t>
                </a:r>
              </a:p>
              <a:p>
                <a:pPr algn="ctr">
                  <a:spcBef>
                    <a:spcPct val="0"/>
                  </a:spcBef>
                  <a:buClrTx/>
                  <a:buSzTx/>
                  <a:buNone/>
                </a:pPr>
                <a:r>
                  <a:rPr lang="en-US" altLang="zh-CN" sz="2800" dirty="0"/>
                  <a:t>       100              0.999999</a:t>
                </a:r>
              </a:p>
              <a:p>
                <a:pPr marL="0" indent="0">
                  <a:buNone/>
                </a:pP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sz="quarter" idx="1"/>
              </p:nvPr>
            </p:nvSpPr>
            <p:spPr>
              <a:blipFill>
                <a:blip r:embed="rId2"/>
                <a:stretch>
                  <a:fillRect/>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normAutofit fontScale="85000" lnSpcReduction="20000"/>
          </a:bodyPr>
          <a:lstStyle/>
          <a:p>
            <a:fld id="{0C913308-F349-4B6D-A68A-DD1791B4A57B}" type="slidenum">
              <a:rPr lang="zh-CN" altLang="en-US" smtClean="0"/>
              <a:t>5</a:t>
            </a:fld>
            <a:endParaRPr lang="zh-CN" altLang="en-US" dirty="0"/>
          </a:p>
        </p:txBody>
      </p:sp>
    </p:spTree>
    <p:extLst>
      <p:ext uri="{BB962C8B-B14F-4D97-AF65-F5344CB8AC3E}">
        <p14:creationId xmlns:p14="http://schemas.microsoft.com/office/powerpoint/2010/main" val="3344776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p:cNvSpPr>
                <a:spLocks noGrp="1"/>
              </p:cNvSpPr>
              <p:nvPr>
                <p:ph idx="1"/>
              </p:nvPr>
            </p:nvSpPr>
            <p:spPr>
              <a:xfrm>
                <a:off x="612648" y="1669504"/>
                <a:ext cx="8153400" cy="4495800"/>
              </a:xfrm>
            </p:spPr>
            <p:txBody>
              <a:bodyPr>
                <a:normAutofit lnSpcReduction="10000"/>
              </a:bodyPr>
              <a:lstStyle/>
              <a:p>
                <a:r>
                  <a:rPr kumimoji="1" lang="zh-CN" altLang="en-US" sz="2800" dirty="0"/>
                  <a:t>定义：可数</a:t>
                </a:r>
                <a:r>
                  <a:rPr kumimoji="1" lang="zh-CN" altLang="en-US" sz="2800" b="1" dirty="0">
                    <a:solidFill>
                      <a:srgbClr val="C00000"/>
                    </a:solidFill>
                  </a:rPr>
                  <a:t>样本空间</a:t>
                </a:r>
                <a14:m>
                  <m:oMath xmlns:m="http://schemas.openxmlformats.org/officeDocument/2006/math">
                    <m:r>
                      <a:rPr kumimoji="1" lang="zh-CN" altLang="en-US" sz="2800" b="0" i="0" smtClean="0">
                        <a:solidFill>
                          <a:srgbClr val="C00000"/>
                        </a:solidFill>
                        <a:latin typeface="Cambria Math" charset="0"/>
                        <a:ea typeface="Savoye LET" charset="0"/>
                        <a:cs typeface="Savoye LET" charset="0"/>
                      </a:rPr>
                      <m:t> </m:t>
                    </m:r>
                    <m:r>
                      <a:rPr kumimoji="1" lang="zh-CN" altLang="en-US" sz="2800" smtClean="0">
                        <a:solidFill>
                          <a:srgbClr val="C00000"/>
                        </a:solidFill>
                        <a:latin typeface="Cambria Math" charset="0"/>
                        <a:ea typeface="Savoye LET" charset="0"/>
                        <a:cs typeface="Savoye LET" charset="0"/>
                      </a:rPr>
                      <m:t>𝒮</m:t>
                    </m:r>
                  </m:oMath>
                </a14:m>
                <a:r>
                  <a:rPr kumimoji="1" lang="zh-CN" altLang="en-US" sz="2800" dirty="0"/>
                  <a:t> 乃一个可数集合。</a:t>
                </a:r>
              </a:p>
              <a:p>
                <a:pPr lvl="1"/>
                <a14:m>
                  <m:oMath xmlns:m="http://schemas.openxmlformats.org/officeDocument/2006/math">
                    <m:r>
                      <a:rPr kumimoji="1" lang="zh-CN" altLang="en-US" sz="2400" smtClean="0">
                        <a:solidFill>
                          <a:schemeClr val="tx1"/>
                        </a:solidFill>
                        <a:latin typeface="Cambria Math" charset="0"/>
                        <a:ea typeface="Savoye LET" charset="0"/>
                        <a:cs typeface="Savoye LET" charset="0"/>
                      </a:rPr>
                      <m:t>𝒮</m:t>
                    </m:r>
                  </m:oMath>
                </a14:m>
                <a:r>
                  <a:rPr kumimoji="1" lang="zh-CN" altLang="en-US" sz="2400" dirty="0">
                    <a:solidFill>
                      <a:schemeClr val="tx1"/>
                    </a:solidFill>
                  </a:rPr>
                  <a:t> 的每一个元素</a:t>
                </a:r>
                <a14:m>
                  <m:oMath xmlns:m="http://schemas.openxmlformats.org/officeDocument/2006/math">
                    <m:r>
                      <a:rPr kumimoji="1" lang="zh-CN" altLang="en-US" sz="2400" b="0" i="0" smtClean="0">
                        <a:solidFill>
                          <a:schemeClr val="tx1"/>
                        </a:solidFill>
                        <a:latin typeface="Cambria Math" charset="0"/>
                      </a:rPr>
                      <m:t> </m:t>
                    </m:r>
                    <m:r>
                      <a:rPr kumimoji="1" lang="en-US" altLang="zh-CN" sz="2400" b="0" i="1" smtClean="0">
                        <a:solidFill>
                          <a:schemeClr val="tx1"/>
                        </a:solidFill>
                        <a:latin typeface="Cambria Math" charset="0"/>
                      </a:rPr>
                      <m:t>𝜔</m:t>
                    </m:r>
                    <m:r>
                      <a:rPr kumimoji="1" lang="zh-CN" altLang="en-US" sz="2400" b="0" i="1" smtClean="0">
                        <a:solidFill>
                          <a:schemeClr val="tx1"/>
                        </a:solidFill>
                        <a:latin typeface="Cambria Math" charset="0"/>
                      </a:rPr>
                      <m:t> </m:t>
                    </m:r>
                  </m:oMath>
                </a14:m>
                <a:r>
                  <a:rPr kumimoji="1" lang="zh-CN" altLang="en-US" sz="2400" dirty="0">
                    <a:solidFill>
                      <a:schemeClr val="tx1"/>
                    </a:solidFill>
                  </a:rPr>
                  <a:t>称为一</a:t>
                </a:r>
                <a:r>
                  <a:rPr kumimoji="1" lang="zh-CN" altLang="en-US" sz="2400" dirty="0"/>
                  <a:t>个</a:t>
                </a:r>
                <a:r>
                  <a:rPr kumimoji="1" lang="zh-CN" altLang="en-US" sz="2400" b="1" dirty="0">
                    <a:solidFill>
                      <a:srgbClr val="C00000"/>
                    </a:solidFill>
                  </a:rPr>
                  <a:t>结果</a:t>
                </a:r>
                <a:r>
                  <a:rPr kumimoji="1" lang="zh-CN" altLang="en-US" sz="2400" dirty="0"/>
                  <a:t>。</a:t>
                </a:r>
                <a:endParaRPr kumimoji="1" lang="en-US" altLang="zh-CN" sz="2400" dirty="0"/>
              </a:p>
              <a:p>
                <a:pPr lvl="3"/>
                <a:endParaRPr kumimoji="1" lang="zh-CN" altLang="en-US" sz="1800" dirty="0"/>
              </a:p>
              <a:p>
                <a:pPr>
                  <a:spcBef>
                    <a:spcPts val="1368"/>
                  </a:spcBef>
                </a:pPr>
                <a:r>
                  <a:rPr kumimoji="1" lang="zh-CN" altLang="en-US" sz="2800" dirty="0"/>
                  <a:t>定义：满足下列条件的函数 </a:t>
                </a:r>
                <a14:m>
                  <m:oMath xmlns:m="http://schemas.openxmlformats.org/officeDocument/2006/math">
                    <m:r>
                      <m:rPr>
                        <m:sty m:val="p"/>
                      </m:rPr>
                      <a:rPr kumimoji="1" lang="en-US" altLang="zh-CN" sz="2800">
                        <a:solidFill>
                          <a:srgbClr val="C00000"/>
                        </a:solidFill>
                        <a:latin typeface="Cambria Math" charset="0"/>
                      </a:rPr>
                      <m:t>Pr</m:t>
                    </m:r>
                    <m:r>
                      <a:rPr kumimoji="1" lang="en-US" altLang="zh-CN" sz="2800">
                        <a:solidFill>
                          <a:srgbClr val="C00000"/>
                        </a:solidFill>
                        <a:latin typeface="Cambria Math" charset="0"/>
                      </a:rPr>
                      <m:t>:</m:t>
                    </m:r>
                    <m:r>
                      <a:rPr kumimoji="1" lang="en-US" altLang="zh-CN" sz="2800" i="1">
                        <a:solidFill>
                          <a:srgbClr val="C00000"/>
                        </a:solidFill>
                        <a:latin typeface="Cambria Math" charset="0"/>
                        <a:ea typeface="Cambria Math" charset="0"/>
                        <a:cs typeface="Cambria Math" charset="0"/>
                      </a:rPr>
                      <m:t>𝒮</m:t>
                    </m:r>
                    <m:r>
                      <a:rPr kumimoji="1" lang="en-US" altLang="zh-CN" sz="2800" i="1">
                        <a:solidFill>
                          <a:srgbClr val="C00000"/>
                        </a:solidFill>
                        <a:latin typeface="Cambria Math" charset="0"/>
                      </a:rPr>
                      <m:t>→</m:t>
                    </m:r>
                    <m:r>
                      <a:rPr kumimoji="1" lang="en-US" altLang="zh-CN" sz="2800" i="1">
                        <a:solidFill>
                          <a:srgbClr val="C00000"/>
                        </a:solidFill>
                        <a:latin typeface="Cambria Math" charset="0"/>
                        <a:ea typeface="Cambria Math" charset="0"/>
                        <a:cs typeface="Cambria Math" charset="0"/>
                      </a:rPr>
                      <m:t>ℝ</m:t>
                    </m:r>
                  </m:oMath>
                </a14:m>
                <a:r>
                  <a:rPr kumimoji="1" lang="zh-CN" altLang="en-US" sz="2800" dirty="0">
                    <a:solidFill>
                      <a:srgbClr val="C00000"/>
                    </a:solidFill>
                  </a:rPr>
                  <a:t> </a:t>
                </a:r>
                <a:r>
                  <a:rPr kumimoji="1" lang="zh-CN" altLang="en-US" sz="2800" dirty="0"/>
                  <a:t>称为样本空间</a:t>
                </a:r>
                <a14:m>
                  <m:oMath xmlns:m="http://schemas.openxmlformats.org/officeDocument/2006/math">
                    <m:r>
                      <a:rPr kumimoji="1" lang="zh-CN" altLang="en-US" sz="2800" smtClean="0">
                        <a:solidFill>
                          <a:schemeClr val="tx1"/>
                        </a:solidFill>
                        <a:latin typeface="Cambria Math" charset="0"/>
                        <a:ea typeface="Savoye LET" charset="0"/>
                        <a:cs typeface="Savoye LET" charset="0"/>
                      </a:rPr>
                      <m:t> </m:t>
                    </m:r>
                    <m:r>
                      <a:rPr kumimoji="1" lang="zh-CN" altLang="en-US" sz="2800" smtClean="0">
                        <a:solidFill>
                          <a:schemeClr val="tx1"/>
                        </a:solidFill>
                        <a:latin typeface="Cambria Math" charset="0"/>
                        <a:ea typeface="Savoye LET" charset="0"/>
                        <a:cs typeface="Savoye LET" charset="0"/>
                      </a:rPr>
                      <m:t>𝒮</m:t>
                    </m:r>
                  </m:oMath>
                </a14:m>
                <a:r>
                  <a:rPr kumimoji="1" lang="zh-CN" altLang="en-US" sz="2800" dirty="0">
                    <a:solidFill>
                      <a:schemeClr val="tx1"/>
                    </a:solidFill>
                  </a:rPr>
                  <a:t> </a:t>
                </a:r>
                <a:r>
                  <a:rPr kumimoji="1" lang="zh-CN" altLang="en-US" sz="2800" dirty="0"/>
                  <a:t>上的一个</a:t>
                </a:r>
                <a:r>
                  <a:rPr kumimoji="1" lang="zh-CN" altLang="en-US" sz="2800" b="1" dirty="0">
                    <a:solidFill>
                      <a:srgbClr val="C00000"/>
                    </a:solidFill>
                  </a:rPr>
                  <a:t>概率函数：</a:t>
                </a:r>
              </a:p>
              <a:p>
                <a:pPr lvl="1"/>
                <a14:m>
                  <m:oMath xmlns:m="http://schemas.openxmlformats.org/officeDocument/2006/math">
                    <m:sSub>
                      <m:sSubPr>
                        <m:ctrlPr>
                          <a:rPr kumimoji="1" lang="en-US" altLang="zh-CN" sz="2400" b="0" i="1" smtClean="0">
                            <a:latin typeface="Cambria Math" panose="02040503050406030204" pitchFamily="18" charset="0"/>
                          </a:rPr>
                        </m:ctrlPr>
                      </m:sSubPr>
                      <m:e>
                        <m:r>
                          <a:rPr kumimoji="1" lang="en-US" altLang="zh-CN" sz="2400" b="0" i="1" smtClean="0">
                            <a:latin typeface="Cambria Math" charset="0"/>
                          </a:rPr>
                          <m:t>∀</m:t>
                        </m:r>
                      </m:e>
                      <m:sub>
                        <m:r>
                          <a:rPr kumimoji="1" lang="en-US" altLang="zh-CN" sz="2400" i="1">
                            <a:latin typeface="Cambria Math" charset="0"/>
                          </a:rPr>
                          <m:t>𝜔</m:t>
                        </m:r>
                        <m:r>
                          <a:rPr kumimoji="1" lang="en-US" altLang="zh-CN" sz="2400" i="1">
                            <a:latin typeface="Cambria Math" charset="0"/>
                          </a:rPr>
                          <m:t>∈</m:t>
                        </m:r>
                        <m:r>
                          <a:rPr kumimoji="1" lang="en-US" altLang="zh-CN" sz="2400" i="1">
                            <a:latin typeface="Cambria Math" charset="0"/>
                            <a:ea typeface="Cambria Math" charset="0"/>
                            <a:cs typeface="Cambria Math" charset="0"/>
                          </a:rPr>
                          <m:t>𝒮</m:t>
                        </m:r>
                      </m:sub>
                    </m:sSub>
                    <m:func>
                      <m:funcPr>
                        <m:ctrlPr>
                          <a:rPr kumimoji="1" lang="en-US" altLang="zh-CN" sz="2400" i="1">
                            <a:latin typeface="Cambria Math" panose="02040503050406030204" pitchFamily="18" charset="0"/>
                          </a:rPr>
                        </m:ctrlPr>
                      </m:funcPr>
                      <m:fName>
                        <m:r>
                          <m:rPr>
                            <m:sty m:val="p"/>
                          </m:rPr>
                          <a:rPr kumimoji="1" lang="en-US" altLang="zh-CN" sz="2400">
                            <a:latin typeface="Cambria Math" charset="0"/>
                          </a:rPr>
                          <m:t>Pr</m:t>
                        </m:r>
                      </m:fName>
                      <m:e>
                        <m:d>
                          <m:dPr>
                            <m:begChr m:val="["/>
                            <m:endChr m:val="]"/>
                            <m:ctrlPr>
                              <a:rPr kumimoji="1" lang="en-US" altLang="zh-CN" sz="2400" i="1">
                                <a:latin typeface="Cambria Math" panose="02040503050406030204" pitchFamily="18" charset="0"/>
                              </a:rPr>
                            </m:ctrlPr>
                          </m:dPr>
                          <m:e>
                            <m:r>
                              <a:rPr kumimoji="1" lang="en-US" altLang="zh-CN" sz="2400" i="1">
                                <a:latin typeface="Cambria Math" charset="0"/>
                              </a:rPr>
                              <m:t>𝜔</m:t>
                            </m:r>
                          </m:e>
                        </m:d>
                      </m:e>
                    </m:func>
                    <m:r>
                      <a:rPr kumimoji="1" lang="en-US" altLang="zh-CN" sz="2400" i="1">
                        <a:latin typeface="Cambria Math" charset="0"/>
                      </a:rPr>
                      <m:t>≥0</m:t>
                    </m:r>
                    <m:r>
                      <a:rPr kumimoji="1" lang="zh-CN" altLang="en-US" sz="2400" i="1">
                        <a:latin typeface="Cambria Math" charset="0"/>
                      </a:rPr>
                      <m:t> </m:t>
                    </m:r>
                  </m:oMath>
                </a14:m>
                <a:r>
                  <a:rPr kumimoji="1" lang="zh-CN" altLang="en-US" sz="2400" dirty="0"/>
                  <a:t>，且</a:t>
                </a:r>
              </a:p>
              <a:p>
                <a:pPr lvl="1"/>
                <a14:m>
                  <m:oMath xmlns:m="http://schemas.openxmlformats.org/officeDocument/2006/math">
                    <m:sSub>
                      <m:sSubPr>
                        <m:ctrlPr>
                          <a:rPr kumimoji="1" lang="en-US" altLang="zh-CN" sz="2400" i="1">
                            <a:latin typeface="Cambria Math" panose="02040503050406030204" pitchFamily="18" charset="0"/>
                            <a:ea typeface="Cambria Math" charset="0"/>
                            <a:cs typeface="Cambria Math" charset="0"/>
                          </a:rPr>
                        </m:ctrlPr>
                      </m:sSubPr>
                      <m:e>
                        <m:r>
                          <m:rPr>
                            <m:sty m:val="p"/>
                          </m:rPr>
                          <a:rPr kumimoji="1" lang="en-US" altLang="zh-CN" sz="2400">
                            <a:latin typeface="Cambria Math" charset="0"/>
                            <a:ea typeface="Cambria Math" charset="0"/>
                            <a:cs typeface="Cambria Math" charset="0"/>
                          </a:rPr>
                          <m:t>Σ</m:t>
                        </m:r>
                      </m:e>
                      <m:sub>
                        <m:r>
                          <a:rPr kumimoji="1" lang="en-US" altLang="zh-CN" sz="2400" i="1">
                            <a:latin typeface="Cambria Math" charset="0"/>
                            <a:ea typeface="Cambria Math" charset="0"/>
                            <a:cs typeface="Cambria Math" charset="0"/>
                          </a:rPr>
                          <m:t>𝜔</m:t>
                        </m:r>
                        <m:r>
                          <a:rPr kumimoji="1" lang="en-US" altLang="zh-CN" sz="2400" i="1">
                            <a:latin typeface="Cambria Math" charset="0"/>
                            <a:ea typeface="Cambria Math" charset="0"/>
                            <a:cs typeface="Cambria Math" charset="0"/>
                          </a:rPr>
                          <m:t>∈</m:t>
                        </m:r>
                        <m:r>
                          <a:rPr kumimoji="1" lang="en-US" altLang="zh-CN" sz="2400" i="1">
                            <a:latin typeface="Cambria Math" charset="0"/>
                            <a:ea typeface="Cambria Math" charset="0"/>
                            <a:cs typeface="Cambria Math" charset="0"/>
                          </a:rPr>
                          <m:t>𝒮</m:t>
                        </m:r>
                      </m:sub>
                    </m:sSub>
                    <m:func>
                      <m:funcPr>
                        <m:ctrlPr>
                          <a:rPr kumimoji="1" lang="en-US" altLang="zh-CN" sz="2400" i="1">
                            <a:latin typeface="Cambria Math" panose="02040503050406030204" pitchFamily="18" charset="0"/>
                            <a:ea typeface="Cambria Math" charset="0"/>
                            <a:cs typeface="Cambria Math" charset="0"/>
                          </a:rPr>
                        </m:ctrlPr>
                      </m:funcPr>
                      <m:fName>
                        <m:r>
                          <m:rPr>
                            <m:sty m:val="p"/>
                          </m:rPr>
                          <a:rPr kumimoji="1" lang="en-US" altLang="zh-CN" sz="2400">
                            <a:latin typeface="Cambria Math" charset="0"/>
                            <a:ea typeface="Cambria Math" charset="0"/>
                            <a:cs typeface="Cambria Math" charset="0"/>
                          </a:rPr>
                          <m:t>Pr</m:t>
                        </m:r>
                      </m:fName>
                      <m:e>
                        <m:d>
                          <m:dPr>
                            <m:begChr m:val="["/>
                            <m:endChr m:val="]"/>
                            <m:ctrlPr>
                              <a:rPr kumimoji="1" lang="en-US" altLang="zh-CN" sz="2400" i="1">
                                <a:latin typeface="Cambria Math" panose="02040503050406030204" pitchFamily="18" charset="0"/>
                                <a:ea typeface="Cambria Math" charset="0"/>
                                <a:cs typeface="Cambria Math" charset="0"/>
                              </a:rPr>
                            </m:ctrlPr>
                          </m:dPr>
                          <m:e>
                            <m:r>
                              <a:rPr kumimoji="1" lang="en-US" altLang="zh-CN" sz="2400" i="1">
                                <a:latin typeface="Cambria Math" charset="0"/>
                                <a:ea typeface="Cambria Math" charset="0"/>
                                <a:cs typeface="Cambria Math" charset="0"/>
                              </a:rPr>
                              <m:t>𝜔</m:t>
                            </m:r>
                          </m:e>
                        </m:d>
                      </m:e>
                    </m:func>
                    <m:r>
                      <a:rPr kumimoji="1" lang="en-US" altLang="zh-CN" sz="2400" i="1">
                        <a:latin typeface="Cambria Math" charset="0"/>
                        <a:ea typeface="Cambria Math" charset="0"/>
                        <a:cs typeface="Cambria Math" charset="0"/>
                      </a:rPr>
                      <m:t>=1.</m:t>
                    </m:r>
                  </m:oMath>
                </a14:m>
                <a:endParaRPr kumimoji="1" lang="en-US" altLang="zh-CN" sz="2400" dirty="0"/>
              </a:p>
              <a:p>
                <a:pPr lvl="3"/>
                <a:endParaRPr kumimoji="1" lang="zh-CN" altLang="en-US" sz="1800" dirty="0"/>
              </a:p>
              <a:p>
                <a:r>
                  <a:rPr kumimoji="1" lang="zh-CN" altLang="en-US" sz="2800" dirty="0"/>
                  <a:t>定义：</a:t>
                </a:r>
                <a14:m>
                  <m:oMath xmlns:m="http://schemas.openxmlformats.org/officeDocument/2006/math">
                    <m:r>
                      <a:rPr kumimoji="1" lang="zh-CN" altLang="en-US" sz="2800" smtClean="0">
                        <a:solidFill>
                          <a:schemeClr val="tx1"/>
                        </a:solidFill>
                        <a:latin typeface="Cambria Math" charset="0"/>
                        <a:ea typeface="Savoye LET" charset="0"/>
                        <a:cs typeface="Savoye LET" charset="0"/>
                      </a:rPr>
                      <m:t>𝒮</m:t>
                    </m:r>
                  </m:oMath>
                </a14:m>
                <a:r>
                  <a:rPr kumimoji="1" lang="zh-CN" altLang="en-US" sz="2800" dirty="0">
                    <a:solidFill>
                      <a:schemeClr val="tx1"/>
                    </a:solidFill>
                  </a:rPr>
                  <a:t> 的一个子集 </a:t>
                </a:r>
                <a14:m>
                  <m:oMath xmlns:m="http://schemas.openxmlformats.org/officeDocument/2006/math">
                    <m:r>
                      <a:rPr kumimoji="1" lang="en-US" altLang="zh-CN" sz="2800" b="0" i="1" smtClean="0">
                        <a:solidFill>
                          <a:srgbClr val="C00000"/>
                        </a:solidFill>
                        <a:latin typeface="Cambria Math" charset="0"/>
                      </a:rPr>
                      <m:t>𝐸</m:t>
                    </m:r>
                    <m:r>
                      <a:rPr kumimoji="1" lang="en-US" altLang="zh-CN" sz="2800" b="0" i="1" smtClean="0">
                        <a:solidFill>
                          <a:srgbClr val="C00000"/>
                        </a:solidFill>
                        <a:latin typeface="Cambria Math" charset="0"/>
                      </a:rPr>
                      <m:t>⊆</m:t>
                    </m:r>
                    <m:r>
                      <a:rPr kumimoji="1" lang="zh-CN" altLang="en-US" sz="2800">
                        <a:solidFill>
                          <a:srgbClr val="C00000"/>
                        </a:solidFill>
                        <a:latin typeface="Cambria Math" charset="0"/>
                        <a:ea typeface="Savoye LET" charset="0"/>
                        <a:cs typeface="Savoye LET" charset="0"/>
                      </a:rPr>
                      <m:t>𝒮</m:t>
                    </m:r>
                  </m:oMath>
                </a14:m>
                <a:r>
                  <a:rPr kumimoji="1" lang="zh-CN" altLang="en-US" sz="2800" dirty="0">
                    <a:solidFill>
                      <a:srgbClr val="C00000"/>
                    </a:solidFill>
                  </a:rPr>
                  <a:t> </a:t>
                </a:r>
                <a:r>
                  <a:rPr kumimoji="1" lang="zh-CN" altLang="en-US" sz="2800" dirty="0"/>
                  <a:t>称为一个</a:t>
                </a:r>
                <a:r>
                  <a:rPr kumimoji="1" lang="zh-CN" altLang="en-US" sz="2800" b="1" dirty="0">
                    <a:solidFill>
                      <a:srgbClr val="C00000"/>
                    </a:solidFill>
                  </a:rPr>
                  <a:t>事件</a:t>
                </a:r>
                <a:r>
                  <a:rPr kumimoji="1" lang="zh-CN" altLang="en-US" sz="2800" dirty="0"/>
                  <a:t>。</a:t>
                </a:r>
              </a:p>
              <a:p>
                <a:pPr lvl="1">
                  <a:spcBef>
                    <a:spcPts val="1224"/>
                  </a:spcBef>
                </a:pPr>
                <a:r>
                  <a:rPr kumimoji="1" lang="zh-CN" altLang="en-US" sz="2400" b="1" dirty="0">
                    <a:solidFill>
                      <a:srgbClr val="C00000"/>
                    </a:solidFill>
                  </a:rPr>
                  <a:t>事件 </a:t>
                </a:r>
                <a:r>
                  <a:rPr kumimoji="1" lang="en-US" altLang="zh-CN" sz="2400" b="1" i="1" dirty="0">
                    <a:solidFill>
                      <a:srgbClr val="C00000"/>
                    </a:solidFill>
                  </a:rPr>
                  <a:t>E</a:t>
                </a:r>
                <a:r>
                  <a:rPr kumimoji="1" lang="zh-CN" altLang="en-US" sz="2400" b="1" i="1" dirty="0">
                    <a:solidFill>
                      <a:srgbClr val="C00000"/>
                    </a:solidFill>
                  </a:rPr>
                  <a:t> </a:t>
                </a:r>
                <a:r>
                  <a:rPr kumimoji="1" lang="zh-CN" altLang="en-US" sz="2400" b="1" dirty="0">
                    <a:solidFill>
                      <a:srgbClr val="C00000"/>
                    </a:solidFill>
                  </a:rPr>
                  <a:t>的概率</a:t>
                </a:r>
                <a:r>
                  <a:rPr kumimoji="1" lang="zh-CN" altLang="en-US" sz="2400" b="0" dirty="0"/>
                  <a:t>  </a:t>
                </a:r>
                <a14:m>
                  <m:oMath xmlns:m="http://schemas.openxmlformats.org/officeDocument/2006/math">
                    <m:func>
                      <m:funcPr>
                        <m:ctrlPr>
                          <a:rPr kumimoji="1" lang="en-US" altLang="zh-CN" sz="2400" b="0" i="1" smtClean="0">
                            <a:latin typeface="Cambria Math" panose="02040503050406030204" pitchFamily="18" charset="0"/>
                          </a:rPr>
                        </m:ctrlPr>
                      </m:funcPr>
                      <m:fName>
                        <m:r>
                          <m:rPr>
                            <m:sty m:val="p"/>
                          </m:rPr>
                          <a:rPr kumimoji="1" lang="en-US" altLang="zh-CN" sz="2400" b="0" i="0" smtClean="0">
                            <a:latin typeface="Cambria Math" charset="0"/>
                          </a:rPr>
                          <m:t>Pr</m:t>
                        </m:r>
                      </m:fName>
                      <m:e>
                        <m:d>
                          <m:dPr>
                            <m:begChr m:val="["/>
                            <m:endChr m:val="]"/>
                            <m:ctrlPr>
                              <a:rPr kumimoji="1" lang="en-US" altLang="zh-CN" sz="2400" b="0" i="1" smtClean="0">
                                <a:latin typeface="Cambria Math" panose="02040503050406030204" pitchFamily="18" charset="0"/>
                              </a:rPr>
                            </m:ctrlPr>
                          </m:dPr>
                          <m:e>
                            <m:r>
                              <a:rPr kumimoji="1" lang="en-US" altLang="zh-CN" sz="2400" b="0" i="1" smtClean="0">
                                <a:latin typeface="Cambria Math" charset="0"/>
                              </a:rPr>
                              <m:t>𝐸</m:t>
                            </m:r>
                          </m:e>
                        </m:d>
                      </m:e>
                    </m:func>
                    <m:r>
                      <a:rPr kumimoji="1" lang="en-US" altLang="zh-CN" sz="2400" b="0" i="1" smtClean="0">
                        <a:latin typeface="Cambria Math" charset="0"/>
                        <a:ea typeface="Cambria Math" charset="0"/>
                        <a:cs typeface="Cambria Math" charset="0"/>
                      </a:rPr>
                      <m:t>∷=</m:t>
                    </m:r>
                    <m:nary>
                      <m:naryPr>
                        <m:chr m:val="∑"/>
                        <m:supHide m:val="on"/>
                        <m:ctrlPr>
                          <a:rPr kumimoji="1" lang="en-US" altLang="zh-CN" sz="2400" b="0" i="1" smtClean="0">
                            <a:latin typeface="Cambria Math" panose="02040503050406030204" pitchFamily="18" charset="0"/>
                            <a:ea typeface="Cambria Math" charset="0"/>
                            <a:cs typeface="Cambria Math" charset="0"/>
                          </a:rPr>
                        </m:ctrlPr>
                      </m:naryPr>
                      <m:sub>
                        <m:r>
                          <a:rPr kumimoji="1" lang="en-US" altLang="zh-CN" sz="2400" b="0" i="1" smtClean="0">
                            <a:latin typeface="Cambria Math" charset="0"/>
                            <a:ea typeface="Cambria Math" charset="0"/>
                            <a:cs typeface="Cambria Math" charset="0"/>
                          </a:rPr>
                          <m:t>𝜔</m:t>
                        </m:r>
                        <m:r>
                          <a:rPr kumimoji="1" lang="en-US" altLang="zh-CN" sz="2400" b="0" i="1" smtClean="0">
                            <a:latin typeface="Cambria Math" charset="0"/>
                            <a:ea typeface="Cambria Math" charset="0"/>
                            <a:cs typeface="Cambria Math" charset="0"/>
                          </a:rPr>
                          <m:t>∈</m:t>
                        </m:r>
                        <m:r>
                          <a:rPr kumimoji="1" lang="en-US" altLang="zh-CN" sz="2400" b="0" i="1" smtClean="0">
                            <a:latin typeface="Cambria Math" charset="0"/>
                            <a:ea typeface="Cambria Math" charset="0"/>
                            <a:cs typeface="Cambria Math" charset="0"/>
                          </a:rPr>
                          <m:t>𝐸</m:t>
                        </m:r>
                      </m:sub>
                      <m:sup/>
                      <m:e>
                        <m:r>
                          <m:rPr>
                            <m:sty m:val="p"/>
                          </m:rPr>
                          <a:rPr kumimoji="1" lang="en-US" altLang="zh-CN" sz="2400" b="0" i="0" smtClean="0">
                            <a:latin typeface="Cambria Math" charset="0"/>
                            <a:ea typeface="Cambria Math" charset="0"/>
                            <a:cs typeface="Cambria Math" charset="0"/>
                          </a:rPr>
                          <m:t>Pr</m:t>
                        </m:r>
                        <m:r>
                          <a:rPr kumimoji="1" lang="en-US" altLang="zh-CN" sz="2400" b="0" i="1" smtClean="0">
                            <a:latin typeface="Cambria Math" charset="0"/>
                            <a:ea typeface="Cambria Math" charset="0"/>
                            <a:cs typeface="Cambria Math" charset="0"/>
                          </a:rPr>
                          <m:t>⁡[</m:t>
                        </m:r>
                        <m:r>
                          <a:rPr kumimoji="1" lang="en-US" altLang="zh-CN" sz="2400" b="0" i="1" smtClean="0">
                            <a:latin typeface="Cambria Math" charset="0"/>
                            <a:ea typeface="Cambria Math" charset="0"/>
                            <a:cs typeface="Cambria Math" charset="0"/>
                          </a:rPr>
                          <m:t>𝜔</m:t>
                        </m:r>
                        <m:r>
                          <a:rPr kumimoji="1" lang="en-US" altLang="zh-CN" sz="2400" b="0" i="1" smtClean="0">
                            <a:latin typeface="Cambria Math" charset="0"/>
                            <a:ea typeface="Cambria Math" charset="0"/>
                            <a:cs typeface="Cambria Math" charset="0"/>
                          </a:rPr>
                          <m:t>]</m:t>
                        </m:r>
                      </m:e>
                    </m:nary>
                  </m:oMath>
                </a14:m>
                <a:endParaRPr kumimoji="1" lang="zh-CN" altLang="en-US" sz="2400" dirty="0"/>
              </a:p>
            </p:txBody>
          </p:sp>
        </mc:Choice>
        <mc:Fallback xmlns="">
          <p:sp>
            <p:nvSpPr>
              <p:cNvPr id="2" name="内容占位符 1"/>
              <p:cNvSpPr>
                <a:spLocks noGrp="1" noRot="1" noChangeAspect="1" noMove="1" noResize="1" noEditPoints="1" noAdjustHandles="1" noChangeArrowheads="1" noChangeShapeType="1" noTextEdit="1"/>
              </p:cNvSpPr>
              <p:nvPr>
                <p:ph idx="1"/>
              </p:nvPr>
            </p:nvSpPr>
            <p:spPr>
              <a:xfrm>
                <a:off x="612648" y="1669504"/>
                <a:ext cx="8153400" cy="4495800"/>
              </a:xfrm>
              <a:blipFill>
                <a:blip r:embed="rId2"/>
                <a:stretch>
                  <a:fillRect l="-374" t="-2307" r="-299" b="-14247"/>
                </a:stretch>
              </a:blipFill>
            </p:spPr>
            <p:txBody>
              <a:bodyPr/>
              <a:lstStyle/>
              <a:p>
                <a:r>
                  <a:rPr lang="zh-CN" altLang="en-US">
                    <a:noFill/>
                  </a:rPr>
                  <a:t> </a:t>
                </a:r>
              </a:p>
            </p:txBody>
          </p:sp>
        </mc:Fallback>
      </mc:AlternateContent>
      <p:sp>
        <p:nvSpPr>
          <p:cNvPr id="3" name="标题 2"/>
          <p:cNvSpPr>
            <a:spLocks noGrp="1"/>
          </p:cNvSpPr>
          <p:nvPr>
            <p:ph type="title"/>
          </p:nvPr>
        </p:nvSpPr>
        <p:spPr/>
        <p:txBody>
          <a:bodyPr>
            <a:normAutofit/>
          </a:bodyPr>
          <a:lstStyle/>
          <a:p>
            <a:r>
              <a:rPr kumimoji="1" lang="zh-CN" altLang="en-US" dirty="0"/>
              <a:t>概率定义</a:t>
            </a:r>
          </a:p>
        </p:txBody>
      </p:sp>
    </p:spTree>
    <p:extLst>
      <p:ext uri="{BB962C8B-B14F-4D97-AF65-F5344CB8AC3E}">
        <p14:creationId xmlns:p14="http://schemas.microsoft.com/office/powerpoint/2010/main" val="666079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p:cNvSpPr>
                <a:spLocks noGrp="1"/>
              </p:cNvSpPr>
              <p:nvPr>
                <p:ph idx="1"/>
              </p:nvPr>
            </p:nvSpPr>
            <p:spPr/>
            <p:txBody>
              <a:bodyPr/>
              <a:lstStyle/>
              <a:p>
                <a:r>
                  <a:rPr lang="zh-CN" altLang="en-US" dirty="0"/>
                  <a:t>定理 </a:t>
                </a:r>
                <a:r>
                  <a:rPr lang="en-US" altLang="zh-CN" dirty="0"/>
                  <a:t>1</a:t>
                </a:r>
                <a:r>
                  <a:rPr lang="zh-CN" altLang="en-US" dirty="0"/>
                  <a:t>：</a:t>
                </a:r>
                <a:r>
                  <a:rPr lang="zh-CN" altLang="en-US" dirty="0">
                    <a:solidFill>
                      <a:schemeClr val="tx1"/>
                    </a:solidFill>
                  </a:rPr>
                  <a:t>设</a:t>
                </a:r>
                <a14:m>
                  <m:oMath xmlns:m="http://schemas.openxmlformats.org/officeDocument/2006/math">
                    <m:r>
                      <a:rPr kumimoji="1" lang="zh-CN" altLang="en-US" b="0" i="0" smtClean="0">
                        <a:solidFill>
                          <a:schemeClr val="tx1"/>
                        </a:solidFill>
                        <a:latin typeface="Cambria Math" charset="0"/>
                        <a:ea typeface="Savoye LET" charset="0"/>
                        <a:cs typeface="Savoye LET" charset="0"/>
                      </a:rPr>
                      <m:t> </m:t>
                    </m:r>
                    <m:r>
                      <a:rPr kumimoji="1" lang="en-US" altLang="zh-CN" i="1" smtClean="0">
                        <a:solidFill>
                          <a:schemeClr val="tx1"/>
                        </a:solidFill>
                        <a:latin typeface="Cambria Math" charset="0"/>
                        <a:ea typeface="Savoye LET" charset="0"/>
                        <a:cs typeface="Savoye LET" charset="0"/>
                      </a:rPr>
                      <m:t>𝐸</m:t>
                    </m:r>
                    <m:r>
                      <a:rPr kumimoji="1" lang="zh-CN" altLang="en-US" b="0" i="1" smtClean="0">
                        <a:solidFill>
                          <a:schemeClr val="tx1"/>
                        </a:solidFill>
                        <a:latin typeface="Cambria Math" charset="0"/>
                        <a:ea typeface="Savoye LET" charset="0"/>
                        <a:cs typeface="Savoye LET" charset="0"/>
                      </a:rPr>
                      <m:t> </m:t>
                    </m:r>
                  </m:oMath>
                </a14:m>
                <a:r>
                  <a:rPr lang="zh-CN" altLang="en-US" dirty="0">
                    <a:solidFill>
                      <a:schemeClr val="tx1"/>
                    </a:solidFill>
                  </a:rPr>
                  <a:t>是样本空间</a:t>
                </a:r>
                <a14:m>
                  <m:oMath xmlns:m="http://schemas.openxmlformats.org/officeDocument/2006/math">
                    <m:r>
                      <a:rPr kumimoji="1" lang="zh-CN" altLang="en-US" b="0" i="0" smtClean="0">
                        <a:solidFill>
                          <a:schemeClr val="tx1"/>
                        </a:solidFill>
                        <a:latin typeface="Cambria Math" charset="0"/>
                        <a:ea typeface="Savoye LET" charset="0"/>
                        <a:cs typeface="Savoye LET" charset="0"/>
                      </a:rPr>
                      <m:t> </m:t>
                    </m:r>
                    <m:r>
                      <a:rPr kumimoji="1" lang="zh-CN" altLang="en-US">
                        <a:solidFill>
                          <a:schemeClr val="tx1"/>
                        </a:solidFill>
                        <a:latin typeface="Cambria Math" charset="0"/>
                        <a:ea typeface="Savoye LET" charset="0"/>
                        <a:cs typeface="Savoye LET" charset="0"/>
                      </a:rPr>
                      <m:t>𝒮</m:t>
                    </m:r>
                    <m:r>
                      <a:rPr kumimoji="1" lang="zh-CN" altLang="en-US" b="0" i="0" smtClean="0">
                        <a:solidFill>
                          <a:schemeClr val="tx1"/>
                        </a:solidFill>
                        <a:latin typeface="Cambria Math" charset="0"/>
                        <a:ea typeface="Savoye LET" charset="0"/>
                        <a:cs typeface="Savoye LET" charset="0"/>
                      </a:rPr>
                      <m:t> </m:t>
                    </m:r>
                  </m:oMath>
                </a14:m>
                <a:r>
                  <a:rPr lang="zh-CN" altLang="en-US" dirty="0">
                    <a:solidFill>
                      <a:schemeClr val="tx1"/>
                    </a:solidFill>
                  </a:rPr>
                  <a:t>中的一个事件，事件 </a:t>
                </a:r>
                <a14:m>
                  <m:oMath xmlns:m="http://schemas.openxmlformats.org/officeDocument/2006/math">
                    <m:acc>
                      <m:accPr>
                        <m:chr m:val="̅"/>
                        <m:ctrlPr>
                          <a:rPr kumimoji="1" lang="en-US" altLang="zh-CN" i="1" dirty="0" smtClean="0">
                            <a:solidFill>
                              <a:schemeClr val="tx1"/>
                            </a:solidFill>
                            <a:latin typeface="Cambria Math" panose="02040503050406030204" pitchFamily="18" charset="0"/>
                            <a:ea typeface="Savoye LET" charset="0"/>
                            <a:cs typeface="Savoye LET" charset="0"/>
                          </a:rPr>
                        </m:ctrlPr>
                      </m:accPr>
                      <m:e>
                        <m:r>
                          <a:rPr kumimoji="1" lang="en-US" altLang="zh-CN" b="0" i="1" dirty="0" smtClean="0">
                            <a:solidFill>
                              <a:schemeClr val="tx1"/>
                            </a:solidFill>
                            <a:latin typeface="Cambria Math" charset="0"/>
                            <a:ea typeface="Savoye LET" charset="0"/>
                            <a:cs typeface="Savoye LET" charset="0"/>
                          </a:rPr>
                          <m:t>𝐸</m:t>
                        </m:r>
                      </m:e>
                    </m:acc>
                  </m:oMath>
                </a14:m>
                <a:r>
                  <a:rPr lang="zh-CN" altLang="en-US" dirty="0">
                    <a:solidFill>
                      <a:schemeClr val="tx1"/>
                    </a:solidFill>
                  </a:rPr>
                  <a:t>（事件 </a:t>
                </a:r>
                <a14:m>
                  <m:oMath xmlns:m="http://schemas.openxmlformats.org/officeDocument/2006/math">
                    <m:r>
                      <a:rPr kumimoji="1" lang="en-US" altLang="zh-CN" i="1">
                        <a:solidFill>
                          <a:schemeClr val="tx1"/>
                        </a:solidFill>
                        <a:latin typeface="Cambria Math" charset="0"/>
                        <a:ea typeface="Savoye LET" charset="0"/>
                        <a:cs typeface="Savoye LET" charset="0"/>
                      </a:rPr>
                      <m:t>𝐸</m:t>
                    </m:r>
                    <m:r>
                      <a:rPr kumimoji="1" lang="zh-CN" altLang="en-US" i="1">
                        <a:solidFill>
                          <a:schemeClr val="tx1"/>
                        </a:solidFill>
                        <a:latin typeface="Cambria Math" charset="0"/>
                        <a:ea typeface="Savoye LET" charset="0"/>
                        <a:cs typeface="Savoye LET" charset="0"/>
                      </a:rPr>
                      <m:t> </m:t>
                    </m:r>
                  </m:oMath>
                </a14:m>
                <a:r>
                  <a:rPr lang="zh-CN" altLang="en-US" dirty="0">
                    <a:solidFill>
                      <a:schemeClr val="tx1"/>
                    </a:solidFill>
                  </a:rPr>
                  <a:t>的</a:t>
                </a:r>
                <a:r>
                  <a:rPr lang="zh-CN" altLang="en-US" b="1" dirty="0"/>
                  <a:t>补事件</a:t>
                </a:r>
                <a:r>
                  <a:rPr lang="zh-CN" altLang="en-US" dirty="0"/>
                  <a:t>）的概率为：</a:t>
                </a:r>
              </a:p>
              <a:p>
                <a:pPr marL="0" indent="0">
                  <a:buNone/>
                </a:pPr>
                <a14:m>
                  <m:oMathPara xmlns:m="http://schemas.openxmlformats.org/officeDocument/2006/math">
                    <m:oMathParaPr>
                      <m:jc m:val="centerGroup"/>
                    </m:oMathParaPr>
                    <m:oMath xmlns:m="http://schemas.openxmlformats.org/officeDocument/2006/math">
                      <m:r>
                        <m:rPr>
                          <m:sty m:val="p"/>
                        </m:rPr>
                        <a:rPr lang="en-US" altLang="zh-CN" i="1" smtClean="0">
                          <a:latin typeface="Cambria Math" charset="0"/>
                        </a:rPr>
                        <m:t>Pr</m:t>
                      </m:r>
                      <m:d>
                        <m:dPr>
                          <m:begChr m:val="["/>
                          <m:endChr m:val="]"/>
                          <m:ctrlPr>
                            <a:rPr lang="en-US" altLang="zh-CN" b="0" i="1" smtClean="0">
                              <a:latin typeface="Cambria Math" panose="02040503050406030204" pitchFamily="18" charset="0"/>
                            </a:rPr>
                          </m:ctrlPr>
                        </m:dPr>
                        <m:e>
                          <m:acc>
                            <m:accPr>
                              <m:chr m:val="̅"/>
                              <m:ctrlPr>
                                <a:rPr lang="en-US" altLang="zh-CN" b="0" i="1" smtClean="0">
                                  <a:latin typeface="Cambria Math" panose="02040503050406030204" pitchFamily="18" charset="0"/>
                                </a:rPr>
                              </m:ctrlPr>
                            </m:accPr>
                            <m:e>
                              <m:r>
                                <a:rPr lang="en-US" altLang="zh-CN" b="0" i="1" smtClean="0">
                                  <a:latin typeface="Cambria Math" charset="0"/>
                                </a:rPr>
                                <m:t>𝐸</m:t>
                              </m:r>
                            </m:e>
                          </m:acc>
                        </m:e>
                      </m:d>
                      <m:r>
                        <a:rPr lang="en-US" altLang="zh-CN" b="0" i="1" smtClean="0">
                          <a:latin typeface="Cambria Math" charset="0"/>
                        </a:rPr>
                        <m:t>=1−</m:t>
                      </m:r>
                      <m:r>
                        <m:rPr>
                          <m:sty m:val="p"/>
                        </m:rPr>
                        <a:rPr lang="en-US" altLang="zh-CN" b="0" i="0" smtClean="0">
                          <a:latin typeface="Cambria Math" charset="0"/>
                        </a:rPr>
                        <m:t>Pr</m:t>
                      </m:r>
                      <m:r>
                        <a:rPr lang="en-US" altLang="zh-CN" b="0" i="1" smtClean="0">
                          <a:latin typeface="Cambria Math" charset="0"/>
                        </a:rPr>
                        <m:t>⁡[</m:t>
                      </m:r>
                      <m:r>
                        <a:rPr lang="en-US" altLang="zh-CN" b="0" i="1" smtClean="0">
                          <a:latin typeface="Cambria Math" charset="0"/>
                        </a:rPr>
                        <m:t>𝐸</m:t>
                      </m:r>
                      <m:r>
                        <a:rPr lang="en-US" altLang="zh-CN" b="0" i="1" smtClean="0">
                          <a:latin typeface="Cambria Math" charset="0"/>
                        </a:rPr>
                        <m:t>]</m:t>
                      </m:r>
                    </m:oMath>
                  </m:oMathPara>
                </a14:m>
                <a:endParaRPr lang="zh-CN" altLang="en-US" dirty="0"/>
              </a:p>
              <a:p>
                <a:pPr lvl="2"/>
                <a:endParaRPr lang="zh-CN" altLang="en-US" dirty="0"/>
              </a:p>
              <a:p>
                <a:r>
                  <a:rPr lang="zh-CN" altLang="en-US" dirty="0"/>
                  <a:t>定理２：</a:t>
                </a:r>
                <a:r>
                  <a:rPr lang="zh-CN" altLang="en-US" dirty="0">
                    <a:solidFill>
                      <a:schemeClr val="tx1"/>
                    </a:solidFill>
                  </a:rPr>
                  <a:t>设 </a:t>
                </a:r>
                <a14:m>
                  <m:oMath xmlns:m="http://schemas.openxmlformats.org/officeDocument/2006/math">
                    <m:sSub>
                      <m:sSubPr>
                        <m:ctrlPr>
                          <a:rPr kumimoji="1" lang="en-US" altLang="zh-CN" b="0" i="1" smtClean="0">
                            <a:solidFill>
                              <a:schemeClr val="tx1"/>
                            </a:solidFill>
                            <a:latin typeface="Cambria Math" panose="02040503050406030204" pitchFamily="18" charset="0"/>
                            <a:ea typeface="Savoye LET" charset="0"/>
                            <a:cs typeface="Savoye LET" charset="0"/>
                          </a:rPr>
                        </m:ctrlPr>
                      </m:sSubPr>
                      <m:e>
                        <m:r>
                          <a:rPr kumimoji="1" lang="en-US" altLang="zh-CN" i="1">
                            <a:solidFill>
                              <a:schemeClr val="tx1"/>
                            </a:solidFill>
                            <a:latin typeface="Cambria Math" charset="0"/>
                            <a:ea typeface="Savoye LET" charset="0"/>
                            <a:cs typeface="Savoye LET" charset="0"/>
                          </a:rPr>
                          <m:t>𝐸</m:t>
                        </m:r>
                      </m:e>
                      <m:sub>
                        <m:r>
                          <a:rPr kumimoji="1" lang="en-US" altLang="zh-CN" b="0" i="1" smtClean="0">
                            <a:solidFill>
                              <a:schemeClr val="tx1"/>
                            </a:solidFill>
                            <a:latin typeface="Cambria Math" charset="0"/>
                            <a:ea typeface="Savoye LET" charset="0"/>
                            <a:cs typeface="Savoye LET" charset="0"/>
                          </a:rPr>
                          <m:t>1</m:t>
                        </m:r>
                      </m:sub>
                    </m:sSub>
                    <m:r>
                      <a:rPr kumimoji="1" lang="zh-CN" altLang="en-US" b="0" i="1" smtClean="0">
                        <a:solidFill>
                          <a:schemeClr val="tx1"/>
                        </a:solidFill>
                        <a:latin typeface="Cambria Math" charset="0"/>
                        <a:ea typeface="Savoye LET" charset="0"/>
                        <a:cs typeface="Savoye LET" charset="0"/>
                      </a:rPr>
                      <m:t> </m:t>
                    </m:r>
                  </m:oMath>
                </a14:m>
                <a:r>
                  <a:rPr lang="zh-CN" altLang="en-US" dirty="0">
                    <a:solidFill>
                      <a:schemeClr val="tx1"/>
                    </a:solidFill>
                  </a:rPr>
                  <a:t>和</a:t>
                </a:r>
                <a14:m>
                  <m:oMath xmlns:m="http://schemas.openxmlformats.org/officeDocument/2006/math">
                    <m:r>
                      <a:rPr kumimoji="1" lang="zh-CN" altLang="en-US" b="0" i="0" smtClean="0">
                        <a:solidFill>
                          <a:schemeClr val="tx1"/>
                        </a:solidFill>
                        <a:latin typeface="Cambria Math" charset="0"/>
                        <a:ea typeface="Savoye LET" charset="0"/>
                        <a:cs typeface="Savoye LET" charset="0"/>
                      </a:rPr>
                      <m:t> </m:t>
                    </m:r>
                    <m:sSub>
                      <m:sSubPr>
                        <m:ctrlPr>
                          <a:rPr kumimoji="1" lang="en-US" altLang="zh-CN" b="0" i="1" smtClean="0">
                            <a:solidFill>
                              <a:schemeClr val="tx1"/>
                            </a:solidFill>
                            <a:latin typeface="Cambria Math" panose="02040503050406030204" pitchFamily="18" charset="0"/>
                            <a:ea typeface="Savoye LET" charset="0"/>
                            <a:cs typeface="Savoye LET" charset="0"/>
                          </a:rPr>
                        </m:ctrlPr>
                      </m:sSubPr>
                      <m:e>
                        <m:r>
                          <a:rPr kumimoji="1" lang="en-US" altLang="zh-CN" i="1">
                            <a:solidFill>
                              <a:schemeClr val="tx1"/>
                            </a:solidFill>
                            <a:latin typeface="Cambria Math" charset="0"/>
                            <a:ea typeface="Savoye LET" charset="0"/>
                            <a:cs typeface="Savoye LET" charset="0"/>
                          </a:rPr>
                          <m:t>𝐸</m:t>
                        </m:r>
                      </m:e>
                      <m:sub>
                        <m:r>
                          <a:rPr kumimoji="1" lang="en-US" altLang="zh-CN" b="0" i="1" smtClean="0">
                            <a:solidFill>
                              <a:schemeClr val="tx1"/>
                            </a:solidFill>
                            <a:latin typeface="Cambria Math" charset="0"/>
                            <a:ea typeface="Savoye LET" charset="0"/>
                            <a:cs typeface="Savoye LET" charset="0"/>
                          </a:rPr>
                          <m:t>2</m:t>
                        </m:r>
                      </m:sub>
                    </m:sSub>
                    <m:r>
                      <a:rPr kumimoji="1" lang="zh-CN" altLang="en-US" b="0" i="1" smtClean="0">
                        <a:solidFill>
                          <a:schemeClr val="tx1"/>
                        </a:solidFill>
                        <a:latin typeface="Cambria Math" charset="0"/>
                        <a:ea typeface="Savoye LET" charset="0"/>
                        <a:cs typeface="Savoye LET" charset="0"/>
                      </a:rPr>
                      <m:t> </m:t>
                    </m:r>
                  </m:oMath>
                </a14:m>
                <a:r>
                  <a:rPr lang="zh-CN" altLang="en-US" dirty="0">
                    <a:solidFill>
                      <a:schemeClr val="tx1"/>
                    </a:solidFill>
                  </a:rPr>
                  <a:t>是样本空间</a:t>
                </a:r>
                <a14:m>
                  <m:oMath xmlns:m="http://schemas.openxmlformats.org/officeDocument/2006/math">
                    <m:r>
                      <a:rPr kumimoji="1" lang="zh-CN" altLang="en-US">
                        <a:solidFill>
                          <a:schemeClr val="tx1"/>
                        </a:solidFill>
                        <a:latin typeface="Cambria Math" charset="0"/>
                        <a:ea typeface="Savoye LET" charset="0"/>
                        <a:cs typeface="Savoye LET" charset="0"/>
                      </a:rPr>
                      <m:t> </m:t>
                    </m:r>
                    <m:r>
                      <a:rPr kumimoji="1" lang="zh-CN" altLang="en-US">
                        <a:solidFill>
                          <a:schemeClr val="tx1"/>
                        </a:solidFill>
                        <a:latin typeface="Cambria Math" charset="0"/>
                        <a:ea typeface="Savoye LET" charset="0"/>
                        <a:cs typeface="Savoye LET" charset="0"/>
                      </a:rPr>
                      <m:t>𝒮</m:t>
                    </m:r>
                    <m:r>
                      <a:rPr kumimoji="1" lang="zh-CN" altLang="en-US">
                        <a:solidFill>
                          <a:schemeClr val="tx1"/>
                        </a:solidFill>
                        <a:latin typeface="Cambria Math" charset="0"/>
                        <a:ea typeface="Savoye LET" charset="0"/>
                        <a:cs typeface="Savoye LET" charset="0"/>
                      </a:rPr>
                      <m:t> </m:t>
                    </m:r>
                  </m:oMath>
                </a14:m>
                <a:r>
                  <a:rPr lang="zh-CN" altLang="en-US" dirty="0">
                    <a:solidFill>
                      <a:schemeClr val="tx1"/>
                    </a:solidFill>
                  </a:rPr>
                  <a:t>中</a:t>
                </a:r>
                <a:r>
                  <a:rPr lang="zh-CN" altLang="en-US" dirty="0"/>
                  <a:t>的事件，那么</a:t>
                </a:r>
                <a:r>
                  <a:rPr lang="en-US" altLang="zh-CN" dirty="0"/>
                  <a:t>:</a:t>
                </a:r>
                <a:endParaRPr lang="zh-CN" altLang="en-US" dirty="0"/>
              </a:p>
              <a:p>
                <a:pPr marL="0" indent="0">
                  <a:buNone/>
                </a:pPr>
                <a14:m>
                  <m:oMathPara xmlns:m="http://schemas.openxmlformats.org/officeDocument/2006/math">
                    <m:oMathParaPr>
                      <m:jc m:val="centerGroup"/>
                    </m:oMathParaPr>
                    <m:oMath xmlns:m="http://schemas.openxmlformats.org/officeDocument/2006/math">
                      <m:r>
                        <m:rPr>
                          <m:sty m:val="p"/>
                        </m:rPr>
                        <a:rPr lang="en-US" altLang="zh-CN" sz="2800" i="1">
                          <a:latin typeface="Cambria Math" charset="0"/>
                        </a:rPr>
                        <m:t>Pr</m:t>
                      </m:r>
                      <m:d>
                        <m:dPr>
                          <m:begChr m:val="["/>
                          <m:endChr m:val="]"/>
                          <m:ctrlPr>
                            <a:rPr lang="en-US" altLang="zh-CN" sz="2800" i="1">
                              <a:latin typeface="Cambria Math" panose="02040503050406030204" pitchFamily="18" charset="0"/>
                            </a:rPr>
                          </m:ctrlPr>
                        </m:dPr>
                        <m:e>
                          <m:sSub>
                            <m:sSubPr>
                              <m:ctrlPr>
                                <a:rPr lang="en-US" altLang="zh-CN" sz="2800" b="0" i="1" smtClean="0">
                                  <a:latin typeface="Cambria Math" panose="02040503050406030204" pitchFamily="18" charset="0"/>
                                </a:rPr>
                              </m:ctrlPr>
                            </m:sSubPr>
                            <m:e>
                              <m:r>
                                <a:rPr lang="en-US" altLang="zh-CN" sz="2800" i="1" smtClean="0">
                                  <a:latin typeface="Cambria Math" charset="0"/>
                                </a:rPr>
                                <m:t>𝐸</m:t>
                              </m:r>
                            </m:e>
                            <m:sub>
                              <m:r>
                                <a:rPr lang="en-US" altLang="zh-CN" sz="2800" b="0" i="1" smtClean="0">
                                  <a:latin typeface="Cambria Math" charset="0"/>
                                </a:rPr>
                                <m:t>1</m:t>
                              </m:r>
                            </m:sub>
                          </m:sSub>
                          <m:r>
                            <a:rPr lang="en-US" altLang="zh-CN" sz="2800" b="0" i="1" smtClean="0">
                              <a:latin typeface="Cambria Math" charset="0"/>
                            </a:rPr>
                            <m:t>∪</m:t>
                          </m:r>
                          <m:sSub>
                            <m:sSubPr>
                              <m:ctrlPr>
                                <a:rPr lang="en-US" altLang="zh-CN" sz="2800" b="0" i="1" smtClean="0">
                                  <a:latin typeface="Cambria Math" panose="02040503050406030204" pitchFamily="18" charset="0"/>
                                </a:rPr>
                              </m:ctrlPr>
                            </m:sSubPr>
                            <m:e>
                              <m:r>
                                <a:rPr lang="en-US" altLang="zh-CN" sz="2800" b="0" i="1" smtClean="0">
                                  <a:latin typeface="Cambria Math" charset="0"/>
                                </a:rPr>
                                <m:t>𝐸</m:t>
                              </m:r>
                            </m:e>
                            <m:sub>
                              <m:r>
                                <a:rPr lang="en-US" altLang="zh-CN" sz="2800" b="0" i="1" smtClean="0">
                                  <a:latin typeface="Cambria Math" charset="0"/>
                                </a:rPr>
                                <m:t>2</m:t>
                              </m:r>
                            </m:sub>
                          </m:sSub>
                        </m:e>
                      </m:d>
                      <m:r>
                        <a:rPr lang="en-US" altLang="zh-CN" sz="2800" i="1">
                          <a:latin typeface="Cambria Math" charset="0"/>
                        </a:rPr>
                        <m:t>=</m:t>
                      </m:r>
                      <m:func>
                        <m:funcPr>
                          <m:ctrlPr>
                            <a:rPr lang="en-US" altLang="zh-CN" sz="2800" i="1">
                              <a:latin typeface="Cambria Math" panose="02040503050406030204" pitchFamily="18" charset="0"/>
                            </a:rPr>
                          </m:ctrlPr>
                        </m:funcPr>
                        <m:fName>
                          <m:r>
                            <m:rPr>
                              <m:sty m:val="p"/>
                            </m:rPr>
                            <a:rPr lang="en-US" altLang="zh-CN" sz="2800">
                              <a:latin typeface="Cambria Math" charset="0"/>
                            </a:rPr>
                            <m:t>Pr</m:t>
                          </m:r>
                        </m:fName>
                        <m:e>
                          <m:d>
                            <m:dPr>
                              <m:begChr m:val="["/>
                              <m:endChr m:val="]"/>
                              <m:ctrlPr>
                                <a:rPr lang="en-US" altLang="zh-CN" sz="2800" i="1">
                                  <a:latin typeface="Cambria Math" panose="02040503050406030204" pitchFamily="18" charset="0"/>
                                </a:rPr>
                              </m:ctrlPr>
                            </m:dPr>
                            <m:e>
                              <m:sSub>
                                <m:sSubPr>
                                  <m:ctrlPr>
                                    <a:rPr lang="en-US" altLang="zh-CN" sz="2800" b="0" i="1" smtClean="0">
                                      <a:latin typeface="Cambria Math" panose="02040503050406030204" pitchFamily="18" charset="0"/>
                                    </a:rPr>
                                  </m:ctrlPr>
                                </m:sSubPr>
                                <m:e>
                                  <m:r>
                                    <a:rPr lang="en-US" altLang="zh-CN" sz="2800" i="1">
                                      <a:latin typeface="Cambria Math" charset="0"/>
                                    </a:rPr>
                                    <m:t>𝐸</m:t>
                                  </m:r>
                                </m:e>
                                <m:sub>
                                  <m:r>
                                    <a:rPr lang="en-US" altLang="zh-CN" sz="2800" b="0" i="1" smtClean="0">
                                      <a:latin typeface="Cambria Math" charset="0"/>
                                    </a:rPr>
                                    <m:t>1</m:t>
                                  </m:r>
                                </m:sub>
                              </m:sSub>
                            </m:e>
                          </m:d>
                        </m:e>
                      </m:func>
                      <m:r>
                        <a:rPr lang="en-US" altLang="zh-CN" sz="2800" b="0" i="1" smtClean="0">
                          <a:latin typeface="Cambria Math" charset="0"/>
                        </a:rPr>
                        <m:t>+</m:t>
                      </m:r>
                      <m:func>
                        <m:funcPr>
                          <m:ctrlPr>
                            <a:rPr lang="en-US" altLang="zh-CN" sz="2800" i="1">
                              <a:latin typeface="Cambria Math" panose="02040503050406030204" pitchFamily="18" charset="0"/>
                            </a:rPr>
                          </m:ctrlPr>
                        </m:funcPr>
                        <m:fName>
                          <m:r>
                            <m:rPr>
                              <m:sty m:val="p"/>
                            </m:rPr>
                            <a:rPr lang="en-US" altLang="zh-CN" sz="2800">
                              <a:latin typeface="Cambria Math" charset="0"/>
                            </a:rPr>
                            <m:t>Pr</m:t>
                          </m:r>
                        </m:fName>
                        <m:e>
                          <m:d>
                            <m:dPr>
                              <m:begChr m:val="["/>
                              <m:endChr m:val="]"/>
                              <m:ctrlPr>
                                <a:rPr lang="en-US" altLang="zh-CN" sz="2800" i="1">
                                  <a:latin typeface="Cambria Math" panose="02040503050406030204" pitchFamily="18" charset="0"/>
                                </a:rPr>
                              </m:ctrlPr>
                            </m:dPr>
                            <m:e>
                              <m:sSub>
                                <m:sSubPr>
                                  <m:ctrlPr>
                                    <a:rPr lang="en-US" altLang="zh-CN" sz="2800" i="1">
                                      <a:latin typeface="Cambria Math" panose="02040503050406030204" pitchFamily="18" charset="0"/>
                                    </a:rPr>
                                  </m:ctrlPr>
                                </m:sSubPr>
                                <m:e>
                                  <m:r>
                                    <a:rPr lang="en-US" altLang="zh-CN" sz="2800" i="1">
                                      <a:latin typeface="Cambria Math" charset="0"/>
                                    </a:rPr>
                                    <m:t>𝐸</m:t>
                                  </m:r>
                                </m:e>
                                <m:sub>
                                  <m:r>
                                    <a:rPr lang="en-US" altLang="zh-CN" sz="2800" b="0" i="1" smtClean="0">
                                      <a:latin typeface="Cambria Math" charset="0"/>
                                    </a:rPr>
                                    <m:t>2</m:t>
                                  </m:r>
                                </m:sub>
                              </m:sSub>
                            </m:e>
                          </m:d>
                        </m:e>
                      </m:func>
                      <m:r>
                        <a:rPr lang="en-US" altLang="zh-CN" sz="2800" b="0" i="1" smtClean="0">
                          <a:latin typeface="Cambria Math" charset="0"/>
                        </a:rPr>
                        <m:t>−</m:t>
                      </m:r>
                      <m:r>
                        <m:rPr>
                          <m:sty m:val="p"/>
                        </m:rPr>
                        <a:rPr lang="en-US" altLang="zh-CN" sz="2800" b="0" i="0" smtClean="0">
                          <a:latin typeface="Cambria Math" charset="0"/>
                        </a:rPr>
                        <m:t>Pr</m:t>
                      </m:r>
                      <m:r>
                        <a:rPr lang="en-US" altLang="zh-CN" sz="2800" b="0" i="1" smtClean="0">
                          <a:latin typeface="Cambria Math" charset="0"/>
                        </a:rPr>
                        <m:t>⁡[</m:t>
                      </m:r>
                      <m:sSub>
                        <m:sSubPr>
                          <m:ctrlPr>
                            <a:rPr lang="en-US" altLang="zh-CN" sz="2800" i="1">
                              <a:latin typeface="Cambria Math" panose="02040503050406030204" pitchFamily="18" charset="0"/>
                            </a:rPr>
                          </m:ctrlPr>
                        </m:sSubPr>
                        <m:e>
                          <m:r>
                            <a:rPr lang="en-US" altLang="zh-CN" sz="2800" i="1">
                              <a:latin typeface="Cambria Math" charset="0"/>
                            </a:rPr>
                            <m:t>𝐸</m:t>
                          </m:r>
                        </m:e>
                        <m:sub>
                          <m:r>
                            <a:rPr lang="en-US" altLang="zh-CN" sz="2800" i="1">
                              <a:latin typeface="Cambria Math" charset="0"/>
                            </a:rPr>
                            <m:t>1</m:t>
                          </m:r>
                        </m:sub>
                      </m:sSub>
                      <m:r>
                        <a:rPr lang="en-US" altLang="zh-CN" sz="2800" b="0" i="1" smtClean="0">
                          <a:latin typeface="Cambria Math" charset="0"/>
                        </a:rPr>
                        <m:t>∩</m:t>
                      </m:r>
                      <m:sSub>
                        <m:sSubPr>
                          <m:ctrlPr>
                            <a:rPr lang="en-US" altLang="zh-CN" sz="2800" i="1">
                              <a:latin typeface="Cambria Math" panose="02040503050406030204" pitchFamily="18" charset="0"/>
                            </a:rPr>
                          </m:ctrlPr>
                        </m:sSubPr>
                        <m:e>
                          <m:r>
                            <a:rPr lang="en-US" altLang="zh-CN" sz="2800" i="1">
                              <a:latin typeface="Cambria Math" charset="0"/>
                            </a:rPr>
                            <m:t>𝐸</m:t>
                          </m:r>
                        </m:e>
                        <m:sub>
                          <m:r>
                            <a:rPr lang="en-US" altLang="zh-CN" sz="2800" i="1">
                              <a:latin typeface="Cambria Math" charset="0"/>
                            </a:rPr>
                            <m:t>2</m:t>
                          </m:r>
                        </m:sub>
                      </m:sSub>
                      <m:r>
                        <a:rPr lang="en-US" altLang="zh-CN" sz="2800" b="0" i="1" smtClean="0">
                          <a:latin typeface="Cambria Math" charset="0"/>
                        </a:rPr>
                        <m:t>]</m:t>
                      </m:r>
                    </m:oMath>
                  </m:oMathPara>
                </a14:m>
                <a:endParaRPr lang="zh-CN" altLang="en-US" sz="2800" dirty="0"/>
              </a:p>
              <a:p>
                <a:pPr marL="0" indent="0">
                  <a:buNone/>
                </a:pPr>
                <a:endParaRPr lang="zh-CN" altLang="en-US" dirty="0"/>
              </a:p>
              <a:p>
                <a:pPr marL="0" indent="0">
                  <a:buNone/>
                </a:pPr>
                <a:endParaRPr lang="zh-CN" altLang="en-US" dirty="0"/>
              </a:p>
              <a:p>
                <a:endParaRPr lang="zh-CN" altLang="en-US" dirty="0"/>
              </a:p>
              <a:p>
                <a:pPr marL="0" indent="0">
                  <a:buNone/>
                </a:pPr>
                <a:endParaRPr lang="zh-CN" altLang="en-US" dirty="0"/>
              </a:p>
              <a:p>
                <a:endParaRPr kumimoji="1" lang="zh-CN" altLang="en-US" dirty="0"/>
              </a:p>
            </p:txBody>
          </p:sp>
        </mc:Choice>
        <mc:Fallback xmlns="">
          <p:sp>
            <p:nvSpPr>
              <p:cNvPr id="2" name="内容占位符 1"/>
              <p:cNvSpPr>
                <a:spLocks noGrp="1" noRot="1" noChangeAspect="1" noMove="1" noResize="1" noEditPoints="1" noAdjustHandles="1" noChangeArrowheads="1" noChangeShapeType="1" noTextEdit="1"/>
              </p:cNvSpPr>
              <p:nvPr>
                <p:ph idx="1"/>
              </p:nvPr>
            </p:nvSpPr>
            <p:spPr>
              <a:blipFill>
                <a:blip r:embed="rId3"/>
                <a:stretch>
                  <a:fillRect l="-449" t="-2171"/>
                </a:stretch>
              </a:blipFill>
            </p:spPr>
            <p:txBody>
              <a:bodyPr/>
              <a:lstStyle/>
              <a:p>
                <a:r>
                  <a:rPr lang="zh-CN" altLang="en-US">
                    <a:noFill/>
                  </a:rPr>
                  <a:t> </a:t>
                </a:r>
              </a:p>
            </p:txBody>
          </p:sp>
        </mc:Fallback>
      </mc:AlternateContent>
      <p:sp>
        <p:nvSpPr>
          <p:cNvPr id="3" name="标题 2"/>
          <p:cNvSpPr>
            <a:spLocks noGrp="1"/>
          </p:cNvSpPr>
          <p:nvPr>
            <p:ph type="title"/>
          </p:nvPr>
        </p:nvSpPr>
        <p:spPr/>
        <p:txBody>
          <a:bodyPr/>
          <a:lstStyle/>
          <a:p>
            <a:r>
              <a:rPr kumimoji="1" lang="zh-CN" altLang="en-US" dirty="0"/>
              <a:t>概率性质</a:t>
            </a:r>
          </a:p>
        </p:txBody>
      </p:sp>
    </p:spTree>
    <p:extLst>
      <p:ext uri="{BB962C8B-B14F-4D97-AF65-F5344CB8AC3E}">
        <p14:creationId xmlns:p14="http://schemas.microsoft.com/office/powerpoint/2010/main" val="168581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p:cNvSpPr>
                <a:spLocks noGrp="1"/>
              </p:cNvSpPr>
              <p:nvPr>
                <p:ph idx="1"/>
              </p:nvPr>
            </p:nvSpPr>
            <p:spPr/>
            <p:txBody>
              <a:bodyPr/>
              <a:lstStyle/>
              <a:p>
                <a:r>
                  <a:rPr lang="zh-CN" altLang="en-US" dirty="0"/>
                  <a:t>定义</a:t>
                </a:r>
                <a:r>
                  <a:rPr lang="zh-CN" altLang="en-US" b="1" dirty="0"/>
                  <a:t>：</a:t>
                </a:r>
                <a:r>
                  <a:rPr lang="zh-CN" altLang="en-US" dirty="0"/>
                  <a:t>假设</a:t>
                </a:r>
                <a14:m>
                  <m:oMath xmlns:m="http://schemas.openxmlformats.org/officeDocument/2006/math">
                    <m:r>
                      <a:rPr kumimoji="1" lang="zh-CN" altLang="en-US" smtClean="0">
                        <a:solidFill>
                          <a:schemeClr val="tx1"/>
                        </a:solidFill>
                        <a:latin typeface="Cambria Math" charset="0"/>
                        <a:ea typeface="Savoye LET" charset="0"/>
                        <a:cs typeface="Savoye LET" charset="0"/>
                      </a:rPr>
                      <m:t>𝒮</m:t>
                    </m:r>
                  </m:oMath>
                </a14:m>
                <a:r>
                  <a:rPr lang="zh-CN" altLang="en-US" dirty="0">
                    <a:solidFill>
                      <a:schemeClr val="tx1"/>
                    </a:solidFill>
                  </a:rPr>
                  <a:t>是</a:t>
                </a:r>
                <a:r>
                  <a:rPr lang="zh-CN" altLang="en-US" dirty="0"/>
                  <a:t>一个含 </a:t>
                </a:r>
                <a:r>
                  <a:rPr lang="en-US" altLang="zh-CN" i="1" dirty="0"/>
                  <a:t>n</a:t>
                </a:r>
                <a:r>
                  <a:rPr lang="zh-CN" altLang="en-US" i="1" dirty="0"/>
                  <a:t> </a:t>
                </a:r>
                <a:r>
                  <a:rPr lang="zh-CN" altLang="en-US" dirty="0"/>
                  <a:t>个元素的样本空间</a:t>
                </a:r>
                <a:r>
                  <a:rPr lang="en-US" altLang="zh-CN" b="1" dirty="0"/>
                  <a:t>. </a:t>
                </a:r>
                <a:r>
                  <a:rPr lang="zh-CN" altLang="en-US" dirty="0">
                    <a:solidFill>
                      <a:srgbClr val="C00000"/>
                    </a:solidFill>
                  </a:rPr>
                  <a:t>均匀分布 </a:t>
                </a:r>
                <a:r>
                  <a:rPr lang="en-US" altLang="zh-CN" b="1" dirty="0"/>
                  <a:t>(</a:t>
                </a:r>
                <a:r>
                  <a:rPr lang="en-US" altLang="zh-CN" b="1" i="1" dirty="0"/>
                  <a:t>uniform distribution</a:t>
                </a:r>
                <a:r>
                  <a:rPr lang="en-US" altLang="zh-CN" b="1" dirty="0"/>
                  <a:t>)</a:t>
                </a:r>
                <a:r>
                  <a:rPr lang="zh-CN" altLang="en-US" b="1" dirty="0"/>
                  <a:t> </a:t>
                </a:r>
                <a:r>
                  <a:rPr lang="zh-CN" altLang="en-US" dirty="0"/>
                  <a:t>赋</a:t>
                </a:r>
                <a:r>
                  <a:rPr lang="zh-CN" altLang="en-US" dirty="0">
                    <a:solidFill>
                      <a:schemeClr val="tx1"/>
                    </a:solidFill>
                  </a:rPr>
                  <a:t>给 </a:t>
                </a:r>
                <a14:m>
                  <m:oMath xmlns:m="http://schemas.openxmlformats.org/officeDocument/2006/math">
                    <m:r>
                      <a:rPr kumimoji="1" lang="zh-CN" altLang="en-US">
                        <a:solidFill>
                          <a:schemeClr val="tx1"/>
                        </a:solidFill>
                        <a:latin typeface="Cambria Math" charset="0"/>
                        <a:ea typeface="Savoye LET" charset="0"/>
                        <a:cs typeface="Savoye LET" charset="0"/>
                      </a:rPr>
                      <m:t>𝒮</m:t>
                    </m:r>
                  </m:oMath>
                </a14:m>
                <a:r>
                  <a:rPr lang="zh-CN" altLang="en-US" dirty="0">
                    <a:solidFill>
                      <a:schemeClr val="tx1"/>
                    </a:solidFill>
                  </a:rPr>
                  <a:t> </a:t>
                </a:r>
                <a:r>
                  <a:rPr lang="zh-CN" altLang="en-US" dirty="0"/>
                  <a:t>中每个结果</a:t>
                </a:r>
                <a:r>
                  <a:rPr lang="en-US" altLang="zh-CN" dirty="0"/>
                  <a:t>1</a:t>
                </a:r>
                <a:r>
                  <a:rPr lang="en-US" altLang="zh-CN" i="1" dirty="0"/>
                  <a:t>/n</a:t>
                </a:r>
                <a:r>
                  <a:rPr lang="en-US" altLang="zh-CN" b="1" i="1" dirty="0"/>
                  <a:t> </a:t>
                </a:r>
                <a:r>
                  <a:rPr lang="zh-CN" altLang="en-US" dirty="0"/>
                  <a:t>的概率</a:t>
                </a:r>
                <a:r>
                  <a:rPr lang="en-US" altLang="zh-CN" b="1" dirty="0"/>
                  <a:t>. </a:t>
                </a:r>
                <a:endParaRPr lang="zh-CN" altLang="en-US" b="1" dirty="0"/>
              </a:p>
              <a:p>
                <a:pPr lvl="1"/>
                <a:r>
                  <a:rPr lang="zh-CN" altLang="en-US" dirty="0"/>
                  <a:t>举例：对于均匀的硬币 </a:t>
                </a:r>
                <a14:m>
                  <m:oMath xmlns:m="http://schemas.openxmlformats.org/officeDocument/2006/math">
                    <m:r>
                      <m:rPr>
                        <m:sty m:val="p"/>
                      </m:rPr>
                      <a:rPr lang="en-US" altLang="zh-CN" i="1" smtClean="0">
                        <a:latin typeface="Cambria Math" charset="0"/>
                      </a:rPr>
                      <m:t>Pr</m:t>
                    </m:r>
                    <m:d>
                      <m:dPr>
                        <m:begChr m:val="["/>
                        <m:endChr m:val="]"/>
                        <m:ctrlPr>
                          <a:rPr lang="en-US" altLang="zh-CN" b="0" i="1" smtClean="0">
                            <a:latin typeface="Cambria Math" panose="02040503050406030204" pitchFamily="18" charset="0"/>
                          </a:rPr>
                        </m:ctrlPr>
                      </m:dPr>
                      <m:e>
                        <m:r>
                          <a:rPr lang="en-US" altLang="zh-CN" b="0" i="1" smtClean="0">
                            <a:latin typeface="Cambria Math" charset="0"/>
                          </a:rPr>
                          <m:t>𝐻</m:t>
                        </m:r>
                      </m:e>
                    </m:d>
                    <m:r>
                      <a:rPr lang="en-US" altLang="zh-CN" b="0" i="1" smtClean="0">
                        <a:latin typeface="Cambria Math" charset="0"/>
                      </a:rPr>
                      <m:t>=</m:t>
                    </m:r>
                    <m:func>
                      <m:funcPr>
                        <m:ctrlPr>
                          <a:rPr lang="en-US" altLang="zh-CN" b="0" i="1" smtClean="0">
                            <a:latin typeface="Cambria Math" panose="02040503050406030204" pitchFamily="18" charset="0"/>
                          </a:rPr>
                        </m:ctrlPr>
                      </m:funcPr>
                      <m:fName>
                        <m:r>
                          <m:rPr>
                            <m:sty m:val="p"/>
                          </m:rPr>
                          <a:rPr lang="en-US" altLang="zh-CN" b="0" i="0" smtClean="0">
                            <a:latin typeface="Cambria Math" charset="0"/>
                          </a:rPr>
                          <m:t>Pr</m:t>
                        </m:r>
                      </m:fName>
                      <m:e>
                        <m:d>
                          <m:dPr>
                            <m:begChr m:val="["/>
                            <m:endChr m:val="]"/>
                            <m:ctrlPr>
                              <a:rPr lang="en-US" altLang="zh-CN" b="0" i="1" smtClean="0">
                                <a:latin typeface="Cambria Math" panose="02040503050406030204" pitchFamily="18" charset="0"/>
                              </a:rPr>
                            </m:ctrlPr>
                          </m:dPr>
                          <m:e>
                            <m:r>
                              <a:rPr lang="en-US" altLang="zh-CN" b="0" i="1" smtClean="0">
                                <a:latin typeface="Cambria Math" charset="0"/>
                              </a:rPr>
                              <m:t>𝑇</m:t>
                            </m:r>
                          </m:e>
                        </m:d>
                      </m:e>
                    </m:func>
                    <m:r>
                      <a:rPr lang="en-US" altLang="zh-CN" b="0" i="1" smtClean="0">
                        <a:latin typeface="Cambria Math" charset="0"/>
                      </a:rPr>
                      <m:t>=</m:t>
                    </m:r>
                    <m:f>
                      <m:fPr>
                        <m:ctrlPr>
                          <a:rPr lang="en-US" altLang="zh-CN" b="0" i="1" smtClean="0">
                            <a:latin typeface="Cambria Math" panose="02040503050406030204" pitchFamily="18" charset="0"/>
                          </a:rPr>
                        </m:ctrlPr>
                      </m:fPr>
                      <m:num>
                        <m:r>
                          <a:rPr lang="en-US" altLang="zh-CN" b="0" i="1" smtClean="0">
                            <a:latin typeface="Cambria Math" charset="0"/>
                          </a:rPr>
                          <m:t>1</m:t>
                        </m:r>
                      </m:num>
                      <m:den>
                        <m:r>
                          <a:rPr lang="en-US" altLang="zh-CN" b="0" i="1" smtClean="0">
                            <a:latin typeface="Cambria Math" charset="0"/>
                          </a:rPr>
                          <m:t>2</m:t>
                        </m:r>
                      </m:den>
                    </m:f>
                  </m:oMath>
                </a14:m>
                <a:endParaRPr lang="zh-CN" altLang="en-US" dirty="0"/>
              </a:p>
              <a:p>
                <a:pPr lvl="1"/>
                <a:r>
                  <a:rPr lang="zh-CN" altLang="en-US" dirty="0"/>
                  <a:t>举例：公平的骰子 </a:t>
                </a:r>
                <a14:m>
                  <m:oMath xmlns:m="http://schemas.openxmlformats.org/officeDocument/2006/math">
                    <m:r>
                      <m:rPr>
                        <m:sty m:val="p"/>
                      </m:rPr>
                      <a:rPr lang="en-US" altLang="zh-CN" i="1">
                        <a:latin typeface="Cambria Math" charset="0"/>
                      </a:rPr>
                      <m:t>Pr</m:t>
                    </m:r>
                    <m:d>
                      <m:dPr>
                        <m:begChr m:val="["/>
                        <m:endChr m:val="]"/>
                        <m:ctrlPr>
                          <a:rPr lang="en-US" altLang="zh-CN" i="1">
                            <a:latin typeface="Cambria Math" panose="02040503050406030204" pitchFamily="18" charset="0"/>
                          </a:rPr>
                        </m:ctrlPr>
                      </m:dPr>
                      <m:e>
                        <m:r>
                          <a:rPr lang="en-US" altLang="zh-CN" i="1" smtClean="0">
                            <a:latin typeface="Cambria Math" charset="0"/>
                          </a:rPr>
                          <m:t>𝑋</m:t>
                        </m:r>
                      </m:e>
                    </m:d>
                    <m:r>
                      <a:rPr lang="en-US" altLang="zh-CN" i="1">
                        <a:latin typeface="Cambria Math" charset="0"/>
                      </a:rPr>
                      <m:t>=</m:t>
                    </m:r>
                    <m:f>
                      <m:fPr>
                        <m:ctrlPr>
                          <a:rPr lang="en-US" altLang="zh-CN" i="1">
                            <a:latin typeface="Cambria Math" panose="02040503050406030204" pitchFamily="18" charset="0"/>
                          </a:rPr>
                        </m:ctrlPr>
                      </m:fPr>
                      <m:num>
                        <m:r>
                          <a:rPr lang="en-US" altLang="zh-CN" i="1">
                            <a:latin typeface="Cambria Math" charset="0"/>
                          </a:rPr>
                          <m:t>1</m:t>
                        </m:r>
                      </m:num>
                      <m:den>
                        <m:r>
                          <a:rPr lang="en-US" altLang="zh-CN" b="0" i="1" smtClean="0">
                            <a:latin typeface="Cambria Math" charset="0"/>
                          </a:rPr>
                          <m:t>6</m:t>
                        </m:r>
                      </m:den>
                    </m:f>
                    <m:r>
                      <a:rPr lang="zh-CN" altLang="en-US" i="1" smtClean="0">
                        <a:latin typeface="Cambria Math" charset="0"/>
                      </a:rPr>
                      <m:t>，</m:t>
                    </m:r>
                    <m:r>
                      <a:rPr lang="zh-CN" altLang="en-US" b="0" i="1" smtClean="0">
                        <a:latin typeface="Cambria Math" charset="0"/>
                      </a:rPr>
                      <m:t> </m:t>
                    </m:r>
                    <m:r>
                      <a:rPr lang="en-US" altLang="zh-CN" b="0" i="1" smtClean="0">
                        <a:latin typeface="Cambria Math" charset="0"/>
                      </a:rPr>
                      <m:t>𝑋</m:t>
                    </m:r>
                    <m:r>
                      <a:rPr lang="en-US" altLang="zh-CN" b="0" i="1" smtClean="0">
                        <a:latin typeface="Cambria Math" charset="0"/>
                      </a:rPr>
                      <m:t>=1⋯6</m:t>
                    </m:r>
                  </m:oMath>
                </a14:m>
                <a:endParaRPr lang="zh-CN" altLang="en-US" dirty="0"/>
              </a:p>
              <a:p>
                <a:r>
                  <a:rPr kumimoji="1" lang="zh-CN" altLang="en-US" dirty="0"/>
                  <a:t>均匀分布下事件的概率可通过对其中的元素计数求得</a:t>
                </a:r>
              </a:p>
            </p:txBody>
          </p:sp>
        </mc:Choice>
        <mc:Fallback xmlns="">
          <p:sp>
            <p:nvSpPr>
              <p:cNvPr id="2" name="内容占位符 1"/>
              <p:cNvSpPr>
                <a:spLocks noGrp="1" noRot="1" noChangeAspect="1" noMove="1" noResize="1" noEditPoints="1" noAdjustHandles="1" noChangeArrowheads="1" noChangeShapeType="1" noTextEdit="1"/>
              </p:cNvSpPr>
              <p:nvPr>
                <p:ph idx="1"/>
              </p:nvPr>
            </p:nvSpPr>
            <p:spPr>
              <a:blipFill>
                <a:blip r:embed="rId2"/>
                <a:stretch>
                  <a:fillRect l="-449" t="-2171" r="-1496"/>
                </a:stretch>
              </a:blipFill>
            </p:spPr>
            <p:txBody>
              <a:bodyPr/>
              <a:lstStyle/>
              <a:p>
                <a:r>
                  <a:rPr lang="zh-CN" altLang="en-US">
                    <a:noFill/>
                  </a:rPr>
                  <a:t> </a:t>
                </a:r>
              </a:p>
            </p:txBody>
          </p:sp>
        </mc:Fallback>
      </mc:AlternateContent>
      <p:sp>
        <p:nvSpPr>
          <p:cNvPr id="3" name="标题 2"/>
          <p:cNvSpPr>
            <a:spLocks noGrp="1"/>
          </p:cNvSpPr>
          <p:nvPr>
            <p:ph type="title"/>
          </p:nvPr>
        </p:nvSpPr>
        <p:spPr/>
        <p:txBody>
          <a:bodyPr/>
          <a:lstStyle/>
          <a:p>
            <a:r>
              <a:rPr kumimoji="1" lang="zh-CN" altLang="en-US" dirty="0"/>
              <a:t>均匀分布</a:t>
            </a:r>
          </a:p>
        </p:txBody>
      </p:sp>
    </p:spTree>
    <p:extLst>
      <p:ext uri="{BB962C8B-B14F-4D97-AF65-F5344CB8AC3E}">
        <p14:creationId xmlns:p14="http://schemas.microsoft.com/office/powerpoint/2010/main" val="3255669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p:cNvSpPr>
                <a:spLocks noGrp="1"/>
              </p:cNvSpPr>
              <p:nvPr>
                <p:ph idx="1"/>
              </p:nvPr>
            </p:nvSpPr>
            <p:spPr/>
            <p:txBody>
              <a:bodyPr>
                <a:normAutofit/>
              </a:bodyPr>
              <a:lstStyle/>
              <a:p>
                <a:r>
                  <a:rPr kumimoji="1" lang="zh-CN" altLang="en-US" dirty="0"/>
                  <a:t>条件概率定义：</a:t>
                </a:r>
                <a:r>
                  <a:rPr lang="zh-CN" altLang="en-US" dirty="0"/>
                  <a:t>设</a:t>
                </a:r>
                <a14:m>
                  <m:oMath xmlns:m="http://schemas.openxmlformats.org/officeDocument/2006/math">
                    <m:r>
                      <a:rPr lang="en-US" altLang="zh-CN" b="0" i="1" smtClean="0">
                        <a:latin typeface="Cambria Math" charset="0"/>
                      </a:rPr>
                      <m:t>𝐸</m:t>
                    </m:r>
                  </m:oMath>
                </a14:m>
                <a:r>
                  <a:rPr lang="zh-CN" altLang="en-US" dirty="0"/>
                  <a:t>和</a:t>
                </a:r>
                <a14:m>
                  <m:oMath xmlns:m="http://schemas.openxmlformats.org/officeDocument/2006/math">
                    <m:r>
                      <a:rPr lang="en-US" altLang="zh-CN" b="0" i="1" smtClean="0">
                        <a:latin typeface="Cambria Math" charset="0"/>
                      </a:rPr>
                      <m:t>𝐹</m:t>
                    </m:r>
                  </m:oMath>
                </a14:m>
                <a:r>
                  <a:rPr lang="zh-CN" altLang="en-US" dirty="0"/>
                  <a:t>是事件</a:t>
                </a:r>
                <a:r>
                  <a:rPr lang="en-US" altLang="zh-CN" dirty="0"/>
                  <a:t>,</a:t>
                </a:r>
                <a:r>
                  <a:rPr lang="zh-CN" altLang="en-US" dirty="0"/>
                  <a:t>且</a:t>
                </a:r>
                <a14:m>
                  <m:oMath xmlns:m="http://schemas.openxmlformats.org/officeDocument/2006/math">
                    <m:r>
                      <m:rPr>
                        <m:sty m:val="p"/>
                      </m:rPr>
                      <a:rPr lang="en-US" altLang="zh-CN" b="0" i="0" smtClean="0">
                        <a:latin typeface="Cambria Math" charset="0"/>
                      </a:rPr>
                      <m:t>Pr</m:t>
                    </m:r>
                    <m:d>
                      <m:dPr>
                        <m:begChr m:val="["/>
                        <m:endChr m:val="]"/>
                        <m:ctrlPr>
                          <a:rPr lang="en-US" altLang="zh-CN" b="0" i="1" smtClean="0">
                            <a:latin typeface="Cambria Math" panose="02040503050406030204" pitchFamily="18" charset="0"/>
                          </a:rPr>
                        </m:ctrlPr>
                      </m:dPr>
                      <m:e>
                        <m:r>
                          <a:rPr lang="en-US" altLang="zh-CN" b="0" i="1" smtClean="0">
                            <a:latin typeface="Cambria Math" charset="0"/>
                          </a:rPr>
                          <m:t>𝐹</m:t>
                        </m:r>
                      </m:e>
                    </m:d>
                    <m:r>
                      <a:rPr lang="en-US" altLang="zh-CN" b="0" i="1" smtClean="0">
                        <a:latin typeface="Cambria Math" charset="0"/>
                      </a:rPr>
                      <m:t>&gt;0</m:t>
                    </m:r>
                  </m:oMath>
                </a14:m>
                <a:r>
                  <a:rPr lang="en-US" altLang="zh-CN" dirty="0"/>
                  <a:t>. </a:t>
                </a:r>
                <a14:m>
                  <m:oMath xmlns:m="http://schemas.openxmlformats.org/officeDocument/2006/math">
                    <m:r>
                      <a:rPr lang="en-US" altLang="zh-CN" i="1">
                        <a:latin typeface="Cambria Math" charset="0"/>
                      </a:rPr>
                      <m:t>𝐸</m:t>
                    </m:r>
                  </m:oMath>
                </a14:m>
                <a:r>
                  <a:rPr lang="zh-CN" altLang="en-US" dirty="0"/>
                  <a:t>在给定 </a:t>
                </a:r>
                <a14:m>
                  <m:oMath xmlns:m="http://schemas.openxmlformats.org/officeDocument/2006/math">
                    <m:r>
                      <a:rPr lang="en-US" altLang="zh-CN" b="0" i="1" smtClean="0">
                        <a:latin typeface="Cambria Math" charset="0"/>
                      </a:rPr>
                      <m:t>𝐹</m:t>
                    </m:r>
                  </m:oMath>
                </a14:m>
                <a:r>
                  <a:rPr lang="zh-CN" altLang="en-US" dirty="0"/>
                  <a:t>条件下的概率</a:t>
                </a:r>
                <a:r>
                  <a:rPr lang="en-US" altLang="zh-CN" dirty="0"/>
                  <a:t>, </a:t>
                </a:r>
                <a:r>
                  <a:rPr lang="zh-CN" altLang="en-US" dirty="0"/>
                  <a:t>记作</a:t>
                </a:r>
                <a14:m>
                  <m:oMath xmlns:m="http://schemas.openxmlformats.org/officeDocument/2006/math">
                    <m:r>
                      <m:rPr>
                        <m:sty m:val="p"/>
                      </m:rPr>
                      <a:rPr lang="en-US" altLang="zh-CN">
                        <a:latin typeface="Cambria Math" charset="0"/>
                      </a:rPr>
                      <m:t>Pr</m:t>
                    </m:r>
                    <m:d>
                      <m:dPr>
                        <m:begChr m:val="["/>
                        <m:endChr m:val="]"/>
                        <m:ctrlPr>
                          <a:rPr lang="en-US" altLang="zh-CN" i="1">
                            <a:latin typeface="Cambria Math" panose="02040503050406030204" pitchFamily="18" charset="0"/>
                          </a:rPr>
                        </m:ctrlPr>
                      </m:dPr>
                      <m:e>
                        <m:r>
                          <a:rPr lang="en-US" altLang="zh-CN" b="0" i="1" smtClean="0">
                            <a:latin typeface="Cambria Math" charset="0"/>
                          </a:rPr>
                          <m:t>𝐸</m:t>
                        </m:r>
                        <m:r>
                          <a:rPr lang="en-US" altLang="zh-CN" b="0" i="1" smtClean="0">
                            <a:latin typeface="Cambria Math" charset="0"/>
                          </a:rPr>
                          <m:t>∣</m:t>
                        </m:r>
                        <m:r>
                          <a:rPr lang="en-US" altLang="zh-CN" i="1">
                            <a:latin typeface="Cambria Math" charset="0"/>
                          </a:rPr>
                          <m:t>𝐹</m:t>
                        </m:r>
                      </m:e>
                    </m:d>
                  </m:oMath>
                </a14:m>
                <a:r>
                  <a:rPr lang="en-US" altLang="zh-CN" dirty="0"/>
                  <a:t>, </a:t>
                </a:r>
                <a:r>
                  <a:rPr lang="zh-CN" altLang="en-US" dirty="0"/>
                  <a:t>定义为</a:t>
                </a:r>
                <a:r>
                  <a:rPr lang="en-US" altLang="zh-CN" dirty="0"/>
                  <a:t>								</a:t>
                </a:r>
                <a14:m>
                  <m:oMath xmlns:m="http://schemas.openxmlformats.org/officeDocument/2006/math">
                    <m:r>
                      <m:rPr>
                        <m:sty m:val="p"/>
                      </m:rPr>
                      <a:rPr lang="en-US" altLang="zh-CN">
                        <a:latin typeface="Cambria Math" charset="0"/>
                      </a:rPr>
                      <m:t>Pr</m:t>
                    </m:r>
                    <m:d>
                      <m:dPr>
                        <m:begChr m:val="["/>
                        <m:endChr m:val="]"/>
                        <m:ctrlPr>
                          <a:rPr lang="en-US" altLang="zh-CN" i="1">
                            <a:latin typeface="Cambria Math" panose="02040503050406030204" pitchFamily="18" charset="0"/>
                          </a:rPr>
                        </m:ctrlPr>
                      </m:dPr>
                      <m:e>
                        <m:r>
                          <a:rPr lang="en-US" altLang="zh-CN" i="1">
                            <a:latin typeface="Cambria Math" charset="0"/>
                          </a:rPr>
                          <m:t>𝐸</m:t>
                        </m:r>
                        <m:r>
                          <a:rPr lang="en-US" altLang="zh-CN" b="0" i="1" smtClean="0">
                            <a:latin typeface="Cambria Math" charset="0"/>
                          </a:rPr>
                          <m:t>∣</m:t>
                        </m:r>
                        <m:r>
                          <a:rPr lang="en-US" altLang="zh-CN" i="1">
                            <a:latin typeface="Cambria Math" charset="0"/>
                          </a:rPr>
                          <m:t>𝐹</m:t>
                        </m:r>
                      </m:e>
                    </m:d>
                    <m:r>
                      <a:rPr lang="en-US" altLang="zh-CN" i="1">
                        <a:latin typeface="Cambria Math" charset="0"/>
                        <a:ea typeface="Cambria Math" charset="0"/>
                        <a:cs typeface="Cambria Math" charset="0"/>
                      </a:rPr>
                      <m:t>∷</m:t>
                    </m:r>
                    <m:r>
                      <a:rPr lang="en-US" altLang="zh-CN" b="0" i="1" smtClean="0">
                        <a:latin typeface="Cambria Math" charset="0"/>
                        <a:ea typeface="Cambria Math" charset="0"/>
                        <a:cs typeface="Cambria Math" charset="0"/>
                      </a:rPr>
                      <m:t>=</m:t>
                    </m:r>
                    <m:f>
                      <m:fPr>
                        <m:ctrlPr>
                          <a:rPr lang="en-US" altLang="zh-CN" b="0" i="1" smtClean="0">
                            <a:latin typeface="Cambria Math" panose="02040503050406030204" pitchFamily="18" charset="0"/>
                            <a:ea typeface="Cambria Math" charset="0"/>
                            <a:cs typeface="Cambria Math" charset="0"/>
                          </a:rPr>
                        </m:ctrlPr>
                      </m:fPr>
                      <m:num>
                        <m:r>
                          <m:rPr>
                            <m:sty m:val="p"/>
                          </m:rPr>
                          <a:rPr lang="en-US" altLang="zh-CN">
                            <a:latin typeface="Cambria Math" charset="0"/>
                          </a:rPr>
                          <m:t>Pr</m:t>
                        </m:r>
                        <m:d>
                          <m:dPr>
                            <m:begChr m:val="["/>
                            <m:endChr m:val="]"/>
                            <m:ctrlPr>
                              <a:rPr lang="en-US" altLang="zh-CN" i="1">
                                <a:latin typeface="Cambria Math" panose="02040503050406030204" pitchFamily="18" charset="0"/>
                              </a:rPr>
                            </m:ctrlPr>
                          </m:dPr>
                          <m:e>
                            <m:r>
                              <a:rPr lang="en-US" altLang="zh-CN" i="1">
                                <a:latin typeface="Cambria Math" charset="0"/>
                              </a:rPr>
                              <m:t>𝐸</m:t>
                            </m:r>
                            <m:r>
                              <a:rPr lang="en-US" altLang="zh-CN" b="0" i="1" smtClean="0">
                                <a:latin typeface="Cambria Math" charset="0"/>
                              </a:rPr>
                              <m:t>∩</m:t>
                            </m:r>
                            <m:r>
                              <a:rPr lang="en-US" altLang="zh-CN" i="1">
                                <a:latin typeface="Cambria Math" charset="0"/>
                              </a:rPr>
                              <m:t>𝐹</m:t>
                            </m:r>
                          </m:e>
                        </m:d>
                      </m:num>
                      <m:den>
                        <m:r>
                          <m:rPr>
                            <m:sty m:val="p"/>
                          </m:rPr>
                          <a:rPr lang="en-US" altLang="zh-CN">
                            <a:latin typeface="Cambria Math" charset="0"/>
                          </a:rPr>
                          <m:t>Pr</m:t>
                        </m:r>
                        <m:d>
                          <m:dPr>
                            <m:begChr m:val="["/>
                            <m:endChr m:val="]"/>
                            <m:ctrlPr>
                              <a:rPr lang="en-US" altLang="zh-CN" i="1">
                                <a:latin typeface="Cambria Math" panose="02040503050406030204" pitchFamily="18" charset="0"/>
                              </a:rPr>
                            </m:ctrlPr>
                          </m:dPr>
                          <m:e>
                            <m:r>
                              <a:rPr lang="en-US" altLang="zh-CN" i="1">
                                <a:latin typeface="Cambria Math" charset="0"/>
                              </a:rPr>
                              <m:t>𝐹</m:t>
                            </m:r>
                          </m:e>
                        </m:d>
                      </m:den>
                    </m:f>
                  </m:oMath>
                </a14:m>
                <a:endParaRPr kumimoji="1" lang="en-US" altLang="zh-CN" sz="1800" dirty="0"/>
              </a:p>
              <a:p>
                <a:pPr marL="0" indent="0">
                  <a:buNone/>
                </a:pPr>
                <a:endParaRPr kumimoji="1" lang="en-US" altLang="zh-CN" sz="1800" dirty="0"/>
              </a:p>
              <a:p>
                <a:pPr marL="0" indent="0">
                  <a:buNone/>
                </a:pPr>
                <a:endParaRPr kumimoji="1" lang="en-US" altLang="zh-CN" sz="1800" dirty="0"/>
              </a:p>
              <a:p>
                <a:pPr marL="0" indent="0">
                  <a:buNone/>
                </a:pPr>
                <a:endParaRPr kumimoji="1" lang="en-US" altLang="zh-CN" sz="1800" dirty="0"/>
              </a:p>
              <a:p>
                <a:pPr>
                  <a:buFont typeface="Wingdings" panose="05000000000000000000" pitchFamily="2" charset="2"/>
                  <a:buChar char="p"/>
                </a:pPr>
                <a:r>
                  <a:rPr lang="zh-CN" altLang="en-US" dirty="0"/>
                  <a:t>独立性定义：事件</a:t>
                </a:r>
                <a:r>
                  <a:rPr lang="en-US" altLang="zh-CN" dirty="0"/>
                  <a:t>E</a:t>
                </a:r>
                <a:r>
                  <a:rPr lang="zh-CN" altLang="en-US" dirty="0"/>
                  <a:t>和</a:t>
                </a:r>
                <a:r>
                  <a:rPr lang="en-US" altLang="zh-CN" dirty="0"/>
                  <a:t>F</a:t>
                </a:r>
                <a:r>
                  <a:rPr lang="zh-CN" altLang="en-US" dirty="0"/>
                  <a:t>是独立的，当且仅当</a:t>
                </a:r>
                <a:r>
                  <a:rPr lang="en-US" altLang="zh-CN" dirty="0"/>
                  <a:t>		</a:t>
                </a:r>
                <a14:m>
                  <m:oMath xmlns:m="http://schemas.openxmlformats.org/officeDocument/2006/math">
                    <m:r>
                      <m:rPr>
                        <m:sty m:val="p"/>
                      </m:rPr>
                      <a:rPr lang="en-US" altLang="zh-CN">
                        <a:latin typeface="Cambria Math" charset="0"/>
                      </a:rPr>
                      <m:t>Pr</m:t>
                    </m:r>
                    <m:d>
                      <m:dPr>
                        <m:begChr m:val="["/>
                        <m:endChr m:val="]"/>
                        <m:ctrlPr>
                          <a:rPr lang="en-US" altLang="zh-CN" i="1">
                            <a:latin typeface="Cambria Math" panose="02040503050406030204" pitchFamily="18" charset="0"/>
                          </a:rPr>
                        </m:ctrlPr>
                      </m:dPr>
                      <m:e>
                        <m:r>
                          <a:rPr lang="en-US" altLang="zh-CN" i="1">
                            <a:latin typeface="Cambria Math" charset="0"/>
                          </a:rPr>
                          <m:t>𝐸</m:t>
                        </m:r>
                        <m:r>
                          <a:rPr lang="en-US" altLang="zh-CN" b="0" i="1">
                            <a:latin typeface="Cambria Math" charset="0"/>
                          </a:rPr>
                          <m:t>∩</m:t>
                        </m:r>
                        <m:r>
                          <a:rPr lang="en-US" altLang="zh-CN" i="1">
                            <a:latin typeface="Cambria Math" charset="0"/>
                          </a:rPr>
                          <m:t>𝐹</m:t>
                        </m:r>
                      </m:e>
                    </m:d>
                  </m:oMath>
                </a14:m>
                <a:r>
                  <a:rPr lang="en-US" altLang="zh-CN" dirty="0"/>
                  <a:t>= </a:t>
                </a:r>
                <a14:m>
                  <m:oMath xmlns:m="http://schemas.openxmlformats.org/officeDocument/2006/math">
                    <m:r>
                      <m:rPr>
                        <m:sty m:val="p"/>
                      </m:rPr>
                      <a:rPr lang="en-US" altLang="zh-CN">
                        <a:latin typeface="Cambria Math" charset="0"/>
                      </a:rPr>
                      <m:t>Pr</m:t>
                    </m:r>
                    <m:d>
                      <m:dPr>
                        <m:begChr m:val="["/>
                        <m:endChr m:val="]"/>
                        <m:ctrlPr>
                          <a:rPr lang="en-US" altLang="zh-CN" i="1">
                            <a:latin typeface="Cambria Math" panose="02040503050406030204" pitchFamily="18" charset="0"/>
                          </a:rPr>
                        </m:ctrlPr>
                      </m:dPr>
                      <m:e>
                        <m:r>
                          <a:rPr lang="en-US" altLang="zh-CN" b="0" i="1" smtClean="0">
                            <a:latin typeface="Cambria Math" panose="02040503050406030204" pitchFamily="18" charset="0"/>
                          </a:rPr>
                          <m:t>𝐸</m:t>
                        </m:r>
                      </m:e>
                    </m:d>
                    <m:r>
                      <m:rPr>
                        <m:sty m:val="p"/>
                      </m:rPr>
                      <a:rPr lang="en-US" altLang="zh-CN">
                        <a:latin typeface="Cambria Math" charset="0"/>
                      </a:rPr>
                      <m:t>Pr</m:t>
                    </m:r>
                    <m:d>
                      <m:dPr>
                        <m:begChr m:val="["/>
                        <m:endChr m:val="]"/>
                        <m:ctrlPr>
                          <a:rPr lang="en-US" altLang="zh-CN" i="1">
                            <a:latin typeface="Cambria Math" panose="02040503050406030204" pitchFamily="18" charset="0"/>
                          </a:rPr>
                        </m:ctrlPr>
                      </m:dPr>
                      <m:e>
                        <m:r>
                          <a:rPr lang="en-US" altLang="zh-CN" i="1">
                            <a:latin typeface="Cambria Math" charset="0"/>
                          </a:rPr>
                          <m:t>𝐹</m:t>
                        </m:r>
                      </m:e>
                    </m:d>
                  </m:oMath>
                </a14:m>
                <a:endParaRPr lang="zh-CN" altLang="en-US" dirty="0"/>
              </a:p>
              <a:p>
                <a:pPr>
                  <a:buFont typeface="Wingdings" panose="05000000000000000000" pitchFamily="2" charset="2"/>
                  <a:buChar char="p"/>
                </a:pPr>
                <a:endParaRPr kumimoji="1" lang="zh-CN" altLang="en-US" dirty="0"/>
              </a:p>
            </p:txBody>
          </p:sp>
        </mc:Choice>
        <mc:Fallback xmlns="">
          <p:sp>
            <p:nvSpPr>
              <p:cNvPr id="2" name="内容占位符 1"/>
              <p:cNvSpPr>
                <a:spLocks noGrp="1" noRot="1" noChangeAspect="1" noMove="1" noResize="1" noEditPoints="1" noAdjustHandles="1" noChangeArrowheads="1" noChangeShapeType="1" noTextEdit="1"/>
              </p:cNvSpPr>
              <p:nvPr>
                <p:ph idx="1"/>
              </p:nvPr>
            </p:nvSpPr>
            <p:spPr>
              <a:blipFill>
                <a:blip r:embed="rId2"/>
                <a:stretch>
                  <a:fillRect l="-449" t="-2171"/>
                </a:stretch>
              </a:blipFill>
            </p:spPr>
            <p:txBody>
              <a:bodyPr/>
              <a:lstStyle/>
              <a:p>
                <a:r>
                  <a:rPr lang="zh-CN" altLang="en-US">
                    <a:noFill/>
                  </a:rPr>
                  <a:t> </a:t>
                </a:r>
              </a:p>
            </p:txBody>
          </p:sp>
        </mc:Fallback>
      </mc:AlternateContent>
      <p:sp>
        <p:nvSpPr>
          <p:cNvPr id="3" name="标题 2"/>
          <p:cNvSpPr>
            <a:spLocks noGrp="1"/>
          </p:cNvSpPr>
          <p:nvPr>
            <p:ph type="title"/>
          </p:nvPr>
        </p:nvSpPr>
        <p:spPr/>
        <p:txBody>
          <a:bodyPr/>
          <a:lstStyle/>
          <a:p>
            <a:r>
              <a:rPr kumimoji="1" lang="zh-CN" altLang="en-US" dirty="0"/>
              <a:t>条件概率与独立性</a:t>
            </a:r>
          </a:p>
        </p:txBody>
      </p:sp>
      <p:grpSp>
        <p:nvGrpSpPr>
          <p:cNvPr id="4" name="Group 28"/>
          <p:cNvGrpSpPr>
            <a:grpSpLocks/>
          </p:cNvGrpSpPr>
          <p:nvPr/>
        </p:nvGrpSpPr>
        <p:grpSpPr bwMode="auto">
          <a:xfrm>
            <a:off x="5364088" y="2564904"/>
            <a:ext cx="2819400" cy="2057400"/>
            <a:chOff x="1920" y="1344"/>
            <a:chExt cx="1776" cy="1296"/>
          </a:xfrm>
        </p:grpSpPr>
        <p:sp>
          <p:nvSpPr>
            <p:cNvPr id="5" name="Rectangle 3"/>
            <p:cNvSpPr>
              <a:spLocks noChangeArrowheads="1"/>
            </p:cNvSpPr>
            <p:nvPr/>
          </p:nvSpPr>
          <p:spPr bwMode="auto">
            <a:xfrm>
              <a:off x="1920" y="1344"/>
              <a:ext cx="1776" cy="1296"/>
            </a:xfrm>
            <a:prstGeom prst="rect">
              <a:avLst/>
            </a:prstGeom>
            <a:solidFill>
              <a:srgbClr val="FFFF99"/>
            </a:solidFill>
            <a:ln w="9525">
              <a:solidFill>
                <a:schemeClr val="tx1"/>
              </a:solidFill>
              <a:miter lim="800000"/>
              <a:headEnd/>
              <a:tailEnd/>
            </a:ln>
          </p:spPr>
          <p:txBody>
            <a:bodyPr wrap="none" anchor="ctr"/>
            <a:lstStyle>
              <a:lvl1pPr>
                <a:spcBef>
                  <a:spcPct val="20000"/>
                </a:spcBef>
                <a:buClr>
                  <a:srgbClr val="A50021"/>
                </a:buClr>
                <a:buSzPct val="75000"/>
                <a:buFont typeface="Wingdings" panose="05000000000000000000" pitchFamily="2" charset="2"/>
                <a:buChar char="n"/>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accent2"/>
                </a:buClr>
                <a:buSzPct val="75000"/>
                <a:buFont typeface="Wingdings" panose="05000000000000000000" pitchFamily="2" charset="2"/>
                <a:buChar char="n"/>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666699"/>
                </a:buClr>
                <a:buSzPct val="70000"/>
                <a:buFont typeface="Wingdings" panose="05000000000000000000" pitchFamily="2" charset="2"/>
                <a:buChar char="n"/>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SzPct val="60000"/>
                <a:buFont typeface="Wingdings" panose="05000000000000000000" pitchFamily="2" charset="2"/>
                <a:buChar char="n"/>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hlink"/>
                </a:buClr>
                <a:buSzPct val="55000"/>
                <a:buFont typeface="Wingdings" panose="05000000000000000000" pitchFamily="2" charset="2"/>
                <a:buChar char="n"/>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ClrTx/>
                <a:buSzTx/>
                <a:buFontTx/>
                <a:buNone/>
              </a:pPr>
              <a:endParaRPr lang="zh-CN" altLang="en-US">
                <a:solidFill>
                  <a:srgbClr val="FF0000"/>
                </a:solidFill>
              </a:endParaRPr>
            </a:p>
          </p:txBody>
        </p:sp>
        <p:sp>
          <p:nvSpPr>
            <p:cNvPr id="6" name="Oval 4"/>
            <p:cNvSpPr>
              <a:spLocks noChangeArrowheads="1"/>
            </p:cNvSpPr>
            <p:nvPr/>
          </p:nvSpPr>
          <p:spPr bwMode="auto">
            <a:xfrm>
              <a:off x="2058" y="1434"/>
              <a:ext cx="1008" cy="1056"/>
            </a:xfrm>
            <a:prstGeom prst="ellipse">
              <a:avLst/>
            </a:prstGeom>
            <a:solidFill>
              <a:srgbClr val="00CCFF"/>
            </a:solidFill>
            <a:ln w="57150">
              <a:solidFill>
                <a:schemeClr val="tx1"/>
              </a:solidFill>
              <a:round/>
              <a:headEnd/>
              <a:tailEnd/>
            </a:ln>
          </p:spPr>
          <p:txBody>
            <a:bodyPr wrap="none" anchor="ctr"/>
            <a:lstStyle>
              <a:lvl1pPr>
                <a:spcBef>
                  <a:spcPct val="20000"/>
                </a:spcBef>
                <a:buClr>
                  <a:srgbClr val="A50021"/>
                </a:buClr>
                <a:buSzPct val="75000"/>
                <a:buFont typeface="Wingdings" panose="05000000000000000000" pitchFamily="2" charset="2"/>
                <a:buChar char="n"/>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accent2"/>
                </a:buClr>
                <a:buSzPct val="75000"/>
                <a:buFont typeface="Wingdings" panose="05000000000000000000" pitchFamily="2" charset="2"/>
                <a:buChar char="n"/>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666699"/>
                </a:buClr>
                <a:buSzPct val="70000"/>
                <a:buFont typeface="Wingdings" panose="05000000000000000000" pitchFamily="2" charset="2"/>
                <a:buChar char="n"/>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SzPct val="60000"/>
                <a:buFont typeface="Wingdings" panose="05000000000000000000" pitchFamily="2" charset="2"/>
                <a:buChar char="n"/>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hlink"/>
                </a:buClr>
                <a:buSzPct val="55000"/>
                <a:buFont typeface="Wingdings" panose="05000000000000000000" pitchFamily="2" charset="2"/>
                <a:buChar char="n"/>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ClrTx/>
                <a:buSzTx/>
                <a:buFontTx/>
                <a:buNone/>
              </a:pPr>
              <a:endParaRPr lang="zh-CN" altLang="zh-CN" sz="3200">
                <a:solidFill>
                  <a:srgbClr val="00FFFF"/>
                </a:solidFill>
              </a:endParaRPr>
            </a:p>
          </p:txBody>
        </p:sp>
        <p:sp>
          <p:nvSpPr>
            <p:cNvPr id="7" name="Text Box 5"/>
            <p:cNvSpPr txBox="1">
              <a:spLocks noChangeArrowheads="1"/>
            </p:cNvSpPr>
            <p:nvPr/>
          </p:nvSpPr>
          <p:spPr bwMode="auto">
            <a:xfrm>
              <a:off x="3447" y="2263"/>
              <a:ext cx="192" cy="327"/>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A50021"/>
                </a:buClr>
                <a:buSzPct val="75000"/>
                <a:buFont typeface="Wingdings" panose="05000000000000000000" pitchFamily="2" charset="2"/>
                <a:buChar char="n"/>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accent2"/>
                </a:buClr>
                <a:buSzPct val="75000"/>
                <a:buFont typeface="Wingdings" panose="05000000000000000000" pitchFamily="2" charset="2"/>
                <a:buChar char="n"/>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666699"/>
                </a:buClr>
                <a:buSzPct val="70000"/>
                <a:buFont typeface="Wingdings" panose="05000000000000000000" pitchFamily="2" charset="2"/>
                <a:buChar char="n"/>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SzPct val="60000"/>
                <a:buFont typeface="Wingdings" panose="05000000000000000000" pitchFamily="2" charset="2"/>
                <a:buChar char="n"/>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hlink"/>
                </a:buClr>
                <a:buSzPct val="55000"/>
                <a:buFont typeface="Wingdings" panose="05000000000000000000" pitchFamily="2" charset="2"/>
                <a:buChar char="n"/>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ClrTx/>
                <a:buSzTx/>
                <a:buFontTx/>
                <a:buNone/>
              </a:pPr>
              <a:r>
                <a:rPr lang="en-US" altLang="zh-CN" dirty="0"/>
                <a:t>S</a:t>
              </a:r>
            </a:p>
          </p:txBody>
        </p:sp>
        <p:sp>
          <p:nvSpPr>
            <p:cNvPr id="8" name="Oval 6"/>
            <p:cNvSpPr>
              <a:spLocks noChangeArrowheads="1"/>
            </p:cNvSpPr>
            <p:nvPr/>
          </p:nvSpPr>
          <p:spPr bwMode="auto">
            <a:xfrm>
              <a:off x="2835" y="1616"/>
              <a:ext cx="771" cy="816"/>
            </a:xfrm>
            <a:prstGeom prst="ellipse">
              <a:avLst/>
            </a:prstGeom>
            <a:solidFill>
              <a:srgbClr val="00CCFF"/>
            </a:solidFill>
            <a:ln w="57150">
              <a:solidFill>
                <a:schemeClr val="tx1"/>
              </a:solidFill>
              <a:round/>
              <a:headEnd/>
              <a:tailEnd/>
            </a:ln>
          </p:spPr>
          <p:txBody>
            <a:bodyPr wrap="none" anchor="ctr"/>
            <a:lstStyle>
              <a:lvl1pPr>
                <a:spcBef>
                  <a:spcPct val="20000"/>
                </a:spcBef>
                <a:buClr>
                  <a:srgbClr val="A50021"/>
                </a:buClr>
                <a:buSzPct val="75000"/>
                <a:buFont typeface="Wingdings" panose="05000000000000000000" pitchFamily="2" charset="2"/>
                <a:buChar char="n"/>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accent2"/>
                </a:buClr>
                <a:buSzPct val="75000"/>
                <a:buFont typeface="Wingdings" panose="05000000000000000000" pitchFamily="2" charset="2"/>
                <a:buChar char="n"/>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666699"/>
                </a:buClr>
                <a:buSzPct val="70000"/>
                <a:buFont typeface="Wingdings" panose="05000000000000000000" pitchFamily="2" charset="2"/>
                <a:buChar char="n"/>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SzPct val="60000"/>
                <a:buFont typeface="Wingdings" panose="05000000000000000000" pitchFamily="2" charset="2"/>
                <a:buChar char="n"/>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hlink"/>
                </a:buClr>
                <a:buSzPct val="55000"/>
                <a:buFont typeface="Wingdings" panose="05000000000000000000" pitchFamily="2" charset="2"/>
                <a:buChar char="n"/>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ClrTx/>
                <a:buSzTx/>
                <a:buFontTx/>
                <a:buNone/>
              </a:pPr>
              <a:endParaRPr lang="zh-CN" altLang="en-US">
                <a:solidFill>
                  <a:srgbClr val="FF0000"/>
                </a:solidFill>
              </a:endParaRPr>
            </a:p>
          </p:txBody>
        </p:sp>
        <p:sp>
          <p:nvSpPr>
            <p:cNvPr id="9" name="Text Box 7"/>
            <p:cNvSpPr txBox="1">
              <a:spLocks noChangeArrowheads="1"/>
            </p:cNvSpPr>
            <p:nvPr/>
          </p:nvSpPr>
          <p:spPr bwMode="auto">
            <a:xfrm>
              <a:off x="2160" y="1824"/>
              <a:ext cx="384" cy="368"/>
            </a:xfrm>
            <a:prstGeom prst="rect">
              <a:avLst/>
            </a:prstGeom>
            <a:solidFill>
              <a:srgbClr val="00CC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A50021"/>
                </a:buClr>
                <a:buSzPct val="75000"/>
                <a:buFont typeface="Wingdings" panose="05000000000000000000" pitchFamily="2" charset="2"/>
                <a:buChar char="n"/>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accent2"/>
                </a:buClr>
                <a:buSzPct val="75000"/>
                <a:buFont typeface="Wingdings" panose="05000000000000000000" pitchFamily="2" charset="2"/>
                <a:buChar char="n"/>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666699"/>
                </a:buClr>
                <a:buSzPct val="70000"/>
                <a:buFont typeface="Wingdings" panose="05000000000000000000" pitchFamily="2" charset="2"/>
                <a:buChar char="n"/>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SzPct val="60000"/>
                <a:buFont typeface="Wingdings" panose="05000000000000000000" pitchFamily="2" charset="2"/>
                <a:buChar char="n"/>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hlink"/>
                </a:buClr>
                <a:buSzPct val="55000"/>
                <a:buFont typeface="Wingdings" panose="05000000000000000000" pitchFamily="2" charset="2"/>
                <a:buChar char="n"/>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kumimoji="1" sz="2000">
                  <a:solidFill>
                    <a:schemeClr val="tx1"/>
                  </a:solidFill>
                  <a:latin typeface="Times New Roman" panose="02020603050405020304" pitchFamily="18" charset="0"/>
                  <a:ea typeface="宋体" panose="02010600030101010101" pitchFamily="2" charset="-122"/>
                </a:defRPr>
              </a:lvl9pPr>
            </a:lstStyle>
            <a:p>
              <a:pPr>
                <a:spcBef>
                  <a:spcPct val="50000"/>
                </a:spcBef>
                <a:buClrTx/>
                <a:buSzTx/>
                <a:buNone/>
              </a:pPr>
              <a:r>
                <a:rPr lang="en-US" altLang="zh-CN" sz="3200" b="0" dirty="0"/>
                <a:t>E</a:t>
              </a:r>
            </a:p>
          </p:txBody>
        </p:sp>
        <p:sp>
          <p:nvSpPr>
            <p:cNvPr id="10" name="Text Box 8"/>
            <p:cNvSpPr txBox="1">
              <a:spLocks noChangeArrowheads="1"/>
            </p:cNvSpPr>
            <p:nvPr/>
          </p:nvSpPr>
          <p:spPr bwMode="auto">
            <a:xfrm>
              <a:off x="3107" y="1808"/>
              <a:ext cx="336" cy="368"/>
            </a:xfrm>
            <a:prstGeom prst="rect">
              <a:avLst/>
            </a:prstGeom>
            <a:solidFill>
              <a:srgbClr val="00CC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A50021"/>
                </a:buClr>
                <a:buSzPct val="75000"/>
                <a:buFont typeface="Wingdings" panose="05000000000000000000" pitchFamily="2" charset="2"/>
                <a:buChar char="n"/>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accent2"/>
                </a:buClr>
                <a:buSzPct val="75000"/>
                <a:buFont typeface="Wingdings" panose="05000000000000000000" pitchFamily="2" charset="2"/>
                <a:buChar char="n"/>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666699"/>
                </a:buClr>
                <a:buSzPct val="70000"/>
                <a:buFont typeface="Wingdings" panose="05000000000000000000" pitchFamily="2" charset="2"/>
                <a:buChar char="n"/>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SzPct val="60000"/>
                <a:buFont typeface="Wingdings" panose="05000000000000000000" pitchFamily="2" charset="2"/>
                <a:buChar char="n"/>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hlink"/>
                </a:buClr>
                <a:buSzPct val="55000"/>
                <a:buFont typeface="Wingdings" panose="05000000000000000000" pitchFamily="2" charset="2"/>
                <a:buChar char="n"/>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kumimoji="1" sz="2000">
                  <a:solidFill>
                    <a:schemeClr val="tx1"/>
                  </a:solidFill>
                  <a:latin typeface="Times New Roman" panose="02020603050405020304" pitchFamily="18" charset="0"/>
                  <a:ea typeface="宋体" panose="02010600030101010101" pitchFamily="2" charset="-122"/>
                </a:defRPr>
              </a:lvl9pPr>
            </a:lstStyle>
            <a:p>
              <a:pPr>
                <a:spcBef>
                  <a:spcPct val="50000"/>
                </a:spcBef>
                <a:buClrTx/>
                <a:buSzTx/>
                <a:buNone/>
              </a:pPr>
              <a:r>
                <a:rPr lang="en-US" altLang="zh-CN" sz="3200" b="0" dirty="0"/>
                <a:t>F</a:t>
              </a:r>
            </a:p>
          </p:txBody>
        </p:sp>
        <p:sp>
          <p:nvSpPr>
            <p:cNvPr id="11" name="Arc 9"/>
            <p:cNvSpPr>
              <a:spLocks/>
            </p:cNvSpPr>
            <p:nvPr/>
          </p:nvSpPr>
          <p:spPr bwMode="auto">
            <a:xfrm rot="2767638">
              <a:off x="2521" y="1646"/>
              <a:ext cx="600" cy="696"/>
            </a:xfrm>
            <a:custGeom>
              <a:avLst/>
              <a:gdLst>
                <a:gd name="T0" fmla="*/ 0 w 20816"/>
                <a:gd name="T1" fmla="*/ 0 h 20659"/>
                <a:gd name="T2" fmla="*/ 0 w 20816"/>
                <a:gd name="T3" fmla="*/ 0 h 20659"/>
                <a:gd name="T4" fmla="*/ 0 w 20816"/>
                <a:gd name="T5" fmla="*/ 0 h 20659"/>
                <a:gd name="T6" fmla="*/ 0 60000 65536"/>
                <a:gd name="T7" fmla="*/ 0 60000 65536"/>
                <a:gd name="T8" fmla="*/ 0 60000 65536"/>
                <a:gd name="T9" fmla="*/ 0 w 20816"/>
                <a:gd name="T10" fmla="*/ 0 h 20659"/>
                <a:gd name="T11" fmla="*/ 20816 w 20816"/>
                <a:gd name="T12" fmla="*/ 20659 h 20659"/>
              </a:gdLst>
              <a:ahLst/>
              <a:cxnLst>
                <a:cxn ang="T6">
                  <a:pos x="T0" y="T1"/>
                </a:cxn>
                <a:cxn ang="T7">
                  <a:pos x="T2" y="T3"/>
                </a:cxn>
                <a:cxn ang="T8">
                  <a:pos x="T4" y="T5"/>
                </a:cxn>
              </a:cxnLst>
              <a:rect l="T9" t="T10" r="T11" b="T12"/>
              <a:pathLst>
                <a:path w="20816" h="20659" fill="none" extrusionOk="0">
                  <a:moveTo>
                    <a:pt x="6305" y="-1"/>
                  </a:moveTo>
                  <a:cubicBezTo>
                    <a:pt x="13370" y="2156"/>
                    <a:pt x="18844" y="7774"/>
                    <a:pt x="20816" y="14893"/>
                  </a:cubicBezTo>
                </a:path>
                <a:path w="20816" h="20659" stroke="0" extrusionOk="0">
                  <a:moveTo>
                    <a:pt x="6305" y="-1"/>
                  </a:moveTo>
                  <a:cubicBezTo>
                    <a:pt x="13370" y="2156"/>
                    <a:pt x="18844" y="7774"/>
                    <a:pt x="20816" y="14893"/>
                  </a:cubicBezTo>
                  <a:lnTo>
                    <a:pt x="0" y="20659"/>
                  </a:lnTo>
                  <a:lnTo>
                    <a:pt x="6305" y="-1"/>
                  </a:lnTo>
                  <a:close/>
                </a:path>
              </a:pathLst>
            </a:custGeom>
            <a:solidFill>
              <a:srgbClr val="00CCFF">
                <a:alpha val="50195"/>
              </a:srgbClr>
            </a:solidFill>
            <a:ln w="57150">
              <a:solidFill>
                <a:srgbClr val="00A278"/>
              </a:solidFill>
              <a:round/>
              <a:headEnd/>
              <a:tailEnd/>
            </a:ln>
          </p:spPr>
          <p:txBody>
            <a:bodyPr wrap="none" anchor="ctr"/>
            <a:lstStyle/>
            <a:p>
              <a:endParaRPr lang="zh-CN" altLang="en-US"/>
            </a:p>
          </p:txBody>
        </p:sp>
      </p:grpSp>
    </p:spTree>
    <p:extLst>
      <p:ext uri="{BB962C8B-B14F-4D97-AF65-F5344CB8AC3E}">
        <p14:creationId xmlns:p14="http://schemas.microsoft.com/office/powerpoint/2010/main" val="4218281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中性">
  <a:themeElements>
    <a:clrScheme name="中性">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中性">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中性">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5151</TotalTime>
  <Words>2911</Words>
  <Application>Microsoft Office PowerPoint</Application>
  <PresentationFormat>全屏显示(4:3)</PresentationFormat>
  <Paragraphs>342</Paragraphs>
  <Slides>49</Slides>
  <Notes>12</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1</vt:i4>
      </vt:variant>
      <vt:variant>
        <vt:lpstr>幻灯片标题</vt:lpstr>
      </vt:variant>
      <vt:variant>
        <vt:i4>49</vt:i4>
      </vt:variant>
    </vt:vector>
  </HeadingPairs>
  <TitlesOfParts>
    <vt:vector size="63" baseType="lpstr">
      <vt:lpstr>Savoye LET</vt:lpstr>
      <vt:lpstr>华文仿宋</vt:lpstr>
      <vt:lpstr>宋体</vt:lpstr>
      <vt:lpstr>Arial</vt:lpstr>
      <vt:lpstr>Calibri</vt:lpstr>
      <vt:lpstr>Cambria Math</vt:lpstr>
      <vt:lpstr>Constantia</vt:lpstr>
      <vt:lpstr>Symbol</vt:lpstr>
      <vt:lpstr>Times New Roman</vt:lpstr>
      <vt:lpstr>Tw Cen MT</vt:lpstr>
      <vt:lpstr>Wingdings</vt:lpstr>
      <vt:lpstr>Wingdings 2</vt:lpstr>
      <vt:lpstr>中性</vt:lpstr>
      <vt:lpstr>Document</vt:lpstr>
      <vt:lpstr>离散概率</vt:lpstr>
      <vt:lpstr>回顾</vt:lpstr>
      <vt:lpstr>本节提要</vt:lpstr>
      <vt:lpstr>例：生日问题</vt:lpstr>
      <vt:lpstr>例：生日问题</vt:lpstr>
      <vt:lpstr>概率定义</vt:lpstr>
      <vt:lpstr>概率性质</vt:lpstr>
      <vt:lpstr>均匀分布</vt:lpstr>
      <vt:lpstr>条件概率与独立性</vt:lpstr>
      <vt:lpstr>例</vt:lpstr>
      <vt:lpstr>例</vt:lpstr>
      <vt:lpstr>例：三门问题</vt:lpstr>
      <vt:lpstr>例：三门问题</vt:lpstr>
      <vt:lpstr>例：三门问题</vt:lpstr>
      <vt:lpstr>本节提要</vt:lpstr>
      <vt:lpstr>贝叶斯定理</vt:lpstr>
      <vt:lpstr>贝叶斯定理的推导</vt:lpstr>
      <vt:lpstr>贝叶斯定理</vt:lpstr>
      <vt:lpstr>贝叶斯定理的应用</vt:lpstr>
      <vt:lpstr>贝叶斯定理的应用（续）</vt:lpstr>
      <vt:lpstr>贝叶斯定理的应用（续）</vt:lpstr>
      <vt:lpstr>本节提要</vt:lpstr>
      <vt:lpstr>随机变量</vt:lpstr>
      <vt:lpstr>随机变量</vt:lpstr>
      <vt:lpstr>二项分布</vt:lpstr>
      <vt:lpstr>例</vt:lpstr>
      <vt:lpstr>例</vt:lpstr>
      <vt:lpstr>随机变量分布特征的刻画</vt:lpstr>
      <vt:lpstr>期望值</vt:lpstr>
      <vt:lpstr>例</vt:lpstr>
      <vt:lpstr>例</vt:lpstr>
      <vt:lpstr>例</vt:lpstr>
      <vt:lpstr>期望值的等价定义</vt:lpstr>
      <vt:lpstr>条件期望</vt:lpstr>
      <vt:lpstr>全期望公式</vt:lpstr>
      <vt:lpstr>例：Mean Time to Failure</vt:lpstr>
      <vt:lpstr>期望的线性特性</vt:lpstr>
      <vt:lpstr>例：猴子打字</vt:lpstr>
      <vt:lpstr>例：Expected Value in the Hatcheck Problem</vt:lpstr>
      <vt:lpstr>独立随机变量</vt:lpstr>
      <vt:lpstr>方差</vt:lpstr>
      <vt:lpstr>方差</vt:lpstr>
      <vt:lpstr>Bienaymé’s formula</vt:lpstr>
      <vt:lpstr>Bienaymé’s formula</vt:lpstr>
      <vt:lpstr>概率化方法(Probabilistic Method)</vt:lpstr>
      <vt:lpstr>例：Ramsey数</vt:lpstr>
      <vt:lpstr>例：Ramsey数</vt:lpstr>
      <vt:lpstr>本节小结</vt:lpstr>
      <vt:lpstr>作业</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唐斌</dc:creator>
  <cp:lastModifiedBy>姚远</cp:lastModifiedBy>
  <cp:revision>239</cp:revision>
  <dcterms:created xsi:type="dcterms:W3CDTF">2016-02-22T01:45:17Z</dcterms:created>
  <dcterms:modified xsi:type="dcterms:W3CDTF">2025-09-20T06:28:13Z</dcterms:modified>
</cp:coreProperties>
</file>