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37"/>
  </p:notesMasterIdLst>
  <p:sldIdLst>
    <p:sldId id="275" r:id="rId2"/>
    <p:sldId id="315" r:id="rId3"/>
    <p:sldId id="316" r:id="rId4"/>
    <p:sldId id="276" r:id="rId5"/>
    <p:sldId id="280" r:id="rId6"/>
    <p:sldId id="320" r:id="rId7"/>
    <p:sldId id="283" r:id="rId8"/>
    <p:sldId id="284" r:id="rId9"/>
    <p:sldId id="286" r:id="rId10"/>
    <p:sldId id="321" r:id="rId11"/>
    <p:sldId id="288" r:id="rId12"/>
    <p:sldId id="289" r:id="rId13"/>
    <p:sldId id="300" r:id="rId14"/>
    <p:sldId id="301" r:id="rId15"/>
    <p:sldId id="290" r:id="rId16"/>
    <p:sldId id="291" r:id="rId17"/>
    <p:sldId id="292" r:id="rId18"/>
    <p:sldId id="293" r:id="rId19"/>
    <p:sldId id="294" r:id="rId20"/>
    <p:sldId id="295" r:id="rId21"/>
    <p:sldId id="298" r:id="rId22"/>
    <p:sldId id="299" r:id="rId23"/>
    <p:sldId id="302" r:id="rId24"/>
    <p:sldId id="303" r:id="rId25"/>
    <p:sldId id="305" r:id="rId26"/>
    <p:sldId id="304" r:id="rId27"/>
    <p:sldId id="322" r:id="rId28"/>
    <p:sldId id="319" r:id="rId29"/>
    <p:sldId id="312" r:id="rId30"/>
    <p:sldId id="306" r:id="rId31"/>
    <p:sldId id="307" r:id="rId32"/>
    <p:sldId id="313" r:id="rId33"/>
    <p:sldId id="314" r:id="rId34"/>
    <p:sldId id="323" r:id="rId35"/>
    <p:sldId id="308" r:id="rId3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2E99"/>
    <a:srgbClr val="677E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15" autoAdjust="0"/>
    <p:restoredTop sz="89539" autoAdjust="0"/>
  </p:normalViewPr>
  <p:slideViewPr>
    <p:cSldViewPr>
      <p:cViewPr varScale="1">
        <p:scale>
          <a:sx n="138" d="100"/>
          <a:sy n="138" d="100"/>
        </p:scale>
        <p:origin x="1074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336E7-F42F-4A2E-9F47-4CAB93D1803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9DC25-1DF3-4044-A1F0-C273483743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799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9DC25-1DF3-4044-A1F0-C273483743D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193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9DC25-1DF3-4044-A1F0-C273483743DC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151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1976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月，在美国伊利诺斯大学的两台不同的电子计算机上，用了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1200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个小时，作了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亿个判断，结果没有一张地图是需要五色的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9DC25-1DF3-4044-A1F0-C273483743DC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471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楊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米爾斯存在性與質量間隙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納維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斯拓克斯存在性與光滑性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貝赫與維訥通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戴爾猜想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9DC25-1DF3-4044-A1F0-C273483743DC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329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9DC25-1DF3-4044-A1F0-C273483743DC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191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inductive、deductive、abductive</a:t>
            </a:r>
            <a:endParaRPr lang="zh-CN" altLang="en-US" dirty="0"/>
          </a:p>
          <a:p>
            <a:r>
              <a:rPr lang="zh-CN" altLang="en-US" dirty="0"/>
              <a:t>归纳推理、演绎推理、朔因推理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9DC25-1DF3-4044-A1F0-C273483743D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989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平行公理另一种表述：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在一平面内，过直线外一点，可作且只可作一直线跟此直线平行。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过直线外一点有两条平行线：双曲几何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过直线外一点，不能做直线和已知直线不相交：椭圆几何（高斯、黎曼）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9DC25-1DF3-4044-A1F0-C273483743D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011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dirty="0">
                <a:sym typeface="Symbol" charset="2"/>
              </a:rPr>
              <a:t>整数</a:t>
            </a:r>
            <a:r>
              <a:rPr lang="en-US" altLang="zh-CN" dirty="0">
                <a:sym typeface="Symbol" charset="2"/>
              </a:rPr>
              <a:t>n</a:t>
            </a:r>
            <a:r>
              <a:rPr lang="zh-CN" altLang="en-US" dirty="0">
                <a:sym typeface="Symbol" charset="2"/>
              </a:rPr>
              <a:t>是偶数，如果存在一个整数</a:t>
            </a:r>
            <a:r>
              <a:rPr lang="en-US" altLang="zh-CN" dirty="0">
                <a:sym typeface="Symbol" charset="2"/>
              </a:rPr>
              <a:t>k</a:t>
            </a:r>
            <a:r>
              <a:rPr lang="zh-CN" altLang="en-US" dirty="0">
                <a:sym typeface="Symbol" charset="2"/>
              </a:rPr>
              <a:t>使得</a:t>
            </a:r>
            <a:r>
              <a:rPr lang="en-US" altLang="zh-CN" dirty="0">
                <a:sym typeface="Symbol" charset="2"/>
              </a:rPr>
              <a:t>n=2k;</a:t>
            </a:r>
          </a:p>
          <a:p>
            <a:pPr lvl="0"/>
            <a:r>
              <a:rPr lang="zh-CN" altLang="en-US" dirty="0">
                <a:sym typeface="Symbol" charset="2"/>
              </a:rPr>
              <a:t>整数</a:t>
            </a:r>
            <a:r>
              <a:rPr lang="en-US" altLang="zh-CN" dirty="0">
                <a:sym typeface="Symbol" charset="2"/>
              </a:rPr>
              <a:t>n</a:t>
            </a:r>
            <a:r>
              <a:rPr lang="zh-CN" altLang="en-US" dirty="0">
                <a:sym typeface="Symbol" charset="2"/>
              </a:rPr>
              <a:t>是奇数，如果存在一个整数</a:t>
            </a:r>
            <a:r>
              <a:rPr lang="en-US" altLang="zh-CN" dirty="0">
                <a:sym typeface="Symbol" charset="2"/>
              </a:rPr>
              <a:t>k</a:t>
            </a:r>
            <a:r>
              <a:rPr lang="zh-CN" altLang="en-US" dirty="0">
                <a:sym typeface="Symbol" charset="2"/>
              </a:rPr>
              <a:t>使得</a:t>
            </a:r>
            <a:r>
              <a:rPr lang="en-US" altLang="zh-CN" dirty="0">
                <a:sym typeface="Symbol" charset="2"/>
              </a:rPr>
              <a:t>n=2k+1</a:t>
            </a:r>
            <a:r>
              <a:rPr lang="zh-CN" altLang="en-US" dirty="0">
                <a:sym typeface="Symbol" charset="2"/>
              </a:rPr>
              <a:t>。</a:t>
            </a:r>
            <a:endParaRPr lang="en-US" altLang="zh-CN" dirty="0">
              <a:sym typeface="Symbol" charset="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9DC25-1DF3-4044-A1F0-C273483743D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91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ym typeface="Symbol" charset="2"/>
              </a:rPr>
              <a:t>备注：一个整数要么是偶数，要么是奇数。</a:t>
            </a:r>
            <a:endParaRPr lang="en-US" altLang="zh-CN" dirty="0">
              <a:sym typeface="Symbol" charset="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9DC25-1DF3-4044-A1F0-C273483743D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2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非构造性证明中可以使用排中律（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只能说有理数或无理数），而构造性证明里排中律是无效的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9DC25-1DF3-4044-A1F0-C273483743D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803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9DC25-1DF3-4044-A1F0-C273483743DC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828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9DC25-1DF3-4044-A1F0-C273483743D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740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9DC25-1DF3-4044-A1F0-C273483743DC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105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/>
              <a:t>单击此处编辑母版副标题样式</a:t>
            </a:r>
            <a:endParaRPr kumimoji="0" lang="en-US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4ED9701B-4197-4FE5-B5DA-5416DC1669A5}" type="datetime1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033A-B298-4829-B013-FB02CFC1E8B2}" type="datetime1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6322D89-321D-4885-89B2-A0E512222A49}" type="datetime1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6247-266E-48C6-8B14-289F25875231}" type="datetime1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7" name="矩形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12" name="日期占位符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5BE9-30F8-4EBE-A9C2-AB249A42BA31}" type="datetime1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7E2C2CD-497C-4296-A0B9-87C9C1109BD9}" type="datetime1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13" name="内容占位符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5E19621-E3B2-4562-A73B-168B240E71B6}" type="datetime1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16C8-561B-4A8C-9EFE-F6FCC4B46780}" type="datetime1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F784-2C90-4317-995F-7291EE975927}" type="datetime1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36A7-51C4-461E-A63E-A4F97ED44C5C}" type="datetime1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8" name="矩形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11" name="矩形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日期占位符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DD3C3FD1-F0F2-4061-8913-C3CEB2D6BA24}" type="datetime1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/>
              <a:t>单击图标添加图片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dirty="0"/>
              <a:t>单击此处编辑母版文本样式</a:t>
            </a:r>
          </a:p>
          <a:p>
            <a:pPr lvl="1" eaLnBrk="1" latinLnBrk="0" hangingPunct="1"/>
            <a:r>
              <a:rPr kumimoji="0" lang="zh-CN" altLang="en-US" dirty="0"/>
              <a:t>第二级</a:t>
            </a:r>
          </a:p>
          <a:p>
            <a:pPr lvl="2" eaLnBrk="1" latinLnBrk="0" hangingPunct="1"/>
            <a:r>
              <a:rPr kumimoji="0" lang="zh-CN" altLang="en-US" dirty="0"/>
              <a:t>第三级</a:t>
            </a:r>
          </a:p>
          <a:p>
            <a:pPr lvl="3" eaLnBrk="1" latinLnBrk="0" hangingPunct="1"/>
            <a:r>
              <a:rPr kumimoji="0" lang="zh-CN" altLang="en-US" dirty="0"/>
              <a:t>第四级</a:t>
            </a:r>
          </a:p>
          <a:p>
            <a:pPr lvl="4" eaLnBrk="1" latinLnBrk="0" hangingPunct="1"/>
            <a:r>
              <a:rPr kumimoji="0" lang="zh-CN" altLang="en-US" dirty="0"/>
              <a:t>第五级</a:t>
            </a:r>
            <a:endParaRPr kumimoji="0" lang="en-US" dirty="0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97045A6-C381-463D-A4BA-F030581BD3A5}" type="datetime1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file:///\\localhost\upload.wikimedia.org\wikipedia\commons\4\43\Perelman,_Grigori_(1966).jpg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sz="6000" dirty="0"/>
              <a:t>证明方法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582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本节提要</a:t>
            </a:r>
            <a:endParaRPr 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648108" y="1772816"/>
            <a:ext cx="784778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问题</a:t>
            </a:r>
            <a:r>
              <a:rPr lang="en-US" altLang="zh-CN" sz="3200" b="1" dirty="0"/>
              <a:t>1</a:t>
            </a:r>
            <a:r>
              <a:rPr lang="zh-CN" altLang="en-US" sz="3200" b="1" dirty="0"/>
              <a:t>：什么叫证明？</a:t>
            </a:r>
            <a:endParaRPr lang="en-US" altLang="zh-CN" sz="3200" b="1" dirty="0"/>
          </a:p>
          <a:p>
            <a:r>
              <a:rPr lang="en-US" altLang="zh-CN" sz="2800" b="1" dirty="0">
                <a:solidFill>
                  <a:srgbClr val="0000CC"/>
                </a:solidFill>
                <a:latin typeface="华文仿宋" panose="02010600040101010101" pitchFamily="2" charset="-122"/>
              </a:rPr>
              <a:t>- </a:t>
            </a:r>
            <a:r>
              <a:rPr lang="zh-CN" altLang="en-US" sz="2800" b="1" dirty="0">
                <a:solidFill>
                  <a:srgbClr val="0000CC"/>
                </a:solidFill>
                <a:latin typeface="华文仿宋" panose="02010600040101010101" pitchFamily="2" charset="-122"/>
              </a:rPr>
              <a:t>表明定理为真的有效论证（演绎推理）</a:t>
            </a:r>
            <a:endParaRPr lang="en-US" altLang="zh-CN" sz="2800" b="1" dirty="0"/>
          </a:p>
          <a:p>
            <a:r>
              <a:rPr lang="zh-CN" altLang="en-US" sz="3200" b="1" dirty="0">
                <a:solidFill>
                  <a:srgbClr val="FF0000"/>
                </a:solidFill>
              </a:rPr>
              <a:t>问题</a:t>
            </a:r>
            <a:r>
              <a:rPr lang="en-US" altLang="zh-CN" sz="3200" b="1" dirty="0">
                <a:solidFill>
                  <a:srgbClr val="FF0000"/>
                </a:solidFill>
              </a:rPr>
              <a:t>2</a:t>
            </a:r>
            <a:r>
              <a:rPr lang="zh-CN" altLang="en-US" sz="3200" b="1" dirty="0">
                <a:solidFill>
                  <a:srgbClr val="FF0000"/>
                </a:solidFill>
              </a:rPr>
              <a:t>：常见的证明方法有哪些？</a:t>
            </a:r>
            <a:endParaRPr lang="en-US" altLang="zh-CN" sz="3200" b="1" dirty="0">
              <a:solidFill>
                <a:srgbClr val="FF0000"/>
              </a:solidFill>
            </a:endParaRPr>
          </a:p>
          <a:p>
            <a:r>
              <a:rPr lang="zh-CN" altLang="en-US" sz="3200" b="1" dirty="0"/>
              <a:t>问题</a:t>
            </a:r>
            <a:r>
              <a:rPr lang="en-US" altLang="zh-CN" sz="3200" b="1" dirty="0"/>
              <a:t>3</a:t>
            </a:r>
            <a:r>
              <a:rPr lang="zh-CN" altLang="en-US" sz="3200" b="1" dirty="0"/>
              <a:t>：什么是猜想？有哪些有意思的猜想？</a:t>
            </a:r>
            <a:endParaRPr lang="en-US" altLang="zh-CN" sz="3200" b="1" dirty="0"/>
          </a:p>
        </p:txBody>
      </p:sp>
    </p:spTree>
    <p:extLst>
      <p:ext uri="{BB962C8B-B14F-4D97-AF65-F5344CB8AC3E}">
        <p14:creationId xmlns:p14="http://schemas.microsoft.com/office/powerpoint/2010/main" val="1809335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直接证明法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913308-F349-4B6D-A68A-DD1791B4A57B}" type="slidenum">
              <a:rPr lang="zh-CN" altLang="en-US" smtClean="0"/>
              <a:t>11</a:t>
            </a:fld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72" y="1735607"/>
            <a:ext cx="7812360" cy="428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54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间接证明法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913308-F349-4B6D-A68A-DD1791B4A57B}" type="slidenum">
              <a:rPr lang="zh-CN" altLang="en-US" smtClean="0"/>
              <a:t>12</a:t>
            </a:fld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58" y="1772816"/>
            <a:ext cx="8244408" cy="416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50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空证明法</a:t>
            </a:r>
            <a:r>
              <a:rPr lang="en-US" altLang="zh-CN" dirty="0"/>
              <a:t>(</a:t>
            </a:r>
            <a:r>
              <a:rPr lang="zh-CN" altLang="en-US" dirty="0"/>
              <a:t>前件假证明法</a:t>
            </a:r>
            <a:r>
              <a:rPr lang="en-US" altLang="zh-CN" dirty="0"/>
              <a:t>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913308-F349-4B6D-A68A-DD1791B4A57B}" type="slidenum">
              <a:rPr lang="zh-CN" altLang="en-US" smtClean="0"/>
              <a:t>13</a:t>
            </a:fld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76" y="1824579"/>
            <a:ext cx="7826356" cy="441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7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平凡证明法</a:t>
            </a:r>
            <a:r>
              <a:rPr lang="en-US" altLang="zh-CN" dirty="0"/>
              <a:t>(</a:t>
            </a:r>
            <a:r>
              <a:rPr lang="zh-CN" altLang="en-US" dirty="0"/>
              <a:t>后件真证明法</a:t>
            </a:r>
            <a:r>
              <a:rPr lang="en-US" altLang="zh-CN" dirty="0"/>
              <a:t>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913308-F349-4B6D-A68A-DD1791B4A57B}" type="slidenum">
              <a:rPr lang="zh-CN" altLang="en-US" smtClean="0"/>
              <a:t>14</a:t>
            </a:fld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" y="1772816"/>
            <a:ext cx="7704856" cy="450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71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归谬法</a:t>
            </a:r>
            <a:r>
              <a:rPr lang="en-US" altLang="zh-CN" dirty="0"/>
              <a:t>(</a:t>
            </a:r>
            <a:r>
              <a:rPr lang="zh-CN" altLang="en-US" dirty="0"/>
              <a:t>反证法</a:t>
            </a:r>
            <a:r>
              <a:rPr lang="en-US" altLang="zh-CN" dirty="0"/>
              <a:t>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913308-F349-4B6D-A68A-DD1791B4A57B}" type="slidenum">
              <a:rPr lang="zh-CN" altLang="en-US" smtClean="0"/>
              <a:t>15</a:t>
            </a:fld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" y="1714653"/>
            <a:ext cx="8080071" cy="452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46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归谬法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913308-F349-4B6D-A68A-DD1791B4A57B}" type="slidenum">
              <a:rPr lang="zh-CN" altLang="en-US" smtClean="0"/>
              <a:t>16</a:t>
            </a:fld>
            <a:endParaRPr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" y="1772816"/>
            <a:ext cx="803457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70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广义归谬法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913308-F349-4B6D-A68A-DD1791B4A57B}" type="slidenum">
              <a:rPr lang="zh-CN" altLang="en-US" smtClean="0"/>
              <a:t>17</a:t>
            </a:fld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522815" y="1772816"/>
            <a:ext cx="8352012" cy="4105686"/>
            <a:chOff x="522815" y="1772816"/>
            <a:chExt cx="8352012" cy="410568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2649" y="1772816"/>
              <a:ext cx="8262178" cy="4032448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815" y="5301207"/>
              <a:ext cx="8243233" cy="577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213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穷举法</a:t>
            </a:r>
            <a:r>
              <a:rPr lang="en-US" altLang="zh-CN" dirty="0"/>
              <a:t>(</a:t>
            </a:r>
            <a:r>
              <a:rPr lang="zh-CN" altLang="en-US" dirty="0"/>
              <a:t>分情形证明</a:t>
            </a:r>
            <a:r>
              <a:rPr lang="en-US" altLang="zh-CN" dirty="0"/>
              <a:t>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913308-F349-4B6D-A68A-DD1791B4A57B}" type="slidenum">
              <a:rPr lang="zh-CN" altLang="en-US" smtClean="0"/>
              <a:t>18</a:t>
            </a:fld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00" y="1700807"/>
            <a:ext cx="7906640" cy="457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34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穷举法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913308-F349-4B6D-A68A-DD1791B4A57B}" type="slidenum">
              <a:rPr lang="zh-CN" altLang="en-US" smtClean="0"/>
              <a:t>19</a:t>
            </a:fld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180" y="1772816"/>
            <a:ext cx="7596336" cy="469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10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回顾</a:t>
            </a:r>
            <a:endParaRPr 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648108" y="1988840"/>
            <a:ext cx="7847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问题</a:t>
            </a:r>
            <a:r>
              <a:rPr lang="en-US" altLang="zh-CN" sz="3200" b="1" dirty="0"/>
              <a:t>1</a:t>
            </a:r>
            <a:r>
              <a:rPr lang="zh-CN" altLang="en-US" sz="3200" b="1" dirty="0"/>
              <a:t>：如何基于命题逻辑进行推理？</a:t>
            </a:r>
            <a:endParaRPr lang="en-US" altLang="zh-CN" sz="3200" b="1" dirty="0"/>
          </a:p>
          <a:p>
            <a:r>
              <a:rPr lang="en-US" altLang="zh-CN" sz="2800" b="1" dirty="0">
                <a:solidFill>
                  <a:srgbClr val="0000CC"/>
                </a:solidFill>
              </a:rPr>
              <a:t>- </a:t>
            </a:r>
            <a:r>
              <a:rPr lang="zh-CN" altLang="en-US" sz="2800" b="1" dirty="0">
                <a:solidFill>
                  <a:srgbClr val="0000CC"/>
                </a:solidFill>
              </a:rPr>
              <a:t>蕴含永真式导出推理规则</a:t>
            </a:r>
            <a:endParaRPr lang="en-US" altLang="zh-CN" sz="2800" b="1" dirty="0">
              <a:solidFill>
                <a:srgbClr val="0000CC"/>
              </a:solidFill>
            </a:endParaRPr>
          </a:p>
          <a:p>
            <a:r>
              <a:rPr lang="zh-CN" altLang="en-US" sz="3200" b="1" dirty="0"/>
              <a:t>问题</a:t>
            </a:r>
            <a:r>
              <a:rPr lang="en-US" altLang="zh-CN" sz="3200" b="1" dirty="0"/>
              <a:t>2</a:t>
            </a:r>
            <a:r>
              <a:rPr lang="zh-CN" altLang="en-US" sz="3200" b="1" dirty="0"/>
              <a:t>：什么是</a:t>
            </a:r>
            <a:r>
              <a:rPr lang="en-US" altLang="zh-CN" sz="3200" b="1" dirty="0"/>
              <a:t>(</a:t>
            </a:r>
            <a:r>
              <a:rPr lang="zh-CN" altLang="en-US" sz="3200" b="1" dirty="0"/>
              <a:t>一阶</a:t>
            </a:r>
            <a:r>
              <a:rPr lang="en-US" altLang="zh-CN" sz="3200" b="1" dirty="0"/>
              <a:t>)</a:t>
            </a:r>
            <a:r>
              <a:rPr lang="zh-CN" altLang="en-US" sz="3200" b="1" dirty="0"/>
              <a:t>谓词逻辑？</a:t>
            </a:r>
            <a:endParaRPr lang="en-US" altLang="zh-CN" sz="3200" b="1" dirty="0"/>
          </a:p>
          <a:p>
            <a:r>
              <a:rPr lang="en-US" altLang="zh-CN" sz="2800" b="1" dirty="0">
                <a:solidFill>
                  <a:srgbClr val="0000CC"/>
                </a:solidFill>
              </a:rPr>
              <a:t>- </a:t>
            </a:r>
            <a:r>
              <a:rPr lang="zh-CN" altLang="en-US" sz="2800" b="1" dirty="0">
                <a:solidFill>
                  <a:srgbClr val="0000CC"/>
                </a:solidFill>
                <a:latin typeface="华文仿宋" panose="02010600040101010101" pitchFamily="2" charset="-122"/>
              </a:rPr>
              <a:t>命题逻辑</a:t>
            </a:r>
            <a:r>
              <a:rPr lang="en-US" altLang="zh-CN" sz="2800" b="1" dirty="0">
                <a:solidFill>
                  <a:srgbClr val="0000CC"/>
                </a:solidFill>
                <a:latin typeface="华文仿宋" panose="02010600040101010101" pitchFamily="2" charset="-122"/>
              </a:rPr>
              <a:t>+</a:t>
            </a:r>
            <a:r>
              <a:rPr lang="zh-CN" altLang="en-US" sz="2800" b="1" dirty="0">
                <a:solidFill>
                  <a:srgbClr val="0000CC"/>
                </a:solidFill>
                <a:latin typeface="华文仿宋" panose="02010600040101010101" pitchFamily="2" charset="-122"/>
              </a:rPr>
              <a:t>谓词</a:t>
            </a:r>
            <a:r>
              <a:rPr lang="en-US" altLang="zh-CN" sz="2800" b="1" dirty="0">
                <a:solidFill>
                  <a:srgbClr val="0000CC"/>
                </a:solidFill>
                <a:latin typeface="华文仿宋" panose="02010600040101010101" pitchFamily="2" charset="-122"/>
              </a:rPr>
              <a:t>+</a:t>
            </a:r>
            <a:r>
              <a:rPr lang="zh-CN" altLang="en-US" sz="2800" b="1" dirty="0">
                <a:solidFill>
                  <a:srgbClr val="0000CC"/>
                </a:solidFill>
                <a:latin typeface="华文仿宋" panose="02010600040101010101" pitchFamily="2" charset="-122"/>
              </a:rPr>
              <a:t>量词；量化表达式</a:t>
            </a:r>
            <a:endParaRPr lang="en-US" altLang="zh-CN" sz="3200" b="1" dirty="0"/>
          </a:p>
          <a:p>
            <a:r>
              <a:rPr lang="zh-CN" altLang="en-US" sz="3200" b="1" dirty="0"/>
              <a:t>问题</a:t>
            </a:r>
            <a:r>
              <a:rPr lang="en-US" altLang="zh-CN" sz="3200" b="1" dirty="0"/>
              <a:t>3</a:t>
            </a:r>
            <a:r>
              <a:rPr lang="zh-CN" altLang="en-US" sz="3200" b="1" dirty="0"/>
              <a:t>：如何基于谓词逻辑进行推理？</a:t>
            </a:r>
            <a:endParaRPr lang="en-US" altLang="zh-CN" sz="3200" b="1" dirty="0"/>
          </a:p>
          <a:p>
            <a:r>
              <a:rPr lang="en-US" altLang="zh-CN" sz="2800" b="1" dirty="0">
                <a:solidFill>
                  <a:srgbClr val="0000CC"/>
                </a:solidFill>
              </a:rPr>
              <a:t>- </a:t>
            </a:r>
            <a:r>
              <a:rPr lang="zh-CN" altLang="en-US" sz="2800" b="1" dirty="0">
                <a:solidFill>
                  <a:srgbClr val="0000CC"/>
                </a:solidFill>
              </a:rPr>
              <a:t>命题逻辑的推理</a:t>
            </a:r>
            <a:r>
              <a:rPr lang="en-US" altLang="zh-CN" sz="2800" b="1" dirty="0">
                <a:solidFill>
                  <a:srgbClr val="0000CC"/>
                </a:solidFill>
              </a:rPr>
              <a:t>+</a:t>
            </a:r>
            <a:r>
              <a:rPr lang="zh-CN" altLang="en-US" sz="2800" b="1" dirty="0">
                <a:solidFill>
                  <a:srgbClr val="0000CC"/>
                </a:solidFill>
              </a:rPr>
              <a:t>全称</a:t>
            </a:r>
            <a:r>
              <a:rPr lang="en-US" altLang="zh-CN" sz="2800" b="1" dirty="0">
                <a:solidFill>
                  <a:srgbClr val="0000CC"/>
                </a:solidFill>
              </a:rPr>
              <a:t>/</a:t>
            </a:r>
            <a:r>
              <a:rPr lang="zh-CN" altLang="en-US" sz="2800" b="1" dirty="0">
                <a:solidFill>
                  <a:srgbClr val="0000CC"/>
                </a:solidFill>
              </a:rPr>
              <a:t>存在 例示</a:t>
            </a:r>
            <a:r>
              <a:rPr lang="en-US" altLang="zh-CN" sz="2800" b="1" dirty="0">
                <a:solidFill>
                  <a:srgbClr val="0000CC"/>
                </a:solidFill>
              </a:rPr>
              <a:t>/</a:t>
            </a:r>
            <a:r>
              <a:rPr lang="zh-CN" altLang="en-US" sz="2800" b="1" dirty="0">
                <a:solidFill>
                  <a:srgbClr val="0000CC"/>
                </a:solidFill>
              </a:rPr>
              <a:t>生成</a:t>
            </a:r>
            <a:endParaRPr lang="en-US" altLang="zh-CN" sz="2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30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穷举法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913308-F349-4B6D-A68A-DD1791B4A57B}" type="slidenum">
              <a:rPr lang="zh-CN" altLang="en-US" smtClean="0"/>
              <a:t>20</a:t>
            </a:fld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027" y="1700808"/>
            <a:ext cx="7535381" cy="3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48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等价性证明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913308-F349-4B6D-A68A-DD1791B4A57B}" type="slidenum">
              <a:rPr lang="zh-CN" altLang="en-US" smtClean="0"/>
              <a:t>21</a:t>
            </a:fld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683568" y="1772816"/>
            <a:ext cx="8025519" cy="4176464"/>
            <a:chOff x="683568" y="1772816"/>
            <a:chExt cx="8025519" cy="41764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3568" y="1772816"/>
              <a:ext cx="8025519" cy="417646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9912" y="2420888"/>
              <a:ext cx="396000" cy="237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3334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存在性证明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720881" y="1700808"/>
            <a:ext cx="7936934" cy="4495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913308-F349-4B6D-A68A-DD1791B4A57B}" type="slidenum">
              <a:rPr lang="zh-CN" altLang="en-US" smtClean="0"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07920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唯一性证明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913308-F349-4B6D-A68A-DD1791B4A57B}" type="slidenum">
              <a:rPr lang="zh-CN" altLang="en-US" smtClean="0"/>
              <a:t>23</a:t>
            </a:fld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" y="1844824"/>
            <a:ext cx="6676974" cy="241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68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构造性证明法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913308-F349-4B6D-A68A-DD1791B4A57B}" type="slidenum">
              <a:rPr lang="zh-CN" altLang="en-US" smtClean="0"/>
              <a:t>24</a:t>
            </a:fld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" y="1700808"/>
            <a:ext cx="8138192" cy="469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98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反例法</a:t>
            </a:r>
            <a:r>
              <a:rPr lang="en-US" altLang="zh-CN" dirty="0"/>
              <a:t>(</a:t>
            </a:r>
            <a:r>
              <a:rPr lang="zh-CN" altLang="en-US" dirty="0"/>
              <a:t>命题为假的证明</a:t>
            </a:r>
            <a:r>
              <a:rPr lang="en-US" altLang="zh-CN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913308-F349-4B6D-A68A-DD1791B4A57B}" type="slidenum">
              <a:rPr lang="zh-CN" altLang="en-US" smtClean="0"/>
              <a:t>25</a:t>
            </a:fld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10" y="1772816"/>
            <a:ext cx="8123238" cy="471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92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证明中的错误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913308-F349-4B6D-A68A-DD1791B4A57B}" type="slidenum">
              <a:rPr lang="zh-CN" altLang="en-US" smtClean="0"/>
              <a:t>26</a:t>
            </a:fld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" y="1700808"/>
            <a:ext cx="7847784" cy="485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43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本节提要</a:t>
            </a:r>
            <a:endParaRPr 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648108" y="1772816"/>
            <a:ext cx="7847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问题</a:t>
            </a:r>
            <a:r>
              <a:rPr lang="en-US" altLang="zh-CN" sz="3200" b="1" dirty="0"/>
              <a:t>1</a:t>
            </a:r>
            <a:r>
              <a:rPr lang="zh-CN" altLang="en-US" sz="3200" b="1" dirty="0"/>
              <a:t>：什么叫证明？</a:t>
            </a:r>
            <a:endParaRPr lang="en-US" altLang="zh-CN" sz="3200" b="1" dirty="0"/>
          </a:p>
          <a:p>
            <a:r>
              <a:rPr lang="en-US" altLang="zh-CN" sz="2800" b="1" dirty="0">
                <a:solidFill>
                  <a:srgbClr val="0000CC"/>
                </a:solidFill>
                <a:latin typeface="华文仿宋" panose="02010600040101010101" pitchFamily="2" charset="-122"/>
              </a:rPr>
              <a:t>- </a:t>
            </a:r>
            <a:r>
              <a:rPr lang="zh-CN" altLang="en-US" sz="2800" b="1" dirty="0">
                <a:solidFill>
                  <a:srgbClr val="0000CC"/>
                </a:solidFill>
                <a:latin typeface="华文仿宋" panose="02010600040101010101" pitchFamily="2" charset="-122"/>
              </a:rPr>
              <a:t>表明定理为真的有效论证；演绎推理</a:t>
            </a:r>
            <a:endParaRPr lang="en-US" altLang="zh-CN" sz="2800" b="1" dirty="0"/>
          </a:p>
          <a:p>
            <a:r>
              <a:rPr lang="zh-CN" altLang="en-US" sz="3200" b="1" dirty="0"/>
              <a:t>问题</a:t>
            </a:r>
            <a:r>
              <a:rPr lang="en-US" altLang="zh-CN" sz="3200" b="1" dirty="0"/>
              <a:t>2</a:t>
            </a:r>
            <a:r>
              <a:rPr lang="zh-CN" altLang="en-US" sz="3200" b="1" dirty="0"/>
              <a:t>：常见的证明方法有哪些？</a:t>
            </a:r>
            <a:endParaRPr lang="en-US" altLang="zh-CN" sz="3200" b="1" dirty="0"/>
          </a:p>
          <a:p>
            <a:r>
              <a:rPr lang="en-US" altLang="zh-CN" sz="2800" b="1" dirty="0">
                <a:solidFill>
                  <a:srgbClr val="0000CC"/>
                </a:solidFill>
                <a:latin typeface="华文仿宋" panose="02010600040101010101" pitchFamily="2" charset="-122"/>
              </a:rPr>
              <a:t>- </a:t>
            </a:r>
            <a:r>
              <a:rPr lang="zh-CN" altLang="en-US" sz="2800" b="1" dirty="0">
                <a:solidFill>
                  <a:srgbClr val="0000CC"/>
                </a:solidFill>
                <a:latin typeface="华文仿宋" panose="02010600040101010101" pitchFamily="2" charset="-122"/>
              </a:rPr>
              <a:t>直接证明、间接证明、归谬法、分情形证明、等价性证明、存在性证明、唯一性证明</a:t>
            </a:r>
            <a:endParaRPr lang="en-US" altLang="zh-CN" sz="2800" b="1" dirty="0">
              <a:solidFill>
                <a:srgbClr val="FF0000"/>
              </a:solidFill>
            </a:endParaRPr>
          </a:p>
          <a:p>
            <a:r>
              <a:rPr lang="zh-CN" altLang="en-US" sz="3200" b="1" dirty="0">
                <a:solidFill>
                  <a:srgbClr val="FF0000"/>
                </a:solidFill>
              </a:rPr>
              <a:t>问题</a:t>
            </a:r>
            <a:r>
              <a:rPr lang="en-US" altLang="zh-CN" sz="3200" b="1" dirty="0">
                <a:solidFill>
                  <a:srgbClr val="FF0000"/>
                </a:solidFill>
              </a:rPr>
              <a:t>3</a:t>
            </a:r>
            <a:r>
              <a:rPr lang="zh-CN" altLang="en-US" sz="3200" b="1" dirty="0">
                <a:solidFill>
                  <a:srgbClr val="FF0000"/>
                </a:solidFill>
              </a:rPr>
              <a:t>：什么是猜想？有哪些有意思的猜想？</a:t>
            </a:r>
            <a:endParaRPr lang="en-US" altLang="zh-C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7253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猜想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猜想</a:t>
            </a:r>
            <a:endParaRPr lang="en-US" altLang="zh-CN" dirty="0"/>
          </a:p>
          <a:p>
            <a:pPr lvl="1"/>
            <a:r>
              <a:rPr lang="zh-CN" altLang="en-US" dirty="0"/>
              <a:t>被认为是真的（有意思的）陈述，还未证明其真假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r>
              <a:rPr lang="zh-CN" altLang="en-US" dirty="0"/>
              <a:t>被证明为真：定理</a:t>
            </a:r>
            <a:endParaRPr lang="en-US" altLang="zh-CN" dirty="0"/>
          </a:p>
          <a:p>
            <a:pPr lvl="2"/>
            <a:r>
              <a:rPr lang="zh-CN" altLang="en-US" dirty="0"/>
              <a:t>例：庞加莱猜想、四色猜想、费马猜想</a:t>
            </a:r>
            <a:endParaRPr lang="en-US" altLang="zh-CN" dirty="0"/>
          </a:p>
          <a:p>
            <a:pPr lvl="1"/>
            <a:r>
              <a:rPr lang="zh-CN" altLang="en-US" dirty="0"/>
              <a:t>被证明为假：推翻</a:t>
            </a:r>
            <a:endParaRPr lang="en-US" altLang="zh-CN" dirty="0"/>
          </a:p>
          <a:p>
            <a:pPr lvl="2"/>
            <a:r>
              <a:rPr lang="zh-CN" altLang="en-US" dirty="0"/>
              <a:t>例：费马曾经根据首四个费马数是素数，便猜想所有费马数都是素数</a:t>
            </a:r>
            <a:endParaRPr lang="en-US" altLang="zh-CN" dirty="0"/>
          </a:p>
          <a:p>
            <a:pPr lvl="1"/>
            <a:r>
              <a:rPr lang="zh-CN" altLang="en-US" dirty="0"/>
              <a:t>被证明为不可证明</a:t>
            </a:r>
            <a:endParaRPr lang="en-US" altLang="zh-CN" dirty="0"/>
          </a:p>
          <a:p>
            <a:pPr lvl="2"/>
            <a:r>
              <a:rPr lang="zh-CN" altLang="en-US" dirty="0"/>
              <a:t>例：连续统假设在集合论公理系统内不可证明</a:t>
            </a:r>
            <a:r>
              <a:rPr lang="en-US" altLang="zh-CN" dirty="0"/>
              <a:t>/</a:t>
            </a:r>
            <a:r>
              <a:rPr lang="zh-CN" altLang="en-US" dirty="0"/>
              <a:t>证伪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913308-F349-4B6D-A68A-DD1791B4A57B}" type="slidenum">
              <a:rPr lang="zh-CN" altLang="en-US" smtClean="0"/>
              <a:t>28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8633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费马猜想</a:t>
            </a:r>
            <a:r>
              <a:rPr lang="en-US" altLang="zh-CN" dirty="0"/>
              <a:t>-&gt;</a:t>
            </a:r>
            <a:r>
              <a:rPr lang="zh-CN" altLang="en-US" dirty="0"/>
              <a:t>费马大定理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altLang="zh-CN" dirty="0"/>
              <a:t>Pierre de Fermat (1601-1665), France</a:t>
            </a:r>
            <a:endParaRPr lang="en-US" altLang="zh-CN" dirty="0"/>
          </a:p>
          <a:p>
            <a:pPr lvl="1"/>
            <a:r>
              <a:rPr lang="fr-FR" altLang="zh-CN" dirty="0"/>
              <a:t>Fermat</a:t>
            </a:r>
            <a:r>
              <a:rPr lang="en-US" altLang="zh-CN" dirty="0"/>
              <a:t>’s Last Theorem (1637)</a:t>
            </a:r>
            <a:r>
              <a:rPr lang="zh-CN" altLang="en-US" dirty="0">
                <a:sym typeface="Symbol" charset="2"/>
              </a:rPr>
              <a:t> （费马大定理）</a:t>
            </a:r>
            <a:endParaRPr lang="en-US" altLang="zh-CN" dirty="0">
              <a:sym typeface="Symbol" charset="2"/>
            </a:endParaRPr>
          </a:p>
          <a:p>
            <a:pPr lvl="1"/>
            <a:r>
              <a:rPr lang="en-US" altLang="zh-CN" dirty="0" err="1"/>
              <a:t>x</a:t>
            </a:r>
            <a:r>
              <a:rPr lang="en-US" altLang="zh-CN" sz="2300" baseline="30000" dirty="0" err="1"/>
              <a:t>n</a:t>
            </a:r>
            <a:r>
              <a:rPr lang="en-US" altLang="zh-CN" dirty="0" err="1"/>
              <a:t>+y</a:t>
            </a:r>
            <a:r>
              <a:rPr lang="en-US" altLang="zh-CN" sz="2300" baseline="30000" dirty="0" err="1"/>
              <a:t>n</a:t>
            </a:r>
            <a:r>
              <a:rPr lang="en-US" altLang="zh-CN" dirty="0"/>
              <a:t>=</a:t>
            </a:r>
            <a:r>
              <a:rPr lang="en-US" altLang="zh-CN" dirty="0" err="1"/>
              <a:t>z</a:t>
            </a:r>
            <a:r>
              <a:rPr lang="en-US" altLang="zh-CN" sz="2300" baseline="30000" dirty="0" err="1"/>
              <a:t>n</a:t>
            </a:r>
            <a:r>
              <a:rPr lang="en-US" altLang="zh-CN" dirty="0"/>
              <a:t> (n</a:t>
            </a:r>
            <a:r>
              <a:rPr lang="en-US" altLang="zh-CN" dirty="0">
                <a:sym typeface="Symbol" charset="2"/>
              </a:rPr>
              <a:t>2, </a:t>
            </a:r>
            <a:r>
              <a:rPr lang="en-US" altLang="zh-CN" dirty="0"/>
              <a:t>xyz</a:t>
            </a:r>
            <a:r>
              <a:rPr lang="en-US" altLang="zh-CN" dirty="0">
                <a:sym typeface="Symbol" charset="2"/>
              </a:rPr>
              <a:t>0)</a:t>
            </a:r>
            <a:r>
              <a:rPr lang="zh-CN" altLang="en-US" dirty="0">
                <a:sym typeface="Symbol" charset="2"/>
              </a:rPr>
              <a:t>没有正整数解</a:t>
            </a:r>
            <a:endParaRPr lang="en-US" altLang="zh-CN" dirty="0">
              <a:sym typeface="Symbol" charset="2"/>
            </a:endParaRPr>
          </a:p>
          <a:p>
            <a:endParaRPr lang="en-US" altLang="zh-CN" dirty="0"/>
          </a:p>
          <a:p>
            <a:r>
              <a:rPr lang="en-US" altLang="zh-CN" dirty="0"/>
              <a:t>Andrew Wiles (1953- ), Oxford, England</a:t>
            </a:r>
          </a:p>
          <a:p>
            <a:pPr lvl="1"/>
            <a:r>
              <a:rPr lang="en-US" altLang="zh-CN" dirty="0"/>
              <a:t>1994/1995</a:t>
            </a:r>
            <a:r>
              <a:rPr lang="zh-CN" altLang="en-US" dirty="0"/>
              <a:t>完成了</a:t>
            </a:r>
            <a:r>
              <a:rPr lang="zh-CN" altLang="en-US" dirty="0">
                <a:sym typeface="Symbol" charset="2"/>
              </a:rPr>
              <a:t>费马大定理的证明（约</a:t>
            </a:r>
            <a:r>
              <a:rPr lang="en-US" altLang="zh-CN" dirty="0">
                <a:sym typeface="Symbol" charset="2"/>
              </a:rPr>
              <a:t>10</a:t>
            </a:r>
            <a:r>
              <a:rPr lang="zh-CN" altLang="en-US" dirty="0">
                <a:sym typeface="Symbol" charset="2"/>
              </a:rPr>
              <a:t>年时间）</a:t>
            </a:r>
            <a:endParaRPr lang="en-US" altLang="zh-CN" dirty="0">
              <a:sym typeface="Symbol" charset="2"/>
            </a:endParaRPr>
          </a:p>
          <a:p>
            <a:pPr lvl="1"/>
            <a:r>
              <a:rPr lang="zh-CN" altLang="en-US" dirty="0">
                <a:sym typeface="Symbol" charset="2"/>
              </a:rPr>
              <a:t>椭圆曲线理论</a:t>
            </a:r>
            <a:endParaRPr lang="en-US" altLang="zh-CN" dirty="0">
              <a:sym typeface="Symbol" charset="2"/>
            </a:endParaRPr>
          </a:p>
          <a:p>
            <a:pPr lvl="1"/>
            <a:r>
              <a:rPr lang="zh-CN" altLang="en-US" dirty="0">
                <a:sym typeface="Symbol" charset="2"/>
              </a:rPr>
              <a:t>谷山</a:t>
            </a:r>
            <a:r>
              <a:rPr lang="en-US" altLang="zh-CN" dirty="0">
                <a:sym typeface="Symbol" charset="2"/>
              </a:rPr>
              <a:t>-</a:t>
            </a:r>
            <a:r>
              <a:rPr lang="zh-CN" altLang="en-US" dirty="0">
                <a:sym typeface="Symbol" charset="2"/>
              </a:rPr>
              <a:t>志村猜想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913308-F349-4B6D-A68A-DD1791B4A57B}" type="slidenum">
              <a:rPr lang="zh-CN" altLang="en-US" smtClean="0"/>
              <a:t>29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30820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本节提要</a:t>
            </a:r>
            <a:endParaRPr 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648108" y="1988840"/>
            <a:ext cx="7847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问题</a:t>
            </a:r>
            <a:r>
              <a:rPr lang="en-US" altLang="zh-CN" sz="3200" b="1" dirty="0"/>
              <a:t>1</a:t>
            </a:r>
            <a:r>
              <a:rPr lang="zh-CN" altLang="en-US" sz="3200" b="1" dirty="0"/>
              <a:t>：什么叫证明？</a:t>
            </a:r>
            <a:endParaRPr lang="en-US" altLang="zh-CN" sz="3200" b="1" dirty="0"/>
          </a:p>
          <a:p>
            <a:r>
              <a:rPr lang="zh-CN" altLang="en-US" sz="3200" b="1" dirty="0"/>
              <a:t>问题</a:t>
            </a:r>
            <a:r>
              <a:rPr lang="en-US" altLang="zh-CN" sz="3200" b="1" dirty="0"/>
              <a:t>2</a:t>
            </a:r>
            <a:r>
              <a:rPr lang="zh-CN" altLang="en-US" sz="3200" b="1" dirty="0"/>
              <a:t>：常见的证明方法有哪些？</a:t>
            </a:r>
            <a:endParaRPr lang="en-US" altLang="zh-CN" sz="3200" b="1" dirty="0"/>
          </a:p>
          <a:p>
            <a:r>
              <a:rPr lang="zh-CN" altLang="en-US" sz="3200" b="1" dirty="0"/>
              <a:t>问题</a:t>
            </a:r>
            <a:r>
              <a:rPr lang="en-US" altLang="zh-CN" sz="3200" b="1" dirty="0"/>
              <a:t>3</a:t>
            </a:r>
            <a:r>
              <a:rPr lang="zh-CN" altLang="en-US" sz="3200" b="1" dirty="0"/>
              <a:t>：什么是猜想？有哪些有意思的猜想？</a:t>
            </a:r>
            <a:endParaRPr lang="en-US" altLang="zh-CN" sz="3200" b="1" dirty="0"/>
          </a:p>
        </p:txBody>
      </p:sp>
    </p:spTree>
    <p:extLst>
      <p:ext uri="{BB962C8B-B14F-4D97-AF65-F5344CB8AC3E}">
        <p14:creationId xmlns:p14="http://schemas.microsoft.com/office/powerpoint/2010/main" val="64260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哥德巴赫猜想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913308-F349-4B6D-A68A-DD1791B4A57B}" type="slidenum">
              <a:rPr lang="zh-CN" altLang="en-US" smtClean="0"/>
              <a:t>30</a:t>
            </a:fld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77" y="1772816"/>
            <a:ext cx="8196957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3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四色猜想</a:t>
            </a:r>
            <a:r>
              <a:rPr lang="en-US" altLang="zh-CN" dirty="0"/>
              <a:t>-&gt;</a:t>
            </a:r>
            <a:r>
              <a:rPr lang="zh-CN" altLang="en-US" dirty="0"/>
              <a:t>四色定理</a:t>
            </a:r>
            <a:r>
              <a:rPr lang="en-US" altLang="zh-CN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913308-F349-4B6D-A68A-DD1791B4A57B}" type="slidenum">
              <a:rPr lang="zh-CN" altLang="en-US" smtClean="0"/>
              <a:t>31</a:t>
            </a:fld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02" y="1700808"/>
            <a:ext cx="8193875" cy="459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1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世界数学难题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>
                <a:latin typeface="Tw Cen MT (正文)"/>
              </a:rPr>
              <a:t>Hilbert’s problems (23), ICM’1900, Paris</a:t>
            </a:r>
            <a:endParaRPr lang="zh-CN" altLang="en-US" dirty="0">
              <a:latin typeface="Tw Cen MT (正文)"/>
            </a:endParaRPr>
          </a:p>
          <a:p>
            <a:r>
              <a:rPr lang="en-US" altLang="zh-CN" dirty="0">
                <a:latin typeface="Tw Cen MT (正文)"/>
              </a:rPr>
              <a:t>Millennium Prize Problems(7) by the Clay Mathematics Institute in 2000</a:t>
            </a:r>
          </a:p>
          <a:p>
            <a:pPr lvl="1"/>
            <a:r>
              <a:rPr lang="en-US" altLang="zh-CN" b="0" dirty="0"/>
              <a:t>1. P versus NP problem</a:t>
            </a:r>
          </a:p>
          <a:p>
            <a:pPr lvl="1"/>
            <a:r>
              <a:rPr lang="en-US" altLang="zh-CN" b="0" dirty="0"/>
              <a:t>2. Hodge conjecture</a:t>
            </a:r>
          </a:p>
          <a:p>
            <a:pPr lvl="1"/>
            <a:r>
              <a:rPr lang="en-US" altLang="zh-CN" b="0" dirty="0"/>
              <a:t>3. </a:t>
            </a:r>
            <a:r>
              <a:rPr lang="en-US" altLang="zh-CN" b="0" dirty="0" err="1"/>
              <a:t>Poincaré</a:t>
            </a:r>
            <a:r>
              <a:rPr lang="en-US" altLang="zh-CN" b="0" dirty="0"/>
              <a:t> conjecture (solved by Perelman)</a:t>
            </a:r>
          </a:p>
          <a:p>
            <a:pPr lvl="1"/>
            <a:r>
              <a:rPr lang="en-US" altLang="zh-CN" b="0" dirty="0"/>
              <a:t>4. Riemann hypothesis</a:t>
            </a:r>
          </a:p>
          <a:p>
            <a:pPr lvl="1"/>
            <a:r>
              <a:rPr lang="en-US" altLang="zh-CN" b="0" dirty="0"/>
              <a:t>5. Yang–Mills existence and mass gap</a:t>
            </a:r>
          </a:p>
          <a:p>
            <a:pPr lvl="1"/>
            <a:r>
              <a:rPr lang="en-US" altLang="zh-CN" b="0" dirty="0"/>
              <a:t>6. </a:t>
            </a:r>
            <a:r>
              <a:rPr lang="en-US" altLang="zh-CN" b="0" dirty="0" err="1"/>
              <a:t>Navier</a:t>
            </a:r>
            <a:r>
              <a:rPr lang="en-US" altLang="zh-CN" b="0" dirty="0"/>
              <a:t>–Stokes existence and smoothness</a:t>
            </a:r>
          </a:p>
          <a:p>
            <a:pPr lvl="1"/>
            <a:r>
              <a:rPr lang="en-US" altLang="zh-CN" b="0" dirty="0"/>
              <a:t>7. Birch and </a:t>
            </a:r>
            <a:r>
              <a:rPr lang="en-US" altLang="zh-CN" b="0" dirty="0" err="1"/>
              <a:t>Swinnerton</a:t>
            </a:r>
            <a:r>
              <a:rPr lang="en-US" altLang="zh-CN" b="0" dirty="0"/>
              <a:t>-Dyer conjecture</a:t>
            </a: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913308-F349-4B6D-A68A-DD1791B4A57B}" type="slidenum">
              <a:rPr lang="zh-CN" altLang="en-US" smtClean="0"/>
              <a:t>32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307730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rmAutofit/>
          </a:bodyPr>
          <a:lstStyle/>
          <a:p>
            <a:r>
              <a:rPr lang="en-US" altLang="zh-CN" dirty="0"/>
              <a:t>Grigori Perelman (1966-, Russian)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913308-F349-4B6D-A68A-DD1791B4A57B}" type="slidenum">
              <a:rPr lang="zh-CN" altLang="en-US" smtClean="0"/>
              <a:t>33</a:t>
            </a:fld>
            <a:endParaRPr lang="zh-CN" altLang="en-US" dirty="0"/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612648" y="1700286"/>
            <a:ext cx="8304212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altLang="zh-CN" sz="2400" b="1" kern="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In November 2002, Perelman posted the first of a series of </a:t>
            </a:r>
            <a:r>
              <a:rPr lang="en-US" altLang="zh-CN" sz="2400" b="1" kern="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eprints</a:t>
            </a:r>
            <a:r>
              <a:rPr lang="en-US" altLang="zh-CN" sz="2400" b="1" kern="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to the </a:t>
            </a:r>
            <a:r>
              <a:rPr lang="en-US" altLang="zh-CN" sz="2400" b="1" kern="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arXiv</a:t>
            </a:r>
            <a:r>
              <a:rPr lang="en-US" altLang="zh-CN" sz="2400" b="1" kern="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, ... </a:t>
            </a:r>
          </a:p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altLang="zh-CN" sz="2400" b="1" kern="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He declined to accept </a:t>
            </a:r>
          </a:p>
          <a:p>
            <a:pPr marL="800100" lvl="1" indent="-342900" eaLnBrk="1" hangingPunct="1">
              <a:spcBef>
                <a:spcPct val="20000"/>
              </a:spcBef>
              <a:defRPr/>
            </a:pPr>
            <a:r>
              <a:rPr lang="en-US" altLang="zh-CN" sz="2400" b="1" kern="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Fields Medal award in 2006</a:t>
            </a:r>
          </a:p>
          <a:p>
            <a:pPr marL="800100" lvl="1" indent="-342900">
              <a:spcBef>
                <a:spcPct val="20000"/>
              </a:spcBef>
              <a:defRPr/>
            </a:pPr>
            <a:r>
              <a:rPr lang="en-US" altLang="zh-CN" sz="2400" b="1" kern="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Millennium Prize award in 2010 (</a:t>
            </a:r>
            <a:r>
              <a:rPr lang="en-US" altLang="zh-CN" sz="2400" b="1" dirty="0">
                <a:latin typeface="+mn-ea"/>
              </a:rPr>
              <a:t>100</a:t>
            </a:r>
            <a:r>
              <a:rPr lang="zh-CN" altLang="en-US" sz="2400" b="1" dirty="0">
                <a:latin typeface="+mn-ea"/>
              </a:rPr>
              <a:t>万美元</a:t>
            </a:r>
            <a:r>
              <a:rPr lang="en-US" altLang="zh-CN" sz="2400" b="1" kern="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)</a:t>
            </a:r>
          </a:p>
        </p:txBody>
      </p:sp>
      <p:pic>
        <p:nvPicPr>
          <p:cNvPr id="6" name="Picture 2" descr="File:Perelman, Grigori (1966)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77420"/>
            <a:ext cx="3413125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4389168" y="4077420"/>
            <a:ext cx="4572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400" dirty="0">
                <a:solidFill>
                  <a:srgbClr val="464646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To do great work, you have to have a pure mind. You can think only about the mathematics. Everything else is human weakness. Accepting prizes is showing weakness</a:t>
            </a:r>
            <a:r>
              <a:rPr lang="en-US" altLang="zh-CN" sz="2400" b="1" dirty="0">
                <a:solidFill>
                  <a:srgbClr val="464646"/>
                </a:solidFill>
                <a:latin typeface="Times new roman" panose="02020603050405020304" pitchFamily="18" charset="0"/>
              </a:rPr>
              <a:t>.”</a:t>
            </a:r>
            <a:r>
              <a:rPr lang="en-US" altLang="zh-CN" dirty="0">
                <a:solidFill>
                  <a:srgbClr val="464646"/>
                </a:solidFill>
                <a:latin typeface="Times new roman" panose="02020603050405020304" pitchFamily="18" charset="0"/>
              </a:rPr>
              <a:t> 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59699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本节提要</a:t>
            </a:r>
            <a:endParaRPr 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648108" y="1772816"/>
            <a:ext cx="784778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问题</a:t>
            </a:r>
            <a:r>
              <a:rPr lang="en-US" altLang="zh-CN" sz="3200" b="1" dirty="0"/>
              <a:t>1</a:t>
            </a:r>
            <a:r>
              <a:rPr lang="zh-CN" altLang="en-US" sz="3200" b="1" dirty="0"/>
              <a:t>：什么叫证明？</a:t>
            </a:r>
            <a:endParaRPr lang="en-US" altLang="zh-CN" sz="3200" b="1" dirty="0"/>
          </a:p>
          <a:p>
            <a:r>
              <a:rPr lang="en-US" altLang="zh-CN" sz="2400" b="1" dirty="0">
                <a:solidFill>
                  <a:srgbClr val="0000CC"/>
                </a:solidFill>
                <a:latin typeface="华文仿宋" panose="02010600040101010101" pitchFamily="2" charset="-122"/>
              </a:rPr>
              <a:t>- </a:t>
            </a:r>
            <a:r>
              <a:rPr lang="zh-CN" altLang="en-US" sz="2400" b="1" dirty="0">
                <a:solidFill>
                  <a:srgbClr val="0000CC"/>
                </a:solidFill>
                <a:latin typeface="华文仿宋" panose="02010600040101010101" pitchFamily="2" charset="-122"/>
              </a:rPr>
              <a:t>表明定理为真的有效论证；演绎推理</a:t>
            </a:r>
            <a:endParaRPr lang="en-US" altLang="zh-CN" sz="2400" b="1" dirty="0"/>
          </a:p>
          <a:p>
            <a:r>
              <a:rPr lang="zh-CN" altLang="en-US" sz="3200" b="1" dirty="0"/>
              <a:t>问题</a:t>
            </a:r>
            <a:r>
              <a:rPr lang="en-US" altLang="zh-CN" sz="3200" b="1" dirty="0"/>
              <a:t>2</a:t>
            </a:r>
            <a:r>
              <a:rPr lang="zh-CN" altLang="en-US" sz="3200" b="1" dirty="0"/>
              <a:t>：常见的证明方法有哪些？</a:t>
            </a:r>
            <a:endParaRPr lang="en-US" altLang="zh-CN" sz="3200" b="1" dirty="0"/>
          </a:p>
          <a:p>
            <a:r>
              <a:rPr lang="en-US" altLang="zh-CN" sz="2400" b="1" dirty="0">
                <a:solidFill>
                  <a:srgbClr val="0000CC"/>
                </a:solidFill>
                <a:latin typeface="华文仿宋" panose="02010600040101010101" pitchFamily="2" charset="-122"/>
              </a:rPr>
              <a:t>- </a:t>
            </a:r>
            <a:r>
              <a:rPr lang="zh-CN" altLang="en-US" sz="2400" b="1" dirty="0">
                <a:solidFill>
                  <a:srgbClr val="0000CC"/>
                </a:solidFill>
                <a:latin typeface="华文仿宋" panose="02010600040101010101" pitchFamily="2" charset="-122"/>
              </a:rPr>
              <a:t>直接证明、间接证明、归谬法、分情形证明、等价性证明、存在性证明、唯一性证明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r>
              <a:rPr lang="zh-CN" altLang="en-US" sz="3200" b="1" dirty="0"/>
              <a:t>问题</a:t>
            </a:r>
            <a:r>
              <a:rPr lang="en-US" altLang="zh-CN" sz="3200" b="1" dirty="0"/>
              <a:t>3</a:t>
            </a:r>
            <a:r>
              <a:rPr lang="zh-CN" altLang="en-US" sz="3200" b="1" dirty="0"/>
              <a:t>：什么是猜想？有哪些有意思的猜想？</a:t>
            </a:r>
            <a:endParaRPr lang="en-US" altLang="zh-CN" sz="3200" b="1" dirty="0"/>
          </a:p>
          <a:p>
            <a:r>
              <a:rPr lang="en-US" altLang="zh-CN" sz="2400" b="1" dirty="0">
                <a:solidFill>
                  <a:srgbClr val="0000CC"/>
                </a:solidFill>
                <a:latin typeface="华文仿宋" panose="02010600040101010101" pitchFamily="2" charset="-122"/>
              </a:rPr>
              <a:t>- </a:t>
            </a:r>
            <a:r>
              <a:rPr lang="zh-CN" altLang="en-US" sz="2400" b="1" dirty="0">
                <a:solidFill>
                  <a:srgbClr val="0000CC"/>
                </a:solidFill>
                <a:latin typeface="华文仿宋" panose="02010600040101010101" pitchFamily="2" charset="-122"/>
              </a:rPr>
              <a:t>尚未被证明的可能为真的陈述：费马大定理、四色定理、哥德巴赫猜想、庞加莱定理、黎曼猜想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endParaRPr lang="en-US" altLang="zh-CN" sz="3200" b="1" dirty="0"/>
          </a:p>
        </p:txBody>
      </p:sp>
    </p:spTree>
    <p:extLst>
      <p:ext uri="{BB962C8B-B14F-4D97-AF65-F5344CB8AC3E}">
        <p14:creationId xmlns:p14="http://schemas.microsoft.com/office/powerpoint/2010/main" val="41445696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作业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见课程主页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913308-F349-4B6D-A68A-DD1791B4A57B}" type="slidenum">
              <a:rPr lang="zh-CN" altLang="en-US" smtClean="0"/>
              <a:t>35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2947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定理与证明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定理</a:t>
            </a:r>
            <a:r>
              <a:rPr lang="en-US" altLang="zh-CN" dirty="0"/>
              <a:t>(theorem)</a:t>
            </a:r>
            <a:endParaRPr lang="zh-CN" altLang="en-US" dirty="0"/>
          </a:p>
          <a:p>
            <a:pPr lvl="1"/>
            <a:r>
              <a:rPr lang="zh-CN" altLang="en-US" dirty="0"/>
              <a:t>能够被证明为真的陈述，通常是比较重要的陈述。</a:t>
            </a:r>
          </a:p>
          <a:p>
            <a:r>
              <a:rPr lang="zh-CN" altLang="en-US" dirty="0"/>
              <a:t>证明</a:t>
            </a:r>
            <a:r>
              <a:rPr lang="en-US" altLang="zh-CN" dirty="0"/>
              <a:t>(proof)</a:t>
            </a:r>
            <a:endParaRPr lang="zh-CN" altLang="en-US" dirty="0"/>
          </a:p>
          <a:p>
            <a:pPr lvl="1"/>
            <a:r>
              <a:rPr lang="zh-CN" altLang="en-US" dirty="0"/>
              <a:t>表明陈述</a:t>
            </a:r>
            <a:r>
              <a:rPr lang="en-US" altLang="zh-CN" dirty="0"/>
              <a:t>(</a:t>
            </a:r>
            <a:r>
              <a:rPr lang="zh-CN" altLang="en-US" dirty="0"/>
              <a:t>定理</a:t>
            </a:r>
            <a:r>
              <a:rPr lang="en-US" altLang="zh-CN" dirty="0"/>
              <a:t>)</a:t>
            </a:r>
            <a:r>
              <a:rPr lang="zh-CN" altLang="en-US" dirty="0"/>
              <a:t>为真的有效论证。</a:t>
            </a:r>
          </a:p>
          <a:p>
            <a:r>
              <a:rPr lang="zh-CN" altLang="en-US" dirty="0"/>
              <a:t>定理证明中可以使用的陈述</a:t>
            </a:r>
            <a:r>
              <a:rPr lang="en-US" altLang="zh-CN" dirty="0"/>
              <a:t>: </a:t>
            </a:r>
            <a:endParaRPr lang="zh-CN" altLang="en-US" dirty="0"/>
          </a:p>
          <a:p>
            <a:pPr lvl="1"/>
            <a:r>
              <a:rPr lang="zh-CN" altLang="en-US" dirty="0"/>
              <a:t>公理</a:t>
            </a:r>
            <a:r>
              <a:rPr lang="en-US" altLang="zh-CN" dirty="0"/>
              <a:t>(</a:t>
            </a:r>
            <a:r>
              <a:rPr lang="zh-CN" altLang="en-US" dirty="0"/>
              <a:t>不证自明的基本事实</a:t>
            </a:r>
            <a:r>
              <a:rPr lang="en-US" altLang="zh-CN" dirty="0"/>
              <a:t>)</a:t>
            </a:r>
            <a:endParaRPr lang="zh-CN" altLang="en-US" dirty="0"/>
          </a:p>
          <a:p>
            <a:pPr lvl="1"/>
            <a:r>
              <a:rPr lang="en-US" altLang="zh-CN" dirty="0"/>
              <a:t>(</a:t>
            </a:r>
            <a:r>
              <a:rPr lang="zh-CN" altLang="en-US" dirty="0"/>
              <a:t>当前</a:t>
            </a:r>
            <a:r>
              <a:rPr lang="en-US" altLang="zh-CN" dirty="0"/>
              <a:t>)</a:t>
            </a:r>
            <a:r>
              <a:rPr lang="zh-CN" altLang="en-US" dirty="0"/>
              <a:t>定理的前提</a:t>
            </a:r>
          </a:p>
          <a:p>
            <a:pPr lvl="1"/>
            <a:r>
              <a:rPr lang="zh-CN" altLang="en-US" dirty="0"/>
              <a:t>已经证明的定理</a:t>
            </a:r>
            <a:r>
              <a:rPr lang="en-US" altLang="zh-CN" dirty="0"/>
              <a:t>(</a:t>
            </a:r>
            <a:r>
              <a:rPr lang="zh-CN" altLang="en-US" dirty="0"/>
              <a:t>推论、命题、引理</a:t>
            </a:r>
            <a:r>
              <a:rPr lang="en-US" altLang="zh-CN" dirty="0"/>
              <a:t>)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021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定理的陈述</a:t>
            </a:r>
            <a:r>
              <a:rPr lang="en-US" altLang="zh-CN" dirty="0"/>
              <a:t>(</a:t>
            </a:r>
            <a:r>
              <a:rPr lang="zh-CN" altLang="en-US" dirty="0"/>
              <a:t>举例</a:t>
            </a:r>
            <a:r>
              <a:rPr lang="en-US" altLang="zh-CN" dirty="0"/>
              <a:t>)</a:t>
            </a:r>
            <a:endParaRPr lang="zh-CN" altLang="en-US" dirty="0"/>
          </a:p>
          <a:p>
            <a:pPr lvl="1"/>
            <a:r>
              <a:rPr lang="zh-CN" altLang="en-US" dirty="0"/>
              <a:t>如果</a:t>
            </a:r>
            <a:r>
              <a:rPr lang="en-US" altLang="zh-CN" dirty="0"/>
              <a:t>x&gt;y</a:t>
            </a:r>
            <a:r>
              <a:rPr lang="zh-CN" altLang="en-US" dirty="0"/>
              <a:t>，其中</a:t>
            </a:r>
            <a:r>
              <a:rPr lang="en-US" altLang="zh-CN" dirty="0"/>
              <a:t>x</a:t>
            </a:r>
            <a:r>
              <a:rPr lang="zh-CN" altLang="en-US" dirty="0"/>
              <a:t>和</a:t>
            </a:r>
            <a:r>
              <a:rPr lang="en-US" altLang="zh-CN" dirty="0"/>
              <a:t>y</a:t>
            </a:r>
            <a:r>
              <a:rPr lang="zh-CN" altLang="en-US" dirty="0"/>
              <a:t>是正实数，那么 </a:t>
            </a:r>
            <a:r>
              <a:rPr lang="en-US" altLang="zh-CN" dirty="0"/>
              <a:t>x</a:t>
            </a:r>
            <a:r>
              <a:rPr lang="en-US" altLang="zh-CN" baseline="30000" dirty="0"/>
              <a:t>2</a:t>
            </a:r>
            <a:r>
              <a:rPr lang="en-US" altLang="zh-CN" dirty="0"/>
              <a:t>&gt;y</a:t>
            </a:r>
            <a:r>
              <a:rPr lang="en-US" altLang="zh-CN" baseline="30000" dirty="0"/>
              <a:t>2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zh-CN" altLang="en-US" dirty="0"/>
              <a:t>如何表达</a:t>
            </a:r>
            <a:endParaRPr lang="en-US" altLang="zh-CN" dirty="0"/>
          </a:p>
          <a:p>
            <a:pPr lvl="1"/>
            <a:r>
              <a:rPr lang="en-US" altLang="zh-CN" dirty="0">
                <a:sym typeface="Symbol" panose="05050102010706020507" pitchFamily="18" charset="2"/>
              </a:rPr>
              <a:t></a:t>
            </a:r>
            <a:r>
              <a:rPr lang="en-US" altLang="zh-CN" dirty="0" err="1"/>
              <a:t>x</a:t>
            </a:r>
            <a:r>
              <a:rPr lang="en-US" altLang="zh-CN" dirty="0" err="1">
                <a:sym typeface="Symbol" panose="05050102010706020507" pitchFamily="18" charset="2"/>
              </a:rPr>
              <a:t></a:t>
            </a:r>
            <a:r>
              <a:rPr lang="en-US" altLang="zh-CN" dirty="0" err="1"/>
              <a:t>y</a:t>
            </a:r>
            <a:r>
              <a:rPr lang="en-US" altLang="zh-CN" dirty="0"/>
              <a:t>((x&gt;y) </a:t>
            </a:r>
            <a:r>
              <a:rPr lang="en-US" altLang="zh-CN" dirty="0">
                <a:sym typeface="Symbol" panose="05050102010706020507" pitchFamily="18" charset="2"/>
              </a:rPr>
              <a:t></a:t>
            </a:r>
            <a:r>
              <a:rPr lang="en-US" altLang="zh-CN" dirty="0"/>
              <a:t> (x</a:t>
            </a:r>
            <a:r>
              <a:rPr lang="en-US" altLang="zh-CN" baseline="30000" dirty="0"/>
              <a:t>2</a:t>
            </a:r>
            <a:r>
              <a:rPr lang="en-US" altLang="zh-CN" dirty="0"/>
              <a:t>&gt;y</a:t>
            </a:r>
            <a:r>
              <a:rPr lang="en-US" altLang="zh-CN" baseline="30000" dirty="0"/>
              <a:t>2</a:t>
            </a:r>
            <a:r>
              <a:rPr lang="en-US" altLang="zh-CN" dirty="0"/>
              <a:t>)) //</a:t>
            </a:r>
            <a:r>
              <a:rPr lang="zh-CN" altLang="en-US" dirty="0"/>
              <a:t>论域为正实数</a:t>
            </a:r>
            <a:endParaRPr lang="en-US" altLang="zh-CN" dirty="0"/>
          </a:p>
          <a:p>
            <a:r>
              <a:rPr lang="zh-CN" altLang="en-US" dirty="0"/>
              <a:t>如何证明</a:t>
            </a:r>
            <a:endParaRPr lang="en-US" altLang="zh-CN" dirty="0"/>
          </a:p>
          <a:p>
            <a:pPr lvl="1"/>
            <a:r>
              <a:rPr lang="zh-CN" altLang="en-US" dirty="0"/>
              <a:t>定理的陈述为</a:t>
            </a:r>
            <a:r>
              <a:rPr lang="en-US" altLang="zh-CN" dirty="0"/>
              <a:t>:</a:t>
            </a:r>
            <a:r>
              <a:rPr lang="en-US" altLang="zh-CN" dirty="0">
                <a:sym typeface="Symbol" panose="05050102010706020507" pitchFamily="18" charset="2"/>
              </a:rPr>
              <a:t> </a:t>
            </a:r>
            <a:r>
              <a:rPr lang="en-US" altLang="zh-CN" dirty="0"/>
              <a:t>x(P(x)</a:t>
            </a:r>
            <a:r>
              <a:rPr lang="en-US" altLang="zh-CN" dirty="0">
                <a:sym typeface="Symbol" panose="05050102010706020507" pitchFamily="18" charset="2"/>
              </a:rPr>
              <a:t> </a:t>
            </a:r>
            <a:r>
              <a:rPr lang="en-US" altLang="zh-CN" dirty="0"/>
              <a:t> Q(x))</a:t>
            </a:r>
          </a:p>
          <a:p>
            <a:pPr lvl="1"/>
            <a:r>
              <a:rPr lang="zh-CN" altLang="en-US" dirty="0"/>
              <a:t>先证明，对论域中的任一元素</a:t>
            </a:r>
            <a:r>
              <a:rPr lang="en-US" altLang="zh-CN" dirty="0"/>
              <a:t>c</a:t>
            </a:r>
            <a:r>
              <a:rPr lang="zh-CN" altLang="en-US" dirty="0"/>
              <a:t>， </a:t>
            </a:r>
            <a:r>
              <a:rPr lang="en-US" altLang="zh-CN" dirty="0"/>
              <a:t>P(c)</a:t>
            </a:r>
            <a:r>
              <a:rPr lang="en-US" altLang="zh-CN" dirty="0">
                <a:sym typeface="Symbol" panose="05050102010706020507" pitchFamily="18" charset="2"/>
              </a:rPr>
              <a:t> </a:t>
            </a:r>
            <a:r>
              <a:rPr lang="en-US" altLang="zh-CN" dirty="0"/>
              <a:t> Q(c)</a:t>
            </a:r>
          </a:p>
          <a:p>
            <a:pPr lvl="1"/>
            <a:r>
              <a:rPr lang="zh-CN" altLang="en-US" dirty="0"/>
              <a:t>再使用全称引入，得到</a:t>
            </a:r>
            <a:r>
              <a:rPr lang="en-US" altLang="zh-CN" dirty="0">
                <a:sym typeface="Symbol" panose="05050102010706020507" pitchFamily="18" charset="2"/>
              </a:rPr>
              <a:t></a:t>
            </a:r>
            <a:r>
              <a:rPr lang="en-US" altLang="zh-CN" dirty="0"/>
              <a:t>x (P(x)</a:t>
            </a:r>
            <a:r>
              <a:rPr lang="en-US" altLang="zh-CN" dirty="0">
                <a:sym typeface="Symbol" panose="05050102010706020507" pitchFamily="18" charset="2"/>
              </a:rPr>
              <a:t> </a:t>
            </a:r>
            <a:r>
              <a:rPr lang="en-US" altLang="zh-CN" dirty="0"/>
              <a:t> Q(x))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5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归纳推理的证明方式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" y="1600200"/>
            <a:ext cx="8316416" cy="454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22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归纳推理的证明方式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913308-F349-4B6D-A68A-DD1791B4A57B}" type="slidenum">
              <a:rPr lang="zh-CN" altLang="en-US" smtClean="0"/>
              <a:t>7</a:t>
            </a:fld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77" y="1772816"/>
            <a:ext cx="7956376" cy="437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44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演绎推理的证明方式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913308-F349-4B6D-A68A-DD1791B4A57B}" type="slidenum">
              <a:rPr lang="zh-CN" altLang="en-US" smtClean="0"/>
              <a:t>8</a:t>
            </a:fld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01" y="1600200"/>
            <a:ext cx="8244408" cy="495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94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演绎推理的证明方式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913308-F349-4B6D-A68A-DD1791B4A57B}" type="slidenum">
              <a:rPr lang="zh-CN" altLang="en-US" smtClean="0"/>
              <a:t>9</a:t>
            </a:fld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32" y="1600200"/>
            <a:ext cx="8460432" cy="495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32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中性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中性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中性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1639</TotalTime>
  <Words>1085</Words>
  <Application>Microsoft Office PowerPoint</Application>
  <PresentationFormat>全屏显示(4:3)</PresentationFormat>
  <Paragraphs>163</Paragraphs>
  <Slides>35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7" baseType="lpstr">
      <vt:lpstr>新細明體</vt:lpstr>
      <vt:lpstr>Tw Cen MT (正文)</vt:lpstr>
      <vt:lpstr>华文仿宋</vt:lpstr>
      <vt:lpstr>宋体</vt:lpstr>
      <vt:lpstr>Calibri</vt:lpstr>
      <vt:lpstr>Symbol</vt:lpstr>
      <vt:lpstr>Times new roman</vt:lpstr>
      <vt:lpstr>Times new roman</vt:lpstr>
      <vt:lpstr>Tw Cen MT</vt:lpstr>
      <vt:lpstr>Wingdings</vt:lpstr>
      <vt:lpstr>Wingdings 2</vt:lpstr>
      <vt:lpstr>中性</vt:lpstr>
      <vt:lpstr>证明方法</vt:lpstr>
      <vt:lpstr>回顾</vt:lpstr>
      <vt:lpstr>本节提要</vt:lpstr>
      <vt:lpstr>定理与证明</vt:lpstr>
      <vt:lpstr>例</vt:lpstr>
      <vt:lpstr>归纳推理的证明方式</vt:lpstr>
      <vt:lpstr>归纳推理的证明方式 </vt:lpstr>
      <vt:lpstr>演绎推理的证明方式 </vt:lpstr>
      <vt:lpstr>演绎推理的证明方式 </vt:lpstr>
      <vt:lpstr>本节提要</vt:lpstr>
      <vt:lpstr>直接证明法</vt:lpstr>
      <vt:lpstr>间接证明法</vt:lpstr>
      <vt:lpstr>空证明法(前件假证明法) </vt:lpstr>
      <vt:lpstr>平凡证明法(后件真证明法) </vt:lpstr>
      <vt:lpstr>归谬法(反证法) </vt:lpstr>
      <vt:lpstr>归谬法 </vt:lpstr>
      <vt:lpstr>广义归谬法 </vt:lpstr>
      <vt:lpstr>穷举法(分情形证明) </vt:lpstr>
      <vt:lpstr>穷举法</vt:lpstr>
      <vt:lpstr>穷举法</vt:lpstr>
      <vt:lpstr>等价性证明 </vt:lpstr>
      <vt:lpstr>存在性证明 </vt:lpstr>
      <vt:lpstr>唯一性证明 </vt:lpstr>
      <vt:lpstr>构造性证明法 </vt:lpstr>
      <vt:lpstr>反例法(命题为假的证明)</vt:lpstr>
      <vt:lpstr>证明中的错误</vt:lpstr>
      <vt:lpstr>本节提要</vt:lpstr>
      <vt:lpstr>猜想</vt:lpstr>
      <vt:lpstr>费马猜想-&gt;费马大定理</vt:lpstr>
      <vt:lpstr>哥德巴赫猜想</vt:lpstr>
      <vt:lpstr>四色猜想-&gt;四色定理 </vt:lpstr>
      <vt:lpstr>世界数学难题</vt:lpstr>
      <vt:lpstr>Grigori Perelman (1966-, Russian)</vt:lpstr>
      <vt:lpstr>本节提要</vt:lpstr>
      <vt:lpstr>作业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唐斌</dc:creator>
  <cp:lastModifiedBy>姚远</cp:lastModifiedBy>
  <cp:revision>292</cp:revision>
  <dcterms:created xsi:type="dcterms:W3CDTF">2016-02-22T01:45:17Z</dcterms:created>
  <dcterms:modified xsi:type="dcterms:W3CDTF">2025-08-31T05:03:44Z</dcterms:modified>
</cp:coreProperties>
</file>