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4"/>
  </p:notesMasterIdLst>
  <p:sldIdLst>
    <p:sldId id="275" r:id="rId2"/>
    <p:sldId id="328" r:id="rId3"/>
    <p:sldId id="278" r:id="rId4"/>
    <p:sldId id="280" r:id="rId5"/>
    <p:sldId id="281" r:id="rId6"/>
    <p:sldId id="282" r:id="rId7"/>
    <p:sldId id="283" r:id="rId8"/>
    <p:sldId id="324" r:id="rId9"/>
    <p:sldId id="285" r:id="rId10"/>
    <p:sldId id="286" r:id="rId11"/>
    <p:sldId id="287" r:id="rId12"/>
    <p:sldId id="290" r:id="rId13"/>
    <p:sldId id="291" r:id="rId14"/>
    <p:sldId id="292" r:id="rId15"/>
    <p:sldId id="293" r:id="rId16"/>
    <p:sldId id="326" r:id="rId17"/>
    <p:sldId id="294" r:id="rId18"/>
    <p:sldId id="295" r:id="rId19"/>
    <p:sldId id="297" r:id="rId20"/>
    <p:sldId id="298" r:id="rId21"/>
    <p:sldId id="299" r:id="rId22"/>
    <p:sldId id="302" r:id="rId23"/>
    <p:sldId id="303" r:id="rId24"/>
    <p:sldId id="304" r:id="rId25"/>
    <p:sldId id="329" r:id="rId26"/>
    <p:sldId id="305" r:id="rId27"/>
    <p:sldId id="306" r:id="rId28"/>
    <p:sldId id="307" r:id="rId29"/>
    <p:sldId id="308" r:id="rId30"/>
    <p:sldId id="331" r:id="rId31"/>
    <p:sldId id="309" r:id="rId32"/>
    <p:sldId id="311" r:id="rId33"/>
    <p:sldId id="312" r:id="rId34"/>
    <p:sldId id="313" r:id="rId35"/>
    <p:sldId id="314" r:id="rId36"/>
    <p:sldId id="315" r:id="rId37"/>
    <p:sldId id="316" r:id="rId38"/>
    <p:sldId id="410" r:id="rId39"/>
    <p:sldId id="411" r:id="rId40"/>
    <p:sldId id="317" r:id="rId41"/>
    <p:sldId id="318" r:id="rId42"/>
    <p:sldId id="319" r:id="rId43"/>
    <p:sldId id="320" r:id="rId44"/>
    <p:sldId id="321" r:id="rId45"/>
    <p:sldId id="330" r:id="rId46"/>
    <p:sldId id="322" r:id="rId47"/>
    <p:sldId id="412" r:id="rId48"/>
    <p:sldId id="413" r:id="rId49"/>
    <p:sldId id="414" r:id="rId50"/>
    <p:sldId id="415" r:id="rId51"/>
    <p:sldId id="416" r:id="rId52"/>
    <p:sldId id="418"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99"/>
    <a:srgbClr val="677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48" autoAdjust="0"/>
    <p:restoredTop sz="73723" autoAdjust="0"/>
  </p:normalViewPr>
  <p:slideViewPr>
    <p:cSldViewPr>
      <p:cViewPr varScale="1">
        <p:scale>
          <a:sx n="84" d="100"/>
          <a:sy n="84" d="100"/>
        </p:scale>
        <p:origin x="1404" y="96"/>
      </p:cViewPr>
      <p:guideLst>
        <p:guide orient="horz" pos="220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336E7-F42F-4A2E-9F47-4CAB93D18031}" type="datetimeFigureOut">
              <a:rPr lang="zh-CN" altLang="en-US" smtClean="0"/>
              <a:t>2025/9/20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9DC25-1DF3-4044-A1F0-C273483743DC}" type="slidenum">
              <a:rPr lang="zh-CN" altLang="en-US" smtClean="0"/>
              <a:t>‹#›</a:t>
            </a:fld>
            <a:endParaRPr lang="zh-CN" altLang="en-US"/>
          </a:p>
        </p:txBody>
      </p:sp>
    </p:spTree>
    <p:extLst>
      <p:ext uri="{BB962C8B-B14F-4D97-AF65-F5344CB8AC3E}">
        <p14:creationId xmlns:p14="http://schemas.microsoft.com/office/powerpoint/2010/main" val="235979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A9117AD5-6F1E-C647-AD55-9D5142DEE524}" type="slidenum">
              <a:rPr lang="en-US" altLang="zh-CN" sz="1200">
                <a:latin typeface="Times New Roman" charset="0"/>
                <a:ea typeface="黑体" charset="0"/>
                <a:cs typeface="黑体" charset="0"/>
              </a:rPr>
              <a:pPr/>
              <a:t>4</a:t>
            </a:fld>
            <a:endParaRPr lang="en-US" altLang="zh-CN" sz="1200">
              <a:latin typeface="Times New Roman" charset="0"/>
              <a:ea typeface="黑体" charset="0"/>
              <a:cs typeface="黑体"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dirty="0">
                <a:latin typeface="+mn-ea"/>
                <a:ea typeface="+mn-ea"/>
                <a:cs typeface="黑体" charset="0"/>
              </a:rPr>
              <a:t>将属于某个集合的元素理解为“具有某种性质”的对象，则属于该集合的补集的元素则是“不具有某种性质”的对象。</a:t>
            </a:r>
          </a:p>
          <a:p>
            <a:pPr eaLnBrk="1" hangingPunct="1"/>
            <a:r>
              <a:rPr kumimoji="0" lang="zh-CN" altLang="en-US" dirty="0">
                <a:latin typeface="Times New Roman" charset="0"/>
                <a:ea typeface="黑体" charset="0"/>
                <a:cs typeface="黑体" charset="0"/>
              </a:rPr>
              <a:t>注意：有限集合</a:t>
            </a:r>
            <a:endParaRPr kumimoji="0" lang="en-US" dirty="0">
              <a:latin typeface="Times New Roman" charset="0"/>
              <a:ea typeface="黑体" charset="0"/>
              <a:cs typeface="黑体" charset="0"/>
            </a:endParaRPr>
          </a:p>
        </p:txBody>
      </p:sp>
    </p:spTree>
    <p:extLst>
      <p:ext uri="{BB962C8B-B14F-4D97-AF65-F5344CB8AC3E}">
        <p14:creationId xmlns:p14="http://schemas.microsoft.com/office/powerpoint/2010/main" val="137782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35A45A57-42D4-A341-AC40-6F01A556FCD5}" type="slidenum">
              <a:rPr lang="en-US" altLang="zh-CN" sz="1200">
                <a:latin typeface="Times New Roman" charset="0"/>
                <a:ea typeface="黑体" charset="0"/>
                <a:cs typeface="黑体" charset="0"/>
              </a:rPr>
              <a:pPr/>
              <a:t>14</a:t>
            </a:fld>
            <a:endParaRPr lang="en-US" altLang="zh-CN" sz="1200">
              <a:latin typeface="Times New Roman" charset="0"/>
              <a:ea typeface="黑体" charset="0"/>
              <a:cs typeface="黑体"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8704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68E9B840-E72F-D04D-ABBD-7BE9B688E0EF}" type="slidenum">
              <a:rPr lang="en-US" altLang="zh-CN" sz="1200">
                <a:latin typeface="Times New Roman" charset="0"/>
                <a:ea typeface="黑体" charset="0"/>
                <a:cs typeface="黑体" charset="0"/>
              </a:rPr>
              <a:pPr/>
              <a:t>15</a:t>
            </a:fld>
            <a:endParaRPr lang="en-US" altLang="zh-CN" sz="1200">
              <a:latin typeface="Times New Roman" charset="0"/>
              <a:ea typeface="黑体" charset="0"/>
              <a:cs typeface="黑体"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kumimoji="0" lang="en-US" altLang="zh-CN" dirty="0" err="1">
                <a:latin typeface="Times New Roman" charset="0"/>
                <a:ea typeface="黑体" charset="0"/>
                <a:cs typeface="黑体" charset="0"/>
              </a:rPr>
              <a:t>Exp</a:t>
            </a:r>
            <a:r>
              <a:rPr kumimoji="0" lang="en-US" altLang="zh-CN" dirty="0">
                <a:latin typeface="Times New Roman" charset="0"/>
                <a:ea typeface="黑体" charset="0"/>
                <a:cs typeface="黑体" charset="0"/>
              </a:rPr>
              <a:t>(x)</a:t>
            </a:r>
            <a:r>
              <a:rPr kumimoji="0" lang="zh-CN" altLang="en-US" dirty="0">
                <a:latin typeface="Times New Roman" charset="0"/>
                <a:ea typeface="黑体" charset="0"/>
                <a:cs typeface="黑体" charset="0"/>
              </a:rPr>
              <a:t>的泰勒展开，幂级数</a:t>
            </a:r>
            <a:endParaRPr kumimoji="0" lang="en-US" dirty="0">
              <a:latin typeface="Times New Roman" charset="0"/>
              <a:ea typeface="黑体" charset="0"/>
              <a:cs typeface="黑体" charset="0"/>
            </a:endParaRPr>
          </a:p>
        </p:txBody>
      </p:sp>
    </p:spTree>
    <p:extLst>
      <p:ext uri="{BB962C8B-B14F-4D97-AF65-F5344CB8AC3E}">
        <p14:creationId xmlns:p14="http://schemas.microsoft.com/office/powerpoint/2010/main" val="289897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521D3D9D-5058-9246-BC86-B31A26CAECD9}" type="slidenum">
              <a:rPr lang="zh-CN" altLang="en-US" sz="1200">
                <a:latin typeface="Times New Roman" charset="0"/>
                <a:ea typeface="黑体" charset="0"/>
                <a:cs typeface="黑体" charset="0"/>
              </a:rPr>
              <a:pPr/>
              <a:t>17</a:t>
            </a:fld>
            <a:endParaRPr lang="en-US" altLang="zh-CN" sz="1200">
              <a:latin typeface="Times New Roman" charset="0"/>
              <a:ea typeface="黑体" charset="0"/>
              <a:cs typeface="黑体"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mn-ea"/>
                <a:sym typeface="Symbol" charset="0"/>
              </a:rPr>
              <a:t>例：</a:t>
            </a:r>
            <a:r>
              <a:rPr lang="zh-CN" altLang="en-US" dirty="0">
                <a:latin typeface="+mn-ea"/>
              </a:rPr>
              <a:t>我班有</a:t>
            </a:r>
            <a:r>
              <a:rPr lang="en-US" altLang="zh-CN" dirty="0">
                <a:latin typeface="+mn-ea"/>
              </a:rPr>
              <a:t> 43 </a:t>
            </a:r>
            <a:r>
              <a:rPr lang="zh-CN" altLang="en-US" dirty="0">
                <a:latin typeface="+mn-ea"/>
              </a:rPr>
              <a:t>名同学。生日是周几相同的同学的数目至少是几个？</a:t>
            </a:r>
            <a:endParaRPr lang="en-US" altLang="zh-CN" dirty="0">
              <a:latin typeface="+mn-ea"/>
            </a:endParaRPr>
          </a:p>
          <a:p>
            <a:pPr eaLnBrk="1" hangingPunct="1"/>
            <a:endParaRPr lang="zh-CN" altLang="en-US" dirty="0">
              <a:latin typeface="Times New Roman" charset="0"/>
              <a:ea typeface="黑体" charset="0"/>
              <a:cs typeface="黑体" charset="0"/>
            </a:endParaRPr>
          </a:p>
        </p:txBody>
      </p:sp>
    </p:spTree>
    <p:extLst>
      <p:ext uri="{BB962C8B-B14F-4D97-AF65-F5344CB8AC3E}">
        <p14:creationId xmlns:p14="http://schemas.microsoft.com/office/powerpoint/2010/main" val="112815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EE543238-B9D4-B744-9E68-46CAAE13C23E}" type="slidenum">
              <a:rPr lang="zh-CN" altLang="en-US" sz="1200">
                <a:latin typeface="Times New Roman" charset="0"/>
                <a:ea typeface="黑体" charset="0"/>
                <a:cs typeface="黑体" charset="0"/>
              </a:rPr>
              <a:pPr/>
              <a:t>18</a:t>
            </a:fld>
            <a:endParaRPr lang="en-US" altLang="zh-CN" sz="1200">
              <a:latin typeface="Times New Roman" charset="0"/>
              <a:ea typeface="黑体" charset="0"/>
              <a:cs typeface="黑体"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Times New Roman" charset="0"/>
              <a:ea typeface="黑体" charset="0"/>
              <a:cs typeface="黑体" charset="0"/>
            </a:endParaRPr>
          </a:p>
        </p:txBody>
      </p:sp>
    </p:spTree>
    <p:extLst>
      <p:ext uri="{BB962C8B-B14F-4D97-AF65-F5344CB8AC3E}">
        <p14:creationId xmlns:p14="http://schemas.microsoft.com/office/powerpoint/2010/main" val="145333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38E4A377-9764-C044-AC77-25F3D172C522}" type="slidenum">
              <a:rPr lang="zh-CN" altLang="en-US" sz="1200">
                <a:latin typeface="Times New Roman" charset="0"/>
                <a:ea typeface="黑体" charset="0"/>
                <a:cs typeface="黑体" charset="0"/>
              </a:rPr>
              <a:pPr/>
              <a:t>19</a:t>
            </a:fld>
            <a:endParaRPr lang="en-US" altLang="zh-CN" sz="1200">
              <a:latin typeface="Times New Roman" charset="0"/>
              <a:ea typeface="黑体" charset="0"/>
              <a:cs typeface="黑体"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a:latin typeface="Times New Roman" charset="0"/>
              <a:ea typeface="黑体" charset="0"/>
              <a:cs typeface="黑体" charset="0"/>
            </a:endParaRPr>
          </a:p>
        </p:txBody>
      </p:sp>
    </p:spTree>
    <p:extLst>
      <p:ext uri="{BB962C8B-B14F-4D97-AF65-F5344CB8AC3E}">
        <p14:creationId xmlns:p14="http://schemas.microsoft.com/office/powerpoint/2010/main" val="266299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21644502-7F1A-6F4E-8A6D-D5E228975630}" type="slidenum">
              <a:rPr lang="zh-CN" altLang="en-US" sz="1200">
                <a:latin typeface="Times New Roman" charset="0"/>
                <a:ea typeface="黑体" charset="0"/>
                <a:cs typeface="黑体" charset="0"/>
              </a:rPr>
              <a:pPr/>
              <a:t>20</a:t>
            </a:fld>
            <a:endParaRPr lang="en-US" altLang="zh-CN" sz="1200">
              <a:latin typeface="Times New Roman" charset="0"/>
              <a:ea typeface="黑体" charset="0"/>
              <a:cs typeface="黑体"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a:latin typeface="Times New Roman" charset="0"/>
              <a:ea typeface="黑体" charset="0"/>
              <a:cs typeface="黑体" charset="0"/>
            </a:endParaRPr>
          </a:p>
        </p:txBody>
      </p:sp>
    </p:spTree>
    <p:extLst>
      <p:ext uri="{BB962C8B-B14F-4D97-AF65-F5344CB8AC3E}">
        <p14:creationId xmlns:p14="http://schemas.microsoft.com/office/powerpoint/2010/main" val="198953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两个数模</a:t>
            </a:r>
            <a:r>
              <a:rPr lang="en-US" altLang="zh-CN" dirty="0"/>
              <a:t>n</a:t>
            </a:r>
            <a:r>
              <a:rPr lang="zh-CN" altLang="en-US" dirty="0"/>
              <a:t>同余就代表他们的差能被</a:t>
            </a:r>
            <a:r>
              <a:rPr lang="en-US" altLang="zh-CN" dirty="0"/>
              <a:t>n</a:t>
            </a:r>
            <a:r>
              <a:rPr lang="zh-CN" altLang="en-US" dirty="0"/>
              <a:t>整除，笼子有了</a:t>
            </a:r>
          </a:p>
        </p:txBody>
      </p:sp>
      <p:sp>
        <p:nvSpPr>
          <p:cNvPr id="4" name="灯片编号占位符 3"/>
          <p:cNvSpPr>
            <a:spLocks noGrp="1"/>
          </p:cNvSpPr>
          <p:nvPr>
            <p:ph type="sldNum" sz="quarter" idx="10"/>
          </p:nvPr>
        </p:nvSpPr>
        <p:spPr/>
        <p:txBody>
          <a:bodyPr/>
          <a:lstStyle/>
          <a:p>
            <a:fld id="{30B9DC25-1DF3-4044-A1F0-C273483743DC}" type="slidenum">
              <a:rPr lang="zh-CN" altLang="en-US" smtClean="0"/>
              <a:t>21</a:t>
            </a:fld>
            <a:endParaRPr lang="zh-CN" altLang="en-US"/>
          </a:p>
        </p:txBody>
      </p:sp>
    </p:spTree>
    <p:extLst>
      <p:ext uri="{BB962C8B-B14F-4D97-AF65-F5344CB8AC3E}">
        <p14:creationId xmlns:p14="http://schemas.microsoft.com/office/powerpoint/2010/main" val="2497585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0D7F5C97-500D-404E-A78D-CA28858633BF}" type="slidenum">
              <a:rPr lang="zh-CN" altLang="en-US" sz="1200">
                <a:latin typeface="Times New Roman" charset="0"/>
                <a:ea typeface="黑体" charset="0"/>
                <a:cs typeface="黑体" charset="0"/>
              </a:rPr>
              <a:pPr/>
              <a:t>22</a:t>
            </a:fld>
            <a:endParaRPr lang="en-US" altLang="zh-CN" sz="1200">
              <a:latin typeface="Times New Roman" charset="0"/>
              <a:ea typeface="黑体" charset="0"/>
              <a:cs typeface="黑体"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Times New Roman" charset="0"/>
              <a:ea typeface="黑体" charset="0"/>
              <a:cs typeface="黑体" charset="0"/>
            </a:endParaRPr>
          </a:p>
        </p:txBody>
      </p:sp>
    </p:spTree>
    <p:extLst>
      <p:ext uri="{BB962C8B-B14F-4D97-AF65-F5344CB8AC3E}">
        <p14:creationId xmlns:p14="http://schemas.microsoft.com/office/powerpoint/2010/main" val="295725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347391B9-15ED-A141-98E2-86F8A9F226C6}" type="slidenum">
              <a:rPr lang="zh-CN" altLang="en-US" sz="1200">
                <a:latin typeface="Times New Roman" charset="0"/>
                <a:ea typeface="黑体" charset="0"/>
                <a:cs typeface="黑体" charset="0"/>
              </a:rPr>
              <a:pPr/>
              <a:t>23</a:t>
            </a:fld>
            <a:endParaRPr lang="en-US" altLang="zh-CN" sz="1200">
              <a:latin typeface="Times New Roman" charset="0"/>
              <a:ea typeface="黑体" charset="0"/>
              <a:cs typeface="黑体"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a:latin typeface="Times New Roman" charset="0"/>
              <a:ea typeface="黑体" charset="0"/>
              <a:cs typeface="黑体" charset="0"/>
            </a:endParaRPr>
          </a:p>
        </p:txBody>
      </p:sp>
    </p:spTree>
    <p:extLst>
      <p:ext uri="{BB962C8B-B14F-4D97-AF65-F5344CB8AC3E}">
        <p14:creationId xmlns:p14="http://schemas.microsoft.com/office/powerpoint/2010/main" val="51399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7B5B486F-CA1B-E34D-BC4A-FCEC1C18553B}" type="slidenum">
              <a:rPr lang="zh-CN" altLang="en-US" sz="1200">
                <a:latin typeface="Times New Roman" charset="0"/>
                <a:ea typeface="黑体" charset="0"/>
                <a:cs typeface="黑体" charset="0"/>
              </a:rPr>
              <a:pPr/>
              <a:t>24</a:t>
            </a:fld>
            <a:endParaRPr lang="en-US" altLang="zh-CN" sz="1200">
              <a:latin typeface="Times New Roman" charset="0"/>
              <a:ea typeface="黑体" charset="0"/>
              <a:cs typeface="黑体"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a:latin typeface="Times New Roman" charset="0"/>
              <a:ea typeface="黑体" charset="0"/>
              <a:cs typeface="黑体" charset="0"/>
            </a:endParaRPr>
          </a:p>
        </p:txBody>
      </p:sp>
    </p:spTree>
    <p:extLst>
      <p:ext uri="{BB962C8B-B14F-4D97-AF65-F5344CB8AC3E}">
        <p14:creationId xmlns:p14="http://schemas.microsoft.com/office/powerpoint/2010/main" val="95251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7C2B3AD7-B317-9048-8718-ECB760F1DCD8}" type="slidenum">
              <a:rPr lang="en-US" altLang="zh-CN" sz="1200">
                <a:latin typeface="Times New Roman" charset="0"/>
                <a:ea typeface="黑体" charset="0"/>
                <a:cs typeface="黑体" charset="0"/>
              </a:rPr>
              <a:pPr/>
              <a:t>5</a:t>
            </a:fld>
            <a:endParaRPr lang="en-US" altLang="zh-CN" sz="1200">
              <a:latin typeface="Times New Roman" charset="0"/>
              <a:ea typeface="黑体" charset="0"/>
              <a:cs typeface="黑体"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kumimoji="0" lang="zh-CN" altLang="en-US" dirty="0">
                <a:latin typeface="Times New Roman" charset="0"/>
                <a:ea typeface="黑体" charset="0"/>
                <a:cs typeface="黑体" charset="0"/>
              </a:rPr>
              <a:t>文氏图</a:t>
            </a:r>
            <a:endParaRPr kumimoji="0" lang="en-US" dirty="0">
              <a:latin typeface="Times New Roman" charset="0"/>
              <a:ea typeface="黑体" charset="0"/>
              <a:cs typeface="黑体" charset="0"/>
            </a:endParaRPr>
          </a:p>
        </p:txBody>
      </p:sp>
    </p:spTree>
    <p:extLst>
      <p:ext uri="{BB962C8B-B14F-4D97-AF65-F5344CB8AC3E}">
        <p14:creationId xmlns:p14="http://schemas.microsoft.com/office/powerpoint/2010/main" val="447147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5689187B-6EDA-1D4E-A7EE-2904FBA4286D}" type="slidenum">
              <a:rPr lang="zh-CN" altLang="en-US" sz="1200">
                <a:latin typeface="Times New Roman" charset="0"/>
                <a:ea typeface="黑体" charset="0"/>
                <a:cs typeface="黑体" charset="0"/>
              </a:rPr>
              <a:pPr/>
              <a:t>26</a:t>
            </a:fld>
            <a:endParaRPr lang="en-US" altLang="zh-CN" sz="1200">
              <a:latin typeface="Times New Roman" charset="0"/>
              <a:ea typeface="黑体" charset="0"/>
              <a:cs typeface="黑体"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zh-CN" dirty="0">
                <a:latin typeface="Times New Roman" charset="0"/>
                <a:ea typeface="黑体" charset="0"/>
                <a:cs typeface="黑体" charset="0"/>
              </a:rPr>
              <a:t>10</a:t>
            </a:r>
            <a:r>
              <a:rPr lang="zh-CN" altLang="en-US" dirty="0">
                <a:latin typeface="Times New Roman" charset="0"/>
                <a:ea typeface="黑体" charset="0"/>
                <a:cs typeface="黑体" charset="0"/>
              </a:rPr>
              <a:t>的</a:t>
            </a:r>
            <a:r>
              <a:rPr lang="en-US" altLang="zh-CN" dirty="0">
                <a:latin typeface="Times New Roman" charset="0"/>
                <a:ea typeface="黑体" charset="0"/>
                <a:cs typeface="黑体" charset="0"/>
              </a:rPr>
              <a:t>4</a:t>
            </a:r>
            <a:r>
              <a:rPr lang="zh-CN" altLang="en-US" dirty="0">
                <a:latin typeface="Times New Roman" charset="0"/>
                <a:ea typeface="黑体" charset="0"/>
                <a:cs typeface="黑体" charset="0"/>
              </a:rPr>
              <a:t>次方－</a:t>
            </a:r>
            <a:r>
              <a:rPr lang="en-US" altLang="zh-CN" dirty="0">
                <a:latin typeface="Times New Roman" charset="0"/>
                <a:ea typeface="黑体" charset="0"/>
                <a:cs typeface="黑体" charset="0"/>
              </a:rPr>
              <a:t>1:</a:t>
            </a:r>
            <a:r>
              <a:rPr lang="zh-CN" altLang="en-US" dirty="0">
                <a:latin typeface="Times New Roman" charset="0"/>
                <a:ea typeface="黑体" charset="0"/>
                <a:cs typeface="黑体" charset="0"/>
              </a:rPr>
              <a:t>正整数个数；</a:t>
            </a:r>
          </a:p>
          <a:p>
            <a:pPr eaLnBrk="1" hangingPunct="1"/>
            <a:r>
              <a:rPr lang="en-US" altLang="zh-CN" dirty="0">
                <a:latin typeface="Times New Roman" charset="0"/>
                <a:ea typeface="黑体" charset="0"/>
                <a:cs typeface="黑体" charset="0"/>
              </a:rPr>
              <a:t>9</a:t>
            </a:r>
            <a:r>
              <a:rPr lang="zh-CN" altLang="en-US" dirty="0">
                <a:latin typeface="Times New Roman" charset="0"/>
                <a:ea typeface="黑体" charset="0"/>
                <a:cs typeface="黑体" charset="0"/>
              </a:rPr>
              <a:t>的</a:t>
            </a:r>
            <a:r>
              <a:rPr lang="en-US" altLang="zh-CN" dirty="0">
                <a:latin typeface="Times New Roman" charset="0"/>
                <a:ea typeface="黑体" charset="0"/>
                <a:cs typeface="黑体" charset="0"/>
              </a:rPr>
              <a:t>4</a:t>
            </a:r>
            <a:r>
              <a:rPr lang="zh-CN" altLang="en-US" dirty="0">
                <a:latin typeface="Times New Roman" charset="0"/>
                <a:ea typeface="黑体" charset="0"/>
                <a:cs typeface="黑体" charset="0"/>
              </a:rPr>
              <a:t>次方－</a:t>
            </a:r>
            <a:r>
              <a:rPr lang="en-US" altLang="zh-CN" dirty="0">
                <a:latin typeface="Times New Roman" charset="0"/>
                <a:ea typeface="黑体" charset="0"/>
                <a:cs typeface="黑体" charset="0"/>
              </a:rPr>
              <a:t>1:</a:t>
            </a:r>
            <a:r>
              <a:rPr lang="zh-CN" altLang="en-US" dirty="0">
                <a:latin typeface="Times New Roman" charset="0"/>
                <a:ea typeface="黑体" charset="0"/>
                <a:cs typeface="黑体" charset="0"/>
              </a:rPr>
              <a:t>不含</a:t>
            </a:r>
            <a:r>
              <a:rPr lang="en-US" altLang="zh-CN" dirty="0">
                <a:latin typeface="Times New Roman" charset="0"/>
                <a:ea typeface="黑体" charset="0"/>
                <a:cs typeface="黑体" charset="0"/>
              </a:rPr>
              <a:t>1</a:t>
            </a:r>
            <a:r>
              <a:rPr lang="zh-CN" altLang="en-US" dirty="0">
                <a:latin typeface="Times New Roman" charset="0"/>
                <a:ea typeface="黑体" charset="0"/>
                <a:cs typeface="黑体" charset="0"/>
              </a:rPr>
              <a:t>的正整数；</a:t>
            </a:r>
          </a:p>
          <a:p>
            <a:pPr eaLnBrk="1" hangingPunct="1"/>
            <a:r>
              <a:rPr lang="zh-CN" altLang="en-US" dirty="0">
                <a:latin typeface="Times New Roman" charset="0"/>
                <a:ea typeface="黑体" charset="0"/>
                <a:cs typeface="黑体" charset="0"/>
              </a:rPr>
              <a:t>相减得结果</a:t>
            </a:r>
          </a:p>
        </p:txBody>
      </p:sp>
    </p:spTree>
    <p:extLst>
      <p:ext uri="{BB962C8B-B14F-4D97-AF65-F5344CB8AC3E}">
        <p14:creationId xmlns:p14="http://schemas.microsoft.com/office/powerpoint/2010/main" val="1621830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700A95CA-2AA5-3E48-BAD5-A755D3E29089}" type="slidenum">
              <a:rPr lang="zh-CN" altLang="en-US" sz="1200">
                <a:latin typeface="Times New Roman" charset="0"/>
                <a:ea typeface="黑体" charset="0"/>
                <a:cs typeface="黑体" charset="0"/>
              </a:rPr>
              <a:pPr/>
              <a:t>27</a:t>
            </a:fld>
            <a:endParaRPr lang="en-US" altLang="zh-CN" sz="1200">
              <a:latin typeface="Times New Roman" charset="0"/>
              <a:ea typeface="黑体" charset="0"/>
              <a:cs typeface="黑体"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a:latin typeface="Times New Roman" charset="0"/>
              <a:ea typeface="黑体" charset="0"/>
              <a:cs typeface="黑体" charset="0"/>
            </a:endParaRPr>
          </a:p>
        </p:txBody>
      </p:sp>
    </p:spTree>
    <p:extLst>
      <p:ext uri="{BB962C8B-B14F-4D97-AF65-F5344CB8AC3E}">
        <p14:creationId xmlns:p14="http://schemas.microsoft.com/office/powerpoint/2010/main" val="2871333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28</a:t>
            </a:fld>
            <a:endParaRPr lang="zh-CN" altLang="en-US"/>
          </a:p>
        </p:txBody>
      </p:sp>
    </p:spTree>
    <p:extLst>
      <p:ext uri="{BB962C8B-B14F-4D97-AF65-F5344CB8AC3E}">
        <p14:creationId xmlns:p14="http://schemas.microsoft.com/office/powerpoint/2010/main" val="375787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816EB591-51C4-8C48-9673-9A4A309F2FB1}" type="slidenum">
              <a:rPr lang="zh-CN" altLang="en-US" sz="1200">
                <a:latin typeface="Times New Roman" charset="0"/>
                <a:ea typeface="黑体" charset="0"/>
                <a:cs typeface="黑体" charset="0"/>
              </a:rPr>
              <a:pPr/>
              <a:t>30</a:t>
            </a:fld>
            <a:endParaRPr lang="en-US" altLang="zh-CN" sz="1200">
              <a:latin typeface="Times New Roman" charset="0"/>
              <a:ea typeface="黑体" charset="0"/>
              <a:cs typeface="黑体"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zh-CN">
              <a:latin typeface="Times New Roman" charset="0"/>
              <a:ea typeface="黑体" charset="0"/>
              <a:cs typeface="黑体" charset="0"/>
            </a:endParaRPr>
          </a:p>
        </p:txBody>
      </p:sp>
    </p:spTree>
    <p:extLst>
      <p:ext uri="{BB962C8B-B14F-4D97-AF65-F5344CB8AC3E}">
        <p14:creationId xmlns:p14="http://schemas.microsoft.com/office/powerpoint/2010/main" val="2430635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31</a:t>
            </a:fld>
            <a:endParaRPr lang="zh-CN" altLang="en-US"/>
          </a:p>
        </p:txBody>
      </p:sp>
    </p:spTree>
    <p:extLst>
      <p:ext uri="{BB962C8B-B14F-4D97-AF65-F5344CB8AC3E}">
        <p14:creationId xmlns:p14="http://schemas.microsoft.com/office/powerpoint/2010/main" val="3118383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a:t>
            </a:r>
            <a:r>
              <a:rPr lang="zh-CN" altLang="en-US" dirty="0"/>
              <a:t>元集合的子集个数</a:t>
            </a:r>
          </a:p>
        </p:txBody>
      </p:sp>
      <p:sp>
        <p:nvSpPr>
          <p:cNvPr id="4" name="灯片编号占位符 3"/>
          <p:cNvSpPr>
            <a:spLocks noGrp="1"/>
          </p:cNvSpPr>
          <p:nvPr>
            <p:ph type="sldNum" sz="quarter" idx="10"/>
          </p:nvPr>
        </p:nvSpPr>
        <p:spPr/>
        <p:txBody>
          <a:bodyPr/>
          <a:lstStyle/>
          <a:p>
            <a:fld id="{30B9DC25-1DF3-4044-A1F0-C273483743DC}" type="slidenum">
              <a:rPr lang="zh-CN" altLang="en-US" smtClean="0"/>
              <a:t>33</a:t>
            </a:fld>
            <a:endParaRPr lang="zh-CN" altLang="en-US"/>
          </a:p>
        </p:txBody>
      </p:sp>
    </p:spTree>
    <p:extLst>
      <p:ext uri="{BB962C8B-B14F-4D97-AF65-F5344CB8AC3E}">
        <p14:creationId xmlns:p14="http://schemas.microsoft.com/office/powerpoint/2010/main" val="3116779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34</a:t>
            </a:fld>
            <a:endParaRPr lang="zh-CN" altLang="en-US"/>
          </a:p>
        </p:txBody>
      </p:sp>
    </p:spTree>
    <p:extLst>
      <p:ext uri="{BB962C8B-B14F-4D97-AF65-F5344CB8AC3E}">
        <p14:creationId xmlns:p14="http://schemas.microsoft.com/office/powerpoint/2010/main" val="925703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N+1</a:t>
            </a:r>
            <a:r>
              <a:rPr lang="zh-CN" altLang="en-US" dirty="0"/>
              <a:t>元集合</a:t>
            </a:r>
            <a:r>
              <a:rPr lang="en-US" altLang="zh-CN" dirty="0"/>
              <a:t>k</a:t>
            </a:r>
            <a:r>
              <a:rPr lang="zh-CN" altLang="en-US" dirty="0"/>
              <a:t>元子集的个数，先拿出一个元素</a:t>
            </a:r>
          </a:p>
        </p:txBody>
      </p:sp>
      <p:sp>
        <p:nvSpPr>
          <p:cNvPr id="4" name="灯片编号占位符 3"/>
          <p:cNvSpPr>
            <a:spLocks noGrp="1"/>
          </p:cNvSpPr>
          <p:nvPr>
            <p:ph type="sldNum" sz="quarter" idx="10"/>
          </p:nvPr>
        </p:nvSpPr>
        <p:spPr/>
        <p:txBody>
          <a:bodyPr/>
          <a:lstStyle/>
          <a:p>
            <a:fld id="{30B9DC25-1DF3-4044-A1F0-C273483743DC}" type="slidenum">
              <a:rPr lang="zh-CN" altLang="en-US" smtClean="0"/>
              <a:t>36</a:t>
            </a:fld>
            <a:endParaRPr lang="zh-CN" altLang="en-US"/>
          </a:p>
        </p:txBody>
      </p:sp>
    </p:spTree>
    <p:extLst>
      <p:ext uri="{BB962C8B-B14F-4D97-AF65-F5344CB8AC3E}">
        <p14:creationId xmlns:p14="http://schemas.microsoft.com/office/powerpoint/2010/main" val="3227034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t>
            </a:r>
            <a:r>
              <a:rPr lang="zh-CN" altLang="en-US" dirty="0"/>
              <a:t>元集合和</a:t>
            </a:r>
            <a:r>
              <a:rPr lang="en-US" altLang="zh-CN" dirty="0"/>
              <a:t>n</a:t>
            </a:r>
            <a:r>
              <a:rPr lang="zh-CN" altLang="en-US" dirty="0"/>
              <a:t>元集合中共取</a:t>
            </a:r>
            <a:r>
              <a:rPr lang="en-US" altLang="zh-CN" dirty="0"/>
              <a:t>r</a:t>
            </a:r>
            <a:r>
              <a:rPr lang="zh-CN" altLang="en-US" dirty="0"/>
              <a:t>个元素</a:t>
            </a:r>
          </a:p>
        </p:txBody>
      </p:sp>
      <p:sp>
        <p:nvSpPr>
          <p:cNvPr id="4" name="灯片编号占位符 3"/>
          <p:cNvSpPr>
            <a:spLocks noGrp="1"/>
          </p:cNvSpPr>
          <p:nvPr>
            <p:ph type="sldNum" sz="quarter" idx="10"/>
          </p:nvPr>
        </p:nvSpPr>
        <p:spPr/>
        <p:txBody>
          <a:bodyPr/>
          <a:lstStyle/>
          <a:p>
            <a:fld id="{30B9DC25-1DF3-4044-A1F0-C273483743DC}" type="slidenum">
              <a:rPr lang="zh-CN" altLang="en-US" smtClean="0"/>
              <a:t>37</a:t>
            </a:fld>
            <a:endParaRPr lang="zh-CN" altLang="en-US"/>
          </a:p>
        </p:txBody>
      </p:sp>
    </p:spTree>
    <p:extLst>
      <p:ext uri="{BB962C8B-B14F-4D97-AF65-F5344CB8AC3E}">
        <p14:creationId xmlns:p14="http://schemas.microsoft.com/office/powerpoint/2010/main" val="6678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8C14618-CA5C-4CB3-994C-FDD68F872231}" type="slidenum">
              <a:rPr lang="zh-CN" altLang="en-US" smtClean="0"/>
              <a:pPr/>
              <a:t>38</a:t>
            </a:fld>
            <a:endParaRPr lang="en-US" altLang="zh-CN"/>
          </a:p>
        </p:txBody>
      </p:sp>
    </p:spTree>
    <p:extLst>
      <p:ext uri="{BB962C8B-B14F-4D97-AF65-F5344CB8AC3E}">
        <p14:creationId xmlns:p14="http://schemas.microsoft.com/office/powerpoint/2010/main" val="2307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1D15303A-AF5B-CB4E-B268-1E2A773FC9FE}" type="slidenum">
              <a:rPr lang="en-US" altLang="zh-CN" sz="1200">
                <a:latin typeface="Times New Roman" charset="0"/>
                <a:ea typeface="黑体" charset="0"/>
                <a:cs typeface="黑体" charset="0"/>
              </a:rPr>
              <a:pPr/>
              <a:t>6</a:t>
            </a:fld>
            <a:endParaRPr lang="en-US" altLang="zh-CN" sz="1200">
              <a:latin typeface="Times New Roman" charset="0"/>
              <a:ea typeface="黑体" charset="0"/>
              <a:cs typeface="黑体"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4054355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41262437-8E12-9944-A573-B01B54078594}" type="slidenum">
              <a:rPr lang="zh-CN" altLang="en-US" sz="1200">
                <a:latin typeface="Times New Roman" charset="0"/>
                <a:ea typeface="黑体" charset="0"/>
                <a:cs typeface="黑体" charset="0"/>
              </a:rPr>
              <a:pPr/>
              <a:t>40</a:t>
            </a:fld>
            <a:endParaRPr lang="en-US" altLang="zh-CN" sz="1200">
              <a:latin typeface="Times New Roman" charset="0"/>
              <a:ea typeface="黑体" charset="0"/>
              <a:cs typeface="黑体"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zh-CN" altLang="en-US" dirty="0">
                <a:latin typeface="Times New Roman" charset="0"/>
                <a:ea typeface="黑体" charset="0"/>
                <a:cs typeface="黑体" charset="0"/>
              </a:rPr>
              <a:t>每一种排列结果，在圆的概念下都重复了</a:t>
            </a:r>
            <a:r>
              <a:rPr lang="en-US" altLang="zh-CN" dirty="0">
                <a:latin typeface="Times New Roman" charset="0"/>
                <a:ea typeface="黑体" charset="0"/>
                <a:cs typeface="黑体" charset="0"/>
              </a:rPr>
              <a:t>r</a:t>
            </a:r>
            <a:r>
              <a:rPr lang="zh-CN" altLang="en-US" dirty="0">
                <a:latin typeface="Times New Roman" charset="0"/>
                <a:ea typeface="黑体" charset="0"/>
                <a:cs typeface="黑体" charset="0"/>
              </a:rPr>
              <a:t>次</a:t>
            </a:r>
          </a:p>
        </p:txBody>
      </p:sp>
    </p:spTree>
    <p:extLst>
      <p:ext uri="{BB962C8B-B14F-4D97-AF65-F5344CB8AC3E}">
        <p14:creationId xmlns:p14="http://schemas.microsoft.com/office/powerpoint/2010/main" val="1697952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18ADCB6E-4935-7244-BE49-AD2579F52D68}" type="slidenum">
              <a:rPr lang="zh-CN" altLang="en-US" sz="1200">
                <a:latin typeface="Times New Roman" charset="0"/>
                <a:ea typeface="黑体" charset="0"/>
                <a:cs typeface="黑体" charset="0"/>
              </a:rPr>
              <a:pPr/>
              <a:t>41</a:t>
            </a:fld>
            <a:endParaRPr lang="en-US" altLang="zh-CN" sz="1200">
              <a:latin typeface="Times New Roman" charset="0"/>
              <a:ea typeface="黑体" charset="0"/>
              <a:cs typeface="黑体"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rtl="0"/>
            <a:r>
              <a:rPr kumimoji="1" lang="en-US" altLang="zh-CN" sz="1200" b="1" i="0" kern="1200" dirty="0">
                <a:solidFill>
                  <a:schemeClr val="tx1"/>
                </a:solidFill>
                <a:effectLst/>
                <a:latin typeface="Tahoma" pitchFamily="34" charset="0"/>
                <a:ea typeface="+mn-ea"/>
                <a:cs typeface="宋体" charset="0"/>
              </a:rPr>
              <a:t>"MATHEMATICS"</a:t>
            </a:r>
            <a:endParaRPr kumimoji="1" lang="en-US" altLang="zh-CN" sz="1200" b="0" i="0" kern="1200" dirty="0">
              <a:solidFill>
                <a:schemeClr val="tx1"/>
              </a:solidFill>
              <a:effectLst/>
              <a:latin typeface="Tahoma" pitchFamily="34" charset="0"/>
              <a:ea typeface="+mn-ea"/>
              <a:cs typeface="宋体" charset="0"/>
            </a:endParaRPr>
          </a:p>
          <a:p>
            <a:pPr rtl="0"/>
            <a:r>
              <a:rPr kumimoji="1" lang="en-US" altLang="zh-CN" sz="1200" b="0" i="0" kern="1200" dirty="0">
                <a:solidFill>
                  <a:schemeClr val="tx1"/>
                </a:solidFill>
                <a:effectLst/>
                <a:latin typeface="Tahoma" pitchFamily="34" charset="0"/>
                <a:ea typeface="+mn-ea"/>
                <a:cs typeface="宋体" charset="0"/>
              </a:rPr>
              <a:t>As you can see there are some letters(like </a:t>
            </a:r>
            <a:r>
              <a:rPr kumimoji="1" lang="en-US" altLang="zh-CN" sz="1200" b="0" i="0" kern="1200" dirty="0" err="1">
                <a:solidFill>
                  <a:schemeClr val="tx1"/>
                </a:solidFill>
                <a:effectLst/>
                <a:latin typeface="Tahoma" pitchFamily="34" charset="0"/>
                <a:ea typeface="+mn-ea"/>
                <a:cs typeface="宋体" charset="0"/>
              </a:rPr>
              <a:t>m,t</a:t>
            </a:r>
            <a:r>
              <a:rPr kumimoji="1" lang="en-US" altLang="zh-CN" sz="1200" b="0" i="0" kern="1200" dirty="0">
                <a:solidFill>
                  <a:schemeClr val="tx1"/>
                </a:solidFill>
                <a:effectLst/>
                <a:latin typeface="Tahoma" pitchFamily="34" charset="0"/>
                <a:ea typeface="+mn-ea"/>
                <a:cs typeface="宋体" charset="0"/>
              </a:rPr>
              <a:t> and a) in this word which is getting repeated. So, while selecting the letters for arrangement we should consider all the cases. At first, </a:t>
            </a:r>
            <a:r>
              <a:rPr kumimoji="1" lang="en-US" altLang="zh-CN" sz="1200" b="0" i="0" kern="1200" dirty="0" err="1">
                <a:solidFill>
                  <a:schemeClr val="tx1"/>
                </a:solidFill>
                <a:effectLst/>
                <a:latin typeface="Tahoma" pitchFamily="34" charset="0"/>
                <a:ea typeface="+mn-ea"/>
                <a:cs typeface="宋体" charset="0"/>
              </a:rPr>
              <a:t>i</a:t>
            </a:r>
            <a:r>
              <a:rPr kumimoji="1" lang="en-US" altLang="zh-CN" sz="1200" b="0" i="0" kern="1200" dirty="0">
                <a:solidFill>
                  <a:schemeClr val="tx1"/>
                </a:solidFill>
                <a:effectLst/>
                <a:latin typeface="Tahoma" pitchFamily="34" charset="0"/>
                <a:ea typeface="+mn-ea"/>
                <a:cs typeface="宋体" charset="0"/>
              </a:rPr>
              <a:t> am </a:t>
            </a:r>
            <a:r>
              <a:rPr kumimoji="1" lang="en-US" altLang="zh-CN" sz="1200" b="0" i="0" kern="1200" dirty="0" err="1">
                <a:solidFill>
                  <a:schemeClr val="tx1"/>
                </a:solidFill>
                <a:effectLst/>
                <a:latin typeface="Tahoma" pitchFamily="34" charset="0"/>
                <a:ea typeface="+mn-ea"/>
                <a:cs typeface="宋体" charset="0"/>
              </a:rPr>
              <a:t>gonna</a:t>
            </a:r>
            <a:r>
              <a:rPr kumimoji="1" lang="en-US" altLang="zh-CN" sz="1200" b="0" i="0" kern="1200" dirty="0">
                <a:solidFill>
                  <a:schemeClr val="tx1"/>
                </a:solidFill>
                <a:effectLst/>
                <a:latin typeface="Tahoma" pitchFamily="34" charset="0"/>
                <a:ea typeface="+mn-ea"/>
                <a:cs typeface="宋体" charset="0"/>
              </a:rPr>
              <a:t> explain how to select letters for different cases and then later how to arrange them.</a:t>
            </a:r>
          </a:p>
          <a:p>
            <a:pPr rtl="0"/>
            <a:r>
              <a:rPr kumimoji="1" lang="en-US" altLang="zh-CN" sz="1200" b="0" i="0" kern="1200" dirty="0">
                <a:solidFill>
                  <a:schemeClr val="tx1"/>
                </a:solidFill>
                <a:effectLst/>
                <a:latin typeface="Tahoma" pitchFamily="34" charset="0"/>
                <a:ea typeface="+mn-ea"/>
                <a:cs typeface="宋体" charset="0"/>
              </a:rPr>
              <a:t>We have 11 letters in "Mathematics"</a:t>
            </a:r>
          </a:p>
          <a:p>
            <a:pPr rtl="0"/>
            <a:r>
              <a:rPr kumimoji="1" lang="en-US" altLang="zh-CN" sz="1200" b="0" i="0" kern="1200" dirty="0">
                <a:solidFill>
                  <a:schemeClr val="tx1"/>
                </a:solidFill>
                <a:effectLst/>
                <a:latin typeface="Tahoma" pitchFamily="34" charset="0"/>
                <a:ea typeface="+mn-ea"/>
                <a:cs typeface="宋体" charset="0"/>
              </a:rPr>
              <a:t>in which there are</a:t>
            </a:r>
          </a:p>
          <a:p>
            <a:pPr rtl="0"/>
            <a:r>
              <a:rPr kumimoji="1" lang="en-US" altLang="zh-CN" sz="1200" b="0" i="0" kern="1200" dirty="0">
                <a:solidFill>
                  <a:schemeClr val="tx1"/>
                </a:solidFill>
                <a:effectLst/>
                <a:latin typeface="Tahoma" pitchFamily="34" charset="0"/>
                <a:ea typeface="+mn-ea"/>
                <a:cs typeface="宋体" charset="0"/>
              </a:rPr>
              <a:t>2 M's , 2 T's , 2 A's and other letters H,E,I,C,S are single</a:t>
            </a:r>
          </a:p>
          <a:p>
            <a:pPr rtl="0"/>
            <a:r>
              <a:rPr kumimoji="1" lang="en-US" altLang="zh-CN" sz="1200" b="1" i="0" kern="1200" dirty="0">
                <a:solidFill>
                  <a:schemeClr val="tx1"/>
                </a:solidFill>
                <a:effectLst/>
                <a:latin typeface="Tahoma" pitchFamily="34" charset="0"/>
                <a:ea typeface="+mn-ea"/>
                <a:cs typeface="宋体" charset="0"/>
              </a:rPr>
              <a:t>Selection of the 4 letters</a:t>
            </a:r>
            <a:endParaRPr kumimoji="1" lang="en-US" altLang="zh-CN" sz="1200" b="0" i="0" kern="1200" dirty="0">
              <a:solidFill>
                <a:schemeClr val="tx1"/>
              </a:solidFill>
              <a:effectLst/>
              <a:latin typeface="Tahoma" pitchFamily="34" charset="0"/>
              <a:ea typeface="+mn-ea"/>
              <a:cs typeface="宋体" charset="0"/>
            </a:endParaRPr>
          </a:p>
          <a:p>
            <a:pPr rtl="0"/>
            <a:r>
              <a:rPr kumimoji="1" lang="en-US" altLang="zh-CN" sz="1200" b="1" i="0" kern="1200" dirty="0">
                <a:solidFill>
                  <a:schemeClr val="tx1"/>
                </a:solidFill>
                <a:effectLst/>
                <a:latin typeface="Tahoma" pitchFamily="34" charset="0"/>
                <a:ea typeface="+mn-ea"/>
                <a:cs typeface="宋体" charset="0"/>
              </a:rPr>
              <a:t>first case: Two alike and other two alike</a:t>
            </a:r>
            <a:endParaRPr kumimoji="1" lang="en-US" altLang="zh-CN" sz="1200" b="0" i="0" kern="1200" dirty="0">
              <a:solidFill>
                <a:schemeClr val="tx1"/>
              </a:solidFill>
              <a:effectLst/>
              <a:latin typeface="Tahoma" pitchFamily="34" charset="0"/>
              <a:ea typeface="+mn-ea"/>
              <a:cs typeface="宋体" charset="0"/>
            </a:endParaRPr>
          </a:p>
          <a:p>
            <a:pPr rtl="0"/>
            <a:r>
              <a:rPr kumimoji="1" lang="en-US" altLang="zh-CN" sz="1200" b="0" i="0" kern="1200" dirty="0">
                <a:solidFill>
                  <a:schemeClr val="tx1"/>
                </a:solidFill>
                <a:effectLst/>
                <a:latin typeface="Tahoma" pitchFamily="34" charset="0"/>
                <a:ea typeface="+mn-ea"/>
                <a:cs typeface="宋体" charset="0"/>
              </a:rPr>
              <a:t>In this case we are </a:t>
            </a:r>
            <a:r>
              <a:rPr kumimoji="1" lang="en-US" altLang="zh-CN" sz="1200" b="0" i="0" kern="1200" dirty="0" err="1">
                <a:solidFill>
                  <a:schemeClr val="tx1"/>
                </a:solidFill>
                <a:effectLst/>
                <a:latin typeface="Tahoma" pitchFamily="34" charset="0"/>
                <a:ea typeface="+mn-ea"/>
                <a:cs typeface="宋体" charset="0"/>
              </a:rPr>
              <a:t>gonna</a:t>
            </a:r>
            <a:r>
              <a:rPr kumimoji="1" lang="en-US" altLang="zh-CN" sz="1200" b="0" i="0" kern="1200" dirty="0">
                <a:solidFill>
                  <a:schemeClr val="tx1"/>
                </a:solidFill>
                <a:effectLst/>
                <a:latin typeface="Tahoma" pitchFamily="34" charset="0"/>
                <a:ea typeface="+mn-ea"/>
                <a:cs typeface="宋体" charset="0"/>
              </a:rPr>
              <a:t> select the two letters which are alike. We have three choices M,T,A. Out of these, we have to select two(Because we have to select four letters and selecting two alike letters means selecting four letters). So, it can be done in 3C2 ways</a:t>
            </a:r>
          </a:p>
          <a:p>
            <a:pPr rtl="0"/>
            <a:r>
              <a:rPr kumimoji="1" lang="en-US" altLang="zh-CN" sz="1200" b="1" i="0" kern="1200" dirty="0">
                <a:solidFill>
                  <a:schemeClr val="tx1"/>
                </a:solidFill>
                <a:effectLst/>
                <a:latin typeface="Tahoma" pitchFamily="34" charset="0"/>
                <a:ea typeface="+mn-ea"/>
                <a:cs typeface="宋体" charset="0"/>
              </a:rPr>
              <a:t>second case: Two alike, two different</a:t>
            </a:r>
            <a:endParaRPr kumimoji="1" lang="en-US" altLang="zh-CN" sz="1200" b="0" i="0" kern="1200" dirty="0">
              <a:solidFill>
                <a:schemeClr val="tx1"/>
              </a:solidFill>
              <a:effectLst/>
              <a:latin typeface="Tahoma" pitchFamily="34" charset="0"/>
              <a:ea typeface="+mn-ea"/>
              <a:cs typeface="宋体" charset="0"/>
            </a:endParaRPr>
          </a:p>
          <a:p>
            <a:pPr rtl="0"/>
            <a:r>
              <a:rPr kumimoji="1" lang="en-US" altLang="zh-CN" sz="1200" b="0" i="0" kern="1200" dirty="0">
                <a:solidFill>
                  <a:schemeClr val="tx1"/>
                </a:solidFill>
                <a:effectLst/>
                <a:latin typeface="Tahoma" pitchFamily="34" charset="0"/>
                <a:ea typeface="+mn-ea"/>
                <a:cs typeface="宋体" charset="0"/>
              </a:rPr>
              <a:t>1 alike letter(which will mean two letters) can be selected in 3C1 ways and other 2 different letters can be selected in 7C2 ways.(as there will be 7 different letters).</a:t>
            </a:r>
          </a:p>
          <a:p>
            <a:pPr rtl="0"/>
            <a:r>
              <a:rPr kumimoji="1" lang="en-US" altLang="zh-CN" sz="1200" b="0" i="0" kern="1200" dirty="0">
                <a:solidFill>
                  <a:schemeClr val="tx1"/>
                </a:solidFill>
                <a:effectLst/>
                <a:latin typeface="Tahoma" pitchFamily="34" charset="0"/>
                <a:ea typeface="+mn-ea"/>
                <a:cs typeface="宋体" charset="0"/>
              </a:rPr>
              <a:t>So, 3C1*7C2 ways</a:t>
            </a:r>
          </a:p>
          <a:p>
            <a:pPr rtl="0"/>
            <a:r>
              <a:rPr kumimoji="1" lang="en-US" altLang="zh-CN" sz="1200" b="1" i="0" kern="1200" dirty="0">
                <a:solidFill>
                  <a:schemeClr val="tx1"/>
                </a:solidFill>
                <a:effectLst/>
                <a:latin typeface="Tahoma" pitchFamily="34" charset="0"/>
                <a:ea typeface="+mn-ea"/>
                <a:cs typeface="宋体" charset="0"/>
              </a:rPr>
              <a:t>Third case: All are different</a:t>
            </a:r>
            <a:endParaRPr kumimoji="1" lang="en-US" altLang="zh-CN" sz="1200" b="0" i="0" kern="1200" dirty="0">
              <a:solidFill>
                <a:schemeClr val="tx1"/>
              </a:solidFill>
              <a:effectLst/>
              <a:latin typeface="Tahoma" pitchFamily="34" charset="0"/>
              <a:ea typeface="+mn-ea"/>
              <a:cs typeface="宋体" charset="0"/>
            </a:endParaRPr>
          </a:p>
          <a:p>
            <a:pPr rtl="0"/>
            <a:r>
              <a:rPr kumimoji="1" lang="en-US" altLang="zh-CN" sz="1200" b="0" i="0" kern="1200" dirty="0">
                <a:solidFill>
                  <a:schemeClr val="tx1"/>
                </a:solidFill>
                <a:effectLst/>
                <a:latin typeface="Tahoma" pitchFamily="34" charset="0"/>
                <a:ea typeface="+mn-ea"/>
                <a:cs typeface="宋体" charset="0"/>
              </a:rPr>
              <a:t>This can be done in 8C4 ways as there are 8 different letters(M,T,A,H,E,I,C,S)</a:t>
            </a:r>
          </a:p>
          <a:p>
            <a:pPr rtl="0"/>
            <a:r>
              <a:rPr kumimoji="1" lang="en-US" altLang="zh-CN" sz="1200" b="1" i="0" kern="1200" dirty="0">
                <a:solidFill>
                  <a:schemeClr val="tx1"/>
                </a:solidFill>
                <a:effectLst/>
                <a:latin typeface="Tahoma" pitchFamily="34" charset="0"/>
                <a:ea typeface="+mn-ea"/>
                <a:cs typeface="宋体" charset="0"/>
              </a:rPr>
              <a:t>Arrangement:</a:t>
            </a:r>
            <a:endParaRPr kumimoji="1" lang="en-US" altLang="zh-CN" sz="1200" b="0" i="0" kern="1200" dirty="0">
              <a:solidFill>
                <a:schemeClr val="tx1"/>
              </a:solidFill>
              <a:effectLst/>
              <a:latin typeface="Tahoma" pitchFamily="34" charset="0"/>
              <a:ea typeface="+mn-ea"/>
              <a:cs typeface="宋体" charset="0"/>
            </a:endParaRPr>
          </a:p>
          <a:p>
            <a:pPr rtl="0"/>
            <a:r>
              <a:rPr kumimoji="1" lang="en-US" altLang="zh-CN" sz="1200" b="0" i="0" kern="1200" dirty="0">
                <a:solidFill>
                  <a:schemeClr val="tx1"/>
                </a:solidFill>
                <a:effectLst/>
                <a:latin typeface="Tahoma" pitchFamily="34" charset="0"/>
                <a:ea typeface="+mn-ea"/>
                <a:cs typeface="宋体" charset="0"/>
              </a:rPr>
              <a:t>For the first case, there will be two alike letters. So, arrangement of these letters can be done in 4!/2!*2! ways</a:t>
            </a:r>
          </a:p>
          <a:p>
            <a:pPr rtl="0"/>
            <a:r>
              <a:rPr kumimoji="1" lang="en-US" altLang="zh-CN" sz="1200" b="0" i="0" kern="1200" dirty="0">
                <a:solidFill>
                  <a:schemeClr val="tx1"/>
                </a:solidFill>
                <a:effectLst/>
                <a:latin typeface="Tahoma" pitchFamily="34" charset="0"/>
                <a:ea typeface="+mn-ea"/>
                <a:cs typeface="宋体" charset="0"/>
              </a:rPr>
              <a:t>For the second case, there will be 1 alike letter and two different letters which can be arranged in 4!/2! ways</a:t>
            </a:r>
          </a:p>
          <a:p>
            <a:pPr rtl="0"/>
            <a:r>
              <a:rPr kumimoji="1" lang="en-US" altLang="zh-CN" sz="1200" b="0" i="0" kern="1200" dirty="0">
                <a:solidFill>
                  <a:schemeClr val="tx1"/>
                </a:solidFill>
                <a:effectLst/>
                <a:latin typeface="Tahoma" pitchFamily="34" charset="0"/>
                <a:ea typeface="+mn-ea"/>
                <a:cs typeface="宋体" charset="0"/>
              </a:rPr>
              <a:t>For the third case, all letters are different so it can be arranged in 4! ways</a:t>
            </a:r>
          </a:p>
          <a:p>
            <a:pPr rtl="0"/>
            <a:r>
              <a:rPr kumimoji="1" lang="en-US" altLang="zh-CN" sz="1200" b="1" i="0" kern="1200" dirty="0">
                <a:solidFill>
                  <a:schemeClr val="tx1"/>
                </a:solidFill>
                <a:effectLst/>
                <a:latin typeface="Tahoma" pitchFamily="34" charset="0"/>
                <a:ea typeface="+mn-ea"/>
                <a:cs typeface="宋体" charset="0"/>
              </a:rPr>
              <a:t>So, the final answer will be</a:t>
            </a:r>
            <a:endParaRPr kumimoji="1" lang="en-US" altLang="zh-CN" sz="1200" b="0" i="0" kern="1200" dirty="0">
              <a:solidFill>
                <a:schemeClr val="tx1"/>
              </a:solidFill>
              <a:effectLst/>
              <a:latin typeface="Tahoma" pitchFamily="34" charset="0"/>
              <a:ea typeface="+mn-ea"/>
              <a:cs typeface="宋体" charset="0"/>
            </a:endParaRPr>
          </a:p>
          <a:p>
            <a:pPr rtl="0"/>
            <a:r>
              <a:rPr kumimoji="1" lang="en-US" altLang="zh-CN" sz="1200" b="0" i="0" kern="1200" dirty="0">
                <a:solidFill>
                  <a:schemeClr val="tx1"/>
                </a:solidFill>
                <a:effectLst/>
                <a:latin typeface="Tahoma" pitchFamily="34" charset="0"/>
                <a:ea typeface="+mn-ea"/>
                <a:cs typeface="宋体" charset="0"/>
              </a:rPr>
              <a:t>(3C2*4!/2!*2!) + (3C1*7C2*4!/2!) + (8C4*4!)</a:t>
            </a:r>
          </a:p>
          <a:p>
            <a:pPr rtl="0"/>
            <a:r>
              <a:rPr kumimoji="1" lang="en-US" altLang="zh-CN" sz="1200" b="0" i="0" kern="1200" dirty="0">
                <a:solidFill>
                  <a:schemeClr val="tx1"/>
                </a:solidFill>
                <a:effectLst/>
                <a:latin typeface="Tahoma" pitchFamily="34" charset="0"/>
                <a:ea typeface="+mn-ea"/>
                <a:cs typeface="宋体" charset="0"/>
              </a:rPr>
              <a:t>= 18+ 756 + 1680 ways</a:t>
            </a:r>
          </a:p>
          <a:p>
            <a:pPr rtl="0"/>
            <a:r>
              <a:rPr kumimoji="1" lang="en-US" altLang="zh-CN" sz="1200" b="0" i="0" kern="1200" dirty="0">
                <a:solidFill>
                  <a:schemeClr val="tx1"/>
                </a:solidFill>
                <a:effectLst/>
                <a:latin typeface="Tahoma" pitchFamily="34" charset="0"/>
                <a:ea typeface="+mn-ea"/>
                <a:cs typeface="宋体" charset="0"/>
              </a:rPr>
              <a:t>= 2454 ways</a:t>
            </a:r>
          </a:p>
          <a:p>
            <a:pPr eaLnBrk="1" hangingPunct="1"/>
            <a:endParaRPr lang="en-US" altLang="zh-CN" dirty="0">
              <a:latin typeface="Times New Roman" charset="0"/>
              <a:ea typeface="黑体" charset="0"/>
              <a:cs typeface="黑体" charset="0"/>
            </a:endParaRPr>
          </a:p>
          <a:p>
            <a:pPr eaLnBrk="1" hangingPunct="1"/>
            <a:endParaRPr lang="en-US" altLang="zh-CN" dirty="0">
              <a:latin typeface="Times New Roman" charset="0"/>
              <a:ea typeface="黑体" charset="0"/>
              <a:cs typeface="黑体" charset="0"/>
            </a:endParaRPr>
          </a:p>
        </p:txBody>
      </p:sp>
    </p:spTree>
    <p:extLst>
      <p:ext uri="{BB962C8B-B14F-4D97-AF65-F5344CB8AC3E}">
        <p14:creationId xmlns:p14="http://schemas.microsoft.com/office/powerpoint/2010/main" val="1815425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这里的</a:t>
            </a:r>
            <a:r>
              <a:rPr lang="en-US" altLang="zh-CN" dirty="0"/>
              <a:t>r</a:t>
            </a:r>
            <a:r>
              <a:rPr lang="zh-CN" altLang="en-US" dirty="0"/>
              <a:t>可能大于</a:t>
            </a:r>
            <a:r>
              <a:rPr lang="en-US" altLang="zh-CN" dirty="0"/>
              <a:t>n</a:t>
            </a:r>
          </a:p>
          <a:p>
            <a:r>
              <a:rPr lang="en-US" altLang="zh-CN" dirty="0"/>
              <a:t>C(9,6)</a:t>
            </a:r>
          </a:p>
          <a:p>
            <a:r>
              <a:rPr lang="en-US" altLang="zh-CN" dirty="0"/>
              <a:t>C(11+3-1,11)</a:t>
            </a:r>
          </a:p>
          <a:p>
            <a:r>
              <a:rPr lang="en-US" altLang="zh-CN" dirty="0"/>
              <a:t>C(5+3-1,5)</a:t>
            </a:r>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43</a:t>
            </a:fld>
            <a:endParaRPr lang="zh-CN" altLang="en-US"/>
          </a:p>
        </p:txBody>
      </p:sp>
    </p:spTree>
    <p:extLst>
      <p:ext uri="{BB962C8B-B14F-4D97-AF65-F5344CB8AC3E}">
        <p14:creationId xmlns:p14="http://schemas.microsoft.com/office/powerpoint/2010/main" val="3066014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44</a:t>
            </a:fld>
            <a:endParaRPr lang="zh-CN" altLang="en-US"/>
          </a:p>
        </p:txBody>
      </p:sp>
    </p:spTree>
    <p:extLst>
      <p:ext uri="{BB962C8B-B14F-4D97-AF65-F5344CB8AC3E}">
        <p14:creationId xmlns:p14="http://schemas.microsoft.com/office/powerpoint/2010/main" val="1243608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cool connection between counting and generating functions: </a:t>
            </a:r>
            <a:r>
              <a:rPr lang="zh-CN" altLang="en-US" dirty="0"/>
              <a:t>问题的解</a:t>
            </a:r>
            <a:r>
              <a:rPr lang="en-US" altLang="zh-CN" dirty="0"/>
              <a:t>is equal to the coefficient of </a:t>
            </a:r>
            <a:r>
              <a:rPr lang="en-US" altLang="zh-CN" dirty="0" err="1"/>
              <a:t>x_n</a:t>
            </a:r>
            <a:r>
              <a:rPr lang="en-US" altLang="zh-CN" dirty="0"/>
              <a:t> in the product A(x)B(x)</a:t>
            </a:r>
            <a:endParaRPr lang="zh-CN" altLang="en-US" dirty="0"/>
          </a:p>
        </p:txBody>
      </p:sp>
      <p:sp>
        <p:nvSpPr>
          <p:cNvPr id="4" name="灯片编号占位符 3"/>
          <p:cNvSpPr>
            <a:spLocks noGrp="1"/>
          </p:cNvSpPr>
          <p:nvPr>
            <p:ph type="sldNum" sz="quarter" idx="5"/>
          </p:nvPr>
        </p:nvSpPr>
        <p:spPr/>
        <p:txBody>
          <a:bodyPr/>
          <a:lstStyle/>
          <a:p>
            <a:fld id="{30B9DC25-1DF3-4044-A1F0-C273483743DC}" type="slidenum">
              <a:rPr lang="zh-CN" altLang="en-US" smtClean="0"/>
              <a:t>50</a:t>
            </a:fld>
            <a:endParaRPr lang="zh-CN" altLang="en-US"/>
          </a:p>
        </p:txBody>
      </p:sp>
    </p:spTree>
    <p:extLst>
      <p:ext uri="{BB962C8B-B14F-4D97-AF65-F5344CB8AC3E}">
        <p14:creationId xmlns:p14="http://schemas.microsoft.com/office/powerpoint/2010/main" val="257257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泰勒展示 </a:t>
            </a:r>
            <a:r>
              <a:rPr lang="en-US" altLang="zh-CN" dirty="0"/>
              <a:t>+ </a:t>
            </a:r>
            <a:r>
              <a:rPr lang="en-US" altLang="zh-CN" dirty="0" err="1"/>
              <a:t>walfram</a:t>
            </a:r>
            <a:r>
              <a:rPr lang="en-US" altLang="zh-CN" dirty="0"/>
              <a:t> alpha</a:t>
            </a:r>
            <a:endParaRPr lang="zh-CN" altLang="en-US" dirty="0"/>
          </a:p>
        </p:txBody>
      </p:sp>
      <p:sp>
        <p:nvSpPr>
          <p:cNvPr id="4" name="灯片编号占位符 3"/>
          <p:cNvSpPr>
            <a:spLocks noGrp="1"/>
          </p:cNvSpPr>
          <p:nvPr>
            <p:ph type="sldNum" sz="quarter" idx="5"/>
          </p:nvPr>
        </p:nvSpPr>
        <p:spPr/>
        <p:txBody>
          <a:bodyPr/>
          <a:lstStyle/>
          <a:p>
            <a:fld id="{30B9DC25-1DF3-4044-A1F0-C273483743DC}" type="slidenum">
              <a:rPr lang="zh-CN" altLang="en-US" smtClean="0"/>
              <a:t>52</a:t>
            </a:fld>
            <a:endParaRPr lang="zh-CN" altLang="en-US"/>
          </a:p>
        </p:txBody>
      </p:sp>
    </p:spTree>
    <p:extLst>
      <p:ext uri="{BB962C8B-B14F-4D97-AF65-F5344CB8AC3E}">
        <p14:creationId xmlns:p14="http://schemas.microsoft.com/office/powerpoint/2010/main" val="302765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FD483FAA-C8E5-4D4B-A31E-CF908D5A1A44}" type="slidenum">
              <a:rPr lang="en-US" altLang="zh-CN" sz="1200">
                <a:latin typeface="Times New Roman" charset="0"/>
                <a:ea typeface="黑体" charset="0"/>
                <a:cs typeface="黑体" charset="0"/>
              </a:rPr>
              <a:pPr/>
              <a:t>7</a:t>
            </a:fld>
            <a:endParaRPr lang="en-US" altLang="zh-CN" sz="1200">
              <a:latin typeface="Times New Roman" charset="0"/>
              <a:ea typeface="黑体" charset="0"/>
              <a:cs typeface="黑体"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106872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A60FD088-CF76-8D44-ADA5-5119B9437B03}" type="slidenum">
              <a:rPr lang="en-US" altLang="zh-CN" sz="1200">
                <a:latin typeface="Times New Roman" charset="0"/>
                <a:ea typeface="黑体" charset="0"/>
                <a:cs typeface="黑体" charset="0"/>
              </a:rPr>
              <a:pPr/>
              <a:t>9</a:t>
            </a:fld>
            <a:endParaRPr lang="en-US" altLang="zh-CN" sz="1200">
              <a:latin typeface="Times New Roman" charset="0"/>
              <a:ea typeface="黑体" charset="0"/>
              <a:cs typeface="黑体"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293395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67A85C2E-3550-5945-8002-0C60B728D0C0}" type="slidenum">
              <a:rPr lang="en-US" altLang="zh-CN" sz="1200">
                <a:latin typeface="Times New Roman" charset="0"/>
                <a:ea typeface="黑体" charset="0"/>
                <a:cs typeface="黑体" charset="0"/>
              </a:rPr>
              <a:pPr/>
              <a:t>10</a:t>
            </a:fld>
            <a:endParaRPr lang="en-US" altLang="zh-CN" sz="1200">
              <a:latin typeface="Times New Roman" charset="0"/>
              <a:ea typeface="黑体" charset="0"/>
              <a:cs typeface="黑体"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50582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B659B06B-B571-AB44-AF78-E62D8AFB83EC}" type="slidenum">
              <a:rPr lang="en-US" altLang="zh-CN" sz="1200">
                <a:latin typeface="Times New Roman" charset="0"/>
                <a:ea typeface="黑体" charset="0"/>
                <a:cs typeface="黑体" charset="0"/>
              </a:rPr>
              <a:pPr/>
              <a:t>11</a:t>
            </a:fld>
            <a:endParaRPr lang="en-US" altLang="zh-CN" sz="1200">
              <a:latin typeface="Times New Roman" charset="0"/>
              <a:ea typeface="黑体" charset="0"/>
              <a:cs typeface="黑体"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383844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F24DFCFA-1168-CB49-9385-C37F8B670C10}" type="slidenum">
              <a:rPr lang="en-US" altLang="zh-CN" sz="1200">
                <a:latin typeface="Times New Roman" charset="0"/>
                <a:ea typeface="黑体" charset="0"/>
                <a:cs typeface="黑体" charset="0"/>
              </a:rPr>
              <a:pPr/>
              <a:t>12</a:t>
            </a:fld>
            <a:endParaRPr lang="en-US" altLang="zh-CN" sz="1200">
              <a:latin typeface="Times New Roman" charset="0"/>
              <a:ea typeface="黑体" charset="0"/>
              <a:cs typeface="黑体"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409640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DB7942B8-8A2A-114A-A41E-821D3809CA3C}" type="slidenum">
              <a:rPr lang="en-US" altLang="zh-CN" sz="1200">
                <a:latin typeface="Times New Roman" charset="0"/>
                <a:ea typeface="黑体" charset="0"/>
                <a:cs typeface="黑体" charset="0"/>
              </a:rPr>
              <a:pPr/>
              <a:t>13</a:t>
            </a:fld>
            <a:endParaRPr lang="en-US" altLang="zh-CN" sz="1200">
              <a:latin typeface="Times New Roman" charset="0"/>
              <a:ea typeface="黑体" charset="0"/>
              <a:cs typeface="黑体"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236310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CN" altLang="en-US"/>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ED9701B-4197-4FE5-B5DA-5416DC1669A5}" type="datetime1">
              <a:rPr lang="zh-CN" altLang="en-US" smtClean="0"/>
              <a:t>2025/9/20</a:t>
            </a:fld>
            <a:endParaRPr lang="zh-CN" alt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CN" altLang="en-US"/>
          </a:p>
        </p:txBody>
      </p:sp>
      <p:sp>
        <p:nvSpPr>
          <p:cNvPr id="29" name="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B428033A-B298-4829-B013-FB02CFC1E8B2}" type="datetime1">
              <a:rPr lang="zh-CN" altLang="en-US" smtClean="0"/>
              <a:t>2025/9/20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609600"/>
            <a:ext cx="5562600" cy="5516564"/>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16322D89-321D-4885-89B2-A0E512222A49}" type="datetime1">
              <a:rPr lang="zh-CN" altLang="en-US" smtClean="0"/>
              <a:t>2025/9/20</a:t>
            </a:fld>
            <a:endParaRPr lang="zh-CN" altLang="en-US"/>
          </a:p>
        </p:txBody>
      </p:sp>
      <p:sp>
        <p:nvSpPr>
          <p:cNvPr id="5" name="页脚占位符 4"/>
          <p:cNvSpPr>
            <a:spLocks noGrp="1"/>
          </p:cNvSpPr>
          <p:nvPr>
            <p:ph type="ftr" sz="quarter" idx="11"/>
          </p:nvPr>
        </p:nvSpPr>
        <p:spPr>
          <a:xfrm>
            <a:off x="457201" y="6248207"/>
            <a:ext cx="5573483" cy="365125"/>
          </a:xfrm>
        </p:spPr>
        <p:txBody>
          <a:bodyPr/>
          <a:lstStyle/>
          <a:p>
            <a:endParaRPr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灯片编号占位符 5"/>
          <p:cNvSpPr>
            <a:spLocks noGrp="1"/>
          </p:cNvSpPr>
          <p:nvPr>
            <p:ph type="sldNum" sz="quarter" idx="12"/>
          </p:nvPr>
        </p:nvSpPr>
        <p:spPr>
          <a:xfrm rot="5400000">
            <a:off x="5989638" y="144462"/>
            <a:ext cx="533400" cy="244476"/>
          </a:xfrm>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719263"/>
            <a:ext cx="4038600" cy="44116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719263"/>
            <a:ext cx="4038600" cy="2128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4000500"/>
            <a:ext cx="4038600" cy="21304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5"/>
          <p:cNvSpPr>
            <a:spLocks noGrp="1" noChangeArrowheads="1"/>
          </p:cNvSpPr>
          <p:nvPr>
            <p:ph type="dt" sz="half" idx="10"/>
          </p:nvPr>
        </p:nvSpPr>
        <p:spPr>
          <a:ln/>
        </p:spPr>
        <p:txBody>
          <a:bodyPr/>
          <a:lstStyle>
            <a:lvl1pPr>
              <a:defRPr/>
            </a:lvl1pPr>
          </a:lstStyle>
          <a:p>
            <a:endParaRPr lang="en-US" altLang="zh-CN"/>
          </a:p>
        </p:txBody>
      </p:sp>
      <p:sp>
        <p:nvSpPr>
          <p:cNvPr id="7" name="Rectangle 6"/>
          <p:cNvSpPr>
            <a:spLocks noGrp="1" noChangeArrowheads="1"/>
          </p:cNvSpPr>
          <p:nvPr>
            <p:ph type="ftr" sz="quarter" idx="11"/>
          </p:nvPr>
        </p:nvSpPr>
        <p:spPr>
          <a:ln/>
        </p:spPr>
        <p:txBody>
          <a:bodyPr/>
          <a:lstStyle>
            <a:lvl1pPr>
              <a:defRPr/>
            </a:lvl1pPr>
          </a:lstStyle>
          <a:p>
            <a:endParaRPr lang="en-US" altLang="zh-CN"/>
          </a:p>
        </p:txBody>
      </p:sp>
      <p:sp>
        <p:nvSpPr>
          <p:cNvPr id="8" name="Rectangle 7"/>
          <p:cNvSpPr>
            <a:spLocks noGrp="1" noChangeArrowheads="1"/>
          </p:cNvSpPr>
          <p:nvPr>
            <p:ph type="sldNum" sz="quarter" idx="12"/>
          </p:nvPr>
        </p:nvSpPr>
        <p:spPr>
          <a:ln/>
        </p:spPr>
        <p:txBody>
          <a:bodyPr/>
          <a:lstStyle>
            <a:lvl1pPr>
              <a:defRPr/>
            </a:lvl1pPr>
          </a:lstStyle>
          <a:p>
            <a:pPr>
              <a:defRPr/>
            </a:pPr>
            <a:fld id="{EA6AAD84-36C3-6C41-A50A-26B509CDB3A3}" type="slidenum">
              <a:rPr lang="en-US" altLang="zh-CN"/>
              <a:pPr>
                <a:defRPr/>
              </a:pPr>
              <a:t>‹#›</a:t>
            </a:fld>
            <a:endParaRPr lang="en-US" altLang="zh-CN"/>
          </a:p>
        </p:txBody>
      </p:sp>
    </p:spTree>
    <p:extLst>
      <p:ext uri="{BB962C8B-B14F-4D97-AF65-F5344CB8AC3E}">
        <p14:creationId xmlns:p14="http://schemas.microsoft.com/office/powerpoint/2010/main" val="84072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719263"/>
            <a:ext cx="4038600" cy="44116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719263"/>
            <a:ext cx="4038600" cy="44116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5"/>
          <p:cNvSpPr>
            <a:spLocks noGrp="1" noChangeArrowheads="1"/>
          </p:cNvSpPr>
          <p:nvPr>
            <p:ph type="dt" sz="half" idx="10"/>
          </p:nvPr>
        </p:nvSpPr>
        <p:spPr>
          <a:ln/>
        </p:spPr>
        <p:txBody>
          <a:bodyPr/>
          <a:lstStyle>
            <a:lvl1pPr>
              <a:defRPr/>
            </a:lvl1pPr>
          </a:lstStyle>
          <a:p>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14925729-4762-0748-855E-FE707D3965DA}" type="slidenum">
              <a:rPr lang="en-US" altLang="zh-CN"/>
              <a:pPr>
                <a:defRPr/>
              </a:pPr>
              <a:t>‹#›</a:t>
            </a:fld>
            <a:endParaRPr lang="en-US" altLang="zh-CN"/>
          </a:p>
        </p:txBody>
      </p:sp>
    </p:spTree>
    <p:extLst>
      <p:ext uri="{BB962C8B-B14F-4D97-AF65-F5344CB8AC3E}">
        <p14:creationId xmlns:p14="http://schemas.microsoft.com/office/powerpoint/2010/main" val="50271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3" name="日期占位符 2"/>
          <p:cNvSpPr>
            <a:spLocks noGrp="1"/>
          </p:cNvSpPr>
          <p:nvPr>
            <p:ph type="dt" sz="half" idx="10"/>
          </p:nvPr>
        </p:nvSpPr>
        <p:spPr/>
        <p:txBody>
          <a:bodyPr/>
          <a:lstStyle/>
          <a:p>
            <a:fld id="{24F36247-266E-48C6-8B14-289F25875231}" type="datetime1">
              <a:rPr lang="zh-CN" altLang="en-US" smtClean="0"/>
              <a:t>2025/9/20</a:t>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CN" altLang="en-US"/>
              <a:t>单击此处编辑母版标题样式</a:t>
            </a:r>
            <a:endParaRPr kumimoji="0" lang="en-US"/>
          </a:p>
        </p:txBody>
      </p:sp>
      <p:sp>
        <p:nvSpPr>
          <p:cNvPr id="12" name="日期占位符 11"/>
          <p:cNvSpPr>
            <a:spLocks noGrp="1"/>
          </p:cNvSpPr>
          <p:nvPr>
            <p:ph type="dt" sz="half" idx="10"/>
          </p:nvPr>
        </p:nvSpPr>
        <p:spPr/>
        <p:txBody>
          <a:bodyPr/>
          <a:lstStyle/>
          <a:p>
            <a:fld id="{83C65BE9-30F8-4EBE-A9C2-AB249A42BA31}" type="datetime1">
              <a:rPr lang="zh-CN" altLang="en-US" smtClean="0"/>
              <a:t>2025/9/20</a:t>
            </a:fld>
            <a:endParaRPr lang="zh-CN" altLang="en-US"/>
          </a:p>
        </p:txBody>
      </p:sp>
      <p:sp>
        <p:nvSpPr>
          <p:cNvPr id="13" name="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C913308-F349-4B6D-A68A-DD1791B4A57B}" type="slidenum">
              <a:rPr lang="zh-CN" altLang="en-US" smtClean="0"/>
              <a:t>‹#›</a:t>
            </a:fld>
            <a:endParaRPr lang="zh-CN" altLang="en-US" dirty="0"/>
          </a:p>
        </p:txBody>
      </p:sp>
      <p:sp>
        <p:nvSpPr>
          <p:cNvPr id="14" name="页脚占位符 13"/>
          <p:cNvSpPr>
            <a:spLocks noGrp="1"/>
          </p:cNvSpPr>
          <p:nvPr>
            <p:ph type="ftr" sz="quarter" idx="12"/>
          </p:nvPr>
        </p:nvSpPr>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8" name="日期占位符 7"/>
          <p:cNvSpPr>
            <a:spLocks noGrp="1"/>
          </p:cNvSpPr>
          <p:nvPr>
            <p:ph type="dt" sz="half" idx="15"/>
          </p:nvPr>
        </p:nvSpPr>
        <p:spPr/>
        <p:txBody>
          <a:bodyPr rtlCol="0"/>
          <a:lstStyle/>
          <a:p>
            <a:fld id="{B7E2C2CD-497C-4296-A0B9-87C9C1109BD9}" type="datetime1">
              <a:rPr lang="zh-CN" altLang="en-US" smtClean="0"/>
              <a:t>2025/9/20</a:t>
            </a:fld>
            <a:endParaRPr lang="zh-CN" altLang="en-US"/>
          </a:p>
        </p:txBody>
      </p:sp>
      <p:sp>
        <p:nvSpPr>
          <p:cNvPr id="10" name="灯片编号占位符 9"/>
          <p:cNvSpPr>
            <a:spLocks noGrp="1"/>
          </p:cNvSpPr>
          <p:nvPr>
            <p:ph type="sldNum" sz="quarter" idx="16"/>
          </p:nvPr>
        </p:nvSpPr>
        <p:spPr/>
        <p:txBody>
          <a:bodyPr rtlCol="0"/>
          <a:lstStyle/>
          <a:p>
            <a:fld id="{0C913308-F349-4B6D-A68A-DD1791B4A57B}" type="slidenum">
              <a:rPr lang="zh-CN" altLang="en-US" smtClean="0"/>
              <a:t>‹#›</a:t>
            </a:fld>
            <a:endParaRPr lang="zh-CN" altLang="en-US"/>
          </a:p>
        </p:txBody>
      </p:sp>
      <p:sp>
        <p:nvSpPr>
          <p:cNvPr id="12" name="页脚占位符 11"/>
          <p:cNvSpPr>
            <a:spLocks noGrp="1"/>
          </p:cNvSpPr>
          <p:nvPr>
            <p:ph type="ftr" sz="quarter" idx="17"/>
          </p:nvPr>
        </p:nvSpPr>
        <p:spPr/>
        <p:txBody>
          <a:bodyPr rtlCol="0"/>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CN" altLang="en-US"/>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 name="日期占位符 9"/>
          <p:cNvSpPr>
            <a:spLocks noGrp="1"/>
          </p:cNvSpPr>
          <p:nvPr>
            <p:ph type="dt" sz="half" idx="15"/>
          </p:nvPr>
        </p:nvSpPr>
        <p:spPr/>
        <p:txBody>
          <a:bodyPr rtlCol="0"/>
          <a:lstStyle/>
          <a:p>
            <a:fld id="{F5E19621-E3B2-4562-A73B-168B240E71B6}" type="datetime1">
              <a:rPr lang="zh-CN" altLang="en-US" smtClean="0"/>
              <a:t>2025/9/20</a:t>
            </a:fld>
            <a:endParaRPr lang="zh-CN" altLang="en-US"/>
          </a:p>
        </p:txBody>
      </p:sp>
      <p:sp>
        <p:nvSpPr>
          <p:cNvPr id="12" name="灯片编号占位符 11"/>
          <p:cNvSpPr>
            <a:spLocks noGrp="1"/>
          </p:cNvSpPr>
          <p:nvPr>
            <p:ph type="sldNum" sz="quarter" idx="16"/>
          </p:nvPr>
        </p:nvSpPr>
        <p:spPr/>
        <p:txBody>
          <a:bodyPr rtlCol="0"/>
          <a:lstStyle/>
          <a:p>
            <a:fld id="{0C913308-F349-4B6D-A68A-DD1791B4A57B}" type="slidenum">
              <a:rPr lang="zh-CN" altLang="en-US" smtClean="0"/>
              <a:t>‹#›</a:t>
            </a:fld>
            <a:endParaRPr lang="zh-CN" altLang="en-US"/>
          </a:p>
        </p:txBody>
      </p:sp>
      <p:sp>
        <p:nvSpPr>
          <p:cNvPr id="14" name="页脚占位符 13"/>
          <p:cNvSpPr>
            <a:spLocks noGrp="1"/>
          </p:cNvSpPr>
          <p:nvPr>
            <p:ph type="ftr" sz="quarter" idx="17"/>
          </p:nvPr>
        </p:nvSpPr>
        <p:spPr/>
        <p:txBody>
          <a:bodyPr rtlCol="0"/>
          <a:lstStyle/>
          <a:p>
            <a:endParaRPr lang="zh-CN" alt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19AA16C8-561B-4A8C-9EFE-F6FCC4B46780}" type="datetime1">
              <a:rPr lang="zh-CN" altLang="en-US" smtClean="0"/>
              <a:t>2025/9/20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14F784-2C90-4317-995F-7291EE975927}" type="datetime1">
              <a:rPr lang="zh-CN" altLang="en-US" smtClean="0"/>
              <a:t>2025/9/20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57E436A7-51C4-461E-A63E-A4F97ED44C5C}" type="datetime1">
              <a:rPr lang="zh-CN" altLang="en-US" smtClean="0"/>
              <a:t>2025/9/20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t>‹#›</a:t>
            </a:fld>
            <a:endParaRPr lang="zh-CN" alt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DD3C3FD1-F0F2-4061-8913-C3CEB2D6BA24}" type="datetime1">
              <a:rPr lang="zh-CN" altLang="en-US" smtClean="0"/>
              <a:t>2025/9/20</a:t>
            </a:fld>
            <a:endParaRPr lang="zh-CN" altLang="en-US"/>
          </a:p>
        </p:txBody>
      </p:sp>
      <p:sp>
        <p:nvSpPr>
          <p:cNvPr id="13" name="灯片编号占位符 12"/>
          <p:cNvSpPr>
            <a:spLocks noGrp="1"/>
          </p:cNvSpPr>
          <p:nvPr>
            <p:ph type="sldNum" sz="quarter" idx="11"/>
          </p:nvPr>
        </p:nvSpPr>
        <p:spPr>
          <a:xfrm>
            <a:off x="0" y="4667249"/>
            <a:ext cx="1447800" cy="663578"/>
          </a:xfrm>
        </p:spPr>
        <p:txBody>
          <a:bodyPr rtlCol="0"/>
          <a:lstStyle>
            <a:lvl1pPr>
              <a:defRPr sz="2800"/>
            </a:lvl1pPr>
          </a:lstStyle>
          <a:p>
            <a:fld id="{0C913308-F349-4B6D-A68A-DD1791B4A57B}" type="slidenum">
              <a:rPr lang="zh-CN" altLang="en-US" smtClean="0"/>
              <a:t>‹#›</a:t>
            </a:fld>
            <a:endParaRPr lang="zh-CN" altLang="en-US"/>
          </a:p>
        </p:txBody>
      </p:sp>
      <p:sp>
        <p:nvSpPr>
          <p:cNvPr id="14" name="页脚占位符 13"/>
          <p:cNvSpPr>
            <a:spLocks noGrp="1"/>
          </p:cNvSpPr>
          <p:nvPr>
            <p:ph type="ftr" sz="quarter" idx="12"/>
          </p:nvPr>
        </p:nvSpPr>
        <p:spPr>
          <a:xfrm>
            <a:off x="1600200" y="6248206"/>
            <a:ext cx="4572000" cy="365125"/>
          </a:xfrm>
        </p:spPr>
        <p:txBody>
          <a:bodyPr rtlCol="0"/>
          <a:lstStyle/>
          <a:p>
            <a:endParaRPr lang="zh-CN" alt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a:t>单击图标添加图片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CN" altLang="en-US" dirty="0"/>
              <a:t>单击此处编辑母版标题样式</a:t>
            </a:r>
            <a:endParaRPr kumimoji="0" lang="en-US" dirty="0"/>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CN" altLang="en-US" dirty="0"/>
              <a:t>单击此处编辑母版文本样式</a:t>
            </a:r>
          </a:p>
          <a:p>
            <a:pPr lvl="1" eaLnBrk="1" latinLnBrk="0" hangingPunct="1"/>
            <a:r>
              <a:rPr kumimoji="0" lang="zh-CN" altLang="en-US" dirty="0"/>
              <a:t>第二级</a:t>
            </a:r>
          </a:p>
          <a:p>
            <a:pPr lvl="2" eaLnBrk="1" latinLnBrk="0" hangingPunct="1"/>
            <a:r>
              <a:rPr kumimoji="0" lang="zh-CN" altLang="en-US" dirty="0"/>
              <a:t>第三级</a:t>
            </a:r>
          </a:p>
          <a:p>
            <a:pPr lvl="3" eaLnBrk="1" latinLnBrk="0" hangingPunct="1"/>
            <a:r>
              <a:rPr kumimoji="0" lang="zh-CN" altLang="en-US" dirty="0"/>
              <a:t>第四级</a:t>
            </a:r>
          </a:p>
          <a:p>
            <a:pPr lvl="4" eaLnBrk="1" latinLnBrk="0" hangingPunct="1"/>
            <a:r>
              <a:rPr kumimoji="0" lang="zh-CN" altLang="en-US" dirty="0"/>
              <a:t>第五级</a:t>
            </a:r>
            <a:endParaRPr kumimoji="0" lang="en-US" dirty="0"/>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97045A6-C381-463D-A4BA-F030581BD3A5}" type="datetime1">
              <a:rPr lang="zh-CN" altLang="en-US" smtClean="0"/>
              <a:t>2025/9/20</a:t>
            </a:fld>
            <a:endParaRPr lang="zh-CN" altLang="en-US"/>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CN"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hf hdr="0" ftr="0" dt="0"/>
  <p:txStyles>
    <p:titleStyle>
      <a:lvl1pPr algn="l" rtl="0" eaLnBrk="1" latinLnBrk="0" hangingPunct="1">
        <a:spcBef>
          <a:spcPct val="0"/>
        </a:spcBef>
        <a:buNone/>
        <a:defRPr kumimoji="0" sz="4400" b="1"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b="1"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1"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b="1"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b="1"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b="1"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9.wmf"/><Relationship Id="rId5" Type="http://schemas.openxmlformats.org/officeDocument/2006/relationships/image" Target="../media/image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1.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e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6000" dirty="0"/>
              <a:t>计数</a:t>
            </a:r>
          </a:p>
        </p:txBody>
      </p:sp>
      <p:sp>
        <p:nvSpPr>
          <p:cNvPr id="3" name="副标题 2"/>
          <p:cNvSpPr>
            <a:spLocks noGrp="1"/>
          </p:cNvSpPr>
          <p:nvPr>
            <p:ph type="subTitle"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a:t>
            </a:fld>
            <a:endParaRPr lang="zh-CN" altLang="en-US"/>
          </a:p>
        </p:txBody>
      </p:sp>
    </p:spTree>
    <p:extLst>
      <p:ext uri="{BB962C8B-B14F-4D97-AF65-F5344CB8AC3E}">
        <p14:creationId xmlns:p14="http://schemas.microsoft.com/office/powerpoint/2010/main" val="106958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468313" y="260648"/>
            <a:ext cx="7543800" cy="941388"/>
          </a:xfrm>
        </p:spPr>
        <p:txBody>
          <a:bodyPr/>
          <a:lstStyle/>
          <a:p>
            <a:pPr eaLnBrk="1" hangingPunct="1"/>
            <a:r>
              <a:rPr lang="zh-CN" altLang="en-US" dirty="0">
                <a:latin typeface="+mn-ea"/>
                <a:ea typeface="+mn-ea"/>
              </a:rPr>
              <a:t>容斥原理的证明</a:t>
            </a:r>
          </a:p>
        </p:txBody>
      </p:sp>
      <p:sp>
        <p:nvSpPr>
          <p:cNvPr id="63490" name="Rectangle 3"/>
          <p:cNvSpPr>
            <a:spLocks noGrp="1" noChangeArrowheads="1"/>
          </p:cNvSpPr>
          <p:nvPr>
            <p:ph type="body" sz="half" idx="1"/>
          </p:nvPr>
        </p:nvSpPr>
        <p:spPr>
          <a:xfrm>
            <a:off x="250825" y="1628676"/>
            <a:ext cx="8748713" cy="4752975"/>
          </a:xfrm>
        </p:spPr>
        <p:txBody>
          <a:bodyPr/>
          <a:lstStyle/>
          <a:p>
            <a:pPr eaLnBrk="1" hangingPunct="1">
              <a:lnSpc>
                <a:spcPct val="110000"/>
              </a:lnSpc>
              <a:spcBef>
                <a:spcPct val="30000"/>
              </a:spcBef>
            </a:pPr>
            <a:r>
              <a:rPr lang="zh-CN" altLang="en-US" sz="2600" dirty="0">
                <a:latin typeface="+mn-ea"/>
              </a:rPr>
              <a:t>公式：</a:t>
            </a:r>
            <a:endParaRPr lang="en-US" altLang="zh-CN" sz="2600" i="1" dirty="0">
              <a:latin typeface="+mn-ea"/>
            </a:endParaRPr>
          </a:p>
          <a:p>
            <a:pPr eaLnBrk="1" hangingPunct="1">
              <a:lnSpc>
                <a:spcPct val="110000"/>
              </a:lnSpc>
              <a:spcBef>
                <a:spcPct val="40000"/>
              </a:spcBef>
            </a:pPr>
            <a:r>
              <a:rPr lang="zh-CN" altLang="en-US" sz="2800" dirty="0">
                <a:latin typeface="+mn-ea"/>
              </a:rPr>
              <a:t>我们证明并集中的元素在右边式子中恰好被计数</a:t>
            </a:r>
            <a:r>
              <a:rPr lang="en-US" altLang="zh-CN" sz="2800" dirty="0">
                <a:latin typeface="+mn-ea"/>
              </a:rPr>
              <a:t>1</a:t>
            </a:r>
            <a:r>
              <a:rPr lang="zh-CN" altLang="en-US" sz="2800" dirty="0">
                <a:latin typeface="+mn-ea"/>
              </a:rPr>
              <a:t>次</a:t>
            </a:r>
            <a:endParaRPr lang="en-US" altLang="zh-CN" sz="2800" dirty="0">
              <a:latin typeface="+mn-ea"/>
            </a:endParaRPr>
          </a:p>
          <a:p>
            <a:pPr lvl="1">
              <a:lnSpc>
                <a:spcPct val="110000"/>
              </a:lnSpc>
              <a:spcBef>
                <a:spcPct val="40000"/>
              </a:spcBef>
            </a:pPr>
            <a:r>
              <a:rPr lang="zh-CN" altLang="en-US" sz="2400" dirty="0">
                <a:latin typeface="+mn-ea"/>
              </a:rPr>
              <a:t>设并集中对象</a:t>
            </a:r>
            <a:r>
              <a:rPr lang="en-US" altLang="zh-CN" sz="2400" dirty="0">
                <a:latin typeface="+mn-ea"/>
              </a:rPr>
              <a:t>a</a:t>
            </a:r>
            <a:r>
              <a:rPr lang="zh-CN" altLang="en-US" sz="2400" dirty="0">
                <a:latin typeface="+mn-ea"/>
              </a:rPr>
              <a:t>出现在</a:t>
            </a:r>
            <a:r>
              <a:rPr lang="en-US" altLang="zh-CN" sz="2400" dirty="0">
                <a:latin typeface="+mn-ea"/>
              </a:rPr>
              <a:t>m</a:t>
            </a:r>
            <a:r>
              <a:rPr lang="zh-CN" altLang="en-US" sz="2400" dirty="0">
                <a:latin typeface="+mn-ea"/>
              </a:rPr>
              <a:t>个集合</a:t>
            </a:r>
            <a:r>
              <a:rPr lang="en-US" altLang="zh-CN" sz="2400" dirty="0">
                <a:latin typeface="+mn-ea"/>
              </a:rPr>
              <a:t>A</a:t>
            </a:r>
            <a:r>
              <a:rPr lang="en-US" altLang="zh-CN" sz="2400" baseline="-25000" dirty="0">
                <a:latin typeface="+mn-ea"/>
              </a:rPr>
              <a:t>i</a:t>
            </a:r>
            <a:r>
              <a:rPr lang="zh-CN" altLang="en-US" sz="2400" dirty="0">
                <a:latin typeface="+mn-ea"/>
              </a:rPr>
              <a:t>中</a:t>
            </a:r>
            <a:endParaRPr lang="en-US" altLang="zh-CN" sz="2400" dirty="0">
              <a:latin typeface="+mn-ea"/>
            </a:endParaRPr>
          </a:p>
          <a:p>
            <a:pPr lvl="1" eaLnBrk="1" hangingPunct="1">
              <a:lnSpc>
                <a:spcPct val="110000"/>
              </a:lnSpc>
              <a:spcBef>
                <a:spcPct val="40000"/>
              </a:spcBef>
            </a:pPr>
            <a:r>
              <a:rPr lang="zh-CN" altLang="en-US" sz="2400" dirty="0">
                <a:latin typeface="+mn-ea"/>
              </a:rPr>
              <a:t>则它在在</a:t>
            </a:r>
            <a:r>
              <a:rPr lang="en-US" altLang="zh-CN" sz="2400" dirty="0">
                <a:latin typeface="+mn-ea"/>
              </a:rPr>
              <a:t>S</a:t>
            </a:r>
            <a:r>
              <a:rPr lang="en-US" altLang="zh-CN" sz="2400" baseline="-25000" dirty="0">
                <a:latin typeface="+mn-ea"/>
              </a:rPr>
              <a:t>1</a:t>
            </a:r>
            <a:r>
              <a:rPr lang="zh-CN" altLang="en-US" sz="2400" dirty="0">
                <a:latin typeface="+mn-ea"/>
              </a:rPr>
              <a:t>中被计数</a:t>
            </a:r>
            <a:r>
              <a:rPr lang="en-US" altLang="zh-CN" sz="2400" dirty="0">
                <a:latin typeface="+mn-ea"/>
              </a:rPr>
              <a:t>m </a:t>
            </a:r>
            <a:r>
              <a:rPr lang="zh-CN" altLang="en-US" sz="2400" dirty="0">
                <a:latin typeface="+mn-ea"/>
              </a:rPr>
              <a:t>次，在</a:t>
            </a:r>
            <a:r>
              <a:rPr lang="en-US" altLang="zh-CN" sz="2400" dirty="0">
                <a:latin typeface="+mn-ea"/>
              </a:rPr>
              <a:t>S</a:t>
            </a:r>
            <a:r>
              <a:rPr lang="en-US" altLang="zh-CN" sz="2400" baseline="-25000" dirty="0">
                <a:latin typeface="+mn-ea"/>
              </a:rPr>
              <a:t>2</a:t>
            </a:r>
            <a:r>
              <a:rPr lang="zh-CN" altLang="en-US" sz="2400" dirty="0">
                <a:latin typeface="+mn-ea"/>
              </a:rPr>
              <a:t>中被计数       次 </a:t>
            </a:r>
            <a:endParaRPr lang="en-US" altLang="zh-CN" sz="2400" dirty="0">
              <a:latin typeface="+mn-ea"/>
            </a:endParaRPr>
          </a:p>
          <a:p>
            <a:pPr lvl="2">
              <a:lnSpc>
                <a:spcPct val="110000"/>
              </a:lnSpc>
              <a:spcBef>
                <a:spcPct val="40000"/>
              </a:spcBef>
            </a:pPr>
            <a:r>
              <a:rPr lang="zh-CN" altLang="en-US" sz="2100" dirty="0">
                <a:latin typeface="+mn-ea"/>
              </a:rPr>
              <a:t>以</a:t>
            </a:r>
            <a:r>
              <a:rPr lang="en-US" altLang="zh-CN" sz="2100" dirty="0">
                <a:latin typeface="+mn-ea"/>
              </a:rPr>
              <a:t>n=4</a:t>
            </a:r>
            <a:r>
              <a:rPr lang="zh-CN" altLang="en-US" sz="2100" dirty="0">
                <a:latin typeface="+mn-ea"/>
              </a:rPr>
              <a:t>，</a:t>
            </a:r>
            <a:r>
              <a:rPr lang="en-US" altLang="zh-CN" sz="2100" dirty="0">
                <a:latin typeface="+mn-ea"/>
              </a:rPr>
              <a:t>m=3</a:t>
            </a:r>
            <a:r>
              <a:rPr lang="zh-CN" altLang="en-US" sz="2100" dirty="0">
                <a:latin typeface="+mn-ea"/>
              </a:rPr>
              <a:t>为例 </a:t>
            </a:r>
            <a:r>
              <a:rPr lang="en-US" altLang="zh-CN" sz="2100" dirty="0">
                <a:latin typeface="+mn-ea"/>
              </a:rPr>
              <a:t>(</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假设</a:t>
            </a:r>
            <a:r>
              <a:rPr lang="en-US" altLang="zh-CN" sz="2000" i="1" dirty="0">
                <a:latin typeface="Times New Roman" panose="02020603050405020304" pitchFamily="18" charset="0"/>
                <a:ea typeface="SimSun"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SimSun" panose="02010600030101010101" pitchFamily="2" charset="-122"/>
                <a:cs typeface="Times New Roman" panose="02020603050405020304" pitchFamily="18" charset="0"/>
              </a:rPr>
              <a:t>出现在</a:t>
            </a:r>
            <a:r>
              <a:rPr lang="en-US" altLang="zh-CN" sz="2000" dirty="0">
                <a:latin typeface="Times New Roman" panose="02020603050405020304" pitchFamily="18" charset="0"/>
                <a:cs typeface="Times New Roman" panose="02020603050405020304" pitchFamily="18" charset="0"/>
              </a:rPr>
              <a:t>A</a:t>
            </a:r>
            <a:r>
              <a:rPr lang="en-US" altLang="zh-CN" sz="2000" baseline="-25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a:t>
            </a:r>
            <a:r>
              <a:rPr lang="en-US" altLang="zh-CN" sz="2000" baseline="-25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a:t>
            </a:r>
            <a:r>
              <a:rPr lang="en-US" altLang="zh-CN" sz="2000" baseline="-25000" dirty="0">
                <a:latin typeface="Times New Roman" panose="02020603050405020304" pitchFamily="18" charset="0"/>
                <a:cs typeface="Times New Roman" panose="02020603050405020304" pitchFamily="18" charset="0"/>
              </a:rPr>
              <a:t>2 </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A</a:t>
            </a:r>
            <a:r>
              <a:rPr lang="en-US" altLang="zh-CN" sz="2000" baseline="-25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中</a:t>
            </a:r>
            <a:r>
              <a:rPr lang="en-US" altLang="zh-CN" sz="2100" dirty="0">
                <a:latin typeface="+mn-ea"/>
              </a:rPr>
              <a:t>)</a:t>
            </a:r>
            <a:r>
              <a:rPr lang="zh-CN" altLang="en-US" sz="2100" dirty="0">
                <a:latin typeface="+mn-ea"/>
              </a:rPr>
              <a:t>：</a:t>
            </a:r>
            <a:endParaRPr lang="en-US" altLang="zh-CN" sz="2400" dirty="0">
              <a:latin typeface="+mn-ea"/>
            </a:endParaRPr>
          </a:p>
        </p:txBody>
      </p:sp>
      <p:graphicFrame>
        <p:nvGraphicFramePr>
          <p:cNvPr id="63491" name="Object 4"/>
          <p:cNvGraphicFramePr>
            <a:graphicFrameLocks noChangeAspect="1"/>
          </p:cNvGraphicFramePr>
          <p:nvPr>
            <p:extLst>
              <p:ext uri="{D42A27DB-BD31-4B8C-83A1-F6EECF244321}">
                <p14:modId xmlns:p14="http://schemas.microsoft.com/office/powerpoint/2010/main" val="2714433893"/>
              </p:ext>
            </p:extLst>
          </p:nvPr>
        </p:nvGraphicFramePr>
        <p:xfrm>
          <a:off x="1692275" y="1412776"/>
          <a:ext cx="5926138" cy="901700"/>
        </p:xfrm>
        <a:graphic>
          <a:graphicData uri="http://schemas.openxmlformats.org/presentationml/2006/ole">
            <mc:AlternateContent xmlns:mc="http://schemas.openxmlformats.org/markup-compatibility/2006">
              <mc:Choice xmlns:v="urn:schemas-microsoft-com:vml" Requires="v">
                <p:oleObj spid="_x0000_s2242" name="公式" r:id="rId4" imgW="2933700" imgH="431800" progId="Equation.3">
                  <p:embed/>
                </p:oleObj>
              </mc:Choice>
              <mc:Fallback>
                <p:oleObj name="公式" r:id="rId4" imgW="2933700" imgH="431800" progId="Equation.3">
                  <p:embed/>
                  <p:pic>
                    <p:nvPicPr>
                      <p:cNvPr id="6349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412776"/>
                        <a:ext cx="5926138" cy="901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492" name="Object 5"/>
          <p:cNvGraphicFramePr>
            <a:graphicFrameLocks noChangeAspect="1"/>
          </p:cNvGraphicFramePr>
          <p:nvPr>
            <p:extLst>
              <p:ext uri="{D42A27DB-BD31-4B8C-83A1-F6EECF244321}">
                <p14:modId xmlns:p14="http://schemas.microsoft.com/office/powerpoint/2010/main" val="1736800021"/>
              </p:ext>
            </p:extLst>
          </p:nvPr>
        </p:nvGraphicFramePr>
        <p:xfrm>
          <a:off x="6372200" y="3378771"/>
          <a:ext cx="546100" cy="546100"/>
        </p:xfrm>
        <a:graphic>
          <a:graphicData uri="http://schemas.openxmlformats.org/presentationml/2006/ole">
            <mc:AlternateContent xmlns:mc="http://schemas.openxmlformats.org/markup-compatibility/2006">
              <mc:Choice xmlns:v="urn:schemas-microsoft-com:vml" Requires="v">
                <p:oleObj spid="_x0000_s2243" name="公式" r:id="rId6" imgW="228600" imgH="228600" progId="Equation.3">
                  <p:embed/>
                </p:oleObj>
              </mc:Choice>
              <mc:Fallback>
                <p:oleObj name="公式" r:id="rId6" imgW="228600" imgH="228600" progId="Equation.3">
                  <p:embed/>
                  <p:pic>
                    <p:nvPicPr>
                      <p:cNvPr id="63492"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378771"/>
                        <a:ext cx="546100" cy="546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3493" name="Text Box 6"/>
          <p:cNvSpPr txBox="1">
            <a:spLocks noChangeArrowheads="1"/>
          </p:cNvSpPr>
          <p:nvPr/>
        </p:nvSpPr>
        <p:spPr bwMode="auto">
          <a:xfrm>
            <a:off x="1209676" y="4437459"/>
            <a:ext cx="746678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sz="2000" dirty="0">
                <a:solidFill>
                  <a:srgbClr val="FF0000"/>
                </a:solidFill>
                <a:latin typeface="+mn-ea"/>
                <a:ea typeface="+mn-ea"/>
                <a:cs typeface="黑体" charset="0"/>
              </a:rPr>
              <a:t>|A</a:t>
            </a:r>
            <a:r>
              <a:rPr kumimoji="0" lang="en-US" altLang="zh-CN" sz="2000" baseline="-25000" dirty="0">
                <a:solidFill>
                  <a:srgbClr val="FF0000"/>
                </a:solidFill>
                <a:latin typeface="+mn-ea"/>
                <a:ea typeface="+mn-ea"/>
                <a:cs typeface="黑体" charset="0"/>
              </a:rPr>
              <a:t>1</a:t>
            </a:r>
            <a:r>
              <a:rPr kumimoji="0" lang="en-US" altLang="zh-CN" sz="2000" dirty="0">
                <a:solidFill>
                  <a:srgbClr val="FF0000"/>
                </a:solidFill>
                <a:latin typeface="+mn-ea"/>
                <a:ea typeface="+mn-ea"/>
                <a:cs typeface="黑体" charset="0"/>
              </a:rPr>
              <a:t>|</a:t>
            </a:r>
            <a:r>
              <a:rPr kumimoji="0" lang="en-US" altLang="zh-CN" sz="2000" dirty="0">
                <a:latin typeface="+mn-ea"/>
                <a:ea typeface="+mn-ea"/>
                <a:cs typeface="黑体" charset="0"/>
              </a:rPr>
              <a:t>+ </a:t>
            </a:r>
            <a:r>
              <a:rPr kumimoji="0" lang="en-US" altLang="zh-CN" sz="1800" dirty="0">
                <a:solidFill>
                  <a:srgbClr val="FF0000"/>
                </a:solidFill>
                <a:latin typeface="+mn-ea"/>
                <a:ea typeface="+mn-ea"/>
                <a:cs typeface="黑体" charset="0"/>
              </a:rPr>
              <a:t>|A</a:t>
            </a:r>
            <a:r>
              <a:rPr kumimoji="0" lang="en-US" altLang="zh-CN" sz="1800" baseline="-25000" dirty="0">
                <a:solidFill>
                  <a:srgbClr val="FF0000"/>
                </a:solidFill>
                <a:latin typeface="+mn-ea"/>
                <a:ea typeface="+mn-ea"/>
                <a:cs typeface="黑体" charset="0"/>
              </a:rPr>
              <a:t>2</a:t>
            </a:r>
            <a:r>
              <a:rPr kumimoji="0" lang="en-US" altLang="zh-CN" sz="1800" dirty="0">
                <a:solidFill>
                  <a:srgbClr val="FF0000"/>
                </a:solidFill>
                <a:latin typeface="+mn-ea"/>
                <a:ea typeface="+mn-ea"/>
                <a:cs typeface="黑体" charset="0"/>
              </a:rPr>
              <a:t>|</a:t>
            </a:r>
            <a:r>
              <a:rPr kumimoji="0" lang="en-US" altLang="zh-CN" sz="1800" dirty="0">
                <a:latin typeface="+mn-ea"/>
                <a:ea typeface="+mn-ea"/>
                <a:cs typeface="黑体" charset="0"/>
              </a:rPr>
              <a:t>+ </a:t>
            </a:r>
            <a:r>
              <a:rPr kumimoji="0" lang="en-US" altLang="zh-CN" sz="1800" dirty="0">
                <a:solidFill>
                  <a:srgbClr val="FF0000"/>
                </a:solidFill>
                <a:latin typeface="+mn-ea"/>
                <a:ea typeface="+mn-ea"/>
                <a:cs typeface="黑体" charset="0"/>
              </a:rPr>
              <a:t>|A</a:t>
            </a:r>
            <a:r>
              <a:rPr kumimoji="0" lang="en-US" altLang="zh-CN" sz="1800" baseline="-25000" dirty="0">
                <a:solidFill>
                  <a:srgbClr val="FF0000"/>
                </a:solidFill>
                <a:latin typeface="+mn-ea"/>
                <a:ea typeface="+mn-ea"/>
                <a:cs typeface="黑体" charset="0"/>
              </a:rPr>
              <a:t>3</a:t>
            </a:r>
            <a:r>
              <a:rPr kumimoji="0" lang="en-US" altLang="zh-CN" sz="1800" dirty="0">
                <a:solidFill>
                  <a:srgbClr val="FF0000"/>
                </a:solidFill>
                <a:latin typeface="+mn-ea"/>
                <a:ea typeface="+mn-ea"/>
                <a:cs typeface="黑体" charset="0"/>
              </a:rPr>
              <a:t>|</a:t>
            </a:r>
            <a:r>
              <a:rPr kumimoji="0" lang="en-US" altLang="zh-CN" sz="1800" dirty="0">
                <a:latin typeface="+mn-ea"/>
                <a:ea typeface="+mn-ea"/>
                <a:cs typeface="黑体" charset="0"/>
              </a:rPr>
              <a:t>+ |A</a:t>
            </a:r>
            <a:r>
              <a:rPr kumimoji="0" lang="en-US" altLang="zh-CN" sz="1800" baseline="-25000" dirty="0">
                <a:latin typeface="+mn-ea"/>
                <a:ea typeface="+mn-ea"/>
                <a:cs typeface="黑体" charset="0"/>
              </a:rPr>
              <a:t>4</a:t>
            </a:r>
            <a:r>
              <a:rPr kumimoji="0" lang="en-US" altLang="zh-CN" sz="1800" dirty="0">
                <a:latin typeface="+mn-ea"/>
                <a:ea typeface="+mn-ea"/>
                <a:cs typeface="黑体" charset="0"/>
              </a:rPr>
              <a:t>|</a:t>
            </a:r>
          </a:p>
          <a:p>
            <a:pPr eaLnBrk="1" hangingPunct="1">
              <a:spcBef>
                <a:spcPct val="50000"/>
              </a:spcBef>
            </a:pPr>
            <a:r>
              <a:rPr kumimoji="0" lang="en-US" altLang="zh-CN" sz="2000" dirty="0">
                <a:latin typeface="+mn-ea"/>
                <a:ea typeface="+mn-ea"/>
                <a:cs typeface="黑体" charset="0"/>
              </a:rPr>
              <a:t>    - (</a:t>
            </a:r>
            <a:r>
              <a:rPr kumimoji="0" lang="en-US" altLang="zh-CN" sz="2000" dirty="0">
                <a:solidFill>
                  <a:srgbClr val="FF0000"/>
                </a:solidFill>
                <a:latin typeface="+mn-ea"/>
                <a:ea typeface="+mn-ea"/>
                <a:cs typeface="黑体" charset="0"/>
              </a:rPr>
              <a:t>|A</a:t>
            </a:r>
            <a:r>
              <a:rPr kumimoji="0" lang="en-US" altLang="zh-CN" sz="2000" baseline="-25000" dirty="0">
                <a:solidFill>
                  <a:srgbClr val="FF0000"/>
                </a:solidFill>
                <a:latin typeface="+mn-ea"/>
                <a:ea typeface="+mn-ea"/>
                <a:cs typeface="黑体" charset="0"/>
              </a:rPr>
              <a:t>1</a:t>
            </a:r>
            <a:r>
              <a:rPr kumimoji="0" lang="en-US" altLang="zh-CN" sz="2000" dirty="0">
                <a:solidFill>
                  <a:srgbClr val="FF0000"/>
                </a:solidFill>
                <a:latin typeface="+mn-ea"/>
                <a:ea typeface="+mn-ea"/>
                <a:cs typeface="黑体" charset="0"/>
                <a:sym typeface="Symbol" charset="0"/>
              </a:rPr>
              <a:t>A</a:t>
            </a:r>
            <a:r>
              <a:rPr kumimoji="0" lang="en-US" altLang="zh-CN" sz="2000" baseline="-25000" dirty="0">
                <a:solidFill>
                  <a:srgbClr val="FF0000"/>
                </a:solidFill>
                <a:latin typeface="+mn-ea"/>
                <a:ea typeface="+mn-ea"/>
                <a:cs typeface="黑体" charset="0"/>
                <a:sym typeface="Symbol" charset="0"/>
              </a:rPr>
              <a:t>2</a:t>
            </a:r>
            <a:r>
              <a:rPr kumimoji="0" lang="en-US" altLang="zh-CN" sz="2000" dirty="0">
                <a:solidFill>
                  <a:srgbClr val="FF0000"/>
                </a:solidFill>
                <a:latin typeface="+mn-ea"/>
                <a:ea typeface="+mn-ea"/>
                <a:cs typeface="黑体" charset="0"/>
                <a:sym typeface="Symbol" charset="0"/>
              </a:rPr>
              <a:t>|</a:t>
            </a:r>
            <a:r>
              <a:rPr kumimoji="0" lang="en-US" altLang="zh-CN" sz="2000" dirty="0">
                <a:latin typeface="+mn-ea"/>
                <a:ea typeface="+mn-ea"/>
                <a:cs typeface="黑体" charset="0"/>
                <a:sym typeface="Symbol" charset="0"/>
              </a:rPr>
              <a:t>+</a:t>
            </a:r>
            <a:r>
              <a:rPr kumimoji="0" lang="en-US" altLang="zh-CN" sz="2000" dirty="0">
                <a:solidFill>
                  <a:srgbClr val="FF0000"/>
                </a:solidFill>
                <a:latin typeface="+mn-ea"/>
                <a:ea typeface="+mn-ea"/>
                <a:cs typeface="黑体" charset="0"/>
              </a:rPr>
              <a:t>|A</a:t>
            </a:r>
            <a:r>
              <a:rPr kumimoji="0" lang="en-US" altLang="zh-CN" sz="2000" baseline="-25000" dirty="0">
                <a:solidFill>
                  <a:srgbClr val="FF0000"/>
                </a:solidFill>
                <a:latin typeface="+mn-ea"/>
                <a:ea typeface="+mn-ea"/>
                <a:cs typeface="黑体" charset="0"/>
              </a:rPr>
              <a:t>1</a:t>
            </a:r>
            <a:r>
              <a:rPr kumimoji="0" lang="en-US" altLang="zh-CN" sz="2000" dirty="0">
                <a:solidFill>
                  <a:srgbClr val="FF0000"/>
                </a:solidFill>
                <a:latin typeface="+mn-ea"/>
                <a:ea typeface="+mn-ea"/>
                <a:cs typeface="黑体" charset="0"/>
                <a:sym typeface="Symbol" charset="0"/>
              </a:rPr>
              <a:t>A</a:t>
            </a:r>
            <a:r>
              <a:rPr kumimoji="0" lang="en-US" altLang="zh-CN" sz="2000" baseline="-25000" dirty="0">
                <a:solidFill>
                  <a:srgbClr val="FF0000"/>
                </a:solidFill>
                <a:latin typeface="+mn-ea"/>
                <a:ea typeface="+mn-ea"/>
                <a:cs typeface="黑体" charset="0"/>
                <a:sym typeface="Symbol" charset="0"/>
              </a:rPr>
              <a:t>3</a:t>
            </a:r>
            <a:r>
              <a:rPr kumimoji="0" lang="en-US" altLang="zh-CN" sz="2000" dirty="0">
                <a:solidFill>
                  <a:srgbClr val="FF0000"/>
                </a:solidFill>
                <a:latin typeface="+mn-ea"/>
                <a:ea typeface="+mn-ea"/>
                <a:cs typeface="黑体" charset="0"/>
                <a:sym typeface="Symbol" charset="0"/>
              </a:rPr>
              <a:t>|</a:t>
            </a:r>
            <a:r>
              <a:rPr kumimoji="0" lang="en-US" altLang="zh-CN" sz="2000" dirty="0">
                <a:latin typeface="+mn-ea"/>
                <a:ea typeface="+mn-ea"/>
                <a:cs typeface="黑体" charset="0"/>
                <a:sym typeface="Symbol" charset="0"/>
              </a:rPr>
              <a:t>+</a:t>
            </a:r>
            <a:r>
              <a:rPr kumimoji="0" lang="en-US" altLang="zh-CN" sz="2000" dirty="0">
                <a:latin typeface="+mn-ea"/>
                <a:ea typeface="+mn-ea"/>
                <a:cs typeface="黑体" charset="0"/>
              </a:rPr>
              <a:t>|A</a:t>
            </a:r>
            <a:r>
              <a:rPr kumimoji="0" lang="en-US" altLang="zh-CN" sz="2000" baseline="-25000" dirty="0">
                <a:latin typeface="+mn-ea"/>
                <a:ea typeface="+mn-ea"/>
                <a:cs typeface="黑体" charset="0"/>
              </a:rPr>
              <a:t>1</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4</a:t>
            </a:r>
            <a:r>
              <a:rPr kumimoji="0" lang="en-US" altLang="zh-CN" sz="2000" dirty="0">
                <a:latin typeface="+mn-ea"/>
                <a:ea typeface="+mn-ea"/>
                <a:cs typeface="黑体" charset="0"/>
                <a:sym typeface="Symbol" charset="0"/>
              </a:rPr>
              <a:t>|+</a:t>
            </a:r>
            <a:r>
              <a:rPr kumimoji="0" lang="en-US" altLang="zh-CN" sz="2000" dirty="0">
                <a:solidFill>
                  <a:srgbClr val="FF0000"/>
                </a:solidFill>
                <a:latin typeface="+mn-ea"/>
                <a:ea typeface="+mn-ea"/>
                <a:cs typeface="黑体" charset="0"/>
              </a:rPr>
              <a:t>|A</a:t>
            </a:r>
            <a:r>
              <a:rPr kumimoji="0" lang="en-US" altLang="zh-CN" sz="2000" baseline="-25000" dirty="0">
                <a:solidFill>
                  <a:srgbClr val="FF0000"/>
                </a:solidFill>
                <a:latin typeface="+mn-ea"/>
                <a:ea typeface="+mn-ea"/>
                <a:cs typeface="黑体" charset="0"/>
              </a:rPr>
              <a:t>2</a:t>
            </a:r>
            <a:r>
              <a:rPr kumimoji="0" lang="en-US" altLang="zh-CN" sz="2000" dirty="0">
                <a:solidFill>
                  <a:srgbClr val="FF0000"/>
                </a:solidFill>
                <a:latin typeface="+mn-ea"/>
                <a:ea typeface="+mn-ea"/>
                <a:cs typeface="黑体" charset="0"/>
                <a:sym typeface="Symbol" charset="0"/>
              </a:rPr>
              <a:t>A</a:t>
            </a:r>
            <a:r>
              <a:rPr kumimoji="0" lang="en-US" altLang="zh-CN" sz="2000" baseline="-25000" dirty="0">
                <a:solidFill>
                  <a:srgbClr val="FF0000"/>
                </a:solidFill>
                <a:latin typeface="+mn-ea"/>
                <a:ea typeface="+mn-ea"/>
                <a:cs typeface="黑体" charset="0"/>
                <a:sym typeface="Symbol" charset="0"/>
              </a:rPr>
              <a:t>3</a:t>
            </a:r>
            <a:r>
              <a:rPr kumimoji="0" lang="en-US" altLang="zh-CN" sz="2000" dirty="0">
                <a:solidFill>
                  <a:srgbClr val="FF0000"/>
                </a:solidFill>
                <a:latin typeface="+mn-ea"/>
                <a:ea typeface="+mn-ea"/>
                <a:cs typeface="黑体" charset="0"/>
                <a:sym typeface="Symbol" charset="0"/>
              </a:rPr>
              <a:t>|</a:t>
            </a:r>
            <a:r>
              <a:rPr kumimoji="0" lang="en-US" altLang="zh-CN" sz="2000" dirty="0">
                <a:latin typeface="+mn-ea"/>
                <a:ea typeface="+mn-ea"/>
                <a:cs typeface="黑体" charset="0"/>
                <a:sym typeface="Symbol" charset="0"/>
              </a:rPr>
              <a:t>+</a:t>
            </a:r>
            <a:r>
              <a:rPr kumimoji="0" lang="en-US" altLang="zh-CN" sz="2000" dirty="0">
                <a:latin typeface="+mn-ea"/>
                <a:ea typeface="+mn-ea"/>
                <a:cs typeface="黑体" charset="0"/>
              </a:rPr>
              <a:t>|A</a:t>
            </a:r>
            <a:r>
              <a:rPr kumimoji="0" lang="en-US" altLang="zh-CN" sz="2000" baseline="-25000" dirty="0">
                <a:latin typeface="+mn-ea"/>
                <a:ea typeface="+mn-ea"/>
                <a:cs typeface="黑体" charset="0"/>
              </a:rPr>
              <a:t>2</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4</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3</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4</a:t>
            </a:r>
            <a:r>
              <a:rPr kumimoji="0" lang="en-US" altLang="zh-CN" sz="2000" dirty="0">
                <a:latin typeface="+mn-ea"/>
                <a:ea typeface="+mn-ea"/>
                <a:cs typeface="黑体" charset="0"/>
                <a:sym typeface="Symbol" charset="0"/>
              </a:rPr>
              <a:t>|</a:t>
            </a:r>
            <a:r>
              <a:rPr kumimoji="0" lang="en-US" altLang="zh-CN" sz="2000" dirty="0">
                <a:latin typeface="+mn-ea"/>
                <a:ea typeface="+mn-ea"/>
                <a:cs typeface="黑体" charset="0"/>
              </a:rPr>
              <a:t>) </a:t>
            </a:r>
          </a:p>
          <a:p>
            <a:pPr eaLnBrk="1" hangingPunct="1">
              <a:spcBef>
                <a:spcPct val="50000"/>
              </a:spcBef>
            </a:pPr>
            <a:r>
              <a:rPr kumimoji="0" lang="en-US" altLang="zh-CN" sz="2000" dirty="0">
                <a:latin typeface="+mn-ea"/>
                <a:ea typeface="+mn-ea"/>
                <a:cs typeface="黑体" charset="0"/>
              </a:rPr>
              <a:t>    + (</a:t>
            </a:r>
            <a:r>
              <a:rPr kumimoji="0" lang="en-US" altLang="zh-CN" sz="2000" dirty="0">
                <a:solidFill>
                  <a:srgbClr val="FF0000"/>
                </a:solidFill>
                <a:latin typeface="+mn-ea"/>
                <a:ea typeface="+mn-ea"/>
                <a:cs typeface="黑体" charset="0"/>
              </a:rPr>
              <a:t>|A</a:t>
            </a:r>
            <a:r>
              <a:rPr kumimoji="0" lang="en-US" altLang="zh-CN" sz="2000" baseline="-25000" dirty="0">
                <a:solidFill>
                  <a:srgbClr val="FF0000"/>
                </a:solidFill>
                <a:latin typeface="+mn-ea"/>
                <a:ea typeface="+mn-ea"/>
                <a:cs typeface="黑体" charset="0"/>
              </a:rPr>
              <a:t>1</a:t>
            </a:r>
            <a:r>
              <a:rPr kumimoji="0" lang="en-US" altLang="zh-CN" sz="2000" dirty="0">
                <a:solidFill>
                  <a:srgbClr val="FF0000"/>
                </a:solidFill>
                <a:latin typeface="+mn-ea"/>
                <a:ea typeface="+mn-ea"/>
                <a:cs typeface="黑体" charset="0"/>
                <a:sym typeface="Symbol" charset="0"/>
              </a:rPr>
              <a:t>A</a:t>
            </a:r>
            <a:r>
              <a:rPr kumimoji="0" lang="en-US" altLang="zh-CN" sz="2000" baseline="-25000" dirty="0">
                <a:solidFill>
                  <a:srgbClr val="FF0000"/>
                </a:solidFill>
                <a:latin typeface="+mn-ea"/>
                <a:ea typeface="+mn-ea"/>
                <a:cs typeface="黑体" charset="0"/>
                <a:sym typeface="Symbol" charset="0"/>
              </a:rPr>
              <a:t>2</a:t>
            </a:r>
            <a:r>
              <a:rPr kumimoji="0" lang="en-US" altLang="zh-CN" sz="2000" dirty="0">
                <a:solidFill>
                  <a:srgbClr val="FF0000"/>
                </a:solidFill>
                <a:latin typeface="+mn-ea"/>
                <a:ea typeface="+mn-ea"/>
                <a:cs typeface="黑体" charset="0"/>
                <a:sym typeface="Symbol" charset="0"/>
              </a:rPr>
              <a:t>A</a:t>
            </a:r>
            <a:r>
              <a:rPr kumimoji="0" lang="en-US" altLang="zh-CN" sz="2000" baseline="-25000" dirty="0">
                <a:solidFill>
                  <a:srgbClr val="FF0000"/>
                </a:solidFill>
                <a:latin typeface="+mn-ea"/>
                <a:ea typeface="+mn-ea"/>
                <a:cs typeface="黑体" charset="0"/>
                <a:sym typeface="Symbol" charset="0"/>
              </a:rPr>
              <a:t>3</a:t>
            </a:r>
            <a:r>
              <a:rPr kumimoji="0" lang="en-US" altLang="zh-CN" sz="2000" dirty="0">
                <a:solidFill>
                  <a:srgbClr val="FF0000"/>
                </a:solidFill>
                <a:latin typeface="+mn-ea"/>
                <a:ea typeface="+mn-ea"/>
                <a:cs typeface="黑体" charset="0"/>
              </a:rPr>
              <a:t>|</a:t>
            </a:r>
            <a:r>
              <a:rPr kumimoji="0" lang="en-US" altLang="zh-CN" sz="2000" dirty="0">
                <a:latin typeface="+mn-ea"/>
                <a:ea typeface="+mn-ea"/>
                <a:cs typeface="黑体" charset="0"/>
              </a:rPr>
              <a:t>+|A</a:t>
            </a:r>
            <a:r>
              <a:rPr kumimoji="0" lang="en-US" altLang="zh-CN" sz="2000" baseline="-25000" dirty="0">
                <a:latin typeface="+mn-ea"/>
                <a:ea typeface="+mn-ea"/>
                <a:cs typeface="黑体" charset="0"/>
              </a:rPr>
              <a:t>1</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2</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4</a:t>
            </a:r>
            <a:r>
              <a:rPr kumimoji="0" lang="en-US" altLang="zh-CN" sz="2000" dirty="0">
                <a:latin typeface="+mn-ea"/>
                <a:ea typeface="+mn-ea"/>
                <a:cs typeface="黑体" charset="0"/>
                <a:sym typeface="Symbol" charset="0"/>
              </a:rPr>
              <a:t>|+</a:t>
            </a:r>
            <a:r>
              <a:rPr kumimoji="0" lang="en-US" altLang="zh-CN" sz="2000" dirty="0">
                <a:latin typeface="+mn-ea"/>
                <a:ea typeface="+mn-ea"/>
                <a:cs typeface="黑体" charset="0"/>
              </a:rPr>
              <a:t>|A</a:t>
            </a:r>
            <a:r>
              <a:rPr kumimoji="0" lang="en-US" altLang="zh-CN" sz="2000" baseline="-25000" dirty="0">
                <a:latin typeface="+mn-ea"/>
                <a:ea typeface="+mn-ea"/>
                <a:cs typeface="黑体" charset="0"/>
              </a:rPr>
              <a:t>1</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3</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4</a:t>
            </a:r>
            <a:r>
              <a:rPr kumimoji="0" lang="en-US" altLang="zh-CN" sz="2000" dirty="0">
                <a:latin typeface="+mn-ea"/>
                <a:ea typeface="+mn-ea"/>
                <a:cs typeface="黑体" charset="0"/>
              </a:rPr>
              <a:t>|+|A</a:t>
            </a:r>
            <a:r>
              <a:rPr kumimoji="0" lang="en-US" altLang="zh-CN" sz="2000" baseline="-25000" dirty="0">
                <a:latin typeface="+mn-ea"/>
                <a:ea typeface="+mn-ea"/>
                <a:cs typeface="黑体" charset="0"/>
              </a:rPr>
              <a:t>2</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3</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4</a:t>
            </a:r>
            <a:r>
              <a:rPr kumimoji="0" lang="en-US" altLang="zh-CN" sz="2000" dirty="0">
                <a:latin typeface="+mn-ea"/>
                <a:ea typeface="+mn-ea"/>
                <a:cs typeface="黑体" charset="0"/>
                <a:sym typeface="Symbol" charset="0"/>
              </a:rPr>
              <a:t>|) </a:t>
            </a:r>
          </a:p>
          <a:p>
            <a:pPr eaLnBrk="1" hangingPunct="1">
              <a:spcBef>
                <a:spcPct val="50000"/>
              </a:spcBef>
            </a:pPr>
            <a:r>
              <a:rPr kumimoji="0" lang="en-US" altLang="zh-CN" sz="2000" dirty="0">
                <a:latin typeface="+mn-ea"/>
                <a:ea typeface="+mn-ea"/>
                <a:cs typeface="黑体" charset="0"/>
                <a:sym typeface="Symbol" charset="0"/>
              </a:rPr>
              <a:t>    - </a:t>
            </a:r>
            <a:r>
              <a:rPr kumimoji="0" lang="en-US" altLang="zh-CN" sz="2000" dirty="0">
                <a:latin typeface="+mn-ea"/>
                <a:ea typeface="+mn-ea"/>
                <a:cs typeface="黑体" charset="0"/>
              </a:rPr>
              <a:t>|A</a:t>
            </a:r>
            <a:r>
              <a:rPr kumimoji="0" lang="en-US" altLang="zh-CN" sz="2000" baseline="-25000" dirty="0">
                <a:latin typeface="+mn-ea"/>
                <a:ea typeface="+mn-ea"/>
                <a:cs typeface="黑体" charset="0"/>
              </a:rPr>
              <a:t>1</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2</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sym typeface="Symbol" charset="0"/>
              </a:rPr>
              <a:t>3</a:t>
            </a:r>
            <a:r>
              <a:rPr kumimoji="0" lang="en-US" altLang="zh-CN" sz="2000" dirty="0">
                <a:latin typeface="+mn-ea"/>
                <a:ea typeface="+mn-ea"/>
                <a:cs typeface="黑体" charset="0"/>
                <a:sym typeface="Symbol" charset="0"/>
              </a:rPr>
              <a:t>A</a:t>
            </a:r>
            <a:r>
              <a:rPr kumimoji="0" lang="en-US" altLang="zh-CN" sz="2000" baseline="-25000" dirty="0">
                <a:latin typeface="+mn-ea"/>
                <a:ea typeface="+mn-ea"/>
                <a:cs typeface="黑体" charset="0"/>
              </a:rPr>
              <a:t>4</a:t>
            </a:r>
            <a:r>
              <a:rPr kumimoji="0" lang="en-US" altLang="zh-CN" sz="2000" dirty="0">
                <a:latin typeface="+mn-ea"/>
                <a:ea typeface="+mn-ea"/>
                <a:cs typeface="黑体" charset="0"/>
              </a:rPr>
              <a:t>|</a:t>
            </a:r>
            <a:endParaRPr kumimoji="0" lang="en-US" altLang="zh-CN" sz="2000" dirty="0">
              <a:latin typeface="+mn-ea"/>
              <a:ea typeface="+mn-ea"/>
              <a:cs typeface="黑体" charset="0"/>
              <a:sym typeface="Symbol" charset="0"/>
            </a:endParaRPr>
          </a:p>
        </p:txBody>
      </p:sp>
      <p:cxnSp>
        <p:nvCxnSpPr>
          <p:cNvPr id="7" name="直接连接符 6"/>
          <p:cNvCxnSpPr/>
          <p:nvPr/>
        </p:nvCxnSpPr>
        <p:spPr>
          <a:xfrm>
            <a:off x="4860032" y="3928814"/>
            <a:ext cx="392336"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8" name="直接连接符 7"/>
          <p:cNvCxnSpPr/>
          <p:nvPr/>
        </p:nvCxnSpPr>
        <p:spPr>
          <a:xfrm>
            <a:off x="6444208" y="3928814"/>
            <a:ext cx="392336"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 name="直接连接符 8"/>
          <p:cNvCxnSpPr/>
          <p:nvPr/>
        </p:nvCxnSpPr>
        <p:spPr>
          <a:xfrm>
            <a:off x="1619672" y="1557139"/>
            <a:ext cx="0" cy="720080"/>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2411760" y="1557139"/>
            <a:ext cx="0" cy="720080"/>
          </a:xfrm>
          <a:prstGeom prst="line">
            <a:avLst/>
          </a:prstGeom>
        </p:spPr>
        <p:style>
          <a:lnRef idx="1">
            <a:schemeClr val="dk1"/>
          </a:lnRef>
          <a:fillRef idx="0">
            <a:schemeClr val="dk1"/>
          </a:fillRef>
          <a:effectRef idx="0">
            <a:schemeClr val="dk1"/>
          </a:effectRef>
          <a:fontRef idx="minor">
            <a:schemeClr val="tx1"/>
          </a:fontRef>
        </p:style>
      </p:cxnSp>
      <p:sp>
        <p:nvSpPr>
          <p:cNvPr id="2" name="矩形 1"/>
          <p:cNvSpPr/>
          <p:nvPr/>
        </p:nvSpPr>
        <p:spPr>
          <a:xfrm>
            <a:off x="468313" y="4453017"/>
            <a:ext cx="741363" cy="461665"/>
          </a:xfrm>
          <a:prstGeom prst="rect">
            <a:avLst/>
          </a:prstGeom>
        </p:spPr>
        <p:txBody>
          <a:bodyPr wrap="square">
            <a:spAutoFit/>
          </a:bodyPr>
          <a:lstStyle/>
          <a:p>
            <a:r>
              <a:rPr lang="en-US" altLang="zh-CN" sz="2400" b="1" dirty="0">
                <a:latin typeface="+mn-ea"/>
              </a:rPr>
              <a:t>S</a:t>
            </a:r>
            <a:r>
              <a:rPr lang="en-US" altLang="zh-CN" sz="2400" b="1" baseline="-25000" dirty="0">
                <a:latin typeface="+mn-ea"/>
              </a:rPr>
              <a:t>1</a:t>
            </a:r>
            <a:r>
              <a:rPr lang="zh-CN" altLang="en-US" sz="2400" dirty="0">
                <a:latin typeface="+mn-ea"/>
              </a:rPr>
              <a:t> ：</a:t>
            </a:r>
            <a:endParaRPr lang="zh-CN" altLang="en-US" sz="2400" b="1" dirty="0"/>
          </a:p>
        </p:txBody>
      </p:sp>
      <p:sp>
        <p:nvSpPr>
          <p:cNvPr id="12" name="矩形 11"/>
          <p:cNvSpPr/>
          <p:nvPr/>
        </p:nvSpPr>
        <p:spPr>
          <a:xfrm>
            <a:off x="468312" y="4899749"/>
            <a:ext cx="741363" cy="461665"/>
          </a:xfrm>
          <a:prstGeom prst="rect">
            <a:avLst/>
          </a:prstGeom>
        </p:spPr>
        <p:txBody>
          <a:bodyPr wrap="square">
            <a:spAutoFit/>
          </a:bodyPr>
          <a:lstStyle/>
          <a:p>
            <a:r>
              <a:rPr lang="en-US" altLang="zh-CN" sz="2400" b="1" dirty="0">
                <a:latin typeface="+mn-ea"/>
              </a:rPr>
              <a:t>S</a:t>
            </a:r>
            <a:r>
              <a:rPr lang="en-US" altLang="zh-CN" sz="2400" b="1" baseline="-25000" dirty="0">
                <a:latin typeface="+mn-ea"/>
              </a:rPr>
              <a:t>2</a:t>
            </a:r>
            <a:r>
              <a:rPr lang="zh-CN" altLang="en-US" sz="2400" dirty="0">
                <a:latin typeface="+mn-ea"/>
              </a:rPr>
              <a:t> ：</a:t>
            </a:r>
            <a:endParaRPr lang="zh-CN" altLang="en-US" sz="2400" b="1" dirty="0"/>
          </a:p>
        </p:txBody>
      </p:sp>
      <p:sp>
        <p:nvSpPr>
          <p:cNvPr id="13" name="矩形 12"/>
          <p:cNvSpPr/>
          <p:nvPr/>
        </p:nvSpPr>
        <p:spPr>
          <a:xfrm>
            <a:off x="468311" y="5330011"/>
            <a:ext cx="741363" cy="461665"/>
          </a:xfrm>
          <a:prstGeom prst="rect">
            <a:avLst/>
          </a:prstGeom>
        </p:spPr>
        <p:txBody>
          <a:bodyPr wrap="square">
            <a:spAutoFit/>
          </a:bodyPr>
          <a:lstStyle/>
          <a:p>
            <a:r>
              <a:rPr lang="en-US" altLang="zh-CN" sz="2400" b="1" dirty="0">
                <a:latin typeface="+mn-ea"/>
              </a:rPr>
              <a:t>S</a:t>
            </a:r>
            <a:r>
              <a:rPr lang="en-US" altLang="zh-CN" sz="2400" b="1" baseline="-25000" dirty="0">
                <a:latin typeface="+mn-ea"/>
              </a:rPr>
              <a:t>3</a:t>
            </a:r>
            <a:r>
              <a:rPr lang="zh-CN" altLang="en-US" sz="2400" dirty="0">
                <a:latin typeface="+mn-ea"/>
              </a:rPr>
              <a:t> ：</a:t>
            </a:r>
            <a:endParaRPr lang="zh-CN" altLang="en-US" sz="2400" b="1" dirty="0"/>
          </a:p>
        </p:txBody>
      </p:sp>
      <p:sp>
        <p:nvSpPr>
          <p:cNvPr id="14" name="矩形 13"/>
          <p:cNvSpPr/>
          <p:nvPr/>
        </p:nvSpPr>
        <p:spPr>
          <a:xfrm>
            <a:off x="468311" y="5737730"/>
            <a:ext cx="741363" cy="461665"/>
          </a:xfrm>
          <a:prstGeom prst="rect">
            <a:avLst/>
          </a:prstGeom>
        </p:spPr>
        <p:txBody>
          <a:bodyPr wrap="square">
            <a:spAutoFit/>
          </a:bodyPr>
          <a:lstStyle/>
          <a:p>
            <a:r>
              <a:rPr lang="en-US" altLang="zh-CN" sz="2400" b="1" dirty="0">
                <a:latin typeface="+mn-ea"/>
              </a:rPr>
              <a:t>S</a:t>
            </a:r>
            <a:r>
              <a:rPr lang="en-US" altLang="zh-CN" sz="2400" b="1" baseline="-25000" dirty="0">
                <a:latin typeface="+mn-ea"/>
              </a:rPr>
              <a:t>4</a:t>
            </a:r>
            <a:r>
              <a:rPr lang="zh-CN" altLang="en-US" sz="2400" dirty="0">
                <a:latin typeface="+mn-ea"/>
              </a:rPr>
              <a:t> ：</a:t>
            </a:r>
            <a:endParaRPr lang="zh-CN" altLang="en-US" sz="2400" b="1" dirty="0"/>
          </a:p>
        </p:txBody>
      </p:sp>
    </p:spTree>
    <p:extLst>
      <p:ext uri="{BB962C8B-B14F-4D97-AF65-F5344CB8AC3E}">
        <p14:creationId xmlns:p14="http://schemas.microsoft.com/office/powerpoint/2010/main" val="358819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100" fill="hold"/>
                                        <p:tgtEl>
                                          <p:spTgt spid="7"/>
                                        </p:tgtEl>
                                        <p:attrNameLst>
                                          <p:attrName>ppt_x</p:attrName>
                                        </p:attrNameLst>
                                      </p:cBhvr>
                                      <p:tavLst>
                                        <p:tav tm="0">
                                          <p:val>
                                            <p:strVal val="#ppt_x"/>
                                          </p:val>
                                        </p:tav>
                                        <p:tav tm="100000">
                                          <p:val>
                                            <p:strVal val="#ppt_x"/>
                                          </p:val>
                                        </p:tav>
                                      </p:tavLst>
                                    </p:anim>
                                    <p:anim calcmode="lin" valueType="num">
                                      <p:cBhvr>
                                        <p:cTn id="9" dur="1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anim calcmode="lin" valueType="num">
                                      <p:cBhvr>
                                        <p:cTn id="13" dur="100" fill="hold"/>
                                        <p:tgtEl>
                                          <p:spTgt spid="8"/>
                                        </p:tgtEl>
                                        <p:attrNameLst>
                                          <p:attrName>ppt_x</p:attrName>
                                        </p:attrNameLst>
                                      </p:cBhvr>
                                      <p:tavLst>
                                        <p:tav tm="0">
                                          <p:val>
                                            <p:strVal val="#ppt_x"/>
                                          </p:val>
                                        </p:tav>
                                        <p:tav tm="100000">
                                          <p:val>
                                            <p:strVal val="#ppt_x"/>
                                          </p:val>
                                        </p:tav>
                                      </p:tavLst>
                                    </p:anim>
                                    <p:anim calcmode="lin" valueType="num">
                                      <p:cBhvr>
                                        <p:cTn id="14" dur="1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68313" y="260648"/>
            <a:ext cx="7543800" cy="941388"/>
          </a:xfrm>
        </p:spPr>
        <p:txBody>
          <a:bodyPr/>
          <a:lstStyle/>
          <a:p>
            <a:pPr eaLnBrk="1" hangingPunct="1"/>
            <a:r>
              <a:rPr lang="zh-CN" altLang="en-US" dirty="0">
                <a:latin typeface="+mn-ea"/>
                <a:ea typeface="+mn-ea"/>
              </a:rPr>
              <a:t>容斥原理的证明</a:t>
            </a:r>
          </a:p>
        </p:txBody>
      </p:sp>
      <p:sp>
        <p:nvSpPr>
          <p:cNvPr id="65538" name="Rectangle 3"/>
          <p:cNvSpPr>
            <a:spLocks noGrp="1" noChangeArrowheads="1"/>
          </p:cNvSpPr>
          <p:nvPr>
            <p:ph type="body" sz="half" idx="1"/>
          </p:nvPr>
        </p:nvSpPr>
        <p:spPr>
          <a:xfrm>
            <a:off x="250825" y="1628676"/>
            <a:ext cx="8748713" cy="5041031"/>
          </a:xfrm>
        </p:spPr>
        <p:txBody>
          <a:bodyPr>
            <a:normAutofit/>
          </a:bodyPr>
          <a:lstStyle/>
          <a:p>
            <a:pPr eaLnBrk="1" hangingPunct="1">
              <a:lnSpc>
                <a:spcPct val="110000"/>
              </a:lnSpc>
              <a:spcBef>
                <a:spcPct val="30000"/>
              </a:spcBef>
            </a:pPr>
            <a:r>
              <a:rPr lang="zh-CN" altLang="en-US" sz="2600" dirty="0">
                <a:latin typeface="+mn-ea"/>
              </a:rPr>
              <a:t>公式：</a:t>
            </a:r>
            <a:endParaRPr lang="en-US" altLang="zh-CN" sz="2600" i="1" dirty="0">
              <a:latin typeface="+mn-ea"/>
            </a:endParaRPr>
          </a:p>
          <a:p>
            <a:pPr eaLnBrk="1" hangingPunct="1">
              <a:lnSpc>
                <a:spcPct val="110000"/>
              </a:lnSpc>
              <a:spcBef>
                <a:spcPct val="40000"/>
              </a:spcBef>
            </a:pPr>
            <a:r>
              <a:rPr lang="zh-CN" altLang="en-US" sz="2800" dirty="0">
                <a:latin typeface="+mn-ea"/>
              </a:rPr>
              <a:t>我们证明并集中的元素在右边式子中恰好被计数</a:t>
            </a:r>
            <a:r>
              <a:rPr lang="en-US" altLang="zh-CN" sz="2800" dirty="0">
                <a:latin typeface="+mn-ea"/>
              </a:rPr>
              <a:t>1</a:t>
            </a:r>
            <a:r>
              <a:rPr lang="zh-CN" altLang="en-US" sz="2800" dirty="0">
                <a:latin typeface="+mn-ea"/>
              </a:rPr>
              <a:t>次</a:t>
            </a:r>
            <a:endParaRPr lang="en-US" altLang="zh-CN" sz="2800" dirty="0">
              <a:latin typeface="+mn-ea"/>
            </a:endParaRPr>
          </a:p>
          <a:p>
            <a:pPr lvl="1">
              <a:lnSpc>
                <a:spcPct val="110000"/>
              </a:lnSpc>
              <a:spcBef>
                <a:spcPct val="40000"/>
              </a:spcBef>
            </a:pPr>
            <a:r>
              <a:rPr lang="zh-CN" altLang="en-US" sz="2400" dirty="0">
                <a:latin typeface="+mn-ea"/>
              </a:rPr>
              <a:t>设并集中对象</a:t>
            </a:r>
            <a:r>
              <a:rPr lang="en-US" altLang="zh-CN" sz="2400" dirty="0">
                <a:latin typeface="+mn-ea"/>
              </a:rPr>
              <a:t>a</a:t>
            </a:r>
            <a:r>
              <a:rPr lang="zh-CN" altLang="en-US" sz="2400" dirty="0">
                <a:latin typeface="+mn-ea"/>
              </a:rPr>
              <a:t>出现在</a:t>
            </a:r>
            <a:r>
              <a:rPr lang="en-US" altLang="zh-CN" sz="2400" dirty="0">
                <a:latin typeface="+mn-ea"/>
              </a:rPr>
              <a:t>m</a:t>
            </a:r>
            <a:r>
              <a:rPr lang="zh-CN" altLang="en-US" sz="2400" dirty="0">
                <a:latin typeface="+mn-ea"/>
              </a:rPr>
              <a:t>个集合</a:t>
            </a:r>
            <a:r>
              <a:rPr lang="en-US" altLang="zh-CN" sz="2400" dirty="0">
                <a:latin typeface="+mn-ea"/>
              </a:rPr>
              <a:t>A</a:t>
            </a:r>
            <a:r>
              <a:rPr lang="en-US" altLang="zh-CN" sz="2400" baseline="-25000" dirty="0">
                <a:latin typeface="+mn-ea"/>
              </a:rPr>
              <a:t>i</a:t>
            </a:r>
            <a:r>
              <a:rPr lang="zh-CN" altLang="en-US" sz="2400" dirty="0">
                <a:latin typeface="+mn-ea"/>
              </a:rPr>
              <a:t>中</a:t>
            </a:r>
            <a:endParaRPr lang="en-US" altLang="zh-CN" sz="2400" dirty="0">
              <a:latin typeface="+mn-ea"/>
            </a:endParaRPr>
          </a:p>
          <a:p>
            <a:pPr lvl="1" eaLnBrk="1" hangingPunct="1">
              <a:lnSpc>
                <a:spcPct val="110000"/>
              </a:lnSpc>
              <a:spcBef>
                <a:spcPct val="40000"/>
              </a:spcBef>
            </a:pPr>
            <a:r>
              <a:rPr lang="zh-CN" altLang="en-US" sz="2400" dirty="0">
                <a:latin typeface="+mn-ea"/>
              </a:rPr>
              <a:t>则它在在</a:t>
            </a:r>
            <a:r>
              <a:rPr lang="en-US" altLang="zh-CN" sz="2400" dirty="0">
                <a:latin typeface="+mn-ea"/>
              </a:rPr>
              <a:t>S</a:t>
            </a:r>
            <a:r>
              <a:rPr lang="en-US" altLang="zh-CN" sz="2400" baseline="-25000" dirty="0">
                <a:latin typeface="+mn-ea"/>
              </a:rPr>
              <a:t>1</a:t>
            </a:r>
            <a:r>
              <a:rPr lang="zh-CN" altLang="en-US" sz="2400" dirty="0">
                <a:latin typeface="+mn-ea"/>
              </a:rPr>
              <a:t>中被计数</a:t>
            </a:r>
            <a:r>
              <a:rPr lang="en-US" altLang="zh-CN" sz="2400" dirty="0">
                <a:latin typeface="+mn-ea"/>
              </a:rPr>
              <a:t>m </a:t>
            </a:r>
            <a:r>
              <a:rPr lang="zh-CN" altLang="en-US" sz="2400" dirty="0">
                <a:latin typeface="+mn-ea"/>
              </a:rPr>
              <a:t>次，在</a:t>
            </a:r>
            <a:r>
              <a:rPr lang="en-US" altLang="zh-CN" sz="2400" dirty="0" err="1">
                <a:latin typeface="+mn-ea"/>
              </a:rPr>
              <a:t>S</a:t>
            </a:r>
            <a:r>
              <a:rPr lang="en-US" altLang="zh-CN" sz="2400" baseline="-25000" dirty="0" err="1">
                <a:latin typeface="+mn-ea"/>
              </a:rPr>
              <a:t>k</a:t>
            </a:r>
            <a:r>
              <a:rPr lang="zh-CN" altLang="en-US" sz="2400" dirty="0">
                <a:latin typeface="+mn-ea"/>
              </a:rPr>
              <a:t>中被计数       次 </a:t>
            </a:r>
            <a:endParaRPr lang="en-US" altLang="zh-CN" sz="2400" dirty="0">
              <a:latin typeface="+mn-ea"/>
            </a:endParaRPr>
          </a:p>
          <a:p>
            <a:pPr lvl="1">
              <a:lnSpc>
                <a:spcPct val="110000"/>
              </a:lnSpc>
              <a:spcBef>
                <a:spcPct val="40000"/>
              </a:spcBef>
            </a:pPr>
            <a:r>
              <a:rPr lang="zh-CN" altLang="en-US" sz="2400" dirty="0">
                <a:latin typeface="+mn-ea"/>
              </a:rPr>
              <a:t>将上述分析带入计数公式可得</a:t>
            </a:r>
            <a:r>
              <a:rPr lang="en-US" altLang="zh-CN" sz="2400" dirty="0">
                <a:latin typeface="+mn-ea"/>
              </a:rPr>
              <a:t>a</a:t>
            </a:r>
            <a:r>
              <a:rPr lang="zh-CN" altLang="en-US" sz="2400" dirty="0">
                <a:latin typeface="+mn-ea"/>
              </a:rPr>
              <a:t>在右式中计数次数：</a:t>
            </a:r>
            <a:endParaRPr lang="en-US" altLang="zh-CN" sz="2400" dirty="0">
              <a:latin typeface="+mn-ea"/>
            </a:endParaRPr>
          </a:p>
          <a:p>
            <a:pPr lvl="2">
              <a:lnSpc>
                <a:spcPct val="110000"/>
              </a:lnSpc>
              <a:spcBef>
                <a:spcPct val="40000"/>
              </a:spcBef>
            </a:pPr>
            <a:endParaRPr lang="en-US" altLang="zh-CN" sz="2100" dirty="0">
              <a:latin typeface="+mn-ea"/>
            </a:endParaRPr>
          </a:p>
          <a:p>
            <a:pPr lvl="2">
              <a:lnSpc>
                <a:spcPct val="110000"/>
              </a:lnSpc>
              <a:spcBef>
                <a:spcPct val="40000"/>
              </a:spcBef>
            </a:pPr>
            <a:r>
              <a:rPr lang="zh-CN" altLang="en-US" sz="2100" dirty="0">
                <a:latin typeface="+mn-ea"/>
              </a:rPr>
              <a:t>该计算式值为</a:t>
            </a:r>
            <a:r>
              <a:rPr lang="en-US" altLang="zh-CN" sz="2100" dirty="0">
                <a:latin typeface="+mn-ea"/>
              </a:rPr>
              <a:t>1</a:t>
            </a:r>
            <a:r>
              <a:rPr lang="zh-CN" altLang="en-US" sz="2100" dirty="0">
                <a:latin typeface="+mn-ea"/>
              </a:rPr>
              <a:t>，因为当</a:t>
            </a:r>
            <a:r>
              <a:rPr lang="en-US" altLang="zh-CN" sz="2100" dirty="0">
                <a:latin typeface="+mn-ea"/>
              </a:rPr>
              <a:t>x=1</a:t>
            </a:r>
            <a:r>
              <a:rPr lang="zh-CN" altLang="en-US" sz="2100" dirty="0">
                <a:latin typeface="+mn-ea"/>
              </a:rPr>
              <a:t>时下式为</a:t>
            </a:r>
            <a:r>
              <a:rPr lang="en-US" altLang="zh-CN" sz="2100" dirty="0">
                <a:latin typeface="+mn-ea"/>
              </a:rPr>
              <a:t>0</a:t>
            </a:r>
            <a:r>
              <a:rPr lang="zh-CN" altLang="en-US" sz="2100" dirty="0">
                <a:latin typeface="+mn-ea"/>
              </a:rPr>
              <a:t>：</a:t>
            </a:r>
            <a:endParaRPr lang="en-US" altLang="zh-CN" sz="2100" dirty="0">
              <a:latin typeface="+mn-ea"/>
            </a:endParaRPr>
          </a:p>
          <a:p>
            <a:pPr lvl="2">
              <a:lnSpc>
                <a:spcPct val="110000"/>
              </a:lnSpc>
              <a:spcBef>
                <a:spcPct val="40000"/>
              </a:spcBef>
            </a:pPr>
            <a:endParaRPr lang="en-US" altLang="zh-CN" sz="2100" dirty="0">
              <a:latin typeface="+mn-ea"/>
            </a:endParaRPr>
          </a:p>
          <a:p>
            <a:pPr lvl="1">
              <a:lnSpc>
                <a:spcPct val="110000"/>
              </a:lnSpc>
              <a:spcBef>
                <a:spcPct val="40000"/>
              </a:spcBef>
            </a:pPr>
            <a:r>
              <a:rPr lang="en-US" altLang="zh-CN" sz="2400" dirty="0">
                <a:latin typeface="+mn-ea"/>
              </a:rPr>
              <a:t>a</a:t>
            </a:r>
            <a:r>
              <a:rPr lang="zh-CN" altLang="en-US" sz="2400" dirty="0">
                <a:latin typeface="+mn-ea"/>
              </a:rPr>
              <a:t>恰好被计数</a:t>
            </a:r>
            <a:r>
              <a:rPr lang="en-US" altLang="zh-CN" sz="2400" dirty="0">
                <a:latin typeface="+mn-ea"/>
              </a:rPr>
              <a:t>1</a:t>
            </a:r>
            <a:r>
              <a:rPr lang="zh-CN" altLang="en-US" sz="2400" dirty="0">
                <a:latin typeface="+mn-ea"/>
              </a:rPr>
              <a:t>次</a:t>
            </a:r>
          </a:p>
        </p:txBody>
      </p:sp>
      <p:graphicFrame>
        <p:nvGraphicFramePr>
          <p:cNvPr id="65539" name="Object 4"/>
          <p:cNvGraphicFramePr>
            <a:graphicFrameLocks noChangeAspect="1"/>
          </p:cNvGraphicFramePr>
          <p:nvPr>
            <p:extLst>
              <p:ext uri="{D42A27DB-BD31-4B8C-83A1-F6EECF244321}">
                <p14:modId xmlns:p14="http://schemas.microsoft.com/office/powerpoint/2010/main" val="2670888027"/>
              </p:ext>
            </p:extLst>
          </p:nvPr>
        </p:nvGraphicFramePr>
        <p:xfrm>
          <a:off x="1692275" y="1412776"/>
          <a:ext cx="5926138" cy="901700"/>
        </p:xfrm>
        <a:graphic>
          <a:graphicData uri="http://schemas.openxmlformats.org/presentationml/2006/ole">
            <mc:AlternateContent xmlns:mc="http://schemas.openxmlformats.org/markup-compatibility/2006">
              <mc:Choice xmlns:v="urn:schemas-microsoft-com:vml" Requires="v">
                <p:oleObj spid="_x0000_s3444" name="公式" r:id="rId4" imgW="2933700" imgH="431800" progId="Equation.3">
                  <p:embed/>
                </p:oleObj>
              </mc:Choice>
              <mc:Fallback>
                <p:oleObj name="公式" r:id="rId4" imgW="2933700" imgH="431800" progId="Equation.3">
                  <p:embed/>
                  <p:pic>
                    <p:nvPicPr>
                      <p:cNvPr id="6553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412776"/>
                        <a:ext cx="5926138" cy="901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5540" name="Object 4"/>
          <p:cNvGraphicFramePr>
            <a:graphicFrameLocks noChangeAspect="1"/>
          </p:cNvGraphicFramePr>
          <p:nvPr>
            <p:extLst>
              <p:ext uri="{D42A27DB-BD31-4B8C-83A1-F6EECF244321}">
                <p14:modId xmlns:p14="http://schemas.microsoft.com/office/powerpoint/2010/main" val="3189802753"/>
              </p:ext>
            </p:extLst>
          </p:nvPr>
        </p:nvGraphicFramePr>
        <p:xfrm>
          <a:off x="6372200" y="3357463"/>
          <a:ext cx="574675" cy="606425"/>
        </p:xfrm>
        <a:graphic>
          <a:graphicData uri="http://schemas.openxmlformats.org/presentationml/2006/ole">
            <mc:AlternateContent xmlns:mc="http://schemas.openxmlformats.org/markup-compatibility/2006">
              <mc:Choice xmlns:v="urn:schemas-microsoft-com:vml" Requires="v">
                <p:oleObj spid="_x0000_s3445" name="公式" r:id="rId6" imgW="228600" imgH="241300" progId="Equation.3">
                  <p:embed/>
                </p:oleObj>
              </mc:Choice>
              <mc:Fallback>
                <p:oleObj name="公式" r:id="rId6" imgW="228600" imgH="241300" progId="Equation.3">
                  <p:embed/>
                  <p:pic>
                    <p:nvPicPr>
                      <p:cNvPr id="6554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357463"/>
                        <a:ext cx="574675"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9"/>
          <p:cNvGraphicFramePr>
            <a:graphicFrameLocks noGrp="1" noChangeAspect="1"/>
          </p:cNvGraphicFramePr>
          <p:nvPr>
            <p:ph sz="quarter" idx="2"/>
            <p:extLst>
              <p:ext uri="{D42A27DB-BD31-4B8C-83A1-F6EECF244321}">
                <p14:modId xmlns:p14="http://schemas.microsoft.com/office/powerpoint/2010/main" val="1243266994"/>
              </p:ext>
            </p:extLst>
          </p:nvPr>
        </p:nvGraphicFramePr>
        <p:xfrm>
          <a:off x="1423197" y="4379814"/>
          <a:ext cx="5537200" cy="528637"/>
        </p:xfrm>
        <a:graphic>
          <a:graphicData uri="http://schemas.openxmlformats.org/presentationml/2006/ole">
            <mc:AlternateContent xmlns:mc="http://schemas.openxmlformats.org/markup-compatibility/2006">
              <mc:Choice xmlns:v="urn:schemas-microsoft-com:vml" Requires="v">
                <p:oleObj spid="_x0000_s3446" name="公式" r:id="rId8" imgW="2527300" imgH="241300" progId="Equation.3">
                  <p:embed/>
                </p:oleObj>
              </mc:Choice>
              <mc:Fallback>
                <p:oleObj name="公式" r:id="rId8" imgW="2527300" imgH="241300" progId="Equation.3">
                  <p:embed/>
                  <p:pic>
                    <p:nvPicPr>
                      <p:cNvPr id="67587" name="Object 9"/>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3197" y="4379814"/>
                        <a:ext cx="5537200" cy="528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9"/>
          <p:cNvGraphicFramePr>
            <a:graphicFrameLocks noGrp="1" noChangeAspect="1"/>
          </p:cNvGraphicFramePr>
          <p:nvPr>
            <p:ph sz="quarter" idx="3"/>
            <p:extLst>
              <p:ext uri="{D42A27DB-BD31-4B8C-83A1-F6EECF244321}">
                <p14:modId xmlns:p14="http://schemas.microsoft.com/office/powerpoint/2010/main" val="2497611896"/>
              </p:ext>
            </p:extLst>
          </p:nvPr>
        </p:nvGraphicFramePr>
        <p:xfrm>
          <a:off x="1265238" y="5373588"/>
          <a:ext cx="7481887" cy="495300"/>
        </p:xfrm>
        <a:graphic>
          <a:graphicData uri="http://schemas.openxmlformats.org/presentationml/2006/ole">
            <mc:AlternateContent xmlns:mc="http://schemas.openxmlformats.org/markup-compatibility/2006">
              <mc:Choice xmlns:v="urn:schemas-microsoft-com:vml" Requires="v">
                <p:oleObj spid="_x0000_s3447" name="公式" r:id="rId10" imgW="3644900" imgH="241300" progId="Equation.3">
                  <p:embed/>
                </p:oleObj>
              </mc:Choice>
              <mc:Fallback>
                <p:oleObj name="公式" r:id="rId10" imgW="3644900" imgH="241300" progId="Equation.3">
                  <p:embed/>
                  <p:pic>
                    <p:nvPicPr>
                      <p:cNvPr id="67588" name="Object 9"/>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5238" y="5373588"/>
                        <a:ext cx="7481887" cy="495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13" name="直接连接符 12"/>
          <p:cNvCxnSpPr/>
          <p:nvPr/>
        </p:nvCxnSpPr>
        <p:spPr>
          <a:xfrm>
            <a:off x="4860032" y="3928814"/>
            <a:ext cx="392336"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5" name="直接连接符 14"/>
          <p:cNvCxnSpPr/>
          <p:nvPr/>
        </p:nvCxnSpPr>
        <p:spPr>
          <a:xfrm>
            <a:off x="6444208" y="3928814"/>
            <a:ext cx="392336"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2" name="直接连接符 11"/>
          <p:cNvCxnSpPr/>
          <p:nvPr/>
        </p:nvCxnSpPr>
        <p:spPr>
          <a:xfrm>
            <a:off x="1619672" y="1557139"/>
            <a:ext cx="0" cy="720080"/>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2411760" y="1557139"/>
            <a:ext cx="0" cy="72008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02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
                                        <p:tgtEl>
                                          <p:spTgt spid="13"/>
                                        </p:tgtEl>
                                      </p:cBhvr>
                                    </p:animEffect>
                                    <p:anim calcmode="lin" valueType="num">
                                      <p:cBhvr>
                                        <p:cTn id="8" dur="100" fill="hold"/>
                                        <p:tgtEl>
                                          <p:spTgt spid="13"/>
                                        </p:tgtEl>
                                        <p:attrNameLst>
                                          <p:attrName>ppt_x</p:attrName>
                                        </p:attrNameLst>
                                      </p:cBhvr>
                                      <p:tavLst>
                                        <p:tav tm="0">
                                          <p:val>
                                            <p:strVal val="#ppt_x"/>
                                          </p:val>
                                        </p:tav>
                                        <p:tav tm="100000">
                                          <p:val>
                                            <p:strVal val="#ppt_x"/>
                                          </p:val>
                                        </p:tav>
                                      </p:tavLst>
                                    </p:anim>
                                    <p:anim calcmode="lin" valueType="num">
                                      <p:cBhvr>
                                        <p:cTn id="9" dur="1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
                                        <p:tgtEl>
                                          <p:spTgt spid="15"/>
                                        </p:tgtEl>
                                      </p:cBhvr>
                                    </p:animEffect>
                                    <p:anim calcmode="lin" valueType="num">
                                      <p:cBhvr>
                                        <p:cTn id="13" dur="100" fill="hold"/>
                                        <p:tgtEl>
                                          <p:spTgt spid="15"/>
                                        </p:tgtEl>
                                        <p:attrNameLst>
                                          <p:attrName>ppt_x</p:attrName>
                                        </p:attrNameLst>
                                      </p:cBhvr>
                                      <p:tavLst>
                                        <p:tav tm="0">
                                          <p:val>
                                            <p:strVal val="#ppt_x"/>
                                          </p:val>
                                        </p:tav>
                                        <p:tav tm="100000">
                                          <p:val>
                                            <p:strVal val="#ppt_x"/>
                                          </p:val>
                                        </p:tav>
                                      </p:tavLst>
                                    </p:anim>
                                    <p:anim calcmode="lin" valueType="num">
                                      <p:cBhvr>
                                        <p:cTn id="14" dur="1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5538">
                                            <p:txEl>
                                              <p:pRg st="4" end="4"/>
                                            </p:txEl>
                                          </p:spTgt>
                                        </p:tgtEl>
                                        <p:attrNameLst>
                                          <p:attrName>style.visibility</p:attrName>
                                        </p:attrNameLst>
                                      </p:cBhvr>
                                      <p:to>
                                        <p:strVal val="visible"/>
                                      </p:to>
                                    </p:set>
                                    <p:animEffect transition="in" filter="fade">
                                      <p:cBhvr>
                                        <p:cTn id="19" dur="100"/>
                                        <p:tgtEl>
                                          <p:spTgt spid="65538">
                                            <p:txEl>
                                              <p:pRg st="4" end="4"/>
                                            </p:txEl>
                                          </p:spTgt>
                                        </p:tgtEl>
                                      </p:cBhvr>
                                    </p:animEffect>
                                    <p:anim calcmode="lin" valueType="num">
                                      <p:cBhvr>
                                        <p:cTn id="20" dur="1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21" dur="100" fill="hold"/>
                                        <p:tgtEl>
                                          <p:spTgt spid="65538">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5538">
                                            <p:txEl>
                                              <p:pRg st="6" end="6"/>
                                            </p:txEl>
                                          </p:spTgt>
                                        </p:tgtEl>
                                        <p:attrNameLst>
                                          <p:attrName>style.visibility</p:attrName>
                                        </p:attrNameLst>
                                      </p:cBhvr>
                                      <p:to>
                                        <p:strVal val="visible"/>
                                      </p:to>
                                    </p:set>
                                    <p:animEffect transition="in" filter="fade">
                                      <p:cBhvr>
                                        <p:cTn id="24" dur="100"/>
                                        <p:tgtEl>
                                          <p:spTgt spid="65538">
                                            <p:txEl>
                                              <p:pRg st="6" end="6"/>
                                            </p:txEl>
                                          </p:spTgt>
                                        </p:tgtEl>
                                      </p:cBhvr>
                                    </p:animEffect>
                                    <p:anim calcmode="lin" valueType="num">
                                      <p:cBhvr>
                                        <p:cTn id="25" dur="1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p:cTn id="26" dur="100" fill="hold"/>
                                        <p:tgtEl>
                                          <p:spTgt spid="65538">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5538">
                                            <p:txEl>
                                              <p:pRg st="8" end="8"/>
                                            </p:txEl>
                                          </p:spTgt>
                                        </p:tgtEl>
                                        <p:attrNameLst>
                                          <p:attrName>style.visibility</p:attrName>
                                        </p:attrNameLst>
                                      </p:cBhvr>
                                      <p:to>
                                        <p:strVal val="visible"/>
                                      </p:to>
                                    </p:set>
                                    <p:animEffect transition="in" filter="fade">
                                      <p:cBhvr>
                                        <p:cTn id="29" dur="100"/>
                                        <p:tgtEl>
                                          <p:spTgt spid="65538">
                                            <p:txEl>
                                              <p:pRg st="8" end="8"/>
                                            </p:txEl>
                                          </p:spTgt>
                                        </p:tgtEl>
                                      </p:cBhvr>
                                    </p:animEffect>
                                    <p:anim calcmode="lin" valueType="num">
                                      <p:cBhvr>
                                        <p:cTn id="30" dur="100" fill="hold"/>
                                        <p:tgtEl>
                                          <p:spTgt spid="65538">
                                            <p:txEl>
                                              <p:pRg st="8" end="8"/>
                                            </p:txEl>
                                          </p:spTgt>
                                        </p:tgtEl>
                                        <p:attrNameLst>
                                          <p:attrName>ppt_x</p:attrName>
                                        </p:attrNameLst>
                                      </p:cBhvr>
                                      <p:tavLst>
                                        <p:tav tm="0">
                                          <p:val>
                                            <p:strVal val="#ppt_x"/>
                                          </p:val>
                                        </p:tav>
                                        <p:tav tm="100000">
                                          <p:val>
                                            <p:strVal val="#ppt_x"/>
                                          </p:val>
                                        </p:tav>
                                      </p:tavLst>
                                    </p:anim>
                                    <p:anim calcmode="lin" valueType="num">
                                      <p:cBhvr>
                                        <p:cTn id="31" dur="100" fill="hold"/>
                                        <p:tgtEl>
                                          <p:spTgt spid="65538">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
                                        <p:tgtEl>
                                          <p:spTgt spid="7"/>
                                        </p:tgtEl>
                                      </p:cBhvr>
                                    </p:animEffect>
                                    <p:anim calcmode="lin" valueType="num">
                                      <p:cBhvr>
                                        <p:cTn id="35" dur="100" fill="hold"/>
                                        <p:tgtEl>
                                          <p:spTgt spid="7"/>
                                        </p:tgtEl>
                                        <p:attrNameLst>
                                          <p:attrName>ppt_x</p:attrName>
                                        </p:attrNameLst>
                                      </p:cBhvr>
                                      <p:tavLst>
                                        <p:tav tm="0">
                                          <p:val>
                                            <p:strVal val="#ppt_x"/>
                                          </p:val>
                                        </p:tav>
                                        <p:tav tm="100000">
                                          <p:val>
                                            <p:strVal val="#ppt_x"/>
                                          </p:val>
                                        </p:tav>
                                      </p:tavLst>
                                    </p:anim>
                                    <p:anim calcmode="lin" valueType="num">
                                      <p:cBhvr>
                                        <p:cTn id="36" dur="1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anim calcmode="lin" valueType="num">
                                      <p:cBhvr>
                                        <p:cTn id="40" dur="100" fill="hold"/>
                                        <p:tgtEl>
                                          <p:spTgt spid="6"/>
                                        </p:tgtEl>
                                        <p:attrNameLst>
                                          <p:attrName>ppt_x</p:attrName>
                                        </p:attrNameLst>
                                      </p:cBhvr>
                                      <p:tavLst>
                                        <p:tav tm="0">
                                          <p:val>
                                            <p:strVal val="#ppt_x"/>
                                          </p:val>
                                        </p:tav>
                                        <p:tav tm="100000">
                                          <p:val>
                                            <p:strVal val="#ppt_x"/>
                                          </p:val>
                                        </p:tav>
                                      </p:tavLst>
                                    </p:anim>
                                    <p:anim calcmode="lin" valueType="num">
                                      <p:cBhvr>
                                        <p:cTn id="41" dur="1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AutoShape 6" descr="信纸"/>
          <p:cNvSpPr>
            <a:spLocks noChangeArrowheads="1"/>
          </p:cNvSpPr>
          <p:nvPr/>
        </p:nvSpPr>
        <p:spPr bwMode="auto">
          <a:xfrm>
            <a:off x="468313" y="3213100"/>
            <a:ext cx="8280400" cy="3455988"/>
          </a:xfrm>
          <a:prstGeom prst="roundRect">
            <a:avLst>
              <a:gd name="adj" fmla="val 16667"/>
            </a:avLst>
          </a:prstGeom>
          <a:blipFill dpi="0" rotWithShape="1">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zh-CN" altLang="en-US">
              <a:latin typeface="+mj-ea"/>
              <a:ea typeface="+mj-ea"/>
              <a:cs typeface="黑体" charset="0"/>
            </a:endParaRPr>
          </a:p>
        </p:txBody>
      </p:sp>
      <p:sp>
        <p:nvSpPr>
          <p:cNvPr id="71682" name="Rectangle 2"/>
          <p:cNvSpPr>
            <a:spLocks noGrp="1" noChangeArrowheads="1"/>
          </p:cNvSpPr>
          <p:nvPr>
            <p:ph type="title"/>
          </p:nvPr>
        </p:nvSpPr>
        <p:spPr/>
        <p:txBody>
          <a:bodyPr/>
          <a:lstStyle/>
          <a:p>
            <a:pPr eaLnBrk="1" hangingPunct="1"/>
            <a:r>
              <a:rPr lang="zh-CN" altLang="en-US" dirty="0">
                <a:latin typeface="+mj-ea"/>
              </a:rPr>
              <a:t>例：</a:t>
            </a:r>
            <a:r>
              <a:rPr lang="en-US" altLang="zh-CN" dirty="0">
                <a:latin typeface="+mj-ea"/>
              </a:rPr>
              <a:t>100</a:t>
            </a:r>
            <a:r>
              <a:rPr lang="zh-CN" altLang="en-US" dirty="0">
                <a:latin typeface="+mj-ea"/>
              </a:rPr>
              <a:t>以内有多少质数</a:t>
            </a:r>
          </a:p>
        </p:txBody>
      </p:sp>
      <p:sp>
        <p:nvSpPr>
          <p:cNvPr id="71683" name="Rectangle 3"/>
          <p:cNvSpPr>
            <a:spLocks noGrp="1" noChangeArrowheads="1"/>
          </p:cNvSpPr>
          <p:nvPr>
            <p:ph type="body" sz="half" idx="1"/>
          </p:nvPr>
        </p:nvSpPr>
        <p:spPr>
          <a:xfrm>
            <a:off x="457200" y="1484313"/>
            <a:ext cx="8291513" cy="4646612"/>
          </a:xfrm>
        </p:spPr>
        <p:txBody>
          <a:bodyPr/>
          <a:lstStyle/>
          <a:p>
            <a:pPr eaLnBrk="1" hangingPunct="1">
              <a:lnSpc>
                <a:spcPct val="110000"/>
              </a:lnSpc>
            </a:pPr>
            <a:r>
              <a:rPr lang="en-US" altLang="zh-CN" sz="2400" dirty="0">
                <a:latin typeface="+mj-ea"/>
                <a:ea typeface="+mj-ea"/>
              </a:rPr>
              <a:t>100</a:t>
            </a:r>
            <a:r>
              <a:rPr lang="zh-CN" altLang="en-US" sz="2400" dirty="0">
                <a:latin typeface="+mj-ea"/>
                <a:ea typeface="+mj-ea"/>
              </a:rPr>
              <a:t>以内的任意合数必有不大于其平方根的质数为其因子。这样的质数只有</a:t>
            </a:r>
            <a:r>
              <a:rPr lang="en-US" altLang="zh-CN" sz="2400" dirty="0">
                <a:latin typeface="+mj-ea"/>
                <a:ea typeface="+mj-ea"/>
              </a:rPr>
              <a:t>4</a:t>
            </a:r>
            <a:r>
              <a:rPr lang="zh-CN" altLang="en-US" sz="2400" dirty="0">
                <a:latin typeface="+mj-ea"/>
                <a:ea typeface="+mj-ea"/>
              </a:rPr>
              <a:t>个：</a:t>
            </a:r>
            <a:r>
              <a:rPr lang="en-US" altLang="zh-CN" sz="2400" dirty="0">
                <a:latin typeface="+mj-ea"/>
                <a:ea typeface="+mj-ea"/>
              </a:rPr>
              <a:t>{2, 3, 5, 7}</a:t>
            </a:r>
          </a:p>
          <a:p>
            <a:pPr eaLnBrk="1" hangingPunct="1">
              <a:lnSpc>
                <a:spcPct val="110000"/>
              </a:lnSpc>
            </a:pPr>
            <a:r>
              <a:rPr lang="zh-CN" altLang="en-US" sz="2400" dirty="0">
                <a:latin typeface="+mj-ea"/>
                <a:ea typeface="+mj-ea"/>
              </a:rPr>
              <a:t>设</a:t>
            </a:r>
            <a:r>
              <a:rPr lang="en-US" altLang="zh-CN" sz="2400" dirty="0">
                <a:latin typeface="+mj-ea"/>
                <a:ea typeface="+mj-ea"/>
              </a:rPr>
              <a:t>A</a:t>
            </a:r>
            <a:r>
              <a:rPr lang="en-US" altLang="zh-CN" sz="2400" baseline="-25000" dirty="0">
                <a:latin typeface="+mj-ea"/>
                <a:ea typeface="+mj-ea"/>
              </a:rPr>
              <a:t>2</a:t>
            </a:r>
            <a:r>
              <a:rPr lang="en-US" altLang="zh-CN" sz="2400" dirty="0">
                <a:latin typeface="+mj-ea"/>
                <a:ea typeface="+mj-ea"/>
              </a:rPr>
              <a:t>, A</a:t>
            </a:r>
            <a:r>
              <a:rPr lang="en-US" altLang="zh-CN" sz="2400" baseline="-25000" dirty="0">
                <a:latin typeface="+mj-ea"/>
                <a:ea typeface="+mj-ea"/>
              </a:rPr>
              <a:t>3</a:t>
            </a:r>
            <a:r>
              <a:rPr lang="en-US" altLang="zh-CN" sz="2400" dirty="0">
                <a:latin typeface="+mj-ea"/>
                <a:ea typeface="+mj-ea"/>
              </a:rPr>
              <a:t>, A</a:t>
            </a:r>
            <a:r>
              <a:rPr lang="en-US" altLang="zh-CN" sz="2400" baseline="-25000" dirty="0">
                <a:latin typeface="+mj-ea"/>
                <a:ea typeface="+mj-ea"/>
              </a:rPr>
              <a:t>5</a:t>
            </a:r>
            <a:r>
              <a:rPr lang="en-US" altLang="zh-CN" sz="2400" dirty="0">
                <a:latin typeface="+mj-ea"/>
                <a:ea typeface="+mj-ea"/>
              </a:rPr>
              <a:t>, A</a:t>
            </a:r>
            <a:r>
              <a:rPr lang="en-US" altLang="zh-CN" sz="2400" baseline="-25000" dirty="0">
                <a:latin typeface="+mj-ea"/>
                <a:ea typeface="+mj-ea"/>
              </a:rPr>
              <a:t>7</a:t>
            </a:r>
            <a:r>
              <a:rPr lang="en-US" altLang="zh-CN" sz="2400" dirty="0">
                <a:latin typeface="+mj-ea"/>
                <a:ea typeface="+mj-ea"/>
              </a:rPr>
              <a:t> </a:t>
            </a:r>
            <a:r>
              <a:rPr lang="zh-CN" altLang="en-US" sz="2400" dirty="0">
                <a:latin typeface="+mj-ea"/>
                <a:ea typeface="+mj-ea"/>
              </a:rPr>
              <a:t>分别是可被相应质数整除的</a:t>
            </a:r>
            <a:r>
              <a:rPr lang="en-US" altLang="zh-CN" sz="2400" dirty="0">
                <a:latin typeface="+mj-ea"/>
                <a:ea typeface="+mj-ea"/>
              </a:rPr>
              <a:t>100</a:t>
            </a:r>
            <a:r>
              <a:rPr lang="zh-CN" altLang="en-US" sz="2400" dirty="0">
                <a:latin typeface="+mj-ea"/>
                <a:ea typeface="+mj-ea"/>
              </a:rPr>
              <a:t>以内大于</a:t>
            </a:r>
            <a:r>
              <a:rPr lang="en-US" altLang="zh-CN" sz="2400" dirty="0">
                <a:latin typeface="+mj-ea"/>
                <a:ea typeface="+mj-ea"/>
              </a:rPr>
              <a:t>1</a:t>
            </a:r>
            <a:r>
              <a:rPr lang="zh-CN" altLang="en-US" sz="2400" dirty="0">
                <a:latin typeface="+mj-ea"/>
                <a:ea typeface="+mj-ea"/>
              </a:rPr>
              <a:t>的自然数的集合。则</a:t>
            </a:r>
            <a:r>
              <a:rPr lang="en-US" altLang="zh-CN" sz="2400" dirty="0">
                <a:latin typeface="+mj-ea"/>
                <a:ea typeface="+mj-ea"/>
              </a:rPr>
              <a:t>100</a:t>
            </a:r>
            <a:r>
              <a:rPr lang="zh-CN" altLang="en-US" sz="2400" dirty="0">
                <a:latin typeface="+mj-ea"/>
                <a:ea typeface="+mj-ea"/>
              </a:rPr>
              <a:t>以内质数的数量为：</a:t>
            </a:r>
          </a:p>
        </p:txBody>
      </p:sp>
      <p:graphicFrame>
        <p:nvGraphicFramePr>
          <p:cNvPr id="53252" name="Object 4"/>
          <p:cNvGraphicFramePr>
            <a:graphicFrameLocks noGrp="1" noChangeAspect="1"/>
          </p:cNvGraphicFramePr>
          <p:nvPr>
            <p:ph sz="half" idx="2"/>
            <p:extLst>
              <p:ext uri="{D42A27DB-BD31-4B8C-83A1-F6EECF244321}">
                <p14:modId xmlns:p14="http://schemas.microsoft.com/office/powerpoint/2010/main" val="3952783167"/>
              </p:ext>
            </p:extLst>
          </p:nvPr>
        </p:nvGraphicFramePr>
        <p:xfrm>
          <a:off x="1093788" y="3357563"/>
          <a:ext cx="7245350" cy="3167062"/>
        </p:xfrm>
        <a:graphic>
          <a:graphicData uri="http://schemas.openxmlformats.org/presentationml/2006/ole">
            <mc:AlternateContent xmlns:mc="http://schemas.openxmlformats.org/markup-compatibility/2006">
              <mc:Choice xmlns:v="urn:schemas-microsoft-com:vml" Requires="v">
                <p:oleObj spid="_x0000_s5219" name="公式" r:id="rId5" imgW="4038600" imgH="1765300" progId="Equation.3">
                  <p:embed/>
                </p:oleObj>
              </mc:Choice>
              <mc:Fallback>
                <p:oleObj name="公式" r:id="rId5" imgW="4038600" imgH="1765300" progId="Equation.3">
                  <p:embed/>
                  <p:pic>
                    <p:nvPicPr>
                      <p:cNvPr id="53252"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788" y="3357563"/>
                        <a:ext cx="7245350" cy="3167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256" name="Line 8"/>
          <p:cNvSpPr>
            <a:spLocks noChangeShapeType="1"/>
          </p:cNvSpPr>
          <p:nvPr/>
        </p:nvSpPr>
        <p:spPr bwMode="auto">
          <a:xfrm>
            <a:off x="7380288" y="5516563"/>
            <a:ext cx="504825"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lstStyle/>
          <a:p>
            <a:endParaRPr lang="en-US">
              <a:latin typeface="+mj-ea"/>
              <a:ea typeface="+mj-ea"/>
            </a:endParaRPr>
          </a:p>
        </p:txBody>
      </p:sp>
      <p:sp>
        <p:nvSpPr>
          <p:cNvPr id="53257" name="Line 9"/>
          <p:cNvSpPr>
            <a:spLocks noChangeShapeType="1"/>
          </p:cNvSpPr>
          <p:nvPr/>
        </p:nvSpPr>
        <p:spPr bwMode="auto">
          <a:xfrm flipH="1">
            <a:off x="7596188" y="4508500"/>
            <a:ext cx="576262" cy="7207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latin typeface="+mj-ea"/>
              <a:ea typeface="+mj-ea"/>
            </a:endParaRPr>
          </a:p>
        </p:txBody>
      </p:sp>
      <p:sp>
        <p:nvSpPr>
          <p:cNvPr id="53258" name="Text Box 10"/>
          <p:cNvSpPr txBox="1">
            <a:spLocks noChangeArrowheads="1"/>
          </p:cNvSpPr>
          <p:nvPr/>
        </p:nvSpPr>
        <p:spPr bwMode="auto">
          <a:xfrm>
            <a:off x="7920038" y="4076700"/>
            <a:ext cx="12239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a:latin typeface="+mj-ea"/>
                <a:ea typeface="+mj-ea"/>
                <a:cs typeface="黑体" charset="0"/>
              </a:rPr>
              <a:t>why?</a:t>
            </a:r>
          </a:p>
        </p:txBody>
      </p:sp>
    </p:spTree>
    <p:extLst>
      <p:ext uri="{BB962C8B-B14F-4D97-AF65-F5344CB8AC3E}">
        <p14:creationId xmlns:p14="http://schemas.microsoft.com/office/powerpoint/2010/main" val="318448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3254"/>
                                        </p:tgtEl>
                                        <p:attrNameLst>
                                          <p:attrName>style.visibility</p:attrName>
                                        </p:attrNameLst>
                                      </p:cBhvr>
                                      <p:to>
                                        <p:strVal val="visible"/>
                                      </p:to>
                                    </p:set>
                                    <p:anim calcmode="lin" valueType="num">
                                      <p:cBhvr additive="base">
                                        <p:cTn id="15" dur="500" fill="hold"/>
                                        <p:tgtEl>
                                          <p:spTgt spid="53254"/>
                                        </p:tgtEl>
                                        <p:attrNameLst>
                                          <p:attrName>ppt_x</p:attrName>
                                        </p:attrNameLst>
                                      </p:cBhvr>
                                      <p:tavLst>
                                        <p:tav tm="0">
                                          <p:val>
                                            <p:strVal val="#ppt_x"/>
                                          </p:val>
                                        </p:tav>
                                        <p:tav tm="100000">
                                          <p:val>
                                            <p:strVal val="#ppt_x"/>
                                          </p:val>
                                        </p:tav>
                                      </p:tavLst>
                                    </p:anim>
                                    <p:anim calcmode="lin" valueType="num">
                                      <p:cBhvr additive="base">
                                        <p:cTn id="16" dur="500" fill="hold"/>
                                        <p:tgtEl>
                                          <p:spTgt spid="5325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3252"/>
                                        </p:tgtEl>
                                        <p:attrNameLst>
                                          <p:attrName>style.visibility</p:attrName>
                                        </p:attrNameLst>
                                      </p:cBhvr>
                                      <p:to>
                                        <p:strVal val="visible"/>
                                      </p:to>
                                    </p:set>
                                    <p:anim calcmode="lin" valueType="num">
                                      <p:cBhvr additive="base">
                                        <p:cTn id="19" dur="500" fill="hold"/>
                                        <p:tgtEl>
                                          <p:spTgt spid="53252"/>
                                        </p:tgtEl>
                                        <p:attrNameLst>
                                          <p:attrName>ppt_x</p:attrName>
                                        </p:attrNameLst>
                                      </p:cBhvr>
                                      <p:tavLst>
                                        <p:tav tm="0">
                                          <p:val>
                                            <p:strVal val="#ppt_x"/>
                                          </p:val>
                                        </p:tav>
                                        <p:tav tm="100000">
                                          <p:val>
                                            <p:strVal val="#ppt_x"/>
                                          </p:val>
                                        </p:tav>
                                      </p:tavLst>
                                    </p:anim>
                                    <p:anim calcmode="lin" valueType="num">
                                      <p:cBhvr additive="base">
                                        <p:cTn id="20" dur="500" fill="hold"/>
                                        <p:tgtEl>
                                          <p:spTgt spid="532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256"/>
                                        </p:tgtEl>
                                        <p:attrNameLst>
                                          <p:attrName>style.visibility</p:attrName>
                                        </p:attrNameLst>
                                      </p:cBhvr>
                                      <p:to>
                                        <p:strVal val="visible"/>
                                      </p:to>
                                    </p:set>
                                    <p:anim calcmode="lin" valueType="num">
                                      <p:cBhvr additive="base">
                                        <p:cTn id="23" dur="500" fill="hold"/>
                                        <p:tgtEl>
                                          <p:spTgt spid="53256"/>
                                        </p:tgtEl>
                                        <p:attrNameLst>
                                          <p:attrName>ppt_x</p:attrName>
                                        </p:attrNameLst>
                                      </p:cBhvr>
                                      <p:tavLst>
                                        <p:tav tm="0">
                                          <p:val>
                                            <p:strVal val="#ppt_x"/>
                                          </p:val>
                                        </p:tav>
                                        <p:tav tm="100000">
                                          <p:val>
                                            <p:strVal val="#ppt_x"/>
                                          </p:val>
                                        </p:tav>
                                      </p:tavLst>
                                    </p:anim>
                                    <p:anim calcmode="lin" valueType="num">
                                      <p:cBhvr additive="base">
                                        <p:cTn id="24" dur="500" fill="hold"/>
                                        <p:tgtEl>
                                          <p:spTgt spid="532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257"/>
                                        </p:tgtEl>
                                        <p:attrNameLst>
                                          <p:attrName>style.visibility</p:attrName>
                                        </p:attrNameLst>
                                      </p:cBhvr>
                                      <p:to>
                                        <p:strVal val="visible"/>
                                      </p:to>
                                    </p:set>
                                    <p:anim calcmode="lin" valueType="num">
                                      <p:cBhvr additive="base">
                                        <p:cTn id="27" dur="500" fill="hold"/>
                                        <p:tgtEl>
                                          <p:spTgt spid="53257"/>
                                        </p:tgtEl>
                                        <p:attrNameLst>
                                          <p:attrName>ppt_x</p:attrName>
                                        </p:attrNameLst>
                                      </p:cBhvr>
                                      <p:tavLst>
                                        <p:tav tm="0">
                                          <p:val>
                                            <p:strVal val="#ppt_x"/>
                                          </p:val>
                                        </p:tav>
                                        <p:tav tm="100000">
                                          <p:val>
                                            <p:strVal val="#ppt_x"/>
                                          </p:val>
                                        </p:tav>
                                      </p:tavLst>
                                    </p:anim>
                                    <p:anim calcmode="lin" valueType="num">
                                      <p:cBhvr additive="base">
                                        <p:cTn id="28" dur="500" fill="hold"/>
                                        <p:tgtEl>
                                          <p:spTgt spid="532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258"/>
                                        </p:tgtEl>
                                        <p:attrNameLst>
                                          <p:attrName>style.visibility</p:attrName>
                                        </p:attrNameLst>
                                      </p:cBhvr>
                                      <p:to>
                                        <p:strVal val="visible"/>
                                      </p:to>
                                    </p:set>
                                    <p:anim calcmode="lin" valueType="num">
                                      <p:cBhvr additive="base">
                                        <p:cTn id="31" dur="500" fill="hold"/>
                                        <p:tgtEl>
                                          <p:spTgt spid="53258"/>
                                        </p:tgtEl>
                                        <p:attrNameLst>
                                          <p:attrName>ppt_x</p:attrName>
                                        </p:attrNameLst>
                                      </p:cBhvr>
                                      <p:tavLst>
                                        <p:tav tm="0">
                                          <p:val>
                                            <p:strVal val="#ppt_x"/>
                                          </p:val>
                                        </p:tav>
                                        <p:tav tm="100000">
                                          <p:val>
                                            <p:strVal val="#ppt_x"/>
                                          </p:val>
                                        </p:tav>
                                      </p:tavLst>
                                    </p:anim>
                                    <p:anim calcmode="lin" valueType="num">
                                      <p:cBhvr additive="base">
                                        <p:cTn id="32" dur="500" fill="hold"/>
                                        <p:tgtEl>
                                          <p:spTgt spid="53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nimBg="1"/>
      <p:bldP spid="53256" grpId="0" animBg="1"/>
      <p:bldP spid="53257" grpId="0" animBg="1"/>
      <p:bldP spid="532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539750" y="260350"/>
            <a:ext cx="7543800" cy="1012825"/>
          </a:xfrm>
        </p:spPr>
        <p:txBody>
          <a:bodyPr/>
          <a:lstStyle/>
          <a:p>
            <a:pPr eaLnBrk="1" hangingPunct="1"/>
            <a:r>
              <a:rPr lang="zh-CN" altLang="en-US" dirty="0">
                <a:latin typeface="+mn-ea"/>
                <a:ea typeface="+mn-ea"/>
              </a:rPr>
              <a:t>例：粗心的衣帽间管理员</a:t>
            </a:r>
          </a:p>
        </p:txBody>
      </p:sp>
      <p:sp>
        <p:nvSpPr>
          <p:cNvPr id="59395" name="Rectangle 3"/>
          <p:cNvSpPr>
            <a:spLocks noGrp="1" noChangeArrowheads="1"/>
          </p:cNvSpPr>
          <p:nvPr>
            <p:ph idx="1"/>
          </p:nvPr>
        </p:nvSpPr>
        <p:spPr>
          <a:xfrm>
            <a:off x="457200" y="1555899"/>
            <a:ext cx="8229600" cy="4897437"/>
          </a:xfrm>
        </p:spPr>
        <p:txBody>
          <a:bodyPr/>
          <a:lstStyle/>
          <a:p>
            <a:pPr eaLnBrk="1" hangingPunct="1">
              <a:lnSpc>
                <a:spcPct val="110000"/>
              </a:lnSpc>
            </a:pPr>
            <a:r>
              <a:rPr lang="zh-CN" altLang="en-US" sz="2600" dirty="0">
                <a:latin typeface="+mn-ea"/>
              </a:rPr>
              <a:t>剧场的衣帽管理间新来了一个粗心的管理员</a:t>
            </a:r>
            <a:r>
              <a:rPr lang="en-US" altLang="zh-CN" sz="2600" dirty="0">
                <a:latin typeface="+mn-ea"/>
              </a:rPr>
              <a:t>,</a:t>
            </a:r>
            <a:r>
              <a:rPr lang="zh-CN" altLang="en-US" sz="2600" dirty="0">
                <a:latin typeface="+mn-ea"/>
              </a:rPr>
              <a:t>他忘了给每个客人的帽子夹上号码牌。散场时他只好随意地将帽子发还给客人。没有任何人拿到自己的帽子的概率是多少？</a:t>
            </a:r>
          </a:p>
          <a:p>
            <a:pPr eaLnBrk="1" hangingPunct="1">
              <a:lnSpc>
                <a:spcPct val="110000"/>
              </a:lnSpc>
            </a:pPr>
            <a:r>
              <a:rPr lang="zh-CN" altLang="en-US" sz="2600" dirty="0">
                <a:latin typeface="+mn-ea"/>
              </a:rPr>
              <a:t>这可以看作一个排列问题：对标号为</a:t>
            </a:r>
            <a:r>
              <a:rPr lang="en-US" altLang="zh-CN" sz="2600" dirty="0">
                <a:latin typeface="+mn-ea"/>
              </a:rPr>
              <a:t>1,2,3,…,</a:t>
            </a:r>
            <a:r>
              <a:rPr lang="en-US" altLang="zh-CN" sz="2600" i="1" dirty="0">
                <a:latin typeface="+mn-ea"/>
              </a:rPr>
              <a:t>n</a:t>
            </a:r>
            <a:r>
              <a:rPr lang="zh-CN" altLang="en-US" sz="2600" dirty="0">
                <a:latin typeface="+mn-ea"/>
              </a:rPr>
              <a:t>的</a:t>
            </a:r>
            <a:r>
              <a:rPr lang="en-US" altLang="zh-CN" sz="2600" i="1" dirty="0">
                <a:latin typeface="+mn-ea"/>
              </a:rPr>
              <a:t>n</a:t>
            </a:r>
            <a:r>
              <a:rPr lang="zh-CN" altLang="en-US" sz="2600" dirty="0">
                <a:latin typeface="+mn-ea"/>
              </a:rPr>
              <a:t>个帽子重新排列，新的序号为</a:t>
            </a:r>
            <a:r>
              <a:rPr lang="en-US" altLang="zh-CN" sz="2600" i="1" dirty="0">
                <a:latin typeface="+mn-ea"/>
              </a:rPr>
              <a:t>i</a:t>
            </a:r>
            <a:r>
              <a:rPr lang="en-US" altLang="zh-CN" sz="2600" baseline="-25000" dirty="0">
                <a:latin typeface="+mn-ea"/>
              </a:rPr>
              <a:t>1</a:t>
            </a:r>
            <a:r>
              <a:rPr lang="en-US" altLang="zh-CN" sz="2600" dirty="0">
                <a:latin typeface="+mn-ea"/>
              </a:rPr>
              <a:t>, </a:t>
            </a:r>
            <a:r>
              <a:rPr lang="en-US" altLang="zh-CN" sz="2600" i="1" dirty="0">
                <a:latin typeface="+mn-ea"/>
              </a:rPr>
              <a:t>i</a:t>
            </a:r>
            <a:r>
              <a:rPr lang="en-US" altLang="zh-CN" sz="2600" baseline="-25000" dirty="0">
                <a:latin typeface="+mn-ea"/>
              </a:rPr>
              <a:t>2</a:t>
            </a:r>
            <a:r>
              <a:rPr lang="en-US" altLang="zh-CN" sz="2600" dirty="0">
                <a:latin typeface="+mn-ea"/>
              </a:rPr>
              <a:t>, </a:t>
            </a:r>
            <a:r>
              <a:rPr lang="en-US" altLang="zh-CN" sz="2600" i="1" dirty="0">
                <a:latin typeface="+mn-ea"/>
              </a:rPr>
              <a:t>i</a:t>
            </a:r>
            <a:r>
              <a:rPr lang="en-US" altLang="zh-CN" sz="2600" baseline="-25000" dirty="0">
                <a:latin typeface="+mn-ea"/>
              </a:rPr>
              <a:t>3</a:t>
            </a:r>
            <a:r>
              <a:rPr lang="en-US" altLang="zh-CN" sz="2600" dirty="0">
                <a:latin typeface="+mn-ea"/>
              </a:rPr>
              <a:t>,…,</a:t>
            </a:r>
            <a:r>
              <a:rPr lang="en-US" altLang="zh-CN" sz="2600" i="1" dirty="0">
                <a:latin typeface="+mn-ea"/>
              </a:rPr>
              <a:t>i</a:t>
            </a:r>
            <a:r>
              <a:rPr lang="en-US" altLang="zh-CN" sz="2600" i="1" baseline="-25000" dirty="0">
                <a:latin typeface="+mn-ea"/>
              </a:rPr>
              <a:t>n</a:t>
            </a:r>
            <a:r>
              <a:rPr lang="zh-CN" altLang="en-US" sz="2600" dirty="0">
                <a:latin typeface="+mn-ea"/>
              </a:rPr>
              <a:t>。上述问题即：满足对任意</a:t>
            </a:r>
            <a:r>
              <a:rPr lang="en-US" altLang="zh-CN" sz="2600" i="1" dirty="0">
                <a:latin typeface="+mn-ea"/>
              </a:rPr>
              <a:t>k </a:t>
            </a:r>
            <a:r>
              <a:rPr lang="en-US" altLang="zh-CN" sz="2000" dirty="0">
                <a:latin typeface="+mn-ea"/>
              </a:rPr>
              <a:t>(1</a:t>
            </a:r>
            <a:r>
              <a:rPr lang="en-US" altLang="zh-CN" sz="2000" dirty="0">
                <a:latin typeface="+mn-ea"/>
                <a:sym typeface="Symbol" charset="0"/>
              </a:rPr>
              <a:t></a:t>
            </a:r>
            <a:r>
              <a:rPr lang="en-US" altLang="zh-CN" sz="2000" i="1" dirty="0">
                <a:latin typeface="+mn-ea"/>
                <a:sym typeface="Symbol" charset="0"/>
              </a:rPr>
              <a:t>k</a:t>
            </a:r>
            <a:r>
              <a:rPr lang="en-US" altLang="zh-CN" sz="2000" dirty="0">
                <a:latin typeface="+mn-ea"/>
                <a:sym typeface="Symbol" charset="0"/>
              </a:rPr>
              <a:t></a:t>
            </a:r>
            <a:r>
              <a:rPr lang="en-US" altLang="zh-CN" sz="2000" i="1" dirty="0">
                <a:latin typeface="+mn-ea"/>
                <a:sym typeface="Symbol" charset="0"/>
              </a:rPr>
              <a:t>n</a:t>
            </a:r>
            <a:r>
              <a:rPr lang="en-US" altLang="zh-CN" sz="2000" dirty="0">
                <a:latin typeface="+mn-ea"/>
                <a:sym typeface="Symbol" charset="0"/>
              </a:rPr>
              <a:t>),</a:t>
            </a:r>
            <a:r>
              <a:rPr lang="en-US" altLang="zh-CN" sz="2600" dirty="0">
                <a:latin typeface="+mn-ea"/>
                <a:sym typeface="Symbol" charset="0"/>
              </a:rPr>
              <a:t> </a:t>
            </a:r>
            <a:r>
              <a:rPr lang="en-US" altLang="zh-CN" sz="2600" i="1" dirty="0" err="1">
                <a:latin typeface="+mn-ea"/>
                <a:sym typeface="Symbol" charset="0"/>
              </a:rPr>
              <a:t>i</a:t>
            </a:r>
            <a:r>
              <a:rPr lang="en-US" altLang="zh-CN" sz="2600" baseline="-25000" dirty="0" err="1">
                <a:latin typeface="+mn-ea"/>
                <a:sym typeface="Symbol" charset="0"/>
              </a:rPr>
              <a:t>k</a:t>
            </a:r>
            <a:r>
              <a:rPr lang="en-US" altLang="zh-CN" sz="2600" dirty="0" err="1">
                <a:latin typeface="+mn-ea"/>
                <a:sym typeface="Symbol" charset="0"/>
              </a:rPr>
              <a:t></a:t>
            </a:r>
            <a:r>
              <a:rPr lang="en-US" altLang="zh-CN" sz="2600" i="1" dirty="0" err="1">
                <a:latin typeface="+mn-ea"/>
                <a:sym typeface="Symbol" charset="0"/>
              </a:rPr>
              <a:t>k</a:t>
            </a:r>
            <a:r>
              <a:rPr lang="zh-CN" altLang="en-US" sz="2600" dirty="0">
                <a:latin typeface="+mn-ea"/>
                <a:sym typeface="Symbol" charset="0"/>
              </a:rPr>
              <a:t>的排列出现的概率是多少？</a:t>
            </a:r>
          </a:p>
          <a:p>
            <a:pPr lvl="1">
              <a:lnSpc>
                <a:spcPct val="110000"/>
              </a:lnSpc>
            </a:pPr>
            <a:r>
              <a:rPr lang="zh-CN" altLang="en-US" sz="2300" dirty="0">
                <a:latin typeface="+mn-ea"/>
                <a:sym typeface="Symbol" charset="0"/>
              </a:rPr>
              <a:t>这样的排列称为“错位排列”</a:t>
            </a:r>
            <a:r>
              <a:rPr lang="en-US" altLang="zh-CN" sz="2300" dirty="0">
                <a:latin typeface="+mn-ea"/>
                <a:sym typeface="Symbol" charset="0"/>
              </a:rPr>
              <a:t>(derangement)</a:t>
            </a:r>
            <a:r>
              <a:rPr lang="zh-CN" altLang="en-US" sz="2300" dirty="0">
                <a:latin typeface="+mn-ea"/>
                <a:sym typeface="Symbol" charset="0"/>
              </a:rPr>
              <a:t>。</a:t>
            </a:r>
          </a:p>
          <a:p>
            <a:pPr lvl="1">
              <a:lnSpc>
                <a:spcPct val="110000"/>
              </a:lnSpc>
            </a:pPr>
            <a:r>
              <a:rPr lang="zh-CN" altLang="en-US" sz="2300" dirty="0">
                <a:latin typeface="+mn-ea"/>
                <a:sym typeface="Symbol" charset="0"/>
              </a:rPr>
              <a:t>适当的集合模型使问题得到简化。</a:t>
            </a:r>
          </a:p>
        </p:txBody>
      </p:sp>
    </p:spTree>
    <p:extLst>
      <p:ext uri="{BB962C8B-B14F-4D97-AF65-F5344CB8AC3E}">
        <p14:creationId xmlns:p14="http://schemas.microsoft.com/office/powerpoint/2010/main" val="2845935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anim calcmode="lin" valueType="num">
                                      <p:cBhvr additive="base">
                                        <p:cTn id="11"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anim calcmode="lin" valueType="num">
                                      <p:cBhvr additive="base">
                                        <p:cTn id="1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AutoShape 2" descr="信纸"/>
          <p:cNvSpPr>
            <a:spLocks noChangeArrowheads="1"/>
          </p:cNvSpPr>
          <p:nvPr/>
        </p:nvSpPr>
        <p:spPr bwMode="auto">
          <a:xfrm>
            <a:off x="250825" y="2276872"/>
            <a:ext cx="8497888" cy="4392216"/>
          </a:xfrm>
          <a:prstGeom prst="roundRect">
            <a:avLst>
              <a:gd name="adj" fmla="val 16667"/>
            </a:avLst>
          </a:prstGeom>
          <a:blipFill dpi="0" rotWithShape="1">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zh-CN" altLang="en-US">
              <a:latin typeface="+mn-ea"/>
              <a:cs typeface="黑体" charset="0"/>
            </a:endParaRPr>
          </a:p>
        </p:txBody>
      </p:sp>
      <p:sp>
        <p:nvSpPr>
          <p:cNvPr id="75778" name="Rectangle 3"/>
          <p:cNvSpPr>
            <a:spLocks noGrp="1" noChangeArrowheads="1"/>
          </p:cNvSpPr>
          <p:nvPr>
            <p:ph type="title"/>
          </p:nvPr>
        </p:nvSpPr>
        <p:spPr>
          <a:xfrm>
            <a:off x="628600" y="333375"/>
            <a:ext cx="7543800" cy="796925"/>
          </a:xfrm>
        </p:spPr>
        <p:txBody>
          <a:bodyPr/>
          <a:lstStyle/>
          <a:p>
            <a:pPr eaLnBrk="1" hangingPunct="1"/>
            <a:r>
              <a:rPr lang="zh-CN" altLang="en-US" dirty="0">
                <a:latin typeface="+mn-ea"/>
                <a:ea typeface="+mn-ea"/>
              </a:rPr>
              <a:t>错位排列的个数</a:t>
            </a:r>
          </a:p>
        </p:txBody>
      </p:sp>
      <p:sp>
        <p:nvSpPr>
          <p:cNvPr id="75779" name="Rectangle 4"/>
          <p:cNvSpPr>
            <a:spLocks noGrp="1" noChangeArrowheads="1"/>
          </p:cNvSpPr>
          <p:nvPr>
            <p:ph type="body" sz="half" idx="1"/>
          </p:nvPr>
        </p:nvSpPr>
        <p:spPr>
          <a:xfrm>
            <a:off x="539750" y="1466851"/>
            <a:ext cx="7272338" cy="935037"/>
          </a:xfrm>
        </p:spPr>
        <p:txBody>
          <a:bodyPr/>
          <a:lstStyle/>
          <a:p>
            <a:pPr eaLnBrk="1" hangingPunct="1"/>
            <a:r>
              <a:rPr lang="zh-CN" altLang="en-US" sz="2400" dirty="0">
                <a:latin typeface="+mn-ea"/>
              </a:rPr>
              <a:t>我们将</a:t>
            </a:r>
            <a:r>
              <a:rPr lang="en-US" altLang="zh-CN" sz="2400" i="1" dirty="0" err="1">
                <a:latin typeface="+mn-ea"/>
              </a:rPr>
              <a:t>i</a:t>
            </a:r>
            <a:r>
              <a:rPr lang="en-US" altLang="zh-CN" sz="2400" baseline="-25000" dirty="0" err="1">
                <a:latin typeface="+mn-ea"/>
              </a:rPr>
              <a:t>k</a:t>
            </a:r>
            <a:r>
              <a:rPr lang="en-US" altLang="zh-CN" sz="2400" dirty="0">
                <a:latin typeface="+mn-ea"/>
              </a:rPr>
              <a:t>=</a:t>
            </a:r>
            <a:r>
              <a:rPr lang="en-US" altLang="zh-CN" sz="2400" i="1" dirty="0">
                <a:latin typeface="+mn-ea"/>
              </a:rPr>
              <a:t>k</a:t>
            </a:r>
            <a:r>
              <a:rPr lang="zh-CN" altLang="en-US" sz="2400" dirty="0">
                <a:latin typeface="+mn-ea"/>
              </a:rPr>
              <a:t>称为“性质</a:t>
            </a:r>
            <a:r>
              <a:rPr lang="en-US" altLang="zh-CN" sz="2400" i="1" dirty="0" err="1">
                <a:latin typeface="+mn-ea"/>
              </a:rPr>
              <a:t>A</a:t>
            </a:r>
            <a:r>
              <a:rPr lang="en-US" altLang="zh-CN" sz="2400" baseline="-25000" dirty="0" err="1">
                <a:latin typeface="+mn-ea"/>
              </a:rPr>
              <a:t>k</a:t>
            </a:r>
            <a:r>
              <a:rPr lang="en-US" altLang="zh-CN" sz="2400" i="1" dirty="0">
                <a:latin typeface="+mn-ea"/>
              </a:rPr>
              <a:t>”</a:t>
            </a:r>
            <a:r>
              <a:rPr lang="zh-CN" altLang="en-US" sz="2400" dirty="0">
                <a:latin typeface="+mn-ea"/>
              </a:rPr>
              <a:t>。满足性质</a:t>
            </a:r>
            <a:r>
              <a:rPr lang="en-US" altLang="zh-CN" sz="2400" i="1" dirty="0" err="1">
                <a:latin typeface="+mn-ea"/>
              </a:rPr>
              <a:t>A</a:t>
            </a:r>
            <a:r>
              <a:rPr lang="en-US" altLang="zh-CN" sz="2400" baseline="-25000" dirty="0" err="1">
                <a:latin typeface="+mn-ea"/>
              </a:rPr>
              <a:t>k</a:t>
            </a:r>
            <a:r>
              <a:rPr lang="zh-CN" altLang="en-US" sz="2400" dirty="0">
                <a:latin typeface="+mn-ea"/>
              </a:rPr>
              <a:t>的排列构成所有排列的一个子集</a:t>
            </a:r>
            <a:r>
              <a:rPr lang="en-US" altLang="zh-CN" sz="2400" i="1" dirty="0" err="1">
                <a:latin typeface="+mn-ea"/>
              </a:rPr>
              <a:t>A</a:t>
            </a:r>
            <a:r>
              <a:rPr lang="en-US" altLang="zh-CN" sz="2400" baseline="-25000" dirty="0" err="1">
                <a:latin typeface="+mn-ea"/>
              </a:rPr>
              <a:t>k</a:t>
            </a:r>
            <a:r>
              <a:rPr lang="zh-CN" altLang="en-US" sz="2400" dirty="0">
                <a:latin typeface="+mn-ea"/>
              </a:rPr>
              <a:t>。</a:t>
            </a:r>
          </a:p>
        </p:txBody>
      </p:sp>
      <p:graphicFrame>
        <p:nvGraphicFramePr>
          <p:cNvPr id="75780" name="Object 5"/>
          <p:cNvGraphicFramePr>
            <a:graphicFrameLocks noGrp="1" noChangeAspect="1"/>
          </p:cNvGraphicFramePr>
          <p:nvPr>
            <p:ph sz="half" idx="2"/>
            <p:extLst>
              <p:ext uri="{D42A27DB-BD31-4B8C-83A1-F6EECF244321}">
                <p14:modId xmlns:p14="http://schemas.microsoft.com/office/powerpoint/2010/main" val="2271693665"/>
              </p:ext>
            </p:extLst>
          </p:nvPr>
        </p:nvGraphicFramePr>
        <p:xfrm>
          <a:off x="900113" y="2401888"/>
          <a:ext cx="7488237" cy="4070350"/>
        </p:xfrm>
        <a:graphic>
          <a:graphicData uri="http://schemas.openxmlformats.org/presentationml/2006/ole">
            <mc:AlternateContent xmlns:mc="http://schemas.openxmlformats.org/markup-compatibility/2006">
              <mc:Choice xmlns:v="urn:schemas-microsoft-com:vml" Requires="v">
                <p:oleObj spid="_x0000_s6244" name="公式" r:id="rId5" imgW="3784600" imgH="2057400" progId="Equation.3">
                  <p:embed/>
                </p:oleObj>
              </mc:Choice>
              <mc:Fallback>
                <p:oleObj name="公式" r:id="rId5" imgW="3784600" imgH="2057400" progId="Equation.3">
                  <p:embed/>
                  <p:pic>
                    <p:nvPicPr>
                      <p:cNvPr id="7578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401888"/>
                        <a:ext cx="7488237" cy="4070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1527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zh-CN" altLang="en-US" dirty="0">
                <a:latin typeface="+mn-ea"/>
                <a:ea typeface="+mn-ea"/>
              </a:rPr>
              <a:t>错位排列的个数</a:t>
            </a:r>
          </a:p>
        </p:txBody>
      </p:sp>
      <p:graphicFrame>
        <p:nvGraphicFramePr>
          <p:cNvPr id="77826" name="Object 4"/>
          <p:cNvGraphicFramePr>
            <a:graphicFrameLocks noGrp="1" noChangeAspect="1"/>
          </p:cNvGraphicFramePr>
          <p:nvPr>
            <p:ph sz="half" idx="4294967295"/>
            <p:extLst>
              <p:ext uri="{D42A27DB-BD31-4B8C-83A1-F6EECF244321}">
                <p14:modId xmlns:p14="http://schemas.microsoft.com/office/powerpoint/2010/main" val="1298835693"/>
              </p:ext>
            </p:extLst>
          </p:nvPr>
        </p:nvGraphicFramePr>
        <p:xfrm>
          <a:off x="395288" y="1700213"/>
          <a:ext cx="7878762" cy="4392612"/>
        </p:xfrm>
        <a:graphic>
          <a:graphicData uri="http://schemas.openxmlformats.org/presentationml/2006/ole">
            <mc:AlternateContent xmlns:mc="http://schemas.openxmlformats.org/markup-compatibility/2006">
              <mc:Choice xmlns:v="urn:schemas-microsoft-com:vml" Requires="v">
                <p:oleObj spid="_x0000_s7272" name="Equation" r:id="rId4" imgW="4191000" imgH="2336800" progId="Equation.3">
                  <p:embed/>
                </p:oleObj>
              </mc:Choice>
              <mc:Fallback>
                <p:oleObj name="Equation" r:id="rId4" imgW="4191000" imgH="2336800" progId="Equation.3">
                  <p:embed/>
                  <p:pic>
                    <p:nvPicPr>
                      <p:cNvPr id="778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00213"/>
                        <a:ext cx="7878762" cy="4392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0" name="组合 9"/>
          <p:cNvGrpSpPr/>
          <p:nvPr/>
        </p:nvGrpSpPr>
        <p:grpSpPr>
          <a:xfrm>
            <a:off x="3110465" y="4545900"/>
            <a:ext cx="453423" cy="307779"/>
            <a:chOff x="3110465" y="4545900"/>
            <a:chExt cx="453423" cy="307779"/>
          </a:xfrm>
        </p:grpSpPr>
        <p:pic>
          <p:nvPicPr>
            <p:cNvPr id="3" name="图片 2"/>
            <p:cNvPicPr>
              <a:picLocks noChangeAspect="1"/>
            </p:cNvPicPr>
            <p:nvPr/>
          </p:nvPicPr>
          <p:blipFill>
            <a:blip r:embed="rId6"/>
            <a:stretch>
              <a:fillRect/>
            </a:stretch>
          </p:blipFill>
          <p:spPr>
            <a:xfrm>
              <a:off x="3161098" y="4581128"/>
              <a:ext cx="114758" cy="272551"/>
            </a:xfrm>
            <a:prstGeom prst="rect">
              <a:avLst/>
            </a:prstGeom>
          </p:spPr>
        </p:pic>
        <p:sp>
          <p:nvSpPr>
            <p:cNvPr id="2" name="文本框 1"/>
            <p:cNvSpPr txBox="1"/>
            <p:nvPr/>
          </p:nvSpPr>
          <p:spPr>
            <a:xfrm>
              <a:off x="3110465" y="4545900"/>
              <a:ext cx="453423" cy="307777"/>
            </a:xfrm>
            <a:prstGeom prst="rect">
              <a:avLst/>
            </a:prstGeom>
            <a:noFill/>
          </p:spPr>
          <p:txBody>
            <a:bodyPr wrap="square" rtlCol="0">
              <a:spAutoFit/>
            </a:bodyPr>
            <a:lstStyle/>
            <a:p>
              <a:r>
                <a:rPr lang="en-US" altLang="zh-CN" sz="1400" dirty="0"/>
                <a:t>0</a:t>
              </a:r>
              <a:endParaRPr lang="zh-CN" altLang="en-US" dirty="0"/>
            </a:p>
          </p:txBody>
        </p:sp>
      </p:grpSp>
      <p:grpSp>
        <p:nvGrpSpPr>
          <p:cNvPr id="4" name="组合 3"/>
          <p:cNvGrpSpPr/>
          <p:nvPr/>
        </p:nvGrpSpPr>
        <p:grpSpPr>
          <a:xfrm>
            <a:off x="6343194" y="4545901"/>
            <a:ext cx="287528" cy="323259"/>
            <a:chOff x="6343194" y="4545901"/>
            <a:chExt cx="287528" cy="323259"/>
          </a:xfrm>
        </p:grpSpPr>
        <p:pic>
          <p:nvPicPr>
            <p:cNvPr id="7" name="图片 6"/>
            <p:cNvPicPr>
              <a:picLocks noChangeAspect="1"/>
            </p:cNvPicPr>
            <p:nvPr/>
          </p:nvPicPr>
          <p:blipFill>
            <a:blip r:embed="rId6"/>
            <a:stretch>
              <a:fillRect/>
            </a:stretch>
          </p:blipFill>
          <p:spPr>
            <a:xfrm>
              <a:off x="6372200" y="4596609"/>
              <a:ext cx="114758" cy="272551"/>
            </a:xfrm>
            <a:prstGeom prst="rect">
              <a:avLst/>
            </a:prstGeom>
          </p:spPr>
        </p:pic>
        <p:sp>
          <p:nvSpPr>
            <p:cNvPr id="8" name="文本框 7"/>
            <p:cNvSpPr txBox="1"/>
            <p:nvPr/>
          </p:nvSpPr>
          <p:spPr>
            <a:xfrm>
              <a:off x="6343194" y="4545901"/>
              <a:ext cx="287528" cy="307777"/>
            </a:xfrm>
            <a:prstGeom prst="rect">
              <a:avLst/>
            </a:prstGeom>
            <a:noFill/>
          </p:spPr>
          <p:txBody>
            <a:bodyPr wrap="square" rtlCol="0">
              <a:spAutoFit/>
            </a:bodyPr>
            <a:lstStyle/>
            <a:p>
              <a:r>
                <a:rPr lang="en-US" altLang="zh-CN" sz="1400" dirty="0"/>
                <a:t>0</a:t>
              </a:r>
              <a:endParaRPr lang="zh-CN" altLang="en-US" dirty="0"/>
            </a:p>
          </p:txBody>
        </p:sp>
      </p:grpSp>
      <p:grpSp>
        <p:nvGrpSpPr>
          <p:cNvPr id="5" name="组合 4"/>
          <p:cNvGrpSpPr/>
          <p:nvPr/>
        </p:nvGrpSpPr>
        <p:grpSpPr>
          <a:xfrm>
            <a:off x="1310265" y="5373216"/>
            <a:ext cx="216024" cy="344559"/>
            <a:chOff x="1310265" y="5373216"/>
            <a:chExt cx="216024" cy="344559"/>
          </a:xfrm>
        </p:grpSpPr>
        <p:pic>
          <p:nvPicPr>
            <p:cNvPr id="6" name="图片 5"/>
            <p:cNvPicPr>
              <a:picLocks noChangeAspect="1"/>
            </p:cNvPicPr>
            <p:nvPr/>
          </p:nvPicPr>
          <p:blipFill>
            <a:blip r:embed="rId6"/>
            <a:stretch>
              <a:fillRect/>
            </a:stretch>
          </p:blipFill>
          <p:spPr>
            <a:xfrm>
              <a:off x="1360898" y="5445224"/>
              <a:ext cx="114758" cy="272551"/>
            </a:xfrm>
            <a:prstGeom prst="rect">
              <a:avLst/>
            </a:prstGeom>
          </p:spPr>
        </p:pic>
        <p:sp>
          <p:nvSpPr>
            <p:cNvPr id="9" name="文本框 8"/>
            <p:cNvSpPr txBox="1"/>
            <p:nvPr/>
          </p:nvSpPr>
          <p:spPr>
            <a:xfrm>
              <a:off x="1310265" y="5373216"/>
              <a:ext cx="216024" cy="307777"/>
            </a:xfrm>
            <a:prstGeom prst="rect">
              <a:avLst/>
            </a:prstGeom>
            <a:noFill/>
          </p:spPr>
          <p:txBody>
            <a:bodyPr wrap="square" rtlCol="0">
              <a:spAutoFit/>
            </a:bodyPr>
            <a:lstStyle/>
            <a:p>
              <a:r>
                <a:rPr lang="en-US" altLang="zh-CN" sz="1400" dirty="0"/>
                <a:t>0</a:t>
              </a:r>
              <a:endParaRPr lang="zh-CN" altLang="en-US" dirty="0"/>
            </a:p>
          </p:txBody>
        </p:sp>
      </p:grpSp>
    </p:spTree>
    <p:extLst>
      <p:ext uri="{BB962C8B-B14F-4D97-AF65-F5344CB8AC3E}">
        <p14:creationId xmlns:p14="http://schemas.microsoft.com/office/powerpoint/2010/main" val="413275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p:cNvSpPr>
            <a:spLocks noGrp="1"/>
          </p:cNvSpPr>
          <p:nvPr>
            <p:ph idx="1"/>
          </p:nvPr>
        </p:nvSpPr>
        <p:spPr>
          <a:xfrm>
            <a:off x="612648" y="1600200"/>
            <a:ext cx="8153400" cy="4495800"/>
          </a:xfrm>
        </p:spPr>
        <p:txBody>
          <a:bodyPr/>
          <a:lstStyle/>
          <a:p>
            <a:r>
              <a:rPr lang="zh-CN" altLang="en-US" dirty="0">
                <a:latin typeface="+mn-ea"/>
              </a:rPr>
              <a:t>内容</a:t>
            </a:r>
            <a:r>
              <a:rPr lang="en-US" altLang="zh-CN" dirty="0">
                <a:latin typeface="+mn-ea"/>
              </a:rPr>
              <a:t>1</a:t>
            </a:r>
            <a:r>
              <a:rPr lang="zh-CN" altLang="en-US" dirty="0">
                <a:latin typeface="+mn-ea"/>
              </a:rPr>
              <a:t>：容斥原理</a:t>
            </a:r>
            <a:endParaRPr lang="en-US" altLang="zh-CN" dirty="0">
              <a:latin typeface="+mn-ea"/>
            </a:endParaRPr>
          </a:p>
          <a:p>
            <a:pPr lvl="1"/>
            <a:r>
              <a:rPr lang="en-US" altLang="zh-CN" sz="2400" dirty="0">
                <a:solidFill>
                  <a:srgbClr val="2E2E99"/>
                </a:solidFill>
                <a:latin typeface="+mn-ea"/>
              </a:rPr>
              <a:t>|A</a:t>
            </a:r>
            <a:r>
              <a:rPr lang="en-US" altLang="zh-CN" sz="2400" dirty="0">
                <a:solidFill>
                  <a:srgbClr val="2E2E99"/>
                </a:solidFill>
                <a:latin typeface="+mn-ea"/>
                <a:sym typeface="Symbol" charset="0"/>
              </a:rPr>
              <a:t>BC|=|A|+|B|+|C|-|AB|-|AC|-|BC|+|ABC|</a:t>
            </a:r>
            <a:endParaRPr lang="en-US" altLang="zh-CN" sz="2400" dirty="0">
              <a:solidFill>
                <a:srgbClr val="2E2E99"/>
              </a:solidFill>
              <a:latin typeface="+mn-ea"/>
            </a:endParaRPr>
          </a:p>
          <a:p>
            <a:r>
              <a:rPr lang="zh-CN" altLang="en-US" dirty="0">
                <a:solidFill>
                  <a:srgbClr val="FF0000"/>
                </a:solidFill>
                <a:latin typeface="+mn-ea"/>
              </a:rPr>
              <a:t>内容</a:t>
            </a:r>
            <a:r>
              <a:rPr lang="en-US" altLang="zh-CN" dirty="0">
                <a:solidFill>
                  <a:srgbClr val="FF0000"/>
                </a:solidFill>
                <a:latin typeface="+mn-ea"/>
              </a:rPr>
              <a:t>2</a:t>
            </a:r>
            <a:r>
              <a:rPr lang="zh-CN" altLang="en-US" dirty="0">
                <a:solidFill>
                  <a:srgbClr val="FF0000"/>
                </a:solidFill>
                <a:latin typeface="+mn-ea"/>
              </a:rPr>
              <a:t>：鸽笼原理</a:t>
            </a:r>
            <a:endParaRPr lang="en-US" altLang="zh-CN" dirty="0">
              <a:solidFill>
                <a:srgbClr val="FF0000"/>
              </a:solidFill>
              <a:latin typeface="+mn-ea"/>
            </a:endParaRPr>
          </a:p>
          <a:p>
            <a:r>
              <a:rPr lang="zh-CN" altLang="en-US" dirty="0">
                <a:latin typeface="+mn-ea"/>
              </a:rPr>
              <a:t>内容</a:t>
            </a:r>
            <a:r>
              <a:rPr lang="en-US" altLang="zh-CN" dirty="0">
                <a:latin typeface="+mn-ea"/>
              </a:rPr>
              <a:t>3</a:t>
            </a:r>
            <a:r>
              <a:rPr lang="zh-CN" altLang="en-US" dirty="0">
                <a:latin typeface="+mn-ea"/>
              </a:rPr>
              <a:t>：排列与组合</a:t>
            </a:r>
            <a:endParaRPr lang="en-US" altLang="zh-CN" dirty="0">
              <a:latin typeface="+mn-ea"/>
            </a:endParaRPr>
          </a:p>
          <a:p>
            <a:endParaRPr lang="en-US" dirty="0">
              <a:latin typeface="+mn-ea"/>
            </a:endParaRPr>
          </a:p>
        </p:txBody>
      </p:sp>
      <p:sp>
        <p:nvSpPr>
          <p:cNvPr id="2" name="标题 1"/>
          <p:cNvSpPr>
            <a:spLocks noGrp="1"/>
          </p:cNvSpPr>
          <p:nvPr>
            <p:ph type="title"/>
          </p:nvPr>
        </p:nvSpPr>
        <p:spPr/>
        <p:txBody>
          <a:bodyPr/>
          <a:lstStyle/>
          <a:p>
            <a:r>
              <a:rPr lang="zh-CN" altLang="en-US" dirty="0"/>
              <a:t>本节提要</a:t>
            </a:r>
          </a:p>
        </p:txBody>
      </p:sp>
    </p:spTree>
    <p:extLst>
      <p:ext uri="{BB962C8B-B14F-4D97-AF65-F5344CB8AC3E}">
        <p14:creationId xmlns:p14="http://schemas.microsoft.com/office/powerpoint/2010/main" val="109915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zh-CN" altLang="en-US">
                <a:latin typeface="+mn-ea"/>
                <a:ea typeface="+mn-ea"/>
              </a:rPr>
              <a:t>鸽笼原理</a:t>
            </a:r>
            <a:endParaRPr lang="en-US" altLang="zh-CN">
              <a:latin typeface="+mn-ea"/>
              <a:ea typeface="+mn-ea"/>
            </a:endParaRPr>
          </a:p>
        </p:txBody>
      </p:sp>
      <p:sp>
        <p:nvSpPr>
          <p:cNvPr id="20482" name="Rectangle 3"/>
          <p:cNvSpPr>
            <a:spLocks noGrp="1" noChangeArrowheads="1"/>
          </p:cNvSpPr>
          <p:nvPr>
            <p:ph idx="1"/>
          </p:nvPr>
        </p:nvSpPr>
        <p:spPr>
          <a:xfrm>
            <a:off x="618846" y="1772816"/>
            <a:ext cx="7484222" cy="4114800"/>
          </a:xfrm>
        </p:spPr>
        <p:txBody>
          <a:bodyPr/>
          <a:lstStyle/>
          <a:p>
            <a:pPr>
              <a:lnSpc>
                <a:spcPct val="90000"/>
              </a:lnSpc>
            </a:pPr>
            <a:r>
              <a:rPr lang="zh-CN" altLang="en-US" dirty="0">
                <a:latin typeface="+mn-ea"/>
              </a:rPr>
              <a:t>若要将</a:t>
            </a:r>
            <a:r>
              <a:rPr lang="en-US" altLang="zh-CN" dirty="0">
                <a:latin typeface="+mn-ea"/>
              </a:rPr>
              <a:t> </a:t>
            </a:r>
            <a:r>
              <a:rPr lang="en-US" altLang="zh-CN" i="1" dirty="0">
                <a:latin typeface="+mn-ea"/>
              </a:rPr>
              <a:t>n</a:t>
            </a:r>
            <a:r>
              <a:rPr lang="en-US" altLang="zh-CN" dirty="0">
                <a:latin typeface="+mn-ea"/>
              </a:rPr>
              <a:t> </a:t>
            </a:r>
            <a:r>
              <a:rPr lang="zh-CN" altLang="en-US" dirty="0">
                <a:latin typeface="+mn-ea"/>
              </a:rPr>
              <a:t>只鸽子放到</a:t>
            </a:r>
            <a:r>
              <a:rPr lang="en-US" altLang="zh-CN" dirty="0">
                <a:latin typeface="+mn-ea"/>
              </a:rPr>
              <a:t> </a:t>
            </a:r>
            <a:r>
              <a:rPr lang="en-US" altLang="zh-CN" i="1" dirty="0">
                <a:latin typeface="+mn-ea"/>
              </a:rPr>
              <a:t>m</a:t>
            </a:r>
            <a:r>
              <a:rPr lang="en-US" altLang="zh-CN" dirty="0">
                <a:latin typeface="+mn-ea"/>
              </a:rPr>
              <a:t> </a:t>
            </a:r>
            <a:r>
              <a:rPr lang="zh-CN" altLang="en-US" dirty="0">
                <a:latin typeface="+mn-ea"/>
              </a:rPr>
              <a:t>个笼子中</a:t>
            </a:r>
            <a:r>
              <a:rPr lang="en-US" altLang="zh-CN" dirty="0">
                <a:latin typeface="+mn-ea"/>
              </a:rPr>
              <a:t>, </a:t>
            </a:r>
            <a:r>
              <a:rPr lang="zh-CN" altLang="en-US" dirty="0">
                <a:latin typeface="+mn-ea"/>
              </a:rPr>
              <a:t>且</a:t>
            </a:r>
            <a:r>
              <a:rPr lang="en-US" altLang="zh-CN" dirty="0">
                <a:latin typeface="+mn-ea"/>
              </a:rPr>
              <a:t> </a:t>
            </a:r>
            <a:r>
              <a:rPr lang="en-US" altLang="zh-CN" i="1" dirty="0">
                <a:latin typeface="+mn-ea"/>
              </a:rPr>
              <a:t>m</a:t>
            </a:r>
            <a:r>
              <a:rPr lang="en-US" altLang="zh-CN" dirty="0">
                <a:latin typeface="+mn-ea"/>
              </a:rPr>
              <a:t>&lt;</a:t>
            </a:r>
            <a:r>
              <a:rPr lang="en-US" altLang="zh-CN" i="1" dirty="0">
                <a:latin typeface="+mn-ea"/>
              </a:rPr>
              <a:t>n</a:t>
            </a:r>
            <a:r>
              <a:rPr lang="en-US" altLang="zh-CN" dirty="0">
                <a:latin typeface="+mn-ea"/>
              </a:rPr>
              <a:t>, </a:t>
            </a:r>
            <a:r>
              <a:rPr lang="zh-CN" altLang="en-US" dirty="0">
                <a:latin typeface="+mn-ea"/>
              </a:rPr>
              <a:t>则至少有一个笼子要装</a:t>
            </a:r>
            <a:r>
              <a:rPr lang="en-US" altLang="zh-CN" dirty="0">
                <a:latin typeface="+mn-ea"/>
              </a:rPr>
              <a:t>2</a:t>
            </a:r>
            <a:r>
              <a:rPr lang="zh-CN" altLang="en-US" dirty="0">
                <a:latin typeface="+mn-ea"/>
              </a:rPr>
              <a:t>个或更多的鸽子。</a:t>
            </a:r>
            <a:endParaRPr lang="en-US" altLang="zh-CN" dirty="0">
              <a:latin typeface="+mn-ea"/>
            </a:endParaRPr>
          </a:p>
          <a:p>
            <a:pPr lvl="1">
              <a:lnSpc>
                <a:spcPct val="90000"/>
              </a:lnSpc>
            </a:pPr>
            <a:r>
              <a:rPr lang="zh-CN" altLang="en-US" dirty="0">
                <a:latin typeface="+mn-ea"/>
              </a:rPr>
              <a:t>证明：反证法。</a:t>
            </a:r>
            <a:endParaRPr lang="en-US" altLang="zh-CN" dirty="0">
              <a:latin typeface="+mn-ea"/>
            </a:endParaRPr>
          </a:p>
          <a:p>
            <a:pPr lvl="1">
              <a:lnSpc>
                <a:spcPct val="90000"/>
              </a:lnSpc>
            </a:pPr>
            <a:endParaRPr lang="en-US" altLang="zh-CN" dirty="0">
              <a:latin typeface="+mn-ea"/>
            </a:endParaRPr>
          </a:p>
          <a:p>
            <a:pPr>
              <a:lnSpc>
                <a:spcPct val="90000"/>
              </a:lnSpc>
            </a:pPr>
            <a:r>
              <a:rPr lang="zh-CN" altLang="en-US" dirty="0">
                <a:latin typeface="+mn-ea"/>
              </a:rPr>
              <a:t>一般形式：若将</a:t>
            </a:r>
            <a:r>
              <a:rPr lang="en-US" altLang="zh-CN" dirty="0">
                <a:latin typeface="+mn-ea"/>
              </a:rPr>
              <a:t> </a:t>
            </a:r>
            <a:r>
              <a:rPr lang="en-US" altLang="zh-CN" i="1" dirty="0">
                <a:latin typeface="+mn-ea"/>
              </a:rPr>
              <a:t>n</a:t>
            </a:r>
            <a:r>
              <a:rPr lang="en-US" altLang="zh-CN" dirty="0">
                <a:latin typeface="+mn-ea"/>
              </a:rPr>
              <a:t> </a:t>
            </a:r>
            <a:r>
              <a:rPr lang="zh-CN" altLang="en-US" dirty="0">
                <a:latin typeface="+mn-ea"/>
              </a:rPr>
              <a:t>只鸽子置于</a:t>
            </a:r>
            <a:r>
              <a:rPr lang="en-US" altLang="zh-CN" dirty="0">
                <a:latin typeface="+mn-ea"/>
              </a:rPr>
              <a:t> </a:t>
            </a:r>
            <a:r>
              <a:rPr lang="en-US" altLang="zh-CN" i="1" dirty="0">
                <a:latin typeface="+mn-ea"/>
              </a:rPr>
              <a:t>m</a:t>
            </a:r>
            <a:r>
              <a:rPr lang="en-US" altLang="zh-CN" dirty="0">
                <a:latin typeface="+mn-ea"/>
              </a:rPr>
              <a:t> </a:t>
            </a:r>
            <a:r>
              <a:rPr lang="zh-CN" altLang="en-US" dirty="0">
                <a:latin typeface="+mn-ea"/>
              </a:rPr>
              <a:t>个笼子中</a:t>
            </a:r>
            <a:r>
              <a:rPr lang="en-US" altLang="zh-CN" dirty="0">
                <a:latin typeface="+mn-ea"/>
              </a:rPr>
              <a:t>, </a:t>
            </a:r>
            <a:r>
              <a:rPr lang="zh-CN" altLang="en-US" dirty="0">
                <a:latin typeface="+mn-ea"/>
              </a:rPr>
              <a:t>则至少有一个笼子需容纳</a:t>
            </a:r>
            <a:r>
              <a:rPr lang="en-US" altLang="zh-CN" dirty="0">
                <a:latin typeface="+mn-ea"/>
              </a:rPr>
              <a:t> </a:t>
            </a:r>
            <a:r>
              <a:rPr lang="en-US" altLang="zh-CN" dirty="0">
                <a:latin typeface="+mn-ea"/>
                <a:sym typeface="Symbol" charset="0"/>
              </a:rPr>
              <a:t>(</a:t>
            </a:r>
            <a:r>
              <a:rPr lang="en-US" altLang="zh-CN" i="1" dirty="0">
                <a:latin typeface="+mn-ea"/>
                <a:sym typeface="Symbol" charset="0"/>
              </a:rPr>
              <a:t>n</a:t>
            </a:r>
            <a:r>
              <a:rPr lang="en-US" altLang="zh-CN" dirty="0">
                <a:latin typeface="+mn-ea"/>
                <a:sym typeface="Symbol" charset="0"/>
              </a:rPr>
              <a:t>-1)/</a:t>
            </a:r>
            <a:r>
              <a:rPr lang="en-US" altLang="zh-CN" i="1" dirty="0">
                <a:latin typeface="+mn-ea"/>
                <a:sym typeface="Symbol" charset="0"/>
              </a:rPr>
              <a:t>m</a:t>
            </a:r>
            <a:r>
              <a:rPr lang="en-US" altLang="zh-CN" dirty="0">
                <a:latin typeface="+mn-ea"/>
                <a:sym typeface="Symbol" charset="0"/>
              </a:rPr>
              <a:t>+1</a:t>
            </a:r>
            <a:r>
              <a:rPr lang="zh-CN" altLang="en-US" dirty="0">
                <a:latin typeface="+mn-ea"/>
                <a:sym typeface="Symbol" charset="0"/>
              </a:rPr>
              <a:t>个</a:t>
            </a:r>
            <a:r>
              <a:rPr lang="en-US" altLang="zh-CN" dirty="0">
                <a:latin typeface="+mn-ea"/>
                <a:sym typeface="Symbol" charset="0"/>
              </a:rPr>
              <a:t> </a:t>
            </a:r>
            <a:r>
              <a:rPr lang="zh-CN" altLang="en-US" dirty="0">
                <a:latin typeface="+mn-ea"/>
                <a:sym typeface="Symbol" charset="0"/>
              </a:rPr>
              <a:t>或更多鸽子。</a:t>
            </a:r>
            <a:endParaRPr lang="en-US" altLang="zh-CN" dirty="0">
              <a:latin typeface="+mn-ea"/>
              <a:sym typeface="Symbol" charset="0"/>
            </a:endParaRPr>
          </a:p>
          <a:p>
            <a:pPr>
              <a:lnSpc>
                <a:spcPct val="90000"/>
              </a:lnSpc>
            </a:pPr>
            <a:endParaRPr lang="en-US" altLang="zh-CN" dirty="0">
              <a:latin typeface="+mn-ea"/>
            </a:endParaRPr>
          </a:p>
        </p:txBody>
      </p:sp>
      <p:grpSp>
        <p:nvGrpSpPr>
          <p:cNvPr id="4" name="组 4"/>
          <p:cNvGrpSpPr>
            <a:grpSpLocks/>
          </p:cNvGrpSpPr>
          <p:nvPr/>
        </p:nvGrpSpPr>
        <p:grpSpPr bwMode="auto">
          <a:xfrm>
            <a:off x="2049182" y="4920779"/>
            <a:ext cx="5763178" cy="668461"/>
            <a:chOff x="1691680" y="3962712"/>
            <a:chExt cx="5247903" cy="479384"/>
          </a:xfrm>
        </p:grpSpPr>
        <p:pic>
          <p:nvPicPr>
            <p:cNvPr id="5" name="图片 2" descr="db7412b95c3c08bc540fb421c36a386e.png"/>
            <p:cNvPicPr>
              <a:picLocks noChangeAspect="1"/>
            </p:cNvPicPr>
            <p:nvPr/>
          </p:nvPicPr>
          <p:blipFill>
            <a:blip r:embed="rId3" cstate="print">
              <a:extLst>
                <a:ext uri="{28A0092B-C50C-407E-A947-70E740481C1C}">
                  <a14:useLocalDpi xmlns:a14="http://schemas.microsoft.com/office/drawing/2010/main"/>
                </a:ext>
              </a:extLst>
            </a:blip>
            <a:srcRect r="1846" b="-6496"/>
            <a:stretch>
              <a:fillRect/>
            </a:stretch>
          </p:blipFill>
          <p:spPr bwMode="auto">
            <a:xfrm>
              <a:off x="3720500" y="3962712"/>
              <a:ext cx="3219083" cy="479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文本框 5"/>
            <p:cNvSpPr txBox="1"/>
            <p:nvPr/>
          </p:nvSpPr>
          <p:spPr>
            <a:xfrm>
              <a:off x="1691680" y="4005439"/>
              <a:ext cx="1899337" cy="286937"/>
            </a:xfrm>
            <a:prstGeom prst="rect">
              <a:avLst/>
            </a:prstGeom>
            <a:noFill/>
          </p:spPr>
          <p:txBody>
            <a:bodyPr wrap="none">
              <a:spAutoFit/>
            </a:bodyPr>
            <a:lstStyle/>
            <a:p>
              <a:pPr>
                <a:defRPr/>
              </a:pPr>
              <a:r>
                <a:rPr lang="zh-CN" altLang="en-US" sz="2000" b="1" dirty="0">
                  <a:latin typeface="+mn-ea"/>
                </a:rPr>
                <a:t>注：对于</a:t>
              </a:r>
              <a:r>
                <a:rPr lang="en-US" altLang="zh-CN" sz="2000" b="1" dirty="0">
                  <a:latin typeface="+mn-ea"/>
                </a:rPr>
                <a:t> m&gt;0 </a:t>
              </a:r>
              <a:r>
                <a:rPr lang="zh-CN" altLang="en-US" sz="2000" b="1" dirty="0">
                  <a:latin typeface="+mn-ea"/>
                </a:rPr>
                <a:t>有</a:t>
              </a:r>
              <a:endParaRPr lang="en-US" sz="2000" b="1" dirty="0">
                <a:latin typeface="+mn-ea"/>
              </a:endParaRPr>
            </a:p>
          </p:txBody>
        </p:sp>
      </p:grpSp>
    </p:spTree>
    <p:extLst>
      <p:ext uri="{BB962C8B-B14F-4D97-AF65-F5344CB8AC3E}">
        <p14:creationId xmlns:p14="http://schemas.microsoft.com/office/powerpoint/2010/main" val="7374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zh-CN" altLang="en-US" dirty="0">
                <a:latin typeface="+mn-ea"/>
                <a:ea typeface="+mn-ea"/>
              </a:rPr>
              <a:t>例</a:t>
            </a:r>
            <a:endParaRPr lang="en-US" altLang="zh-CN" dirty="0">
              <a:latin typeface="+mn-ea"/>
              <a:ea typeface="+mn-ea"/>
            </a:endParaRPr>
          </a:p>
        </p:txBody>
      </p:sp>
      <p:sp>
        <p:nvSpPr>
          <p:cNvPr id="63491" name="Rectangle 3"/>
          <p:cNvSpPr>
            <a:spLocks noGrp="1" noChangeArrowheads="1"/>
          </p:cNvSpPr>
          <p:nvPr>
            <p:ph idx="1"/>
          </p:nvPr>
        </p:nvSpPr>
        <p:spPr/>
        <p:txBody>
          <a:bodyPr>
            <a:normAutofit lnSpcReduction="10000"/>
          </a:bodyPr>
          <a:lstStyle/>
          <a:p>
            <a:r>
              <a:rPr lang="zh-CN" altLang="en-US" dirty="0">
                <a:latin typeface="+mn-ea"/>
              </a:rPr>
              <a:t>从</a:t>
            </a:r>
            <a:r>
              <a:rPr lang="en-US" altLang="zh-CN" dirty="0">
                <a:latin typeface="+mn-ea"/>
              </a:rPr>
              <a:t> 1 </a:t>
            </a:r>
            <a:r>
              <a:rPr lang="zh-CN" altLang="en-US" dirty="0">
                <a:latin typeface="+mn-ea"/>
              </a:rPr>
              <a:t>到</a:t>
            </a:r>
            <a:r>
              <a:rPr lang="en-US" altLang="zh-CN" dirty="0">
                <a:latin typeface="+mn-ea"/>
              </a:rPr>
              <a:t> 8 </a:t>
            </a:r>
            <a:r>
              <a:rPr lang="zh-CN" altLang="en-US" dirty="0">
                <a:latin typeface="+mn-ea"/>
              </a:rPr>
              <a:t>中任选</a:t>
            </a:r>
            <a:r>
              <a:rPr lang="en-US" altLang="zh-CN" dirty="0">
                <a:latin typeface="+mn-ea"/>
              </a:rPr>
              <a:t> 5 </a:t>
            </a:r>
            <a:r>
              <a:rPr lang="zh-CN" altLang="en-US" dirty="0">
                <a:latin typeface="+mn-ea"/>
              </a:rPr>
              <a:t>个数，其中必有两个数其和为</a:t>
            </a:r>
            <a:r>
              <a:rPr lang="en-US" altLang="zh-CN" dirty="0">
                <a:latin typeface="+mn-ea"/>
              </a:rPr>
              <a:t>9</a:t>
            </a:r>
            <a:r>
              <a:rPr lang="zh-CN" altLang="en-US" dirty="0">
                <a:latin typeface="+mn-ea"/>
              </a:rPr>
              <a:t>。</a:t>
            </a:r>
            <a:endParaRPr lang="en-US" altLang="zh-CN" dirty="0">
              <a:latin typeface="+mn-ea"/>
            </a:endParaRPr>
          </a:p>
          <a:p>
            <a:pPr lvl="1"/>
            <a:r>
              <a:rPr lang="zh-CN" altLang="en-US" dirty="0">
                <a:latin typeface="+mn-ea"/>
              </a:rPr>
              <a:t>何为鸽子？何为笼子？</a:t>
            </a:r>
            <a:endParaRPr lang="en-US" altLang="zh-CN" dirty="0">
              <a:latin typeface="+mn-ea"/>
            </a:endParaRPr>
          </a:p>
          <a:p>
            <a:pPr lvl="1"/>
            <a:r>
              <a:rPr lang="zh-CN" altLang="en-US" dirty="0">
                <a:latin typeface="+mn-ea"/>
              </a:rPr>
              <a:t>划分：</a:t>
            </a:r>
            <a:r>
              <a:rPr lang="en-US" altLang="zh-CN" dirty="0">
                <a:latin typeface="+mn-ea"/>
              </a:rPr>
              <a:t>{     {1,8},  {2,7}, {3,6}, {4,5}      }</a:t>
            </a:r>
          </a:p>
          <a:p>
            <a:pPr lvl="1"/>
            <a:endParaRPr lang="en-US" altLang="zh-CN" dirty="0">
              <a:latin typeface="+mn-ea"/>
            </a:endParaRPr>
          </a:p>
          <a:p>
            <a:r>
              <a:rPr lang="zh-CN" altLang="en-US" dirty="0">
                <a:latin typeface="+mn-ea"/>
              </a:rPr>
              <a:t>从集合</a:t>
            </a:r>
            <a:r>
              <a:rPr lang="en-US" altLang="zh-CN" dirty="0">
                <a:latin typeface="+mn-ea"/>
              </a:rPr>
              <a:t> {1,2,…,20} </a:t>
            </a:r>
            <a:r>
              <a:rPr lang="zh-CN" altLang="en-US" dirty="0">
                <a:latin typeface="+mn-ea"/>
              </a:rPr>
              <a:t>中选</a:t>
            </a:r>
            <a:r>
              <a:rPr lang="en-US" altLang="zh-CN" dirty="0">
                <a:latin typeface="+mn-ea"/>
              </a:rPr>
              <a:t>11</a:t>
            </a:r>
            <a:r>
              <a:rPr lang="zh-CN" altLang="en-US" dirty="0">
                <a:latin typeface="+mn-ea"/>
              </a:rPr>
              <a:t>个数，则必有一个是另一个的倍数。</a:t>
            </a:r>
            <a:endParaRPr lang="en-US" altLang="zh-CN" dirty="0">
              <a:latin typeface="+mn-ea"/>
            </a:endParaRPr>
          </a:p>
          <a:p>
            <a:pPr lvl="1"/>
            <a:r>
              <a:rPr lang="zh-CN" altLang="en-US" dirty="0">
                <a:latin typeface="+mn-ea"/>
              </a:rPr>
              <a:t>划分：</a:t>
            </a:r>
            <a:r>
              <a:rPr lang="en-US" altLang="zh-CN" dirty="0">
                <a:latin typeface="+mn-ea"/>
              </a:rPr>
              <a:t>{ {1</a:t>
            </a:r>
            <a:r>
              <a:rPr lang="zh-CN" altLang="en-US" dirty="0">
                <a:latin typeface="+mn-ea"/>
              </a:rPr>
              <a:t>，</a:t>
            </a:r>
            <a:r>
              <a:rPr lang="en-US" altLang="zh-CN" dirty="0">
                <a:latin typeface="+mn-ea"/>
              </a:rPr>
              <a:t>2</a:t>
            </a:r>
            <a:r>
              <a:rPr lang="zh-CN" altLang="en-US" dirty="0">
                <a:latin typeface="+mn-ea"/>
              </a:rPr>
              <a:t>，</a:t>
            </a:r>
            <a:r>
              <a:rPr lang="en-US" altLang="zh-CN" dirty="0">
                <a:latin typeface="+mn-ea"/>
              </a:rPr>
              <a:t>4</a:t>
            </a:r>
            <a:r>
              <a:rPr lang="zh-CN" altLang="en-US" dirty="0">
                <a:latin typeface="+mn-ea"/>
              </a:rPr>
              <a:t>，</a:t>
            </a:r>
            <a:r>
              <a:rPr lang="en-US" altLang="zh-CN" dirty="0">
                <a:latin typeface="+mn-ea"/>
              </a:rPr>
              <a:t>8</a:t>
            </a:r>
            <a:r>
              <a:rPr lang="zh-CN" altLang="en-US" dirty="0">
                <a:latin typeface="+mn-ea"/>
              </a:rPr>
              <a:t>，</a:t>
            </a:r>
            <a:r>
              <a:rPr lang="en-US" altLang="zh-CN" dirty="0">
                <a:latin typeface="+mn-ea"/>
              </a:rPr>
              <a:t>16}</a:t>
            </a:r>
            <a:r>
              <a:rPr lang="zh-CN" altLang="en-US" dirty="0">
                <a:latin typeface="+mn-ea"/>
              </a:rPr>
              <a:t>，</a:t>
            </a:r>
            <a:r>
              <a:rPr lang="en-US" altLang="zh-CN" dirty="0">
                <a:latin typeface="+mn-ea"/>
              </a:rPr>
              <a:t>{3</a:t>
            </a:r>
            <a:r>
              <a:rPr lang="zh-CN" altLang="en-US" dirty="0">
                <a:latin typeface="+mn-ea"/>
              </a:rPr>
              <a:t>，</a:t>
            </a:r>
            <a:r>
              <a:rPr lang="en-US" altLang="zh-CN" dirty="0">
                <a:latin typeface="+mn-ea"/>
              </a:rPr>
              <a:t>6</a:t>
            </a:r>
            <a:r>
              <a:rPr lang="zh-CN" altLang="en-US" dirty="0">
                <a:latin typeface="+mn-ea"/>
              </a:rPr>
              <a:t>，</a:t>
            </a:r>
            <a:r>
              <a:rPr lang="en-US" altLang="zh-CN" dirty="0">
                <a:latin typeface="+mn-ea"/>
              </a:rPr>
              <a:t>12}</a:t>
            </a:r>
            <a:r>
              <a:rPr lang="zh-CN" altLang="en-US" dirty="0">
                <a:latin typeface="+mn-ea"/>
              </a:rPr>
              <a:t>，</a:t>
            </a:r>
            <a:r>
              <a:rPr lang="en-US" altLang="zh-CN" dirty="0">
                <a:latin typeface="+mn-ea"/>
              </a:rPr>
              <a:t>{5</a:t>
            </a:r>
            <a:r>
              <a:rPr lang="zh-CN" altLang="en-US" dirty="0">
                <a:latin typeface="+mn-ea"/>
              </a:rPr>
              <a:t>，</a:t>
            </a:r>
            <a:r>
              <a:rPr lang="en-US" altLang="zh-CN" dirty="0">
                <a:latin typeface="+mn-ea"/>
              </a:rPr>
              <a:t>10</a:t>
            </a:r>
            <a:r>
              <a:rPr lang="zh-CN" altLang="en-US" dirty="0">
                <a:latin typeface="+mn-ea"/>
              </a:rPr>
              <a:t>，</a:t>
            </a:r>
            <a:r>
              <a:rPr lang="en-US" altLang="zh-CN" dirty="0">
                <a:latin typeface="+mn-ea"/>
              </a:rPr>
              <a:t>20}</a:t>
            </a:r>
            <a:r>
              <a:rPr lang="zh-CN" altLang="en-US" dirty="0">
                <a:latin typeface="+mn-ea"/>
              </a:rPr>
              <a:t>，</a:t>
            </a:r>
            <a:r>
              <a:rPr lang="en-US" altLang="zh-CN" dirty="0">
                <a:latin typeface="+mn-ea"/>
              </a:rPr>
              <a:t>{7</a:t>
            </a:r>
            <a:r>
              <a:rPr lang="zh-CN" altLang="en-US" dirty="0">
                <a:latin typeface="+mn-ea"/>
              </a:rPr>
              <a:t>，</a:t>
            </a:r>
            <a:r>
              <a:rPr lang="en-US" altLang="zh-CN" dirty="0">
                <a:latin typeface="+mn-ea"/>
              </a:rPr>
              <a:t>14}</a:t>
            </a:r>
            <a:r>
              <a:rPr lang="zh-CN" altLang="en-US" dirty="0">
                <a:latin typeface="+mn-ea"/>
              </a:rPr>
              <a:t>，</a:t>
            </a:r>
            <a:r>
              <a:rPr lang="en-US" altLang="zh-CN" dirty="0">
                <a:latin typeface="+mn-ea"/>
              </a:rPr>
              <a:t>{9</a:t>
            </a:r>
            <a:r>
              <a:rPr lang="zh-CN" altLang="en-US" dirty="0">
                <a:latin typeface="+mn-ea"/>
              </a:rPr>
              <a:t>，</a:t>
            </a:r>
            <a:r>
              <a:rPr lang="en-US" altLang="zh-CN" dirty="0">
                <a:latin typeface="+mn-ea"/>
              </a:rPr>
              <a:t>18}</a:t>
            </a:r>
            <a:r>
              <a:rPr lang="zh-CN" altLang="en-US" dirty="0">
                <a:latin typeface="+mn-ea"/>
              </a:rPr>
              <a:t>，</a:t>
            </a:r>
            <a:r>
              <a:rPr lang="en-US" altLang="zh-CN" dirty="0">
                <a:latin typeface="+mn-ea"/>
              </a:rPr>
              <a:t>{11}</a:t>
            </a:r>
            <a:r>
              <a:rPr lang="zh-CN" altLang="en-US" dirty="0">
                <a:latin typeface="+mn-ea"/>
              </a:rPr>
              <a:t>，</a:t>
            </a:r>
            <a:r>
              <a:rPr lang="en-US" altLang="zh-CN" dirty="0">
                <a:latin typeface="+mn-ea"/>
              </a:rPr>
              <a:t>{13}</a:t>
            </a:r>
            <a:r>
              <a:rPr lang="zh-CN" altLang="en-US" dirty="0">
                <a:latin typeface="+mn-ea"/>
              </a:rPr>
              <a:t>，</a:t>
            </a:r>
            <a:r>
              <a:rPr lang="en-US" altLang="zh-CN" dirty="0">
                <a:latin typeface="+mn-ea"/>
              </a:rPr>
              <a:t>{15}</a:t>
            </a:r>
            <a:r>
              <a:rPr lang="zh-CN" altLang="en-US" dirty="0">
                <a:latin typeface="+mn-ea"/>
              </a:rPr>
              <a:t>，</a:t>
            </a:r>
            <a:r>
              <a:rPr lang="en-US" altLang="zh-CN" dirty="0">
                <a:latin typeface="+mn-ea"/>
              </a:rPr>
              <a:t>{17}</a:t>
            </a:r>
            <a:r>
              <a:rPr lang="zh-CN" altLang="en-US" dirty="0">
                <a:latin typeface="+mn-ea"/>
              </a:rPr>
              <a:t>，</a:t>
            </a:r>
            <a:r>
              <a:rPr lang="en-US" altLang="zh-CN" dirty="0">
                <a:latin typeface="+mn-ea"/>
              </a:rPr>
              <a:t>{19} }</a:t>
            </a:r>
            <a:endParaRPr lang="zh-CN" altLang="en-US" dirty="0">
              <a:latin typeface="Times New Roman" charset="0"/>
              <a:ea typeface="黑体" charset="0"/>
              <a:cs typeface="黑体" charset="0"/>
            </a:endParaRPr>
          </a:p>
          <a:p>
            <a:pPr lvl="1"/>
            <a:endParaRPr lang="en-US" altLang="zh-CN" dirty="0">
              <a:latin typeface="+mn-ea"/>
            </a:endParaRPr>
          </a:p>
        </p:txBody>
      </p:sp>
    </p:spTree>
    <p:extLst>
      <p:ext uri="{BB962C8B-B14F-4D97-AF65-F5344CB8AC3E}">
        <p14:creationId xmlns:p14="http://schemas.microsoft.com/office/powerpoint/2010/main" val="10255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ltLang="zh-CN">
                <a:latin typeface="+mn-ea"/>
                <a:ea typeface="+mn-ea"/>
              </a:rPr>
              <a:t>Not Too Far Apart</a:t>
            </a:r>
          </a:p>
        </p:txBody>
      </p:sp>
      <p:sp>
        <p:nvSpPr>
          <p:cNvPr id="25602" name="AutoShape 25"/>
          <p:cNvSpPr>
            <a:spLocks noChangeArrowheads="1"/>
          </p:cNvSpPr>
          <p:nvPr/>
        </p:nvSpPr>
        <p:spPr bwMode="auto">
          <a:xfrm>
            <a:off x="1066800" y="4026049"/>
            <a:ext cx="2133600" cy="1781175"/>
          </a:xfrm>
          <a:prstGeom prst="hexagon">
            <a:avLst>
              <a:gd name="adj" fmla="val 29947"/>
              <a:gd name="vf" fmla="val 115470"/>
            </a:avLst>
          </a:prstGeom>
          <a:solidFill>
            <a:srgbClr val="CCFFCC"/>
          </a:solidFill>
          <a:ln w="9525">
            <a:solidFill>
              <a:srgbClr val="99CC00"/>
            </a:solidFill>
            <a:miter lim="800000"/>
            <a:headEnd/>
            <a:tailEnd/>
          </a:ln>
        </p:spPr>
        <p:txBody>
          <a:bodyPr wrap="none" anchor="ctr"/>
          <a:lstStyle/>
          <a:p>
            <a:endParaRPr lang="zh-CN" altLang="en-US">
              <a:latin typeface="+mn-ea"/>
              <a:cs typeface="黑体" charset="0"/>
            </a:endParaRPr>
          </a:p>
        </p:txBody>
      </p:sp>
      <p:sp>
        <p:nvSpPr>
          <p:cNvPr id="64538" name="Line 26"/>
          <p:cNvSpPr>
            <a:spLocks noChangeShapeType="1"/>
          </p:cNvSpPr>
          <p:nvPr/>
        </p:nvSpPr>
        <p:spPr bwMode="auto">
          <a:xfrm>
            <a:off x="1585913" y="4021287"/>
            <a:ext cx="1071562" cy="1785937"/>
          </a:xfrm>
          <a:prstGeom prst="line">
            <a:avLst/>
          </a:prstGeom>
          <a:noFill/>
          <a:ln w="28575">
            <a:solidFill>
              <a:srgbClr val="FFCC00"/>
            </a:solidFill>
            <a:prstDash val="lgDash"/>
            <a:round/>
            <a:headEnd/>
            <a:tailEnd/>
          </a:ln>
          <a:extLst>
            <a:ext uri="{909E8E84-426E-40dd-AFC4-6F175D3DCCD1}">
              <a14:hiddenFill xmlns="" xmlns:a14="http://schemas.microsoft.com/office/drawing/2010/main">
                <a:noFill/>
              </a14:hiddenFill>
            </a:ext>
          </a:extLst>
        </p:spPr>
        <p:txBody>
          <a:bodyPr wrap="none"/>
          <a:lstStyle/>
          <a:p>
            <a:endParaRPr lang="en-US">
              <a:latin typeface="+mn-ea"/>
            </a:endParaRPr>
          </a:p>
        </p:txBody>
      </p:sp>
      <p:sp>
        <p:nvSpPr>
          <p:cNvPr id="64539" name="Line 27"/>
          <p:cNvSpPr>
            <a:spLocks noChangeShapeType="1"/>
          </p:cNvSpPr>
          <p:nvPr/>
        </p:nvSpPr>
        <p:spPr bwMode="auto">
          <a:xfrm flipV="1">
            <a:off x="1600200" y="4030812"/>
            <a:ext cx="1052513" cy="1762125"/>
          </a:xfrm>
          <a:prstGeom prst="line">
            <a:avLst/>
          </a:prstGeom>
          <a:noFill/>
          <a:ln w="28575">
            <a:solidFill>
              <a:srgbClr val="FFCC00"/>
            </a:solidFill>
            <a:prstDash val="lgDash"/>
            <a:round/>
            <a:headEnd/>
            <a:tailEnd/>
          </a:ln>
          <a:extLst>
            <a:ext uri="{909E8E84-426E-40dd-AFC4-6F175D3DCCD1}">
              <a14:hiddenFill xmlns="" xmlns:a14="http://schemas.microsoft.com/office/drawing/2010/main">
                <a:noFill/>
              </a14:hiddenFill>
            </a:ext>
          </a:extLst>
        </p:spPr>
        <p:txBody>
          <a:bodyPr wrap="none"/>
          <a:lstStyle/>
          <a:p>
            <a:endParaRPr lang="en-US">
              <a:latin typeface="+mn-ea"/>
            </a:endParaRPr>
          </a:p>
        </p:txBody>
      </p:sp>
      <p:sp>
        <p:nvSpPr>
          <p:cNvPr id="64540" name="Line 28"/>
          <p:cNvSpPr>
            <a:spLocks noChangeShapeType="1"/>
          </p:cNvSpPr>
          <p:nvPr/>
        </p:nvSpPr>
        <p:spPr bwMode="auto">
          <a:xfrm>
            <a:off x="1100138" y="4941168"/>
            <a:ext cx="2100262" cy="0"/>
          </a:xfrm>
          <a:prstGeom prst="line">
            <a:avLst/>
          </a:prstGeom>
          <a:noFill/>
          <a:ln w="28575">
            <a:solidFill>
              <a:srgbClr val="FFCC00"/>
            </a:solidFill>
            <a:prstDash val="lgDash"/>
            <a:round/>
            <a:headEnd/>
            <a:tailEnd/>
          </a:ln>
          <a:extLst>
            <a:ext uri="{909E8E84-426E-40dd-AFC4-6F175D3DCCD1}">
              <a14:hiddenFill xmlns="" xmlns:a14="http://schemas.microsoft.com/office/drawing/2010/main">
                <a:noFill/>
              </a14:hiddenFill>
            </a:ext>
          </a:extLst>
        </p:spPr>
        <p:txBody>
          <a:bodyPr wrap="none"/>
          <a:lstStyle/>
          <a:p>
            <a:endParaRPr lang="en-US">
              <a:latin typeface="+mn-ea"/>
            </a:endParaRPr>
          </a:p>
        </p:txBody>
      </p:sp>
      <p:sp>
        <p:nvSpPr>
          <p:cNvPr id="25606" name="Text Box 29"/>
          <p:cNvSpPr txBox="1">
            <a:spLocks noChangeArrowheads="1"/>
          </p:cNvSpPr>
          <p:nvPr/>
        </p:nvSpPr>
        <p:spPr bwMode="auto">
          <a:xfrm>
            <a:off x="533400" y="1844824"/>
            <a:ext cx="81534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spcBef>
                <a:spcPct val="50000"/>
              </a:spcBef>
            </a:pPr>
            <a:r>
              <a:rPr lang="en-US" altLang="zh-CN" b="1" dirty="0">
                <a:latin typeface="+mn-ea"/>
                <a:ea typeface="+mn-ea"/>
                <a:cs typeface="黑体" charset="0"/>
              </a:rPr>
              <a:t>Problem: We have a region  bounded by a regular hexagon whose sides are of length 1 unit. Show that if any seven points are chosen in this region, then two of them must be no farther apart than 1 unit.</a:t>
            </a:r>
          </a:p>
        </p:txBody>
      </p:sp>
      <p:sp>
        <p:nvSpPr>
          <p:cNvPr id="64543" name="Text Box 31"/>
          <p:cNvSpPr txBox="1">
            <a:spLocks noChangeArrowheads="1"/>
          </p:cNvSpPr>
          <p:nvPr/>
        </p:nvSpPr>
        <p:spPr bwMode="auto">
          <a:xfrm>
            <a:off x="4038600" y="3826024"/>
            <a:ext cx="4343400" cy="1974850"/>
          </a:xfrm>
          <a:prstGeom prst="rect">
            <a:avLst/>
          </a:prstGeom>
          <a:solidFill>
            <a:srgbClr val="FFFF99"/>
          </a:solidFill>
          <a:ln w="57150" cmpd="thickThin">
            <a:solidFill>
              <a:srgbClr val="FFCC00"/>
            </a:solidFill>
            <a:miter lim="800000"/>
            <a:headEnd/>
            <a:tailEnd/>
          </a:ln>
          <a:effectLst>
            <a:outerShdw dist="107763" dir="2700000" algn="ctr" rotWithShape="0">
              <a:schemeClr val="bg2"/>
            </a:outerShdw>
          </a:effec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spcBef>
                <a:spcPct val="50000"/>
              </a:spcBef>
            </a:pPr>
            <a:r>
              <a:rPr lang="en-US" altLang="zh-CN">
                <a:latin typeface="+mn-ea"/>
                <a:ea typeface="+mn-ea"/>
                <a:cs typeface="黑体" charset="0"/>
              </a:rPr>
              <a:t>The region can be divided into six equilateral triangles, then among 7 points randomly chosen in this region must be two located within one triangle.</a:t>
            </a:r>
          </a:p>
        </p:txBody>
      </p:sp>
    </p:spTree>
    <p:extLst>
      <p:ext uri="{BB962C8B-B14F-4D97-AF65-F5344CB8AC3E}">
        <p14:creationId xmlns:p14="http://schemas.microsoft.com/office/powerpoint/2010/main" val="870554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40"/>
                                        </p:tgtEl>
                                        <p:attrNameLst>
                                          <p:attrName>style.visibility</p:attrName>
                                        </p:attrNameLst>
                                      </p:cBhvr>
                                      <p:to>
                                        <p:strVal val="visible"/>
                                      </p:to>
                                    </p:set>
                                    <p:anim calcmode="lin" valueType="num">
                                      <p:cBhvr additive="base">
                                        <p:cTn id="7" dur="500" fill="hold"/>
                                        <p:tgtEl>
                                          <p:spTgt spid="64540"/>
                                        </p:tgtEl>
                                        <p:attrNameLst>
                                          <p:attrName>ppt_x</p:attrName>
                                        </p:attrNameLst>
                                      </p:cBhvr>
                                      <p:tavLst>
                                        <p:tav tm="0">
                                          <p:val>
                                            <p:strVal val="#ppt_x"/>
                                          </p:val>
                                        </p:tav>
                                        <p:tav tm="100000">
                                          <p:val>
                                            <p:strVal val="#ppt_x"/>
                                          </p:val>
                                        </p:tav>
                                      </p:tavLst>
                                    </p:anim>
                                    <p:anim calcmode="lin" valueType="num">
                                      <p:cBhvr additive="base">
                                        <p:cTn id="8" dur="500" fill="hold"/>
                                        <p:tgtEl>
                                          <p:spTgt spid="645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539"/>
                                        </p:tgtEl>
                                        <p:attrNameLst>
                                          <p:attrName>style.visibility</p:attrName>
                                        </p:attrNameLst>
                                      </p:cBhvr>
                                      <p:to>
                                        <p:strVal val="visible"/>
                                      </p:to>
                                    </p:set>
                                    <p:anim calcmode="lin" valueType="num">
                                      <p:cBhvr additive="base">
                                        <p:cTn id="11" dur="500" fill="hold"/>
                                        <p:tgtEl>
                                          <p:spTgt spid="64539"/>
                                        </p:tgtEl>
                                        <p:attrNameLst>
                                          <p:attrName>ppt_x</p:attrName>
                                        </p:attrNameLst>
                                      </p:cBhvr>
                                      <p:tavLst>
                                        <p:tav tm="0">
                                          <p:val>
                                            <p:strVal val="#ppt_x"/>
                                          </p:val>
                                        </p:tav>
                                        <p:tav tm="100000">
                                          <p:val>
                                            <p:strVal val="#ppt_x"/>
                                          </p:val>
                                        </p:tav>
                                      </p:tavLst>
                                    </p:anim>
                                    <p:anim calcmode="lin" valueType="num">
                                      <p:cBhvr additive="base">
                                        <p:cTn id="12" dur="500" fill="hold"/>
                                        <p:tgtEl>
                                          <p:spTgt spid="645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538"/>
                                        </p:tgtEl>
                                        <p:attrNameLst>
                                          <p:attrName>style.visibility</p:attrName>
                                        </p:attrNameLst>
                                      </p:cBhvr>
                                      <p:to>
                                        <p:strVal val="visible"/>
                                      </p:to>
                                    </p:set>
                                    <p:anim calcmode="lin" valueType="num">
                                      <p:cBhvr additive="base">
                                        <p:cTn id="15" dur="500" fill="hold"/>
                                        <p:tgtEl>
                                          <p:spTgt spid="64538"/>
                                        </p:tgtEl>
                                        <p:attrNameLst>
                                          <p:attrName>ppt_x</p:attrName>
                                        </p:attrNameLst>
                                      </p:cBhvr>
                                      <p:tavLst>
                                        <p:tav tm="0">
                                          <p:val>
                                            <p:strVal val="#ppt_x"/>
                                          </p:val>
                                        </p:tav>
                                        <p:tav tm="100000">
                                          <p:val>
                                            <p:strVal val="#ppt_x"/>
                                          </p:val>
                                        </p:tav>
                                      </p:tavLst>
                                    </p:anim>
                                    <p:anim calcmode="lin" valueType="num">
                                      <p:cBhvr additive="base">
                                        <p:cTn id="16" dur="500" fill="hold"/>
                                        <p:tgtEl>
                                          <p:spTgt spid="6453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543"/>
                                        </p:tgtEl>
                                        <p:attrNameLst>
                                          <p:attrName>style.visibility</p:attrName>
                                        </p:attrNameLst>
                                      </p:cBhvr>
                                      <p:to>
                                        <p:strVal val="visible"/>
                                      </p:to>
                                    </p:set>
                                    <p:anim calcmode="lin" valueType="num">
                                      <p:cBhvr additive="base">
                                        <p:cTn id="21" dur="500" fill="hold"/>
                                        <p:tgtEl>
                                          <p:spTgt spid="64543"/>
                                        </p:tgtEl>
                                        <p:attrNameLst>
                                          <p:attrName>ppt_x</p:attrName>
                                        </p:attrNameLst>
                                      </p:cBhvr>
                                      <p:tavLst>
                                        <p:tav tm="0">
                                          <p:val>
                                            <p:strVal val="#ppt_x"/>
                                          </p:val>
                                        </p:tav>
                                        <p:tav tm="100000">
                                          <p:val>
                                            <p:strVal val="#ppt_x"/>
                                          </p:val>
                                        </p:tav>
                                      </p:tavLst>
                                    </p:anim>
                                    <p:anim calcmode="lin" valueType="num">
                                      <p:cBhvr additive="base">
                                        <p:cTn id="22" dur="500" fill="hold"/>
                                        <p:tgtEl>
                                          <p:spTgt spid="645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8" grpId="0" animBg="1"/>
      <p:bldP spid="64539" grpId="0" animBg="1"/>
      <p:bldP spid="64540" grpId="0" animBg="1"/>
      <p:bldP spid="6454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回顾</a:t>
            </a:r>
            <a:endParaRPr lang="en-US" dirty="0"/>
          </a:p>
        </p:txBody>
      </p:sp>
      <p:sp>
        <p:nvSpPr>
          <p:cNvPr id="3" name="Content Placeholder 2"/>
          <p:cNvSpPr>
            <a:spLocks noGrp="1"/>
          </p:cNvSpPr>
          <p:nvPr>
            <p:ph sz="quarter" idx="1"/>
          </p:nvPr>
        </p:nvSpPr>
        <p:spPr/>
        <p:txBody>
          <a:bodyPr/>
          <a:lstStyle/>
          <a:p>
            <a:pPr>
              <a:spcBef>
                <a:spcPct val="35000"/>
              </a:spcBef>
            </a:pPr>
            <a:r>
              <a:rPr lang="zh-CN" altLang="en-US" sz="2800" dirty="0">
                <a:latin typeface="Times New Roman" charset="0"/>
              </a:rPr>
              <a:t>归纳：</a:t>
            </a:r>
            <a:endParaRPr lang="en-US" altLang="zh-CN" sz="2800" dirty="0">
              <a:latin typeface="Times New Roman" charset="0"/>
            </a:endParaRPr>
          </a:p>
          <a:p>
            <a:pPr lvl="1">
              <a:spcBef>
                <a:spcPct val="35000"/>
              </a:spcBef>
            </a:pPr>
            <a:r>
              <a:rPr lang="zh-CN" altLang="en-US" sz="2400" dirty="0">
                <a:latin typeface="Times New Roman" charset="0"/>
              </a:rPr>
              <a:t>数学归纳法与强数学归纳法</a:t>
            </a:r>
            <a:endParaRPr lang="en-US" altLang="zh-CN" sz="2400" dirty="0">
              <a:latin typeface="Times New Roman" charset="0"/>
            </a:endParaRPr>
          </a:p>
          <a:p>
            <a:pPr lvl="1">
              <a:spcBef>
                <a:spcPct val="35000"/>
              </a:spcBef>
            </a:pPr>
            <a:r>
              <a:rPr lang="zh-CN" altLang="en-US" sz="2400" dirty="0">
                <a:latin typeface="Times New Roman" charset="0"/>
              </a:rPr>
              <a:t>运用良序公理来证明</a:t>
            </a:r>
            <a:endParaRPr lang="en-US" altLang="zh-CN" sz="2400" dirty="0">
              <a:latin typeface="Times New Roman" charset="0"/>
            </a:endParaRPr>
          </a:p>
          <a:p>
            <a:pPr>
              <a:spcBef>
                <a:spcPct val="35000"/>
              </a:spcBef>
            </a:pPr>
            <a:r>
              <a:rPr lang="zh-CN" altLang="en-US" sz="2800" dirty="0">
                <a:latin typeface="Times New Roman" charset="0"/>
              </a:rPr>
              <a:t>递归：</a:t>
            </a:r>
            <a:endParaRPr lang="en-US" altLang="zh-CN" sz="2800" dirty="0">
              <a:latin typeface="Times New Roman" charset="0"/>
            </a:endParaRPr>
          </a:p>
          <a:p>
            <a:pPr lvl="1">
              <a:spcBef>
                <a:spcPct val="35000"/>
              </a:spcBef>
            </a:pPr>
            <a:r>
              <a:rPr lang="zh-CN" altLang="en-US" sz="2400" dirty="0">
                <a:latin typeface="Times New Roman" charset="0"/>
              </a:rPr>
              <a:t>递归定义</a:t>
            </a:r>
            <a:endParaRPr lang="en-US" altLang="zh-CN" sz="2400" dirty="0">
              <a:latin typeface="Times New Roman" charset="0"/>
            </a:endParaRPr>
          </a:p>
          <a:p>
            <a:pPr lvl="1">
              <a:spcBef>
                <a:spcPct val="35000"/>
              </a:spcBef>
            </a:pPr>
            <a:r>
              <a:rPr lang="zh-CN" altLang="en-US" sz="2400" dirty="0">
                <a:latin typeface="Times New Roman" charset="0"/>
              </a:rPr>
              <a:t>结构归纳法与递归算法</a:t>
            </a:r>
            <a:endParaRPr lang="en-US" altLang="zh-CN" sz="2400" dirty="0">
              <a:latin typeface="Times New Roman" charset="0"/>
            </a:endParaRPr>
          </a:p>
        </p:txBody>
      </p:sp>
    </p:spTree>
    <p:extLst>
      <p:ext uri="{BB962C8B-B14F-4D97-AF65-F5344CB8AC3E}">
        <p14:creationId xmlns:p14="http://schemas.microsoft.com/office/powerpoint/2010/main" val="153440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tLang="zh-CN">
                <a:latin typeface="+mn-ea"/>
                <a:ea typeface="+mn-ea"/>
              </a:rPr>
              <a:t>Shaking Hands at a Gathering</a:t>
            </a:r>
          </a:p>
        </p:txBody>
      </p:sp>
      <p:sp>
        <p:nvSpPr>
          <p:cNvPr id="59395" name="Rectangle 3"/>
          <p:cNvSpPr>
            <a:spLocks noGrp="1" noChangeArrowheads="1"/>
          </p:cNvSpPr>
          <p:nvPr>
            <p:ph idx="1"/>
          </p:nvPr>
        </p:nvSpPr>
        <p:spPr>
          <a:xfrm>
            <a:off x="328613" y="1772816"/>
            <a:ext cx="8208962" cy="4224337"/>
          </a:xfrm>
        </p:spPr>
        <p:txBody>
          <a:bodyPr>
            <a:normAutofit/>
          </a:bodyPr>
          <a:lstStyle/>
          <a:p>
            <a:r>
              <a:rPr lang="en-US" altLang="zh-CN" sz="2600" b="1">
                <a:solidFill>
                  <a:schemeClr val="tx2"/>
                </a:solidFill>
                <a:latin typeface="+mn-ea"/>
              </a:rPr>
              <a:t>Situation</a:t>
            </a:r>
            <a:r>
              <a:rPr lang="en-US" altLang="zh-CN" sz="2600">
                <a:latin typeface="+mn-ea"/>
              </a:rPr>
              <a:t>: at a gathering of </a:t>
            </a:r>
            <a:r>
              <a:rPr lang="en-US" altLang="zh-CN" sz="2600" i="1">
                <a:latin typeface="+mn-ea"/>
              </a:rPr>
              <a:t>n</a:t>
            </a:r>
            <a:r>
              <a:rPr lang="en-US" altLang="zh-CN" sz="2600">
                <a:latin typeface="+mn-ea"/>
              </a:rPr>
              <a:t> people, everyone shook hands with at least one person, and no one shook hands more than once with the same person.</a:t>
            </a:r>
          </a:p>
          <a:p>
            <a:r>
              <a:rPr lang="en-US" altLang="zh-CN" sz="2600" b="1">
                <a:solidFill>
                  <a:schemeClr val="tx2"/>
                </a:solidFill>
                <a:latin typeface="+mn-ea"/>
              </a:rPr>
              <a:t>Problem</a:t>
            </a:r>
            <a:r>
              <a:rPr lang="en-US" altLang="zh-CN" sz="2600">
                <a:latin typeface="+mn-ea"/>
              </a:rPr>
              <a:t>: show that there must have been at least two of them who had the same number of handshaking.</a:t>
            </a:r>
          </a:p>
          <a:p>
            <a:r>
              <a:rPr lang="en-US" altLang="zh-CN" sz="2600" b="1">
                <a:solidFill>
                  <a:schemeClr val="tx2"/>
                </a:solidFill>
                <a:latin typeface="+mn-ea"/>
              </a:rPr>
              <a:t>Solution</a:t>
            </a:r>
            <a:r>
              <a:rPr lang="en-US" altLang="zh-CN" sz="2600">
                <a:latin typeface="+mn-ea"/>
              </a:rPr>
              <a:t>:</a:t>
            </a:r>
          </a:p>
          <a:p>
            <a:pPr lvl="1"/>
            <a:r>
              <a:rPr lang="en-US" altLang="zh-CN">
                <a:latin typeface="+mn-ea"/>
              </a:rPr>
              <a:t>Pigeon: the </a:t>
            </a:r>
            <a:r>
              <a:rPr lang="en-US" altLang="zh-CN" i="1">
                <a:latin typeface="+mn-ea"/>
              </a:rPr>
              <a:t>n </a:t>
            </a:r>
            <a:r>
              <a:rPr lang="en-US" altLang="zh-CN">
                <a:latin typeface="+mn-ea"/>
              </a:rPr>
              <a:t>participants</a:t>
            </a:r>
          </a:p>
          <a:p>
            <a:pPr lvl="1"/>
            <a:r>
              <a:rPr lang="en-US" altLang="zh-CN">
                <a:latin typeface="+mn-ea"/>
              </a:rPr>
              <a:t>Pigeonhole: different number between 1 and </a:t>
            </a:r>
            <a:r>
              <a:rPr lang="en-US" altLang="zh-CN" i="1">
                <a:latin typeface="+mn-ea"/>
              </a:rPr>
              <a:t>n</a:t>
            </a:r>
            <a:r>
              <a:rPr lang="en-US" altLang="zh-CN">
                <a:latin typeface="+mn-ea"/>
              </a:rPr>
              <a:t>-1.</a:t>
            </a:r>
          </a:p>
        </p:txBody>
      </p:sp>
    </p:spTree>
    <p:extLst>
      <p:ext uri="{BB962C8B-B14F-4D97-AF65-F5344CB8AC3E}">
        <p14:creationId xmlns:p14="http://schemas.microsoft.com/office/powerpoint/2010/main" val="1967316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r>
              <a:rPr lang="zh-CN" altLang="en-US">
                <a:latin typeface="+mn-ea"/>
                <a:ea typeface="+mn-ea"/>
              </a:rPr>
              <a:t>再例</a:t>
            </a:r>
          </a:p>
        </p:txBody>
      </p:sp>
      <p:sp>
        <p:nvSpPr>
          <p:cNvPr id="29698" name="内容占位符 2"/>
          <p:cNvSpPr>
            <a:spLocks noGrp="1"/>
          </p:cNvSpPr>
          <p:nvPr>
            <p:ph idx="1"/>
          </p:nvPr>
        </p:nvSpPr>
        <p:spPr/>
        <p:txBody>
          <a:bodyPr/>
          <a:lstStyle/>
          <a:p>
            <a:r>
              <a:rPr lang="zh-CN" altLang="en-US" dirty="0">
                <a:latin typeface="+mn-ea"/>
              </a:rPr>
              <a:t>任给一个正整数</a:t>
            </a:r>
            <a:r>
              <a:rPr lang="en-US" altLang="zh-CN" dirty="0">
                <a:latin typeface="+mn-ea"/>
              </a:rPr>
              <a:t>n, </a:t>
            </a:r>
            <a:r>
              <a:rPr lang="zh-CN" altLang="en-US" dirty="0">
                <a:latin typeface="+mn-ea"/>
              </a:rPr>
              <a:t>总存在一个它的倍数，其十进制表示中只有</a:t>
            </a:r>
            <a:r>
              <a:rPr lang="en-US" altLang="zh-CN" dirty="0">
                <a:latin typeface="+mn-ea"/>
              </a:rPr>
              <a:t>0</a:t>
            </a:r>
            <a:r>
              <a:rPr lang="zh-CN" altLang="en-US" dirty="0">
                <a:latin typeface="+mn-ea"/>
              </a:rPr>
              <a:t>和</a:t>
            </a:r>
            <a:r>
              <a:rPr lang="en-US" altLang="zh-CN" dirty="0">
                <a:latin typeface="+mn-ea"/>
              </a:rPr>
              <a:t>1</a:t>
            </a:r>
            <a:r>
              <a:rPr lang="zh-CN" altLang="en-US" dirty="0">
                <a:latin typeface="+mn-ea"/>
              </a:rPr>
              <a:t>两个数字</a:t>
            </a:r>
            <a:endParaRPr lang="en-US" altLang="zh-CN" dirty="0">
              <a:latin typeface="+mn-ea"/>
            </a:endParaRPr>
          </a:p>
          <a:p>
            <a:pPr lvl="1"/>
            <a:r>
              <a:rPr lang="zh-CN" altLang="en-US" dirty="0">
                <a:latin typeface="+mn-ea"/>
              </a:rPr>
              <a:t>任给</a:t>
            </a:r>
            <a:r>
              <a:rPr lang="en-US" altLang="zh-CN" dirty="0">
                <a:latin typeface="+mn-ea"/>
              </a:rPr>
              <a:t>n</a:t>
            </a:r>
            <a:r>
              <a:rPr lang="zh-CN" altLang="en-US" dirty="0">
                <a:latin typeface="+mn-ea"/>
              </a:rPr>
              <a:t>，构造含有</a:t>
            </a:r>
            <a:r>
              <a:rPr lang="en-US" altLang="zh-CN" dirty="0">
                <a:latin typeface="+mn-ea"/>
              </a:rPr>
              <a:t>n+1</a:t>
            </a:r>
            <a:r>
              <a:rPr lang="zh-CN" altLang="en-US" dirty="0">
                <a:latin typeface="+mn-ea"/>
              </a:rPr>
              <a:t>个数的数列</a:t>
            </a:r>
            <a:endParaRPr lang="en-US" altLang="zh-CN" dirty="0">
              <a:latin typeface="+mn-ea"/>
            </a:endParaRPr>
          </a:p>
          <a:p>
            <a:pPr lvl="2"/>
            <a:r>
              <a:rPr lang="en-US" altLang="zh-CN" dirty="0">
                <a:latin typeface="+mn-ea"/>
              </a:rPr>
              <a:t>1</a:t>
            </a:r>
            <a:r>
              <a:rPr lang="zh-CN" altLang="en-US" dirty="0">
                <a:latin typeface="+mn-ea"/>
              </a:rPr>
              <a:t>，</a:t>
            </a:r>
            <a:r>
              <a:rPr lang="en-US" altLang="zh-CN" dirty="0">
                <a:latin typeface="+mn-ea"/>
              </a:rPr>
              <a:t>11</a:t>
            </a:r>
            <a:r>
              <a:rPr lang="zh-CN" altLang="en-US" dirty="0">
                <a:latin typeface="+mn-ea"/>
              </a:rPr>
              <a:t>，</a:t>
            </a:r>
            <a:r>
              <a:rPr lang="en-US" altLang="zh-CN" dirty="0">
                <a:latin typeface="+mn-ea"/>
              </a:rPr>
              <a:t>111</a:t>
            </a:r>
            <a:r>
              <a:rPr lang="zh-CN" altLang="en-US" dirty="0">
                <a:latin typeface="+mn-ea"/>
              </a:rPr>
              <a:t>，</a:t>
            </a:r>
            <a:r>
              <a:rPr lang="en-US" altLang="zh-CN" dirty="0">
                <a:latin typeface="+mn-ea"/>
              </a:rPr>
              <a:t>1111</a:t>
            </a:r>
            <a:r>
              <a:rPr lang="zh-CN" altLang="en-US" dirty="0">
                <a:latin typeface="+mn-ea"/>
              </a:rPr>
              <a:t>，</a:t>
            </a:r>
            <a:r>
              <a:rPr lang="en-US" altLang="zh-CN" dirty="0">
                <a:latin typeface="+mn-ea"/>
              </a:rPr>
              <a:t>…</a:t>
            </a:r>
            <a:r>
              <a:rPr lang="zh-CN" altLang="en-US" dirty="0">
                <a:latin typeface="+mn-ea"/>
              </a:rPr>
              <a:t>，</a:t>
            </a:r>
            <a:r>
              <a:rPr lang="en-US" altLang="zh-CN" dirty="0">
                <a:latin typeface="+mn-ea"/>
              </a:rPr>
              <a:t>11…11</a:t>
            </a:r>
          </a:p>
          <a:p>
            <a:pPr lvl="1"/>
            <a:r>
              <a:rPr lang="zh-CN" altLang="en-US" dirty="0">
                <a:latin typeface="+mn-ea"/>
              </a:rPr>
              <a:t>上述</a:t>
            </a:r>
            <a:r>
              <a:rPr lang="en-US" altLang="zh-CN" dirty="0">
                <a:latin typeface="+mn-ea"/>
              </a:rPr>
              <a:t>n+1</a:t>
            </a:r>
            <a:r>
              <a:rPr lang="zh-CN" altLang="en-US" dirty="0">
                <a:latin typeface="+mn-ea"/>
              </a:rPr>
              <a:t>个数必有两个数模</a:t>
            </a:r>
            <a:r>
              <a:rPr lang="en-US" altLang="zh-CN" dirty="0">
                <a:latin typeface="+mn-ea"/>
              </a:rPr>
              <a:t>n</a:t>
            </a:r>
            <a:r>
              <a:rPr lang="zh-CN" altLang="en-US" dirty="0">
                <a:latin typeface="+mn-ea"/>
              </a:rPr>
              <a:t>同余</a:t>
            </a:r>
            <a:endParaRPr lang="en-US" altLang="zh-CN" dirty="0">
              <a:latin typeface="+mn-ea"/>
            </a:endParaRPr>
          </a:p>
          <a:p>
            <a:pPr lvl="1"/>
            <a:r>
              <a:rPr lang="zh-CN" altLang="en-US" dirty="0">
                <a:latin typeface="+mn-ea"/>
              </a:rPr>
              <a:t>两数差：</a:t>
            </a:r>
            <a:r>
              <a:rPr lang="en-US" altLang="zh-CN" dirty="0">
                <a:latin typeface="+mn-ea"/>
              </a:rPr>
              <a:t>n</a:t>
            </a:r>
            <a:r>
              <a:rPr lang="zh-CN" altLang="en-US" dirty="0">
                <a:latin typeface="+mn-ea"/>
              </a:rPr>
              <a:t>的倍数，只有</a:t>
            </a:r>
            <a:r>
              <a:rPr lang="en-US" altLang="zh-CN" dirty="0">
                <a:latin typeface="+mn-ea"/>
              </a:rPr>
              <a:t>0</a:t>
            </a:r>
            <a:r>
              <a:rPr lang="zh-CN" altLang="en-US" dirty="0">
                <a:latin typeface="+mn-ea"/>
              </a:rPr>
              <a:t>和</a:t>
            </a:r>
            <a:r>
              <a:rPr lang="en-US" altLang="zh-CN" dirty="0">
                <a:latin typeface="+mn-ea"/>
              </a:rPr>
              <a:t>1</a:t>
            </a:r>
            <a:endParaRPr lang="zh-CN" altLang="en-US" dirty="0">
              <a:latin typeface="+mn-ea"/>
            </a:endParaRPr>
          </a:p>
        </p:txBody>
      </p:sp>
    </p:spTree>
    <p:extLst>
      <p:ext uri="{BB962C8B-B14F-4D97-AF65-F5344CB8AC3E}">
        <p14:creationId xmlns:p14="http://schemas.microsoft.com/office/powerpoint/2010/main" val="2380116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zh-CN" altLang="en-US">
                <a:latin typeface="+mn-ea"/>
                <a:ea typeface="+mn-ea"/>
              </a:rPr>
              <a:t>拉姆齐（</a:t>
            </a:r>
            <a:r>
              <a:rPr lang="en-US" altLang="zh-CN">
                <a:latin typeface="+mn-ea"/>
                <a:ea typeface="+mn-ea"/>
              </a:rPr>
              <a:t>Ramsey</a:t>
            </a:r>
            <a:r>
              <a:rPr lang="zh-CN" altLang="en-US">
                <a:latin typeface="+mn-ea"/>
                <a:ea typeface="+mn-ea"/>
              </a:rPr>
              <a:t>）数</a:t>
            </a:r>
            <a:r>
              <a:rPr lang="en-US" altLang="zh-CN">
                <a:latin typeface="+mn-ea"/>
                <a:ea typeface="+mn-ea"/>
              </a:rPr>
              <a:t> </a:t>
            </a:r>
            <a:r>
              <a:rPr lang="en-US" altLang="zh-CN" i="1">
                <a:latin typeface="+mn-ea"/>
                <a:ea typeface="+mn-ea"/>
              </a:rPr>
              <a:t>R</a:t>
            </a:r>
            <a:r>
              <a:rPr lang="en-US" altLang="zh-CN">
                <a:latin typeface="+mn-ea"/>
                <a:ea typeface="+mn-ea"/>
              </a:rPr>
              <a:t>(3,3)=6</a:t>
            </a:r>
          </a:p>
        </p:txBody>
      </p:sp>
      <p:grpSp>
        <p:nvGrpSpPr>
          <p:cNvPr id="2" name="Group 42"/>
          <p:cNvGrpSpPr>
            <a:grpSpLocks/>
          </p:cNvGrpSpPr>
          <p:nvPr/>
        </p:nvGrpSpPr>
        <p:grpSpPr bwMode="auto">
          <a:xfrm>
            <a:off x="3000375" y="2941638"/>
            <a:ext cx="4813300" cy="1592262"/>
            <a:chOff x="1890" y="1853"/>
            <a:chExt cx="3032" cy="1003"/>
          </a:xfrm>
        </p:grpSpPr>
        <p:sp>
          <p:nvSpPr>
            <p:cNvPr id="34856" name="Oval 9"/>
            <p:cNvSpPr>
              <a:spLocks noChangeArrowheads="1"/>
            </p:cNvSpPr>
            <p:nvPr/>
          </p:nvSpPr>
          <p:spPr bwMode="auto">
            <a:xfrm>
              <a:off x="1890" y="2045"/>
              <a:ext cx="1617" cy="811"/>
            </a:xfrm>
            <a:prstGeom prst="ellipse">
              <a:avLst/>
            </a:prstGeom>
            <a:noFill/>
            <a:ln w="254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zh-CN" altLang="en-US">
                <a:latin typeface="+mn-ea"/>
                <a:cs typeface="黑体" charset="0"/>
              </a:endParaRPr>
            </a:p>
          </p:txBody>
        </p:sp>
        <p:sp>
          <p:nvSpPr>
            <p:cNvPr id="34857" name="Text Box 24"/>
            <p:cNvSpPr txBox="1">
              <a:spLocks noChangeArrowheads="1"/>
            </p:cNvSpPr>
            <p:nvPr/>
          </p:nvSpPr>
          <p:spPr bwMode="auto">
            <a:xfrm>
              <a:off x="2932" y="1853"/>
              <a:ext cx="199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lgn="just" eaLnBrk="0" hangingPunct="0"/>
              <a:r>
                <a:rPr kumimoji="0" lang="en-US" altLang="zh-CN" sz="1800">
                  <a:solidFill>
                    <a:srgbClr val="0000CC"/>
                  </a:solidFill>
                  <a:latin typeface="+mn-ea"/>
                  <a:ea typeface="+mn-ea"/>
                  <a:cs typeface="黑体" charset="0"/>
                </a:rPr>
                <a:t>Pigeonhole 1: those knowing A</a:t>
              </a:r>
            </a:p>
          </p:txBody>
        </p:sp>
      </p:grpSp>
      <p:grpSp>
        <p:nvGrpSpPr>
          <p:cNvPr id="3" name="Group 43"/>
          <p:cNvGrpSpPr>
            <a:grpSpLocks/>
          </p:cNvGrpSpPr>
          <p:nvPr/>
        </p:nvGrpSpPr>
        <p:grpSpPr bwMode="auto">
          <a:xfrm>
            <a:off x="3182938" y="4633913"/>
            <a:ext cx="4672012" cy="1676400"/>
            <a:chOff x="2005" y="2919"/>
            <a:chExt cx="2943" cy="1056"/>
          </a:xfrm>
        </p:grpSpPr>
        <p:sp>
          <p:nvSpPr>
            <p:cNvPr id="34854" name="Oval 10"/>
            <p:cNvSpPr>
              <a:spLocks noChangeArrowheads="1"/>
            </p:cNvSpPr>
            <p:nvPr/>
          </p:nvSpPr>
          <p:spPr bwMode="auto">
            <a:xfrm>
              <a:off x="2005" y="2919"/>
              <a:ext cx="1619" cy="812"/>
            </a:xfrm>
            <a:prstGeom prst="ellipse">
              <a:avLst/>
            </a:prstGeom>
            <a:noFill/>
            <a:ln w="254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zh-CN" altLang="en-US">
                <a:latin typeface="+mn-ea"/>
                <a:cs typeface="黑体" charset="0"/>
              </a:endParaRPr>
            </a:p>
          </p:txBody>
        </p:sp>
        <p:sp>
          <p:nvSpPr>
            <p:cNvPr id="34855" name="Text Box 25"/>
            <p:cNvSpPr txBox="1">
              <a:spLocks noChangeArrowheads="1"/>
            </p:cNvSpPr>
            <p:nvPr/>
          </p:nvSpPr>
          <p:spPr bwMode="auto">
            <a:xfrm>
              <a:off x="2644" y="3725"/>
              <a:ext cx="230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lgn="just" eaLnBrk="0" hangingPunct="0"/>
              <a:r>
                <a:rPr kumimoji="0" lang="en-US" altLang="zh-CN" sz="1800">
                  <a:solidFill>
                    <a:srgbClr val="0000CC"/>
                  </a:solidFill>
                  <a:latin typeface="+mn-ea"/>
                  <a:ea typeface="+mn-ea"/>
                  <a:cs typeface="黑体" charset="0"/>
                </a:rPr>
                <a:t>Pigeonhole 2：those not knowing A</a:t>
              </a:r>
            </a:p>
            <a:p>
              <a:pPr algn="just" eaLnBrk="0" hangingPunct="0"/>
              <a:endParaRPr kumimoji="0" lang="zh-CN" altLang="en-US" sz="1800">
                <a:solidFill>
                  <a:srgbClr val="0000CC"/>
                </a:solidFill>
                <a:latin typeface="+mn-ea"/>
                <a:ea typeface="+mn-ea"/>
                <a:cs typeface="黑体" charset="0"/>
              </a:endParaRPr>
            </a:p>
          </p:txBody>
        </p:sp>
      </p:grpSp>
      <p:sp>
        <p:nvSpPr>
          <p:cNvPr id="34820" name="Text Box 28"/>
          <p:cNvSpPr txBox="1">
            <a:spLocks noChangeArrowheads="1"/>
          </p:cNvSpPr>
          <p:nvPr/>
        </p:nvSpPr>
        <p:spPr bwMode="auto">
          <a:xfrm>
            <a:off x="304800" y="1905000"/>
            <a:ext cx="8534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spcBef>
                <a:spcPct val="50000"/>
              </a:spcBef>
            </a:pPr>
            <a:r>
              <a:rPr lang="zh-CN" altLang="en-US" b="1" dirty="0">
                <a:solidFill>
                  <a:schemeClr val="tx2"/>
                </a:solidFill>
                <a:latin typeface="+mn-ea"/>
                <a:ea typeface="+mn-ea"/>
                <a:cs typeface="黑体" charset="0"/>
              </a:rPr>
              <a:t>问题</a:t>
            </a:r>
            <a:r>
              <a:rPr lang="en-US" altLang="zh-CN" b="1" dirty="0">
                <a:latin typeface="+mn-ea"/>
                <a:ea typeface="+mn-ea"/>
                <a:cs typeface="黑体" charset="0"/>
              </a:rPr>
              <a:t>: 6 </a:t>
            </a:r>
            <a:r>
              <a:rPr lang="zh-CN" altLang="en-US" b="1" dirty="0">
                <a:latin typeface="+mn-ea"/>
                <a:ea typeface="+mn-ea"/>
                <a:cs typeface="黑体" charset="0"/>
              </a:rPr>
              <a:t>人之中要么有三人互相认识，要么有</a:t>
            </a:r>
            <a:r>
              <a:rPr lang="en-US" altLang="zh-CN" b="1" dirty="0">
                <a:latin typeface="+mn-ea"/>
                <a:ea typeface="+mn-ea"/>
                <a:cs typeface="黑体" charset="0"/>
              </a:rPr>
              <a:t>3</a:t>
            </a:r>
            <a:r>
              <a:rPr lang="zh-CN" altLang="en-US" b="1" dirty="0">
                <a:latin typeface="+mn-ea"/>
                <a:ea typeface="+mn-ea"/>
                <a:cs typeface="黑体" charset="0"/>
              </a:rPr>
              <a:t>人互不认识。</a:t>
            </a:r>
            <a:endParaRPr lang="en-US" altLang="zh-CN" b="1" dirty="0">
              <a:latin typeface="+mn-ea"/>
              <a:ea typeface="+mn-ea"/>
              <a:cs typeface="黑体" charset="0"/>
            </a:endParaRPr>
          </a:p>
        </p:txBody>
      </p:sp>
      <p:grpSp>
        <p:nvGrpSpPr>
          <p:cNvPr id="4" name="Group 52"/>
          <p:cNvGrpSpPr>
            <a:grpSpLocks/>
          </p:cNvGrpSpPr>
          <p:nvPr/>
        </p:nvGrpSpPr>
        <p:grpSpPr bwMode="auto">
          <a:xfrm>
            <a:off x="768350" y="5075238"/>
            <a:ext cx="2511425" cy="838200"/>
            <a:chOff x="484" y="3197"/>
            <a:chExt cx="1582" cy="528"/>
          </a:xfrm>
        </p:grpSpPr>
        <p:sp>
          <p:nvSpPr>
            <p:cNvPr id="34850" name="Line 22"/>
            <p:cNvSpPr>
              <a:spLocks noChangeShapeType="1"/>
            </p:cNvSpPr>
            <p:nvPr/>
          </p:nvSpPr>
          <p:spPr bwMode="auto">
            <a:xfrm>
              <a:off x="504" y="3231"/>
              <a:ext cx="808" cy="0"/>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latin typeface="+mn-ea"/>
              </a:endParaRPr>
            </a:p>
          </p:txBody>
        </p:sp>
        <p:sp>
          <p:nvSpPr>
            <p:cNvPr id="34851" name="Line 23"/>
            <p:cNvSpPr>
              <a:spLocks noChangeShapeType="1"/>
            </p:cNvSpPr>
            <p:nvPr/>
          </p:nvSpPr>
          <p:spPr bwMode="auto">
            <a:xfrm>
              <a:off x="504" y="3481"/>
              <a:ext cx="808" cy="0"/>
            </a:xfrm>
            <a:prstGeom prst="line">
              <a:avLst/>
            </a:prstGeom>
            <a:noFill/>
            <a:ln w="254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latin typeface="+mn-ea"/>
              </a:endParaRPr>
            </a:p>
          </p:txBody>
        </p:sp>
        <p:sp>
          <p:nvSpPr>
            <p:cNvPr id="34852" name="Text Box 27"/>
            <p:cNvSpPr txBox="1">
              <a:spLocks noChangeArrowheads="1"/>
            </p:cNvSpPr>
            <p:nvPr/>
          </p:nvSpPr>
          <p:spPr bwMode="auto">
            <a:xfrm>
              <a:off x="532" y="3485"/>
              <a:ext cx="1534"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lgn="just" eaLnBrk="0" hangingPunct="0"/>
              <a:r>
                <a:rPr kumimoji="0" lang="en-US" altLang="zh-CN" sz="1800">
                  <a:latin typeface="+mn-ea"/>
                  <a:ea typeface="+mn-ea"/>
                  <a:cs typeface="黑体" charset="0"/>
                </a:rPr>
                <a:t>knowing  each other</a:t>
              </a:r>
            </a:p>
          </p:txBody>
        </p:sp>
        <p:sp>
          <p:nvSpPr>
            <p:cNvPr id="34853" name="Text Box 29"/>
            <p:cNvSpPr txBox="1">
              <a:spLocks noChangeArrowheads="1"/>
            </p:cNvSpPr>
            <p:nvPr/>
          </p:nvSpPr>
          <p:spPr bwMode="auto">
            <a:xfrm>
              <a:off x="484" y="3197"/>
              <a:ext cx="1534"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lgn="just" eaLnBrk="0" hangingPunct="0"/>
              <a:r>
                <a:rPr kumimoji="0" lang="en-US" altLang="zh-CN" sz="1800">
                  <a:latin typeface="+mn-ea"/>
                  <a:ea typeface="+mn-ea"/>
                  <a:cs typeface="黑体" charset="0"/>
                </a:rPr>
                <a:t>not knowing  each other</a:t>
              </a:r>
            </a:p>
          </p:txBody>
        </p:sp>
      </p:grpSp>
      <p:grpSp>
        <p:nvGrpSpPr>
          <p:cNvPr id="5" name="Group 49"/>
          <p:cNvGrpSpPr>
            <a:grpSpLocks/>
          </p:cNvGrpSpPr>
          <p:nvPr/>
        </p:nvGrpSpPr>
        <p:grpSpPr bwMode="auto">
          <a:xfrm>
            <a:off x="982663" y="3657600"/>
            <a:ext cx="3538537" cy="1093788"/>
            <a:chOff x="619" y="2304"/>
            <a:chExt cx="2229" cy="689"/>
          </a:xfrm>
        </p:grpSpPr>
        <p:sp>
          <p:nvSpPr>
            <p:cNvPr id="34847" name="Line 20"/>
            <p:cNvSpPr>
              <a:spLocks noChangeShapeType="1"/>
            </p:cNvSpPr>
            <p:nvPr/>
          </p:nvSpPr>
          <p:spPr bwMode="auto">
            <a:xfrm flipV="1">
              <a:off x="624" y="2304"/>
              <a:ext cx="1728" cy="615"/>
            </a:xfrm>
            <a:prstGeom prst="line">
              <a:avLst/>
            </a:prstGeom>
            <a:noFill/>
            <a:ln w="254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latin typeface="+mn-ea"/>
              </a:endParaRPr>
            </a:p>
          </p:txBody>
        </p:sp>
        <p:sp>
          <p:nvSpPr>
            <p:cNvPr id="34848" name="Line 21"/>
            <p:cNvSpPr>
              <a:spLocks noChangeShapeType="1"/>
            </p:cNvSpPr>
            <p:nvPr/>
          </p:nvSpPr>
          <p:spPr bwMode="auto">
            <a:xfrm flipV="1">
              <a:off x="619" y="2608"/>
              <a:ext cx="1733" cy="312"/>
            </a:xfrm>
            <a:prstGeom prst="line">
              <a:avLst/>
            </a:prstGeom>
            <a:noFill/>
            <a:ln w="254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latin typeface="+mn-ea"/>
              </a:endParaRPr>
            </a:p>
          </p:txBody>
        </p:sp>
        <p:sp>
          <p:nvSpPr>
            <p:cNvPr id="34849" name="Freeform 32"/>
            <p:cNvSpPr>
              <a:spLocks/>
            </p:cNvSpPr>
            <p:nvPr/>
          </p:nvSpPr>
          <p:spPr bwMode="auto">
            <a:xfrm>
              <a:off x="634" y="2483"/>
              <a:ext cx="2214" cy="510"/>
            </a:xfrm>
            <a:custGeom>
              <a:avLst/>
              <a:gdLst>
                <a:gd name="T0" fmla="*/ 0 w 2214"/>
                <a:gd name="T1" fmla="*/ 459 h 510"/>
                <a:gd name="T2" fmla="*/ 387 w 2214"/>
                <a:gd name="T3" fmla="*/ 504 h 510"/>
                <a:gd name="T4" fmla="*/ 873 w 2214"/>
                <a:gd name="T5" fmla="*/ 495 h 510"/>
                <a:gd name="T6" fmla="*/ 1143 w 2214"/>
                <a:gd name="T7" fmla="*/ 468 h 510"/>
                <a:gd name="T8" fmla="*/ 1485 w 2214"/>
                <a:gd name="T9" fmla="*/ 405 h 510"/>
                <a:gd name="T10" fmla="*/ 1809 w 2214"/>
                <a:gd name="T11" fmla="*/ 297 h 510"/>
                <a:gd name="T12" fmla="*/ 2214 w 2214"/>
                <a:gd name="T13" fmla="*/ 0 h 510"/>
                <a:gd name="T14" fmla="*/ 0 60000 65536"/>
                <a:gd name="T15" fmla="*/ 0 60000 65536"/>
                <a:gd name="T16" fmla="*/ 0 60000 65536"/>
                <a:gd name="T17" fmla="*/ 0 60000 65536"/>
                <a:gd name="T18" fmla="*/ 0 60000 65536"/>
                <a:gd name="T19" fmla="*/ 0 60000 65536"/>
                <a:gd name="T20" fmla="*/ 0 60000 65536"/>
                <a:gd name="T21" fmla="*/ 0 w 2214"/>
                <a:gd name="T22" fmla="*/ 0 h 510"/>
                <a:gd name="T23" fmla="*/ 2214 w 2214"/>
                <a:gd name="T24" fmla="*/ 510 h 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4" h="510">
                  <a:moveTo>
                    <a:pt x="0" y="459"/>
                  </a:moveTo>
                  <a:cubicBezTo>
                    <a:pt x="64" y="466"/>
                    <a:pt x="242" y="498"/>
                    <a:pt x="387" y="504"/>
                  </a:cubicBezTo>
                  <a:cubicBezTo>
                    <a:pt x="532" y="510"/>
                    <a:pt x="747" y="501"/>
                    <a:pt x="873" y="495"/>
                  </a:cubicBezTo>
                  <a:cubicBezTo>
                    <a:pt x="999" y="489"/>
                    <a:pt x="1041" y="483"/>
                    <a:pt x="1143" y="468"/>
                  </a:cubicBezTo>
                  <a:cubicBezTo>
                    <a:pt x="1245" y="453"/>
                    <a:pt x="1374" y="434"/>
                    <a:pt x="1485" y="405"/>
                  </a:cubicBezTo>
                  <a:cubicBezTo>
                    <a:pt x="1596" y="376"/>
                    <a:pt x="1688" y="364"/>
                    <a:pt x="1809" y="297"/>
                  </a:cubicBezTo>
                  <a:cubicBezTo>
                    <a:pt x="1930" y="230"/>
                    <a:pt x="2130" y="62"/>
                    <a:pt x="2214" y="0"/>
                  </a:cubicBezTo>
                </a:path>
              </a:pathLst>
            </a:custGeom>
            <a:noFill/>
            <a:ln w="25400" cap="flat" cmpd="sng">
              <a:solidFill>
                <a:srgbClr val="008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latin typeface="+mn-ea"/>
              </a:endParaRPr>
            </a:p>
          </p:txBody>
        </p:sp>
      </p:grpSp>
      <p:grpSp>
        <p:nvGrpSpPr>
          <p:cNvPr id="6" name="Group 41"/>
          <p:cNvGrpSpPr>
            <a:grpSpLocks/>
          </p:cNvGrpSpPr>
          <p:nvPr/>
        </p:nvGrpSpPr>
        <p:grpSpPr bwMode="auto">
          <a:xfrm>
            <a:off x="539750" y="4437063"/>
            <a:ext cx="550863" cy="296862"/>
            <a:chOff x="388" y="2794"/>
            <a:chExt cx="347" cy="187"/>
          </a:xfrm>
        </p:grpSpPr>
        <p:sp>
          <p:nvSpPr>
            <p:cNvPr id="34845" name="Text Box 16"/>
            <p:cNvSpPr txBox="1">
              <a:spLocks noChangeArrowheads="1"/>
            </p:cNvSpPr>
            <p:nvPr/>
          </p:nvSpPr>
          <p:spPr bwMode="auto">
            <a:xfrm>
              <a:off x="388" y="2794"/>
              <a:ext cx="347"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lgn="just" eaLnBrk="0" hangingPunct="0"/>
              <a:r>
                <a:rPr kumimoji="0" lang="en-US" altLang="zh-CN" sz="2000" b="1">
                  <a:latin typeface="+mn-ea"/>
                  <a:ea typeface="+mn-ea"/>
                  <a:cs typeface="黑体" charset="0"/>
                </a:rPr>
                <a:t>A</a:t>
              </a:r>
            </a:p>
          </p:txBody>
        </p:sp>
        <p:sp>
          <p:nvSpPr>
            <p:cNvPr id="34846" name="Oval 37"/>
            <p:cNvSpPr>
              <a:spLocks noChangeArrowheads="1"/>
            </p:cNvSpPr>
            <p:nvPr/>
          </p:nvSpPr>
          <p:spPr bwMode="auto">
            <a:xfrm>
              <a:off x="624" y="2880"/>
              <a:ext cx="68" cy="68"/>
            </a:xfrm>
            <a:prstGeom prst="ellipse">
              <a:avLst/>
            </a:prstGeom>
            <a:solidFill>
              <a:srgbClr val="FF0000"/>
            </a:solidFill>
            <a:ln w="9525">
              <a:solidFill>
                <a:srgbClr val="000000"/>
              </a:solidFill>
              <a:round/>
              <a:headEnd/>
              <a:tailEnd/>
            </a:ln>
          </p:spPr>
          <p:txBody>
            <a:bodyPr/>
            <a:lstStyle/>
            <a:p>
              <a:endParaRPr lang="zh-CN" altLang="en-US">
                <a:latin typeface="+mn-ea"/>
                <a:cs typeface="黑体" charset="0"/>
              </a:endParaRPr>
            </a:p>
          </p:txBody>
        </p:sp>
      </p:grpSp>
      <p:grpSp>
        <p:nvGrpSpPr>
          <p:cNvPr id="7" name="Group 44"/>
          <p:cNvGrpSpPr>
            <a:grpSpLocks/>
          </p:cNvGrpSpPr>
          <p:nvPr/>
        </p:nvGrpSpPr>
        <p:grpSpPr bwMode="auto">
          <a:xfrm>
            <a:off x="4648200" y="3657600"/>
            <a:ext cx="4267200" cy="1752600"/>
            <a:chOff x="2928" y="2304"/>
            <a:chExt cx="2688" cy="1104"/>
          </a:xfrm>
        </p:grpSpPr>
        <p:sp>
          <p:nvSpPr>
            <p:cNvPr id="34842" name="Text Box 33"/>
            <p:cNvSpPr txBox="1">
              <a:spLocks noChangeArrowheads="1"/>
            </p:cNvSpPr>
            <p:nvPr/>
          </p:nvSpPr>
          <p:spPr bwMode="auto">
            <a:xfrm>
              <a:off x="3696" y="2304"/>
              <a:ext cx="1920" cy="640"/>
            </a:xfrm>
            <a:prstGeom prst="rect">
              <a:avLst/>
            </a:prstGeom>
            <a:solidFill>
              <a:srgbClr val="FFFF99"/>
            </a:solidFill>
            <a:ln w="57150" cmpd="thickThin">
              <a:solidFill>
                <a:srgbClr val="FFCC00"/>
              </a:solidFill>
              <a:miter lim="800000"/>
              <a:headEnd/>
              <a:tailEnd/>
            </a:ln>
            <a:effectLst>
              <a:outerShdw dist="107763" dir="18900000" algn="ctr" rotWithShape="0">
                <a:schemeClr val="bg2"/>
              </a:outerShdw>
            </a:effec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spcBef>
                  <a:spcPct val="50000"/>
                </a:spcBef>
              </a:pPr>
              <a:r>
                <a:rPr lang="en-US" altLang="zh-CN" sz="2000" b="1">
                  <a:latin typeface="+mn-ea"/>
                  <a:ea typeface="+mn-ea"/>
                  <a:cs typeface="黑体" charset="0"/>
                </a:rPr>
                <a:t>There must be at least 3 elements which fall into one of the two pigeonhole.</a:t>
              </a:r>
            </a:p>
          </p:txBody>
        </p:sp>
        <p:sp>
          <p:nvSpPr>
            <p:cNvPr id="34843" name="Line 38"/>
            <p:cNvSpPr>
              <a:spLocks noChangeShapeType="1"/>
            </p:cNvSpPr>
            <p:nvPr/>
          </p:nvSpPr>
          <p:spPr bwMode="auto">
            <a:xfrm flipH="1" flipV="1">
              <a:off x="3120" y="2400"/>
              <a:ext cx="576" cy="288"/>
            </a:xfrm>
            <a:prstGeom prst="line">
              <a:avLst/>
            </a:prstGeom>
            <a:noFill/>
            <a:ln w="28575">
              <a:solidFill>
                <a:srgbClr val="FFCC00"/>
              </a:solidFill>
              <a:prstDash val="lgDash"/>
              <a:round/>
              <a:headEnd/>
              <a:tailEnd type="stealth" w="lg" len="lg"/>
            </a:ln>
            <a:extLst>
              <a:ext uri="{909E8E84-426E-40dd-AFC4-6F175D3DCCD1}">
                <a14:hiddenFill xmlns="" xmlns:a14="http://schemas.microsoft.com/office/drawing/2010/main">
                  <a:noFill/>
                </a14:hiddenFill>
              </a:ext>
            </a:extLst>
          </p:spPr>
          <p:txBody>
            <a:bodyPr wrap="none"/>
            <a:lstStyle/>
            <a:p>
              <a:endParaRPr lang="en-US">
                <a:latin typeface="+mn-ea"/>
              </a:endParaRPr>
            </a:p>
          </p:txBody>
        </p:sp>
        <p:sp>
          <p:nvSpPr>
            <p:cNvPr id="34844" name="Line 39"/>
            <p:cNvSpPr>
              <a:spLocks noChangeShapeType="1"/>
            </p:cNvSpPr>
            <p:nvPr/>
          </p:nvSpPr>
          <p:spPr bwMode="auto">
            <a:xfrm flipH="1">
              <a:off x="2928" y="2976"/>
              <a:ext cx="864" cy="432"/>
            </a:xfrm>
            <a:prstGeom prst="line">
              <a:avLst/>
            </a:prstGeom>
            <a:noFill/>
            <a:ln w="28575">
              <a:solidFill>
                <a:srgbClr val="FFCC00"/>
              </a:solidFill>
              <a:prstDash val="lgDash"/>
              <a:round/>
              <a:headEnd/>
              <a:tailEnd type="stealth" w="lg" len="lg"/>
            </a:ln>
            <a:extLst>
              <a:ext uri="{909E8E84-426E-40dd-AFC4-6F175D3DCCD1}">
                <a14:hiddenFill xmlns="" xmlns:a14="http://schemas.microsoft.com/office/drawing/2010/main">
                  <a:noFill/>
                </a14:hiddenFill>
              </a:ext>
            </a:extLst>
          </p:spPr>
          <p:txBody>
            <a:bodyPr wrap="none"/>
            <a:lstStyle/>
            <a:p>
              <a:endParaRPr lang="en-US">
                <a:latin typeface="+mn-ea"/>
              </a:endParaRPr>
            </a:p>
          </p:txBody>
        </p:sp>
      </p:grpSp>
      <p:grpSp>
        <p:nvGrpSpPr>
          <p:cNvPr id="8" name="Group 50"/>
          <p:cNvGrpSpPr>
            <a:grpSpLocks/>
          </p:cNvGrpSpPr>
          <p:nvPr/>
        </p:nvGrpSpPr>
        <p:grpSpPr bwMode="auto">
          <a:xfrm>
            <a:off x="3779838" y="3644900"/>
            <a:ext cx="779462" cy="496888"/>
            <a:chOff x="2352" y="2295"/>
            <a:chExt cx="491" cy="313"/>
          </a:xfrm>
        </p:grpSpPr>
        <p:sp>
          <p:nvSpPr>
            <p:cNvPr id="34839" name="Line 18"/>
            <p:cNvSpPr>
              <a:spLocks noChangeShapeType="1"/>
            </p:cNvSpPr>
            <p:nvPr/>
          </p:nvSpPr>
          <p:spPr bwMode="auto">
            <a:xfrm>
              <a:off x="2352" y="2295"/>
              <a:ext cx="0" cy="312"/>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latin typeface="+mn-ea"/>
              </a:endParaRPr>
            </a:p>
          </p:txBody>
        </p:sp>
        <p:sp>
          <p:nvSpPr>
            <p:cNvPr id="34840" name="Line 19"/>
            <p:cNvSpPr>
              <a:spLocks noChangeShapeType="1"/>
            </p:cNvSpPr>
            <p:nvPr/>
          </p:nvSpPr>
          <p:spPr bwMode="auto">
            <a:xfrm flipV="1">
              <a:off x="2352" y="2483"/>
              <a:ext cx="462" cy="125"/>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latin typeface="+mn-ea"/>
              </a:endParaRPr>
            </a:p>
          </p:txBody>
        </p:sp>
        <p:sp>
          <p:nvSpPr>
            <p:cNvPr id="34841" name="Line 17"/>
            <p:cNvSpPr>
              <a:spLocks noChangeShapeType="1"/>
            </p:cNvSpPr>
            <p:nvPr/>
          </p:nvSpPr>
          <p:spPr bwMode="auto">
            <a:xfrm>
              <a:off x="2381" y="2296"/>
              <a:ext cx="462" cy="178"/>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latin typeface="+mn-ea"/>
              </a:endParaRPr>
            </a:p>
          </p:txBody>
        </p:sp>
      </p:grpSp>
      <p:grpSp>
        <p:nvGrpSpPr>
          <p:cNvPr id="9" name="Group 51"/>
          <p:cNvGrpSpPr>
            <a:grpSpLocks/>
          </p:cNvGrpSpPr>
          <p:nvPr/>
        </p:nvGrpSpPr>
        <p:grpSpPr bwMode="auto">
          <a:xfrm>
            <a:off x="3708400" y="3357563"/>
            <a:ext cx="1358900" cy="2176462"/>
            <a:chOff x="2336" y="2115"/>
            <a:chExt cx="856" cy="1371"/>
          </a:xfrm>
        </p:grpSpPr>
        <p:grpSp>
          <p:nvGrpSpPr>
            <p:cNvPr id="34828" name="Group 46"/>
            <p:cNvGrpSpPr>
              <a:grpSpLocks/>
            </p:cNvGrpSpPr>
            <p:nvPr/>
          </p:nvGrpSpPr>
          <p:grpSpPr bwMode="auto">
            <a:xfrm>
              <a:off x="2467" y="3231"/>
              <a:ext cx="68" cy="255"/>
              <a:chOff x="2467" y="3231"/>
              <a:chExt cx="68" cy="255"/>
            </a:xfrm>
          </p:grpSpPr>
          <p:sp>
            <p:nvSpPr>
              <p:cNvPr id="34837" name="Oval 14"/>
              <p:cNvSpPr>
                <a:spLocks noChangeArrowheads="1"/>
              </p:cNvSpPr>
              <p:nvPr/>
            </p:nvSpPr>
            <p:spPr bwMode="auto">
              <a:xfrm>
                <a:off x="2467" y="3231"/>
                <a:ext cx="68" cy="68"/>
              </a:xfrm>
              <a:prstGeom prst="ellipse">
                <a:avLst/>
              </a:prstGeom>
              <a:solidFill>
                <a:srgbClr val="FFFFFF"/>
              </a:solidFill>
              <a:ln w="9525">
                <a:solidFill>
                  <a:srgbClr val="000000"/>
                </a:solidFill>
                <a:round/>
                <a:headEnd/>
                <a:tailEnd/>
              </a:ln>
            </p:spPr>
            <p:txBody>
              <a:bodyPr/>
              <a:lstStyle/>
              <a:p>
                <a:endParaRPr lang="zh-CN" altLang="en-US">
                  <a:latin typeface="+mn-ea"/>
                  <a:cs typeface="黑体" charset="0"/>
                </a:endParaRPr>
              </a:p>
            </p:txBody>
          </p:sp>
          <p:sp>
            <p:nvSpPr>
              <p:cNvPr id="34838" name="Oval 15"/>
              <p:cNvSpPr>
                <a:spLocks noChangeArrowheads="1"/>
              </p:cNvSpPr>
              <p:nvPr/>
            </p:nvSpPr>
            <p:spPr bwMode="auto">
              <a:xfrm>
                <a:off x="2467" y="3418"/>
                <a:ext cx="68" cy="68"/>
              </a:xfrm>
              <a:prstGeom prst="ellipse">
                <a:avLst/>
              </a:prstGeom>
              <a:solidFill>
                <a:srgbClr val="FFFFFF"/>
              </a:solidFill>
              <a:ln w="9525">
                <a:solidFill>
                  <a:srgbClr val="000000"/>
                </a:solidFill>
                <a:round/>
                <a:headEnd/>
                <a:tailEnd/>
              </a:ln>
            </p:spPr>
            <p:txBody>
              <a:bodyPr/>
              <a:lstStyle/>
              <a:p>
                <a:endParaRPr lang="zh-CN" altLang="en-US">
                  <a:latin typeface="+mn-ea"/>
                  <a:cs typeface="黑体" charset="0"/>
                </a:endParaRPr>
              </a:p>
            </p:txBody>
          </p:sp>
        </p:grpSp>
        <p:grpSp>
          <p:nvGrpSpPr>
            <p:cNvPr id="34829" name="Group 48"/>
            <p:cNvGrpSpPr>
              <a:grpSpLocks/>
            </p:cNvGrpSpPr>
            <p:nvPr/>
          </p:nvGrpSpPr>
          <p:grpSpPr bwMode="auto">
            <a:xfrm>
              <a:off x="2336" y="2115"/>
              <a:ext cx="856" cy="617"/>
              <a:chOff x="2285" y="2115"/>
              <a:chExt cx="856" cy="617"/>
            </a:xfrm>
          </p:grpSpPr>
          <p:sp>
            <p:nvSpPr>
              <p:cNvPr id="34830" name="Text Box 5"/>
              <p:cNvSpPr txBox="1">
                <a:spLocks noChangeArrowheads="1"/>
              </p:cNvSpPr>
              <p:nvPr/>
            </p:nvSpPr>
            <p:spPr bwMode="auto">
              <a:xfrm>
                <a:off x="2333" y="2544"/>
                <a:ext cx="346" cy="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lgn="just" eaLnBrk="0" hangingPunct="0"/>
                <a:r>
                  <a:rPr kumimoji="0" lang="en-US" altLang="zh-CN" sz="2000" b="1">
                    <a:latin typeface="+mn-ea"/>
                    <a:ea typeface="+mn-ea"/>
                    <a:cs typeface="黑体" charset="0"/>
                  </a:rPr>
                  <a:t>D</a:t>
                </a:r>
              </a:p>
            </p:txBody>
          </p:sp>
          <p:sp>
            <p:nvSpPr>
              <p:cNvPr id="34831" name="Text Box 6"/>
              <p:cNvSpPr txBox="1">
                <a:spLocks noChangeArrowheads="1"/>
              </p:cNvSpPr>
              <p:nvPr/>
            </p:nvSpPr>
            <p:spPr bwMode="auto">
              <a:xfrm>
                <a:off x="2795" y="2357"/>
                <a:ext cx="346"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lgn="just" eaLnBrk="0" hangingPunct="0"/>
                <a:r>
                  <a:rPr kumimoji="0" lang="en-US" altLang="zh-CN" sz="2000" b="1">
                    <a:latin typeface="+mn-ea"/>
                    <a:ea typeface="+mn-ea"/>
                    <a:cs typeface="黑体" charset="0"/>
                  </a:rPr>
                  <a:t>C</a:t>
                </a:r>
              </a:p>
            </p:txBody>
          </p:sp>
          <p:sp>
            <p:nvSpPr>
              <p:cNvPr id="34832" name="Text Box 7"/>
              <p:cNvSpPr txBox="1">
                <a:spLocks noChangeArrowheads="1"/>
              </p:cNvSpPr>
              <p:nvPr/>
            </p:nvSpPr>
            <p:spPr bwMode="auto">
              <a:xfrm>
                <a:off x="2381" y="2115"/>
                <a:ext cx="346"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lgn="just" eaLnBrk="0" hangingPunct="0"/>
                <a:r>
                  <a:rPr kumimoji="0" lang="en-US" altLang="zh-CN" sz="2000" b="1">
                    <a:latin typeface="+mn-ea"/>
                    <a:ea typeface="+mn-ea"/>
                    <a:cs typeface="黑体" charset="0"/>
                  </a:rPr>
                  <a:t>B</a:t>
                </a:r>
              </a:p>
            </p:txBody>
          </p:sp>
          <p:grpSp>
            <p:nvGrpSpPr>
              <p:cNvPr id="34833" name="Group 45"/>
              <p:cNvGrpSpPr>
                <a:grpSpLocks/>
              </p:cNvGrpSpPr>
              <p:nvPr/>
            </p:nvGrpSpPr>
            <p:grpSpPr bwMode="auto">
              <a:xfrm>
                <a:off x="2285" y="2274"/>
                <a:ext cx="552" cy="386"/>
                <a:chOff x="2304" y="2274"/>
                <a:chExt cx="552" cy="386"/>
              </a:xfrm>
            </p:grpSpPr>
            <p:sp>
              <p:nvSpPr>
                <p:cNvPr id="34834" name="Oval 36"/>
                <p:cNvSpPr>
                  <a:spLocks noChangeArrowheads="1"/>
                </p:cNvSpPr>
                <p:nvPr/>
              </p:nvSpPr>
              <p:spPr bwMode="auto">
                <a:xfrm>
                  <a:off x="2788" y="2463"/>
                  <a:ext cx="68" cy="68"/>
                </a:xfrm>
                <a:prstGeom prst="ellipse">
                  <a:avLst/>
                </a:prstGeom>
                <a:solidFill>
                  <a:srgbClr val="FFFFFF"/>
                </a:solidFill>
                <a:ln w="9525">
                  <a:solidFill>
                    <a:srgbClr val="000000"/>
                  </a:solidFill>
                  <a:round/>
                  <a:headEnd/>
                  <a:tailEnd/>
                </a:ln>
              </p:spPr>
              <p:txBody>
                <a:bodyPr/>
                <a:lstStyle/>
                <a:p>
                  <a:endParaRPr lang="zh-CN" altLang="en-US">
                    <a:latin typeface="+mn-ea"/>
                    <a:cs typeface="黑体" charset="0"/>
                  </a:endParaRPr>
                </a:p>
              </p:txBody>
            </p:sp>
            <p:sp>
              <p:nvSpPr>
                <p:cNvPr id="34835" name="Oval 35"/>
                <p:cNvSpPr>
                  <a:spLocks noChangeArrowheads="1"/>
                </p:cNvSpPr>
                <p:nvPr/>
              </p:nvSpPr>
              <p:spPr bwMode="auto">
                <a:xfrm>
                  <a:off x="2304" y="2592"/>
                  <a:ext cx="68" cy="68"/>
                </a:xfrm>
                <a:prstGeom prst="ellipse">
                  <a:avLst/>
                </a:prstGeom>
                <a:solidFill>
                  <a:srgbClr val="FFFFFF"/>
                </a:solidFill>
                <a:ln w="9525">
                  <a:solidFill>
                    <a:srgbClr val="000000"/>
                  </a:solidFill>
                  <a:round/>
                  <a:headEnd/>
                  <a:tailEnd/>
                </a:ln>
              </p:spPr>
              <p:txBody>
                <a:bodyPr/>
                <a:lstStyle/>
                <a:p>
                  <a:endParaRPr lang="zh-CN" altLang="en-US">
                    <a:latin typeface="+mn-ea"/>
                    <a:cs typeface="黑体" charset="0"/>
                  </a:endParaRPr>
                </a:p>
              </p:txBody>
            </p:sp>
            <p:sp>
              <p:nvSpPr>
                <p:cNvPr id="34836" name="Oval 34"/>
                <p:cNvSpPr>
                  <a:spLocks noChangeArrowheads="1"/>
                </p:cNvSpPr>
                <p:nvPr/>
              </p:nvSpPr>
              <p:spPr bwMode="auto">
                <a:xfrm>
                  <a:off x="2325" y="2274"/>
                  <a:ext cx="68" cy="68"/>
                </a:xfrm>
                <a:prstGeom prst="ellipse">
                  <a:avLst/>
                </a:prstGeom>
                <a:solidFill>
                  <a:srgbClr val="FFFFFF"/>
                </a:solidFill>
                <a:ln w="9525">
                  <a:solidFill>
                    <a:srgbClr val="000000"/>
                  </a:solidFill>
                  <a:round/>
                  <a:headEnd/>
                  <a:tailEnd/>
                </a:ln>
              </p:spPr>
              <p:txBody>
                <a:bodyPr/>
                <a:lstStyle/>
                <a:p>
                  <a:endParaRPr lang="zh-CN" altLang="en-US">
                    <a:latin typeface="+mn-ea"/>
                    <a:cs typeface="黑体" charset="0"/>
                  </a:endParaRPr>
                </a:p>
              </p:txBody>
            </p:sp>
          </p:grpSp>
        </p:grpSp>
      </p:grpSp>
      <p:sp>
        <p:nvSpPr>
          <p:cNvPr id="47144" name="Line 40"/>
          <p:cNvSpPr>
            <a:spLocks noChangeShapeType="1"/>
          </p:cNvSpPr>
          <p:nvPr/>
        </p:nvSpPr>
        <p:spPr bwMode="auto">
          <a:xfrm>
            <a:off x="3779838" y="3644900"/>
            <a:ext cx="0" cy="533400"/>
          </a:xfrm>
          <a:prstGeom prst="line">
            <a:avLst/>
          </a:prstGeom>
          <a:noFill/>
          <a:ln w="254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latin typeface="+mn-ea"/>
            </a:endParaRPr>
          </a:p>
        </p:txBody>
      </p:sp>
    </p:spTree>
    <p:extLst>
      <p:ext uri="{BB962C8B-B14F-4D97-AF65-F5344CB8AC3E}">
        <p14:creationId xmlns:p14="http://schemas.microsoft.com/office/powerpoint/2010/main" val="276037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144"/>
                                        </p:tgtEl>
                                        <p:attrNameLst>
                                          <p:attrName>style.visibility</p:attrName>
                                        </p:attrNameLst>
                                      </p:cBhvr>
                                      <p:to>
                                        <p:strVal val="visible"/>
                                      </p:to>
                                    </p:set>
                                    <p:anim calcmode="lin" valueType="num">
                                      <p:cBhvr additive="base">
                                        <p:cTn id="35" dur="500" fill="hold"/>
                                        <p:tgtEl>
                                          <p:spTgt spid="47144"/>
                                        </p:tgtEl>
                                        <p:attrNameLst>
                                          <p:attrName>ppt_x</p:attrName>
                                        </p:attrNameLst>
                                      </p:cBhvr>
                                      <p:tavLst>
                                        <p:tav tm="0">
                                          <p:val>
                                            <p:strVal val="#ppt_x"/>
                                          </p:val>
                                        </p:tav>
                                        <p:tav tm="100000">
                                          <p:val>
                                            <p:strVal val="#ppt_x"/>
                                          </p:val>
                                        </p:tav>
                                      </p:tavLst>
                                    </p:anim>
                                    <p:anim calcmode="lin" valueType="num">
                                      <p:cBhvr additive="base">
                                        <p:cTn id="36" dur="500" fill="hold"/>
                                        <p:tgtEl>
                                          <p:spTgt spid="47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p:txBody>
          <a:bodyPr/>
          <a:lstStyle/>
          <a:p>
            <a:r>
              <a:rPr lang="en-US" altLang="zh-CN" sz="2800" b="1" dirty="0">
                <a:solidFill>
                  <a:schemeClr val="tx2"/>
                </a:solidFill>
                <a:latin typeface="+mn-ea"/>
              </a:rPr>
              <a:t>Situation</a:t>
            </a:r>
            <a:r>
              <a:rPr lang="en-US" altLang="zh-CN" sz="2800" dirty="0">
                <a:latin typeface="+mn-ea"/>
              </a:rPr>
              <a:t>: A chess player wants to prepare for a championship match by playing some practice games in 77 days. She wants to play at least one game a day but no more than 132 games altogether.</a:t>
            </a:r>
          </a:p>
          <a:p>
            <a:r>
              <a:rPr lang="en-US" altLang="zh-CN" sz="2800" b="1" dirty="0">
                <a:solidFill>
                  <a:schemeClr val="tx2"/>
                </a:solidFill>
                <a:latin typeface="+mn-ea"/>
              </a:rPr>
              <a:t>Problem</a:t>
            </a:r>
            <a:r>
              <a:rPr lang="en-US" altLang="zh-CN" sz="2800" dirty="0">
                <a:latin typeface="+mn-ea"/>
              </a:rPr>
              <a:t>: show that no matter how she schedules the games there is a period of consecutive days within which she plays exactly 21 games.</a:t>
            </a:r>
          </a:p>
          <a:p>
            <a:endParaRPr lang="zh-CN" altLang="en-US" dirty="0">
              <a:latin typeface="+mn-ea"/>
            </a:endParaRPr>
          </a:p>
        </p:txBody>
      </p:sp>
      <p:sp>
        <p:nvSpPr>
          <p:cNvPr id="2" name="标题 1"/>
          <p:cNvSpPr>
            <a:spLocks noGrp="1"/>
          </p:cNvSpPr>
          <p:nvPr>
            <p:ph type="title"/>
          </p:nvPr>
        </p:nvSpPr>
        <p:spPr/>
        <p:txBody>
          <a:bodyPr/>
          <a:lstStyle/>
          <a:p>
            <a:r>
              <a:rPr lang="zh-CN" altLang="en-US" dirty="0">
                <a:latin typeface="+mn-ea"/>
              </a:rPr>
              <a:t>国际象棋运动员问题</a:t>
            </a:r>
            <a:endParaRPr lang="zh-CN" altLang="en-US" dirty="0"/>
          </a:p>
        </p:txBody>
      </p:sp>
    </p:spTree>
    <p:extLst>
      <p:ext uri="{BB962C8B-B14F-4D97-AF65-F5344CB8AC3E}">
        <p14:creationId xmlns:p14="http://schemas.microsoft.com/office/powerpoint/2010/main" val="715207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descr="蓝色砂纸"/>
          <p:cNvSpPr>
            <a:spLocks noChangeArrowheads="1"/>
          </p:cNvSpPr>
          <p:nvPr/>
        </p:nvSpPr>
        <p:spPr bwMode="auto">
          <a:xfrm>
            <a:off x="152400" y="3525416"/>
            <a:ext cx="8534400" cy="2971800"/>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latin typeface="+mn-ea"/>
            </a:endParaRPr>
          </a:p>
        </p:txBody>
      </p:sp>
      <p:sp>
        <p:nvSpPr>
          <p:cNvPr id="38915" name="Oval 4"/>
          <p:cNvSpPr>
            <a:spLocks noChangeArrowheads="1"/>
          </p:cNvSpPr>
          <p:nvPr/>
        </p:nvSpPr>
        <p:spPr bwMode="auto">
          <a:xfrm>
            <a:off x="2971800" y="2382416"/>
            <a:ext cx="4572000" cy="1524000"/>
          </a:xfrm>
          <a:prstGeom prst="ellipse">
            <a:avLst/>
          </a:prstGeom>
          <a:solidFill>
            <a:srgbClr val="FFFF9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latin typeface="+mn-ea"/>
            </a:endParaRPr>
          </a:p>
        </p:txBody>
      </p:sp>
      <p:sp>
        <p:nvSpPr>
          <p:cNvPr id="38916" name="Text Box 5"/>
          <p:cNvSpPr txBox="1">
            <a:spLocks noChangeArrowheads="1"/>
          </p:cNvSpPr>
          <p:nvPr/>
        </p:nvSpPr>
        <p:spPr bwMode="auto">
          <a:xfrm>
            <a:off x="228600" y="1772816"/>
            <a:ext cx="8763000" cy="707886"/>
          </a:xfrm>
          <a:prstGeom prst="rect">
            <a:avLst/>
          </a:prstGeom>
          <a:solidFill>
            <a:srgbClr val="CCFFCC"/>
          </a:solidFill>
          <a:ln w="57150" cmpd="thinThick">
            <a:solidFill>
              <a:srgbClr val="99CC00"/>
            </a:solidFill>
            <a:miter lim="800000"/>
            <a:headEnd/>
            <a:tailEnd/>
          </a:ln>
          <a:effectLst>
            <a:outerShdw dist="107763" dir="13500000" algn="ctr" rotWithShape="0">
              <a:schemeClr val="bg2"/>
            </a:outerShdw>
          </a:effec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spcBef>
                <a:spcPct val="50000"/>
              </a:spcBef>
            </a:pPr>
            <a:r>
              <a:rPr lang="en-US" altLang="zh-CN" sz="2000">
                <a:latin typeface="+mn-ea"/>
                <a:ea typeface="+mn-ea"/>
              </a:rPr>
              <a:t>Let </a:t>
            </a:r>
            <a:r>
              <a:rPr lang="en-US" altLang="zh-CN" sz="2000" b="1" i="1">
                <a:solidFill>
                  <a:srgbClr val="FF0000"/>
                </a:solidFill>
                <a:latin typeface="+mn-ea"/>
                <a:ea typeface="+mn-ea"/>
              </a:rPr>
              <a:t>a</a:t>
            </a:r>
            <a:r>
              <a:rPr lang="en-US" altLang="zh-CN" sz="2000" b="1" baseline="-25000">
                <a:solidFill>
                  <a:srgbClr val="FF0000"/>
                </a:solidFill>
                <a:latin typeface="+mn-ea"/>
                <a:ea typeface="+mn-ea"/>
              </a:rPr>
              <a:t>i</a:t>
            </a:r>
            <a:r>
              <a:rPr lang="en-US" altLang="zh-CN" sz="2000">
                <a:latin typeface="+mn-ea"/>
                <a:ea typeface="+mn-ea"/>
              </a:rPr>
              <a:t> denote the </a:t>
            </a:r>
            <a:r>
              <a:rPr lang="en-US" altLang="zh-CN" sz="2000" b="1" i="1">
                <a:solidFill>
                  <a:srgbClr val="FF0000"/>
                </a:solidFill>
                <a:latin typeface="+mn-ea"/>
                <a:ea typeface="+mn-ea"/>
              </a:rPr>
              <a:t>total</a:t>
            </a:r>
            <a:r>
              <a:rPr lang="en-US" altLang="zh-CN" sz="2000">
                <a:latin typeface="+mn-ea"/>
                <a:ea typeface="+mn-ea"/>
              </a:rPr>
              <a:t> number of games she plays </a:t>
            </a:r>
            <a:r>
              <a:rPr lang="en-US" altLang="zh-CN" sz="2000" b="1" i="1">
                <a:solidFill>
                  <a:srgbClr val="FF0000"/>
                </a:solidFill>
                <a:latin typeface="+mn-ea"/>
                <a:ea typeface="+mn-ea"/>
              </a:rPr>
              <a:t>up through the ith day</a:t>
            </a:r>
            <a:r>
              <a:rPr lang="en-US" altLang="zh-CN" sz="2000">
                <a:latin typeface="+mn-ea"/>
                <a:ea typeface="+mn-ea"/>
              </a:rPr>
              <a:t>. Then,  </a:t>
            </a:r>
            <a:r>
              <a:rPr lang="en-US" altLang="zh-CN" sz="2000" i="1">
                <a:latin typeface="+mn-ea"/>
                <a:ea typeface="+mn-ea"/>
              </a:rPr>
              <a:t>a</a:t>
            </a:r>
            <a:r>
              <a:rPr lang="en-US" altLang="zh-CN" sz="2000" baseline="-25000">
                <a:latin typeface="+mn-ea"/>
                <a:ea typeface="+mn-ea"/>
              </a:rPr>
              <a:t>1</a:t>
            </a:r>
            <a:r>
              <a:rPr lang="en-US" altLang="zh-CN" sz="2000">
                <a:latin typeface="+mn-ea"/>
                <a:ea typeface="+mn-ea"/>
              </a:rPr>
              <a:t>, </a:t>
            </a:r>
            <a:r>
              <a:rPr lang="en-US" altLang="zh-CN" sz="2000" i="1">
                <a:latin typeface="+mn-ea"/>
                <a:ea typeface="+mn-ea"/>
              </a:rPr>
              <a:t>a</a:t>
            </a:r>
            <a:r>
              <a:rPr lang="en-US" altLang="zh-CN" sz="2000" baseline="-25000">
                <a:latin typeface="+mn-ea"/>
                <a:ea typeface="+mn-ea"/>
              </a:rPr>
              <a:t>2</a:t>
            </a:r>
            <a:r>
              <a:rPr lang="en-US" altLang="zh-CN" sz="2000">
                <a:latin typeface="+mn-ea"/>
                <a:ea typeface="+mn-ea"/>
              </a:rPr>
              <a:t>, </a:t>
            </a:r>
            <a:r>
              <a:rPr lang="en-US" altLang="zh-CN" sz="2000" i="1">
                <a:latin typeface="+mn-ea"/>
                <a:ea typeface="+mn-ea"/>
              </a:rPr>
              <a:t>a</a:t>
            </a:r>
            <a:r>
              <a:rPr lang="en-US" altLang="zh-CN" sz="2000" baseline="-25000">
                <a:latin typeface="+mn-ea"/>
                <a:ea typeface="+mn-ea"/>
              </a:rPr>
              <a:t>3</a:t>
            </a:r>
            <a:r>
              <a:rPr lang="en-US" altLang="zh-CN" sz="2000">
                <a:latin typeface="+mn-ea"/>
                <a:ea typeface="+mn-ea"/>
              </a:rPr>
              <a:t>,..., </a:t>
            </a:r>
            <a:r>
              <a:rPr lang="en-US" altLang="zh-CN" sz="2000" i="1">
                <a:latin typeface="+mn-ea"/>
                <a:ea typeface="+mn-ea"/>
              </a:rPr>
              <a:t>a</a:t>
            </a:r>
            <a:r>
              <a:rPr lang="en-US" altLang="zh-CN" sz="2000" baseline="-25000">
                <a:latin typeface="+mn-ea"/>
                <a:ea typeface="+mn-ea"/>
              </a:rPr>
              <a:t>76</a:t>
            </a:r>
            <a:r>
              <a:rPr lang="en-US" altLang="zh-CN" sz="2000">
                <a:latin typeface="+mn-ea"/>
                <a:ea typeface="+mn-ea"/>
              </a:rPr>
              <a:t>, </a:t>
            </a:r>
            <a:r>
              <a:rPr lang="en-US" altLang="zh-CN" sz="2000" i="1">
                <a:latin typeface="+mn-ea"/>
                <a:ea typeface="+mn-ea"/>
              </a:rPr>
              <a:t>a</a:t>
            </a:r>
            <a:r>
              <a:rPr lang="en-US" altLang="zh-CN" sz="2000" baseline="-25000">
                <a:latin typeface="+mn-ea"/>
                <a:ea typeface="+mn-ea"/>
              </a:rPr>
              <a:t>77</a:t>
            </a:r>
            <a:r>
              <a:rPr lang="en-US" altLang="zh-CN" sz="2000">
                <a:latin typeface="+mn-ea"/>
                <a:ea typeface="+mn-ea"/>
              </a:rPr>
              <a:t> is a monotonically increasing sequence, with </a:t>
            </a:r>
            <a:r>
              <a:rPr lang="en-US" altLang="zh-CN" sz="2000" i="1">
                <a:latin typeface="+mn-ea"/>
                <a:ea typeface="+mn-ea"/>
              </a:rPr>
              <a:t>a</a:t>
            </a:r>
            <a:r>
              <a:rPr lang="en-US" altLang="zh-CN" sz="2000" baseline="-25000">
                <a:latin typeface="+mn-ea"/>
                <a:ea typeface="+mn-ea"/>
              </a:rPr>
              <a:t>1</a:t>
            </a:r>
            <a:r>
              <a:rPr lang="en-US" altLang="zh-CN" sz="2000">
                <a:latin typeface="+mn-ea"/>
                <a:ea typeface="+mn-ea"/>
                <a:sym typeface="Symbol" charset="0"/>
              </a:rPr>
              <a:t>1, and </a:t>
            </a:r>
            <a:r>
              <a:rPr lang="en-US" altLang="zh-CN" sz="2000" i="1">
                <a:latin typeface="+mn-ea"/>
                <a:ea typeface="+mn-ea"/>
              </a:rPr>
              <a:t>a</a:t>
            </a:r>
            <a:r>
              <a:rPr lang="en-US" altLang="zh-CN" sz="2000" baseline="-25000">
                <a:latin typeface="+mn-ea"/>
                <a:ea typeface="+mn-ea"/>
              </a:rPr>
              <a:t>77</a:t>
            </a:r>
            <a:r>
              <a:rPr lang="en-US" altLang="zh-CN" sz="2000">
                <a:latin typeface="+mn-ea"/>
                <a:ea typeface="+mn-ea"/>
                <a:sym typeface="Symbol" charset="0"/>
              </a:rPr>
              <a:t>132.</a:t>
            </a:r>
            <a:endParaRPr lang="en-US" altLang="zh-CN" sz="2000">
              <a:latin typeface="+mn-ea"/>
              <a:ea typeface="+mn-ea"/>
            </a:endParaRPr>
          </a:p>
        </p:txBody>
      </p:sp>
      <p:sp>
        <p:nvSpPr>
          <p:cNvPr id="38917" name="Text Box 6"/>
          <p:cNvSpPr txBox="1">
            <a:spLocks noChangeArrowheads="1"/>
          </p:cNvSpPr>
          <p:nvPr/>
        </p:nvSpPr>
        <p:spPr bwMode="auto">
          <a:xfrm>
            <a:off x="3505200" y="2611016"/>
            <a:ext cx="35814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spcBef>
                <a:spcPct val="50000"/>
              </a:spcBef>
            </a:pPr>
            <a:r>
              <a:rPr lang="en-US" altLang="zh-CN" sz="2000" b="1">
                <a:solidFill>
                  <a:schemeClr val="tx2"/>
                </a:solidFill>
                <a:latin typeface="+mn-ea"/>
                <a:ea typeface="+mn-ea"/>
              </a:rPr>
              <a:t>Note: if </a:t>
            </a:r>
            <a:r>
              <a:rPr lang="en-US" altLang="zh-CN" sz="2000" b="1" i="1">
                <a:solidFill>
                  <a:schemeClr val="tx2"/>
                </a:solidFill>
                <a:latin typeface="+mn-ea"/>
                <a:ea typeface="+mn-ea"/>
              </a:rPr>
              <a:t>a</a:t>
            </a:r>
            <a:r>
              <a:rPr lang="en-US" altLang="zh-CN" sz="2000" b="1" baseline="-25000">
                <a:solidFill>
                  <a:schemeClr val="tx2"/>
                </a:solidFill>
                <a:latin typeface="+mn-ea"/>
                <a:ea typeface="+mn-ea"/>
              </a:rPr>
              <a:t>i</a:t>
            </a:r>
            <a:r>
              <a:rPr lang="en-US" altLang="zh-CN" sz="2000" b="1">
                <a:solidFill>
                  <a:schemeClr val="tx2"/>
                </a:solidFill>
                <a:latin typeface="+mn-ea"/>
                <a:ea typeface="+mn-ea"/>
              </a:rPr>
              <a:t>+21= </a:t>
            </a:r>
            <a:r>
              <a:rPr lang="en-US" altLang="zh-CN" sz="2000" b="1" i="1">
                <a:solidFill>
                  <a:schemeClr val="tx2"/>
                </a:solidFill>
                <a:latin typeface="+mn-ea"/>
                <a:ea typeface="+mn-ea"/>
              </a:rPr>
              <a:t>a</a:t>
            </a:r>
            <a:r>
              <a:rPr lang="en-US" altLang="zh-CN" sz="2000" b="1" baseline="-25000">
                <a:solidFill>
                  <a:schemeClr val="tx2"/>
                </a:solidFill>
                <a:latin typeface="+mn-ea"/>
                <a:ea typeface="+mn-ea"/>
              </a:rPr>
              <a:t>j</a:t>
            </a:r>
            <a:r>
              <a:rPr lang="en-US" altLang="zh-CN" sz="2000" b="1">
                <a:solidFill>
                  <a:schemeClr val="tx2"/>
                </a:solidFill>
                <a:latin typeface="+mn-ea"/>
                <a:ea typeface="+mn-ea"/>
              </a:rPr>
              <a:t> then the player plays 21 games during the days </a:t>
            </a:r>
            <a:r>
              <a:rPr lang="en-US" altLang="zh-CN" sz="2000" b="1" i="1">
                <a:solidFill>
                  <a:schemeClr val="tx2"/>
                </a:solidFill>
                <a:latin typeface="+mn-ea"/>
                <a:ea typeface="+mn-ea"/>
              </a:rPr>
              <a:t>i</a:t>
            </a:r>
            <a:r>
              <a:rPr lang="en-US" altLang="zh-CN" sz="2000" b="1">
                <a:solidFill>
                  <a:schemeClr val="tx2"/>
                </a:solidFill>
                <a:latin typeface="+mn-ea"/>
                <a:ea typeface="+mn-ea"/>
              </a:rPr>
              <a:t>+1, </a:t>
            </a:r>
            <a:r>
              <a:rPr lang="en-US" altLang="zh-CN" sz="2000" b="1" i="1">
                <a:solidFill>
                  <a:schemeClr val="tx2"/>
                </a:solidFill>
                <a:latin typeface="+mn-ea"/>
                <a:ea typeface="+mn-ea"/>
              </a:rPr>
              <a:t>i</a:t>
            </a:r>
            <a:r>
              <a:rPr lang="en-US" altLang="zh-CN" sz="2000" b="1">
                <a:solidFill>
                  <a:schemeClr val="tx2"/>
                </a:solidFill>
                <a:latin typeface="+mn-ea"/>
                <a:ea typeface="+mn-ea"/>
              </a:rPr>
              <a:t>+2, up through </a:t>
            </a:r>
            <a:r>
              <a:rPr lang="en-US" altLang="zh-CN" sz="2000" b="1" i="1">
                <a:solidFill>
                  <a:schemeClr val="tx2"/>
                </a:solidFill>
                <a:latin typeface="+mn-ea"/>
                <a:ea typeface="+mn-ea"/>
              </a:rPr>
              <a:t>j .</a:t>
            </a:r>
            <a:endParaRPr lang="en-US" altLang="zh-CN" sz="2000" b="1">
              <a:solidFill>
                <a:schemeClr val="tx2"/>
              </a:solidFill>
              <a:latin typeface="+mn-ea"/>
              <a:ea typeface="+mn-ea"/>
            </a:endParaRPr>
          </a:p>
        </p:txBody>
      </p:sp>
      <p:sp>
        <p:nvSpPr>
          <p:cNvPr id="38918" name="Text Box 7"/>
          <p:cNvSpPr txBox="1">
            <a:spLocks noChangeArrowheads="1"/>
          </p:cNvSpPr>
          <p:nvPr/>
        </p:nvSpPr>
        <p:spPr bwMode="auto">
          <a:xfrm>
            <a:off x="304800" y="3525416"/>
            <a:ext cx="8305800" cy="2739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pPr>
              <a:spcBef>
                <a:spcPct val="50000"/>
              </a:spcBef>
            </a:pPr>
            <a:r>
              <a:rPr lang="en-US" altLang="zh-CN" sz="2000" dirty="0">
                <a:latin typeface="+mn-ea"/>
                <a:ea typeface="+mn-ea"/>
              </a:rPr>
              <a:t>Considering the sequence: </a:t>
            </a:r>
          </a:p>
          <a:p>
            <a:pPr algn="ctr">
              <a:spcBef>
                <a:spcPct val="20000"/>
              </a:spcBef>
            </a:pPr>
            <a:r>
              <a:rPr lang="en-US" altLang="zh-CN" sz="2000" i="1" dirty="0">
                <a:latin typeface="+mn-ea"/>
                <a:ea typeface="+mn-ea"/>
              </a:rPr>
              <a:t>a</a:t>
            </a:r>
            <a:r>
              <a:rPr lang="en-US" altLang="zh-CN" sz="2000" baseline="-25000" dirty="0">
                <a:latin typeface="+mn-ea"/>
                <a:ea typeface="+mn-ea"/>
              </a:rPr>
              <a:t>1</a:t>
            </a:r>
            <a:r>
              <a:rPr lang="en-US" altLang="zh-CN" sz="2000" dirty="0">
                <a:latin typeface="+mn-ea"/>
                <a:ea typeface="+mn-ea"/>
              </a:rPr>
              <a:t>, </a:t>
            </a:r>
            <a:r>
              <a:rPr lang="en-US" altLang="zh-CN" sz="2000" i="1" dirty="0">
                <a:latin typeface="+mn-ea"/>
                <a:ea typeface="+mn-ea"/>
              </a:rPr>
              <a:t>a</a:t>
            </a:r>
            <a:r>
              <a:rPr lang="en-US" altLang="zh-CN" sz="2000" baseline="-25000" dirty="0">
                <a:latin typeface="+mn-ea"/>
                <a:ea typeface="+mn-ea"/>
              </a:rPr>
              <a:t>2</a:t>
            </a:r>
            <a:r>
              <a:rPr lang="en-US" altLang="zh-CN" sz="2000" dirty="0">
                <a:latin typeface="+mn-ea"/>
                <a:ea typeface="+mn-ea"/>
              </a:rPr>
              <a:t>, </a:t>
            </a:r>
            <a:r>
              <a:rPr lang="en-US" altLang="zh-CN" sz="2000" i="1" dirty="0">
                <a:latin typeface="+mn-ea"/>
                <a:ea typeface="+mn-ea"/>
              </a:rPr>
              <a:t>a</a:t>
            </a:r>
            <a:r>
              <a:rPr lang="en-US" altLang="zh-CN" sz="2000" baseline="-25000" dirty="0">
                <a:latin typeface="+mn-ea"/>
                <a:ea typeface="+mn-ea"/>
              </a:rPr>
              <a:t>3</a:t>
            </a:r>
            <a:r>
              <a:rPr lang="en-US" altLang="zh-CN" sz="2000" dirty="0">
                <a:latin typeface="+mn-ea"/>
                <a:ea typeface="+mn-ea"/>
              </a:rPr>
              <a:t>,..., </a:t>
            </a:r>
            <a:r>
              <a:rPr lang="en-US" altLang="zh-CN" sz="2000" i="1" dirty="0">
                <a:latin typeface="+mn-ea"/>
                <a:ea typeface="+mn-ea"/>
              </a:rPr>
              <a:t>a</a:t>
            </a:r>
            <a:r>
              <a:rPr lang="en-US" altLang="zh-CN" sz="2000" baseline="-25000" dirty="0">
                <a:latin typeface="+mn-ea"/>
                <a:ea typeface="+mn-ea"/>
              </a:rPr>
              <a:t>76</a:t>
            </a:r>
            <a:r>
              <a:rPr lang="en-US" altLang="zh-CN" sz="2000" dirty="0">
                <a:latin typeface="+mn-ea"/>
                <a:ea typeface="+mn-ea"/>
              </a:rPr>
              <a:t>, </a:t>
            </a:r>
            <a:r>
              <a:rPr lang="en-US" altLang="zh-CN" sz="2000" i="1" dirty="0">
                <a:latin typeface="+mn-ea"/>
                <a:ea typeface="+mn-ea"/>
              </a:rPr>
              <a:t>a</a:t>
            </a:r>
            <a:r>
              <a:rPr lang="en-US" altLang="zh-CN" sz="2000" baseline="-25000" dirty="0">
                <a:latin typeface="+mn-ea"/>
                <a:ea typeface="+mn-ea"/>
              </a:rPr>
              <a:t>77</a:t>
            </a:r>
            <a:r>
              <a:rPr lang="en-US" altLang="zh-CN" sz="2000" dirty="0">
                <a:latin typeface="+mn-ea"/>
                <a:ea typeface="+mn-ea"/>
              </a:rPr>
              <a:t>, </a:t>
            </a:r>
            <a:r>
              <a:rPr lang="en-US" altLang="zh-CN" sz="2000" i="1" dirty="0">
                <a:latin typeface="+mn-ea"/>
                <a:ea typeface="+mn-ea"/>
              </a:rPr>
              <a:t>a</a:t>
            </a:r>
            <a:r>
              <a:rPr lang="en-US" altLang="zh-CN" sz="2000" baseline="-25000" dirty="0">
                <a:latin typeface="+mn-ea"/>
                <a:ea typeface="+mn-ea"/>
              </a:rPr>
              <a:t>1</a:t>
            </a:r>
            <a:r>
              <a:rPr lang="en-US" altLang="zh-CN" sz="2000" dirty="0">
                <a:latin typeface="+mn-ea"/>
                <a:ea typeface="+mn-ea"/>
              </a:rPr>
              <a:t>+21, </a:t>
            </a:r>
            <a:r>
              <a:rPr lang="en-US" altLang="zh-CN" sz="2000" i="1" dirty="0">
                <a:latin typeface="+mn-ea"/>
                <a:ea typeface="+mn-ea"/>
              </a:rPr>
              <a:t>a</a:t>
            </a:r>
            <a:r>
              <a:rPr lang="en-US" altLang="zh-CN" sz="2000" baseline="-25000" dirty="0">
                <a:latin typeface="+mn-ea"/>
                <a:ea typeface="+mn-ea"/>
              </a:rPr>
              <a:t>2</a:t>
            </a:r>
            <a:r>
              <a:rPr lang="en-US" altLang="zh-CN" sz="2000" dirty="0">
                <a:latin typeface="+mn-ea"/>
                <a:ea typeface="+mn-ea"/>
              </a:rPr>
              <a:t>+21, </a:t>
            </a:r>
            <a:r>
              <a:rPr lang="en-US" altLang="zh-CN" sz="2000" i="1" dirty="0">
                <a:latin typeface="+mn-ea"/>
                <a:ea typeface="+mn-ea"/>
              </a:rPr>
              <a:t>a</a:t>
            </a:r>
            <a:r>
              <a:rPr lang="en-US" altLang="zh-CN" sz="2000" baseline="-25000" dirty="0">
                <a:latin typeface="+mn-ea"/>
                <a:ea typeface="+mn-ea"/>
              </a:rPr>
              <a:t>3</a:t>
            </a:r>
            <a:r>
              <a:rPr lang="en-US" altLang="zh-CN" sz="2000" dirty="0">
                <a:latin typeface="+mn-ea"/>
                <a:ea typeface="+mn-ea"/>
              </a:rPr>
              <a:t>+21, ..., </a:t>
            </a:r>
            <a:r>
              <a:rPr lang="en-US" altLang="zh-CN" sz="2000" i="1" dirty="0">
                <a:latin typeface="+mn-ea"/>
                <a:ea typeface="+mn-ea"/>
              </a:rPr>
              <a:t>a</a:t>
            </a:r>
            <a:r>
              <a:rPr lang="en-US" altLang="zh-CN" sz="2000" baseline="-25000" dirty="0">
                <a:latin typeface="+mn-ea"/>
                <a:ea typeface="+mn-ea"/>
              </a:rPr>
              <a:t>76</a:t>
            </a:r>
            <a:r>
              <a:rPr lang="en-US" altLang="zh-CN" sz="2000" dirty="0">
                <a:latin typeface="+mn-ea"/>
                <a:ea typeface="+mn-ea"/>
              </a:rPr>
              <a:t>+21 </a:t>
            </a:r>
            <a:r>
              <a:rPr lang="en-US" altLang="zh-CN" sz="2000" i="1" dirty="0">
                <a:latin typeface="+mn-ea"/>
                <a:ea typeface="+mn-ea"/>
              </a:rPr>
              <a:t>a</a:t>
            </a:r>
            <a:r>
              <a:rPr lang="en-US" altLang="zh-CN" sz="2000" baseline="-25000" dirty="0">
                <a:latin typeface="+mn-ea"/>
                <a:ea typeface="+mn-ea"/>
              </a:rPr>
              <a:t>77</a:t>
            </a:r>
            <a:r>
              <a:rPr lang="en-US" altLang="zh-CN" sz="2000" dirty="0">
                <a:latin typeface="+mn-ea"/>
                <a:ea typeface="+mn-ea"/>
              </a:rPr>
              <a:t>+21 </a:t>
            </a:r>
          </a:p>
          <a:p>
            <a:pPr>
              <a:spcBef>
                <a:spcPct val="20000"/>
              </a:spcBef>
            </a:pPr>
            <a:r>
              <a:rPr lang="en-US" altLang="zh-CN" sz="2000" dirty="0">
                <a:latin typeface="+mn-ea"/>
                <a:ea typeface="+mn-ea"/>
              </a:rPr>
              <a:t>The least element in the sequence is 1, and the largest is 153. However, there are 154 elements in the sequence, so, there must be at least two elements having the same value. </a:t>
            </a:r>
          </a:p>
          <a:p>
            <a:pPr>
              <a:spcBef>
                <a:spcPct val="20000"/>
              </a:spcBef>
            </a:pPr>
            <a:r>
              <a:rPr lang="en-US" altLang="zh-CN" sz="2000" dirty="0">
                <a:latin typeface="+mn-ea"/>
                <a:ea typeface="+mn-ea"/>
              </a:rPr>
              <a:t>Note that both the first and second half sequences are monotonically increasing, so, it is impossible for the two elements having the same value to be within one half sequence, that is, we have </a:t>
            </a:r>
            <a:r>
              <a:rPr lang="en-US" altLang="zh-CN" sz="2000" b="1" i="1" dirty="0">
                <a:solidFill>
                  <a:schemeClr val="tx2"/>
                </a:solidFill>
                <a:latin typeface="+mn-ea"/>
                <a:ea typeface="+mn-ea"/>
              </a:rPr>
              <a:t>a</a:t>
            </a:r>
            <a:r>
              <a:rPr lang="en-US" altLang="zh-CN" sz="2000" b="1" baseline="-25000" dirty="0">
                <a:solidFill>
                  <a:schemeClr val="tx2"/>
                </a:solidFill>
                <a:latin typeface="+mn-ea"/>
                <a:ea typeface="+mn-ea"/>
              </a:rPr>
              <a:t>i</a:t>
            </a:r>
            <a:r>
              <a:rPr lang="en-US" altLang="zh-CN" sz="2000" b="1" dirty="0">
                <a:solidFill>
                  <a:schemeClr val="tx2"/>
                </a:solidFill>
                <a:latin typeface="+mn-ea"/>
                <a:ea typeface="+mn-ea"/>
              </a:rPr>
              <a:t>+21= </a:t>
            </a:r>
            <a:r>
              <a:rPr lang="en-US" altLang="zh-CN" sz="2000" b="1" i="1" dirty="0" err="1">
                <a:solidFill>
                  <a:schemeClr val="tx2"/>
                </a:solidFill>
                <a:latin typeface="+mn-ea"/>
                <a:ea typeface="+mn-ea"/>
              </a:rPr>
              <a:t>a</a:t>
            </a:r>
            <a:r>
              <a:rPr lang="en-US" altLang="zh-CN" sz="2000" b="1" baseline="-25000" dirty="0" err="1">
                <a:solidFill>
                  <a:schemeClr val="tx2"/>
                </a:solidFill>
                <a:latin typeface="+mn-ea"/>
                <a:ea typeface="+mn-ea"/>
              </a:rPr>
              <a:t>j</a:t>
            </a:r>
            <a:r>
              <a:rPr lang="en-US" altLang="zh-CN" sz="2000" b="1" dirty="0">
                <a:solidFill>
                  <a:schemeClr val="tx2"/>
                </a:solidFill>
                <a:latin typeface="+mn-ea"/>
                <a:ea typeface="+mn-ea"/>
              </a:rPr>
              <a:t> </a:t>
            </a:r>
          </a:p>
        </p:txBody>
      </p:sp>
      <p:sp>
        <p:nvSpPr>
          <p:cNvPr id="2" name="标题 1"/>
          <p:cNvSpPr>
            <a:spLocks noGrp="1"/>
          </p:cNvSpPr>
          <p:nvPr>
            <p:ph type="title"/>
          </p:nvPr>
        </p:nvSpPr>
        <p:spPr>
          <a:xfrm>
            <a:off x="609600" y="228600"/>
            <a:ext cx="8282880" cy="990600"/>
          </a:xfrm>
        </p:spPr>
        <p:txBody>
          <a:bodyPr>
            <a:normAutofit fontScale="90000"/>
          </a:bodyPr>
          <a:lstStyle/>
          <a:p>
            <a:r>
              <a:rPr lang="en-US" altLang="zh-CN" dirty="0">
                <a:latin typeface="+mn-ea"/>
              </a:rPr>
              <a:t>Scheduling the Practice Games: Solution</a:t>
            </a:r>
            <a:endParaRPr lang="zh-CN" altLang="en-US" dirty="0"/>
          </a:p>
        </p:txBody>
      </p:sp>
    </p:spTree>
    <p:extLst>
      <p:ext uri="{BB962C8B-B14F-4D97-AF65-F5344CB8AC3E}">
        <p14:creationId xmlns:p14="http://schemas.microsoft.com/office/powerpoint/2010/main" val="150545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p:cNvSpPr>
            <a:spLocks noGrp="1"/>
          </p:cNvSpPr>
          <p:nvPr>
            <p:ph idx="1"/>
          </p:nvPr>
        </p:nvSpPr>
        <p:spPr>
          <a:xfrm>
            <a:off x="612648" y="1600200"/>
            <a:ext cx="8153400" cy="4495800"/>
          </a:xfrm>
        </p:spPr>
        <p:txBody>
          <a:bodyPr/>
          <a:lstStyle/>
          <a:p>
            <a:r>
              <a:rPr lang="zh-CN" altLang="en-US" dirty="0">
                <a:latin typeface="+mn-ea"/>
              </a:rPr>
              <a:t>内容</a:t>
            </a:r>
            <a:r>
              <a:rPr lang="en-US" altLang="zh-CN" dirty="0">
                <a:latin typeface="+mn-ea"/>
              </a:rPr>
              <a:t>1</a:t>
            </a:r>
            <a:r>
              <a:rPr lang="zh-CN" altLang="en-US" dirty="0">
                <a:latin typeface="+mn-ea"/>
              </a:rPr>
              <a:t>：容斥原理</a:t>
            </a:r>
            <a:endParaRPr lang="en-US" altLang="zh-CN" dirty="0">
              <a:latin typeface="+mn-ea"/>
            </a:endParaRPr>
          </a:p>
          <a:p>
            <a:pPr lvl="1"/>
            <a:r>
              <a:rPr lang="en-US" altLang="zh-CN" sz="2400" dirty="0">
                <a:solidFill>
                  <a:srgbClr val="2E2E99"/>
                </a:solidFill>
                <a:latin typeface="+mn-ea"/>
              </a:rPr>
              <a:t>|A</a:t>
            </a:r>
            <a:r>
              <a:rPr lang="en-US" altLang="zh-CN" sz="2400" dirty="0">
                <a:solidFill>
                  <a:srgbClr val="2E2E99"/>
                </a:solidFill>
                <a:latin typeface="+mn-ea"/>
                <a:sym typeface="Symbol" charset="0"/>
              </a:rPr>
              <a:t>BC|=|A|+|B|+|C|-|AB|-|AC|-|BC|+|ABC|</a:t>
            </a:r>
            <a:endParaRPr lang="en-US" altLang="zh-CN" sz="2400" dirty="0">
              <a:solidFill>
                <a:srgbClr val="2E2E99"/>
              </a:solidFill>
              <a:latin typeface="+mn-ea"/>
            </a:endParaRPr>
          </a:p>
          <a:p>
            <a:r>
              <a:rPr lang="zh-CN" altLang="en-US" dirty="0">
                <a:latin typeface="+mn-ea"/>
              </a:rPr>
              <a:t>内容</a:t>
            </a:r>
            <a:r>
              <a:rPr lang="en-US" altLang="zh-CN" dirty="0">
                <a:latin typeface="+mn-ea"/>
              </a:rPr>
              <a:t>2</a:t>
            </a:r>
            <a:r>
              <a:rPr lang="zh-CN" altLang="en-US" dirty="0">
                <a:latin typeface="+mn-ea"/>
              </a:rPr>
              <a:t>：鸽笼原理</a:t>
            </a:r>
            <a:endParaRPr lang="en-US" altLang="zh-CN" dirty="0">
              <a:latin typeface="+mn-ea"/>
            </a:endParaRPr>
          </a:p>
          <a:p>
            <a:pPr lvl="1"/>
            <a:r>
              <a:rPr lang="en-US" altLang="zh-CN" sz="2400" i="1" dirty="0">
                <a:solidFill>
                  <a:srgbClr val="2E2E99"/>
                </a:solidFill>
                <a:latin typeface="+mn-ea"/>
              </a:rPr>
              <a:t>n</a:t>
            </a:r>
            <a:r>
              <a:rPr lang="en-US" altLang="zh-CN" sz="2400" dirty="0">
                <a:solidFill>
                  <a:srgbClr val="2E2E99"/>
                </a:solidFill>
                <a:latin typeface="+mn-ea"/>
              </a:rPr>
              <a:t> </a:t>
            </a:r>
            <a:r>
              <a:rPr lang="zh-CN" altLang="en-US" sz="2400" dirty="0">
                <a:solidFill>
                  <a:srgbClr val="2E2E99"/>
                </a:solidFill>
                <a:latin typeface="+mn-ea"/>
              </a:rPr>
              <a:t>只鸽子放到</a:t>
            </a:r>
            <a:r>
              <a:rPr lang="en-US" altLang="zh-CN" sz="2400" dirty="0">
                <a:solidFill>
                  <a:srgbClr val="2E2E99"/>
                </a:solidFill>
                <a:latin typeface="+mn-ea"/>
              </a:rPr>
              <a:t> </a:t>
            </a:r>
            <a:r>
              <a:rPr lang="en-US" altLang="zh-CN" sz="2400" i="1" dirty="0">
                <a:solidFill>
                  <a:srgbClr val="2E2E99"/>
                </a:solidFill>
                <a:latin typeface="+mn-ea"/>
              </a:rPr>
              <a:t>m</a:t>
            </a:r>
            <a:r>
              <a:rPr lang="en-US" altLang="zh-CN" sz="2400" dirty="0">
                <a:solidFill>
                  <a:srgbClr val="2E2E99"/>
                </a:solidFill>
                <a:latin typeface="+mn-ea"/>
              </a:rPr>
              <a:t> </a:t>
            </a:r>
            <a:r>
              <a:rPr lang="zh-CN" altLang="en-US" sz="2400" dirty="0">
                <a:solidFill>
                  <a:srgbClr val="2E2E99"/>
                </a:solidFill>
                <a:latin typeface="+mn-ea"/>
              </a:rPr>
              <a:t>个笼子中</a:t>
            </a:r>
            <a:r>
              <a:rPr lang="en-US" altLang="zh-CN" sz="2400" dirty="0">
                <a:solidFill>
                  <a:srgbClr val="2E2E99"/>
                </a:solidFill>
                <a:latin typeface="+mn-ea"/>
              </a:rPr>
              <a:t>, </a:t>
            </a:r>
            <a:r>
              <a:rPr lang="zh-CN" altLang="en-US" sz="2400" dirty="0">
                <a:solidFill>
                  <a:srgbClr val="2E2E99"/>
                </a:solidFill>
                <a:latin typeface="+mn-ea"/>
              </a:rPr>
              <a:t>且</a:t>
            </a:r>
            <a:r>
              <a:rPr lang="en-US" altLang="zh-CN" sz="2400" dirty="0">
                <a:solidFill>
                  <a:srgbClr val="2E2E99"/>
                </a:solidFill>
                <a:latin typeface="+mn-ea"/>
              </a:rPr>
              <a:t> </a:t>
            </a:r>
            <a:r>
              <a:rPr lang="en-US" altLang="zh-CN" sz="2400" i="1" dirty="0">
                <a:solidFill>
                  <a:srgbClr val="2E2E99"/>
                </a:solidFill>
                <a:latin typeface="+mn-ea"/>
              </a:rPr>
              <a:t>m</a:t>
            </a:r>
            <a:r>
              <a:rPr lang="en-US" altLang="zh-CN" sz="2400" dirty="0">
                <a:solidFill>
                  <a:srgbClr val="2E2E99"/>
                </a:solidFill>
                <a:latin typeface="+mn-ea"/>
              </a:rPr>
              <a:t>&lt;</a:t>
            </a:r>
            <a:r>
              <a:rPr lang="en-US" altLang="zh-CN" sz="2400" i="1" dirty="0">
                <a:solidFill>
                  <a:srgbClr val="2E2E99"/>
                </a:solidFill>
                <a:latin typeface="+mn-ea"/>
              </a:rPr>
              <a:t>n</a:t>
            </a:r>
            <a:r>
              <a:rPr lang="en-US" altLang="zh-CN" sz="2400" dirty="0">
                <a:solidFill>
                  <a:srgbClr val="2E2E99"/>
                </a:solidFill>
                <a:latin typeface="+mn-ea"/>
              </a:rPr>
              <a:t>, </a:t>
            </a:r>
            <a:r>
              <a:rPr lang="zh-CN" altLang="en-US" sz="2400" dirty="0">
                <a:solidFill>
                  <a:srgbClr val="2E2E99"/>
                </a:solidFill>
                <a:latin typeface="+mn-ea"/>
              </a:rPr>
              <a:t>则至少有一个笼子要装</a:t>
            </a:r>
            <a:r>
              <a:rPr lang="en-US" altLang="zh-CN" sz="2400" dirty="0">
                <a:solidFill>
                  <a:srgbClr val="2E2E99"/>
                </a:solidFill>
                <a:latin typeface="+mn-ea"/>
              </a:rPr>
              <a:t>2</a:t>
            </a:r>
            <a:r>
              <a:rPr lang="zh-CN" altLang="en-US" sz="2400" dirty="0">
                <a:solidFill>
                  <a:srgbClr val="2E2E99"/>
                </a:solidFill>
                <a:latin typeface="+mn-ea"/>
              </a:rPr>
              <a:t>个或多个</a:t>
            </a:r>
            <a:endParaRPr lang="en-US" altLang="zh-CN" sz="2400" dirty="0">
              <a:solidFill>
                <a:srgbClr val="2E2E99"/>
              </a:solidFill>
              <a:latin typeface="+mn-ea"/>
            </a:endParaRPr>
          </a:p>
          <a:p>
            <a:r>
              <a:rPr lang="zh-CN" altLang="en-US" dirty="0">
                <a:solidFill>
                  <a:srgbClr val="FF0000"/>
                </a:solidFill>
                <a:latin typeface="+mn-ea"/>
              </a:rPr>
              <a:t>内容</a:t>
            </a:r>
            <a:r>
              <a:rPr lang="en-US" altLang="zh-CN" dirty="0">
                <a:solidFill>
                  <a:srgbClr val="FF0000"/>
                </a:solidFill>
                <a:latin typeface="+mn-ea"/>
              </a:rPr>
              <a:t>3</a:t>
            </a:r>
            <a:r>
              <a:rPr lang="zh-CN" altLang="en-US" dirty="0">
                <a:solidFill>
                  <a:srgbClr val="FF0000"/>
                </a:solidFill>
                <a:latin typeface="+mn-ea"/>
              </a:rPr>
              <a:t>：排列与组合</a:t>
            </a:r>
            <a:endParaRPr lang="en-US" altLang="zh-CN" dirty="0">
              <a:solidFill>
                <a:srgbClr val="FF0000"/>
              </a:solidFill>
              <a:latin typeface="+mn-ea"/>
            </a:endParaRPr>
          </a:p>
          <a:p>
            <a:endParaRPr lang="en-US" dirty="0">
              <a:latin typeface="+mn-ea"/>
            </a:endParaRPr>
          </a:p>
        </p:txBody>
      </p:sp>
      <p:sp>
        <p:nvSpPr>
          <p:cNvPr id="2" name="标题 1"/>
          <p:cNvSpPr>
            <a:spLocks noGrp="1"/>
          </p:cNvSpPr>
          <p:nvPr>
            <p:ph type="title"/>
          </p:nvPr>
        </p:nvSpPr>
        <p:spPr/>
        <p:txBody>
          <a:bodyPr/>
          <a:lstStyle/>
          <a:p>
            <a:r>
              <a:rPr lang="zh-CN" altLang="en-US" dirty="0"/>
              <a:t>本节提要</a:t>
            </a:r>
          </a:p>
        </p:txBody>
      </p:sp>
    </p:spTree>
    <p:extLst>
      <p:ext uri="{BB962C8B-B14F-4D97-AF65-F5344CB8AC3E}">
        <p14:creationId xmlns:p14="http://schemas.microsoft.com/office/powerpoint/2010/main" val="1957264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zh-CN" altLang="en-US">
                <a:latin typeface="+mn-ea"/>
                <a:ea typeface="+mn-ea"/>
              </a:rPr>
              <a:t>排列组合计数基本原则</a:t>
            </a:r>
            <a:endParaRPr lang="en-US" altLang="zh-CN">
              <a:latin typeface="+mn-ea"/>
              <a:ea typeface="+mn-ea"/>
            </a:endParaRPr>
          </a:p>
        </p:txBody>
      </p:sp>
      <p:sp>
        <p:nvSpPr>
          <p:cNvPr id="77827" name="Rectangle 3"/>
          <p:cNvSpPr>
            <a:spLocks noGrp="1" noChangeArrowheads="1"/>
          </p:cNvSpPr>
          <p:nvPr>
            <p:ph idx="1"/>
          </p:nvPr>
        </p:nvSpPr>
        <p:spPr/>
        <p:txBody>
          <a:bodyPr>
            <a:normAutofit lnSpcReduction="10000"/>
          </a:bodyPr>
          <a:lstStyle/>
          <a:p>
            <a:r>
              <a:rPr lang="zh-CN" altLang="en-US" dirty="0">
                <a:solidFill>
                  <a:srgbClr val="330066"/>
                </a:solidFill>
                <a:latin typeface="+mn-ea"/>
              </a:rPr>
              <a:t>乘法原则</a:t>
            </a:r>
            <a:endParaRPr lang="en-US" altLang="zh-CN" dirty="0">
              <a:solidFill>
                <a:srgbClr val="330066"/>
              </a:solidFill>
              <a:latin typeface="+mn-ea"/>
            </a:endParaRPr>
          </a:p>
          <a:p>
            <a:pPr lvl="1"/>
            <a:r>
              <a:rPr lang="zh-CN" altLang="en-US" sz="2400" dirty="0">
                <a:latin typeface="+mn-ea"/>
              </a:rPr>
              <a:t>做一件事有两个步骤，第一步有</a:t>
            </a:r>
            <a:r>
              <a:rPr lang="en-US" altLang="zh-CN" sz="2400" dirty="0">
                <a:latin typeface="+mn-ea"/>
              </a:rPr>
              <a:t> n </a:t>
            </a:r>
            <a:r>
              <a:rPr lang="zh-CN" altLang="en-US" sz="2400" dirty="0">
                <a:latin typeface="+mn-ea"/>
              </a:rPr>
              <a:t>种完成方式，第二步</a:t>
            </a:r>
            <a:r>
              <a:rPr lang="en-US" altLang="zh-CN" sz="2400" dirty="0">
                <a:latin typeface="+mn-ea"/>
              </a:rPr>
              <a:t> m </a:t>
            </a:r>
            <a:r>
              <a:rPr lang="zh-CN" altLang="en-US" sz="2400" dirty="0">
                <a:latin typeface="+mn-ea"/>
              </a:rPr>
              <a:t>种完成方式，则完成这件事情共有</a:t>
            </a:r>
            <a:r>
              <a:rPr lang="en-US" altLang="zh-CN" sz="2400" dirty="0">
                <a:latin typeface="+mn-ea"/>
              </a:rPr>
              <a:t> </a:t>
            </a:r>
            <a:r>
              <a:rPr lang="en-US" altLang="zh-CN" sz="2400" dirty="0" err="1">
                <a:latin typeface="+mn-ea"/>
              </a:rPr>
              <a:t>m×n</a:t>
            </a:r>
            <a:r>
              <a:rPr lang="en-US" altLang="zh-CN" sz="2400" dirty="0">
                <a:latin typeface="+mn-ea"/>
              </a:rPr>
              <a:t> </a:t>
            </a:r>
            <a:r>
              <a:rPr lang="zh-CN" altLang="en-US" sz="2400" dirty="0">
                <a:latin typeface="+mn-ea"/>
              </a:rPr>
              <a:t>种方法</a:t>
            </a:r>
          </a:p>
          <a:p>
            <a:pPr lvl="2"/>
            <a:r>
              <a:rPr lang="zh-CN" altLang="en-US" dirty="0">
                <a:latin typeface="+mn-ea"/>
              </a:rPr>
              <a:t>例</a:t>
            </a:r>
            <a:r>
              <a:rPr lang="en-US" altLang="zh-CN" dirty="0">
                <a:latin typeface="+mn-ea"/>
              </a:rPr>
              <a:t>:  A </a:t>
            </a:r>
            <a:r>
              <a:rPr lang="zh-CN" altLang="en-US" dirty="0">
                <a:latin typeface="+mn-ea"/>
              </a:rPr>
              <a:t>是有限集合，</a:t>
            </a:r>
            <a:r>
              <a:rPr lang="en-US" altLang="zh-CN" dirty="0">
                <a:latin typeface="+mn-ea"/>
              </a:rPr>
              <a:t> |A|=n.     A</a:t>
            </a:r>
            <a:r>
              <a:rPr lang="zh-CN" altLang="en-US" dirty="0">
                <a:latin typeface="+mn-ea"/>
              </a:rPr>
              <a:t>的幂集有几个元素？</a:t>
            </a:r>
            <a:endParaRPr lang="en-US" altLang="zh-CN" dirty="0">
              <a:latin typeface="+mn-ea"/>
            </a:endParaRPr>
          </a:p>
          <a:p>
            <a:pPr lvl="2"/>
            <a:endParaRPr lang="en-US" altLang="zh-CN" dirty="0">
              <a:latin typeface="+mn-ea"/>
            </a:endParaRPr>
          </a:p>
          <a:p>
            <a:r>
              <a:rPr lang="zh-CN" altLang="en-US" dirty="0">
                <a:solidFill>
                  <a:srgbClr val="330066"/>
                </a:solidFill>
                <a:latin typeface="+mn-ea"/>
              </a:rPr>
              <a:t>加法原则</a:t>
            </a:r>
          </a:p>
          <a:p>
            <a:pPr lvl="1"/>
            <a:r>
              <a:rPr lang="zh-CN" altLang="en-US" sz="2400" dirty="0">
                <a:latin typeface="+mn-ea"/>
              </a:rPr>
              <a:t>一件事情有两种做法，第一种做法有</a:t>
            </a:r>
            <a:r>
              <a:rPr lang="en-US" altLang="zh-CN" sz="2400" dirty="0">
                <a:latin typeface="+mn-ea"/>
              </a:rPr>
              <a:t>n</a:t>
            </a:r>
            <a:r>
              <a:rPr lang="zh-CN" altLang="en-US" sz="2400" dirty="0">
                <a:latin typeface="+mn-ea"/>
              </a:rPr>
              <a:t>种方式，第二种做法有</a:t>
            </a:r>
            <a:r>
              <a:rPr lang="en-US" altLang="zh-CN" sz="2400" dirty="0">
                <a:latin typeface="+mn-ea"/>
              </a:rPr>
              <a:t>m</a:t>
            </a:r>
            <a:r>
              <a:rPr lang="zh-CN" altLang="en-US" sz="2400" dirty="0">
                <a:latin typeface="+mn-ea"/>
              </a:rPr>
              <a:t>种方式，则完成这件事情共有</a:t>
            </a:r>
            <a:r>
              <a:rPr lang="en-US" altLang="zh-CN" sz="2400" dirty="0">
                <a:latin typeface="+mn-ea"/>
              </a:rPr>
              <a:t>m</a:t>
            </a:r>
            <a:r>
              <a:rPr lang="zh-CN" altLang="en-US" sz="2400" dirty="0">
                <a:latin typeface="+mn-ea"/>
              </a:rPr>
              <a:t>＋</a:t>
            </a:r>
            <a:r>
              <a:rPr lang="en-US" altLang="zh-CN" sz="2400" dirty="0">
                <a:latin typeface="+mn-ea"/>
              </a:rPr>
              <a:t>n</a:t>
            </a:r>
            <a:r>
              <a:rPr lang="zh-CN" altLang="en-US" sz="2400" dirty="0">
                <a:latin typeface="+mn-ea"/>
              </a:rPr>
              <a:t>种方法</a:t>
            </a:r>
          </a:p>
          <a:p>
            <a:pPr lvl="2"/>
            <a:r>
              <a:rPr lang="zh-CN" altLang="en-US" dirty="0">
                <a:latin typeface="+mn-ea"/>
              </a:rPr>
              <a:t>定义标识符：由字符开头的</a:t>
            </a:r>
            <a:r>
              <a:rPr lang="en-US" altLang="zh-CN" dirty="0">
                <a:latin typeface="+mn-ea"/>
              </a:rPr>
              <a:t>8</a:t>
            </a:r>
            <a:r>
              <a:rPr lang="zh-CN" altLang="en-US" dirty="0">
                <a:latin typeface="+mn-ea"/>
              </a:rPr>
              <a:t>位字符数字串或者一位字符。共有多少个合法标识符？</a:t>
            </a:r>
          </a:p>
          <a:p>
            <a:pPr lvl="2"/>
            <a:r>
              <a:rPr lang="zh-CN" altLang="en-US" dirty="0">
                <a:latin typeface="+mn-ea"/>
              </a:rPr>
              <a:t>含数字</a:t>
            </a:r>
            <a:r>
              <a:rPr lang="en-US" altLang="zh-CN" dirty="0">
                <a:latin typeface="+mn-ea"/>
              </a:rPr>
              <a:t>1</a:t>
            </a:r>
            <a:r>
              <a:rPr lang="zh-CN" altLang="en-US" dirty="0">
                <a:latin typeface="+mn-ea"/>
              </a:rPr>
              <a:t>的小于</a:t>
            </a:r>
            <a:r>
              <a:rPr lang="en-US" altLang="zh-CN" dirty="0">
                <a:latin typeface="+mn-ea"/>
              </a:rPr>
              <a:t>10000</a:t>
            </a:r>
            <a:r>
              <a:rPr lang="zh-CN" altLang="en-US" dirty="0">
                <a:latin typeface="+mn-ea"/>
              </a:rPr>
              <a:t>的正整数个数</a:t>
            </a:r>
          </a:p>
        </p:txBody>
      </p:sp>
    </p:spTree>
    <p:extLst>
      <p:ext uri="{BB962C8B-B14F-4D97-AF65-F5344CB8AC3E}">
        <p14:creationId xmlns:p14="http://schemas.microsoft.com/office/powerpoint/2010/main" val="169271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zh-CN" altLang="en-US">
                <a:latin typeface="+mn-ea"/>
                <a:ea typeface="+mn-ea"/>
              </a:rPr>
              <a:t>排列</a:t>
            </a:r>
            <a:endParaRPr lang="en-US" altLang="zh-CN">
              <a:latin typeface="+mn-ea"/>
              <a:ea typeface="+mn-ea"/>
            </a:endParaRPr>
          </a:p>
        </p:txBody>
      </p:sp>
      <p:sp>
        <p:nvSpPr>
          <p:cNvPr id="43010" name="Rectangle 3"/>
          <p:cNvSpPr>
            <a:spLocks noGrp="1" noChangeArrowheads="1"/>
          </p:cNvSpPr>
          <p:nvPr>
            <p:ph idx="1"/>
          </p:nvPr>
        </p:nvSpPr>
        <p:spPr/>
        <p:txBody>
          <a:bodyPr/>
          <a:lstStyle/>
          <a:p>
            <a:r>
              <a:rPr lang="zh-CN" altLang="en-US" dirty="0">
                <a:latin typeface="+mn-ea"/>
              </a:rPr>
              <a:t>考察有</a:t>
            </a:r>
            <a:r>
              <a:rPr lang="en-US" altLang="zh-CN" dirty="0">
                <a:latin typeface="+mn-ea"/>
              </a:rPr>
              <a:t> </a:t>
            </a:r>
            <a:r>
              <a:rPr lang="en-US" altLang="zh-CN" i="1" dirty="0">
                <a:latin typeface="+mn-ea"/>
              </a:rPr>
              <a:t>n </a:t>
            </a:r>
            <a:r>
              <a:rPr lang="zh-CN" altLang="en-US" dirty="0">
                <a:latin typeface="+mn-ea"/>
              </a:rPr>
              <a:t>个元素的集合，有多少种不同的</a:t>
            </a:r>
            <a:r>
              <a:rPr lang="zh-CN" altLang="en-US" dirty="0">
                <a:solidFill>
                  <a:srgbClr val="2E2E99"/>
                </a:solidFill>
                <a:latin typeface="+mn-ea"/>
              </a:rPr>
              <a:t>有序</a:t>
            </a:r>
            <a:r>
              <a:rPr lang="zh-CN" altLang="en-US" dirty="0">
                <a:latin typeface="+mn-ea"/>
              </a:rPr>
              <a:t>遍历？</a:t>
            </a:r>
            <a:endParaRPr lang="en-US" altLang="zh-CN" dirty="0">
              <a:latin typeface="+mn-ea"/>
            </a:endParaRPr>
          </a:p>
          <a:p>
            <a:pPr lvl="1"/>
            <a:r>
              <a:rPr lang="en-US" altLang="zh-CN" i="1" dirty="0">
                <a:latin typeface="+mn-ea"/>
              </a:rPr>
              <a:t>n</a:t>
            </a:r>
            <a:r>
              <a:rPr lang="en-US" altLang="zh-CN" dirty="0">
                <a:latin typeface="+mn-ea"/>
              </a:rPr>
              <a:t>!</a:t>
            </a:r>
          </a:p>
          <a:p>
            <a:r>
              <a:rPr lang="zh-CN" altLang="en-US" dirty="0">
                <a:latin typeface="+mn-ea"/>
              </a:rPr>
              <a:t>考察有</a:t>
            </a:r>
            <a:r>
              <a:rPr lang="en-US" altLang="zh-CN" dirty="0">
                <a:latin typeface="+mn-ea"/>
              </a:rPr>
              <a:t> </a:t>
            </a:r>
            <a:r>
              <a:rPr lang="en-US" altLang="zh-CN" i="1" dirty="0">
                <a:latin typeface="+mn-ea"/>
              </a:rPr>
              <a:t>n </a:t>
            </a:r>
            <a:r>
              <a:rPr lang="zh-CN" altLang="en-US" dirty="0">
                <a:latin typeface="+mn-ea"/>
              </a:rPr>
              <a:t>个元素的集合，有序取出</a:t>
            </a:r>
            <a:r>
              <a:rPr lang="en-US" altLang="zh-CN" dirty="0">
                <a:latin typeface="+mn-ea"/>
              </a:rPr>
              <a:t> </a:t>
            </a:r>
            <a:r>
              <a:rPr lang="en-US" altLang="zh-CN" i="1" dirty="0">
                <a:latin typeface="+mn-ea"/>
              </a:rPr>
              <a:t>r </a:t>
            </a:r>
            <a:r>
              <a:rPr lang="zh-CN" altLang="en-US" dirty="0">
                <a:latin typeface="+mn-ea"/>
              </a:rPr>
              <a:t>个元素</a:t>
            </a:r>
            <a:r>
              <a:rPr lang="en-US" altLang="zh-CN" dirty="0">
                <a:latin typeface="+mn-ea"/>
              </a:rPr>
              <a:t>,</a:t>
            </a:r>
            <a:r>
              <a:rPr lang="zh-CN" altLang="en-US" dirty="0">
                <a:latin typeface="+mn-ea"/>
              </a:rPr>
              <a:t>元素不重复，有多少种可能的取法？（即</a:t>
            </a:r>
            <a:r>
              <a:rPr lang="en-US" altLang="zh-CN" i="1" dirty="0">
                <a:latin typeface="+mn-ea"/>
              </a:rPr>
              <a:t>n </a:t>
            </a:r>
            <a:r>
              <a:rPr lang="zh-CN" altLang="en-US" dirty="0">
                <a:latin typeface="+mn-ea"/>
              </a:rPr>
              <a:t>个元素的</a:t>
            </a:r>
            <a:r>
              <a:rPr lang="en-US" altLang="zh-CN" dirty="0">
                <a:latin typeface="+mn-ea"/>
              </a:rPr>
              <a:t> </a:t>
            </a:r>
            <a:r>
              <a:rPr lang="en-US" altLang="zh-CN" i="1" dirty="0">
                <a:solidFill>
                  <a:srgbClr val="330066"/>
                </a:solidFill>
                <a:latin typeface="+mn-ea"/>
              </a:rPr>
              <a:t>r</a:t>
            </a:r>
            <a:r>
              <a:rPr lang="en-US" altLang="zh-CN" dirty="0">
                <a:solidFill>
                  <a:srgbClr val="330066"/>
                </a:solidFill>
                <a:latin typeface="+mn-ea"/>
              </a:rPr>
              <a:t>-</a:t>
            </a:r>
            <a:r>
              <a:rPr lang="zh-CN" altLang="en-US" dirty="0">
                <a:solidFill>
                  <a:srgbClr val="330066"/>
                </a:solidFill>
                <a:latin typeface="+mn-ea"/>
              </a:rPr>
              <a:t>排列</a:t>
            </a:r>
            <a:r>
              <a:rPr lang="en-US" altLang="zh-CN" dirty="0">
                <a:solidFill>
                  <a:srgbClr val="330066"/>
                </a:solidFill>
                <a:latin typeface="+mn-ea"/>
              </a:rPr>
              <a:t> </a:t>
            </a:r>
            <a:r>
              <a:rPr lang="zh-CN" altLang="en-US" dirty="0">
                <a:latin typeface="+mn-ea"/>
              </a:rPr>
              <a:t>有多少个？）</a:t>
            </a:r>
            <a:endParaRPr lang="en-US" altLang="zh-CN" dirty="0">
              <a:latin typeface="+mn-ea"/>
            </a:endParaRPr>
          </a:p>
        </p:txBody>
      </p:sp>
      <p:pic>
        <p:nvPicPr>
          <p:cNvPr id="43012" name="图片 1"/>
          <p:cNvPicPr>
            <a:picLocks noChangeAspect="1"/>
          </p:cNvPicPr>
          <p:nvPr/>
        </p:nvPicPr>
        <p:blipFill rotWithShape="1">
          <a:blip r:embed="rId3" cstate="print">
            <a:extLst>
              <a:ext uri="{28A0092B-C50C-407E-A947-70E740481C1C}">
                <a14:useLocalDpi xmlns:a14="http://schemas.microsoft.com/office/drawing/2010/main"/>
              </a:ext>
            </a:extLst>
          </a:blip>
          <a:srcRect l="305" t="14055" r="3091" b="13256"/>
          <a:stretch/>
        </p:blipFill>
        <p:spPr bwMode="auto">
          <a:xfrm>
            <a:off x="850900" y="4699000"/>
            <a:ext cx="7562850" cy="890588"/>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372407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r>
              <a:rPr lang="zh-CN" altLang="en-US" dirty="0">
                <a:latin typeface="+mn-ea"/>
                <a:ea typeface="+mn-ea"/>
              </a:rPr>
              <a:t>例</a:t>
            </a:r>
          </a:p>
        </p:txBody>
      </p:sp>
      <p:sp>
        <p:nvSpPr>
          <p:cNvPr id="3" name="内容占位符 2"/>
          <p:cNvSpPr>
            <a:spLocks noGrp="1"/>
          </p:cNvSpPr>
          <p:nvPr>
            <p:ph idx="1"/>
          </p:nvPr>
        </p:nvSpPr>
        <p:spPr/>
        <p:txBody>
          <a:bodyPr>
            <a:noAutofit/>
          </a:bodyPr>
          <a:lstStyle/>
          <a:p>
            <a:pPr marL="514350" indent="-514350">
              <a:buFont typeface="+mj-lt"/>
              <a:buAutoNum type="arabicPeriod"/>
              <a:defRPr/>
            </a:pPr>
            <a:r>
              <a:rPr lang="zh-CN" altLang="en-US" sz="2700" dirty="0">
                <a:latin typeface="+mn-ea"/>
              </a:rPr>
              <a:t>从</a:t>
            </a:r>
            <a:r>
              <a:rPr lang="en-US" altLang="zh-CN" sz="2700" dirty="0">
                <a:latin typeface="+mn-ea"/>
              </a:rPr>
              <a:t>52</a:t>
            </a:r>
            <a:r>
              <a:rPr lang="zh-CN" altLang="en-US" sz="2700" dirty="0">
                <a:latin typeface="+mn-ea"/>
              </a:rPr>
              <a:t>张扑克牌中发</a:t>
            </a:r>
            <a:r>
              <a:rPr lang="en-US" altLang="zh-CN" sz="2700" dirty="0">
                <a:latin typeface="+mn-ea"/>
              </a:rPr>
              <a:t>5</a:t>
            </a:r>
            <a:r>
              <a:rPr lang="zh-CN" altLang="en-US" sz="2700" dirty="0">
                <a:latin typeface="+mn-ea"/>
              </a:rPr>
              <a:t>张牌，如果考虑发牌次序，共有多少种牌型？</a:t>
            </a:r>
          </a:p>
          <a:p>
            <a:pPr marL="514350" indent="-514350">
              <a:buFont typeface="+mj-lt"/>
              <a:buAutoNum type="arabicPeriod"/>
              <a:defRPr/>
            </a:pPr>
            <a:r>
              <a:rPr lang="zh-CN" altLang="en-US" sz="2700" dirty="0">
                <a:latin typeface="+mn-ea"/>
              </a:rPr>
              <a:t>密码是字母开头</a:t>
            </a:r>
            <a:r>
              <a:rPr lang="en-US" altLang="zh-CN" sz="2700" dirty="0">
                <a:latin typeface="+mn-ea"/>
              </a:rPr>
              <a:t>8</a:t>
            </a:r>
            <a:r>
              <a:rPr lang="zh-CN" altLang="en-US" sz="2700" dirty="0">
                <a:latin typeface="+mn-ea"/>
              </a:rPr>
              <a:t>位长字母和数字串，总共可以设计多少个密码？</a:t>
            </a:r>
            <a:endParaRPr lang="en-US" altLang="zh-CN" sz="2700" dirty="0">
              <a:latin typeface="+mn-ea"/>
            </a:endParaRPr>
          </a:p>
          <a:p>
            <a:pPr marL="514350" indent="-514350">
              <a:buFont typeface="+mj-lt"/>
              <a:buAutoNum type="arabicPeriod"/>
              <a:defRPr/>
            </a:pPr>
            <a:r>
              <a:rPr lang="zh-CN" altLang="en-US" sz="2700" dirty="0">
                <a:latin typeface="+mn-ea"/>
              </a:rPr>
              <a:t>密码是字母开头</a:t>
            </a:r>
            <a:r>
              <a:rPr lang="en-US" altLang="zh-CN" sz="2700" dirty="0">
                <a:latin typeface="+mn-ea"/>
              </a:rPr>
              <a:t>8</a:t>
            </a:r>
            <a:r>
              <a:rPr lang="zh-CN" altLang="en-US" sz="2700" dirty="0">
                <a:latin typeface="+mn-ea"/>
              </a:rPr>
              <a:t>位长字母和数字串，如果不允许字母或者数字重复，总共可以设计多少个密码？</a:t>
            </a:r>
          </a:p>
          <a:p>
            <a:pPr marL="514350" indent="-514350">
              <a:buFont typeface="+mj-lt"/>
              <a:buAutoNum type="arabicPeriod"/>
              <a:defRPr/>
            </a:pPr>
            <a:r>
              <a:rPr lang="zh-CN" altLang="en-US" sz="2700" dirty="0">
                <a:latin typeface="+mn-ea"/>
              </a:rPr>
              <a:t>将</a:t>
            </a:r>
            <a:r>
              <a:rPr lang="en-US" altLang="zh-CN" sz="2700" dirty="0">
                <a:latin typeface="+mn-ea"/>
              </a:rPr>
              <a:t>26</a:t>
            </a:r>
            <a:r>
              <a:rPr lang="zh-CN" altLang="en-US" sz="2700" dirty="0">
                <a:latin typeface="+mn-ea"/>
              </a:rPr>
              <a:t>个英文字母进行排列，有多少种排列以</a:t>
            </a:r>
            <a:r>
              <a:rPr lang="en-US" altLang="zh-CN" sz="2700" dirty="0">
                <a:latin typeface="+mn-ea"/>
              </a:rPr>
              <a:t>ABC</a:t>
            </a:r>
            <a:r>
              <a:rPr lang="zh-CN" altLang="en-US" sz="2700" dirty="0">
                <a:latin typeface="+mn-ea"/>
              </a:rPr>
              <a:t>开头？</a:t>
            </a:r>
            <a:endParaRPr lang="en-US" altLang="zh-CN" sz="2700" dirty="0">
              <a:latin typeface="+mn-ea"/>
            </a:endParaRPr>
          </a:p>
          <a:p>
            <a:pPr marL="514350" indent="-514350">
              <a:buFont typeface="+mj-lt"/>
              <a:buAutoNum type="arabicPeriod"/>
              <a:defRPr/>
            </a:pPr>
            <a:r>
              <a:rPr lang="zh-CN" altLang="en-US" sz="2700" dirty="0">
                <a:latin typeface="+mn-ea"/>
              </a:rPr>
              <a:t>将</a:t>
            </a:r>
            <a:r>
              <a:rPr lang="en-US" altLang="zh-CN" sz="2700" dirty="0">
                <a:latin typeface="+mn-ea"/>
              </a:rPr>
              <a:t>26</a:t>
            </a:r>
            <a:r>
              <a:rPr lang="zh-CN" altLang="en-US" sz="2700" dirty="0">
                <a:latin typeface="+mn-ea"/>
              </a:rPr>
              <a:t>个英文字母进行排列，有多少种排列中含有</a:t>
            </a:r>
            <a:r>
              <a:rPr lang="en-US" altLang="zh-CN" sz="2700" dirty="0">
                <a:latin typeface="+mn-ea"/>
              </a:rPr>
              <a:t>ABC</a:t>
            </a:r>
            <a:r>
              <a:rPr lang="zh-CN" altLang="en-US" sz="2700" dirty="0">
                <a:latin typeface="+mn-ea"/>
              </a:rPr>
              <a:t>串？</a:t>
            </a:r>
            <a:endParaRPr lang="en-US" altLang="zh-CN" sz="2700" dirty="0">
              <a:latin typeface="+mn-ea"/>
            </a:endParaRPr>
          </a:p>
        </p:txBody>
      </p:sp>
    </p:spTree>
    <p:extLst>
      <p:ext uri="{BB962C8B-B14F-4D97-AF65-F5344CB8AC3E}">
        <p14:creationId xmlns:p14="http://schemas.microsoft.com/office/powerpoint/2010/main" val="336451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r>
              <a:rPr lang="zh-CN" altLang="en-US">
                <a:latin typeface="+mn-ea"/>
                <a:ea typeface="+mn-ea"/>
              </a:rPr>
              <a:t>组合</a:t>
            </a:r>
          </a:p>
        </p:txBody>
      </p:sp>
      <p:sp>
        <p:nvSpPr>
          <p:cNvPr id="46082" name="内容占位符 2"/>
          <p:cNvSpPr>
            <a:spLocks noGrp="1"/>
          </p:cNvSpPr>
          <p:nvPr>
            <p:ph idx="1"/>
          </p:nvPr>
        </p:nvSpPr>
        <p:spPr/>
        <p:txBody>
          <a:bodyPr/>
          <a:lstStyle/>
          <a:p>
            <a:r>
              <a:rPr lang="zh-CN" altLang="en-US" dirty="0">
                <a:latin typeface="+mn-ea"/>
              </a:rPr>
              <a:t>考察有</a:t>
            </a:r>
            <a:r>
              <a:rPr lang="en-US" altLang="zh-CN" dirty="0">
                <a:latin typeface="+mn-ea"/>
              </a:rPr>
              <a:t> </a:t>
            </a:r>
            <a:r>
              <a:rPr lang="en-US" altLang="zh-CN" i="1" dirty="0">
                <a:latin typeface="+mn-ea"/>
              </a:rPr>
              <a:t>n</a:t>
            </a:r>
            <a:r>
              <a:rPr lang="en-US" altLang="zh-CN" dirty="0">
                <a:latin typeface="+mn-ea"/>
              </a:rPr>
              <a:t> </a:t>
            </a:r>
            <a:r>
              <a:rPr lang="zh-CN" altLang="en-US" dirty="0">
                <a:latin typeface="+mn-ea"/>
              </a:rPr>
              <a:t>个元素的集合，如果取</a:t>
            </a:r>
            <a:r>
              <a:rPr lang="en-US" altLang="zh-CN" dirty="0">
                <a:latin typeface="+mn-ea"/>
              </a:rPr>
              <a:t> </a:t>
            </a:r>
            <a:r>
              <a:rPr lang="en-US" altLang="zh-CN" i="1" dirty="0">
                <a:latin typeface="+mn-ea"/>
              </a:rPr>
              <a:t>r</a:t>
            </a:r>
            <a:r>
              <a:rPr lang="en-US" altLang="zh-CN" dirty="0">
                <a:latin typeface="+mn-ea"/>
              </a:rPr>
              <a:t> </a:t>
            </a:r>
            <a:r>
              <a:rPr lang="zh-CN" altLang="en-US" dirty="0">
                <a:latin typeface="+mn-ea"/>
              </a:rPr>
              <a:t>个元素出来，共有多少种取法（即</a:t>
            </a:r>
            <a:r>
              <a:rPr lang="en-US" altLang="zh-CN" dirty="0">
                <a:latin typeface="+mn-ea"/>
              </a:rPr>
              <a:t> </a:t>
            </a:r>
            <a:r>
              <a:rPr lang="en-US" altLang="zh-CN" i="1" dirty="0">
                <a:solidFill>
                  <a:srgbClr val="330066"/>
                </a:solidFill>
                <a:latin typeface="+mn-ea"/>
              </a:rPr>
              <a:t>r</a:t>
            </a:r>
            <a:r>
              <a:rPr lang="en-US" altLang="zh-CN" dirty="0">
                <a:solidFill>
                  <a:srgbClr val="330066"/>
                </a:solidFill>
                <a:latin typeface="+mn-ea"/>
              </a:rPr>
              <a:t>-</a:t>
            </a:r>
            <a:r>
              <a:rPr lang="zh-CN" altLang="en-US" dirty="0">
                <a:solidFill>
                  <a:srgbClr val="330066"/>
                </a:solidFill>
                <a:latin typeface="+mn-ea"/>
              </a:rPr>
              <a:t>组合</a:t>
            </a:r>
            <a:r>
              <a:rPr lang="en-US" altLang="zh-CN" dirty="0">
                <a:solidFill>
                  <a:srgbClr val="330066"/>
                </a:solidFill>
                <a:latin typeface="+mn-ea"/>
              </a:rPr>
              <a:t> </a:t>
            </a:r>
            <a:r>
              <a:rPr lang="zh-CN" altLang="en-US" dirty="0">
                <a:latin typeface="+mn-ea"/>
              </a:rPr>
              <a:t>的个数）？</a:t>
            </a:r>
            <a:endParaRPr lang="en-US" altLang="zh-CN" dirty="0">
              <a:latin typeface="+mn-ea"/>
            </a:endParaRPr>
          </a:p>
          <a:p>
            <a:pPr lvl="1"/>
            <a:r>
              <a:rPr lang="zh-CN" altLang="en-US" dirty="0">
                <a:latin typeface="+mn-ea"/>
              </a:rPr>
              <a:t>含有</a:t>
            </a:r>
            <a:r>
              <a:rPr lang="en-US" altLang="zh-CN" dirty="0">
                <a:latin typeface="+mn-ea"/>
              </a:rPr>
              <a:t> </a:t>
            </a:r>
            <a:r>
              <a:rPr lang="en-US" altLang="zh-CN" i="1" dirty="0">
                <a:latin typeface="+mn-ea"/>
              </a:rPr>
              <a:t>r</a:t>
            </a:r>
            <a:r>
              <a:rPr lang="en-US" altLang="zh-CN" dirty="0">
                <a:latin typeface="+mn-ea"/>
              </a:rPr>
              <a:t> </a:t>
            </a:r>
            <a:r>
              <a:rPr lang="zh-CN" altLang="en-US" dirty="0">
                <a:latin typeface="+mn-ea"/>
              </a:rPr>
              <a:t>个元素的子集的个数</a:t>
            </a:r>
            <a:endParaRPr lang="en-US" altLang="zh-CN" dirty="0">
              <a:latin typeface="+mn-ea"/>
            </a:endParaRPr>
          </a:p>
          <a:p>
            <a:pPr lvl="1"/>
            <a:r>
              <a:rPr lang="en-US" altLang="zh-CN" i="1" dirty="0">
                <a:latin typeface="+mn-ea"/>
              </a:rPr>
              <a:t>C</a:t>
            </a:r>
            <a:r>
              <a:rPr lang="en-US" altLang="zh-CN" dirty="0">
                <a:latin typeface="+mn-ea"/>
              </a:rPr>
              <a:t>(</a:t>
            </a:r>
            <a:r>
              <a:rPr lang="en-US" altLang="zh-CN" i="1" dirty="0" err="1">
                <a:latin typeface="+mn-ea"/>
              </a:rPr>
              <a:t>n,r</a:t>
            </a:r>
            <a:r>
              <a:rPr lang="en-US" altLang="zh-CN" dirty="0">
                <a:latin typeface="+mn-ea"/>
              </a:rPr>
              <a:t>)=</a:t>
            </a:r>
            <a:r>
              <a:rPr lang="en-US" altLang="zh-CN" i="1" dirty="0">
                <a:latin typeface="+mn-ea"/>
              </a:rPr>
              <a:t>P</a:t>
            </a:r>
            <a:r>
              <a:rPr lang="en-US" altLang="zh-CN" dirty="0">
                <a:latin typeface="+mn-ea"/>
              </a:rPr>
              <a:t>(</a:t>
            </a:r>
            <a:r>
              <a:rPr lang="en-US" altLang="zh-CN" i="1" dirty="0" err="1">
                <a:latin typeface="+mn-ea"/>
              </a:rPr>
              <a:t>n,r</a:t>
            </a:r>
            <a:r>
              <a:rPr lang="en-US" altLang="zh-CN" dirty="0">
                <a:latin typeface="+mn-ea"/>
              </a:rPr>
              <a:t>)/</a:t>
            </a:r>
            <a:r>
              <a:rPr lang="en-US" altLang="zh-CN" i="1" dirty="0">
                <a:latin typeface="+mn-ea"/>
              </a:rPr>
              <a:t>P</a:t>
            </a:r>
            <a:r>
              <a:rPr lang="en-US" altLang="zh-CN" dirty="0">
                <a:latin typeface="+mn-ea"/>
              </a:rPr>
              <a:t>(</a:t>
            </a:r>
            <a:r>
              <a:rPr lang="en-US" altLang="zh-CN" i="1" dirty="0" err="1">
                <a:latin typeface="+mn-ea"/>
              </a:rPr>
              <a:t>r,r</a:t>
            </a:r>
            <a:r>
              <a:rPr lang="en-US" altLang="zh-CN" dirty="0">
                <a:latin typeface="+mn-ea"/>
              </a:rPr>
              <a:t>)    </a:t>
            </a:r>
          </a:p>
          <a:p>
            <a:pPr lvl="1">
              <a:buFont typeface="Wingdings" charset="0"/>
              <a:buNone/>
            </a:pPr>
            <a:endParaRPr lang="en-US" altLang="zh-CN" dirty="0">
              <a:latin typeface="+mn-ea"/>
            </a:endParaRPr>
          </a:p>
          <a:p>
            <a:pPr lvl="1">
              <a:buFont typeface="Wingdings" charset="0"/>
              <a:buNone/>
            </a:pPr>
            <a:endParaRPr lang="en-US" altLang="zh-CN" dirty="0">
              <a:latin typeface="+mn-ea"/>
            </a:endParaRPr>
          </a:p>
        </p:txBody>
      </p:sp>
      <p:graphicFrame>
        <p:nvGraphicFramePr>
          <p:cNvPr id="46083" name="对象 1"/>
          <p:cNvGraphicFramePr>
            <a:graphicFrameLocks noChangeAspect="1"/>
          </p:cNvGraphicFramePr>
          <p:nvPr>
            <p:extLst>
              <p:ext uri="{D42A27DB-BD31-4B8C-83A1-F6EECF244321}">
                <p14:modId xmlns:p14="http://schemas.microsoft.com/office/powerpoint/2010/main" val="2639981896"/>
              </p:ext>
            </p:extLst>
          </p:nvPr>
        </p:nvGraphicFramePr>
        <p:xfrm>
          <a:off x="4500563" y="3284538"/>
          <a:ext cx="114300" cy="165100"/>
        </p:xfrm>
        <a:graphic>
          <a:graphicData uri="http://schemas.openxmlformats.org/presentationml/2006/ole">
            <mc:AlternateContent xmlns:mc="http://schemas.openxmlformats.org/markup-compatibility/2006">
              <mc:Choice xmlns:v="urn:schemas-microsoft-com:vml" Requires="v">
                <p:oleObj spid="_x0000_s8291" name="Equation" r:id="rId3" imgW="114300" imgH="165100" progId="Equation.3">
                  <p:embed/>
                </p:oleObj>
              </mc:Choice>
              <mc:Fallback>
                <p:oleObj name="Equation" r:id="rId3" imgW="114300" imgH="165100" progId="Equation.3">
                  <p:embed/>
                  <p:pic>
                    <p:nvPicPr>
                      <p:cNvPr id="46083"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284538"/>
                        <a:ext cx="1143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46084" name="图片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686793" y="4805636"/>
            <a:ext cx="3744913"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5" name="图片 3" descr="be7e75741729ca87cc33312dd1894ad8.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792068" y="4950099"/>
            <a:ext cx="3048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6" name="图片 4" descr="0b2e7399038905155e2e289df5139acd.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223868" y="4950099"/>
            <a:ext cx="3937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7" name="图片 5" descr="0b2e7399038905155e2e289df5139acd.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727106" y="4950099"/>
            <a:ext cx="3937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8" name="图片 6" descr="ee6cc53b4b292eb734c1e907777c7a1f.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231931" y="4950099"/>
            <a:ext cx="3937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9" name="图片 7" descr="a4b1204c00d8d4acd94ffd1ff7a4f5b5.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736756" y="4877074"/>
            <a:ext cx="2794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90" name="图片 9"/>
          <p:cNvPicPr>
            <a:picLocks noChangeAspect="1"/>
          </p:cNvPicPr>
          <p:nvPr/>
        </p:nvPicPr>
        <p:blipFill rotWithShape="1">
          <a:blip r:embed="rId10" cstate="print">
            <a:extLst>
              <a:ext uri="{28A0092B-C50C-407E-A947-70E740481C1C}">
                <a14:useLocalDpi xmlns:a14="http://schemas.microsoft.com/office/drawing/2010/main"/>
              </a:ext>
            </a:extLst>
          </a:blip>
          <a:srcRect l="-1110" r="-998"/>
          <a:stretch/>
        </p:blipFill>
        <p:spPr bwMode="auto">
          <a:xfrm>
            <a:off x="1475656" y="3789040"/>
            <a:ext cx="6176962" cy="944563"/>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45422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p:cNvSpPr>
            <a:spLocks noGrp="1"/>
          </p:cNvSpPr>
          <p:nvPr>
            <p:ph idx="1"/>
          </p:nvPr>
        </p:nvSpPr>
        <p:spPr/>
        <p:txBody>
          <a:bodyPr/>
          <a:lstStyle/>
          <a:p>
            <a:r>
              <a:rPr lang="zh-CN" altLang="en-US" dirty="0">
                <a:latin typeface="+mn-ea"/>
              </a:rPr>
              <a:t>内容</a:t>
            </a:r>
            <a:r>
              <a:rPr lang="en-US" altLang="zh-CN" dirty="0">
                <a:latin typeface="+mn-ea"/>
              </a:rPr>
              <a:t>1</a:t>
            </a:r>
            <a:r>
              <a:rPr lang="zh-CN" altLang="en-US" dirty="0">
                <a:latin typeface="+mn-ea"/>
              </a:rPr>
              <a:t>：容斥原理</a:t>
            </a:r>
            <a:endParaRPr lang="en-US" altLang="zh-CN" dirty="0">
              <a:latin typeface="+mn-ea"/>
            </a:endParaRPr>
          </a:p>
          <a:p>
            <a:r>
              <a:rPr lang="zh-CN" altLang="en-US" dirty="0">
                <a:latin typeface="+mn-ea"/>
              </a:rPr>
              <a:t>内容</a:t>
            </a:r>
            <a:r>
              <a:rPr lang="en-US" altLang="zh-CN" dirty="0">
                <a:latin typeface="+mn-ea"/>
              </a:rPr>
              <a:t>2</a:t>
            </a:r>
            <a:r>
              <a:rPr lang="zh-CN" altLang="en-US" dirty="0">
                <a:latin typeface="+mn-ea"/>
              </a:rPr>
              <a:t>：鸽笼原理</a:t>
            </a:r>
            <a:endParaRPr lang="en-US" altLang="zh-CN" dirty="0">
              <a:latin typeface="+mn-ea"/>
            </a:endParaRPr>
          </a:p>
          <a:p>
            <a:r>
              <a:rPr lang="zh-CN" altLang="en-US" dirty="0">
                <a:latin typeface="+mn-ea"/>
              </a:rPr>
              <a:t>内容</a:t>
            </a:r>
            <a:r>
              <a:rPr lang="en-US" altLang="zh-CN" dirty="0">
                <a:latin typeface="+mn-ea"/>
              </a:rPr>
              <a:t>3</a:t>
            </a:r>
            <a:r>
              <a:rPr lang="zh-CN" altLang="en-US" dirty="0">
                <a:latin typeface="+mn-ea"/>
              </a:rPr>
              <a:t>：排列与组合</a:t>
            </a:r>
            <a:endParaRPr lang="en-US" altLang="zh-CN" dirty="0">
              <a:latin typeface="+mn-ea"/>
            </a:endParaRPr>
          </a:p>
          <a:p>
            <a:endParaRPr lang="en-US" dirty="0">
              <a:latin typeface="+mn-ea"/>
            </a:endParaRPr>
          </a:p>
        </p:txBody>
      </p:sp>
      <p:sp>
        <p:nvSpPr>
          <p:cNvPr id="2" name="标题 1"/>
          <p:cNvSpPr>
            <a:spLocks noGrp="1"/>
          </p:cNvSpPr>
          <p:nvPr>
            <p:ph type="title"/>
          </p:nvPr>
        </p:nvSpPr>
        <p:spPr/>
        <p:txBody>
          <a:bodyPr/>
          <a:lstStyle/>
          <a:p>
            <a:r>
              <a:rPr lang="zh-CN" altLang="en-US" dirty="0"/>
              <a:t>本节提要</a:t>
            </a:r>
          </a:p>
        </p:txBody>
      </p:sp>
    </p:spTree>
    <p:extLst>
      <p:ext uri="{BB962C8B-B14F-4D97-AF65-F5344CB8AC3E}">
        <p14:creationId xmlns:p14="http://schemas.microsoft.com/office/powerpoint/2010/main" val="322235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8397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zh-CN" altLang="en-US" dirty="0">
                <a:latin typeface="+mn-ea"/>
                <a:ea typeface="+mn-ea"/>
              </a:rPr>
              <a:t>例</a:t>
            </a:r>
            <a:endParaRPr lang="en-US" altLang="zh-CN" dirty="0">
              <a:latin typeface="+mn-ea"/>
              <a:ea typeface="+mn-ea"/>
            </a:endParaRPr>
          </a:p>
        </p:txBody>
      </p:sp>
      <p:sp>
        <p:nvSpPr>
          <p:cNvPr id="98307" name="Rectangle 3"/>
          <p:cNvSpPr>
            <a:spLocks noGrp="1" noChangeArrowheads="1"/>
          </p:cNvSpPr>
          <p:nvPr>
            <p:ph idx="1"/>
          </p:nvPr>
        </p:nvSpPr>
        <p:spPr/>
        <p:txBody>
          <a:bodyPr/>
          <a:lstStyle/>
          <a:p>
            <a:pPr marL="514350" indent="-514350">
              <a:lnSpc>
                <a:spcPct val="90000"/>
              </a:lnSpc>
              <a:buFont typeface="+mj-lt"/>
              <a:buAutoNum type="arabicPeriod"/>
            </a:pPr>
            <a:r>
              <a:rPr lang="zh-CN" altLang="en-US" sz="2800" dirty="0">
                <a:latin typeface="+mn-ea"/>
              </a:rPr>
              <a:t>从</a:t>
            </a:r>
            <a:r>
              <a:rPr lang="en-US" altLang="zh-CN" sz="2800" dirty="0">
                <a:latin typeface="+mn-ea"/>
              </a:rPr>
              <a:t>52</a:t>
            </a:r>
            <a:r>
              <a:rPr lang="zh-CN" altLang="en-US" sz="2800" dirty="0">
                <a:latin typeface="+mn-ea"/>
              </a:rPr>
              <a:t>张扑克牌中发</a:t>
            </a:r>
            <a:r>
              <a:rPr lang="en-US" altLang="zh-CN" sz="2800" dirty="0">
                <a:latin typeface="+mn-ea"/>
              </a:rPr>
              <a:t>5</a:t>
            </a:r>
            <a:r>
              <a:rPr lang="zh-CN" altLang="en-US" sz="2800" dirty="0">
                <a:latin typeface="+mn-ea"/>
              </a:rPr>
              <a:t>张牌，如果不考虑发牌次序，共有多少种牌型？</a:t>
            </a:r>
            <a:endParaRPr lang="en-US" altLang="zh-CN" sz="2800" dirty="0">
              <a:latin typeface="+mn-ea"/>
            </a:endParaRPr>
          </a:p>
          <a:p>
            <a:pPr marL="514350" indent="-514350">
              <a:lnSpc>
                <a:spcPct val="90000"/>
              </a:lnSpc>
              <a:buFont typeface="+mj-lt"/>
              <a:buAutoNum type="arabicPeriod"/>
            </a:pPr>
            <a:r>
              <a:rPr lang="zh-CN" altLang="en-US" sz="2800" dirty="0">
                <a:latin typeface="+mn-ea"/>
              </a:rPr>
              <a:t>从</a:t>
            </a:r>
            <a:r>
              <a:rPr lang="en-US" altLang="zh-CN" sz="2800" dirty="0">
                <a:latin typeface="+mn-ea"/>
              </a:rPr>
              <a:t>52</a:t>
            </a:r>
            <a:r>
              <a:rPr lang="zh-CN" altLang="en-US" sz="2800" dirty="0">
                <a:latin typeface="+mn-ea"/>
              </a:rPr>
              <a:t>张扑克牌中发</a:t>
            </a:r>
            <a:r>
              <a:rPr lang="en-US" altLang="zh-CN" sz="2800" dirty="0">
                <a:latin typeface="+mn-ea"/>
              </a:rPr>
              <a:t>47</a:t>
            </a:r>
            <a:r>
              <a:rPr lang="zh-CN" altLang="en-US" sz="2800" dirty="0">
                <a:latin typeface="+mn-ea"/>
              </a:rPr>
              <a:t>张牌，如果从大到小排好，共有多少种牌型？</a:t>
            </a:r>
            <a:endParaRPr lang="en-US" altLang="zh-CN" sz="2800" dirty="0">
              <a:latin typeface="+mn-ea"/>
            </a:endParaRPr>
          </a:p>
          <a:p>
            <a:pPr marL="514350" indent="-514350">
              <a:lnSpc>
                <a:spcPct val="90000"/>
              </a:lnSpc>
              <a:buFont typeface="+mj-lt"/>
              <a:buAutoNum type="arabicPeriod"/>
            </a:pPr>
            <a:r>
              <a:rPr lang="zh-CN" altLang="en-US" sz="2800" dirty="0">
                <a:latin typeface="+mn-ea"/>
              </a:rPr>
              <a:t>从</a:t>
            </a:r>
            <a:r>
              <a:rPr lang="en-US" altLang="zh-CN" sz="2800" dirty="0">
                <a:latin typeface="+mn-ea"/>
              </a:rPr>
              <a:t>5</a:t>
            </a:r>
            <a:r>
              <a:rPr lang="zh-CN" altLang="en-US" sz="2800" dirty="0">
                <a:latin typeface="+mn-ea"/>
              </a:rPr>
              <a:t>个妇女和</a:t>
            </a:r>
            <a:r>
              <a:rPr lang="en-US" altLang="zh-CN" sz="2800" dirty="0">
                <a:latin typeface="+mn-ea"/>
              </a:rPr>
              <a:t>15</a:t>
            </a:r>
            <a:r>
              <a:rPr lang="zh-CN" altLang="en-US" sz="2800" dirty="0">
                <a:latin typeface="+mn-ea"/>
              </a:rPr>
              <a:t>个男性中选出一个包含</a:t>
            </a:r>
            <a:r>
              <a:rPr lang="en-US" altLang="zh-CN" sz="2800" dirty="0">
                <a:latin typeface="+mn-ea"/>
              </a:rPr>
              <a:t>2</a:t>
            </a:r>
            <a:r>
              <a:rPr lang="zh-CN" altLang="en-US" sz="2800" dirty="0">
                <a:latin typeface="+mn-ea"/>
              </a:rPr>
              <a:t>名妇女的</a:t>
            </a:r>
            <a:r>
              <a:rPr lang="en-US" altLang="zh-CN" sz="2800" dirty="0">
                <a:latin typeface="+mn-ea"/>
              </a:rPr>
              <a:t>5</a:t>
            </a:r>
            <a:r>
              <a:rPr lang="zh-CN" altLang="en-US" sz="2800" dirty="0">
                <a:latin typeface="+mn-ea"/>
              </a:rPr>
              <a:t>人委员会，有多少种可能？</a:t>
            </a:r>
            <a:endParaRPr lang="en-US" altLang="zh-CN" sz="2800" dirty="0">
              <a:latin typeface="+mn-ea"/>
            </a:endParaRPr>
          </a:p>
          <a:p>
            <a:pPr marL="514350" indent="-514350">
              <a:lnSpc>
                <a:spcPct val="90000"/>
              </a:lnSpc>
              <a:buFont typeface="+mj-lt"/>
              <a:buAutoNum type="arabicPeriod"/>
            </a:pPr>
            <a:r>
              <a:rPr lang="zh-CN" altLang="en-US" sz="2800" dirty="0">
                <a:latin typeface="+mn-ea"/>
              </a:rPr>
              <a:t>从</a:t>
            </a:r>
            <a:r>
              <a:rPr lang="en-US" altLang="zh-CN" sz="2800" dirty="0">
                <a:latin typeface="+mn-ea"/>
              </a:rPr>
              <a:t>5</a:t>
            </a:r>
            <a:r>
              <a:rPr lang="zh-CN" altLang="en-US" sz="2800" dirty="0">
                <a:latin typeface="+mn-ea"/>
              </a:rPr>
              <a:t>个妇女和</a:t>
            </a:r>
            <a:r>
              <a:rPr lang="en-US" altLang="zh-CN" sz="2800" dirty="0">
                <a:latin typeface="+mn-ea"/>
              </a:rPr>
              <a:t>15</a:t>
            </a:r>
            <a:r>
              <a:rPr lang="zh-CN" altLang="en-US" sz="2800" dirty="0">
                <a:latin typeface="+mn-ea"/>
              </a:rPr>
              <a:t>个男性中选出一个至少包含</a:t>
            </a:r>
            <a:r>
              <a:rPr lang="en-US" altLang="zh-CN" sz="2800" dirty="0">
                <a:latin typeface="+mn-ea"/>
              </a:rPr>
              <a:t>2</a:t>
            </a:r>
            <a:r>
              <a:rPr lang="zh-CN" altLang="en-US" sz="2800" dirty="0">
                <a:latin typeface="+mn-ea"/>
              </a:rPr>
              <a:t>名妇女的</a:t>
            </a:r>
            <a:r>
              <a:rPr lang="en-US" altLang="zh-CN" sz="2800" dirty="0">
                <a:latin typeface="+mn-ea"/>
              </a:rPr>
              <a:t>5</a:t>
            </a:r>
            <a:r>
              <a:rPr lang="zh-CN" altLang="en-US" sz="2800" dirty="0">
                <a:latin typeface="+mn-ea"/>
              </a:rPr>
              <a:t>人委员会，有多少种可能？</a:t>
            </a:r>
            <a:endParaRPr lang="en-US" altLang="zh-CN" sz="2800" dirty="0">
              <a:latin typeface="+mn-ea"/>
            </a:endParaRPr>
          </a:p>
          <a:p>
            <a:pPr marL="514350" indent="-514350">
              <a:lnSpc>
                <a:spcPct val="90000"/>
              </a:lnSpc>
              <a:buFont typeface="+mj-lt"/>
              <a:buAutoNum type="arabicPeriod"/>
            </a:pPr>
            <a:r>
              <a:rPr lang="zh-CN" altLang="en-US" sz="2800" dirty="0">
                <a:latin typeface="+mn-ea"/>
              </a:rPr>
              <a:t>长度为</a:t>
            </a:r>
            <a:r>
              <a:rPr lang="en-US" altLang="zh-CN" sz="2800" dirty="0">
                <a:latin typeface="+mn-ea"/>
              </a:rPr>
              <a:t>n</a:t>
            </a:r>
            <a:r>
              <a:rPr lang="zh-CN" altLang="en-US" sz="2800" dirty="0">
                <a:latin typeface="+mn-ea"/>
              </a:rPr>
              <a:t>的</a:t>
            </a:r>
            <a:r>
              <a:rPr lang="en-US" altLang="zh-CN" sz="2800" dirty="0">
                <a:latin typeface="+mn-ea"/>
              </a:rPr>
              <a:t>01</a:t>
            </a:r>
            <a:r>
              <a:rPr lang="zh-CN" altLang="en-US" sz="2800" dirty="0">
                <a:latin typeface="+mn-ea"/>
              </a:rPr>
              <a:t>位串中，有多少个串恰好包含</a:t>
            </a:r>
            <a:r>
              <a:rPr lang="en-US" altLang="zh-CN" sz="2800" dirty="0">
                <a:latin typeface="+mn-ea"/>
              </a:rPr>
              <a:t>r</a:t>
            </a:r>
            <a:r>
              <a:rPr lang="zh-CN" altLang="en-US" sz="2800" dirty="0">
                <a:latin typeface="+mn-ea"/>
              </a:rPr>
              <a:t>个</a:t>
            </a:r>
            <a:r>
              <a:rPr lang="en-US" altLang="zh-CN" sz="2800" dirty="0">
                <a:latin typeface="+mn-ea"/>
              </a:rPr>
              <a:t>1</a:t>
            </a:r>
            <a:r>
              <a:rPr lang="zh-CN" altLang="en-US" sz="2800" dirty="0">
                <a:latin typeface="+mn-ea"/>
              </a:rPr>
              <a:t>？</a:t>
            </a:r>
          </a:p>
        </p:txBody>
      </p:sp>
    </p:spTree>
    <p:extLst>
      <p:ext uri="{BB962C8B-B14F-4D97-AF65-F5344CB8AC3E}">
        <p14:creationId xmlns:p14="http://schemas.microsoft.com/office/powerpoint/2010/main" val="3648533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r>
              <a:rPr lang="zh-CN" altLang="en-US" dirty="0">
                <a:latin typeface="+mn-ea"/>
                <a:ea typeface="+mn-ea"/>
              </a:rPr>
              <a:t>组合计数</a:t>
            </a:r>
            <a:endParaRPr lang="en-US" dirty="0">
              <a:latin typeface="+mn-ea"/>
              <a:ea typeface="+mn-ea"/>
            </a:endParaRPr>
          </a:p>
        </p:txBody>
      </p:sp>
      <p:sp>
        <p:nvSpPr>
          <p:cNvPr id="47106" name="内容占位符 2"/>
          <p:cNvSpPr>
            <a:spLocks noGrp="1"/>
          </p:cNvSpPr>
          <p:nvPr>
            <p:ph idx="1"/>
          </p:nvPr>
        </p:nvSpPr>
        <p:spPr/>
        <p:txBody>
          <a:bodyPr/>
          <a:lstStyle/>
          <a:p>
            <a:pPr marL="342900" lvl="1" indent="-342900">
              <a:buClr>
                <a:schemeClr val="tx2"/>
              </a:buClr>
            </a:pPr>
            <a:r>
              <a:rPr lang="en-US" altLang="zh-CN" sz="3200" i="1" dirty="0">
                <a:latin typeface="+mn-ea"/>
              </a:rPr>
              <a:t>C</a:t>
            </a:r>
            <a:r>
              <a:rPr lang="en-US" altLang="zh-CN" sz="3200" dirty="0">
                <a:latin typeface="+mn-ea"/>
              </a:rPr>
              <a:t>(</a:t>
            </a:r>
            <a:r>
              <a:rPr lang="en-US" altLang="zh-CN" sz="3200" i="1" dirty="0" err="1">
                <a:latin typeface="+mn-ea"/>
              </a:rPr>
              <a:t>n</a:t>
            </a:r>
            <a:r>
              <a:rPr lang="en-US" altLang="zh-CN" sz="3200" dirty="0" err="1">
                <a:latin typeface="+mn-ea"/>
              </a:rPr>
              <a:t>,</a:t>
            </a:r>
            <a:r>
              <a:rPr lang="en-US" altLang="zh-CN" sz="3200" i="1" dirty="0" err="1">
                <a:latin typeface="+mn-ea"/>
              </a:rPr>
              <a:t>r</a:t>
            </a:r>
            <a:r>
              <a:rPr lang="en-US" altLang="zh-CN" sz="3200" dirty="0">
                <a:latin typeface="+mn-ea"/>
              </a:rPr>
              <a:t>)=</a:t>
            </a:r>
            <a:r>
              <a:rPr lang="en-US" altLang="zh-CN" sz="3200" i="1" dirty="0">
                <a:latin typeface="+mn-ea"/>
              </a:rPr>
              <a:t>C</a:t>
            </a:r>
            <a:r>
              <a:rPr lang="en-US" altLang="zh-CN" sz="3200" dirty="0">
                <a:latin typeface="+mn-ea"/>
              </a:rPr>
              <a:t>(</a:t>
            </a:r>
            <a:r>
              <a:rPr lang="en-US" altLang="zh-CN" sz="3200" i="1" dirty="0" err="1">
                <a:latin typeface="+mn-ea"/>
              </a:rPr>
              <a:t>n</a:t>
            </a:r>
            <a:r>
              <a:rPr lang="en-US" altLang="zh-CN" sz="3200" dirty="0" err="1">
                <a:latin typeface="+mn-ea"/>
              </a:rPr>
              <a:t>,</a:t>
            </a:r>
            <a:r>
              <a:rPr lang="en-US" altLang="zh-CN" sz="3200" i="1" dirty="0" err="1">
                <a:latin typeface="+mn-ea"/>
              </a:rPr>
              <a:t>n</a:t>
            </a:r>
            <a:r>
              <a:rPr lang="en-US" altLang="zh-CN" sz="3200" i="1" dirty="0">
                <a:latin typeface="+mn-ea"/>
              </a:rPr>
              <a:t>-r</a:t>
            </a:r>
            <a:r>
              <a:rPr lang="en-US" altLang="zh-CN" sz="3200" dirty="0">
                <a:latin typeface="+mn-ea"/>
              </a:rPr>
              <a:t>)</a:t>
            </a:r>
            <a:r>
              <a:rPr lang="zh-CN" altLang="en-US" sz="3200" dirty="0">
                <a:latin typeface="+mn-ea"/>
              </a:rPr>
              <a:t>的证明</a:t>
            </a:r>
            <a:endParaRPr lang="en-US" altLang="zh-CN" sz="3200" dirty="0">
              <a:latin typeface="+mn-ea"/>
            </a:endParaRPr>
          </a:p>
          <a:p>
            <a:pPr marL="342900" lvl="1" indent="-342900"/>
            <a:r>
              <a:rPr lang="zh-CN" altLang="en-US" dirty="0">
                <a:latin typeface="+mn-ea"/>
              </a:rPr>
              <a:t>代数运算的证明：直接带入公式</a:t>
            </a:r>
            <a:endParaRPr lang="en-US" altLang="zh-CN" dirty="0">
              <a:latin typeface="+mn-ea"/>
            </a:endParaRPr>
          </a:p>
          <a:p>
            <a:pPr marL="342900" lvl="1" indent="-342900"/>
            <a:r>
              <a:rPr lang="zh-CN" altLang="en-US" dirty="0">
                <a:latin typeface="+mn-ea"/>
              </a:rPr>
              <a:t>组合计数的证明：寻找双射（同一问题不同计数法）</a:t>
            </a:r>
          </a:p>
          <a:p>
            <a:endParaRPr lang="en-US" dirty="0">
              <a:latin typeface="+mn-ea"/>
            </a:endParaRPr>
          </a:p>
        </p:txBody>
      </p:sp>
      <p:sp>
        <p:nvSpPr>
          <p:cNvPr id="2" name="矩形 1"/>
          <p:cNvSpPr/>
          <p:nvPr/>
        </p:nvSpPr>
        <p:spPr>
          <a:xfrm>
            <a:off x="2051720" y="3520825"/>
            <a:ext cx="4493538" cy="523220"/>
          </a:xfrm>
          <a:prstGeom prst="rect">
            <a:avLst/>
          </a:prstGeom>
        </p:spPr>
        <p:txBody>
          <a:bodyPr wrap="none">
            <a:spAutoFit/>
          </a:bodyPr>
          <a:lstStyle/>
          <a:p>
            <a:r>
              <a:rPr lang="zh-CN" altLang="en-US" sz="2800" b="1" dirty="0"/>
              <a:t>集合的子集与其补集的双射</a:t>
            </a:r>
          </a:p>
        </p:txBody>
      </p:sp>
    </p:spTree>
    <p:extLst>
      <p:ext uri="{BB962C8B-B14F-4D97-AF65-F5344CB8AC3E}">
        <p14:creationId xmlns:p14="http://schemas.microsoft.com/office/powerpoint/2010/main" val="8430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
                                        <p:tgtEl>
                                          <p:spTgt spid="2">
                                            <p:txEl>
                                              <p:pRg st="0" end="0"/>
                                            </p:txEl>
                                          </p:spTgt>
                                        </p:tgtEl>
                                      </p:cBhvr>
                                    </p:animEffect>
                                    <p:anim calcmode="lin" valueType="num">
                                      <p:cBhvr>
                                        <p:cTn id="8" dur="2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a:spLocks noGrp="1"/>
          </p:cNvSpPr>
          <p:nvPr>
            <p:ph idx="1"/>
          </p:nvPr>
        </p:nvSpPr>
        <p:spPr/>
        <p:txBody>
          <a:bodyPr/>
          <a:lstStyle/>
          <a:p>
            <a:r>
              <a:rPr lang="en-US" b="0" dirty="0" err="1">
                <a:latin typeface="Arial" panose="020B0604020202020204" pitchFamily="34" charset="0"/>
                <a:cs typeface="Arial" panose="020B0604020202020204" pitchFamily="34" charset="0"/>
              </a:rPr>
              <a:t>x+y</a:t>
            </a:r>
            <a:r>
              <a:rPr lang="en-US" b="0" dirty="0">
                <a:latin typeface="Arial" panose="020B0604020202020204" pitchFamily="34" charset="0"/>
                <a:cs typeface="Arial" panose="020B0604020202020204" pitchFamily="34" charset="0"/>
              </a:rPr>
              <a:t> = x + y				   1  1</a:t>
            </a:r>
          </a:p>
          <a:p>
            <a:r>
              <a:rPr lang="en-US" b="0" dirty="0">
                <a:latin typeface="Arial" panose="020B0604020202020204" pitchFamily="34" charset="0"/>
                <a:cs typeface="Arial" panose="020B0604020202020204" pitchFamily="34" charset="0"/>
              </a:rPr>
              <a:t>(</a:t>
            </a:r>
            <a:r>
              <a:rPr lang="en-US" b="0" dirty="0" err="1">
                <a:latin typeface="Arial" panose="020B0604020202020204" pitchFamily="34" charset="0"/>
                <a:cs typeface="Arial" panose="020B0604020202020204" pitchFamily="34" charset="0"/>
              </a:rPr>
              <a:t>x+y</a:t>
            </a:r>
            <a:r>
              <a:rPr lang="en-US" b="0" dirty="0">
                <a:latin typeface="Arial" panose="020B0604020202020204" pitchFamily="34" charset="0"/>
                <a:cs typeface="Arial" panose="020B0604020202020204" pitchFamily="34" charset="0"/>
              </a:rPr>
              <a:t>)</a:t>
            </a:r>
            <a:r>
              <a:rPr lang="en-US" b="0" baseline="30000"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=1x</a:t>
            </a:r>
            <a:r>
              <a:rPr lang="en-US" b="0" baseline="30000"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+2xy+1y</a:t>
            </a:r>
            <a:r>
              <a:rPr lang="en-US" b="0" baseline="30000" dirty="0">
                <a:latin typeface="Arial" panose="020B0604020202020204" pitchFamily="34" charset="0"/>
                <a:cs typeface="Arial" panose="020B0604020202020204" pitchFamily="34" charset="0"/>
              </a:rPr>
              <a:t>2			  </a:t>
            </a:r>
            <a:r>
              <a:rPr lang="en-US" b="0" dirty="0">
                <a:latin typeface="Arial" panose="020B0604020202020204" pitchFamily="34" charset="0"/>
                <a:cs typeface="Arial" panose="020B0604020202020204" pitchFamily="34" charset="0"/>
              </a:rPr>
              <a:t>1  2  1</a:t>
            </a:r>
          </a:p>
          <a:p>
            <a:r>
              <a:rPr lang="en-US" altLang="zh-CN" b="0" dirty="0">
                <a:latin typeface="Arial" panose="020B0604020202020204" pitchFamily="34" charset="0"/>
                <a:cs typeface="Arial" panose="020B0604020202020204" pitchFamily="34" charset="0"/>
              </a:rPr>
              <a:t>(</a:t>
            </a:r>
            <a:r>
              <a:rPr lang="en-US" altLang="zh-CN" b="0" dirty="0" err="1">
                <a:latin typeface="Arial" panose="020B0604020202020204" pitchFamily="34" charset="0"/>
                <a:cs typeface="Arial" panose="020B0604020202020204" pitchFamily="34" charset="0"/>
              </a:rPr>
              <a:t>x+y</a:t>
            </a:r>
            <a:r>
              <a:rPr lang="en-US" altLang="zh-CN" b="0" dirty="0">
                <a:latin typeface="Arial" panose="020B0604020202020204" pitchFamily="34" charset="0"/>
                <a:cs typeface="Arial" panose="020B0604020202020204" pitchFamily="34" charset="0"/>
              </a:rPr>
              <a:t>)</a:t>
            </a:r>
            <a:r>
              <a:rPr lang="en-US" altLang="zh-CN" b="0" baseline="30000" dirty="0">
                <a:latin typeface="Arial" panose="020B0604020202020204" pitchFamily="34" charset="0"/>
                <a:cs typeface="Arial" panose="020B0604020202020204" pitchFamily="34" charset="0"/>
              </a:rPr>
              <a:t>3</a:t>
            </a:r>
            <a:r>
              <a:rPr lang="en-US" altLang="zh-CN" b="0" dirty="0">
                <a:latin typeface="Arial" panose="020B0604020202020204" pitchFamily="34" charset="0"/>
                <a:cs typeface="Arial" panose="020B0604020202020204" pitchFamily="34" charset="0"/>
              </a:rPr>
              <a:t>=1x</a:t>
            </a:r>
            <a:r>
              <a:rPr lang="en-US" altLang="zh-CN" b="0" baseline="30000" dirty="0">
                <a:latin typeface="Arial" panose="020B0604020202020204" pitchFamily="34" charset="0"/>
                <a:cs typeface="Arial" panose="020B0604020202020204" pitchFamily="34" charset="0"/>
              </a:rPr>
              <a:t>3</a:t>
            </a:r>
            <a:r>
              <a:rPr lang="en-US" altLang="zh-CN" b="0" dirty="0">
                <a:latin typeface="Arial" panose="020B0604020202020204" pitchFamily="34" charset="0"/>
                <a:cs typeface="Arial" panose="020B0604020202020204" pitchFamily="34" charset="0"/>
              </a:rPr>
              <a:t>+3x</a:t>
            </a:r>
            <a:r>
              <a:rPr lang="en-US" altLang="zh-CN" b="0" baseline="30000" dirty="0">
                <a:latin typeface="Arial" panose="020B0604020202020204" pitchFamily="34" charset="0"/>
                <a:cs typeface="Arial" panose="020B0604020202020204" pitchFamily="34" charset="0"/>
              </a:rPr>
              <a:t>2</a:t>
            </a:r>
            <a:r>
              <a:rPr lang="en-US" altLang="zh-CN" b="0" dirty="0">
                <a:latin typeface="Arial" panose="020B0604020202020204" pitchFamily="34" charset="0"/>
                <a:cs typeface="Arial" panose="020B0604020202020204" pitchFamily="34" charset="0"/>
              </a:rPr>
              <a:t>y+3xy</a:t>
            </a:r>
            <a:r>
              <a:rPr lang="en-US" altLang="zh-CN" b="0" baseline="30000" dirty="0">
                <a:latin typeface="Arial" panose="020B0604020202020204" pitchFamily="34" charset="0"/>
                <a:cs typeface="Arial" panose="020B0604020202020204" pitchFamily="34" charset="0"/>
              </a:rPr>
              <a:t>2</a:t>
            </a:r>
            <a:r>
              <a:rPr lang="en-US" altLang="zh-CN" b="0" dirty="0">
                <a:latin typeface="Arial" panose="020B0604020202020204" pitchFamily="34" charset="0"/>
                <a:cs typeface="Arial" panose="020B0604020202020204" pitchFamily="34" charset="0"/>
              </a:rPr>
              <a:t>+1y</a:t>
            </a:r>
            <a:r>
              <a:rPr lang="en-US" altLang="zh-CN" b="0" baseline="30000" dirty="0">
                <a:latin typeface="Arial" panose="020B0604020202020204" pitchFamily="34" charset="0"/>
                <a:cs typeface="Arial" panose="020B0604020202020204" pitchFamily="34" charset="0"/>
              </a:rPr>
              <a:t>3</a:t>
            </a:r>
            <a:r>
              <a:rPr lang="en-US" altLang="zh-CN" b="0" dirty="0">
                <a:latin typeface="Arial" panose="020B0604020202020204" pitchFamily="34" charset="0"/>
                <a:cs typeface="Arial" panose="020B0604020202020204" pitchFamily="34" charset="0"/>
              </a:rPr>
              <a:t>	1, 3, 3, 1 </a:t>
            </a:r>
            <a:r>
              <a:rPr lang="en-US" b="0" baseline="30000" dirty="0">
                <a:latin typeface="Arial" panose="020B0604020202020204" pitchFamily="34" charset="0"/>
                <a:cs typeface="Arial" panose="020B0604020202020204" pitchFamily="34" charset="0"/>
              </a:rPr>
              <a:t>	</a:t>
            </a:r>
          </a:p>
          <a:p>
            <a:r>
              <a:rPr lang="en-US" altLang="zh-CN" b="0" dirty="0">
                <a:latin typeface="Arial" panose="020B0604020202020204" pitchFamily="34" charset="0"/>
                <a:cs typeface="Arial" panose="020B0604020202020204" pitchFamily="34" charset="0"/>
              </a:rPr>
              <a:t>(</a:t>
            </a:r>
            <a:r>
              <a:rPr lang="en-US" altLang="zh-CN" b="0" dirty="0" err="1">
                <a:latin typeface="Arial" panose="020B0604020202020204" pitchFamily="34" charset="0"/>
                <a:cs typeface="Arial" panose="020B0604020202020204" pitchFamily="34" charset="0"/>
              </a:rPr>
              <a:t>x+y</a:t>
            </a:r>
            <a:r>
              <a:rPr lang="en-US" altLang="zh-CN" b="0" dirty="0">
                <a:latin typeface="Arial" panose="020B0604020202020204" pitchFamily="34" charset="0"/>
                <a:cs typeface="Arial" panose="020B0604020202020204" pitchFamily="34" charset="0"/>
              </a:rPr>
              <a:t>)</a:t>
            </a:r>
            <a:r>
              <a:rPr lang="en-US" altLang="zh-CN" b="0" baseline="30000" dirty="0">
                <a:latin typeface="Arial" panose="020B0604020202020204" pitchFamily="34" charset="0"/>
                <a:cs typeface="Arial" panose="020B0604020202020204" pitchFamily="34" charset="0"/>
              </a:rPr>
              <a:t>4</a:t>
            </a:r>
            <a:r>
              <a:rPr lang="en-US" altLang="zh-CN" b="0" dirty="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2"/>
          <a:stretch>
            <a:fillRect/>
          </a:stretch>
        </p:blipFill>
        <p:spPr>
          <a:xfrm>
            <a:off x="107950" y="4365625"/>
            <a:ext cx="8928100" cy="1079500"/>
          </a:xfrm>
          <a:prstGeom prst="rect">
            <a:avLst/>
          </a:prstGeom>
        </p:spPr>
        <p:style>
          <a:lnRef idx="1">
            <a:schemeClr val="accent2"/>
          </a:lnRef>
          <a:fillRef idx="3">
            <a:schemeClr val="accent2"/>
          </a:fillRef>
          <a:effectRef idx="2">
            <a:schemeClr val="accent2"/>
          </a:effectRef>
          <a:fontRef idx="minor">
            <a:schemeClr val="lt1"/>
          </a:fontRef>
        </p:style>
      </p:pic>
      <p:sp>
        <p:nvSpPr>
          <p:cNvPr id="2" name="标题 1"/>
          <p:cNvSpPr>
            <a:spLocks noGrp="1"/>
          </p:cNvSpPr>
          <p:nvPr>
            <p:ph type="title"/>
          </p:nvPr>
        </p:nvSpPr>
        <p:spPr/>
        <p:txBody>
          <a:bodyPr/>
          <a:lstStyle/>
          <a:p>
            <a:r>
              <a:rPr lang="zh-CN" altLang="en-US" dirty="0"/>
              <a:t>组合与二项式的系数</a:t>
            </a:r>
          </a:p>
        </p:txBody>
      </p:sp>
    </p:spTree>
    <p:extLst>
      <p:ext uri="{BB962C8B-B14F-4D97-AF65-F5344CB8AC3E}">
        <p14:creationId xmlns:p14="http://schemas.microsoft.com/office/powerpoint/2010/main" val="2124043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3"/>
          <p:cNvSpPr>
            <a:spLocks noGrp="1"/>
          </p:cNvSpPr>
          <p:nvPr>
            <p:ph type="title"/>
          </p:nvPr>
        </p:nvSpPr>
        <p:spPr/>
        <p:txBody>
          <a:bodyPr/>
          <a:lstStyle/>
          <a:p>
            <a:r>
              <a:rPr lang="zh-CN" altLang="en-US">
                <a:latin typeface="+mn-ea"/>
                <a:ea typeface="+mn-ea"/>
              </a:rPr>
              <a:t>二项式定理推论</a:t>
            </a:r>
            <a:r>
              <a:rPr lang="en-US" altLang="zh-CN">
                <a:latin typeface="+mn-ea"/>
                <a:ea typeface="+mn-ea"/>
              </a:rPr>
              <a:t> 1</a:t>
            </a:r>
            <a:endParaRPr lang="en-US">
              <a:latin typeface="+mn-ea"/>
              <a:ea typeface="+mn-ea"/>
            </a:endParaRPr>
          </a:p>
        </p:txBody>
      </p:sp>
      <p:pic>
        <p:nvPicPr>
          <p:cNvPr id="51202" name="图片 4"/>
          <p:cNvPicPr>
            <a:picLocks noChangeAspect="1"/>
          </p:cNvPicPr>
          <p:nvPr/>
        </p:nvPicPr>
        <p:blipFill>
          <a:blip r:embed="rId3" cstate="print">
            <a:extLst>
              <a:ext uri="{28A0092B-C50C-407E-A947-70E740481C1C}">
                <a14:useLocalDpi xmlns:a14="http://schemas.microsoft.com/office/drawing/2010/main"/>
              </a:ext>
            </a:extLst>
          </a:blip>
          <a:srcRect l="931" t="4298" r="20370" b="2393"/>
          <a:stretch>
            <a:fillRect/>
          </a:stretch>
        </p:blipFill>
        <p:spPr bwMode="auto">
          <a:xfrm>
            <a:off x="525463" y="1628800"/>
            <a:ext cx="8223250"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标注 5"/>
          <p:cNvSpPr/>
          <p:nvPr/>
        </p:nvSpPr>
        <p:spPr bwMode="auto">
          <a:xfrm>
            <a:off x="4888651" y="1545967"/>
            <a:ext cx="3889375" cy="1943100"/>
          </a:xfrm>
          <a:prstGeom prst="wedgeRectCallout">
            <a:avLst>
              <a:gd name="adj1" fmla="val -90041"/>
              <a:gd name="adj2" fmla="val 21723"/>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endParaRPr lang="en-US" altLang="zh-CN" sz="2800" dirty="0">
              <a:latin typeface="+mn-ea"/>
              <a:cs typeface="黑体" charset="0"/>
            </a:endParaRPr>
          </a:p>
          <a:p>
            <a:r>
              <a:rPr lang="zh-CN" altLang="en-US" sz="2800" b="1" dirty="0">
                <a:latin typeface="+mn-ea"/>
                <a:cs typeface="黑体" charset="0"/>
              </a:rPr>
              <a:t>如何用组合计数的办法</a:t>
            </a:r>
            <a:endParaRPr lang="en-US" altLang="zh-CN" sz="2800" b="1" dirty="0">
              <a:latin typeface="+mn-ea"/>
              <a:cs typeface="黑体" charset="0"/>
            </a:endParaRPr>
          </a:p>
          <a:p>
            <a:r>
              <a:rPr lang="zh-CN" altLang="en-US" sz="2800" b="1" dirty="0">
                <a:latin typeface="+mn-ea"/>
                <a:cs typeface="黑体" charset="0"/>
              </a:rPr>
              <a:t>直接证明这个结论？</a:t>
            </a:r>
            <a:endParaRPr lang="en-US" sz="2800" b="1" dirty="0">
              <a:latin typeface="+mn-ea"/>
            </a:endParaRPr>
          </a:p>
        </p:txBody>
      </p:sp>
    </p:spTree>
    <p:extLst>
      <p:ext uri="{BB962C8B-B14F-4D97-AF65-F5344CB8AC3E}">
        <p14:creationId xmlns:p14="http://schemas.microsoft.com/office/powerpoint/2010/main" val="465611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p:txBody>
          <a:bodyPr/>
          <a:lstStyle/>
          <a:p>
            <a:r>
              <a:rPr lang="zh-CN" altLang="en-US">
                <a:latin typeface="+mn-ea"/>
                <a:ea typeface="+mn-ea"/>
              </a:rPr>
              <a:t>二项式定理推论</a:t>
            </a:r>
            <a:r>
              <a:rPr lang="en-US" altLang="zh-CN">
                <a:latin typeface="+mn-ea"/>
                <a:ea typeface="+mn-ea"/>
              </a:rPr>
              <a:t> 2</a:t>
            </a:r>
            <a:endParaRPr lang="en-US">
              <a:latin typeface="+mn-ea"/>
              <a:ea typeface="+mn-ea"/>
            </a:endParaRPr>
          </a:p>
        </p:txBody>
      </p:sp>
      <p:pic>
        <p:nvPicPr>
          <p:cNvPr id="52226" name="图片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9750" y="1556792"/>
            <a:ext cx="7993063"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700338" y="5445819"/>
            <a:ext cx="5548312"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文本框 4"/>
          <p:cNvSpPr txBox="1"/>
          <p:nvPr/>
        </p:nvSpPr>
        <p:spPr>
          <a:xfrm>
            <a:off x="1259632" y="5733156"/>
            <a:ext cx="1415772" cy="461665"/>
          </a:xfrm>
          <a:prstGeom prst="rect">
            <a:avLst/>
          </a:prstGeom>
          <a:noFill/>
        </p:spPr>
        <p:txBody>
          <a:bodyPr wrap="none">
            <a:spAutoFit/>
          </a:bodyPr>
          <a:lstStyle/>
          <a:p>
            <a:pPr>
              <a:defRPr/>
            </a:pPr>
            <a:r>
              <a:rPr lang="zh-CN" altLang="en-US" sz="2400" b="1" dirty="0">
                <a:latin typeface="+mn-ea"/>
              </a:rPr>
              <a:t>这就是说</a:t>
            </a:r>
            <a:endParaRPr lang="en-US" sz="2400" b="1" dirty="0">
              <a:latin typeface="+mn-ea"/>
            </a:endParaRPr>
          </a:p>
        </p:txBody>
      </p:sp>
    </p:spTree>
    <p:extLst>
      <p:ext uri="{BB962C8B-B14F-4D97-AF65-F5344CB8AC3E}">
        <p14:creationId xmlns:p14="http://schemas.microsoft.com/office/powerpoint/2010/main" val="1456076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p:txBody>
          <a:bodyPr/>
          <a:lstStyle/>
          <a:p>
            <a:r>
              <a:rPr lang="zh-CN" altLang="en-US">
                <a:latin typeface="+mn-ea"/>
                <a:ea typeface="+mn-ea"/>
              </a:rPr>
              <a:t>二项式定理推论</a:t>
            </a:r>
            <a:r>
              <a:rPr lang="en-US" altLang="zh-CN">
                <a:latin typeface="+mn-ea"/>
                <a:ea typeface="+mn-ea"/>
              </a:rPr>
              <a:t> 3</a:t>
            </a:r>
            <a:endParaRPr lang="en-US">
              <a:latin typeface="+mn-ea"/>
              <a:ea typeface="+mn-ea"/>
            </a:endParaRPr>
          </a:p>
        </p:txBody>
      </p:sp>
      <p:pic>
        <p:nvPicPr>
          <p:cNvPr id="53250" name="图片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90675" y="1844675"/>
            <a:ext cx="5229225"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1" name="图片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71550" y="4365625"/>
            <a:ext cx="7059613"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315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p:txBody>
          <a:bodyPr/>
          <a:lstStyle/>
          <a:p>
            <a:r>
              <a:rPr lang="en-US">
                <a:latin typeface="+mn-ea"/>
                <a:ea typeface="+mn-ea"/>
              </a:rPr>
              <a:t>杨辉</a:t>
            </a:r>
            <a:r>
              <a:rPr lang="zh-CN" altLang="en-US">
                <a:latin typeface="+mn-ea"/>
                <a:ea typeface="+mn-ea"/>
              </a:rPr>
              <a:t>三角（</a:t>
            </a:r>
            <a:r>
              <a:rPr lang="en-US" altLang="zh-CN">
                <a:latin typeface="+mn-ea"/>
                <a:ea typeface="+mn-ea"/>
              </a:rPr>
              <a:t>Pascal Triangle</a:t>
            </a:r>
            <a:r>
              <a:rPr lang="zh-CN" altLang="en-US">
                <a:latin typeface="+mn-ea"/>
                <a:ea typeface="+mn-ea"/>
              </a:rPr>
              <a:t>）</a:t>
            </a:r>
            <a:endParaRPr lang="en-US">
              <a:latin typeface="+mn-ea"/>
              <a:ea typeface="+mn-ea"/>
            </a:endParaRPr>
          </a:p>
        </p:txBody>
      </p:sp>
      <p:pic>
        <p:nvPicPr>
          <p:cNvPr id="54274" name="图片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850" y="1628800"/>
            <a:ext cx="8713788" cy="504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5" name="图片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19475" y="1628800"/>
            <a:ext cx="3048000"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标注 4"/>
          <p:cNvSpPr/>
          <p:nvPr/>
        </p:nvSpPr>
        <p:spPr bwMode="auto">
          <a:xfrm>
            <a:off x="3851275" y="3716362"/>
            <a:ext cx="3889375" cy="1944688"/>
          </a:xfrm>
          <a:prstGeom prst="wedgeRectCallout">
            <a:avLst>
              <a:gd name="adj1" fmla="val -30271"/>
              <a:gd name="adj2" fmla="val -123734"/>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endParaRPr lang="en-US" altLang="zh-CN" sz="2800" dirty="0">
              <a:latin typeface="+mn-ea"/>
              <a:cs typeface="黑体" charset="0"/>
            </a:endParaRPr>
          </a:p>
          <a:p>
            <a:r>
              <a:rPr lang="zh-CN" altLang="en-US" sz="2800" b="1" dirty="0">
                <a:latin typeface="+mn-ea"/>
                <a:cs typeface="黑体" charset="0"/>
              </a:rPr>
              <a:t>如何用组合计数的办法</a:t>
            </a:r>
            <a:endParaRPr lang="en-US" altLang="zh-CN" sz="2800" b="1" dirty="0">
              <a:latin typeface="+mn-ea"/>
              <a:cs typeface="黑体" charset="0"/>
            </a:endParaRPr>
          </a:p>
          <a:p>
            <a:r>
              <a:rPr lang="zh-CN" altLang="en-US" sz="2800" b="1" dirty="0">
                <a:latin typeface="+mn-ea"/>
                <a:cs typeface="黑体" charset="0"/>
              </a:rPr>
              <a:t>直接证明这个结论？</a:t>
            </a:r>
            <a:endParaRPr lang="en-US" sz="2800" b="1" dirty="0">
              <a:latin typeface="+mn-ea"/>
            </a:endParaRPr>
          </a:p>
        </p:txBody>
      </p:sp>
    </p:spTree>
    <p:extLst>
      <p:ext uri="{BB962C8B-B14F-4D97-AF65-F5344CB8AC3E}">
        <p14:creationId xmlns:p14="http://schemas.microsoft.com/office/powerpoint/2010/main" val="2997151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5288" y="1700213"/>
            <a:ext cx="8193087"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标注 3"/>
          <p:cNvSpPr/>
          <p:nvPr/>
        </p:nvSpPr>
        <p:spPr bwMode="auto">
          <a:xfrm>
            <a:off x="3635896" y="3933056"/>
            <a:ext cx="3889375" cy="1943100"/>
          </a:xfrm>
          <a:prstGeom prst="wedgeRectCallout">
            <a:avLst>
              <a:gd name="adj1" fmla="val -41703"/>
              <a:gd name="adj2" fmla="val -88274"/>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endParaRPr lang="en-US" altLang="zh-CN" sz="2800" b="1" dirty="0">
              <a:latin typeface="+mn-ea"/>
              <a:cs typeface="黑体" charset="0"/>
            </a:endParaRPr>
          </a:p>
          <a:p>
            <a:r>
              <a:rPr lang="zh-CN" altLang="en-US" sz="2800" b="1" dirty="0">
                <a:latin typeface="+mn-ea"/>
                <a:cs typeface="黑体" charset="0"/>
              </a:rPr>
              <a:t>如何用组合计数的办法</a:t>
            </a:r>
            <a:endParaRPr lang="en-US" altLang="zh-CN" sz="2800" b="1" dirty="0">
              <a:latin typeface="+mn-ea"/>
              <a:cs typeface="黑体" charset="0"/>
            </a:endParaRPr>
          </a:p>
          <a:p>
            <a:r>
              <a:rPr lang="zh-CN" altLang="en-US" sz="2800" b="1" dirty="0">
                <a:latin typeface="+mn-ea"/>
                <a:cs typeface="黑体" charset="0"/>
              </a:rPr>
              <a:t>直接证明这个结论？</a:t>
            </a:r>
            <a:endParaRPr lang="en-US" sz="2800" b="1" dirty="0">
              <a:latin typeface="+mn-ea"/>
            </a:endParaRPr>
          </a:p>
        </p:txBody>
      </p:sp>
      <p:sp>
        <p:nvSpPr>
          <p:cNvPr id="2" name="标题 1"/>
          <p:cNvSpPr>
            <a:spLocks noGrp="1"/>
          </p:cNvSpPr>
          <p:nvPr>
            <p:ph type="title"/>
          </p:nvPr>
        </p:nvSpPr>
        <p:spPr/>
        <p:txBody>
          <a:bodyPr/>
          <a:lstStyle/>
          <a:p>
            <a:r>
              <a:rPr lang="en-US" altLang="zh-CN" dirty="0" err="1"/>
              <a:t>Vandermonde’s</a:t>
            </a:r>
            <a:r>
              <a:rPr lang="en-US" altLang="zh-CN" dirty="0"/>
              <a:t> Identity</a:t>
            </a:r>
            <a:endParaRPr lang="zh-CN" altLang="en-US" dirty="0"/>
          </a:p>
        </p:txBody>
      </p:sp>
    </p:spTree>
    <p:extLst>
      <p:ext uri="{BB962C8B-B14F-4D97-AF65-F5344CB8AC3E}">
        <p14:creationId xmlns:p14="http://schemas.microsoft.com/office/powerpoint/2010/main" val="365291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C7579A8E-CBBE-B045-BDE8-C95D90BF256A}"/>
              </a:ext>
            </a:extLst>
          </p:cNvPr>
          <p:cNvSpPr/>
          <p:nvPr/>
        </p:nvSpPr>
        <p:spPr bwMode="auto">
          <a:xfrm>
            <a:off x="467544" y="2081119"/>
            <a:ext cx="8298504" cy="1821590"/>
          </a:xfrm>
          <a:prstGeom prst="rect">
            <a:avLst/>
          </a:prstGeom>
          <a:solidFill>
            <a:srgbClr val="E2F3F9"/>
          </a:solidFill>
          <a:ln w="9525" cap="flat" cmpd="sng" algn="ctr">
            <a:no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eaLnBrk="1" hangingPunct="1"/>
            <a:endParaRPr lang="zh-CN" altLang="en-US" sz="1350"/>
          </a:p>
        </p:txBody>
      </p:sp>
      <p:sp>
        <p:nvSpPr>
          <p:cNvPr id="2" name="标题 1">
            <a:extLst>
              <a:ext uri="{FF2B5EF4-FFF2-40B4-BE49-F238E27FC236}">
                <a16:creationId xmlns:a16="http://schemas.microsoft.com/office/drawing/2014/main" id="{FFB7C841-4E52-C24F-8933-69F8B9CF2227}"/>
              </a:ext>
            </a:extLst>
          </p:cNvPr>
          <p:cNvSpPr>
            <a:spLocks noGrp="1"/>
          </p:cNvSpPr>
          <p:nvPr>
            <p:ph type="title"/>
          </p:nvPr>
        </p:nvSpPr>
        <p:spPr/>
        <p:txBody>
          <a:bodyPr/>
          <a:lstStyle/>
          <a:p>
            <a:r>
              <a:rPr kumimoji="1" lang="zh-CN" altLang="en-US" dirty="0"/>
              <a:t>多项式系数</a:t>
            </a:r>
          </a:p>
        </p:txBody>
      </p:sp>
      <p:sp>
        <p:nvSpPr>
          <p:cNvPr id="6" name="内容占位符 5">
            <a:extLst>
              <a:ext uri="{FF2B5EF4-FFF2-40B4-BE49-F238E27FC236}">
                <a16:creationId xmlns:a16="http://schemas.microsoft.com/office/drawing/2014/main" id="{95D49B9C-37AC-AE4A-9003-CD96AADD19DC}"/>
              </a:ext>
            </a:extLst>
          </p:cNvPr>
          <p:cNvSpPr>
            <a:spLocks noGrp="1"/>
          </p:cNvSpPr>
          <p:nvPr>
            <p:ph idx="1"/>
          </p:nvPr>
        </p:nvSpPr>
        <p:spPr/>
        <p:txBody>
          <a:bodyPr>
            <a:normAutofit/>
          </a:bodyPr>
          <a:lstStyle/>
          <a:p>
            <a:r>
              <a:rPr lang="zh-CN" altLang="en-US" sz="2400" dirty="0"/>
              <a:t>可将二项式定理推广到多项式定理</a:t>
            </a:r>
            <a:r>
              <a:rPr lang="en-US" altLang="zh-CN" sz="2400" dirty="0"/>
              <a:t>:</a:t>
            </a:r>
            <a:endParaRPr lang="zh-CN" altLang="en-US" sz="2400" dirty="0"/>
          </a:p>
        </p:txBody>
      </p:sp>
      <p:pic>
        <p:nvPicPr>
          <p:cNvPr id="8" name="图片 7">
            <a:extLst>
              <a:ext uri="{FF2B5EF4-FFF2-40B4-BE49-F238E27FC236}">
                <a16:creationId xmlns:a16="http://schemas.microsoft.com/office/drawing/2014/main" id="{078C1C8D-95D7-894E-9C06-5A7182C617F6}"/>
              </a:ext>
            </a:extLst>
          </p:cNvPr>
          <p:cNvPicPr>
            <a:picLocks noChangeAspect="1"/>
          </p:cNvPicPr>
          <p:nvPr/>
        </p:nvPicPr>
        <p:blipFill>
          <a:blip r:embed="rId3"/>
          <a:stretch>
            <a:fillRect/>
          </a:stretch>
        </p:blipFill>
        <p:spPr>
          <a:xfrm>
            <a:off x="793080" y="2275230"/>
            <a:ext cx="7738272" cy="847995"/>
          </a:xfrm>
          <a:prstGeom prst="rect">
            <a:avLst/>
          </a:prstGeom>
        </p:spPr>
      </p:pic>
      <p:sp>
        <p:nvSpPr>
          <p:cNvPr id="9" name="文本框 8">
            <a:extLst>
              <a:ext uri="{FF2B5EF4-FFF2-40B4-BE49-F238E27FC236}">
                <a16:creationId xmlns:a16="http://schemas.microsoft.com/office/drawing/2014/main" id="{BA504D1A-1918-A64E-9D7E-80E576B17D4A}"/>
              </a:ext>
            </a:extLst>
          </p:cNvPr>
          <p:cNvSpPr txBox="1"/>
          <p:nvPr/>
        </p:nvSpPr>
        <p:spPr>
          <a:xfrm>
            <a:off x="1401033" y="3371892"/>
            <a:ext cx="697627" cy="400110"/>
          </a:xfrm>
          <a:prstGeom prst="rect">
            <a:avLst/>
          </a:prstGeom>
          <a:noFill/>
        </p:spPr>
        <p:txBody>
          <a:bodyPr wrap="none" rtlCol="0">
            <a:spAutoFit/>
          </a:bodyPr>
          <a:lstStyle/>
          <a:p>
            <a:r>
              <a:rPr kumimoji="1" lang="zh-CN" altLang="en-US" sz="2000" dirty="0"/>
              <a:t>其中</a:t>
            </a:r>
          </a:p>
        </p:txBody>
      </p:sp>
      <p:pic>
        <p:nvPicPr>
          <p:cNvPr id="10" name="图片 9">
            <a:extLst>
              <a:ext uri="{FF2B5EF4-FFF2-40B4-BE49-F238E27FC236}">
                <a16:creationId xmlns:a16="http://schemas.microsoft.com/office/drawing/2014/main" id="{0B701CDF-76D0-F146-BBF8-4A5E5A52FC1A}"/>
              </a:ext>
            </a:extLst>
          </p:cNvPr>
          <p:cNvPicPr>
            <a:picLocks noChangeAspect="1"/>
          </p:cNvPicPr>
          <p:nvPr/>
        </p:nvPicPr>
        <p:blipFill>
          <a:blip r:embed="rId4"/>
          <a:stretch>
            <a:fillRect/>
          </a:stretch>
        </p:blipFill>
        <p:spPr>
          <a:xfrm>
            <a:off x="2127196" y="3283589"/>
            <a:ext cx="3464810" cy="592196"/>
          </a:xfrm>
          <a:prstGeom prst="rect">
            <a:avLst/>
          </a:prstGeom>
        </p:spPr>
      </p:pic>
      <p:pic>
        <p:nvPicPr>
          <p:cNvPr id="12" name="图片 11">
            <a:extLst>
              <a:ext uri="{FF2B5EF4-FFF2-40B4-BE49-F238E27FC236}">
                <a16:creationId xmlns:a16="http://schemas.microsoft.com/office/drawing/2014/main" id="{332D7F40-6C0E-D24E-A26B-8AFD4B07A968}"/>
              </a:ext>
            </a:extLst>
          </p:cNvPr>
          <p:cNvPicPr>
            <a:picLocks noChangeAspect="1"/>
          </p:cNvPicPr>
          <p:nvPr/>
        </p:nvPicPr>
        <p:blipFill>
          <a:blip r:embed="rId5"/>
          <a:stretch>
            <a:fillRect/>
          </a:stretch>
        </p:blipFill>
        <p:spPr>
          <a:xfrm>
            <a:off x="154239" y="5684303"/>
            <a:ext cx="8835522" cy="549623"/>
          </a:xfrm>
          <a:prstGeom prst="rect">
            <a:avLst/>
          </a:prstGeom>
        </p:spPr>
      </p:pic>
      <p:pic>
        <p:nvPicPr>
          <p:cNvPr id="13" name="图片 12">
            <a:extLst>
              <a:ext uri="{FF2B5EF4-FFF2-40B4-BE49-F238E27FC236}">
                <a16:creationId xmlns:a16="http://schemas.microsoft.com/office/drawing/2014/main" id="{0232128F-1897-CF48-AD8E-CCD7AE3EC993}"/>
              </a:ext>
            </a:extLst>
          </p:cNvPr>
          <p:cNvPicPr>
            <a:picLocks noChangeAspect="1"/>
          </p:cNvPicPr>
          <p:nvPr/>
        </p:nvPicPr>
        <p:blipFill>
          <a:blip r:embed="rId6"/>
          <a:stretch>
            <a:fillRect/>
          </a:stretch>
        </p:blipFill>
        <p:spPr>
          <a:xfrm>
            <a:off x="1187624" y="4997172"/>
            <a:ext cx="5688632" cy="549623"/>
          </a:xfrm>
          <a:prstGeom prst="rect">
            <a:avLst/>
          </a:prstGeom>
        </p:spPr>
      </p:pic>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94C9C1F8-5181-834B-B285-ADDF1829E820}"/>
                  </a:ext>
                </a:extLst>
              </p:cNvPr>
              <p:cNvSpPr/>
              <p:nvPr/>
            </p:nvSpPr>
            <p:spPr>
              <a:xfrm>
                <a:off x="942423" y="4459136"/>
                <a:ext cx="7259153" cy="400110"/>
              </a:xfrm>
              <a:prstGeom prst="rect">
                <a:avLst/>
              </a:prstGeom>
            </p:spPr>
            <p:txBody>
              <a:bodyPr wrap="square">
                <a:spAutoFit/>
              </a:bodyPr>
              <a:lstStyle/>
              <a:p>
                <a:r>
                  <a:rPr lang="zh-CN" altLang="en-US" sz="2000" dirty="0"/>
                  <a:t>我们可以这样考虑</a:t>
                </a:r>
                <a:r>
                  <a:rPr lang="en-US" altLang="zh-CN" sz="2000" dirty="0"/>
                  <a:t>:</a:t>
                </a:r>
                <a:r>
                  <a:rPr lang="zh-CN" altLang="en-US" sz="2000" dirty="0"/>
                  <a:t> 从</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𝑛</m:t>
                        </m:r>
                      </m:e>
                      <m:sub>
                        <m:r>
                          <a:rPr lang="en-US" altLang="zh-CN" sz="2000" i="1" dirty="0">
                            <a:latin typeface="Cambria Math" panose="02040503050406030204" pitchFamily="18" charset="0"/>
                          </a:rPr>
                          <m:t>1</m:t>
                        </m:r>
                      </m:sub>
                    </m:sSub>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𝑛</m:t>
                        </m:r>
                      </m:e>
                      <m:sub>
                        <m:r>
                          <a:rPr lang="en-US" altLang="zh-CN" sz="2000" i="1" dirty="0">
                            <a:latin typeface="Cambria Math" panose="02040503050406030204" pitchFamily="18" charset="0"/>
                          </a:rPr>
                          <m:t>2</m:t>
                        </m:r>
                      </m:sub>
                    </m:sSub>
                    <m:r>
                      <a:rPr lang="en-US" altLang="zh-CN" sz="2000" i="1" dirty="0">
                        <a:latin typeface="Cambria Math" panose="02040503050406030204" pitchFamily="18" charset="0"/>
                      </a:rPr>
                      <m:t>+⋯</m:t>
                    </m:r>
                    <m:r>
                      <a:rPr lang="en-US" altLang="zh-CN" sz="2000" i="1" dirty="0" err="1">
                        <a:latin typeface="Cambria Math" panose="02040503050406030204" pitchFamily="18" charset="0"/>
                      </a:rPr>
                      <m:t>+</m:t>
                    </m:r>
                    <m:sSub>
                      <m:sSubPr>
                        <m:ctrlPr>
                          <a:rPr lang="en-US" altLang="zh-CN" sz="2000" i="1" dirty="0" err="1">
                            <a:latin typeface="Cambria Math" panose="02040503050406030204" pitchFamily="18" charset="0"/>
                          </a:rPr>
                        </m:ctrlPr>
                      </m:sSubPr>
                      <m:e>
                        <m:r>
                          <a:rPr lang="en-US" altLang="zh-CN" sz="2000" i="1" dirty="0" err="1">
                            <a:latin typeface="Cambria Math" panose="02040503050406030204" pitchFamily="18" charset="0"/>
                          </a:rPr>
                          <m:t>𝑛</m:t>
                        </m:r>
                      </m:e>
                      <m:sub>
                        <m:r>
                          <a:rPr lang="en-US" altLang="zh-CN" sz="2000" i="1" dirty="0" err="1">
                            <a:latin typeface="Cambria Math" panose="02040503050406030204" pitchFamily="18" charset="0"/>
                          </a:rPr>
                          <m:t>𝑡</m:t>
                        </m:r>
                      </m:sub>
                    </m:sSub>
                    <m:r>
                      <a:rPr lang="en-US" altLang="zh-CN" sz="2000" i="1" dirty="0">
                        <a:latin typeface="Cambria Math" panose="02040503050406030204" pitchFamily="18" charset="0"/>
                      </a:rPr>
                      <m:t>=</m:t>
                    </m:r>
                    <m:r>
                      <a:rPr lang="en-US" altLang="zh-CN" sz="2000" i="1" dirty="0">
                        <a:latin typeface="Cambria Math" panose="02040503050406030204" pitchFamily="18" charset="0"/>
                      </a:rPr>
                      <m:t>𝑛</m:t>
                    </m:r>
                  </m:oMath>
                </a14:m>
                <a:r>
                  <a:rPr lang="zh-CN" altLang="en-US" sz="2000" dirty="0"/>
                  <a:t>中选</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𝑛</m:t>
                        </m:r>
                      </m:e>
                      <m:sub>
                        <m:r>
                          <a:rPr lang="en-US" altLang="zh-CN" sz="2000" i="1" dirty="0">
                            <a:latin typeface="Cambria Math" panose="02040503050406030204" pitchFamily="18" charset="0"/>
                          </a:rPr>
                          <m:t>𝑖</m:t>
                        </m:r>
                      </m:sub>
                    </m:sSub>
                  </m:oMath>
                </a14:m>
                <a:r>
                  <a:rPr lang="en-US" altLang="zh-CN" sz="2000" dirty="0"/>
                  <a:t> </a:t>
                </a:r>
                <a:r>
                  <a:rPr lang="zh-CN" altLang="en-US" sz="2000" dirty="0"/>
                  <a:t>个</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i="1" dirty="0">
                            <a:latin typeface="Cambria Math" panose="02040503050406030204" pitchFamily="18" charset="0"/>
                          </a:rPr>
                          <m:t>𝑖</m:t>
                        </m:r>
                      </m:sub>
                    </m:sSub>
                  </m:oMath>
                </a14:m>
                <a:r>
                  <a:rPr lang="en-US" altLang="zh-CN" sz="2000" dirty="0"/>
                  <a:t>,</a:t>
                </a:r>
                <a:r>
                  <a:rPr lang="zh-CN" altLang="en-US" sz="2000" dirty="0"/>
                  <a:t> 则有</a:t>
                </a:r>
              </a:p>
            </p:txBody>
          </p:sp>
        </mc:Choice>
        <mc:Fallback xmlns="">
          <p:sp>
            <p:nvSpPr>
              <p:cNvPr id="18" name="矩形 17">
                <a:extLst>
                  <a:ext uri="{FF2B5EF4-FFF2-40B4-BE49-F238E27FC236}">
                    <a16:creationId xmlns:a16="http://schemas.microsoft.com/office/drawing/2014/main" id="{94C9C1F8-5181-834B-B285-ADDF1829E820}"/>
                  </a:ext>
                </a:extLst>
              </p:cNvPr>
              <p:cNvSpPr>
                <a:spLocks noRot="1" noChangeAspect="1" noMove="1" noResize="1" noEditPoints="1" noAdjustHandles="1" noChangeArrowheads="1" noChangeShapeType="1" noTextEdit="1"/>
              </p:cNvSpPr>
              <p:nvPr/>
            </p:nvSpPr>
            <p:spPr>
              <a:xfrm>
                <a:off x="942423" y="4459136"/>
                <a:ext cx="7259153" cy="400110"/>
              </a:xfrm>
              <a:prstGeom prst="rect">
                <a:avLst/>
              </a:prstGeom>
              <a:blipFill>
                <a:blip r:embed="rId7"/>
                <a:stretch>
                  <a:fillRect l="-924" t="-7576" b="-272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5522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8A430E-C1DD-DA44-821E-84DC41E30EDE}"/>
              </a:ext>
            </a:extLst>
          </p:cNvPr>
          <p:cNvSpPr>
            <a:spLocks noGrp="1"/>
          </p:cNvSpPr>
          <p:nvPr>
            <p:ph type="title"/>
          </p:nvPr>
        </p:nvSpPr>
        <p:spPr/>
        <p:txBody>
          <a:bodyPr/>
          <a:lstStyle/>
          <a:p>
            <a:r>
              <a:rPr kumimoji="1" lang="zh-CN" altLang="en-US" dirty="0"/>
              <a:t>用于证明费马小定理</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AB7537A7-3DC4-DE42-847B-FDAC7359EC7B}"/>
                  </a:ext>
                </a:extLst>
              </p:cNvPr>
              <p:cNvSpPr>
                <a:spLocks noGrp="1"/>
              </p:cNvSpPr>
              <p:nvPr>
                <p:ph idx="1"/>
              </p:nvPr>
            </p:nvSpPr>
            <p:spPr/>
            <p:txBody>
              <a:bodyPr>
                <a:normAutofit/>
              </a:bodyPr>
              <a:lstStyle/>
              <a:p>
                <a:pPr lvl="0">
                  <a:lnSpc>
                    <a:spcPct val="150000"/>
                  </a:lnSpc>
                  <a:buClr>
                    <a:srgbClr val="330066"/>
                  </a:buClr>
                </a:pPr>
                <a:r>
                  <a:rPr lang="zh-CN" altLang="en-US" sz="2400" dirty="0">
                    <a:solidFill>
                      <a:srgbClr val="0315BD"/>
                    </a:solidFill>
                  </a:rPr>
                  <a:t>费马小定理</a:t>
                </a:r>
                <a:r>
                  <a:rPr lang="en-US" altLang="zh-CN" sz="2400" dirty="0">
                    <a:solidFill>
                      <a:srgbClr val="000000"/>
                    </a:solidFill>
                  </a:rPr>
                  <a:t>. </a:t>
                </a:r>
                <a:r>
                  <a:rPr lang="zh-CN" altLang="en-US" sz="2400" dirty="0">
                    <a:solidFill>
                      <a:srgbClr val="000000"/>
                    </a:solidFill>
                  </a:rPr>
                  <a:t>设正整数 </a:t>
                </a:r>
                <a:r>
                  <a:rPr lang="en-US" altLang="zh-CN" sz="2400" i="1" dirty="0">
                    <a:solidFill>
                      <a:srgbClr val="000000"/>
                    </a:solidFill>
                  </a:rPr>
                  <a:t>a</a:t>
                </a:r>
                <a:r>
                  <a:rPr lang="zh-CN" altLang="en-US" sz="2400" i="1" dirty="0">
                    <a:solidFill>
                      <a:srgbClr val="000000"/>
                    </a:solidFill>
                  </a:rPr>
                  <a:t> </a:t>
                </a:r>
                <a:r>
                  <a:rPr lang="zh-CN" altLang="en-US" sz="2400" dirty="0">
                    <a:solidFill>
                      <a:srgbClr val="000000"/>
                    </a:solidFill>
                  </a:rPr>
                  <a:t>不是素数 </a:t>
                </a:r>
                <a:r>
                  <a:rPr lang="en-US" altLang="zh-CN" sz="2400" i="1" dirty="0">
                    <a:solidFill>
                      <a:srgbClr val="000000"/>
                    </a:solidFill>
                  </a:rPr>
                  <a:t>p</a:t>
                </a:r>
                <a:r>
                  <a:rPr lang="zh-CN" altLang="en-US" sz="2400" i="1" dirty="0">
                    <a:solidFill>
                      <a:srgbClr val="000000"/>
                    </a:solidFill>
                  </a:rPr>
                  <a:t> </a:t>
                </a:r>
                <a:r>
                  <a:rPr lang="zh-CN" altLang="en-US" sz="2400" dirty="0">
                    <a:solidFill>
                      <a:srgbClr val="000000"/>
                    </a:solidFill>
                  </a:rPr>
                  <a:t>的倍数，则</a:t>
                </a:r>
                <a:br>
                  <a:rPr lang="en-US" altLang="zh-CN" sz="2400" dirty="0">
                    <a:solidFill>
                      <a:srgbClr val="000000"/>
                    </a:solidFill>
                    <a:latin typeface="Cambria Math" panose="02040503050406030204" pitchFamily="18" charset="0"/>
                  </a:rPr>
                </a:br>
                <a14:m>
                  <m:oMath xmlns:m="http://schemas.openxmlformats.org/officeDocument/2006/math">
                    <m:sSup>
                      <m:sSupPr>
                        <m:ctrlPr>
                          <a:rPr lang="en-US" altLang="zh-CN" sz="2400" i="1" dirty="0">
                            <a:solidFill>
                              <a:srgbClr val="000000"/>
                            </a:solidFill>
                            <a:latin typeface="Cambria Math" panose="02040503050406030204" pitchFamily="18" charset="0"/>
                          </a:rPr>
                        </m:ctrlPr>
                      </m:sSupPr>
                      <m:e>
                        <m:r>
                          <a:rPr lang="en-US" altLang="zh-CN" sz="2400" i="1" dirty="0">
                            <a:solidFill>
                              <a:srgbClr val="000000"/>
                            </a:solidFill>
                            <a:latin typeface="Cambria Math" panose="02040503050406030204" pitchFamily="18" charset="0"/>
                          </a:rPr>
                          <m:t>𝑎</m:t>
                        </m:r>
                      </m:e>
                      <m:sup>
                        <m:r>
                          <a:rPr lang="en-US" altLang="zh-CN" sz="2400" i="1" dirty="0">
                            <a:solidFill>
                              <a:srgbClr val="000000"/>
                            </a:solidFill>
                            <a:latin typeface="Cambria Math" panose="02040503050406030204" pitchFamily="18" charset="0"/>
                          </a:rPr>
                          <m:t>𝑝</m:t>
                        </m:r>
                      </m:sup>
                    </m:sSup>
                    <m:r>
                      <a:rPr lang="en-US" altLang="zh-CN" sz="2400" i="1" dirty="0">
                        <a:solidFill>
                          <a:srgbClr val="000000"/>
                        </a:solidFill>
                        <a:latin typeface="Cambria Math" panose="02040503050406030204" pitchFamily="18" charset="0"/>
                        <a:ea typeface="Cambria Math" panose="02040503050406030204" pitchFamily="18" charset="0"/>
                      </a:rPr>
                      <m:t>≡</m:t>
                    </m:r>
                    <m:r>
                      <a:rPr lang="en-US" altLang="zh-CN" sz="2400" i="1" dirty="0">
                        <a:solidFill>
                          <a:srgbClr val="000000"/>
                        </a:solidFill>
                        <a:latin typeface="Cambria Math" panose="02040503050406030204" pitchFamily="18" charset="0"/>
                        <a:ea typeface="Cambria Math" panose="02040503050406030204" pitchFamily="18" charset="0"/>
                      </a:rPr>
                      <m:t>𝑎</m:t>
                    </m:r>
                    <m:r>
                      <a:rPr lang="en-US" altLang="zh-CN" sz="2400" i="1" dirty="0">
                        <a:solidFill>
                          <a:srgbClr val="000000"/>
                        </a:solidFill>
                        <a:latin typeface="Cambria Math" panose="02040503050406030204" pitchFamily="18" charset="0"/>
                        <a:ea typeface="Cambria Math" panose="02040503050406030204" pitchFamily="18" charset="0"/>
                      </a:rPr>
                      <m:t>  (</m:t>
                    </m:r>
                    <m:r>
                      <m:rPr>
                        <m:sty m:val="p"/>
                      </m:rPr>
                      <a:rPr lang="en-US" altLang="zh-CN" sz="2400" dirty="0">
                        <a:solidFill>
                          <a:srgbClr val="000000"/>
                        </a:solidFill>
                        <a:latin typeface="Cambria Math" panose="02040503050406030204" pitchFamily="18" charset="0"/>
                        <a:ea typeface="Cambria Math" panose="02040503050406030204" pitchFamily="18" charset="0"/>
                      </a:rPr>
                      <m:t>mod</m:t>
                    </m:r>
                    <m:r>
                      <a:rPr lang="en-US" altLang="zh-CN" sz="2400" i="1" dirty="0">
                        <a:solidFill>
                          <a:srgbClr val="000000"/>
                        </a:solidFill>
                        <a:latin typeface="Cambria Math" panose="02040503050406030204" pitchFamily="18" charset="0"/>
                        <a:ea typeface="Cambria Math" panose="02040503050406030204" pitchFamily="18" charset="0"/>
                      </a:rPr>
                      <m:t> </m:t>
                    </m:r>
                    <m:r>
                      <a:rPr lang="en-US" altLang="zh-CN" sz="2400" i="1" dirty="0">
                        <a:solidFill>
                          <a:srgbClr val="000000"/>
                        </a:solidFill>
                        <a:latin typeface="Cambria Math" panose="02040503050406030204" pitchFamily="18" charset="0"/>
                        <a:ea typeface="Cambria Math" panose="02040503050406030204" pitchFamily="18" charset="0"/>
                      </a:rPr>
                      <m:t>𝑝</m:t>
                    </m:r>
                    <m:r>
                      <a:rPr lang="en-US" altLang="zh-CN" sz="2400" i="1" dirty="0">
                        <a:solidFill>
                          <a:srgbClr val="000000"/>
                        </a:solidFill>
                        <a:latin typeface="Cambria Math" panose="02040503050406030204" pitchFamily="18" charset="0"/>
                        <a:ea typeface="Cambria Math" panose="02040503050406030204" pitchFamily="18" charset="0"/>
                      </a:rPr>
                      <m:t> )</m:t>
                    </m:r>
                  </m:oMath>
                </a14:m>
                <a:endParaRPr lang="en-US" altLang="zh-CN" sz="1800" i="1" dirty="0">
                  <a:solidFill>
                    <a:srgbClr val="000000"/>
                  </a:solidFill>
                </a:endParaRPr>
              </a:p>
              <a:p>
                <a:pPr lvl="1">
                  <a:buClr>
                    <a:srgbClr val="669999"/>
                  </a:buClr>
                </a:pPr>
                <a:r>
                  <a:rPr lang="zh-CN" altLang="en-US" sz="2400" dirty="0">
                    <a:solidFill>
                      <a:srgbClr val="000000"/>
                    </a:solidFill>
                    <a:latin typeface="Arial"/>
                  </a:rPr>
                  <a:t>证明概要</a:t>
                </a:r>
                <a:r>
                  <a:rPr lang="en-US" altLang="zh-CN" sz="2400" dirty="0">
                    <a:solidFill>
                      <a:srgbClr val="000000"/>
                    </a:solidFill>
                    <a:latin typeface="Arial"/>
                  </a:rPr>
                  <a:t>:</a:t>
                </a:r>
              </a:p>
              <a:p>
                <a:pPr lvl="2">
                  <a:buClr>
                    <a:srgbClr val="CCCC00"/>
                  </a:buClr>
                </a:pPr>
                <a14:m>
                  <m:oMath xmlns:m="http://schemas.openxmlformats.org/officeDocument/2006/math">
                    <m:sSup>
                      <m:sSupPr>
                        <m:ctrlPr>
                          <a:rPr lang="en-US" altLang="zh-CN" sz="2000" i="1" dirty="0">
                            <a:solidFill>
                              <a:srgbClr val="000000"/>
                            </a:solidFill>
                            <a:latin typeface="Cambria Math" panose="02040503050406030204" pitchFamily="18" charset="0"/>
                          </a:rPr>
                        </m:ctrlPr>
                      </m:sSupPr>
                      <m:e>
                        <m:r>
                          <a:rPr lang="en-US" altLang="zh-CN" sz="2000" i="1" dirty="0">
                            <a:solidFill>
                              <a:srgbClr val="000000"/>
                            </a:solidFill>
                            <a:latin typeface="Cambria Math" panose="02040503050406030204" pitchFamily="18" charset="0"/>
                          </a:rPr>
                          <m:t>𝑎</m:t>
                        </m:r>
                      </m:e>
                      <m:sup>
                        <m:r>
                          <a:rPr lang="en-US" altLang="zh-CN" sz="2000" i="1" dirty="0">
                            <a:solidFill>
                              <a:srgbClr val="000000"/>
                            </a:solidFill>
                            <a:latin typeface="Cambria Math" panose="02040503050406030204" pitchFamily="18" charset="0"/>
                          </a:rPr>
                          <m:t>𝑝</m:t>
                        </m:r>
                      </m:sup>
                    </m:sSup>
                    <m:r>
                      <a:rPr lang="en-US" altLang="zh-CN" sz="2000" i="1" dirty="0">
                        <a:solidFill>
                          <a:srgbClr val="000000"/>
                        </a:solidFill>
                        <a:latin typeface="Cambria Math" panose="02040503050406030204" pitchFamily="18" charset="0"/>
                      </a:rPr>
                      <m:t>=</m:t>
                    </m:r>
                    <m:sSup>
                      <m:sSupPr>
                        <m:ctrlPr>
                          <a:rPr lang="en-US" altLang="zh-CN" sz="2000" i="1" dirty="0">
                            <a:solidFill>
                              <a:srgbClr val="000000"/>
                            </a:solidFill>
                            <a:latin typeface="Cambria Math" panose="02040503050406030204" pitchFamily="18" charset="0"/>
                          </a:rPr>
                        </m:ctrlPr>
                      </m:sSupPr>
                      <m:e>
                        <m:d>
                          <m:dPr>
                            <m:ctrlPr>
                              <a:rPr lang="en-US" altLang="zh-CN" sz="2000" i="1" dirty="0">
                                <a:solidFill>
                                  <a:srgbClr val="000000"/>
                                </a:solidFill>
                                <a:latin typeface="Cambria Math" panose="02040503050406030204" pitchFamily="18" charset="0"/>
                              </a:rPr>
                            </m:ctrlPr>
                          </m:dPr>
                          <m:e>
                            <m:r>
                              <a:rPr lang="en-US" altLang="zh-CN" sz="2000" i="1" dirty="0">
                                <a:solidFill>
                                  <a:srgbClr val="000000"/>
                                </a:solidFill>
                                <a:latin typeface="Cambria Math" panose="02040503050406030204" pitchFamily="18" charset="0"/>
                              </a:rPr>
                              <m:t>1+1+…+1</m:t>
                            </m:r>
                          </m:e>
                        </m:d>
                      </m:e>
                      <m:sup>
                        <m:r>
                          <a:rPr lang="en-US" altLang="zh-CN" sz="2000" i="1" dirty="0">
                            <a:solidFill>
                              <a:srgbClr val="000000"/>
                            </a:solidFill>
                            <a:latin typeface="Cambria Math" panose="02040503050406030204" pitchFamily="18" charset="0"/>
                          </a:rPr>
                          <m:t>𝑝</m:t>
                        </m:r>
                      </m:sup>
                    </m:sSup>
                    <m:r>
                      <a:rPr lang="en-US" altLang="zh-CN" sz="2000" i="1" dirty="0">
                        <a:solidFill>
                          <a:srgbClr val="000000"/>
                        </a:solidFill>
                        <a:latin typeface="Cambria Math" panose="02040503050406030204" pitchFamily="18" charset="0"/>
                      </a:rPr>
                      <m:t>=</m:t>
                    </m:r>
                    <m:nary>
                      <m:naryPr>
                        <m:chr m:val="∑"/>
                        <m:supHide m:val="on"/>
                        <m:ctrlPr>
                          <a:rPr lang="en-US" altLang="zh-CN" sz="2000" i="1" dirty="0">
                            <a:solidFill>
                              <a:srgbClr val="000000"/>
                            </a:solidFill>
                            <a:latin typeface="Cambria Math" panose="02040503050406030204" pitchFamily="18" charset="0"/>
                          </a:rPr>
                        </m:ctrlPr>
                      </m:naryPr>
                      <m:sub>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1</m:t>
                            </m:r>
                          </m:sub>
                        </m:sSub>
                        <m:r>
                          <m:rPr>
                            <m:brk m:alnAt="7"/>
                          </m:rP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2</m:t>
                            </m:r>
                          </m:sub>
                        </m:sSub>
                        <m:r>
                          <m:rPr>
                            <m:brk m:alnAt="7"/>
                          </m:rPr>
                          <a:rPr lang="en-US" altLang="zh-CN" sz="2000" i="1" dirty="0">
                            <a:solidFill>
                              <a:srgbClr val="000000"/>
                            </a:solidFill>
                            <a:latin typeface="Cambria Math" panose="02040503050406030204" pitchFamily="18" charset="0"/>
                          </a:rPr>
                          <m:t>,</m:t>
                        </m:r>
                        <m: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𝑎</m:t>
                            </m:r>
                          </m:sub>
                        </m:sSub>
                      </m:sub>
                      <m:sup/>
                      <m:e>
                        <m:f>
                          <m:fPr>
                            <m:ctrlPr>
                              <a:rPr lang="en-US" altLang="zh-CN" sz="2000" i="1" dirty="0">
                                <a:solidFill>
                                  <a:srgbClr val="000000"/>
                                </a:solidFill>
                                <a:latin typeface="Cambria Math" panose="02040503050406030204" pitchFamily="18" charset="0"/>
                              </a:rPr>
                            </m:ctrlPr>
                          </m:fPr>
                          <m:num>
                            <m:r>
                              <a:rPr lang="en-US" altLang="zh-CN" sz="2000" i="1" dirty="0">
                                <a:solidFill>
                                  <a:srgbClr val="000000"/>
                                </a:solidFill>
                                <a:latin typeface="Cambria Math" panose="02040503050406030204" pitchFamily="18" charset="0"/>
                              </a:rPr>
                              <m:t>𝑝</m:t>
                            </m:r>
                            <m:r>
                              <a:rPr lang="en-US" altLang="zh-CN" sz="2000" i="1" dirty="0">
                                <a:solidFill>
                                  <a:srgbClr val="000000"/>
                                </a:solidFill>
                                <a:latin typeface="Cambria Math" panose="02040503050406030204" pitchFamily="18" charset="0"/>
                              </a:rPr>
                              <m:t>!</m:t>
                            </m:r>
                          </m:num>
                          <m:den>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1</m:t>
                                </m:r>
                              </m:sub>
                            </m:sSub>
                            <m:r>
                              <a:rPr lang="en-US" altLang="zh-CN" sz="2000" i="1" dirty="0">
                                <a:solidFill>
                                  <a:srgbClr val="000000"/>
                                </a:solidFill>
                                <a:latin typeface="Cambria Math" panose="02040503050406030204" pitchFamily="18" charset="0"/>
                              </a:rPr>
                              <m:t>!</m:t>
                            </m:r>
                            <m:r>
                              <m:rPr>
                                <m:brk m:alnAt="7"/>
                              </m:rP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2</m:t>
                                </m:r>
                              </m:sub>
                            </m:sSub>
                            <m: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𝑎</m:t>
                                </m:r>
                              </m:sub>
                            </m:sSub>
                            <m:r>
                              <a:rPr lang="en-US" altLang="zh-CN" sz="2000" i="1" dirty="0">
                                <a:solidFill>
                                  <a:srgbClr val="000000"/>
                                </a:solidFill>
                                <a:latin typeface="Cambria Math" panose="02040503050406030204" pitchFamily="18" charset="0"/>
                              </a:rPr>
                              <m:t>!</m:t>
                            </m:r>
                          </m:den>
                        </m:f>
                      </m:e>
                    </m:nary>
                    <m:r>
                      <a:rPr lang="en-US" altLang="zh-CN" sz="2000" i="1" dirty="0">
                        <a:solidFill>
                          <a:srgbClr val="000000"/>
                        </a:solidFill>
                        <a:latin typeface="Cambria Math" panose="02040503050406030204" pitchFamily="18" charset="0"/>
                      </a:rPr>
                      <m:t>,</m:t>
                    </m:r>
                    <m:r>
                      <a:rPr lang="zh-CN" altLang="en-US" sz="2000" i="1" dirty="0">
                        <a:solidFill>
                          <a:srgbClr val="000000"/>
                        </a:solidFill>
                        <a:latin typeface="Cambria Math" panose="02040503050406030204" pitchFamily="18" charset="0"/>
                      </a:rPr>
                      <m:t> </m:t>
                    </m:r>
                    <m:r>
                      <a:rPr lang="en-US" altLang="zh-CN" sz="2000" i="1" dirty="0">
                        <a:solidFill>
                          <a:srgbClr val="000000"/>
                        </a:solidFill>
                        <a:latin typeface="Cambria Math" panose="02040503050406030204" pitchFamily="18" charset="0"/>
                      </a:rPr>
                      <m:t>     </m:t>
                    </m:r>
                    <m:nary>
                      <m:naryPr>
                        <m:chr m:val="∑"/>
                        <m:ctrlPr>
                          <a:rPr lang="zh-CN" altLang="en-US" sz="2000" i="1" dirty="0">
                            <a:solidFill>
                              <a:srgbClr val="000000"/>
                            </a:solidFill>
                            <a:latin typeface="Cambria Math" panose="02040503050406030204" pitchFamily="18" charset="0"/>
                          </a:rPr>
                        </m:ctrlPr>
                      </m:naryPr>
                      <m:sub>
                        <m:r>
                          <m:rPr>
                            <m:brk m:alnAt="23"/>
                          </m:rPr>
                          <a:rPr lang="en-US" altLang="zh-CN" sz="2000" i="1" dirty="0">
                            <a:solidFill>
                              <a:srgbClr val="000000"/>
                            </a:solidFill>
                            <a:latin typeface="Cambria Math" panose="02040503050406030204" pitchFamily="18" charset="0"/>
                          </a:rPr>
                          <m:t>𝑖</m:t>
                        </m:r>
                        <m:r>
                          <a:rPr lang="en-US" altLang="zh-CN" sz="2000" i="1" dirty="0">
                            <a:solidFill>
                              <a:srgbClr val="000000"/>
                            </a:solidFill>
                            <a:latin typeface="Cambria Math" panose="02040503050406030204" pitchFamily="18" charset="0"/>
                          </a:rPr>
                          <m:t>=1</m:t>
                        </m:r>
                      </m:sub>
                      <m:sup>
                        <m:r>
                          <a:rPr lang="en-US" altLang="zh-CN" sz="2000" i="1" dirty="0">
                            <a:solidFill>
                              <a:srgbClr val="000000"/>
                            </a:solidFill>
                            <a:latin typeface="Cambria Math" panose="02040503050406030204" pitchFamily="18" charset="0"/>
                          </a:rPr>
                          <m:t>𝑎</m:t>
                        </m:r>
                      </m:sup>
                      <m:e>
                        <m:sSub>
                          <m:sSubPr>
                            <m:ctrlPr>
                              <a:rPr lang="en-US" altLang="zh-CN" sz="2000" i="1" dirty="0">
                                <a:solidFill>
                                  <a:srgbClr val="000000"/>
                                </a:solidFill>
                                <a:latin typeface="Cambria Math" panose="02040503050406030204" pitchFamily="18" charset="0"/>
                              </a:rPr>
                            </m:ctrlPr>
                          </m:sSubPr>
                          <m:e>
                            <m:r>
                              <a:rPr lang="en-US" altLang="zh-CN" sz="2000" i="1" dirty="0">
                                <a:solidFill>
                                  <a:srgbClr val="000000"/>
                                </a:solidFill>
                                <a:latin typeface="Cambria Math" panose="02040503050406030204" pitchFamily="18" charset="0"/>
                              </a:rPr>
                              <m:t>𝑘</m:t>
                            </m:r>
                          </m:e>
                          <m:sub>
                            <m:r>
                              <a:rPr lang="en-US" altLang="zh-CN" sz="2000" i="1" dirty="0">
                                <a:solidFill>
                                  <a:srgbClr val="000000"/>
                                </a:solidFill>
                                <a:latin typeface="Cambria Math" panose="02040503050406030204" pitchFamily="18" charset="0"/>
                              </a:rPr>
                              <m:t>𝑖</m:t>
                            </m:r>
                          </m:sub>
                        </m:sSub>
                        <m:r>
                          <a:rPr lang="en-US" altLang="zh-CN" sz="2000" i="1" dirty="0">
                            <a:solidFill>
                              <a:srgbClr val="000000"/>
                            </a:solidFill>
                            <a:latin typeface="Cambria Math" panose="02040503050406030204" pitchFamily="18" charset="0"/>
                          </a:rPr>
                          <m:t>=</m:t>
                        </m:r>
                        <m:r>
                          <a:rPr lang="en-US" altLang="zh-CN" sz="2000" i="1" dirty="0">
                            <a:solidFill>
                              <a:srgbClr val="000000"/>
                            </a:solidFill>
                            <a:latin typeface="Cambria Math" panose="02040503050406030204" pitchFamily="18" charset="0"/>
                          </a:rPr>
                          <m:t>𝑝</m:t>
                        </m:r>
                      </m:e>
                    </m:nary>
                    <m:r>
                      <a:rPr lang="zh-CN" altLang="en-US" sz="2000" i="1" dirty="0">
                        <a:solidFill>
                          <a:srgbClr val="000000"/>
                        </a:solidFill>
                        <a:latin typeface="Cambria Math" panose="02040503050406030204" pitchFamily="18" charset="0"/>
                      </a:rPr>
                      <m:t> </m:t>
                    </m:r>
                  </m:oMath>
                </a14:m>
                <a:r>
                  <a:rPr lang="en-US" altLang="zh-CN" sz="1600" dirty="0">
                    <a:solidFill>
                      <a:srgbClr val="000000"/>
                    </a:solidFill>
                    <a:latin typeface="Arial"/>
                  </a:rPr>
                  <a:t>    </a:t>
                </a:r>
                <a:br>
                  <a:rPr lang="en-US" altLang="zh-CN" sz="1600" dirty="0">
                    <a:solidFill>
                      <a:srgbClr val="000000"/>
                    </a:solidFill>
                    <a:latin typeface="Arial"/>
                  </a:rPr>
                </a:br>
                <a:r>
                  <a:rPr lang="en-US" altLang="zh-CN" sz="1600" dirty="0">
                    <a:solidFill>
                      <a:srgbClr val="000000"/>
                    </a:solidFill>
                    <a:latin typeface="Arial"/>
                  </a:rPr>
                  <a:t>                                                      (</a:t>
                </a:r>
                <a:r>
                  <a:rPr lang="zh-CN" altLang="en-US" sz="1600" dirty="0">
                    <a:solidFill>
                      <a:srgbClr val="000000"/>
                    </a:solidFill>
                    <a:latin typeface="Arial"/>
                  </a:rPr>
                  <a:t>这是多项式系数</a:t>
                </a:r>
                <a:r>
                  <a:rPr lang="en-US" altLang="zh-CN" sz="1600" dirty="0">
                    <a:solidFill>
                      <a:srgbClr val="000000"/>
                    </a:solidFill>
                    <a:latin typeface="Arial"/>
                  </a:rPr>
                  <a:t>)</a:t>
                </a:r>
              </a:p>
              <a:p>
                <a:pPr lvl="2">
                  <a:buClr>
                    <a:srgbClr val="CCCC00"/>
                  </a:buClr>
                </a:pPr>
                <a:r>
                  <a:rPr lang="zh-CN" altLang="en-US" sz="2000" dirty="0">
                    <a:solidFill>
                      <a:srgbClr val="000000"/>
                    </a:solidFill>
                    <a:latin typeface="Arial"/>
                  </a:rPr>
                  <a:t>考虑 </a:t>
                </a:r>
                <a14:m>
                  <m:oMath xmlns:m="http://schemas.openxmlformats.org/officeDocument/2006/math">
                    <m:f>
                      <m:fPr>
                        <m:ctrlPr>
                          <a:rPr lang="en-US" altLang="zh-CN" sz="1800" i="1" dirty="0">
                            <a:solidFill>
                              <a:srgbClr val="000000"/>
                            </a:solidFill>
                            <a:latin typeface="Cambria Math" panose="02040503050406030204" pitchFamily="18" charset="0"/>
                          </a:rPr>
                        </m:ctrlPr>
                      </m:fPr>
                      <m:num>
                        <m:r>
                          <a:rPr lang="en-US" altLang="zh-CN" sz="1800" i="1" dirty="0">
                            <a:solidFill>
                              <a:srgbClr val="000000"/>
                            </a:solidFill>
                            <a:latin typeface="Cambria Math" panose="02040503050406030204" pitchFamily="18" charset="0"/>
                          </a:rPr>
                          <m:t>𝑝</m:t>
                        </m:r>
                        <m:r>
                          <a:rPr lang="en-US" altLang="zh-CN" sz="1800" i="1" dirty="0">
                            <a:solidFill>
                              <a:srgbClr val="000000"/>
                            </a:solidFill>
                            <a:latin typeface="Cambria Math" panose="02040503050406030204" pitchFamily="18" charset="0"/>
                          </a:rPr>
                          <m:t>!</m:t>
                        </m:r>
                      </m:num>
                      <m:den>
                        <m:sSub>
                          <m:sSubPr>
                            <m:ctrlPr>
                              <a:rPr lang="en-US" altLang="zh-CN" sz="1800" i="1" dirty="0">
                                <a:solidFill>
                                  <a:srgbClr val="000000"/>
                                </a:solidFill>
                                <a:latin typeface="Cambria Math" panose="02040503050406030204" pitchFamily="18" charset="0"/>
                              </a:rPr>
                            </m:ctrlPr>
                          </m:sSubPr>
                          <m:e>
                            <m:r>
                              <m:rPr>
                                <m:brk m:alnAt="7"/>
                              </m:rPr>
                              <a:rPr lang="en-US" altLang="zh-CN" sz="1800" i="1" dirty="0">
                                <a:solidFill>
                                  <a:srgbClr val="000000"/>
                                </a:solidFill>
                                <a:latin typeface="Cambria Math" panose="02040503050406030204" pitchFamily="18" charset="0"/>
                              </a:rPr>
                              <m:t>𝑘</m:t>
                            </m:r>
                          </m:e>
                          <m:sub>
                            <m:r>
                              <m:rPr>
                                <m:brk m:alnAt="7"/>
                              </m:rPr>
                              <a:rPr lang="en-US" altLang="zh-CN" sz="1800" i="1" dirty="0">
                                <a:solidFill>
                                  <a:srgbClr val="000000"/>
                                </a:solidFill>
                                <a:latin typeface="Cambria Math" panose="02040503050406030204" pitchFamily="18" charset="0"/>
                              </a:rPr>
                              <m:t>1</m:t>
                            </m:r>
                          </m:sub>
                        </m:sSub>
                        <m:r>
                          <a:rPr lang="en-US" altLang="zh-CN" sz="1800" i="1" dirty="0">
                            <a:solidFill>
                              <a:srgbClr val="000000"/>
                            </a:solidFill>
                            <a:latin typeface="Cambria Math" panose="02040503050406030204" pitchFamily="18" charset="0"/>
                          </a:rPr>
                          <m:t>!</m:t>
                        </m:r>
                        <m:r>
                          <m:rPr>
                            <m:brk m:alnAt="7"/>
                          </m:rPr>
                          <a:rPr lang="en-US" altLang="zh-CN" sz="1800" i="1" dirty="0">
                            <a:solidFill>
                              <a:srgbClr val="000000"/>
                            </a:solidFill>
                            <a:latin typeface="Cambria Math" panose="02040503050406030204" pitchFamily="18" charset="0"/>
                          </a:rPr>
                          <m:t>,</m:t>
                        </m:r>
                        <m:sSub>
                          <m:sSubPr>
                            <m:ctrlPr>
                              <a:rPr lang="en-US" altLang="zh-CN" sz="1800" i="1" dirty="0">
                                <a:solidFill>
                                  <a:srgbClr val="000000"/>
                                </a:solidFill>
                                <a:latin typeface="Cambria Math" panose="02040503050406030204" pitchFamily="18" charset="0"/>
                              </a:rPr>
                            </m:ctrlPr>
                          </m:sSubPr>
                          <m:e>
                            <m:r>
                              <m:rPr>
                                <m:brk m:alnAt="7"/>
                              </m:rPr>
                              <a:rPr lang="en-US" altLang="zh-CN" sz="1800" i="1" dirty="0">
                                <a:solidFill>
                                  <a:srgbClr val="000000"/>
                                </a:solidFill>
                                <a:latin typeface="Cambria Math" panose="02040503050406030204" pitchFamily="18" charset="0"/>
                              </a:rPr>
                              <m:t>𝑘</m:t>
                            </m:r>
                          </m:e>
                          <m:sub>
                            <m:r>
                              <m:rPr>
                                <m:brk m:alnAt="7"/>
                              </m:rPr>
                              <a:rPr lang="en-US" altLang="zh-CN" sz="1800" i="1" dirty="0">
                                <a:solidFill>
                                  <a:srgbClr val="000000"/>
                                </a:solidFill>
                                <a:latin typeface="Cambria Math" panose="02040503050406030204" pitchFamily="18" charset="0"/>
                              </a:rPr>
                              <m:t>2</m:t>
                            </m:r>
                          </m:sub>
                        </m:sSub>
                        <m:r>
                          <a:rPr lang="en-US" altLang="zh-CN" sz="1800" i="1" dirty="0">
                            <a:solidFill>
                              <a:srgbClr val="000000"/>
                            </a:solidFill>
                            <a:latin typeface="Cambria Math" panose="02040503050406030204" pitchFamily="18" charset="0"/>
                          </a:rPr>
                          <m:t>!…</m:t>
                        </m:r>
                        <m:sSub>
                          <m:sSubPr>
                            <m:ctrlPr>
                              <a:rPr lang="en-US" altLang="zh-CN" sz="1800" i="1" dirty="0">
                                <a:solidFill>
                                  <a:srgbClr val="000000"/>
                                </a:solidFill>
                                <a:latin typeface="Cambria Math" panose="02040503050406030204" pitchFamily="18" charset="0"/>
                              </a:rPr>
                            </m:ctrlPr>
                          </m:sSubPr>
                          <m:e>
                            <m:r>
                              <m:rPr>
                                <m:brk m:alnAt="7"/>
                              </m:rPr>
                              <a:rPr lang="en-US" altLang="zh-CN" sz="1800" i="1" dirty="0">
                                <a:solidFill>
                                  <a:srgbClr val="000000"/>
                                </a:solidFill>
                                <a:latin typeface="Cambria Math" panose="02040503050406030204" pitchFamily="18" charset="0"/>
                              </a:rPr>
                              <m:t>𝑘</m:t>
                            </m:r>
                          </m:e>
                          <m:sub>
                            <m:r>
                              <m:rPr>
                                <m:brk m:alnAt="7"/>
                              </m:rPr>
                              <a:rPr lang="en-US" altLang="zh-CN" sz="1800" i="1" dirty="0">
                                <a:solidFill>
                                  <a:srgbClr val="000000"/>
                                </a:solidFill>
                                <a:latin typeface="Cambria Math" panose="02040503050406030204" pitchFamily="18" charset="0"/>
                              </a:rPr>
                              <m:t>𝑎</m:t>
                            </m:r>
                          </m:sub>
                        </m:sSub>
                        <m:r>
                          <a:rPr lang="en-US" altLang="zh-CN" sz="1800" i="1" dirty="0">
                            <a:solidFill>
                              <a:srgbClr val="000000"/>
                            </a:solidFill>
                            <a:latin typeface="Cambria Math" panose="02040503050406030204" pitchFamily="18" charset="0"/>
                          </a:rPr>
                          <m:t>!</m:t>
                        </m:r>
                      </m:den>
                    </m:f>
                  </m:oMath>
                </a14:m>
                <a:r>
                  <a:rPr lang="zh-CN" altLang="en-US" sz="1800" dirty="0">
                    <a:solidFill>
                      <a:srgbClr val="000000"/>
                    </a:solidFill>
                    <a:latin typeface="Arial"/>
                  </a:rPr>
                  <a:t> </a:t>
                </a:r>
                <a:r>
                  <a:rPr lang="en-US" altLang="zh-CN" sz="2000" dirty="0">
                    <a:solidFill>
                      <a:srgbClr val="000000"/>
                    </a:solidFill>
                    <a:latin typeface="Arial"/>
                  </a:rPr>
                  <a:t>,</a:t>
                </a:r>
                <a:r>
                  <a:rPr lang="zh-CN" altLang="en-US" sz="2000" dirty="0">
                    <a:solidFill>
                      <a:srgbClr val="000000"/>
                    </a:solidFill>
                    <a:latin typeface="Arial"/>
                  </a:rPr>
                  <a:t> 若其中没有</a:t>
                </a:r>
                <a14:m>
                  <m:oMath xmlns:m="http://schemas.openxmlformats.org/officeDocument/2006/math">
                    <m:sSub>
                      <m:sSubPr>
                        <m:ctrlPr>
                          <a:rPr lang="en-US" altLang="zh-CN" sz="2000" i="1" dirty="0">
                            <a:solidFill>
                              <a:srgbClr val="000000"/>
                            </a:solidFill>
                            <a:latin typeface="Cambria Math" panose="02040503050406030204" pitchFamily="18" charset="0"/>
                          </a:rPr>
                        </m:ctrlPr>
                      </m:sSubPr>
                      <m:e>
                        <m:r>
                          <a:rPr lang="en-US" altLang="zh-CN" sz="2000" i="1" dirty="0">
                            <a:solidFill>
                              <a:srgbClr val="000000"/>
                            </a:solidFill>
                            <a:latin typeface="Cambria Math" panose="02040503050406030204" pitchFamily="18" charset="0"/>
                          </a:rPr>
                          <m:t>𝑘</m:t>
                        </m:r>
                      </m:e>
                      <m:sub>
                        <m:r>
                          <a:rPr lang="en-US" altLang="zh-CN" sz="2000" i="1" dirty="0">
                            <a:solidFill>
                              <a:srgbClr val="000000"/>
                            </a:solidFill>
                            <a:latin typeface="Cambria Math" panose="02040503050406030204" pitchFamily="18" charset="0"/>
                          </a:rPr>
                          <m:t>𝑖</m:t>
                        </m:r>
                      </m:sub>
                    </m:sSub>
                    <m:r>
                      <a:rPr lang="en-US" altLang="zh-CN" sz="2000" i="1" dirty="0">
                        <a:solidFill>
                          <a:srgbClr val="000000"/>
                        </a:solidFill>
                        <a:latin typeface="Cambria Math" panose="02040503050406030204" pitchFamily="18" charset="0"/>
                      </a:rPr>
                      <m:t>=</m:t>
                    </m:r>
                    <m:r>
                      <a:rPr lang="en-US" altLang="zh-CN" sz="2000" i="1" dirty="0">
                        <a:solidFill>
                          <a:srgbClr val="000000"/>
                        </a:solidFill>
                        <a:latin typeface="Cambria Math" panose="02040503050406030204" pitchFamily="18" charset="0"/>
                      </a:rPr>
                      <m:t>𝑝</m:t>
                    </m:r>
                    <m:r>
                      <a:rPr lang="en-US" altLang="zh-CN" sz="2000" dirty="0">
                        <a:solidFill>
                          <a:srgbClr val="000000"/>
                        </a:solidFill>
                        <a:latin typeface="Cambria Math" panose="02040503050406030204" pitchFamily="18" charset="0"/>
                      </a:rPr>
                      <m:t> </m:t>
                    </m:r>
                  </m:oMath>
                </a14:m>
                <a:r>
                  <a:rPr lang="en-US" altLang="zh-CN" sz="2000" dirty="0">
                    <a:solidFill>
                      <a:srgbClr val="000000"/>
                    </a:solidFill>
                    <a:latin typeface="Arial"/>
                  </a:rPr>
                  <a:t>, </a:t>
                </a:r>
                <a:r>
                  <a:rPr lang="zh-CN" altLang="en-US" sz="2000" dirty="0">
                    <a:solidFill>
                      <a:srgbClr val="000000"/>
                    </a:solidFill>
                    <a:latin typeface="Arial"/>
                  </a:rPr>
                  <a:t>则 </a:t>
                </a:r>
                <a14:m>
                  <m:oMath xmlns:m="http://schemas.openxmlformats.org/officeDocument/2006/math">
                    <m:f>
                      <m:fPr>
                        <m:ctrlPr>
                          <a:rPr lang="en-US" altLang="zh-CN" sz="2000" i="1" dirty="0">
                            <a:solidFill>
                              <a:srgbClr val="000000"/>
                            </a:solidFill>
                            <a:latin typeface="Cambria Math" panose="02040503050406030204" pitchFamily="18" charset="0"/>
                          </a:rPr>
                        </m:ctrlPr>
                      </m:fPr>
                      <m:num>
                        <m:r>
                          <a:rPr lang="en-US" altLang="zh-CN" sz="2000" i="1" dirty="0">
                            <a:solidFill>
                              <a:srgbClr val="000000"/>
                            </a:solidFill>
                            <a:latin typeface="Cambria Math" panose="02040503050406030204" pitchFamily="18" charset="0"/>
                          </a:rPr>
                          <m:t>𝑝</m:t>
                        </m:r>
                        <m:r>
                          <a:rPr lang="en-US" altLang="zh-CN" sz="2000" i="1" dirty="0">
                            <a:solidFill>
                              <a:srgbClr val="000000"/>
                            </a:solidFill>
                            <a:latin typeface="Cambria Math" panose="02040503050406030204" pitchFamily="18" charset="0"/>
                          </a:rPr>
                          <m:t>!</m:t>
                        </m:r>
                      </m:num>
                      <m:den>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1</m:t>
                            </m:r>
                          </m:sub>
                        </m:sSub>
                        <m:r>
                          <a:rPr lang="en-US" altLang="zh-CN" sz="2000" i="1" dirty="0">
                            <a:solidFill>
                              <a:srgbClr val="000000"/>
                            </a:solidFill>
                            <a:latin typeface="Cambria Math" panose="02040503050406030204" pitchFamily="18" charset="0"/>
                          </a:rPr>
                          <m:t>!</m:t>
                        </m:r>
                        <m:r>
                          <m:rPr>
                            <m:brk m:alnAt="7"/>
                          </m:rP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2</m:t>
                            </m:r>
                          </m:sub>
                        </m:sSub>
                        <m: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𝑎</m:t>
                            </m:r>
                          </m:sub>
                        </m:sSub>
                        <m:r>
                          <a:rPr lang="en-US" altLang="zh-CN" sz="2000" i="1" dirty="0">
                            <a:solidFill>
                              <a:srgbClr val="000000"/>
                            </a:solidFill>
                            <a:latin typeface="Cambria Math" panose="02040503050406030204" pitchFamily="18" charset="0"/>
                          </a:rPr>
                          <m:t>!</m:t>
                        </m:r>
                      </m:den>
                    </m:f>
                  </m:oMath>
                </a14:m>
                <a:r>
                  <a:rPr lang="zh-CN" altLang="en-US" sz="2000" dirty="0">
                    <a:solidFill>
                      <a:srgbClr val="000000"/>
                    </a:solidFill>
                    <a:latin typeface="Arial"/>
                  </a:rPr>
                  <a:t> </a:t>
                </a:r>
                <a14:m>
                  <m:oMath xmlns:m="http://schemas.openxmlformats.org/officeDocument/2006/math">
                    <m:r>
                      <a:rPr lang="en-US" altLang="zh-CN" sz="2000" i="1" dirty="0">
                        <a:solidFill>
                          <a:srgbClr val="000000"/>
                        </a:solidFill>
                        <a:latin typeface="Cambria Math" panose="02040503050406030204" pitchFamily="18" charset="0"/>
                        <a:ea typeface="Cambria Math" panose="02040503050406030204" pitchFamily="18" charset="0"/>
                      </a:rPr>
                      <m:t>≡0</m:t>
                    </m:r>
                    <m:r>
                      <a:rPr lang="zh-CN" altLang="en-US" sz="2000" i="1" dirty="0">
                        <a:solidFill>
                          <a:srgbClr val="000000"/>
                        </a:solidFill>
                        <a:latin typeface="Cambria Math" panose="02040503050406030204" pitchFamily="18" charset="0"/>
                        <a:ea typeface="Cambria Math" panose="02040503050406030204" pitchFamily="18" charset="0"/>
                      </a:rPr>
                      <m:t>  </m:t>
                    </m:r>
                    <m:r>
                      <a:rPr lang="en-US" altLang="zh-CN" sz="2000" i="1" dirty="0">
                        <a:solidFill>
                          <a:srgbClr val="000000"/>
                        </a:solidFill>
                        <a:latin typeface="Cambria Math" panose="02040503050406030204" pitchFamily="18" charset="0"/>
                        <a:ea typeface="Cambria Math" panose="02040503050406030204" pitchFamily="18" charset="0"/>
                      </a:rPr>
                      <m:t>(</m:t>
                    </m:r>
                    <m:r>
                      <m:rPr>
                        <m:sty m:val="p"/>
                      </m:rPr>
                      <a:rPr lang="en-US" altLang="zh-CN" sz="2000" dirty="0">
                        <a:solidFill>
                          <a:srgbClr val="000000"/>
                        </a:solidFill>
                        <a:latin typeface="Cambria Math" panose="02040503050406030204" pitchFamily="18" charset="0"/>
                        <a:ea typeface="Cambria Math" panose="02040503050406030204" pitchFamily="18" charset="0"/>
                      </a:rPr>
                      <m:t>mod</m:t>
                    </m:r>
                    <m:r>
                      <a:rPr lang="zh-CN" altLang="en-US" sz="2000" i="1" dirty="0">
                        <a:solidFill>
                          <a:srgbClr val="000000"/>
                        </a:solidFill>
                        <a:latin typeface="Cambria Math" panose="02040503050406030204" pitchFamily="18" charset="0"/>
                        <a:ea typeface="Cambria Math" panose="02040503050406030204" pitchFamily="18" charset="0"/>
                      </a:rPr>
                      <m:t> </m:t>
                    </m:r>
                    <m:r>
                      <a:rPr lang="en-US" altLang="zh-CN" sz="2000" i="1" dirty="0">
                        <a:solidFill>
                          <a:srgbClr val="000000"/>
                        </a:solidFill>
                        <a:latin typeface="Cambria Math" panose="02040503050406030204" pitchFamily="18" charset="0"/>
                        <a:ea typeface="Cambria Math" panose="02040503050406030204" pitchFamily="18" charset="0"/>
                      </a:rPr>
                      <m:t>𝑝</m:t>
                    </m:r>
                    <m:r>
                      <a:rPr lang="en-US" altLang="zh-CN" sz="2000" i="1" dirty="0">
                        <a:solidFill>
                          <a:srgbClr val="000000"/>
                        </a:solidFill>
                        <a:latin typeface="Cambria Math" panose="02040503050406030204" pitchFamily="18" charset="0"/>
                        <a:ea typeface="Cambria Math" panose="02040503050406030204" pitchFamily="18" charset="0"/>
                      </a:rPr>
                      <m:t>)</m:t>
                    </m:r>
                  </m:oMath>
                </a14:m>
                <a:r>
                  <a:rPr lang="zh-CN" altLang="en-US" sz="2000" dirty="0">
                    <a:solidFill>
                      <a:srgbClr val="000000"/>
                    </a:solidFill>
                    <a:latin typeface="Arial"/>
                  </a:rPr>
                  <a:t> </a:t>
                </a:r>
                <a:r>
                  <a:rPr lang="en-US" altLang="zh-CN" sz="2000" dirty="0">
                    <a:solidFill>
                      <a:srgbClr val="000000"/>
                    </a:solidFill>
                    <a:latin typeface="Arial"/>
                  </a:rPr>
                  <a:t>,</a:t>
                </a:r>
                <a:br>
                  <a:rPr lang="en-US" altLang="zh-CN" sz="2000" dirty="0">
                    <a:solidFill>
                      <a:srgbClr val="000000"/>
                    </a:solidFill>
                    <a:latin typeface="Arial"/>
                  </a:rPr>
                </a:br>
                <a:r>
                  <a:rPr lang="zh-CN" altLang="en-US" sz="2000" dirty="0">
                    <a:solidFill>
                      <a:srgbClr val="000000"/>
                    </a:solidFill>
                    <a:latin typeface="Arial"/>
                  </a:rPr>
                  <a:t>若有</a:t>
                </a:r>
                <a14:m>
                  <m:oMath xmlns:m="http://schemas.openxmlformats.org/officeDocument/2006/math">
                    <m:sSub>
                      <m:sSubPr>
                        <m:ctrlPr>
                          <a:rPr lang="en-US" altLang="zh-CN" sz="2000" i="1" dirty="0">
                            <a:solidFill>
                              <a:srgbClr val="000000"/>
                            </a:solidFill>
                            <a:latin typeface="Cambria Math" panose="02040503050406030204" pitchFamily="18" charset="0"/>
                          </a:rPr>
                        </m:ctrlPr>
                      </m:sSubPr>
                      <m:e>
                        <m:r>
                          <a:rPr lang="en-US" altLang="zh-CN" sz="2000" i="1" dirty="0">
                            <a:solidFill>
                              <a:srgbClr val="000000"/>
                            </a:solidFill>
                            <a:latin typeface="Cambria Math" panose="02040503050406030204" pitchFamily="18" charset="0"/>
                          </a:rPr>
                          <m:t>𝑘</m:t>
                        </m:r>
                      </m:e>
                      <m:sub>
                        <m:r>
                          <a:rPr lang="en-US" altLang="zh-CN" sz="2000" i="1" dirty="0">
                            <a:solidFill>
                              <a:srgbClr val="000000"/>
                            </a:solidFill>
                            <a:latin typeface="Cambria Math" panose="02040503050406030204" pitchFamily="18" charset="0"/>
                          </a:rPr>
                          <m:t>𝑖</m:t>
                        </m:r>
                      </m:sub>
                    </m:sSub>
                    <m:r>
                      <a:rPr lang="en-US" altLang="zh-CN" sz="2000" i="1" dirty="0">
                        <a:solidFill>
                          <a:srgbClr val="000000"/>
                        </a:solidFill>
                        <a:latin typeface="Cambria Math" panose="02040503050406030204" pitchFamily="18" charset="0"/>
                      </a:rPr>
                      <m:t>=</m:t>
                    </m:r>
                    <m:r>
                      <a:rPr lang="en-US" altLang="zh-CN" sz="2000" i="1" dirty="0">
                        <a:solidFill>
                          <a:srgbClr val="000000"/>
                        </a:solidFill>
                        <a:latin typeface="Cambria Math" panose="02040503050406030204" pitchFamily="18" charset="0"/>
                      </a:rPr>
                      <m:t>𝑝</m:t>
                    </m:r>
                    <m:r>
                      <a:rPr lang="en-US" altLang="zh-CN" sz="2000" dirty="0">
                        <a:solidFill>
                          <a:srgbClr val="000000"/>
                        </a:solidFill>
                        <a:latin typeface="Cambria Math" panose="02040503050406030204" pitchFamily="18" charset="0"/>
                      </a:rPr>
                      <m:t> </m:t>
                    </m:r>
                  </m:oMath>
                </a14:m>
                <a:r>
                  <a:rPr lang="en-US" altLang="zh-CN" sz="2000" dirty="0">
                    <a:solidFill>
                      <a:srgbClr val="000000"/>
                    </a:solidFill>
                    <a:latin typeface="Arial"/>
                  </a:rPr>
                  <a:t>, </a:t>
                </a:r>
                <a:r>
                  <a:rPr lang="zh-CN" altLang="en-US" sz="2000" dirty="0">
                    <a:solidFill>
                      <a:srgbClr val="000000"/>
                    </a:solidFill>
                    <a:latin typeface="Arial"/>
                  </a:rPr>
                  <a:t>则其它</a:t>
                </a:r>
                <a14:m>
                  <m:oMath xmlns:m="http://schemas.openxmlformats.org/officeDocument/2006/math">
                    <m:sSub>
                      <m:sSubPr>
                        <m:ctrlPr>
                          <a:rPr lang="en-US" altLang="zh-CN" sz="2000" i="1" dirty="0">
                            <a:solidFill>
                              <a:srgbClr val="000000"/>
                            </a:solidFill>
                            <a:latin typeface="Cambria Math" panose="02040503050406030204" pitchFamily="18" charset="0"/>
                          </a:rPr>
                        </m:ctrlPr>
                      </m:sSubPr>
                      <m:e>
                        <m:r>
                          <a:rPr lang="en-US" altLang="zh-CN" sz="2000" i="1" dirty="0">
                            <a:solidFill>
                              <a:srgbClr val="000000"/>
                            </a:solidFill>
                            <a:latin typeface="Cambria Math" panose="02040503050406030204" pitchFamily="18" charset="0"/>
                          </a:rPr>
                          <m:t>𝑘</m:t>
                        </m:r>
                      </m:e>
                      <m:sub>
                        <m:r>
                          <a:rPr lang="en-US" altLang="zh-CN" sz="2000" i="1" dirty="0">
                            <a:solidFill>
                              <a:srgbClr val="000000"/>
                            </a:solidFill>
                            <a:latin typeface="Cambria Math" panose="02040503050406030204" pitchFamily="18" charset="0"/>
                          </a:rPr>
                          <m:t>𝑗</m:t>
                        </m:r>
                      </m:sub>
                    </m:sSub>
                    <m:r>
                      <a:rPr lang="en-US" altLang="zh-CN" sz="2000" i="1" dirty="0">
                        <a:solidFill>
                          <a:srgbClr val="000000"/>
                        </a:solidFill>
                        <a:latin typeface="Cambria Math" panose="02040503050406030204" pitchFamily="18" charset="0"/>
                      </a:rPr>
                      <m:t>=0</m:t>
                    </m:r>
                  </m:oMath>
                </a14:m>
                <a:r>
                  <a:rPr lang="en-US" altLang="zh-CN" sz="2000" dirty="0">
                    <a:solidFill>
                      <a:srgbClr val="000000"/>
                    </a:solidFill>
                    <a:latin typeface="Arial"/>
                  </a:rPr>
                  <a:t>,  </a:t>
                </a:r>
                <a:r>
                  <a:rPr lang="zh-CN" altLang="en-US" sz="2000" dirty="0">
                    <a:solidFill>
                      <a:srgbClr val="000000"/>
                    </a:solidFill>
                    <a:latin typeface="Arial"/>
                  </a:rPr>
                  <a:t>于是 </a:t>
                </a:r>
                <a14:m>
                  <m:oMath xmlns:m="http://schemas.openxmlformats.org/officeDocument/2006/math">
                    <m:f>
                      <m:fPr>
                        <m:ctrlPr>
                          <a:rPr lang="en-US" altLang="zh-CN" sz="2000" i="1" dirty="0">
                            <a:solidFill>
                              <a:srgbClr val="000000"/>
                            </a:solidFill>
                            <a:latin typeface="Cambria Math" panose="02040503050406030204" pitchFamily="18" charset="0"/>
                          </a:rPr>
                        </m:ctrlPr>
                      </m:fPr>
                      <m:num>
                        <m:r>
                          <a:rPr lang="en-US" altLang="zh-CN" sz="2000" i="1" dirty="0">
                            <a:solidFill>
                              <a:srgbClr val="000000"/>
                            </a:solidFill>
                            <a:latin typeface="Cambria Math" panose="02040503050406030204" pitchFamily="18" charset="0"/>
                          </a:rPr>
                          <m:t>𝑝</m:t>
                        </m:r>
                        <m:r>
                          <a:rPr lang="en-US" altLang="zh-CN" sz="2000" i="1" dirty="0">
                            <a:solidFill>
                              <a:srgbClr val="000000"/>
                            </a:solidFill>
                            <a:latin typeface="Cambria Math" panose="02040503050406030204" pitchFamily="18" charset="0"/>
                          </a:rPr>
                          <m:t>!</m:t>
                        </m:r>
                      </m:num>
                      <m:den>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1</m:t>
                            </m:r>
                          </m:sub>
                        </m:sSub>
                        <m:r>
                          <a:rPr lang="en-US" altLang="zh-CN" sz="2000" i="1" dirty="0">
                            <a:solidFill>
                              <a:srgbClr val="000000"/>
                            </a:solidFill>
                            <a:latin typeface="Cambria Math" panose="02040503050406030204" pitchFamily="18" charset="0"/>
                          </a:rPr>
                          <m:t>!</m:t>
                        </m:r>
                        <m:r>
                          <m:rPr>
                            <m:brk m:alnAt="7"/>
                          </m:rP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2</m:t>
                            </m:r>
                          </m:sub>
                        </m:sSub>
                        <m: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m:rPr>
                                <m:brk m:alnAt="7"/>
                              </m:rPr>
                              <a:rPr lang="en-US" altLang="zh-CN" sz="2000" i="1" dirty="0">
                                <a:solidFill>
                                  <a:srgbClr val="000000"/>
                                </a:solidFill>
                                <a:latin typeface="Cambria Math" panose="02040503050406030204" pitchFamily="18" charset="0"/>
                              </a:rPr>
                              <m:t>𝑘</m:t>
                            </m:r>
                          </m:e>
                          <m:sub>
                            <m:r>
                              <m:rPr>
                                <m:brk m:alnAt="7"/>
                              </m:rPr>
                              <a:rPr lang="en-US" altLang="zh-CN" sz="2000" i="1" dirty="0">
                                <a:solidFill>
                                  <a:srgbClr val="000000"/>
                                </a:solidFill>
                                <a:latin typeface="Cambria Math" panose="02040503050406030204" pitchFamily="18" charset="0"/>
                              </a:rPr>
                              <m:t>𝑎</m:t>
                            </m:r>
                          </m:sub>
                        </m:sSub>
                        <m:r>
                          <a:rPr lang="en-US" altLang="zh-CN" sz="2000" i="1" dirty="0">
                            <a:solidFill>
                              <a:srgbClr val="000000"/>
                            </a:solidFill>
                            <a:latin typeface="Cambria Math" panose="02040503050406030204" pitchFamily="18" charset="0"/>
                          </a:rPr>
                          <m:t>!</m:t>
                        </m:r>
                      </m:den>
                    </m:f>
                  </m:oMath>
                </a14:m>
                <a:r>
                  <a:rPr lang="zh-CN" altLang="en-US" sz="2000" dirty="0">
                    <a:solidFill>
                      <a:srgbClr val="000000"/>
                    </a:solidFill>
                    <a:latin typeface="Arial"/>
                  </a:rPr>
                  <a:t> </a:t>
                </a:r>
                <a14:m>
                  <m:oMath xmlns:m="http://schemas.openxmlformats.org/officeDocument/2006/math">
                    <m:r>
                      <a:rPr lang="en-US" altLang="zh-CN" sz="2000" i="1" dirty="0">
                        <a:solidFill>
                          <a:srgbClr val="000000"/>
                        </a:solidFill>
                        <a:latin typeface="Cambria Math" panose="02040503050406030204" pitchFamily="18" charset="0"/>
                        <a:ea typeface="Cambria Math" panose="02040503050406030204" pitchFamily="18" charset="0"/>
                      </a:rPr>
                      <m:t>≡1</m:t>
                    </m:r>
                    <m:r>
                      <a:rPr lang="zh-CN" altLang="en-US" sz="2000" i="1" dirty="0">
                        <a:solidFill>
                          <a:srgbClr val="000000"/>
                        </a:solidFill>
                        <a:latin typeface="Cambria Math" panose="02040503050406030204" pitchFamily="18" charset="0"/>
                        <a:ea typeface="Cambria Math" panose="02040503050406030204" pitchFamily="18" charset="0"/>
                      </a:rPr>
                      <m:t>  </m:t>
                    </m:r>
                    <m:r>
                      <a:rPr lang="en-US" altLang="zh-CN" sz="2000" i="1" dirty="0">
                        <a:solidFill>
                          <a:srgbClr val="000000"/>
                        </a:solidFill>
                        <a:latin typeface="Cambria Math" panose="02040503050406030204" pitchFamily="18" charset="0"/>
                        <a:ea typeface="Cambria Math" panose="02040503050406030204" pitchFamily="18" charset="0"/>
                      </a:rPr>
                      <m:t>(</m:t>
                    </m:r>
                    <m:r>
                      <m:rPr>
                        <m:sty m:val="p"/>
                      </m:rPr>
                      <a:rPr lang="en-US" altLang="zh-CN" sz="2000" i="1" dirty="0">
                        <a:solidFill>
                          <a:srgbClr val="000000"/>
                        </a:solidFill>
                        <a:latin typeface="Cambria Math" panose="02040503050406030204" pitchFamily="18" charset="0"/>
                        <a:ea typeface="Cambria Math" panose="02040503050406030204" pitchFamily="18" charset="0"/>
                      </a:rPr>
                      <m:t>mod</m:t>
                    </m:r>
                    <m:r>
                      <a:rPr lang="zh-CN" altLang="en-US" sz="2000" i="1" dirty="0">
                        <a:solidFill>
                          <a:srgbClr val="000000"/>
                        </a:solidFill>
                        <a:latin typeface="Cambria Math" panose="02040503050406030204" pitchFamily="18" charset="0"/>
                        <a:ea typeface="Cambria Math" panose="02040503050406030204" pitchFamily="18" charset="0"/>
                      </a:rPr>
                      <m:t> </m:t>
                    </m:r>
                    <m:r>
                      <a:rPr lang="en-US" altLang="zh-CN" sz="2000" i="1" dirty="0">
                        <a:solidFill>
                          <a:srgbClr val="000000"/>
                        </a:solidFill>
                        <a:latin typeface="Cambria Math" panose="02040503050406030204" pitchFamily="18" charset="0"/>
                        <a:ea typeface="Cambria Math" panose="02040503050406030204" pitchFamily="18" charset="0"/>
                      </a:rPr>
                      <m:t>𝑝</m:t>
                    </m:r>
                    <m:r>
                      <a:rPr lang="en-US" altLang="zh-CN" sz="2000" i="1" dirty="0">
                        <a:solidFill>
                          <a:srgbClr val="000000"/>
                        </a:solidFill>
                        <a:latin typeface="Cambria Math" panose="02040503050406030204" pitchFamily="18" charset="0"/>
                        <a:ea typeface="Cambria Math" panose="02040503050406030204" pitchFamily="18" charset="0"/>
                      </a:rPr>
                      <m:t>)</m:t>
                    </m:r>
                  </m:oMath>
                </a14:m>
                <a:r>
                  <a:rPr lang="zh-CN" altLang="en-US" sz="2000" dirty="0">
                    <a:solidFill>
                      <a:srgbClr val="000000"/>
                    </a:solidFill>
                    <a:latin typeface="Arial"/>
                  </a:rPr>
                  <a:t> </a:t>
                </a:r>
                <a:r>
                  <a:rPr lang="en-US" altLang="zh-CN" sz="2000" dirty="0">
                    <a:solidFill>
                      <a:srgbClr val="000000"/>
                    </a:solidFill>
                    <a:latin typeface="Arial"/>
                  </a:rPr>
                  <a:t>; </a:t>
                </a:r>
                <a:endParaRPr lang="en-US" altLang="zh-CN" sz="1800" dirty="0">
                  <a:solidFill>
                    <a:srgbClr val="000000"/>
                  </a:solidFill>
                  <a:latin typeface="Arial"/>
                </a:endParaRPr>
              </a:p>
              <a:p>
                <a:pPr lvl="2">
                  <a:buClr>
                    <a:srgbClr val="CCCC00"/>
                  </a:buClr>
                </a:pPr>
                <a:r>
                  <a:rPr lang="zh-CN" altLang="en-US" sz="2000" dirty="0">
                    <a:solidFill>
                      <a:srgbClr val="000000"/>
                    </a:solidFill>
                    <a:latin typeface="Arial"/>
                  </a:rPr>
                  <a:t>上述求和项中总共恰有</a:t>
                </a:r>
                <a14:m>
                  <m:oMath xmlns:m="http://schemas.openxmlformats.org/officeDocument/2006/math">
                    <m:r>
                      <a:rPr lang="en-US" altLang="zh-CN" sz="2000" i="1" dirty="0">
                        <a:solidFill>
                          <a:srgbClr val="000000"/>
                        </a:solidFill>
                        <a:latin typeface="Cambria Math" panose="02040503050406030204" pitchFamily="18" charset="0"/>
                      </a:rPr>
                      <m:t>𝑎</m:t>
                    </m:r>
                  </m:oMath>
                </a14:m>
                <a:r>
                  <a:rPr lang="zh-CN" altLang="en-US" sz="2000" dirty="0">
                    <a:solidFill>
                      <a:srgbClr val="000000"/>
                    </a:solidFill>
                    <a:latin typeface="Arial"/>
                  </a:rPr>
                  <a:t>个</a:t>
                </a:r>
                <a14:m>
                  <m:oMath xmlns:m="http://schemas.openxmlformats.org/officeDocument/2006/math">
                    <m:sSub>
                      <m:sSubPr>
                        <m:ctrlPr>
                          <a:rPr lang="en-US" altLang="zh-CN" sz="2000" i="1" dirty="0">
                            <a:solidFill>
                              <a:srgbClr val="000000"/>
                            </a:solidFill>
                            <a:latin typeface="Cambria Math" panose="02040503050406030204" pitchFamily="18" charset="0"/>
                          </a:rPr>
                        </m:ctrlPr>
                      </m:sSubPr>
                      <m:e>
                        <m:r>
                          <a:rPr lang="en-US" altLang="zh-CN" sz="2000" i="1" dirty="0">
                            <a:solidFill>
                              <a:srgbClr val="000000"/>
                            </a:solidFill>
                            <a:latin typeface="Cambria Math" panose="02040503050406030204" pitchFamily="18" charset="0"/>
                          </a:rPr>
                          <m:t>𝑘</m:t>
                        </m:r>
                      </m:e>
                      <m:sub>
                        <m:r>
                          <a:rPr lang="en-US" altLang="zh-CN" sz="2000" i="1" dirty="0">
                            <a:solidFill>
                              <a:srgbClr val="000000"/>
                            </a:solidFill>
                            <a:latin typeface="Cambria Math" panose="02040503050406030204" pitchFamily="18" charset="0"/>
                          </a:rPr>
                          <m:t>𝑖</m:t>
                        </m:r>
                      </m:sub>
                    </m:sSub>
                    <m:r>
                      <a:rPr lang="en-US" altLang="zh-CN" sz="2000" i="1" dirty="0">
                        <a:solidFill>
                          <a:srgbClr val="000000"/>
                        </a:solidFill>
                        <a:latin typeface="Cambria Math" panose="02040503050406030204" pitchFamily="18" charset="0"/>
                      </a:rPr>
                      <m:t>=</m:t>
                    </m:r>
                    <m:r>
                      <a:rPr lang="en-US" altLang="zh-CN" sz="2000" i="1" dirty="0">
                        <a:solidFill>
                          <a:srgbClr val="000000"/>
                        </a:solidFill>
                        <a:latin typeface="Cambria Math" panose="02040503050406030204" pitchFamily="18" charset="0"/>
                      </a:rPr>
                      <m:t>𝑝</m:t>
                    </m:r>
                    <m:r>
                      <a:rPr lang="en-US" altLang="zh-CN" sz="2000" dirty="0">
                        <a:solidFill>
                          <a:srgbClr val="000000"/>
                        </a:solidFill>
                        <a:latin typeface="Cambria Math" panose="02040503050406030204" pitchFamily="18" charset="0"/>
                      </a:rPr>
                      <m:t> </m:t>
                    </m:r>
                  </m:oMath>
                </a14:m>
                <a:r>
                  <a:rPr lang="zh-CN" altLang="en-US" sz="2000" dirty="0">
                    <a:solidFill>
                      <a:srgbClr val="000000"/>
                    </a:solidFill>
                    <a:latin typeface="Arial"/>
                  </a:rPr>
                  <a:t>的情况</a:t>
                </a:r>
                <a:r>
                  <a:rPr lang="en-US" altLang="zh-CN" sz="2000" dirty="0">
                    <a:solidFill>
                      <a:srgbClr val="000000"/>
                    </a:solidFill>
                    <a:latin typeface="Arial"/>
                  </a:rPr>
                  <a:t>.</a:t>
                </a:r>
                <a:r>
                  <a:rPr lang="zh-CN" altLang="en-US" sz="2000" dirty="0">
                    <a:solidFill>
                      <a:srgbClr val="000000"/>
                    </a:solidFill>
                    <a:latin typeface="Arial"/>
                  </a:rPr>
                  <a:t> </a:t>
                </a:r>
                <a:endParaRPr lang="en-US" altLang="zh-CN" sz="2000" dirty="0">
                  <a:solidFill>
                    <a:srgbClr val="000000"/>
                  </a:solidFill>
                  <a:latin typeface="Arial"/>
                </a:endParaRPr>
              </a:p>
              <a:p>
                <a:endParaRPr kumimoji="1" lang="zh-CN" altLang="en-US" sz="4000" dirty="0"/>
              </a:p>
            </p:txBody>
          </p:sp>
        </mc:Choice>
        <mc:Fallback>
          <p:sp>
            <p:nvSpPr>
              <p:cNvPr id="3" name="内容占位符 2">
                <a:extLst>
                  <a:ext uri="{FF2B5EF4-FFF2-40B4-BE49-F238E27FC236}">
                    <a16:creationId xmlns:a16="http://schemas.microsoft.com/office/drawing/2014/main" id="{AB7537A7-3DC4-DE42-847B-FDAC7359EC7B}"/>
                  </a:ext>
                </a:extLst>
              </p:cNvPr>
              <p:cNvSpPr>
                <a:spLocks noGrp="1" noRot="1" noChangeAspect="1" noMove="1" noResize="1" noEditPoints="1" noAdjustHandles="1" noChangeArrowheads="1" noChangeShapeType="1" noTextEdit="1"/>
              </p:cNvSpPr>
              <p:nvPr>
                <p:ph idx="1"/>
              </p:nvPr>
            </p:nvSpPr>
            <p:spPr>
              <a:blipFill>
                <a:blip r:embed="rId2"/>
                <a:stretch>
                  <a:fillRect l="-1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2469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zh-CN" altLang="en-US" dirty="0">
                <a:latin typeface="+mn-ea"/>
                <a:ea typeface="+mn-ea"/>
              </a:rPr>
              <a:t>两个有限集合并集的计数</a:t>
            </a:r>
          </a:p>
        </p:txBody>
      </p:sp>
      <p:sp>
        <p:nvSpPr>
          <p:cNvPr id="51202" name="Oval 4"/>
          <p:cNvSpPr>
            <a:spLocks noChangeArrowheads="1"/>
          </p:cNvSpPr>
          <p:nvPr/>
        </p:nvSpPr>
        <p:spPr bwMode="auto">
          <a:xfrm>
            <a:off x="1042988" y="2276475"/>
            <a:ext cx="2016125" cy="2016125"/>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latin typeface="+mn-ea"/>
              <a:cs typeface="黑体" charset="0"/>
            </a:endParaRPr>
          </a:p>
        </p:txBody>
      </p:sp>
      <p:sp>
        <p:nvSpPr>
          <p:cNvPr id="51203" name="Oval 5"/>
          <p:cNvSpPr>
            <a:spLocks noChangeArrowheads="1"/>
          </p:cNvSpPr>
          <p:nvPr/>
        </p:nvSpPr>
        <p:spPr bwMode="auto">
          <a:xfrm>
            <a:off x="2122488" y="2276475"/>
            <a:ext cx="2016125" cy="2016125"/>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latin typeface="+mn-ea"/>
              <a:cs typeface="黑体" charset="0"/>
            </a:endParaRPr>
          </a:p>
        </p:txBody>
      </p:sp>
      <p:sp>
        <p:nvSpPr>
          <p:cNvPr id="51204" name="Rectangle 6"/>
          <p:cNvSpPr>
            <a:spLocks noChangeArrowheads="1"/>
          </p:cNvSpPr>
          <p:nvPr/>
        </p:nvSpPr>
        <p:spPr bwMode="auto">
          <a:xfrm>
            <a:off x="538163" y="1916113"/>
            <a:ext cx="4176712" cy="27368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latin typeface="+mn-ea"/>
              <a:cs typeface="黑体" charset="0"/>
            </a:endParaRPr>
          </a:p>
        </p:txBody>
      </p:sp>
      <p:sp>
        <p:nvSpPr>
          <p:cNvPr id="51205" name="Line 7"/>
          <p:cNvSpPr>
            <a:spLocks noChangeShapeType="1"/>
          </p:cNvSpPr>
          <p:nvPr/>
        </p:nvSpPr>
        <p:spPr bwMode="auto">
          <a:xfrm flipH="1">
            <a:off x="1763713" y="3573463"/>
            <a:ext cx="792162" cy="16557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latin typeface="+mn-ea"/>
            </a:endParaRPr>
          </a:p>
        </p:txBody>
      </p:sp>
      <p:sp>
        <p:nvSpPr>
          <p:cNvPr id="51206" name="Text Box 8"/>
          <p:cNvSpPr txBox="1">
            <a:spLocks noChangeArrowheads="1"/>
          </p:cNvSpPr>
          <p:nvPr/>
        </p:nvSpPr>
        <p:spPr bwMode="auto">
          <a:xfrm>
            <a:off x="755650" y="5300663"/>
            <a:ext cx="4032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zh-CN" altLang="en-US" sz="1800">
                <a:latin typeface="+mn-ea"/>
                <a:ea typeface="+mn-ea"/>
                <a:cs typeface="黑体" charset="0"/>
              </a:rPr>
              <a:t>既学英语，又学法语的同学</a:t>
            </a:r>
          </a:p>
        </p:txBody>
      </p:sp>
      <p:sp>
        <p:nvSpPr>
          <p:cNvPr id="51207" name="Text Box 9"/>
          <p:cNvSpPr txBox="1">
            <a:spLocks noChangeArrowheads="1"/>
          </p:cNvSpPr>
          <p:nvPr/>
        </p:nvSpPr>
        <p:spPr bwMode="auto">
          <a:xfrm>
            <a:off x="1187450" y="2636838"/>
            <a:ext cx="3603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sz="1800">
                <a:latin typeface="+mn-ea"/>
                <a:ea typeface="+mn-ea"/>
                <a:cs typeface="黑体" charset="0"/>
              </a:rPr>
              <a:t>E</a:t>
            </a:r>
          </a:p>
        </p:txBody>
      </p:sp>
      <p:sp>
        <p:nvSpPr>
          <p:cNvPr id="51208" name="Text Box 10"/>
          <p:cNvSpPr txBox="1">
            <a:spLocks noChangeArrowheads="1"/>
          </p:cNvSpPr>
          <p:nvPr/>
        </p:nvSpPr>
        <p:spPr bwMode="auto">
          <a:xfrm>
            <a:off x="3635375" y="2636838"/>
            <a:ext cx="4318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sz="1800">
                <a:latin typeface="+mn-ea"/>
                <a:ea typeface="+mn-ea"/>
                <a:cs typeface="黑体" charset="0"/>
              </a:rPr>
              <a:t>F</a:t>
            </a:r>
          </a:p>
        </p:txBody>
      </p:sp>
      <p:sp>
        <p:nvSpPr>
          <p:cNvPr id="51209" name="Text Box 11"/>
          <p:cNvSpPr txBox="1">
            <a:spLocks noChangeArrowheads="1"/>
          </p:cNvSpPr>
          <p:nvPr/>
        </p:nvSpPr>
        <p:spPr bwMode="auto">
          <a:xfrm>
            <a:off x="2282825" y="3141663"/>
            <a:ext cx="7921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sz="1800">
                <a:latin typeface="+mn-ea"/>
                <a:ea typeface="+mn-ea"/>
                <a:cs typeface="黑体" charset="0"/>
              </a:rPr>
              <a:t>E</a:t>
            </a:r>
            <a:r>
              <a:rPr kumimoji="0" lang="en-US" altLang="zh-CN" sz="1800">
                <a:latin typeface="+mn-ea"/>
                <a:ea typeface="+mn-ea"/>
                <a:cs typeface="黑体" charset="0"/>
                <a:sym typeface="Symbol" charset="0"/>
              </a:rPr>
              <a:t>F</a:t>
            </a:r>
          </a:p>
        </p:txBody>
      </p:sp>
      <p:sp>
        <p:nvSpPr>
          <p:cNvPr id="51210" name="Text Box 12"/>
          <p:cNvSpPr txBox="1">
            <a:spLocks noChangeArrowheads="1"/>
          </p:cNvSpPr>
          <p:nvPr/>
        </p:nvSpPr>
        <p:spPr bwMode="auto">
          <a:xfrm>
            <a:off x="5148064" y="1844675"/>
            <a:ext cx="3600449" cy="301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30000"/>
              </a:spcBef>
            </a:pPr>
            <a:r>
              <a:rPr kumimoji="0" lang="zh-CN" altLang="en-US" b="1" dirty="0">
                <a:latin typeface="+mn-ea"/>
                <a:ea typeface="+mn-ea"/>
                <a:cs typeface="黑体" charset="0"/>
              </a:rPr>
              <a:t>已知某个班级学英语的</a:t>
            </a:r>
            <a:r>
              <a:rPr kumimoji="0" lang="en-US" altLang="zh-CN" b="1" dirty="0">
                <a:latin typeface="+mn-ea"/>
                <a:ea typeface="+mn-ea"/>
                <a:cs typeface="黑体" charset="0"/>
              </a:rPr>
              <a:t>50</a:t>
            </a:r>
            <a:r>
              <a:rPr kumimoji="0" lang="zh-CN" altLang="en-US" b="1" dirty="0">
                <a:latin typeface="+mn-ea"/>
                <a:ea typeface="+mn-ea"/>
                <a:cs typeface="黑体" charset="0"/>
              </a:rPr>
              <a:t>人，学法语的</a:t>
            </a:r>
            <a:r>
              <a:rPr kumimoji="0" lang="en-US" altLang="zh-CN" b="1" dirty="0">
                <a:latin typeface="+mn-ea"/>
                <a:ea typeface="+mn-ea"/>
                <a:cs typeface="黑体" charset="0"/>
              </a:rPr>
              <a:t>30</a:t>
            </a:r>
            <a:r>
              <a:rPr kumimoji="0" lang="zh-CN" altLang="en-US" b="1" dirty="0">
                <a:latin typeface="+mn-ea"/>
                <a:ea typeface="+mn-ea"/>
                <a:cs typeface="黑体" charset="0"/>
              </a:rPr>
              <a:t>人，分别记为：</a:t>
            </a:r>
          </a:p>
          <a:p>
            <a:pPr algn="ctr" eaLnBrk="1" hangingPunct="1">
              <a:spcBef>
                <a:spcPct val="30000"/>
              </a:spcBef>
            </a:pPr>
            <a:r>
              <a:rPr kumimoji="0" lang="en-US" altLang="zh-CN" b="1" dirty="0">
                <a:latin typeface="+mn-ea"/>
                <a:ea typeface="+mn-ea"/>
                <a:cs typeface="黑体" charset="0"/>
              </a:rPr>
              <a:t>|E| = 50; |F| = 30</a:t>
            </a:r>
          </a:p>
          <a:p>
            <a:pPr eaLnBrk="1" hangingPunct="1">
              <a:spcBef>
                <a:spcPct val="30000"/>
              </a:spcBef>
            </a:pPr>
            <a:r>
              <a:rPr kumimoji="0" lang="zh-CN" altLang="en-US" b="1" dirty="0">
                <a:latin typeface="+mn-ea"/>
                <a:ea typeface="+mn-ea"/>
                <a:cs typeface="黑体" charset="0"/>
              </a:rPr>
              <a:t>问这个班级一共多少人？</a:t>
            </a:r>
            <a:endParaRPr kumimoji="0" lang="en-US" altLang="zh-CN" b="1" dirty="0">
              <a:latin typeface="+mn-ea"/>
              <a:ea typeface="+mn-ea"/>
              <a:cs typeface="黑体" charset="0"/>
            </a:endParaRPr>
          </a:p>
          <a:p>
            <a:pPr eaLnBrk="1" hangingPunct="1">
              <a:spcBef>
                <a:spcPct val="30000"/>
              </a:spcBef>
            </a:pPr>
            <a:r>
              <a:rPr kumimoji="0" lang="zh-CN" altLang="en-US" b="1" dirty="0">
                <a:latin typeface="+mn-ea"/>
                <a:ea typeface="+mn-ea"/>
                <a:cs typeface="黑体" charset="0"/>
              </a:rPr>
              <a:t>显然，只要</a:t>
            </a:r>
            <a:r>
              <a:rPr kumimoji="0" lang="en-US" altLang="zh-CN" b="1" dirty="0">
                <a:latin typeface="+mn-ea"/>
                <a:ea typeface="+mn-ea"/>
                <a:cs typeface="黑体" charset="0"/>
              </a:rPr>
              <a:t>E</a:t>
            </a:r>
            <a:r>
              <a:rPr kumimoji="0" lang="en-US" altLang="zh-CN" b="1" dirty="0">
                <a:latin typeface="+mn-ea"/>
                <a:ea typeface="+mn-ea"/>
                <a:cs typeface="黑体" charset="0"/>
                <a:sym typeface="Symbol" charset="0"/>
              </a:rPr>
              <a:t>F</a:t>
            </a:r>
            <a:r>
              <a:rPr kumimoji="0" lang="el-GR" altLang="zh-CN" b="1" dirty="0">
                <a:latin typeface="+mn-ea"/>
                <a:ea typeface="+mn-ea"/>
                <a:cs typeface="MingLiU" charset="0"/>
                <a:sym typeface="Symbol" charset="0"/>
              </a:rPr>
              <a:t></a:t>
            </a:r>
            <a:r>
              <a:rPr kumimoji="0" lang="el-GR" altLang="zh-CN" b="1" dirty="0">
                <a:latin typeface="+mn-ea"/>
                <a:ea typeface="+mn-ea"/>
                <a:cs typeface="黑体" charset="0"/>
                <a:sym typeface="Symbol" charset="0"/>
              </a:rPr>
              <a:t></a:t>
            </a:r>
            <a:r>
              <a:rPr kumimoji="0" lang="zh-CN" altLang="en-US" b="1" dirty="0">
                <a:latin typeface="+mn-ea"/>
                <a:ea typeface="+mn-ea"/>
                <a:cs typeface="黑体" charset="0"/>
                <a:sym typeface="Symbol" charset="0"/>
              </a:rPr>
              <a:t>，班级人数就并非</a:t>
            </a:r>
            <a:r>
              <a:rPr kumimoji="0" lang="en-US" altLang="zh-CN" b="1" dirty="0">
                <a:latin typeface="+mn-ea"/>
                <a:ea typeface="+mn-ea"/>
                <a:cs typeface="黑体" charset="0"/>
                <a:sym typeface="Symbol" charset="0"/>
              </a:rPr>
              <a:t>80</a:t>
            </a:r>
            <a:r>
              <a:rPr kumimoji="0" lang="zh-CN" altLang="en-US" b="1" dirty="0">
                <a:latin typeface="+mn-ea"/>
                <a:ea typeface="+mn-ea"/>
                <a:cs typeface="黑体" charset="0"/>
                <a:sym typeface="Symbol" charset="0"/>
              </a:rPr>
              <a:t>人。</a:t>
            </a:r>
            <a:endParaRPr kumimoji="0" lang="el-GR" b="1" dirty="0">
              <a:latin typeface="+mn-ea"/>
              <a:ea typeface="+mn-ea"/>
              <a:cs typeface="黑体" charset="0"/>
              <a:sym typeface="Symbol" charset="0"/>
            </a:endParaRPr>
          </a:p>
        </p:txBody>
      </p:sp>
      <p:sp>
        <p:nvSpPr>
          <p:cNvPr id="40973" name="Text Box 13"/>
          <p:cNvSpPr txBox="1">
            <a:spLocks noChangeArrowheads="1"/>
          </p:cNvSpPr>
          <p:nvPr/>
        </p:nvSpPr>
        <p:spPr bwMode="auto">
          <a:xfrm>
            <a:off x="4067175" y="5300663"/>
            <a:ext cx="4897437" cy="461963"/>
          </a:xfrm>
          <a:prstGeom prst="rect">
            <a:avLst/>
          </a:prstGeom>
          <a:solidFill>
            <a:srgbClr val="CCFFCC"/>
          </a:solidFill>
          <a:ln w="57150" cmpd="thinThick">
            <a:solidFill>
              <a:srgbClr val="99CC00"/>
            </a:solidFill>
            <a:miter lim="800000"/>
            <a:headEnd/>
            <a:tailEnd/>
          </a:ln>
          <a:effectLst>
            <a:outerShdw blurRad="63500" dist="107763" dir="2700000" algn="ctr" rotWithShape="0">
              <a:schemeClr val="bg2">
                <a:alpha val="50000"/>
              </a:schemeClr>
            </a:outerShdw>
          </a:effec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defRPr/>
            </a:pPr>
            <a:r>
              <a:rPr lang="en-US" altLang="zh-CN" sz="2400">
                <a:latin typeface="+mn-ea"/>
                <a:ea typeface="+mn-ea"/>
                <a:cs typeface="黑体" charset="0"/>
              </a:rPr>
              <a:t>|E</a:t>
            </a:r>
            <a:r>
              <a:rPr lang="en-US" altLang="zh-CN" sz="2400">
                <a:latin typeface="+mn-ea"/>
                <a:ea typeface="+mn-ea"/>
                <a:cs typeface="黑体" charset="0"/>
                <a:sym typeface="Symbol" charset="0"/>
              </a:rPr>
              <a:t>F| =(|E|+|F|) </a:t>
            </a:r>
            <a:r>
              <a:rPr lang="en-US" altLang="zh-CN" sz="2400">
                <a:solidFill>
                  <a:srgbClr val="FF0000"/>
                </a:solidFill>
                <a:latin typeface="+mn-ea"/>
                <a:ea typeface="+mn-ea"/>
                <a:cs typeface="黑体" charset="0"/>
                <a:sym typeface="Symbol" charset="0"/>
              </a:rPr>
              <a:t>- |EF|</a:t>
            </a:r>
          </a:p>
        </p:txBody>
      </p:sp>
    </p:spTree>
    <p:extLst>
      <p:ext uri="{BB962C8B-B14F-4D97-AF65-F5344CB8AC3E}">
        <p14:creationId xmlns:p14="http://schemas.microsoft.com/office/powerpoint/2010/main" val="326562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0973"/>
                                        </p:tgtEl>
                                        <p:attrNameLst>
                                          <p:attrName>style.visibility</p:attrName>
                                        </p:attrNameLst>
                                      </p:cBhvr>
                                      <p:to>
                                        <p:strVal val="visible"/>
                                      </p:to>
                                    </p:set>
                                    <p:animEffect transition="in" filter="wedge">
                                      <p:cBhvr>
                                        <p:cTn id="7"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zh-CN" altLang="en-US">
                <a:latin typeface="+mn-ea"/>
                <a:ea typeface="+mn-ea"/>
              </a:rPr>
              <a:t>圆排列</a:t>
            </a:r>
          </a:p>
        </p:txBody>
      </p:sp>
      <p:sp>
        <p:nvSpPr>
          <p:cNvPr id="56322" name="Rectangle 3"/>
          <p:cNvSpPr>
            <a:spLocks noGrp="1" noChangeArrowheads="1"/>
          </p:cNvSpPr>
          <p:nvPr>
            <p:ph idx="1"/>
          </p:nvPr>
        </p:nvSpPr>
        <p:spPr/>
        <p:txBody>
          <a:bodyPr/>
          <a:lstStyle/>
          <a:p>
            <a:r>
              <a:rPr lang="zh-CN" altLang="en-US" dirty="0">
                <a:latin typeface="+mn-ea"/>
              </a:rPr>
              <a:t>从</a:t>
            </a:r>
            <a:r>
              <a:rPr lang="en-US" altLang="zh-CN" dirty="0">
                <a:latin typeface="+mn-ea"/>
              </a:rPr>
              <a:t>n</a:t>
            </a:r>
            <a:r>
              <a:rPr lang="zh-CN" altLang="en-US" dirty="0">
                <a:latin typeface="+mn-ea"/>
              </a:rPr>
              <a:t>个不同元素中，取</a:t>
            </a:r>
            <a:r>
              <a:rPr lang="en-US" altLang="zh-CN" dirty="0">
                <a:latin typeface="+mn-ea"/>
              </a:rPr>
              <a:t>r</a:t>
            </a:r>
            <a:r>
              <a:rPr lang="zh-CN" altLang="en-US" dirty="0">
                <a:latin typeface="+mn-ea"/>
              </a:rPr>
              <a:t>个不重复的元素排成一个圆圈，有</a:t>
            </a:r>
            <a:r>
              <a:rPr lang="en-US" altLang="zh-CN" dirty="0">
                <a:latin typeface="+mn-ea"/>
              </a:rPr>
              <a:t> </a:t>
            </a:r>
            <a:r>
              <a:rPr lang="en-US" altLang="zh-CN" i="1" dirty="0">
                <a:latin typeface="+mn-ea"/>
              </a:rPr>
              <a:t>P</a:t>
            </a:r>
            <a:r>
              <a:rPr lang="en-US" altLang="zh-CN" dirty="0">
                <a:latin typeface="+mn-ea"/>
              </a:rPr>
              <a:t>(</a:t>
            </a:r>
            <a:r>
              <a:rPr lang="en-US" altLang="zh-CN" i="1" dirty="0" err="1">
                <a:latin typeface="+mn-ea"/>
              </a:rPr>
              <a:t>n</a:t>
            </a:r>
            <a:r>
              <a:rPr lang="en-US" altLang="zh-CN" dirty="0" err="1">
                <a:latin typeface="+mn-ea"/>
              </a:rPr>
              <a:t>,</a:t>
            </a:r>
            <a:r>
              <a:rPr lang="en-US" altLang="zh-CN" i="1" dirty="0" err="1">
                <a:latin typeface="+mn-ea"/>
              </a:rPr>
              <a:t>r</a:t>
            </a:r>
            <a:r>
              <a:rPr lang="en-US" altLang="zh-CN" dirty="0">
                <a:latin typeface="+mn-ea"/>
              </a:rPr>
              <a:t>)/</a:t>
            </a:r>
            <a:r>
              <a:rPr lang="en-US" altLang="zh-CN" i="1" dirty="0">
                <a:latin typeface="+mn-ea"/>
              </a:rPr>
              <a:t>r </a:t>
            </a:r>
            <a:r>
              <a:rPr lang="zh-CN" altLang="en-US" dirty="0">
                <a:latin typeface="+mn-ea"/>
              </a:rPr>
              <a:t>种排列方法</a:t>
            </a:r>
          </a:p>
        </p:txBody>
      </p:sp>
    </p:spTree>
    <p:extLst>
      <p:ext uri="{BB962C8B-B14F-4D97-AF65-F5344CB8AC3E}">
        <p14:creationId xmlns:p14="http://schemas.microsoft.com/office/powerpoint/2010/main" val="2703361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zh-CN" altLang="en-US">
                <a:latin typeface="+mn-ea"/>
                <a:ea typeface="+mn-ea"/>
              </a:rPr>
              <a:t>有不可区分物体的排列</a:t>
            </a:r>
            <a:endParaRPr lang="en-US" altLang="zh-CN">
              <a:latin typeface="+mn-ea"/>
              <a:ea typeface="+mn-ea"/>
            </a:endParaRPr>
          </a:p>
        </p:txBody>
      </p:sp>
      <p:sp>
        <p:nvSpPr>
          <p:cNvPr id="58370" name="Rectangle 3"/>
          <p:cNvSpPr>
            <a:spLocks noGrp="1" noChangeArrowheads="1"/>
          </p:cNvSpPr>
          <p:nvPr>
            <p:ph idx="1"/>
          </p:nvPr>
        </p:nvSpPr>
        <p:spPr/>
        <p:txBody>
          <a:bodyPr/>
          <a:lstStyle/>
          <a:p>
            <a:pPr>
              <a:lnSpc>
                <a:spcPct val="90000"/>
              </a:lnSpc>
            </a:pPr>
            <a:r>
              <a:rPr lang="zh-CN" altLang="en-US" sz="2800" dirty="0">
                <a:latin typeface="+mn-ea"/>
              </a:rPr>
              <a:t>把单词“</a:t>
            </a:r>
            <a:r>
              <a:rPr lang="en-US" altLang="zh-CN" sz="2800" dirty="0">
                <a:latin typeface="+mn-ea"/>
              </a:rPr>
              <a:t>mathematics”</a:t>
            </a:r>
            <a:r>
              <a:rPr lang="zh-CN" altLang="en-US" sz="2800" dirty="0">
                <a:latin typeface="+mn-ea"/>
              </a:rPr>
              <a:t>中的字母重新排列，可以得到多少个不同的“单词”？</a:t>
            </a:r>
            <a:endParaRPr lang="en-US" altLang="zh-CN" sz="2800" dirty="0">
              <a:latin typeface="+mn-ea"/>
            </a:endParaRPr>
          </a:p>
          <a:p>
            <a:pPr>
              <a:lnSpc>
                <a:spcPct val="90000"/>
              </a:lnSpc>
            </a:pPr>
            <a:endParaRPr lang="en-US" altLang="zh-CN" sz="2800" dirty="0">
              <a:latin typeface="+mn-ea"/>
            </a:endParaRPr>
          </a:p>
          <a:p>
            <a:pPr>
              <a:lnSpc>
                <a:spcPct val="90000"/>
              </a:lnSpc>
            </a:pPr>
            <a:r>
              <a:rPr lang="zh-CN" altLang="en-US" sz="2800" dirty="0">
                <a:latin typeface="+mn-ea"/>
              </a:rPr>
              <a:t>在</a:t>
            </a:r>
            <a:r>
              <a:rPr lang="en-US" altLang="zh-CN" sz="2800" dirty="0">
                <a:latin typeface="+mn-ea"/>
              </a:rPr>
              <a:t>n</a:t>
            </a:r>
            <a:r>
              <a:rPr lang="zh-CN" altLang="en-US" sz="2800" dirty="0">
                <a:latin typeface="+mn-ea"/>
              </a:rPr>
              <a:t>个有不可区分项的对象集中，得到不同的</a:t>
            </a:r>
            <a:r>
              <a:rPr lang="en-US" altLang="zh-CN" sz="2800" dirty="0">
                <a:latin typeface="+mn-ea"/>
              </a:rPr>
              <a:t>n</a:t>
            </a:r>
            <a:r>
              <a:rPr lang="zh-CN" altLang="en-US" sz="2800" dirty="0">
                <a:latin typeface="+mn-ea"/>
              </a:rPr>
              <a:t>排列的个数是：</a:t>
            </a:r>
            <a:endParaRPr lang="en-US" altLang="zh-CN" sz="2800" dirty="0">
              <a:latin typeface="+mn-ea"/>
            </a:endParaRPr>
          </a:p>
          <a:p>
            <a:pPr lvl="1">
              <a:lnSpc>
                <a:spcPct val="90000"/>
              </a:lnSpc>
            </a:pPr>
            <a:r>
              <a:rPr lang="zh-CN" altLang="en-US" sz="2400" dirty="0">
                <a:latin typeface="+mn-ea"/>
              </a:rPr>
              <a:t>令</a:t>
            </a:r>
            <a:r>
              <a:rPr lang="en-US" altLang="zh-CN" sz="2400" dirty="0">
                <a:latin typeface="+mn-ea"/>
              </a:rPr>
              <a:t> m</a:t>
            </a:r>
            <a:r>
              <a:rPr lang="en-US" altLang="zh-CN" sz="2400" baseline="-25000" dirty="0">
                <a:latin typeface="+mn-ea"/>
              </a:rPr>
              <a:t>i </a:t>
            </a:r>
            <a:r>
              <a:rPr lang="zh-CN" altLang="en-US" sz="2400" dirty="0">
                <a:latin typeface="+mn-ea"/>
              </a:rPr>
              <a:t>是第</a:t>
            </a:r>
            <a:r>
              <a:rPr lang="en-US" altLang="zh-CN" sz="2400" dirty="0">
                <a:latin typeface="+mn-ea"/>
              </a:rPr>
              <a:t> </a:t>
            </a:r>
            <a:r>
              <a:rPr lang="en-US" altLang="zh-CN" sz="2400" dirty="0" err="1">
                <a:latin typeface="+mn-ea"/>
              </a:rPr>
              <a:t>i</a:t>
            </a:r>
            <a:r>
              <a:rPr lang="en-US" altLang="zh-CN" sz="2400" dirty="0">
                <a:latin typeface="+mn-ea"/>
              </a:rPr>
              <a:t> </a:t>
            </a:r>
            <a:r>
              <a:rPr lang="zh-CN" altLang="en-US" sz="2400" dirty="0">
                <a:latin typeface="+mn-ea"/>
              </a:rPr>
              <a:t>个重复项的重复次数</a:t>
            </a:r>
            <a:endParaRPr lang="en-US" altLang="zh-CN" sz="2400" dirty="0">
              <a:latin typeface="+mn-ea"/>
            </a:endParaRPr>
          </a:p>
          <a:p>
            <a:pPr>
              <a:lnSpc>
                <a:spcPct val="90000"/>
              </a:lnSpc>
            </a:pPr>
            <a:endParaRPr lang="en-US" altLang="zh-CN" sz="2800" dirty="0">
              <a:latin typeface="+mn-ea"/>
            </a:endParaRPr>
          </a:p>
        </p:txBody>
      </p:sp>
      <p:graphicFrame>
        <p:nvGraphicFramePr>
          <p:cNvPr id="58371" name="Object 2"/>
          <p:cNvGraphicFramePr>
            <a:graphicFrameLocks noChangeAspect="1"/>
          </p:cNvGraphicFramePr>
          <p:nvPr>
            <p:extLst>
              <p:ext uri="{D42A27DB-BD31-4B8C-83A1-F6EECF244321}">
                <p14:modId xmlns:p14="http://schemas.microsoft.com/office/powerpoint/2010/main" val="2968354818"/>
              </p:ext>
            </p:extLst>
          </p:nvPr>
        </p:nvGraphicFramePr>
        <p:xfrm>
          <a:off x="1835150" y="4348163"/>
          <a:ext cx="2498725" cy="593725"/>
        </p:xfrm>
        <a:graphic>
          <a:graphicData uri="http://schemas.openxmlformats.org/presentationml/2006/ole">
            <mc:AlternateContent xmlns:mc="http://schemas.openxmlformats.org/markup-compatibility/2006">
              <mc:Choice xmlns:v="urn:schemas-microsoft-com:vml" Requires="v">
                <p:oleObj spid="_x0000_s9314" name="Equation" r:id="rId4" imgW="939800" imgH="279400" progId="Equation.3">
                  <p:embed/>
                </p:oleObj>
              </mc:Choice>
              <mc:Fallback>
                <p:oleObj name="Equation" r:id="rId4" imgW="939800" imgH="279400" progId="Equation.3">
                  <p:embed/>
                  <p:pic>
                    <p:nvPicPr>
                      <p:cNvPr id="5837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4348163"/>
                        <a:ext cx="2498725"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30B0CA5D-4945-418F-9720-99E90824A9CD}"/>
              </a:ext>
            </a:extLst>
          </p:cNvPr>
          <p:cNvSpPr txBox="1">
            <a:spLocks noChangeArrowheads="1"/>
          </p:cNvSpPr>
          <p:nvPr/>
        </p:nvSpPr>
        <p:spPr bwMode="auto">
          <a:xfrm>
            <a:off x="1068397" y="5257800"/>
            <a:ext cx="653095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r>
              <a:rPr kumimoji="0" lang="zh-CN" altLang="en-US" sz="2800" dirty="0">
                <a:latin typeface="Times New Roman" panose="02020603050405020304" pitchFamily="18" charset="0"/>
                <a:ea typeface="KaiTi" panose="02010609060101010101" pitchFamily="49" charset="-122"/>
                <a:cs typeface="Times New Roman" panose="02020603050405020304" pitchFamily="18" charset="0"/>
              </a:rPr>
              <a:t>在单词</a:t>
            </a:r>
            <a:r>
              <a:rPr kumimoji="0" lang="en-US" altLang="zh-CN" sz="2800" dirty="0">
                <a:latin typeface="Times New Roman" panose="02020603050405020304" pitchFamily="18" charset="0"/>
                <a:ea typeface="KaiTi" panose="02010609060101010101" pitchFamily="49" charset="-122"/>
                <a:cs typeface="Times New Roman" panose="02020603050405020304" pitchFamily="18" charset="0"/>
              </a:rPr>
              <a:t> “mathematics”</a:t>
            </a:r>
            <a:r>
              <a:rPr kumimoji="0" lang="zh-CN" altLang="en-US" sz="2800" dirty="0">
                <a:latin typeface="Times New Roman" panose="02020603050405020304" pitchFamily="18" charset="0"/>
                <a:ea typeface="KaiTi" panose="02010609060101010101" pitchFamily="49" charset="-122"/>
                <a:cs typeface="Times New Roman" panose="02020603050405020304" pitchFamily="18" charset="0"/>
              </a:rPr>
              <a:t>中只抽取</a:t>
            </a:r>
            <a:r>
              <a:rPr kumimoji="0" lang="en-US" altLang="zh-CN" sz="2800" dirty="0">
                <a:latin typeface="Times New Roman" panose="02020603050405020304" pitchFamily="18" charset="0"/>
                <a:ea typeface="KaiTi" panose="02010609060101010101" pitchFamily="49" charset="-122"/>
                <a:cs typeface="Times New Roman" panose="02020603050405020304" pitchFamily="18" charset="0"/>
              </a:rPr>
              <a:t>4</a:t>
            </a:r>
            <a:r>
              <a:rPr kumimoji="0" lang="zh-CN" altLang="en-US" sz="2800" dirty="0">
                <a:latin typeface="Times New Roman" panose="02020603050405020304" pitchFamily="18" charset="0"/>
                <a:ea typeface="KaiTi" panose="02010609060101010101" pitchFamily="49" charset="-122"/>
                <a:cs typeface="Times New Roman" panose="02020603050405020304" pitchFamily="18" charset="0"/>
              </a:rPr>
              <a:t>个字母，</a:t>
            </a:r>
            <a:endParaRPr kumimoji="0" lang="en-US" altLang="zh-CN" sz="2800" dirty="0">
              <a:latin typeface="Times New Roman" panose="02020603050405020304" pitchFamily="18" charset="0"/>
              <a:ea typeface="KaiTi" panose="02010609060101010101" pitchFamily="49" charset="-122"/>
              <a:cs typeface="Times New Roman" panose="02020603050405020304" pitchFamily="18" charset="0"/>
            </a:endParaRPr>
          </a:p>
          <a:p>
            <a:r>
              <a:rPr kumimoji="0" lang="zh-CN" altLang="en-US" sz="2800" dirty="0">
                <a:latin typeface="Times New Roman" panose="02020603050405020304" pitchFamily="18" charset="0"/>
                <a:ea typeface="KaiTi" panose="02010609060101010101" pitchFamily="49" charset="-122"/>
                <a:cs typeface="Times New Roman" panose="02020603050405020304" pitchFamily="18" charset="0"/>
              </a:rPr>
              <a:t>可以组合出多少个不同的单词？</a:t>
            </a:r>
            <a:endParaRPr kumimoji="0" lang="en-US" altLang="zh-CN" sz="28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424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p:txBody>
          <a:bodyPr/>
          <a:lstStyle/>
          <a:p>
            <a:r>
              <a:rPr lang="zh-CN" altLang="en-US">
                <a:latin typeface="+mn-ea"/>
                <a:ea typeface="+mn-ea"/>
              </a:rPr>
              <a:t>有重复的组合</a:t>
            </a:r>
          </a:p>
        </p:txBody>
      </p:sp>
      <p:sp>
        <p:nvSpPr>
          <p:cNvPr id="60418" name="内容占位符 2"/>
          <p:cNvSpPr>
            <a:spLocks noGrp="1"/>
          </p:cNvSpPr>
          <p:nvPr>
            <p:ph idx="1"/>
          </p:nvPr>
        </p:nvSpPr>
        <p:spPr/>
        <p:txBody>
          <a:bodyPr/>
          <a:lstStyle/>
          <a:p>
            <a:r>
              <a:rPr lang="zh-CN" altLang="en-US">
                <a:latin typeface="+mn-ea"/>
              </a:rPr>
              <a:t>厨房有三种水果，每样都超过</a:t>
            </a:r>
            <a:r>
              <a:rPr lang="en-US" altLang="zh-CN">
                <a:latin typeface="+mn-ea"/>
              </a:rPr>
              <a:t>4</a:t>
            </a:r>
            <a:r>
              <a:rPr lang="zh-CN" altLang="en-US">
                <a:latin typeface="+mn-ea"/>
              </a:rPr>
              <a:t>个。从厨房取</a:t>
            </a:r>
            <a:r>
              <a:rPr lang="en-US" altLang="zh-CN">
                <a:latin typeface="+mn-ea"/>
              </a:rPr>
              <a:t>4</a:t>
            </a:r>
            <a:r>
              <a:rPr lang="zh-CN" altLang="en-US">
                <a:latin typeface="+mn-ea"/>
              </a:rPr>
              <a:t>个水果，有多少种取法？</a:t>
            </a:r>
          </a:p>
        </p:txBody>
      </p:sp>
      <p:sp>
        <p:nvSpPr>
          <p:cNvPr id="4" name="矩形 3"/>
          <p:cNvSpPr/>
          <p:nvPr/>
        </p:nvSpPr>
        <p:spPr>
          <a:xfrm>
            <a:off x="971550"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5" name="矩形 4"/>
          <p:cNvSpPr/>
          <p:nvPr/>
        </p:nvSpPr>
        <p:spPr>
          <a:xfrm>
            <a:off x="2124075"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6" name="矩形 5"/>
          <p:cNvSpPr/>
          <p:nvPr/>
        </p:nvSpPr>
        <p:spPr>
          <a:xfrm>
            <a:off x="3276600"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7" name="等腰三角形 6"/>
          <p:cNvSpPr/>
          <p:nvPr/>
        </p:nvSpPr>
        <p:spPr>
          <a:xfrm>
            <a:off x="1187450" y="2852738"/>
            <a:ext cx="288925" cy="288925"/>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8" name="等腰三角形 7"/>
          <p:cNvSpPr/>
          <p:nvPr/>
        </p:nvSpPr>
        <p:spPr>
          <a:xfrm>
            <a:off x="1116013" y="3141663"/>
            <a:ext cx="287337"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9" name="等腰三角形 8"/>
          <p:cNvSpPr/>
          <p:nvPr/>
        </p:nvSpPr>
        <p:spPr>
          <a:xfrm>
            <a:off x="1258888" y="3429000"/>
            <a:ext cx="288925" cy="28733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10" name="等腰三角形 9"/>
          <p:cNvSpPr/>
          <p:nvPr/>
        </p:nvSpPr>
        <p:spPr>
          <a:xfrm>
            <a:off x="1042988" y="3716338"/>
            <a:ext cx="288925" cy="288925"/>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11" name="矩形 10"/>
          <p:cNvSpPr/>
          <p:nvPr/>
        </p:nvSpPr>
        <p:spPr>
          <a:xfrm>
            <a:off x="5651500" y="2636838"/>
            <a:ext cx="649288"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12" name="矩形 11"/>
          <p:cNvSpPr/>
          <p:nvPr/>
        </p:nvSpPr>
        <p:spPr>
          <a:xfrm>
            <a:off x="6804025"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13" name="矩形 12"/>
          <p:cNvSpPr/>
          <p:nvPr/>
        </p:nvSpPr>
        <p:spPr>
          <a:xfrm>
            <a:off x="7956550"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14" name="等腰三角形 13"/>
          <p:cNvSpPr/>
          <p:nvPr/>
        </p:nvSpPr>
        <p:spPr>
          <a:xfrm>
            <a:off x="5867400" y="2852738"/>
            <a:ext cx="288925" cy="288925"/>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15" name="等腰三角形 14"/>
          <p:cNvSpPr/>
          <p:nvPr/>
        </p:nvSpPr>
        <p:spPr>
          <a:xfrm>
            <a:off x="5795963" y="3141663"/>
            <a:ext cx="288925"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18" name="椭圆 17"/>
          <p:cNvSpPr/>
          <p:nvPr/>
        </p:nvSpPr>
        <p:spPr>
          <a:xfrm>
            <a:off x="7019925" y="2852738"/>
            <a:ext cx="288925" cy="28892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19" name="圆角矩形 18"/>
          <p:cNvSpPr/>
          <p:nvPr/>
        </p:nvSpPr>
        <p:spPr>
          <a:xfrm>
            <a:off x="8101013" y="2852738"/>
            <a:ext cx="358775" cy="2889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cxnSp>
        <p:nvCxnSpPr>
          <p:cNvPr id="21" name="直接连接符 20"/>
          <p:cNvCxnSpPr/>
          <p:nvPr/>
        </p:nvCxnSpPr>
        <p:spPr>
          <a:xfrm>
            <a:off x="1835150" y="4581525"/>
            <a:ext cx="0" cy="11509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等腰三角形 21"/>
          <p:cNvSpPr/>
          <p:nvPr/>
        </p:nvSpPr>
        <p:spPr>
          <a:xfrm>
            <a:off x="611188" y="4941888"/>
            <a:ext cx="288925"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23" name="等腰三角形 22"/>
          <p:cNvSpPr/>
          <p:nvPr/>
        </p:nvSpPr>
        <p:spPr>
          <a:xfrm>
            <a:off x="971550" y="4941888"/>
            <a:ext cx="287338"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24" name="等腰三角形 23"/>
          <p:cNvSpPr/>
          <p:nvPr/>
        </p:nvSpPr>
        <p:spPr>
          <a:xfrm>
            <a:off x="1258888" y="4941888"/>
            <a:ext cx="288925"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25" name="等腰三角形 24"/>
          <p:cNvSpPr/>
          <p:nvPr/>
        </p:nvSpPr>
        <p:spPr>
          <a:xfrm>
            <a:off x="1476375" y="4941888"/>
            <a:ext cx="287338"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cxnSp>
        <p:nvCxnSpPr>
          <p:cNvPr id="26" name="直接连接符 25"/>
          <p:cNvCxnSpPr/>
          <p:nvPr/>
        </p:nvCxnSpPr>
        <p:spPr>
          <a:xfrm>
            <a:off x="2987675" y="4581525"/>
            <a:ext cx="0" cy="11509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588125" y="4437063"/>
            <a:ext cx="0" cy="11525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a:off x="6227763" y="4797425"/>
            <a:ext cx="288925" cy="28733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cxnSp>
        <p:nvCxnSpPr>
          <p:cNvPr id="29" name="直接连接符 28"/>
          <p:cNvCxnSpPr/>
          <p:nvPr/>
        </p:nvCxnSpPr>
        <p:spPr>
          <a:xfrm>
            <a:off x="7740650" y="4437063"/>
            <a:ext cx="0" cy="11525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a:off x="5867400" y="4797425"/>
            <a:ext cx="288925" cy="28733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31" name="椭圆 30"/>
          <p:cNvSpPr/>
          <p:nvPr/>
        </p:nvSpPr>
        <p:spPr>
          <a:xfrm>
            <a:off x="7019925" y="4797425"/>
            <a:ext cx="288925" cy="2873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
        <p:nvSpPr>
          <p:cNvPr id="32" name="圆角矩形 31"/>
          <p:cNvSpPr/>
          <p:nvPr/>
        </p:nvSpPr>
        <p:spPr>
          <a:xfrm>
            <a:off x="8101013" y="4868863"/>
            <a:ext cx="358775" cy="2889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ea"/>
              <a:cs typeface="黑体" charset="0"/>
            </a:endParaRPr>
          </a:p>
        </p:txBody>
      </p:sp>
    </p:spTree>
    <p:extLst>
      <p:ext uri="{BB962C8B-B14F-4D97-AF65-F5344CB8AC3E}">
        <p14:creationId xmlns:p14="http://schemas.microsoft.com/office/powerpoint/2010/main" val="1431931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p:nvPr>
        </p:nvSpPr>
        <p:spPr/>
        <p:txBody>
          <a:bodyPr/>
          <a:lstStyle/>
          <a:p>
            <a:r>
              <a:rPr lang="en-US" altLang="zh-CN" dirty="0">
                <a:latin typeface="+mn-ea"/>
                <a:ea typeface="+mn-ea"/>
              </a:rPr>
              <a:t>n</a:t>
            </a:r>
            <a:r>
              <a:rPr lang="zh-CN" altLang="en-US" dirty="0">
                <a:latin typeface="+mn-ea"/>
                <a:ea typeface="+mn-ea"/>
              </a:rPr>
              <a:t>个元素集合中允许重复的</a:t>
            </a:r>
            <a:r>
              <a:rPr lang="en-US" altLang="zh-CN" dirty="0">
                <a:latin typeface="+mn-ea"/>
                <a:ea typeface="+mn-ea"/>
              </a:rPr>
              <a:t>r</a:t>
            </a:r>
            <a:r>
              <a:rPr lang="zh-CN" altLang="en-US" dirty="0">
                <a:latin typeface="+mn-ea"/>
                <a:ea typeface="+mn-ea"/>
              </a:rPr>
              <a:t>组合</a:t>
            </a:r>
          </a:p>
        </p:txBody>
      </p:sp>
      <p:sp>
        <p:nvSpPr>
          <p:cNvPr id="61442" name="内容占位符 2"/>
          <p:cNvSpPr>
            <a:spLocks noGrp="1"/>
          </p:cNvSpPr>
          <p:nvPr>
            <p:ph idx="1"/>
          </p:nvPr>
        </p:nvSpPr>
        <p:spPr/>
        <p:txBody>
          <a:bodyPr/>
          <a:lstStyle/>
          <a:p>
            <a:r>
              <a:rPr lang="en-US" altLang="zh-CN" dirty="0">
                <a:latin typeface="+mn-ea"/>
              </a:rPr>
              <a:t>C(n+r-1, r)</a:t>
            </a:r>
          </a:p>
          <a:p>
            <a:endParaRPr lang="en-US" altLang="zh-CN" dirty="0">
              <a:latin typeface="+mn-ea"/>
            </a:endParaRPr>
          </a:p>
          <a:p>
            <a:r>
              <a:rPr lang="zh-CN" altLang="en-US" dirty="0">
                <a:latin typeface="+mn-ea"/>
              </a:rPr>
              <a:t>例：</a:t>
            </a:r>
            <a:endParaRPr lang="en-US" altLang="zh-CN" dirty="0">
              <a:latin typeface="+mn-ea"/>
            </a:endParaRPr>
          </a:p>
          <a:p>
            <a:pPr lvl="1"/>
            <a:r>
              <a:rPr lang="zh-CN" altLang="en-US" dirty="0">
                <a:latin typeface="+mn-ea"/>
              </a:rPr>
              <a:t>甜点店</a:t>
            </a:r>
            <a:r>
              <a:rPr lang="en-US" altLang="zh-CN" dirty="0">
                <a:latin typeface="+mn-ea"/>
              </a:rPr>
              <a:t>4</a:t>
            </a:r>
            <a:r>
              <a:rPr lang="zh-CN" altLang="en-US" dirty="0">
                <a:latin typeface="+mn-ea"/>
              </a:rPr>
              <a:t>种面包，有几种买</a:t>
            </a:r>
            <a:r>
              <a:rPr lang="en-US" altLang="zh-CN" dirty="0">
                <a:latin typeface="+mn-ea"/>
              </a:rPr>
              <a:t>6</a:t>
            </a:r>
            <a:r>
              <a:rPr lang="zh-CN" altLang="en-US" dirty="0">
                <a:latin typeface="+mn-ea"/>
              </a:rPr>
              <a:t>个面包的买法？</a:t>
            </a:r>
            <a:endParaRPr lang="en-US" altLang="zh-CN" dirty="0">
              <a:latin typeface="+mn-ea"/>
            </a:endParaRPr>
          </a:p>
          <a:p>
            <a:pPr lvl="1"/>
            <a:endParaRPr lang="en-US" altLang="zh-CN" dirty="0">
              <a:latin typeface="+mn-ea"/>
            </a:endParaRPr>
          </a:p>
          <a:p>
            <a:pPr lvl="1"/>
            <a:r>
              <a:rPr lang="zh-CN" altLang="en-US" dirty="0">
                <a:latin typeface="+mn-ea"/>
              </a:rPr>
              <a:t>方程</a:t>
            </a:r>
            <a:r>
              <a:rPr lang="en-US" altLang="zh-CN" dirty="0" err="1">
                <a:latin typeface="+mn-ea"/>
              </a:rPr>
              <a:t>x+y+z</a:t>
            </a:r>
            <a:r>
              <a:rPr lang="en-US" altLang="zh-CN" dirty="0">
                <a:latin typeface="+mn-ea"/>
              </a:rPr>
              <a:t>=11</a:t>
            </a:r>
            <a:r>
              <a:rPr lang="zh-CN" altLang="en-US" dirty="0">
                <a:latin typeface="+mn-ea"/>
              </a:rPr>
              <a:t>有多少组解？其中</a:t>
            </a:r>
            <a:r>
              <a:rPr lang="en-US" altLang="zh-CN" dirty="0" err="1">
                <a:latin typeface="+mn-ea"/>
              </a:rPr>
              <a:t>x,y,z</a:t>
            </a:r>
            <a:r>
              <a:rPr lang="zh-CN" altLang="en-US" dirty="0">
                <a:latin typeface="+mn-ea"/>
              </a:rPr>
              <a:t>非负整数</a:t>
            </a:r>
            <a:endParaRPr lang="en-US" altLang="zh-CN" dirty="0">
              <a:latin typeface="+mn-ea"/>
            </a:endParaRPr>
          </a:p>
          <a:p>
            <a:pPr lvl="1"/>
            <a:endParaRPr lang="en-US" altLang="zh-CN" dirty="0">
              <a:latin typeface="+mn-ea"/>
            </a:endParaRPr>
          </a:p>
          <a:p>
            <a:pPr lvl="1"/>
            <a:r>
              <a:rPr lang="zh-CN" altLang="en-US" dirty="0">
                <a:latin typeface="+mn-ea"/>
              </a:rPr>
              <a:t>如果</a:t>
            </a:r>
            <a:r>
              <a:rPr lang="en-US" altLang="zh-CN" dirty="0">
                <a:latin typeface="+mn-ea"/>
              </a:rPr>
              <a:t>x&gt;0,y&gt;1,z&gt;2</a:t>
            </a:r>
            <a:r>
              <a:rPr lang="zh-CN" altLang="en-US" dirty="0">
                <a:latin typeface="+mn-ea"/>
              </a:rPr>
              <a:t>时，上述方程有多少组解？</a:t>
            </a:r>
          </a:p>
        </p:txBody>
      </p:sp>
    </p:spTree>
    <p:extLst>
      <p:ext uri="{BB962C8B-B14F-4D97-AF65-F5344CB8AC3E}">
        <p14:creationId xmlns:p14="http://schemas.microsoft.com/office/powerpoint/2010/main" val="3786533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图片 3"/>
          <p:cNvPicPr>
            <a:picLocks noChangeAspect="1"/>
          </p:cNvPicPr>
          <p:nvPr/>
        </p:nvPicPr>
        <p:blipFill>
          <a:blip r:embed="rId3" cstate="print">
            <a:extLst>
              <a:ext uri="{28A0092B-C50C-407E-A947-70E740481C1C}">
                <a14:useLocalDpi xmlns:a14="http://schemas.microsoft.com/office/drawing/2010/main"/>
              </a:ext>
            </a:extLst>
          </a:blip>
          <a:srcRect t="699"/>
          <a:stretch>
            <a:fillRect/>
          </a:stretch>
        </p:blipFill>
        <p:spPr bwMode="auto">
          <a:xfrm>
            <a:off x="684213" y="2133600"/>
            <a:ext cx="7272337" cy="371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标题 2"/>
          <p:cNvSpPr>
            <a:spLocks noGrp="1"/>
          </p:cNvSpPr>
          <p:nvPr>
            <p:ph type="title"/>
          </p:nvPr>
        </p:nvSpPr>
        <p:spPr/>
        <p:txBody>
          <a:bodyPr/>
          <a:lstStyle/>
          <a:p>
            <a:r>
              <a:rPr lang="zh-CN" altLang="en-US" dirty="0"/>
              <a:t>允许重复的排列组合</a:t>
            </a:r>
          </a:p>
        </p:txBody>
      </p:sp>
    </p:spTree>
    <p:extLst>
      <p:ext uri="{BB962C8B-B14F-4D97-AF65-F5344CB8AC3E}">
        <p14:creationId xmlns:p14="http://schemas.microsoft.com/office/powerpoint/2010/main" val="2795509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p:cNvSpPr>
            <a:spLocks noGrp="1"/>
          </p:cNvSpPr>
          <p:nvPr>
            <p:ph idx="1"/>
          </p:nvPr>
        </p:nvSpPr>
        <p:spPr>
          <a:xfrm>
            <a:off x="612648" y="1600200"/>
            <a:ext cx="8153400" cy="4495800"/>
          </a:xfrm>
        </p:spPr>
        <p:txBody>
          <a:bodyPr/>
          <a:lstStyle/>
          <a:p>
            <a:r>
              <a:rPr lang="zh-CN" altLang="en-US" dirty="0">
                <a:latin typeface="+mn-ea"/>
              </a:rPr>
              <a:t>内容</a:t>
            </a:r>
            <a:r>
              <a:rPr lang="en-US" altLang="zh-CN" dirty="0">
                <a:latin typeface="+mn-ea"/>
              </a:rPr>
              <a:t>1</a:t>
            </a:r>
            <a:r>
              <a:rPr lang="zh-CN" altLang="en-US" dirty="0">
                <a:latin typeface="+mn-ea"/>
              </a:rPr>
              <a:t>：容斥原理</a:t>
            </a:r>
            <a:endParaRPr lang="en-US" altLang="zh-CN" dirty="0">
              <a:latin typeface="+mn-ea"/>
            </a:endParaRPr>
          </a:p>
          <a:p>
            <a:pPr lvl="1"/>
            <a:r>
              <a:rPr lang="en-US" altLang="zh-CN" sz="2400" dirty="0">
                <a:solidFill>
                  <a:srgbClr val="2E2E99"/>
                </a:solidFill>
                <a:latin typeface="+mn-ea"/>
              </a:rPr>
              <a:t>|A</a:t>
            </a:r>
            <a:r>
              <a:rPr lang="en-US" altLang="zh-CN" sz="2400" dirty="0">
                <a:solidFill>
                  <a:srgbClr val="2E2E99"/>
                </a:solidFill>
                <a:latin typeface="+mn-ea"/>
                <a:sym typeface="Symbol" charset="0"/>
              </a:rPr>
              <a:t>BC|=|A|+|B|+|C|-|AB|-|AC|-|BC|+|ABC|</a:t>
            </a:r>
            <a:endParaRPr lang="en-US" altLang="zh-CN" sz="2400" dirty="0">
              <a:solidFill>
                <a:srgbClr val="2E2E99"/>
              </a:solidFill>
              <a:latin typeface="+mn-ea"/>
            </a:endParaRPr>
          </a:p>
          <a:p>
            <a:r>
              <a:rPr lang="zh-CN" altLang="en-US" dirty="0">
                <a:latin typeface="+mn-ea"/>
              </a:rPr>
              <a:t>内容</a:t>
            </a:r>
            <a:r>
              <a:rPr lang="en-US" altLang="zh-CN" dirty="0">
                <a:latin typeface="+mn-ea"/>
              </a:rPr>
              <a:t>2</a:t>
            </a:r>
            <a:r>
              <a:rPr lang="zh-CN" altLang="en-US" dirty="0">
                <a:latin typeface="+mn-ea"/>
              </a:rPr>
              <a:t>：鸽笼原理</a:t>
            </a:r>
            <a:endParaRPr lang="en-US" altLang="zh-CN" dirty="0">
              <a:latin typeface="+mn-ea"/>
            </a:endParaRPr>
          </a:p>
          <a:p>
            <a:pPr lvl="1"/>
            <a:r>
              <a:rPr lang="en-US" altLang="zh-CN" sz="2400" i="1" dirty="0">
                <a:solidFill>
                  <a:srgbClr val="2E2E99"/>
                </a:solidFill>
                <a:latin typeface="+mn-ea"/>
              </a:rPr>
              <a:t>n</a:t>
            </a:r>
            <a:r>
              <a:rPr lang="en-US" altLang="zh-CN" sz="2400" dirty="0">
                <a:solidFill>
                  <a:srgbClr val="2E2E99"/>
                </a:solidFill>
                <a:latin typeface="+mn-ea"/>
              </a:rPr>
              <a:t> </a:t>
            </a:r>
            <a:r>
              <a:rPr lang="zh-CN" altLang="en-US" sz="2400" dirty="0">
                <a:solidFill>
                  <a:srgbClr val="2E2E99"/>
                </a:solidFill>
                <a:latin typeface="+mn-ea"/>
              </a:rPr>
              <a:t>只鸽子放到</a:t>
            </a:r>
            <a:r>
              <a:rPr lang="en-US" altLang="zh-CN" sz="2400" dirty="0">
                <a:solidFill>
                  <a:srgbClr val="2E2E99"/>
                </a:solidFill>
                <a:latin typeface="+mn-ea"/>
              </a:rPr>
              <a:t> </a:t>
            </a:r>
            <a:r>
              <a:rPr lang="en-US" altLang="zh-CN" sz="2400" i="1" dirty="0">
                <a:solidFill>
                  <a:srgbClr val="2E2E99"/>
                </a:solidFill>
                <a:latin typeface="+mn-ea"/>
              </a:rPr>
              <a:t>m</a:t>
            </a:r>
            <a:r>
              <a:rPr lang="en-US" altLang="zh-CN" sz="2400" dirty="0">
                <a:solidFill>
                  <a:srgbClr val="2E2E99"/>
                </a:solidFill>
                <a:latin typeface="+mn-ea"/>
              </a:rPr>
              <a:t> </a:t>
            </a:r>
            <a:r>
              <a:rPr lang="zh-CN" altLang="en-US" sz="2400" dirty="0">
                <a:solidFill>
                  <a:srgbClr val="2E2E99"/>
                </a:solidFill>
                <a:latin typeface="+mn-ea"/>
              </a:rPr>
              <a:t>个笼子中</a:t>
            </a:r>
            <a:r>
              <a:rPr lang="en-US" altLang="zh-CN" sz="2400" dirty="0">
                <a:solidFill>
                  <a:srgbClr val="2E2E99"/>
                </a:solidFill>
                <a:latin typeface="+mn-ea"/>
              </a:rPr>
              <a:t>, </a:t>
            </a:r>
            <a:r>
              <a:rPr lang="zh-CN" altLang="en-US" sz="2400" dirty="0">
                <a:solidFill>
                  <a:srgbClr val="2E2E99"/>
                </a:solidFill>
                <a:latin typeface="+mn-ea"/>
              </a:rPr>
              <a:t>且</a:t>
            </a:r>
            <a:r>
              <a:rPr lang="en-US" altLang="zh-CN" sz="2400" dirty="0">
                <a:solidFill>
                  <a:srgbClr val="2E2E99"/>
                </a:solidFill>
                <a:latin typeface="+mn-ea"/>
              </a:rPr>
              <a:t> </a:t>
            </a:r>
            <a:r>
              <a:rPr lang="en-US" altLang="zh-CN" sz="2400" i="1" dirty="0">
                <a:solidFill>
                  <a:srgbClr val="2E2E99"/>
                </a:solidFill>
                <a:latin typeface="+mn-ea"/>
              </a:rPr>
              <a:t>m</a:t>
            </a:r>
            <a:r>
              <a:rPr lang="en-US" altLang="zh-CN" sz="2400" dirty="0">
                <a:solidFill>
                  <a:srgbClr val="2E2E99"/>
                </a:solidFill>
                <a:latin typeface="+mn-ea"/>
              </a:rPr>
              <a:t>&lt;</a:t>
            </a:r>
            <a:r>
              <a:rPr lang="en-US" altLang="zh-CN" sz="2400" i="1" dirty="0">
                <a:solidFill>
                  <a:srgbClr val="2E2E99"/>
                </a:solidFill>
                <a:latin typeface="+mn-ea"/>
              </a:rPr>
              <a:t>n</a:t>
            </a:r>
            <a:r>
              <a:rPr lang="en-US" altLang="zh-CN" sz="2400" dirty="0">
                <a:solidFill>
                  <a:srgbClr val="2E2E99"/>
                </a:solidFill>
                <a:latin typeface="+mn-ea"/>
              </a:rPr>
              <a:t>, </a:t>
            </a:r>
            <a:r>
              <a:rPr lang="zh-CN" altLang="en-US" sz="2400" dirty="0">
                <a:solidFill>
                  <a:srgbClr val="2E2E99"/>
                </a:solidFill>
                <a:latin typeface="+mn-ea"/>
              </a:rPr>
              <a:t>则至少有一个笼子要装</a:t>
            </a:r>
            <a:r>
              <a:rPr lang="en-US" altLang="zh-CN" sz="2400" dirty="0">
                <a:solidFill>
                  <a:srgbClr val="2E2E99"/>
                </a:solidFill>
                <a:latin typeface="+mn-ea"/>
              </a:rPr>
              <a:t>2</a:t>
            </a:r>
            <a:r>
              <a:rPr lang="zh-CN" altLang="en-US" sz="2400" dirty="0">
                <a:solidFill>
                  <a:srgbClr val="2E2E99"/>
                </a:solidFill>
                <a:latin typeface="+mn-ea"/>
              </a:rPr>
              <a:t>个或多个</a:t>
            </a:r>
            <a:endParaRPr lang="en-US" altLang="zh-CN" sz="2400" dirty="0">
              <a:solidFill>
                <a:srgbClr val="2E2E99"/>
              </a:solidFill>
              <a:latin typeface="+mn-ea"/>
            </a:endParaRPr>
          </a:p>
          <a:p>
            <a:r>
              <a:rPr lang="zh-CN" altLang="en-US" dirty="0">
                <a:latin typeface="+mn-ea"/>
              </a:rPr>
              <a:t>内容</a:t>
            </a:r>
            <a:r>
              <a:rPr lang="en-US" altLang="zh-CN" dirty="0">
                <a:latin typeface="+mn-ea"/>
              </a:rPr>
              <a:t>3</a:t>
            </a:r>
            <a:r>
              <a:rPr lang="zh-CN" altLang="en-US" dirty="0">
                <a:latin typeface="+mn-ea"/>
              </a:rPr>
              <a:t>：排列与组合</a:t>
            </a:r>
            <a:endParaRPr lang="en-US" altLang="zh-CN" dirty="0">
              <a:latin typeface="+mn-ea"/>
            </a:endParaRPr>
          </a:p>
          <a:p>
            <a:pPr lvl="1"/>
            <a:r>
              <a:rPr lang="zh-CN" altLang="en-US" sz="2400" dirty="0">
                <a:solidFill>
                  <a:srgbClr val="2E2E99"/>
                </a:solidFill>
                <a:latin typeface="+mn-ea"/>
              </a:rPr>
              <a:t>组合与二项式定理、组合计数方法、圆排列、不可区分物的排列、是否允许重复等</a:t>
            </a:r>
            <a:endParaRPr lang="en-US" altLang="zh-CN" sz="2400" dirty="0">
              <a:solidFill>
                <a:srgbClr val="2E2E99"/>
              </a:solidFill>
              <a:latin typeface="+mn-ea"/>
            </a:endParaRPr>
          </a:p>
          <a:p>
            <a:endParaRPr lang="en-US" dirty="0">
              <a:latin typeface="+mn-ea"/>
            </a:endParaRPr>
          </a:p>
        </p:txBody>
      </p:sp>
      <p:sp>
        <p:nvSpPr>
          <p:cNvPr id="2" name="标题 1"/>
          <p:cNvSpPr>
            <a:spLocks noGrp="1"/>
          </p:cNvSpPr>
          <p:nvPr>
            <p:ph type="title"/>
          </p:nvPr>
        </p:nvSpPr>
        <p:spPr/>
        <p:txBody>
          <a:bodyPr/>
          <a:lstStyle/>
          <a:p>
            <a:r>
              <a:rPr lang="zh-CN" altLang="en-US" dirty="0"/>
              <a:t>本节小结</a:t>
            </a:r>
          </a:p>
        </p:txBody>
      </p:sp>
    </p:spTree>
    <p:extLst>
      <p:ext uri="{BB962C8B-B14F-4D97-AF65-F5344CB8AC3E}">
        <p14:creationId xmlns:p14="http://schemas.microsoft.com/office/powerpoint/2010/main" val="3079950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p:txBody>
          <a:bodyPr/>
          <a:lstStyle/>
          <a:p>
            <a:r>
              <a:rPr lang="zh-CN" altLang="en-US" dirty="0">
                <a:latin typeface="+mj-ea"/>
              </a:rPr>
              <a:t>作业</a:t>
            </a:r>
          </a:p>
        </p:txBody>
      </p:sp>
      <p:sp>
        <p:nvSpPr>
          <p:cNvPr id="64514" name="内容占位符 2"/>
          <p:cNvSpPr>
            <a:spLocks noGrp="1"/>
          </p:cNvSpPr>
          <p:nvPr>
            <p:ph idx="1"/>
          </p:nvPr>
        </p:nvSpPr>
        <p:spPr/>
        <p:txBody>
          <a:bodyPr/>
          <a:lstStyle/>
          <a:p>
            <a:pPr>
              <a:lnSpc>
                <a:spcPct val="90000"/>
              </a:lnSpc>
            </a:pPr>
            <a:r>
              <a:rPr lang="zh-CN" altLang="en-US" dirty="0">
                <a:latin typeface="黑体"/>
                <a:cs typeface="黑体"/>
              </a:rPr>
              <a:t>见课程网站</a:t>
            </a:r>
          </a:p>
        </p:txBody>
      </p:sp>
    </p:spTree>
    <p:extLst>
      <p:ext uri="{BB962C8B-B14F-4D97-AF65-F5344CB8AC3E}">
        <p14:creationId xmlns:p14="http://schemas.microsoft.com/office/powerpoint/2010/main" val="2282139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C73ED-67D6-4BED-AF51-4A972D6AECA1}"/>
              </a:ext>
            </a:extLst>
          </p:cNvPr>
          <p:cNvSpPr>
            <a:spLocks noGrp="1"/>
          </p:cNvSpPr>
          <p:nvPr>
            <p:ph type="title"/>
          </p:nvPr>
        </p:nvSpPr>
        <p:spPr/>
        <p:txBody>
          <a:bodyPr>
            <a:normAutofit/>
          </a:bodyPr>
          <a:lstStyle/>
          <a:p>
            <a:r>
              <a:rPr lang="zh-CN" altLang="en-US" dirty="0"/>
              <a:t>生成函数</a:t>
            </a:r>
          </a:p>
        </p:txBody>
      </p:sp>
      <p:sp>
        <p:nvSpPr>
          <p:cNvPr id="4" name="灯片编号占位符 3">
            <a:extLst>
              <a:ext uri="{FF2B5EF4-FFF2-40B4-BE49-F238E27FC236}">
                <a16:creationId xmlns:a16="http://schemas.microsoft.com/office/drawing/2014/main" id="{E018A9F6-EFA8-4322-AD91-1B4336A312A1}"/>
              </a:ext>
            </a:extLst>
          </p:cNvPr>
          <p:cNvSpPr>
            <a:spLocks noGrp="1"/>
          </p:cNvSpPr>
          <p:nvPr>
            <p:ph type="sldNum" sz="quarter" idx="12"/>
          </p:nvPr>
        </p:nvSpPr>
        <p:spPr/>
        <p:txBody>
          <a:bodyPr>
            <a:normAutofit fontScale="85000" lnSpcReduction="20000"/>
          </a:bodyPr>
          <a:lstStyle/>
          <a:p>
            <a:fld id="{0C913308-F349-4B6D-A68A-DD1791B4A57B}" type="slidenum">
              <a:rPr lang="zh-CN" altLang="en-US" smtClean="0"/>
              <a:t>47</a:t>
            </a:fld>
            <a:endParaRPr lang="zh-CN" altLang="en-US" dirty="0"/>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E2B01B2D-937A-4773-A1A4-69742406C29D}"/>
                  </a:ext>
                </a:extLst>
              </p:cNvPr>
              <p:cNvSpPr txBox="1">
                <a:spLocks/>
              </p:cNvSpPr>
              <p:nvPr/>
            </p:nvSpPr>
            <p:spPr>
              <a:xfrm>
                <a:off x="558684" y="1704912"/>
                <a:ext cx="8261328" cy="495170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b="1"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1"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b="1"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b="1"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b="1"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zh-CN" altLang="en-US" sz="2800" dirty="0"/>
                  <a:t>简单地说</a:t>
                </a:r>
                <a:r>
                  <a:rPr lang="en-US" altLang="zh-CN" sz="2800" dirty="0"/>
                  <a:t>,</a:t>
                </a:r>
                <a:r>
                  <a:rPr lang="zh-CN" altLang="en-US" sz="2800" dirty="0"/>
                  <a:t> </a:t>
                </a:r>
                <a:r>
                  <a:rPr lang="zh-CN" altLang="en-US" sz="2800" dirty="0">
                    <a:solidFill>
                      <a:srgbClr val="0315BD"/>
                    </a:solidFill>
                  </a:rPr>
                  <a:t>生成函数</a:t>
                </a:r>
                <a:r>
                  <a:rPr lang="zh-CN" altLang="en-US" sz="2800" dirty="0"/>
                  <a:t>（</a:t>
                </a:r>
                <a:r>
                  <a:rPr lang="en-US" altLang="zh-CN" sz="2800" dirty="0"/>
                  <a:t>generating function</a:t>
                </a:r>
                <a:r>
                  <a:rPr lang="zh-CN" altLang="en-US" sz="2800" dirty="0"/>
                  <a:t>）是一种把</a:t>
                </a:r>
                <a:r>
                  <a:rPr lang="zh-CN" altLang="en-US" sz="2800" dirty="0">
                    <a:latin typeface="KaiTi" panose="02010609060101010101" pitchFamily="49" charset="-122"/>
                    <a:ea typeface="KaiTi" panose="02010609060101010101" pitchFamily="49" charset="-122"/>
                  </a:rPr>
                  <a:t>无限数列</a:t>
                </a:r>
                <a:r>
                  <a:rPr lang="zh-CN" altLang="en-US" sz="2800" dirty="0"/>
                  <a:t>表示成</a:t>
                </a:r>
                <a:r>
                  <a:rPr lang="zh-CN" altLang="en-US" sz="2800" dirty="0">
                    <a:latin typeface="KaiTi" panose="02010609060101010101" pitchFamily="49" charset="-122"/>
                    <a:ea typeface="KaiTi" panose="02010609060101010101" pitchFamily="49" charset="-122"/>
                  </a:rPr>
                  <a:t>幂序列的系数</a:t>
                </a:r>
                <a:r>
                  <a:rPr lang="zh-CN" altLang="en-US" sz="2800" dirty="0"/>
                  <a:t>的表示方法 </a:t>
                </a:r>
                <a:endParaRPr lang="en-US" altLang="zh-CN" sz="2800" dirty="0"/>
              </a:p>
              <a:p>
                <a:pPr marL="0" indent="0" algn="ctr">
                  <a:buFont typeface="Wingdings"/>
                  <a:buNone/>
                </a:pPr>
                <a14:m>
                  <m:oMath xmlns:m="http://schemas.openxmlformats.org/officeDocument/2006/math">
                    <m:r>
                      <a:rPr lang="en-US" altLang="zh-CN" sz="2800" i="1">
                        <a:solidFill>
                          <a:srgbClr val="0315BD"/>
                        </a:solidFill>
                        <a:latin typeface="Cambria Math" panose="02040503050406030204" pitchFamily="18" charset="0"/>
                      </a:rPr>
                      <m:t>𝐹</m:t>
                    </m:r>
                    <m:d>
                      <m:dPr>
                        <m:ctrlPr>
                          <a:rPr lang="en-US" altLang="zh-CN" sz="2800" i="1">
                            <a:solidFill>
                              <a:srgbClr val="0315BD"/>
                            </a:solidFill>
                            <a:latin typeface="Cambria Math" panose="02040503050406030204" pitchFamily="18" charset="0"/>
                          </a:rPr>
                        </m:ctrlPr>
                      </m:dPr>
                      <m:e>
                        <m:r>
                          <a:rPr lang="en-US" altLang="zh-CN" sz="2800" i="1">
                            <a:solidFill>
                              <a:srgbClr val="0315BD"/>
                            </a:solidFill>
                            <a:latin typeface="Cambria Math" panose="02040503050406030204" pitchFamily="18" charset="0"/>
                          </a:rPr>
                          <m:t>𝑥</m:t>
                        </m:r>
                      </m:e>
                    </m:d>
                    <m:r>
                      <a:rPr lang="en-US" altLang="zh-CN" sz="2800" i="1">
                        <a:solidFill>
                          <a:srgbClr val="0315BD"/>
                        </a:solidFill>
                        <a:latin typeface="Cambria Math" panose="02040503050406030204" pitchFamily="18" charset="0"/>
                      </a:rPr>
                      <m:t>=</m:t>
                    </m:r>
                    <m:sSub>
                      <m:sSubPr>
                        <m:ctrlPr>
                          <a:rPr lang="en-US" altLang="zh-CN" sz="2800" i="1">
                            <a:solidFill>
                              <a:srgbClr val="0315BD"/>
                            </a:solidFill>
                            <a:latin typeface="Cambria Math" panose="02040503050406030204" pitchFamily="18" charset="0"/>
                          </a:rPr>
                        </m:ctrlPr>
                      </m:sSubPr>
                      <m:e>
                        <m:r>
                          <a:rPr lang="en-US" altLang="zh-CN" sz="2800" i="1">
                            <a:solidFill>
                              <a:srgbClr val="0315BD"/>
                            </a:solidFill>
                            <a:latin typeface="Cambria Math" panose="02040503050406030204" pitchFamily="18" charset="0"/>
                          </a:rPr>
                          <m:t>𝑓</m:t>
                        </m:r>
                      </m:e>
                      <m:sub>
                        <m:r>
                          <a:rPr lang="en-US" altLang="zh-CN" sz="2800" i="1">
                            <a:solidFill>
                              <a:srgbClr val="0315BD"/>
                            </a:solidFill>
                            <a:latin typeface="Cambria Math" panose="02040503050406030204" pitchFamily="18" charset="0"/>
                          </a:rPr>
                          <m:t>0</m:t>
                        </m:r>
                      </m:sub>
                    </m:sSub>
                    <m:r>
                      <a:rPr lang="en-US" altLang="zh-CN" sz="2800" i="1">
                        <a:solidFill>
                          <a:srgbClr val="0315BD"/>
                        </a:solidFill>
                        <a:latin typeface="Cambria Math" panose="02040503050406030204" pitchFamily="18" charset="0"/>
                      </a:rPr>
                      <m:t>+</m:t>
                    </m:r>
                    <m:sSub>
                      <m:sSubPr>
                        <m:ctrlPr>
                          <a:rPr lang="en-US" altLang="zh-CN" sz="2800" i="1">
                            <a:solidFill>
                              <a:srgbClr val="0315BD"/>
                            </a:solidFill>
                            <a:latin typeface="Cambria Math" panose="02040503050406030204" pitchFamily="18" charset="0"/>
                          </a:rPr>
                        </m:ctrlPr>
                      </m:sSubPr>
                      <m:e>
                        <m:r>
                          <a:rPr lang="en-US" altLang="zh-CN" sz="2800" i="1">
                            <a:solidFill>
                              <a:srgbClr val="0315BD"/>
                            </a:solidFill>
                            <a:latin typeface="Cambria Math" panose="02040503050406030204" pitchFamily="18" charset="0"/>
                          </a:rPr>
                          <m:t>𝑓</m:t>
                        </m:r>
                      </m:e>
                      <m:sub>
                        <m:r>
                          <a:rPr lang="en-US" altLang="zh-CN" sz="2800" i="1">
                            <a:solidFill>
                              <a:srgbClr val="0315BD"/>
                            </a:solidFill>
                            <a:latin typeface="Cambria Math" panose="02040503050406030204" pitchFamily="18" charset="0"/>
                          </a:rPr>
                          <m:t>1</m:t>
                        </m:r>
                      </m:sub>
                    </m:sSub>
                    <m:r>
                      <a:rPr lang="en-US" altLang="zh-CN" sz="2800" i="1">
                        <a:solidFill>
                          <a:srgbClr val="0315BD"/>
                        </a:solidFill>
                        <a:latin typeface="Cambria Math" panose="02040503050406030204" pitchFamily="18" charset="0"/>
                      </a:rPr>
                      <m:t>𝑥</m:t>
                    </m:r>
                    <m:r>
                      <a:rPr lang="en-US" altLang="zh-CN" sz="2800" i="1">
                        <a:solidFill>
                          <a:srgbClr val="0315BD"/>
                        </a:solidFill>
                        <a:latin typeface="Cambria Math" panose="02040503050406030204" pitchFamily="18" charset="0"/>
                      </a:rPr>
                      <m:t>+</m:t>
                    </m:r>
                    <m:sSub>
                      <m:sSubPr>
                        <m:ctrlPr>
                          <a:rPr lang="en-US" altLang="zh-CN" sz="2800" i="1">
                            <a:solidFill>
                              <a:srgbClr val="0315BD"/>
                            </a:solidFill>
                            <a:latin typeface="Cambria Math" panose="02040503050406030204" pitchFamily="18" charset="0"/>
                          </a:rPr>
                        </m:ctrlPr>
                      </m:sSubPr>
                      <m:e>
                        <m:r>
                          <a:rPr lang="en-US" altLang="zh-CN" sz="2800" i="1">
                            <a:solidFill>
                              <a:srgbClr val="0315BD"/>
                            </a:solidFill>
                            <a:latin typeface="Cambria Math" panose="02040503050406030204" pitchFamily="18" charset="0"/>
                          </a:rPr>
                          <m:t>𝑓</m:t>
                        </m:r>
                      </m:e>
                      <m:sub>
                        <m:r>
                          <a:rPr lang="en-US" altLang="zh-CN" sz="2800" i="1">
                            <a:solidFill>
                              <a:srgbClr val="0315BD"/>
                            </a:solidFill>
                            <a:latin typeface="Cambria Math" panose="02040503050406030204" pitchFamily="18" charset="0"/>
                          </a:rPr>
                          <m:t>2</m:t>
                        </m:r>
                      </m:sub>
                    </m:sSub>
                    <m:sSup>
                      <m:sSupPr>
                        <m:ctrlPr>
                          <a:rPr lang="en-US" altLang="zh-CN" sz="2800" i="1">
                            <a:solidFill>
                              <a:srgbClr val="0315BD"/>
                            </a:solidFill>
                            <a:latin typeface="Cambria Math" panose="02040503050406030204" pitchFamily="18" charset="0"/>
                          </a:rPr>
                        </m:ctrlPr>
                      </m:sSupPr>
                      <m:e>
                        <m:r>
                          <a:rPr lang="en-US" altLang="zh-CN" sz="2800" i="1">
                            <a:solidFill>
                              <a:srgbClr val="0315BD"/>
                            </a:solidFill>
                            <a:latin typeface="Cambria Math" panose="02040503050406030204" pitchFamily="18" charset="0"/>
                          </a:rPr>
                          <m:t>𝑥</m:t>
                        </m:r>
                      </m:e>
                      <m:sup>
                        <m:r>
                          <a:rPr lang="en-US" altLang="zh-CN" sz="2800" i="1">
                            <a:solidFill>
                              <a:srgbClr val="0315BD"/>
                            </a:solidFill>
                            <a:latin typeface="Cambria Math" panose="02040503050406030204" pitchFamily="18" charset="0"/>
                          </a:rPr>
                          <m:t>2</m:t>
                        </m:r>
                      </m:sup>
                    </m:sSup>
                    <m:r>
                      <a:rPr lang="en-US" altLang="zh-CN" sz="2800" i="1">
                        <a:solidFill>
                          <a:srgbClr val="0315BD"/>
                        </a:solidFill>
                        <a:latin typeface="Cambria Math" panose="02040503050406030204" pitchFamily="18" charset="0"/>
                      </a:rPr>
                      <m:t>+</m:t>
                    </m:r>
                    <m:sSub>
                      <m:sSubPr>
                        <m:ctrlPr>
                          <a:rPr lang="en-US" altLang="zh-CN" sz="2800" i="1">
                            <a:solidFill>
                              <a:srgbClr val="0315BD"/>
                            </a:solidFill>
                            <a:latin typeface="Cambria Math" panose="02040503050406030204" pitchFamily="18" charset="0"/>
                          </a:rPr>
                        </m:ctrlPr>
                      </m:sSubPr>
                      <m:e>
                        <m:r>
                          <a:rPr lang="en-US" altLang="zh-CN" sz="2800" i="1">
                            <a:solidFill>
                              <a:srgbClr val="0315BD"/>
                            </a:solidFill>
                            <a:latin typeface="Cambria Math" panose="02040503050406030204" pitchFamily="18" charset="0"/>
                          </a:rPr>
                          <m:t>𝑓</m:t>
                        </m:r>
                      </m:e>
                      <m:sub>
                        <m:r>
                          <a:rPr lang="en-US" altLang="zh-CN" sz="2800" i="1">
                            <a:solidFill>
                              <a:srgbClr val="0315BD"/>
                            </a:solidFill>
                            <a:latin typeface="Cambria Math" panose="02040503050406030204" pitchFamily="18" charset="0"/>
                          </a:rPr>
                          <m:t>3</m:t>
                        </m:r>
                      </m:sub>
                    </m:sSub>
                    <m:sSup>
                      <m:sSupPr>
                        <m:ctrlPr>
                          <a:rPr lang="en-US" altLang="zh-CN" sz="2800" i="1">
                            <a:solidFill>
                              <a:srgbClr val="0315BD"/>
                            </a:solidFill>
                            <a:latin typeface="Cambria Math" panose="02040503050406030204" pitchFamily="18" charset="0"/>
                          </a:rPr>
                        </m:ctrlPr>
                      </m:sSupPr>
                      <m:e>
                        <m:r>
                          <a:rPr lang="en-US" altLang="zh-CN" sz="2800" i="1">
                            <a:solidFill>
                              <a:srgbClr val="0315BD"/>
                            </a:solidFill>
                            <a:latin typeface="Cambria Math" panose="02040503050406030204" pitchFamily="18" charset="0"/>
                          </a:rPr>
                          <m:t>𝑥</m:t>
                        </m:r>
                      </m:e>
                      <m:sup>
                        <m:r>
                          <a:rPr lang="en-US" altLang="zh-CN" sz="2800" i="1">
                            <a:solidFill>
                              <a:srgbClr val="0315BD"/>
                            </a:solidFill>
                            <a:latin typeface="Cambria Math" panose="02040503050406030204" pitchFamily="18" charset="0"/>
                          </a:rPr>
                          <m:t>3</m:t>
                        </m:r>
                      </m:sup>
                    </m:sSup>
                    <m:r>
                      <a:rPr lang="en-US" altLang="zh-CN" sz="2800" i="1">
                        <a:solidFill>
                          <a:srgbClr val="0315BD"/>
                        </a:solidFill>
                        <a:latin typeface="Cambria Math" panose="02040503050406030204" pitchFamily="18" charset="0"/>
                      </a:rPr>
                      <m:t>+⋯</m:t>
                    </m:r>
                  </m:oMath>
                </a14:m>
                <a:r>
                  <a:rPr lang="en-US" altLang="zh-CN" sz="2800" dirty="0">
                    <a:solidFill>
                      <a:srgbClr val="0315BD"/>
                    </a:solidFill>
                  </a:rPr>
                  <a:t>.</a:t>
                </a:r>
              </a:p>
              <a:p>
                <a:pPr marL="0" indent="0">
                  <a:buFont typeface="Wingdings"/>
                  <a:buNone/>
                </a:pPr>
                <a:r>
                  <a:rPr lang="en-US" altLang="zh-CN" sz="2400" dirty="0"/>
                  <a:t>    </a:t>
                </a:r>
                <a:r>
                  <a:rPr lang="zh-CN" altLang="en-US" sz="2400" dirty="0"/>
                  <a:t>我们用</a:t>
                </a:r>
                <a14:m>
                  <m:oMath xmlns:m="http://schemas.openxmlformats.org/officeDocument/2006/math">
                    <m:r>
                      <a:rPr lang="en-US" altLang="zh-CN" sz="2400">
                        <a:solidFill>
                          <a:srgbClr val="0315BD"/>
                        </a:solidFill>
                        <a:latin typeface="Cambria Math" panose="02040503050406030204" pitchFamily="18" charset="0"/>
                      </a:rPr>
                      <m:t>[</m:t>
                    </m:r>
                    <m:sSup>
                      <m:sSupPr>
                        <m:ctrlPr>
                          <a:rPr lang="en-US" altLang="zh-CN" sz="2400" i="1">
                            <a:solidFill>
                              <a:srgbClr val="0315BD"/>
                            </a:solidFill>
                            <a:latin typeface="Cambria Math" panose="02040503050406030204" pitchFamily="18" charset="0"/>
                          </a:rPr>
                        </m:ctrlPr>
                      </m:sSupPr>
                      <m:e>
                        <m:r>
                          <a:rPr lang="en-US" altLang="zh-CN" sz="2400" i="1">
                            <a:solidFill>
                              <a:srgbClr val="0315BD"/>
                            </a:solidFill>
                            <a:latin typeface="Cambria Math" panose="02040503050406030204" pitchFamily="18" charset="0"/>
                          </a:rPr>
                          <m:t>𝑥</m:t>
                        </m:r>
                      </m:e>
                      <m:sup>
                        <m:r>
                          <a:rPr lang="en-US" altLang="zh-CN" sz="2400" i="1">
                            <a:solidFill>
                              <a:srgbClr val="0315BD"/>
                            </a:solidFill>
                            <a:latin typeface="Cambria Math" panose="02040503050406030204" pitchFamily="18" charset="0"/>
                          </a:rPr>
                          <m:t>𝑛</m:t>
                        </m:r>
                      </m:sup>
                    </m:sSup>
                    <m:r>
                      <a:rPr lang="en-US" altLang="zh-CN" sz="2400">
                        <a:solidFill>
                          <a:srgbClr val="0315BD"/>
                        </a:solidFill>
                        <a:latin typeface="Cambria Math" panose="02040503050406030204" pitchFamily="18" charset="0"/>
                      </a:rPr>
                      <m:t>]</m:t>
                    </m:r>
                    <m:r>
                      <a:rPr lang="en-US" altLang="zh-CN" sz="2400" i="1">
                        <a:solidFill>
                          <a:srgbClr val="0315BD"/>
                        </a:solidFill>
                        <a:latin typeface="Cambria Math" panose="02040503050406030204" pitchFamily="18" charset="0"/>
                      </a:rPr>
                      <m:t>𝐹</m:t>
                    </m:r>
                    <m:d>
                      <m:dPr>
                        <m:ctrlPr>
                          <a:rPr lang="en-US" altLang="zh-CN" sz="2400" i="1">
                            <a:solidFill>
                              <a:srgbClr val="0315BD"/>
                            </a:solidFill>
                            <a:latin typeface="Cambria Math" panose="02040503050406030204" pitchFamily="18" charset="0"/>
                          </a:rPr>
                        </m:ctrlPr>
                      </m:dPr>
                      <m:e>
                        <m:r>
                          <a:rPr lang="en-US" altLang="zh-CN" sz="2400" i="1">
                            <a:solidFill>
                              <a:srgbClr val="0315BD"/>
                            </a:solidFill>
                            <a:latin typeface="Cambria Math" panose="02040503050406030204" pitchFamily="18" charset="0"/>
                          </a:rPr>
                          <m:t>𝑥</m:t>
                        </m:r>
                      </m:e>
                    </m:d>
                  </m:oMath>
                </a14:m>
                <a:r>
                  <a:rPr lang="zh-CN" altLang="en-US" sz="2400" dirty="0"/>
                  <a:t>来指代这个生成函数中</a:t>
                </a:r>
                <a14:m>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𝑛</m:t>
                        </m:r>
                      </m:sup>
                    </m:sSup>
                  </m:oMath>
                </a14:m>
                <a:r>
                  <a:rPr lang="zh-CN" altLang="en-US" sz="2400" dirty="0"/>
                  <a:t>的系数</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𝑛</m:t>
                        </m:r>
                      </m:sub>
                    </m:sSub>
                  </m:oMath>
                </a14:m>
                <a:r>
                  <a:rPr lang="en-US" altLang="zh-CN" sz="2400" dirty="0"/>
                  <a:t>.</a:t>
                </a:r>
              </a:p>
              <a:p>
                <a:pPr marL="0" indent="0">
                  <a:buFont typeface="Wingdings"/>
                  <a:buNone/>
                </a:pPr>
                <a:endParaRPr lang="en-US" altLang="zh-CN" sz="2400" dirty="0"/>
              </a:p>
              <a:p>
                <a:pPr marL="0" indent="0">
                  <a:buFont typeface="Wingdings"/>
                  <a:buNone/>
                </a:pPr>
                <a:r>
                  <a:rPr lang="en-US" altLang="zh-CN" sz="2400" dirty="0">
                    <a:solidFill>
                      <a:srgbClr val="000000"/>
                    </a:solidFill>
                  </a:rPr>
                  <a:t>    </a:t>
                </a:r>
                <a:r>
                  <a:rPr lang="zh-CN" altLang="en-US" sz="2400" dirty="0">
                    <a:solidFill>
                      <a:srgbClr val="000000"/>
                    </a:solidFill>
                  </a:rPr>
                  <a:t>例如</a:t>
                </a:r>
                <a:r>
                  <a:rPr lang="en-US" altLang="zh-CN" sz="2400" dirty="0">
                    <a:solidFill>
                      <a:srgbClr val="000000"/>
                    </a:solidFill>
                  </a:rPr>
                  <a:t>,</a:t>
                </a:r>
                <a:r>
                  <a:rPr lang="zh-CN" altLang="en-US" sz="2400" dirty="0">
                    <a:solidFill>
                      <a:srgbClr val="000000"/>
                    </a:solidFill>
                  </a:rPr>
                  <a:t> 用几何级数的系数来表示数列 </a:t>
                </a:r>
                <a14:m>
                  <m:oMath xmlns:m="http://schemas.openxmlformats.org/officeDocument/2006/math">
                    <m:r>
                      <a:rPr lang="en-US" altLang="zh-CN" sz="2400" i="1" dirty="0">
                        <a:solidFill>
                          <a:srgbClr val="000000"/>
                        </a:solidFill>
                        <a:latin typeface="Cambria Math" panose="02040503050406030204" pitchFamily="18" charset="0"/>
                      </a:rPr>
                      <m:t>1,</m:t>
                    </m:r>
                    <m:r>
                      <a:rPr lang="zh-CN" altLang="en-US" sz="2400" i="1" dirty="0">
                        <a:solidFill>
                          <a:srgbClr val="000000"/>
                        </a:solidFill>
                        <a:latin typeface="Cambria Math" panose="02040503050406030204" pitchFamily="18" charset="0"/>
                      </a:rPr>
                      <m:t> </m:t>
                    </m:r>
                    <m:r>
                      <a:rPr lang="en-US" altLang="zh-CN" sz="2400" i="1" dirty="0">
                        <a:solidFill>
                          <a:srgbClr val="000000"/>
                        </a:solidFill>
                        <a:latin typeface="Cambria Math" panose="02040503050406030204" pitchFamily="18" charset="0"/>
                      </a:rPr>
                      <m:t>1,</m:t>
                    </m:r>
                    <m:r>
                      <a:rPr lang="zh-CN" altLang="en-US" sz="2400" i="1" dirty="0">
                        <a:solidFill>
                          <a:srgbClr val="000000"/>
                        </a:solidFill>
                        <a:latin typeface="Cambria Math" panose="02040503050406030204" pitchFamily="18" charset="0"/>
                      </a:rPr>
                      <m:t> </m:t>
                    </m:r>
                    <m:r>
                      <a:rPr lang="en-US" altLang="zh-CN" sz="2400" i="1" dirty="0">
                        <a:solidFill>
                          <a:srgbClr val="000000"/>
                        </a:solidFill>
                        <a:latin typeface="Cambria Math" panose="02040503050406030204" pitchFamily="18" charset="0"/>
                      </a:rPr>
                      <m:t>1,</m:t>
                    </m:r>
                    <m:r>
                      <a:rPr lang="zh-CN" altLang="en-US" sz="2400" i="1" dirty="0">
                        <a:solidFill>
                          <a:srgbClr val="000000"/>
                        </a:solidFill>
                        <a:latin typeface="Cambria Math" panose="02040503050406030204" pitchFamily="18" charset="0"/>
                      </a:rPr>
                      <m:t> </m:t>
                    </m:r>
                    <m:r>
                      <a:rPr lang="en-US" altLang="zh-CN" sz="2400" i="1" dirty="0">
                        <a:solidFill>
                          <a:srgbClr val="000000"/>
                        </a:solidFill>
                        <a:latin typeface="Cambria Math" panose="02040503050406030204" pitchFamily="18" charset="0"/>
                      </a:rPr>
                      <m:t>⋯</m:t>
                    </m:r>
                  </m:oMath>
                </a14:m>
                <a:br>
                  <a:rPr lang="en-US" altLang="zh-CN" sz="2400" dirty="0">
                    <a:solidFill>
                      <a:srgbClr val="000000"/>
                    </a:solidFill>
                  </a:rPr>
                </a:br>
                <a14:m>
                  <m:oMathPara xmlns:m="http://schemas.openxmlformats.org/officeDocument/2006/math">
                    <m:oMathParaPr>
                      <m:jc m:val="centerGroup"/>
                    </m:oMathParaPr>
                    <m:oMath xmlns:m="http://schemas.openxmlformats.org/officeDocument/2006/math">
                      <m:r>
                        <a:rPr lang="en-US" altLang="zh-CN" sz="2400" i="1">
                          <a:solidFill>
                            <a:srgbClr val="000000"/>
                          </a:solidFill>
                          <a:latin typeface="Cambria Math" panose="02040503050406030204" pitchFamily="18" charset="0"/>
                        </a:rPr>
                        <m:t>𝐺</m:t>
                      </m:r>
                      <m:d>
                        <m:dPr>
                          <m:ctrlPr>
                            <a:rPr lang="en-US" altLang="zh-CN" sz="2400" i="1">
                              <a:solidFill>
                                <a:srgbClr val="000000"/>
                              </a:solidFill>
                              <a:latin typeface="Cambria Math" panose="02040503050406030204" pitchFamily="18" charset="0"/>
                            </a:rPr>
                          </m:ctrlPr>
                        </m:dPr>
                        <m:e>
                          <m:r>
                            <a:rPr lang="en-US" altLang="zh-CN" sz="2400" i="1">
                              <a:solidFill>
                                <a:srgbClr val="000000"/>
                              </a:solidFill>
                              <a:latin typeface="Cambria Math" panose="02040503050406030204" pitchFamily="18" charset="0"/>
                            </a:rPr>
                            <m:t>𝑥</m:t>
                          </m:r>
                        </m:e>
                      </m:d>
                      <m:r>
                        <a:rPr lang="en-US" altLang="zh-CN" sz="2400" i="1">
                          <a:solidFill>
                            <a:srgbClr val="000000"/>
                          </a:solidFill>
                          <a:latin typeface="Cambria Math" panose="02040503050406030204" pitchFamily="18" charset="0"/>
                        </a:rPr>
                        <m:t>=1+</m:t>
                      </m:r>
                      <m:r>
                        <a:rPr lang="en-US" altLang="zh-CN" sz="2400" i="1">
                          <a:solidFill>
                            <a:srgbClr val="000000"/>
                          </a:solidFill>
                          <a:latin typeface="Cambria Math" panose="02040503050406030204" pitchFamily="18" charset="0"/>
                        </a:rPr>
                        <m:t>𝑥</m:t>
                      </m:r>
                      <m:r>
                        <a:rPr lang="en-US" altLang="zh-CN" sz="2400" i="1">
                          <a:solidFill>
                            <a:srgbClr val="000000"/>
                          </a:solidFill>
                          <a:latin typeface="Cambria Math" panose="02040503050406030204" pitchFamily="18" charset="0"/>
                        </a:rPr>
                        <m:t>+</m:t>
                      </m:r>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𝑥</m:t>
                          </m:r>
                        </m:e>
                        <m:sup>
                          <m:r>
                            <a:rPr lang="en-US" altLang="zh-CN" sz="2400" i="1">
                              <a:solidFill>
                                <a:srgbClr val="000000"/>
                              </a:solidFill>
                              <a:latin typeface="Cambria Math" panose="02040503050406030204" pitchFamily="18" charset="0"/>
                            </a:rPr>
                            <m:t>2</m:t>
                          </m:r>
                        </m:sup>
                      </m:sSup>
                      <m:r>
                        <a:rPr lang="en-US" altLang="zh-CN" sz="2400" i="1">
                          <a:solidFill>
                            <a:srgbClr val="000000"/>
                          </a:solidFill>
                          <a:latin typeface="Cambria Math" panose="02040503050406030204" pitchFamily="18" charset="0"/>
                        </a:rPr>
                        <m:t>+</m:t>
                      </m:r>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𝑥</m:t>
                          </m:r>
                        </m:e>
                        <m:sup>
                          <m:r>
                            <a:rPr lang="en-US" altLang="zh-CN" sz="2400" i="1">
                              <a:solidFill>
                                <a:srgbClr val="000000"/>
                              </a:solidFill>
                              <a:latin typeface="Cambria Math" panose="02040503050406030204" pitchFamily="18" charset="0"/>
                            </a:rPr>
                            <m:t>3</m:t>
                          </m:r>
                        </m:sup>
                      </m:sSup>
                      <m:r>
                        <a:rPr lang="en-US" altLang="zh-CN" sz="2400" i="1">
                          <a:solidFill>
                            <a:srgbClr val="000000"/>
                          </a:solidFill>
                          <a:latin typeface="Cambria Math" panose="02040503050406030204" pitchFamily="18" charset="0"/>
                        </a:rPr>
                        <m:t>+⋯ .</m:t>
                      </m:r>
                    </m:oMath>
                  </m:oMathPara>
                </a14:m>
                <a:endParaRPr lang="en-US" altLang="zh-CN" sz="2400" dirty="0">
                  <a:solidFill>
                    <a:srgbClr val="000000"/>
                  </a:solidFill>
                </a:endParaRPr>
              </a:p>
              <a:p>
                <a:pPr marL="0" indent="0">
                  <a:buFont typeface="Wingdings"/>
                  <a:buNone/>
                </a:pPr>
                <a:r>
                  <a:rPr lang="zh-CN" altLang="en-US" sz="2400" dirty="0">
                    <a:solidFill>
                      <a:srgbClr val="000000"/>
                    </a:solidFill>
                    <a:latin typeface="+mn-ea"/>
                  </a:rPr>
                  <a:t>  </a:t>
                </a:r>
                <a:r>
                  <a:rPr lang="zh-CN" altLang="en-US" sz="2200" dirty="0">
                    <a:solidFill>
                      <a:srgbClr val="000000"/>
                    </a:solidFill>
                    <a:latin typeface="+mn-ea"/>
                  </a:rPr>
                  <a:t>又如</a:t>
                </a:r>
                <a:r>
                  <a:rPr lang="en-US" altLang="zh-CN" sz="2200" dirty="0">
                    <a:solidFill>
                      <a:srgbClr val="000000"/>
                    </a:solidFill>
                    <a:latin typeface="+mn-ea"/>
                  </a:rPr>
                  <a:t>,</a:t>
                </a:r>
                <a:r>
                  <a:rPr lang="en-US" altLang="zh-CN" sz="2200" dirty="0">
                    <a:solidFill>
                      <a:srgbClr val="000000"/>
                    </a:solidFill>
                  </a:rPr>
                  <a:t> </a:t>
                </a:r>
                <a14:m>
                  <m:oMath xmlns:m="http://schemas.openxmlformats.org/officeDocument/2006/math">
                    <m:r>
                      <a:rPr lang="en-US" altLang="zh-CN" sz="2200" i="1">
                        <a:solidFill>
                          <a:srgbClr val="000000"/>
                        </a:solidFill>
                        <a:latin typeface="Cambria Math" panose="02040503050406030204" pitchFamily="18" charset="0"/>
                      </a:rPr>
                      <m:t>𝐻</m:t>
                    </m:r>
                    <m:d>
                      <m:dPr>
                        <m:ctrlPr>
                          <a:rPr lang="en-US" altLang="zh-CN" sz="2200" i="1">
                            <a:solidFill>
                              <a:srgbClr val="000000"/>
                            </a:solidFill>
                            <a:latin typeface="Cambria Math" panose="02040503050406030204" pitchFamily="18" charset="0"/>
                          </a:rPr>
                        </m:ctrlPr>
                      </m:dPr>
                      <m:e>
                        <m:r>
                          <a:rPr lang="en-US" altLang="zh-CN" sz="2200" i="1">
                            <a:solidFill>
                              <a:srgbClr val="000000"/>
                            </a:solidFill>
                            <a:latin typeface="Cambria Math" panose="02040503050406030204" pitchFamily="18" charset="0"/>
                          </a:rPr>
                          <m:t>𝑥</m:t>
                        </m:r>
                      </m:e>
                    </m:d>
                    <m:r>
                      <a:rPr lang="en-US" altLang="zh-CN" sz="2200" i="1">
                        <a:solidFill>
                          <a:srgbClr val="000000"/>
                        </a:solidFill>
                        <a:latin typeface="Cambria Math" panose="02040503050406030204" pitchFamily="18" charset="0"/>
                      </a:rPr>
                      <m:t>=1−2</m:t>
                    </m:r>
                    <m:r>
                      <a:rPr lang="en-US" altLang="zh-CN" sz="2200" i="1">
                        <a:solidFill>
                          <a:srgbClr val="000000"/>
                        </a:solidFill>
                        <a:latin typeface="Cambria Math" panose="02040503050406030204" pitchFamily="18" charset="0"/>
                      </a:rPr>
                      <m:t>𝑥</m:t>
                    </m:r>
                    <m:r>
                      <a:rPr lang="en-US" altLang="zh-CN" sz="2200" i="1">
                        <a:solidFill>
                          <a:srgbClr val="000000"/>
                        </a:solidFill>
                        <a:latin typeface="Cambria Math" panose="02040503050406030204" pitchFamily="18" charset="0"/>
                      </a:rPr>
                      <m:t>+</m:t>
                    </m:r>
                    <m:sSup>
                      <m:sSupPr>
                        <m:ctrlPr>
                          <a:rPr lang="en-US" altLang="zh-CN" sz="2200" i="1">
                            <a:solidFill>
                              <a:srgbClr val="000000"/>
                            </a:solidFill>
                            <a:latin typeface="Cambria Math" panose="02040503050406030204" pitchFamily="18" charset="0"/>
                          </a:rPr>
                        </m:ctrlPr>
                      </m:sSupPr>
                      <m:e>
                        <m:r>
                          <a:rPr lang="en-US" altLang="zh-CN" sz="2200" i="1">
                            <a:solidFill>
                              <a:srgbClr val="000000"/>
                            </a:solidFill>
                            <a:latin typeface="Cambria Math" panose="02040503050406030204" pitchFamily="18" charset="0"/>
                          </a:rPr>
                          <m:t>3</m:t>
                        </m:r>
                        <m:r>
                          <a:rPr lang="en-US" altLang="zh-CN" sz="2200" i="1">
                            <a:solidFill>
                              <a:srgbClr val="000000"/>
                            </a:solidFill>
                            <a:latin typeface="Cambria Math" panose="02040503050406030204" pitchFamily="18" charset="0"/>
                          </a:rPr>
                          <m:t>𝑥</m:t>
                        </m:r>
                      </m:e>
                      <m:sup>
                        <m:r>
                          <a:rPr lang="en-US" altLang="zh-CN" sz="2200" i="1">
                            <a:solidFill>
                              <a:srgbClr val="000000"/>
                            </a:solidFill>
                            <a:latin typeface="Cambria Math" panose="02040503050406030204" pitchFamily="18" charset="0"/>
                          </a:rPr>
                          <m:t>2</m:t>
                        </m:r>
                      </m:sup>
                    </m:sSup>
                    <m:r>
                      <a:rPr lang="en-US" altLang="zh-CN" sz="2200" i="1">
                        <a:solidFill>
                          <a:srgbClr val="000000"/>
                        </a:solidFill>
                        <a:latin typeface="Cambria Math" panose="02040503050406030204" pitchFamily="18" charset="0"/>
                      </a:rPr>
                      <m:t>−</m:t>
                    </m:r>
                    <m:sSup>
                      <m:sSupPr>
                        <m:ctrlPr>
                          <a:rPr lang="en-US" altLang="zh-CN" sz="2200" i="1">
                            <a:solidFill>
                              <a:srgbClr val="000000"/>
                            </a:solidFill>
                            <a:latin typeface="Cambria Math" panose="02040503050406030204" pitchFamily="18" charset="0"/>
                          </a:rPr>
                        </m:ctrlPr>
                      </m:sSupPr>
                      <m:e>
                        <m:r>
                          <a:rPr lang="en-US" altLang="zh-CN" sz="2200" i="1">
                            <a:solidFill>
                              <a:srgbClr val="000000"/>
                            </a:solidFill>
                            <a:latin typeface="Cambria Math" panose="02040503050406030204" pitchFamily="18" charset="0"/>
                          </a:rPr>
                          <m:t>4</m:t>
                        </m:r>
                        <m:r>
                          <a:rPr lang="en-US" altLang="zh-CN" sz="2200" i="1">
                            <a:solidFill>
                              <a:srgbClr val="000000"/>
                            </a:solidFill>
                            <a:latin typeface="Cambria Math" panose="02040503050406030204" pitchFamily="18" charset="0"/>
                          </a:rPr>
                          <m:t>𝑥</m:t>
                        </m:r>
                      </m:e>
                      <m:sup>
                        <m:r>
                          <a:rPr lang="en-US" altLang="zh-CN" sz="2200" i="1">
                            <a:solidFill>
                              <a:srgbClr val="000000"/>
                            </a:solidFill>
                            <a:latin typeface="Cambria Math" panose="02040503050406030204" pitchFamily="18" charset="0"/>
                          </a:rPr>
                          <m:t>3</m:t>
                        </m:r>
                      </m:sup>
                    </m:sSup>
                    <m:r>
                      <a:rPr lang="en-US" altLang="zh-CN" sz="2200" i="1">
                        <a:solidFill>
                          <a:srgbClr val="000000"/>
                        </a:solidFill>
                        <a:latin typeface="Cambria Math" panose="02040503050406030204" pitchFamily="18" charset="0"/>
                      </a:rPr>
                      <m:t>+⋯ </m:t>
                    </m:r>
                  </m:oMath>
                </a14:m>
                <a:r>
                  <a:rPr lang="zh-CN" altLang="en-US" sz="2200" dirty="0">
                    <a:latin typeface="+mn-ea"/>
                  </a:rPr>
                  <a:t> 表示 </a:t>
                </a:r>
                <a14:m>
                  <m:oMath xmlns:m="http://schemas.openxmlformats.org/officeDocument/2006/math">
                    <m:r>
                      <a:rPr lang="en-US" altLang="zh-CN" sz="2200" i="1" dirty="0">
                        <a:latin typeface="Cambria Math" panose="02040503050406030204" pitchFamily="18" charset="0"/>
                      </a:rPr>
                      <m:t>1,−2, 3,−4,⋯.</m:t>
                    </m:r>
                  </m:oMath>
                </a14:m>
                <a:br>
                  <a:rPr lang="en-US" altLang="zh-CN" sz="2200" dirty="0">
                    <a:latin typeface="+mn-ea"/>
                  </a:rPr>
                </a:br>
                <a:r>
                  <a:rPr lang="en-US" altLang="zh-CN" sz="2400" dirty="0">
                    <a:latin typeface="+mn-ea"/>
                  </a:rPr>
                  <a:t>   </a:t>
                </a:r>
              </a:p>
              <a:p>
                <a:pPr marL="0" indent="0">
                  <a:buFont typeface="Wingdings"/>
                  <a:buNone/>
                </a:pPr>
                <a:endParaRPr lang="en-US" altLang="zh-CN" sz="2800" dirty="0"/>
              </a:p>
            </p:txBody>
          </p:sp>
        </mc:Choice>
        <mc:Fallback xmlns="">
          <p:sp>
            <p:nvSpPr>
              <p:cNvPr id="5" name="内容占位符 2">
                <a:extLst>
                  <a:ext uri="{FF2B5EF4-FFF2-40B4-BE49-F238E27FC236}">
                    <a16:creationId xmlns:a16="http://schemas.microsoft.com/office/drawing/2014/main" id="{E2B01B2D-937A-4773-A1A4-69742406C29D}"/>
                  </a:ext>
                </a:extLst>
              </p:cNvPr>
              <p:cNvSpPr txBox="1">
                <a:spLocks noRot="1" noChangeAspect="1" noMove="1" noResize="1" noEditPoints="1" noAdjustHandles="1" noChangeArrowheads="1" noChangeShapeType="1" noTextEdit="1"/>
              </p:cNvSpPr>
              <p:nvPr/>
            </p:nvSpPr>
            <p:spPr>
              <a:xfrm>
                <a:off x="558684" y="1704912"/>
                <a:ext cx="8261328" cy="4951706"/>
              </a:xfrm>
              <a:prstGeom prst="rect">
                <a:avLst/>
              </a:prstGeom>
              <a:blipFill>
                <a:blip r:embed="rId2"/>
                <a:stretch>
                  <a:fillRect l="-369" t="-1478" r="-738"/>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6CE9B6E7-BD3B-4EA7-846E-8BD2FBFA7E19}"/>
              </a:ext>
            </a:extLst>
          </p:cNvPr>
          <p:cNvSpPr txBox="1"/>
          <p:nvPr/>
        </p:nvSpPr>
        <p:spPr>
          <a:xfrm>
            <a:off x="1331640" y="5733256"/>
            <a:ext cx="6218818" cy="738664"/>
          </a:xfrm>
          <a:prstGeom prst="rect">
            <a:avLst/>
          </a:prstGeom>
          <a:noFill/>
        </p:spPr>
        <p:txBody>
          <a:bodyPr wrap="square" rtlCol="0">
            <a:spAutoFit/>
          </a:bodyPr>
          <a:lstStyle/>
          <a:p>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说明</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(1)</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生成函数又译为“母函数”</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(2)</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这里只讨论上述所谓普通</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(ordinary)</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生成函数</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(3)</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 毋需关心这个“函数”是否收敛</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 我们只是借助其代数表示</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(4)</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这里仅做较为直观的介绍</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 系统的讨论见</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组合数学</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课程</a:t>
            </a:r>
            <a:r>
              <a:rPr kumimoji="1" lang="en-US" altLang="zh-CN" sz="1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1400" dirty="0">
                <a:latin typeface="Times New Roman" panose="02020603050405020304" pitchFamily="18" charset="0"/>
                <a:ea typeface="KaiTi" panose="02010609060101010101" pitchFamily="49" charset="-122"/>
                <a:cs typeface="Times New Roman" panose="02020603050405020304" pitchFamily="18" charset="0"/>
              </a:rPr>
              <a:t> </a:t>
            </a:r>
          </a:p>
        </p:txBody>
      </p:sp>
    </p:spTree>
    <p:extLst>
      <p:ext uri="{BB962C8B-B14F-4D97-AF65-F5344CB8AC3E}">
        <p14:creationId xmlns:p14="http://schemas.microsoft.com/office/powerpoint/2010/main" val="3861311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F04DED-79B6-4A29-956C-A2115BC8358E}"/>
              </a:ext>
            </a:extLst>
          </p:cNvPr>
          <p:cNvSpPr>
            <a:spLocks noGrp="1"/>
          </p:cNvSpPr>
          <p:nvPr>
            <p:ph type="title"/>
          </p:nvPr>
        </p:nvSpPr>
        <p:spPr/>
        <p:txBody>
          <a:bodyPr/>
          <a:lstStyle/>
          <a:p>
            <a:r>
              <a:rPr lang="zh-CN" altLang="en-US" dirty="0"/>
              <a:t>生成函数的简单表示式</a:t>
            </a:r>
          </a:p>
        </p:txBody>
      </p:sp>
      <p:sp>
        <p:nvSpPr>
          <p:cNvPr id="3" name="内容占位符 2">
            <a:extLst>
              <a:ext uri="{FF2B5EF4-FFF2-40B4-BE49-F238E27FC236}">
                <a16:creationId xmlns:a16="http://schemas.microsoft.com/office/drawing/2014/main" id="{AFD9DAB3-CDE2-4F93-A995-B6ABC8C5202F}"/>
              </a:ext>
            </a:extLst>
          </p:cNvPr>
          <p:cNvSpPr>
            <a:spLocks noGrp="1"/>
          </p:cNvSpPr>
          <p:nvPr>
            <p:ph sz="quarter" idx="1"/>
          </p:nvPr>
        </p:nvSpPr>
        <p:spPr/>
        <p:txBody>
          <a:bodyPr/>
          <a:lstStyle/>
          <a:p>
            <a:endParaRPr lang="zh-CN" altLang="en-US"/>
          </a:p>
        </p:txBody>
      </p:sp>
      <p:sp>
        <p:nvSpPr>
          <p:cNvPr id="4" name="灯片编号占位符 3">
            <a:extLst>
              <a:ext uri="{FF2B5EF4-FFF2-40B4-BE49-F238E27FC236}">
                <a16:creationId xmlns:a16="http://schemas.microsoft.com/office/drawing/2014/main" id="{E765D0B2-2D53-48FC-9203-356151278C2D}"/>
              </a:ext>
            </a:extLst>
          </p:cNvPr>
          <p:cNvSpPr>
            <a:spLocks noGrp="1"/>
          </p:cNvSpPr>
          <p:nvPr>
            <p:ph type="sldNum" sz="quarter" idx="12"/>
          </p:nvPr>
        </p:nvSpPr>
        <p:spPr/>
        <p:txBody>
          <a:bodyPr>
            <a:normAutofit fontScale="85000" lnSpcReduction="20000"/>
          </a:bodyPr>
          <a:lstStyle/>
          <a:p>
            <a:fld id="{0C913308-F349-4B6D-A68A-DD1791B4A57B}" type="slidenum">
              <a:rPr lang="zh-CN" altLang="en-US" smtClean="0"/>
              <a:t>48</a:t>
            </a:fld>
            <a:endParaRPr lang="zh-CN" altLang="en-US" dirty="0"/>
          </a:p>
        </p:txBody>
      </p:sp>
      <p:pic>
        <p:nvPicPr>
          <p:cNvPr id="6" name="图片 5">
            <a:extLst>
              <a:ext uri="{FF2B5EF4-FFF2-40B4-BE49-F238E27FC236}">
                <a16:creationId xmlns:a16="http://schemas.microsoft.com/office/drawing/2014/main" id="{4CF57DBF-EE29-42BE-B021-F80A14A81EEB}"/>
              </a:ext>
            </a:extLst>
          </p:cNvPr>
          <p:cNvPicPr>
            <a:picLocks noChangeAspect="1"/>
          </p:cNvPicPr>
          <p:nvPr/>
        </p:nvPicPr>
        <p:blipFill>
          <a:blip r:embed="rId2"/>
          <a:stretch>
            <a:fillRect/>
          </a:stretch>
        </p:blipFill>
        <p:spPr>
          <a:xfrm>
            <a:off x="612648" y="1600200"/>
            <a:ext cx="8153400" cy="4887567"/>
          </a:xfrm>
          <a:prstGeom prst="rect">
            <a:avLst/>
          </a:prstGeom>
        </p:spPr>
      </p:pic>
    </p:spTree>
    <p:extLst>
      <p:ext uri="{BB962C8B-B14F-4D97-AF65-F5344CB8AC3E}">
        <p14:creationId xmlns:p14="http://schemas.microsoft.com/office/powerpoint/2010/main" val="460027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F04DED-79B6-4A29-956C-A2115BC8358E}"/>
              </a:ext>
            </a:extLst>
          </p:cNvPr>
          <p:cNvSpPr>
            <a:spLocks noGrp="1"/>
          </p:cNvSpPr>
          <p:nvPr>
            <p:ph type="title"/>
          </p:nvPr>
        </p:nvSpPr>
        <p:spPr/>
        <p:txBody>
          <a:bodyPr/>
          <a:lstStyle/>
          <a:p>
            <a:r>
              <a:rPr lang="zh-CN" altLang="en-US" dirty="0"/>
              <a:t>生成函数的简单表示式</a:t>
            </a:r>
          </a:p>
        </p:txBody>
      </p:sp>
      <p:sp>
        <p:nvSpPr>
          <p:cNvPr id="3" name="内容占位符 2">
            <a:extLst>
              <a:ext uri="{FF2B5EF4-FFF2-40B4-BE49-F238E27FC236}">
                <a16:creationId xmlns:a16="http://schemas.microsoft.com/office/drawing/2014/main" id="{AFD9DAB3-CDE2-4F93-A995-B6ABC8C5202F}"/>
              </a:ext>
            </a:extLst>
          </p:cNvPr>
          <p:cNvSpPr>
            <a:spLocks noGrp="1"/>
          </p:cNvSpPr>
          <p:nvPr>
            <p:ph sz="quarter" idx="1"/>
          </p:nvPr>
        </p:nvSpPr>
        <p:spPr/>
        <p:txBody>
          <a:bodyPr/>
          <a:lstStyle/>
          <a:p>
            <a:endParaRPr lang="zh-CN" altLang="en-US"/>
          </a:p>
        </p:txBody>
      </p:sp>
      <p:sp>
        <p:nvSpPr>
          <p:cNvPr id="4" name="灯片编号占位符 3">
            <a:extLst>
              <a:ext uri="{FF2B5EF4-FFF2-40B4-BE49-F238E27FC236}">
                <a16:creationId xmlns:a16="http://schemas.microsoft.com/office/drawing/2014/main" id="{E765D0B2-2D53-48FC-9203-356151278C2D}"/>
              </a:ext>
            </a:extLst>
          </p:cNvPr>
          <p:cNvSpPr>
            <a:spLocks noGrp="1"/>
          </p:cNvSpPr>
          <p:nvPr>
            <p:ph type="sldNum" sz="quarter" idx="12"/>
          </p:nvPr>
        </p:nvSpPr>
        <p:spPr/>
        <p:txBody>
          <a:bodyPr>
            <a:normAutofit fontScale="85000" lnSpcReduction="20000"/>
          </a:bodyPr>
          <a:lstStyle/>
          <a:p>
            <a:fld id="{0C913308-F349-4B6D-A68A-DD1791B4A57B}" type="slidenum">
              <a:rPr lang="zh-CN" altLang="en-US" smtClean="0"/>
              <a:t>49</a:t>
            </a:fld>
            <a:endParaRPr lang="zh-CN" altLang="en-US" dirty="0"/>
          </a:p>
        </p:txBody>
      </p:sp>
      <p:pic>
        <p:nvPicPr>
          <p:cNvPr id="7" name="图片 6">
            <a:extLst>
              <a:ext uri="{FF2B5EF4-FFF2-40B4-BE49-F238E27FC236}">
                <a16:creationId xmlns:a16="http://schemas.microsoft.com/office/drawing/2014/main" id="{C99BBFA4-0AD4-4DBC-BC12-6DC6FEC02A82}"/>
              </a:ext>
            </a:extLst>
          </p:cNvPr>
          <p:cNvPicPr>
            <a:picLocks noChangeAspect="1"/>
          </p:cNvPicPr>
          <p:nvPr/>
        </p:nvPicPr>
        <p:blipFill>
          <a:blip r:embed="rId2"/>
          <a:stretch>
            <a:fillRect/>
          </a:stretch>
        </p:blipFill>
        <p:spPr>
          <a:xfrm>
            <a:off x="586286" y="1600200"/>
            <a:ext cx="8380812" cy="4495800"/>
          </a:xfrm>
          <a:prstGeom prst="rect">
            <a:avLst/>
          </a:prstGeom>
        </p:spPr>
      </p:pic>
    </p:spTree>
    <p:extLst>
      <p:ext uri="{BB962C8B-B14F-4D97-AF65-F5344CB8AC3E}">
        <p14:creationId xmlns:p14="http://schemas.microsoft.com/office/powerpoint/2010/main" val="348423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zh-CN" altLang="en-US" dirty="0">
                <a:latin typeface="+mn-ea"/>
                <a:ea typeface="+mn-ea"/>
              </a:rPr>
              <a:t>数字排列的例子</a:t>
            </a:r>
          </a:p>
        </p:txBody>
      </p:sp>
      <p:sp>
        <p:nvSpPr>
          <p:cNvPr id="43011" name="Rectangle 3"/>
          <p:cNvSpPr>
            <a:spLocks noGrp="1" noChangeArrowheads="1"/>
          </p:cNvSpPr>
          <p:nvPr>
            <p:ph idx="1"/>
          </p:nvPr>
        </p:nvSpPr>
        <p:spPr/>
        <p:txBody>
          <a:bodyPr/>
          <a:lstStyle/>
          <a:p>
            <a:pPr eaLnBrk="1" hangingPunct="1"/>
            <a:r>
              <a:rPr lang="zh-CN" altLang="en-US" sz="2600" dirty="0">
                <a:latin typeface="+mn-ea"/>
              </a:rPr>
              <a:t>将</a:t>
            </a:r>
            <a:r>
              <a:rPr lang="en-US" altLang="zh-CN" sz="2600" dirty="0">
                <a:latin typeface="+mn-ea"/>
              </a:rPr>
              <a:t>0,1,2,...,9</a:t>
            </a:r>
            <a:r>
              <a:rPr lang="zh-CN" altLang="en-US" sz="2600" dirty="0">
                <a:latin typeface="+mn-ea"/>
              </a:rPr>
              <a:t>排成一列，要求第</a:t>
            </a:r>
            <a:r>
              <a:rPr lang="en-US" altLang="zh-CN" sz="2600" dirty="0">
                <a:latin typeface="+mn-ea"/>
              </a:rPr>
              <a:t>1</a:t>
            </a:r>
            <a:r>
              <a:rPr lang="zh-CN" altLang="en-US" sz="2600" dirty="0">
                <a:latin typeface="+mn-ea"/>
              </a:rPr>
              <a:t>个数字大于</a:t>
            </a:r>
            <a:r>
              <a:rPr lang="en-US" altLang="zh-CN" sz="2600" dirty="0">
                <a:latin typeface="+mn-ea"/>
              </a:rPr>
              <a:t>1</a:t>
            </a:r>
            <a:r>
              <a:rPr lang="zh-CN" altLang="en-US" sz="2600" dirty="0">
                <a:latin typeface="+mn-ea"/>
              </a:rPr>
              <a:t>，最后一个数字小于</a:t>
            </a:r>
            <a:r>
              <a:rPr lang="en-US" altLang="zh-CN" sz="2600" dirty="0">
                <a:latin typeface="+mn-ea"/>
              </a:rPr>
              <a:t>8</a:t>
            </a:r>
            <a:r>
              <a:rPr lang="zh-CN" altLang="en-US" sz="2600" dirty="0">
                <a:latin typeface="+mn-ea"/>
              </a:rPr>
              <a:t>，共有多少种排法？</a:t>
            </a:r>
          </a:p>
          <a:p>
            <a:pPr lvl="1" eaLnBrk="1" hangingPunct="1">
              <a:spcBef>
                <a:spcPct val="50000"/>
              </a:spcBef>
            </a:pPr>
            <a:r>
              <a:rPr lang="zh-CN" altLang="en-US" sz="2200" dirty="0">
                <a:latin typeface="+mn-ea"/>
              </a:rPr>
              <a:t>这</a:t>
            </a:r>
            <a:r>
              <a:rPr lang="en-US" altLang="zh-CN" sz="2200" dirty="0">
                <a:latin typeface="+mn-ea"/>
              </a:rPr>
              <a:t>10</a:t>
            </a:r>
            <a:r>
              <a:rPr lang="zh-CN" altLang="en-US" sz="2200" dirty="0">
                <a:latin typeface="+mn-ea"/>
              </a:rPr>
              <a:t>个数字所有的排法构成全集</a:t>
            </a:r>
            <a:r>
              <a:rPr lang="en-US" altLang="zh-CN" sz="2200" dirty="0">
                <a:latin typeface="+mn-ea"/>
              </a:rPr>
              <a:t>U, |U|=10!</a:t>
            </a:r>
          </a:p>
          <a:p>
            <a:pPr lvl="1" eaLnBrk="1" hangingPunct="1"/>
            <a:r>
              <a:rPr lang="zh-CN" altLang="en-US" sz="2200" dirty="0">
                <a:latin typeface="+mn-ea"/>
              </a:rPr>
              <a:t>第</a:t>
            </a:r>
            <a:r>
              <a:rPr lang="en-US" altLang="zh-CN" sz="2200" dirty="0">
                <a:latin typeface="+mn-ea"/>
              </a:rPr>
              <a:t>1</a:t>
            </a:r>
            <a:r>
              <a:rPr lang="zh-CN" altLang="en-US" sz="2200" dirty="0">
                <a:latin typeface="+mn-ea"/>
              </a:rPr>
              <a:t>个数字</a:t>
            </a:r>
            <a:r>
              <a:rPr lang="zh-CN" altLang="en-US" sz="2200" b="1" dirty="0">
                <a:solidFill>
                  <a:srgbClr val="FF0000"/>
                </a:solidFill>
                <a:latin typeface="+mn-ea"/>
              </a:rPr>
              <a:t>不</a:t>
            </a:r>
            <a:r>
              <a:rPr lang="zh-CN" altLang="en-US" sz="2200" dirty="0">
                <a:latin typeface="+mn-ea"/>
              </a:rPr>
              <a:t>大于</a:t>
            </a:r>
            <a:r>
              <a:rPr lang="en-US" altLang="zh-CN" sz="2200" dirty="0">
                <a:latin typeface="+mn-ea"/>
              </a:rPr>
              <a:t>1</a:t>
            </a:r>
            <a:r>
              <a:rPr lang="zh-CN" altLang="en-US" sz="2200" dirty="0">
                <a:latin typeface="+mn-ea"/>
              </a:rPr>
              <a:t>的排法构成子集</a:t>
            </a:r>
            <a:r>
              <a:rPr lang="en-US" altLang="zh-CN" sz="2200" dirty="0">
                <a:latin typeface="+mn-ea"/>
              </a:rPr>
              <a:t>A</a:t>
            </a:r>
            <a:r>
              <a:rPr lang="en-US" altLang="zh-CN" sz="1800" dirty="0">
                <a:solidFill>
                  <a:srgbClr val="990000"/>
                </a:solidFill>
                <a:latin typeface="+mn-ea"/>
              </a:rPr>
              <a:t>(</a:t>
            </a:r>
            <a:r>
              <a:rPr lang="zh-CN" altLang="en-US" sz="1800" dirty="0">
                <a:solidFill>
                  <a:srgbClr val="990000"/>
                </a:solidFill>
                <a:latin typeface="+mn-ea"/>
              </a:rPr>
              <a:t>即所有以</a:t>
            </a:r>
            <a:r>
              <a:rPr lang="en-US" altLang="zh-CN" sz="1800" dirty="0">
                <a:solidFill>
                  <a:srgbClr val="990000"/>
                </a:solidFill>
                <a:latin typeface="+mn-ea"/>
              </a:rPr>
              <a:t>0</a:t>
            </a:r>
            <a:r>
              <a:rPr lang="zh-CN" altLang="en-US" sz="1800" dirty="0">
                <a:solidFill>
                  <a:srgbClr val="990000"/>
                </a:solidFill>
                <a:latin typeface="+mn-ea"/>
              </a:rPr>
              <a:t>或者</a:t>
            </a:r>
            <a:r>
              <a:rPr lang="en-US" altLang="zh-CN" sz="1800" dirty="0">
                <a:solidFill>
                  <a:srgbClr val="990000"/>
                </a:solidFill>
                <a:latin typeface="+mn-ea"/>
              </a:rPr>
              <a:t>1</a:t>
            </a:r>
            <a:r>
              <a:rPr lang="zh-CN" altLang="en-US" sz="1800" dirty="0">
                <a:solidFill>
                  <a:srgbClr val="990000"/>
                </a:solidFill>
                <a:latin typeface="+mn-ea"/>
              </a:rPr>
              <a:t>开头的排法</a:t>
            </a:r>
            <a:r>
              <a:rPr lang="en-US" altLang="zh-CN" sz="1800" dirty="0">
                <a:solidFill>
                  <a:srgbClr val="990000"/>
                </a:solidFill>
                <a:latin typeface="+mn-ea"/>
              </a:rPr>
              <a:t>)</a:t>
            </a:r>
            <a:r>
              <a:rPr lang="en-US" altLang="zh-CN" sz="2200" dirty="0">
                <a:latin typeface="+mn-ea"/>
              </a:rPr>
              <a:t>, |A|=2</a:t>
            </a:r>
            <a:r>
              <a:rPr lang="en-US" altLang="zh-CN" sz="2200" dirty="0">
                <a:latin typeface="+mn-ea"/>
                <a:sym typeface="Wingdings 2" charset="0"/>
              </a:rPr>
              <a:t></a:t>
            </a:r>
            <a:r>
              <a:rPr lang="en-US" altLang="zh-CN" sz="2200" dirty="0">
                <a:latin typeface="+mn-ea"/>
              </a:rPr>
              <a:t>9!</a:t>
            </a:r>
          </a:p>
          <a:p>
            <a:pPr lvl="1" eaLnBrk="1" hangingPunct="1"/>
            <a:r>
              <a:rPr lang="zh-CN" altLang="en-US" sz="2200" dirty="0">
                <a:latin typeface="+mn-ea"/>
              </a:rPr>
              <a:t>最后一个数字</a:t>
            </a:r>
            <a:r>
              <a:rPr lang="zh-CN" altLang="en-US" sz="2200" b="1" dirty="0">
                <a:solidFill>
                  <a:srgbClr val="FF0000"/>
                </a:solidFill>
                <a:latin typeface="+mn-ea"/>
              </a:rPr>
              <a:t>不</a:t>
            </a:r>
            <a:r>
              <a:rPr lang="zh-CN" altLang="en-US" sz="2200" dirty="0">
                <a:latin typeface="+mn-ea"/>
              </a:rPr>
              <a:t>小于</a:t>
            </a:r>
            <a:r>
              <a:rPr lang="en-US" altLang="zh-CN" sz="2200" dirty="0">
                <a:latin typeface="+mn-ea"/>
              </a:rPr>
              <a:t>8</a:t>
            </a:r>
            <a:r>
              <a:rPr lang="zh-CN" altLang="en-US" sz="2200" dirty="0">
                <a:latin typeface="+mn-ea"/>
              </a:rPr>
              <a:t>的排法构成子集</a:t>
            </a:r>
            <a:r>
              <a:rPr lang="en-US" altLang="zh-CN" sz="2200" dirty="0">
                <a:latin typeface="+mn-ea"/>
              </a:rPr>
              <a:t>B</a:t>
            </a:r>
            <a:r>
              <a:rPr lang="en-US" altLang="zh-CN" sz="1800" dirty="0">
                <a:solidFill>
                  <a:srgbClr val="990000"/>
                </a:solidFill>
                <a:latin typeface="+mn-ea"/>
              </a:rPr>
              <a:t>(</a:t>
            </a:r>
            <a:r>
              <a:rPr lang="zh-CN" altLang="en-US" sz="1800" dirty="0">
                <a:solidFill>
                  <a:srgbClr val="990000"/>
                </a:solidFill>
                <a:latin typeface="+mn-ea"/>
              </a:rPr>
              <a:t>即所有以</a:t>
            </a:r>
            <a:r>
              <a:rPr lang="en-US" altLang="zh-CN" sz="1800" dirty="0">
                <a:solidFill>
                  <a:srgbClr val="990000"/>
                </a:solidFill>
                <a:latin typeface="+mn-ea"/>
              </a:rPr>
              <a:t>8</a:t>
            </a:r>
            <a:r>
              <a:rPr lang="zh-CN" altLang="en-US" sz="1800" dirty="0">
                <a:solidFill>
                  <a:srgbClr val="990000"/>
                </a:solidFill>
                <a:latin typeface="+mn-ea"/>
              </a:rPr>
              <a:t>或者</a:t>
            </a:r>
            <a:r>
              <a:rPr lang="en-US" altLang="zh-CN" sz="1800" dirty="0">
                <a:solidFill>
                  <a:srgbClr val="990000"/>
                </a:solidFill>
                <a:latin typeface="+mn-ea"/>
              </a:rPr>
              <a:t>9</a:t>
            </a:r>
            <a:r>
              <a:rPr lang="zh-CN" altLang="en-US" sz="1800" dirty="0">
                <a:solidFill>
                  <a:srgbClr val="990000"/>
                </a:solidFill>
                <a:latin typeface="+mn-ea"/>
              </a:rPr>
              <a:t>结束的排法</a:t>
            </a:r>
            <a:r>
              <a:rPr lang="en-US" altLang="zh-CN" sz="1800" dirty="0">
                <a:solidFill>
                  <a:srgbClr val="990000"/>
                </a:solidFill>
                <a:latin typeface="+mn-ea"/>
              </a:rPr>
              <a:t>)</a:t>
            </a:r>
            <a:r>
              <a:rPr lang="en-US" altLang="zh-CN" sz="2200" dirty="0">
                <a:latin typeface="+mn-ea"/>
              </a:rPr>
              <a:t>, |B|=2</a:t>
            </a:r>
            <a:r>
              <a:rPr lang="en-US" altLang="zh-CN" sz="2200" dirty="0">
                <a:latin typeface="+mn-ea"/>
                <a:sym typeface="Wingdings 2" charset="0"/>
              </a:rPr>
              <a:t>9!</a:t>
            </a:r>
          </a:p>
          <a:p>
            <a:pPr lvl="1" eaLnBrk="1" hangingPunct="1"/>
            <a:r>
              <a:rPr lang="en-US" altLang="zh-CN" sz="2200" dirty="0">
                <a:latin typeface="+mn-ea"/>
                <a:sym typeface="Wingdings 2" charset="0"/>
              </a:rPr>
              <a:t>|A</a:t>
            </a:r>
            <a:r>
              <a:rPr lang="en-US" altLang="zh-CN" sz="2200" dirty="0">
                <a:latin typeface="+mn-ea"/>
                <a:sym typeface="Symbol" charset="0"/>
              </a:rPr>
              <a:t>B|=2</a:t>
            </a:r>
            <a:r>
              <a:rPr lang="en-US" altLang="zh-CN" sz="2200" dirty="0">
                <a:latin typeface="+mn-ea"/>
                <a:sym typeface="Wingdings 2" charset="0"/>
              </a:rPr>
              <a:t></a:t>
            </a:r>
            <a:r>
              <a:rPr lang="en-US" altLang="zh-CN" sz="2200" dirty="0">
                <a:latin typeface="+mn-ea"/>
                <a:sym typeface="Symbol" charset="0"/>
              </a:rPr>
              <a:t>2</a:t>
            </a:r>
            <a:r>
              <a:rPr lang="en-US" altLang="zh-CN" sz="2200" dirty="0">
                <a:latin typeface="+mn-ea"/>
                <a:sym typeface="Wingdings 2" charset="0"/>
              </a:rPr>
              <a:t>8!</a:t>
            </a:r>
          </a:p>
          <a:p>
            <a:pPr lvl="1" eaLnBrk="1" hangingPunct="1"/>
            <a:r>
              <a:rPr lang="zh-CN" altLang="en-US" sz="2200" dirty="0">
                <a:latin typeface="+mn-ea"/>
                <a:sym typeface="Wingdings 2" charset="0"/>
              </a:rPr>
              <a:t>题目要求的排法构成子集</a:t>
            </a:r>
            <a:r>
              <a:rPr lang="en-US" altLang="zh-CN" sz="2200" dirty="0">
                <a:latin typeface="+mn-ea"/>
                <a:sym typeface="Wingdings 2" charset="0"/>
              </a:rPr>
              <a:t>(~A</a:t>
            </a:r>
            <a:r>
              <a:rPr lang="en-US" altLang="zh-CN" sz="2200" dirty="0">
                <a:latin typeface="+mn-ea"/>
                <a:sym typeface="Symbol" charset="0"/>
              </a:rPr>
              <a:t>~B)</a:t>
            </a:r>
          </a:p>
          <a:p>
            <a:pPr lvl="1" eaLnBrk="1" hangingPunct="1"/>
            <a:r>
              <a:rPr lang="en-US" altLang="zh-CN" sz="2200" dirty="0">
                <a:latin typeface="+mn-ea"/>
                <a:sym typeface="Symbol" charset="0"/>
              </a:rPr>
              <a:t>|</a:t>
            </a:r>
            <a:r>
              <a:rPr lang="en-US" altLang="zh-CN" sz="2200" dirty="0">
                <a:latin typeface="+mn-ea"/>
                <a:sym typeface="Wingdings 2" charset="0"/>
              </a:rPr>
              <a:t>(~A</a:t>
            </a:r>
            <a:r>
              <a:rPr lang="en-US" altLang="zh-CN" sz="2200" dirty="0">
                <a:latin typeface="+mn-ea"/>
                <a:sym typeface="Symbol" charset="0"/>
              </a:rPr>
              <a:t>~B)| = |U| - |AB| = |U| -|A| - |B| + |AB| = 10! - 4</a:t>
            </a:r>
            <a:r>
              <a:rPr lang="en-US" altLang="zh-CN" sz="2200" dirty="0">
                <a:latin typeface="+mn-ea"/>
                <a:sym typeface="Wingdings 2" charset="0"/>
              </a:rPr>
              <a:t>9! + 48! = 2,338,560</a:t>
            </a:r>
            <a:endParaRPr lang="en-US" sz="2200" dirty="0">
              <a:latin typeface="+mn-ea"/>
              <a:sym typeface="Wingdings 2" charset="0"/>
            </a:endParaRPr>
          </a:p>
        </p:txBody>
      </p:sp>
    </p:spTree>
    <p:extLst>
      <p:ext uri="{BB962C8B-B14F-4D97-AF65-F5344CB8AC3E}">
        <p14:creationId xmlns:p14="http://schemas.microsoft.com/office/powerpoint/2010/main" val="100081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 calcmode="lin" valueType="num">
                                      <p:cBhvr additive="base">
                                        <p:cTn id="7"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anim calcmode="lin" valueType="num">
                                      <p:cBhvr additive="base">
                                        <p:cTn id="11"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anim calcmode="lin" valueType="num">
                                      <p:cBhvr additive="base">
                                        <p:cTn id="1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 calcmode="lin" valueType="num">
                                      <p:cBhvr additive="base">
                                        <p:cTn id="19"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anim calcmode="lin" valueType="num">
                                      <p:cBhvr additive="base">
                                        <p:cTn id="23"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1">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anim calcmode="lin" valueType="num">
                                      <p:cBhvr additive="base">
                                        <p:cTn id="27"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65C4E-AFCB-4059-BE91-837F2FD0C401}"/>
              </a:ext>
            </a:extLst>
          </p:cNvPr>
          <p:cNvSpPr>
            <a:spLocks noGrp="1"/>
          </p:cNvSpPr>
          <p:nvPr>
            <p:ph type="title"/>
          </p:nvPr>
        </p:nvSpPr>
        <p:spPr/>
        <p:txBody>
          <a:bodyPr/>
          <a:lstStyle/>
          <a:p>
            <a:r>
              <a:rPr lang="zh-CN" altLang="en-US" dirty="0"/>
              <a:t>用生成函数计数</a:t>
            </a:r>
          </a:p>
        </p:txBody>
      </p:sp>
      <p:sp>
        <p:nvSpPr>
          <p:cNvPr id="3" name="内容占位符 2">
            <a:extLst>
              <a:ext uri="{FF2B5EF4-FFF2-40B4-BE49-F238E27FC236}">
                <a16:creationId xmlns:a16="http://schemas.microsoft.com/office/drawing/2014/main" id="{5C43864F-0536-47C8-ACA3-A98471C27A0A}"/>
              </a:ext>
            </a:extLst>
          </p:cNvPr>
          <p:cNvSpPr>
            <a:spLocks noGrp="1"/>
          </p:cNvSpPr>
          <p:nvPr>
            <p:ph sz="quarter"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A9D9982-F205-44C7-BBE7-1DDA77FFC209}"/>
              </a:ext>
            </a:extLst>
          </p:cNvPr>
          <p:cNvSpPr>
            <a:spLocks noGrp="1"/>
          </p:cNvSpPr>
          <p:nvPr>
            <p:ph type="sldNum" sz="quarter" idx="12"/>
          </p:nvPr>
        </p:nvSpPr>
        <p:spPr/>
        <p:txBody>
          <a:bodyPr>
            <a:normAutofit fontScale="85000" lnSpcReduction="20000"/>
          </a:bodyPr>
          <a:lstStyle/>
          <a:p>
            <a:fld id="{0C913308-F349-4B6D-A68A-DD1791B4A57B}" type="slidenum">
              <a:rPr lang="zh-CN" altLang="en-US" smtClean="0"/>
              <a:t>50</a:t>
            </a:fld>
            <a:endParaRPr lang="zh-CN" altLang="en-US" dirty="0"/>
          </a:p>
        </p:txBody>
      </p:sp>
      <p:pic>
        <p:nvPicPr>
          <p:cNvPr id="5" name="图片 4">
            <a:extLst>
              <a:ext uri="{FF2B5EF4-FFF2-40B4-BE49-F238E27FC236}">
                <a16:creationId xmlns:a16="http://schemas.microsoft.com/office/drawing/2014/main" id="{161D7DE0-D403-4CC3-BA4E-9A03256FC867}"/>
              </a:ext>
            </a:extLst>
          </p:cNvPr>
          <p:cNvPicPr>
            <a:picLocks noChangeAspect="1"/>
          </p:cNvPicPr>
          <p:nvPr/>
        </p:nvPicPr>
        <p:blipFill>
          <a:blip r:embed="rId3"/>
          <a:stretch>
            <a:fillRect/>
          </a:stretch>
        </p:blipFill>
        <p:spPr>
          <a:xfrm>
            <a:off x="0" y="1635357"/>
            <a:ext cx="9144000" cy="4140347"/>
          </a:xfrm>
          <a:prstGeom prst="rect">
            <a:avLst/>
          </a:prstGeom>
        </p:spPr>
      </p:pic>
      <p:pic>
        <p:nvPicPr>
          <p:cNvPr id="6" name="图片 5">
            <a:extLst>
              <a:ext uri="{FF2B5EF4-FFF2-40B4-BE49-F238E27FC236}">
                <a16:creationId xmlns:a16="http://schemas.microsoft.com/office/drawing/2014/main" id="{506154C8-F740-46B5-B4FD-39B0382F0A59}"/>
              </a:ext>
            </a:extLst>
          </p:cNvPr>
          <p:cNvPicPr>
            <a:picLocks noChangeAspect="1"/>
          </p:cNvPicPr>
          <p:nvPr/>
        </p:nvPicPr>
        <p:blipFill>
          <a:blip r:embed="rId4"/>
          <a:stretch>
            <a:fillRect/>
          </a:stretch>
        </p:blipFill>
        <p:spPr>
          <a:xfrm>
            <a:off x="2916904" y="5814190"/>
            <a:ext cx="5628571" cy="419048"/>
          </a:xfrm>
          <a:prstGeom prst="rect">
            <a:avLst/>
          </a:prstGeom>
        </p:spPr>
      </p:pic>
      <p:sp>
        <p:nvSpPr>
          <p:cNvPr id="7" name="文本框 6">
            <a:extLst>
              <a:ext uri="{FF2B5EF4-FFF2-40B4-BE49-F238E27FC236}">
                <a16:creationId xmlns:a16="http://schemas.microsoft.com/office/drawing/2014/main" id="{307B3066-0468-465D-8D41-1D5B7C45956B}"/>
              </a:ext>
            </a:extLst>
          </p:cNvPr>
          <p:cNvSpPr txBox="1"/>
          <p:nvPr/>
        </p:nvSpPr>
        <p:spPr>
          <a:xfrm>
            <a:off x="373368" y="5833128"/>
            <a:ext cx="2304256" cy="400110"/>
          </a:xfrm>
          <a:prstGeom prst="rect">
            <a:avLst/>
          </a:prstGeom>
          <a:noFill/>
        </p:spPr>
        <p:txBody>
          <a:bodyPr wrap="square" rtlCol="0">
            <a:spAutoFit/>
          </a:bodyPr>
          <a:lstStyle/>
          <a:p>
            <a:r>
              <a:rPr lang="zh-CN" altLang="en-US" sz="2000" b="1" dirty="0"/>
              <a:t>生成函数乘法规则：</a:t>
            </a:r>
          </a:p>
        </p:txBody>
      </p:sp>
    </p:spTree>
    <p:extLst>
      <p:ext uri="{BB962C8B-B14F-4D97-AF65-F5344CB8AC3E}">
        <p14:creationId xmlns:p14="http://schemas.microsoft.com/office/powerpoint/2010/main" val="299204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EA40C-1D85-44D1-B9C8-F7DE9742BA58}"/>
              </a:ext>
            </a:extLst>
          </p:cNvPr>
          <p:cNvSpPr>
            <a:spLocks noGrp="1"/>
          </p:cNvSpPr>
          <p:nvPr>
            <p:ph type="title"/>
          </p:nvPr>
        </p:nvSpPr>
        <p:spPr/>
        <p:txBody>
          <a:bodyPr/>
          <a:lstStyle/>
          <a:p>
            <a:r>
              <a:rPr lang="zh-CN" altLang="en-US" dirty="0"/>
              <a:t>卷积规则</a:t>
            </a:r>
          </a:p>
        </p:txBody>
      </p:sp>
      <p:sp>
        <p:nvSpPr>
          <p:cNvPr id="3" name="内容占位符 2">
            <a:extLst>
              <a:ext uri="{FF2B5EF4-FFF2-40B4-BE49-F238E27FC236}">
                <a16:creationId xmlns:a16="http://schemas.microsoft.com/office/drawing/2014/main" id="{D2841EE5-2077-4996-9F3C-6059E965002B}"/>
              </a:ext>
            </a:extLst>
          </p:cNvPr>
          <p:cNvSpPr>
            <a:spLocks noGrp="1"/>
          </p:cNvSpPr>
          <p:nvPr>
            <p:ph sz="quarter" idx="1"/>
          </p:nvPr>
        </p:nvSpPr>
        <p:spPr/>
        <p:txBody>
          <a:bodyPr/>
          <a:lstStyle/>
          <a:p>
            <a:endParaRPr lang="zh-CN" altLang="en-US"/>
          </a:p>
        </p:txBody>
      </p:sp>
      <p:sp>
        <p:nvSpPr>
          <p:cNvPr id="4" name="灯片编号占位符 3">
            <a:extLst>
              <a:ext uri="{FF2B5EF4-FFF2-40B4-BE49-F238E27FC236}">
                <a16:creationId xmlns:a16="http://schemas.microsoft.com/office/drawing/2014/main" id="{4CBFBEB0-85C0-42A3-ADC2-D19E554486A1}"/>
              </a:ext>
            </a:extLst>
          </p:cNvPr>
          <p:cNvSpPr>
            <a:spLocks noGrp="1"/>
          </p:cNvSpPr>
          <p:nvPr>
            <p:ph type="sldNum" sz="quarter" idx="12"/>
          </p:nvPr>
        </p:nvSpPr>
        <p:spPr/>
        <p:txBody>
          <a:bodyPr>
            <a:normAutofit fontScale="85000" lnSpcReduction="20000"/>
          </a:bodyPr>
          <a:lstStyle/>
          <a:p>
            <a:fld id="{0C913308-F349-4B6D-A68A-DD1791B4A57B}" type="slidenum">
              <a:rPr lang="zh-CN" altLang="en-US" smtClean="0"/>
              <a:t>51</a:t>
            </a:fld>
            <a:endParaRPr lang="zh-CN" altLang="en-US" dirty="0"/>
          </a:p>
        </p:txBody>
      </p:sp>
      <p:pic>
        <p:nvPicPr>
          <p:cNvPr id="5" name="图片 4">
            <a:extLst>
              <a:ext uri="{FF2B5EF4-FFF2-40B4-BE49-F238E27FC236}">
                <a16:creationId xmlns:a16="http://schemas.microsoft.com/office/drawing/2014/main" id="{8F297107-DA57-47E9-87A1-4D4073FE7B95}"/>
              </a:ext>
            </a:extLst>
          </p:cNvPr>
          <p:cNvPicPr>
            <a:picLocks noChangeAspect="1"/>
          </p:cNvPicPr>
          <p:nvPr/>
        </p:nvPicPr>
        <p:blipFill>
          <a:blip r:embed="rId2"/>
          <a:stretch>
            <a:fillRect/>
          </a:stretch>
        </p:blipFill>
        <p:spPr>
          <a:xfrm>
            <a:off x="0" y="1902182"/>
            <a:ext cx="9144000" cy="2808138"/>
          </a:xfrm>
          <a:prstGeom prst="rect">
            <a:avLst/>
          </a:prstGeom>
        </p:spPr>
      </p:pic>
    </p:spTree>
    <p:extLst>
      <p:ext uri="{BB962C8B-B14F-4D97-AF65-F5344CB8AC3E}">
        <p14:creationId xmlns:p14="http://schemas.microsoft.com/office/powerpoint/2010/main" val="1519984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9DDF20-ADE6-484B-A50B-C078D4553BCB}"/>
              </a:ext>
            </a:extLst>
          </p:cNvPr>
          <p:cNvSpPr>
            <a:spLocks noGrp="1"/>
          </p:cNvSpPr>
          <p:nvPr>
            <p:ph type="title"/>
          </p:nvPr>
        </p:nvSpPr>
        <p:spPr/>
        <p:txBody>
          <a:bodyPr/>
          <a:lstStyle/>
          <a:p>
            <a:r>
              <a:rPr lang="zh-CN" altLang="en-US" dirty="0"/>
              <a:t>卷积规则的应用</a:t>
            </a:r>
          </a:p>
        </p:txBody>
      </p:sp>
      <p:pic>
        <p:nvPicPr>
          <p:cNvPr id="5" name="内容占位符 4">
            <a:extLst>
              <a:ext uri="{FF2B5EF4-FFF2-40B4-BE49-F238E27FC236}">
                <a16:creationId xmlns:a16="http://schemas.microsoft.com/office/drawing/2014/main" id="{9F06B40F-CE8A-4D9B-A606-0FE597391E79}"/>
              </a:ext>
            </a:extLst>
          </p:cNvPr>
          <p:cNvPicPr>
            <a:picLocks noGrp="1" noChangeAspect="1"/>
          </p:cNvPicPr>
          <p:nvPr>
            <p:ph sz="quarter" idx="1"/>
          </p:nvPr>
        </p:nvPicPr>
        <p:blipFill>
          <a:blip r:embed="rId3"/>
          <a:stretch>
            <a:fillRect/>
          </a:stretch>
        </p:blipFill>
        <p:spPr>
          <a:xfrm>
            <a:off x="220064" y="1700808"/>
            <a:ext cx="8703872" cy="4032448"/>
          </a:xfrm>
          <a:prstGeom prst="rect">
            <a:avLst/>
          </a:prstGeom>
        </p:spPr>
      </p:pic>
      <p:sp>
        <p:nvSpPr>
          <p:cNvPr id="4" name="灯片编号占位符 3">
            <a:extLst>
              <a:ext uri="{FF2B5EF4-FFF2-40B4-BE49-F238E27FC236}">
                <a16:creationId xmlns:a16="http://schemas.microsoft.com/office/drawing/2014/main" id="{DE5FC9CF-47FE-45B9-9E93-D62F5CBB3DE9}"/>
              </a:ext>
            </a:extLst>
          </p:cNvPr>
          <p:cNvSpPr>
            <a:spLocks noGrp="1"/>
          </p:cNvSpPr>
          <p:nvPr>
            <p:ph type="sldNum" sz="quarter" idx="12"/>
          </p:nvPr>
        </p:nvSpPr>
        <p:spPr/>
        <p:txBody>
          <a:bodyPr>
            <a:normAutofit fontScale="85000" lnSpcReduction="20000"/>
          </a:bodyPr>
          <a:lstStyle/>
          <a:p>
            <a:fld id="{0C913308-F349-4B6D-A68A-DD1791B4A57B}" type="slidenum">
              <a:rPr lang="zh-CN" altLang="en-US" smtClean="0"/>
              <a:t>52</a:t>
            </a:fld>
            <a:endParaRPr lang="zh-CN" altLang="en-US" dirty="0"/>
          </a:p>
        </p:txBody>
      </p:sp>
    </p:spTree>
    <p:extLst>
      <p:ext uri="{BB962C8B-B14F-4D97-AF65-F5344CB8AC3E}">
        <p14:creationId xmlns:p14="http://schemas.microsoft.com/office/powerpoint/2010/main" val="192396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zh-CN" altLang="en-US">
                <a:latin typeface="+mn-ea"/>
                <a:ea typeface="+mn-ea"/>
              </a:rPr>
              <a:t>三个有限集合并集的计数</a:t>
            </a:r>
          </a:p>
        </p:txBody>
      </p:sp>
      <p:sp>
        <p:nvSpPr>
          <p:cNvPr id="55298" name="Rectangle 3"/>
          <p:cNvSpPr>
            <a:spLocks noGrp="1" noChangeArrowheads="1"/>
          </p:cNvSpPr>
          <p:nvPr>
            <p:ph idx="1"/>
          </p:nvPr>
        </p:nvSpPr>
        <p:spPr>
          <a:xfrm>
            <a:off x="179388" y="1719263"/>
            <a:ext cx="8785225" cy="4411662"/>
          </a:xfrm>
        </p:spPr>
        <p:txBody>
          <a:bodyPr/>
          <a:lstStyle/>
          <a:p>
            <a:pPr eaLnBrk="1" hangingPunct="1"/>
            <a:r>
              <a:rPr lang="zh-CN" altLang="en-US" sz="2400" dirty="0">
                <a:latin typeface="+mn-ea"/>
              </a:rPr>
              <a:t>假设定义全集的三个子集</a:t>
            </a:r>
            <a:r>
              <a:rPr lang="en-US" altLang="zh-CN" sz="2400" dirty="0">
                <a:latin typeface="+mn-ea"/>
              </a:rPr>
              <a:t>A,B,C</a:t>
            </a:r>
            <a:r>
              <a:rPr lang="zh-CN" altLang="en-US" sz="2400" dirty="0">
                <a:latin typeface="+mn-ea"/>
              </a:rPr>
              <a:t>。则：</a:t>
            </a:r>
          </a:p>
          <a:p>
            <a:pPr algn="ctr" eaLnBrk="1" hangingPunct="1">
              <a:buFont typeface="Wingdings" charset="0"/>
              <a:buNone/>
            </a:pPr>
            <a:r>
              <a:rPr lang="en-US" altLang="zh-CN" sz="2400" dirty="0">
                <a:latin typeface="+mn-ea"/>
              </a:rPr>
              <a:t>|A</a:t>
            </a:r>
            <a:r>
              <a:rPr lang="en-US" altLang="zh-CN" sz="2400" dirty="0">
                <a:latin typeface="+mn-ea"/>
                <a:sym typeface="Symbol" charset="0"/>
              </a:rPr>
              <a:t>BC|=|A|+|B|+|C|-|AB|-|AC|-|BC|+|ABC|</a:t>
            </a:r>
          </a:p>
          <a:p>
            <a:pPr marL="344487" lvl="1" indent="0" eaLnBrk="1" hangingPunct="1">
              <a:spcBef>
                <a:spcPct val="50000"/>
              </a:spcBef>
              <a:buNone/>
            </a:pPr>
            <a:r>
              <a:rPr lang="zh-CN" altLang="en-US" sz="2400" dirty="0">
                <a:latin typeface="+mn-ea"/>
                <a:sym typeface="Symbol" charset="0"/>
              </a:rPr>
              <a:t>证明：</a:t>
            </a:r>
          </a:p>
          <a:p>
            <a:pPr marL="344487" lvl="1" indent="0" eaLnBrk="1" hangingPunct="1">
              <a:lnSpc>
                <a:spcPct val="110000"/>
              </a:lnSpc>
              <a:spcBef>
                <a:spcPct val="40000"/>
              </a:spcBef>
              <a:buNone/>
            </a:pPr>
            <a:r>
              <a:rPr lang="en-US" altLang="zh-CN" sz="2400" dirty="0">
                <a:latin typeface="+mn-ea"/>
                <a:sym typeface="Symbol" charset="0"/>
              </a:rPr>
              <a:t>|ABC|=</a:t>
            </a:r>
            <a:r>
              <a:rPr lang="en-US" altLang="zh-CN" sz="2400" dirty="0">
                <a:solidFill>
                  <a:srgbClr val="990000"/>
                </a:solidFill>
                <a:latin typeface="+mn-ea"/>
                <a:sym typeface="Symbol" charset="0"/>
              </a:rPr>
              <a:t>|AB|</a:t>
            </a:r>
            <a:r>
              <a:rPr lang="en-US" altLang="zh-CN" sz="2400" dirty="0">
                <a:latin typeface="+mn-ea"/>
                <a:sym typeface="Symbol" charset="0"/>
              </a:rPr>
              <a:t>+|C|-|(AB)C|</a:t>
            </a:r>
          </a:p>
          <a:p>
            <a:pPr marL="344487" lvl="1" indent="0" eaLnBrk="1" hangingPunct="1">
              <a:lnSpc>
                <a:spcPct val="110000"/>
              </a:lnSpc>
              <a:spcBef>
                <a:spcPct val="40000"/>
              </a:spcBef>
              <a:buNone/>
            </a:pPr>
            <a:r>
              <a:rPr lang="en-US" altLang="zh-CN" sz="2400" dirty="0">
                <a:latin typeface="+mn-ea"/>
                <a:sym typeface="Symbol" charset="0"/>
              </a:rPr>
              <a:t>         =</a:t>
            </a:r>
            <a:r>
              <a:rPr lang="en-US" altLang="zh-CN" sz="2400" dirty="0">
                <a:solidFill>
                  <a:srgbClr val="990000"/>
                </a:solidFill>
                <a:latin typeface="+mn-ea"/>
                <a:sym typeface="Symbol" charset="0"/>
              </a:rPr>
              <a:t>|A|+|B|-|AB|</a:t>
            </a:r>
            <a:r>
              <a:rPr lang="en-US" altLang="zh-CN" sz="2400" dirty="0">
                <a:latin typeface="+mn-ea"/>
                <a:sym typeface="Symbol" charset="0"/>
              </a:rPr>
              <a:t>+|C|-</a:t>
            </a:r>
            <a:r>
              <a:rPr lang="en-US" altLang="zh-CN" sz="2400" dirty="0">
                <a:solidFill>
                  <a:srgbClr val="006600"/>
                </a:solidFill>
                <a:latin typeface="+mn-ea"/>
                <a:sym typeface="Symbol" charset="0"/>
              </a:rPr>
              <a:t>|(AC)(BC)|</a:t>
            </a:r>
          </a:p>
          <a:p>
            <a:pPr marL="344487" lvl="1" indent="0" eaLnBrk="1" hangingPunct="1">
              <a:lnSpc>
                <a:spcPct val="110000"/>
              </a:lnSpc>
              <a:spcBef>
                <a:spcPct val="40000"/>
              </a:spcBef>
              <a:buNone/>
            </a:pPr>
            <a:r>
              <a:rPr lang="en-US" altLang="zh-CN" sz="2400" dirty="0">
                <a:latin typeface="+mn-ea"/>
                <a:sym typeface="Symbol" charset="0"/>
              </a:rPr>
              <a:t>         =</a:t>
            </a:r>
            <a:r>
              <a:rPr lang="en-US" altLang="zh-CN" sz="2400" dirty="0">
                <a:solidFill>
                  <a:srgbClr val="990000"/>
                </a:solidFill>
                <a:latin typeface="+mn-ea"/>
                <a:sym typeface="Symbol" charset="0"/>
              </a:rPr>
              <a:t>|A|+|B|-|AB|</a:t>
            </a:r>
            <a:r>
              <a:rPr lang="en-US" altLang="zh-CN" sz="2400" dirty="0">
                <a:latin typeface="+mn-ea"/>
                <a:sym typeface="Symbol" charset="0"/>
              </a:rPr>
              <a:t>+|C| </a:t>
            </a:r>
            <a:r>
              <a:rPr lang="en-US" altLang="zh-CN" sz="2400" dirty="0">
                <a:solidFill>
                  <a:srgbClr val="006600"/>
                </a:solidFill>
                <a:latin typeface="+mn-ea"/>
                <a:sym typeface="Symbol" charset="0"/>
              </a:rPr>
              <a:t>- |(AC)|-|(BC)|+|(ABC)|</a:t>
            </a:r>
            <a:endParaRPr lang="en-US" altLang="zh-CN" sz="2400" dirty="0">
              <a:latin typeface="+mn-ea"/>
              <a:sym typeface="Symbol" charset="0"/>
            </a:endParaRPr>
          </a:p>
          <a:p>
            <a:pPr marL="344487" lvl="1" indent="0" eaLnBrk="1" hangingPunct="1">
              <a:lnSpc>
                <a:spcPct val="110000"/>
              </a:lnSpc>
              <a:spcBef>
                <a:spcPct val="40000"/>
              </a:spcBef>
              <a:buNone/>
            </a:pPr>
            <a:r>
              <a:rPr lang="en-US" altLang="zh-CN" sz="2400" dirty="0">
                <a:latin typeface="+mn-ea"/>
                <a:sym typeface="Symbol" charset="0"/>
              </a:rPr>
              <a:t>         =|A|+|B|+|C|-|AB|-|AC|-|BC|+|ABC|</a:t>
            </a:r>
          </a:p>
        </p:txBody>
      </p:sp>
    </p:spTree>
    <p:extLst>
      <p:ext uri="{BB962C8B-B14F-4D97-AF65-F5344CB8AC3E}">
        <p14:creationId xmlns:p14="http://schemas.microsoft.com/office/powerpoint/2010/main" val="62295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zh-CN" altLang="en-US" dirty="0">
                <a:latin typeface="+mn-ea"/>
                <a:ea typeface="+mn-ea"/>
              </a:rPr>
              <a:t>选课的例子</a:t>
            </a:r>
          </a:p>
        </p:txBody>
      </p:sp>
      <p:sp>
        <p:nvSpPr>
          <p:cNvPr id="57346" name="Rectangle 3"/>
          <p:cNvSpPr>
            <a:spLocks noGrp="1" noChangeArrowheads="1"/>
          </p:cNvSpPr>
          <p:nvPr>
            <p:ph idx="1"/>
          </p:nvPr>
        </p:nvSpPr>
        <p:spPr/>
        <p:txBody>
          <a:bodyPr/>
          <a:lstStyle/>
          <a:p>
            <a:pPr eaLnBrk="1" hangingPunct="1">
              <a:lnSpc>
                <a:spcPct val="110000"/>
              </a:lnSpc>
              <a:spcBef>
                <a:spcPct val="40000"/>
              </a:spcBef>
            </a:pPr>
            <a:r>
              <a:rPr lang="zh-CN" altLang="en-US" dirty="0">
                <a:latin typeface="+mn-ea"/>
              </a:rPr>
              <a:t>全班共有</a:t>
            </a:r>
            <a:r>
              <a:rPr lang="en-US" altLang="zh-CN" dirty="0">
                <a:latin typeface="+mn-ea"/>
              </a:rPr>
              <a:t>160</a:t>
            </a:r>
            <a:r>
              <a:rPr lang="zh-CN" altLang="en-US" dirty="0">
                <a:latin typeface="+mn-ea"/>
              </a:rPr>
              <a:t>个学生</a:t>
            </a:r>
          </a:p>
          <a:p>
            <a:pPr lvl="1" eaLnBrk="1" hangingPunct="1">
              <a:lnSpc>
                <a:spcPct val="110000"/>
              </a:lnSpc>
              <a:spcBef>
                <a:spcPct val="40000"/>
              </a:spcBef>
            </a:pPr>
            <a:r>
              <a:rPr lang="zh-CN" altLang="en-US" dirty="0">
                <a:latin typeface="+mn-ea"/>
              </a:rPr>
              <a:t>选数学课</a:t>
            </a:r>
            <a:r>
              <a:rPr lang="en-US" altLang="zh-CN" dirty="0">
                <a:latin typeface="+mn-ea"/>
              </a:rPr>
              <a:t>64</a:t>
            </a:r>
            <a:r>
              <a:rPr lang="zh-CN" altLang="en-US" dirty="0">
                <a:latin typeface="+mn-ea"/>
              </a:rPr>
              <a:t>人，选计算机课</a:t>
            </a:r>
            <a:r>
              <a:rPr lang="en-US" altLang="zh-CN" dirty="0">
                <a:latin typeface="+mn-ea"/>
              </a:rPr>
              <a:t>94</a:t>
            </a:r>
            <a:r>
              <a:rPr lang="zh-CN" altLang="en-US" dirty="0">
                <a:latin typeface="+mn-ea"/>
              </a:rPr>
              <a:t>人，选金融课</a:t>
            </a:r>
            <a:r>
              <a:rPr lang="en-US" altLang="zh-CN" dirty="0">
                <a:latin typeface="+mn-ea"/>
              </a:rPr>
              <a:t>58</a:t>
            </a:r>
            <a:r>
              <a:rPr lang="zh-CN" altLang="en-US" dirty="0">
                <a:latin typeface="+mn-ea"/>
              </a:rPr>
              <a:t>人</a:t>
            </a:r>
          </a:p>
          <a:p>
            <a:pPr lvl="1" eaLnBrk="1" hangingPunct="1">
              <a:lnSpc>
                <a:spcPct val="110000"/>
              </a:lnSpc>
              <a:spcBef>
                <a:spcPct val="40000"/>
              </a:spcBef>
            </a:pPr>
            <a:r>
              <a:rPr lang="zh-CN" altLang="en-US" dirty="0">
                <a:latin typeface="+mn-ea"/>
              </a:rPr>
              <a:t>选数学与金融的</a:t>
            </a:r>
            <a:r>
              <a:rPr lang="en-US" altLang="zh-CN" dirty="0">
                <a:latin typeface="+mn-ea"/>
              </a:rPr>
              <a:t>28</a:t>
            </a:r>
            <a:r>
              <a:rPr lang="zh-CN" altLang="en-US" dirty="0">
                <a:latin typeface="+mn-ea"/>
              </a:rPr>
              <a:t>人，选数学与计算机的</a:t>
            </a:r>
            <a:r>
              <a:rPr lang="en-US" altLang="zh-CN" dirty="0">
                <a:latin typeface="+mn-ea"/>
              </a:rPr>
              <a:t>26</a:t>
            </a:r>
            <a:r>
              <a:rPr lang="zh-CN" altLang="en-US" dirty="0">
                <a:latin typeface="+mn-ea"/>
              </a:rPr>
              <a:t>人，选计算机与金融的</a:t>
            </a:r>
            <a:r>
              <a:rPr lang="en-US" altLang="zh-CN" dirty="0">
                <a:latin typeface="+mn-ea"/>
              </a:rPr>
              <a:t>22</a:t>
            </a:r>
            <a:r>
              <a:rPr lang="zh-CN" altLang="en-US" dirty="0">
                <a:latin typeface="+mn-ea"/>
              </a:rPr>
              <a:t>人</a:t>
            </a:r>
          </a:p>
          <a:p>
            <a:pPr lvl="1" eaLnBrk="1" hangingPunct="1">
              <a:lnSpc>
                <a:spcPct val="110000"/>
              </a:lnSpc>
              <a:spcBef>
                <a:spcPct val="40000"/>
              </a:spcBef>
            </a:pPr>
            <a:r>
              <a:rPr lang="zh-CN" altLang="en-US" dirty="0">
                <a:latin typeface="+mn-ea"/>
              </a:rPr>
              <a:t>三种课全选的</a:t>
            </a:r>
            <a:r>
              <a:rPr lang="en-US" altLang="zh-CN" dirty="0">
                <a:latin typeface="+mn-ea"/>
              </a:rPr>
              <a:t>14</a:t>
            </a:r>
            <a:r>
              <a:rPr lang="zh-CN" altLang="en-US" dirty="0">
                <a:latin typeface="+mn-ea"/>
              </a:rPr>
              <a:t>人。</a:t>
            </a:r>
          </a:p>
          <a:p>
            <a:pPr eaLnBrk="1" hangingPunct="1">
              <a:lnSpc>
                <a:spcPct val="110000"/>
              </a:lnSpc>
              <a:spcBef>
                <a:spcPct val="40000"/>
              </a:spcBef>
            </a:pPr>
            <a:r>
              <a:rPr lang="zh-CN" altLang="en-US" dirty="0">
                <a:latin typeface="+mn-ea"/>
              </a:rPr>
              <a:t>问：这三种课都没选的是多少？只选一门计算机的有多少？</a:t>
            </a:r>
          </a:p>
        </p:txBody>
      </p:sp>
    </p:spTree>
    <p:extLst>
      <p:ext uri="{BB962C8B-B14F-4D97-AF65-F5344CB8AC3E}">
        <p14:creationId xmlns:p14="http://schemas.microsoft.com/office/powerpoint/2010/main" val="214023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ea"/>
              </a:rPr>
              <a:t>选课的例子</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8</a:t>
            </a:fld>
            <a:endParaRPr lang="zh-CN" altLang="en-US" dirty="0"/>
          </a:p>
        </p:txBody>
      </p:sp>
      <p:sp>
        <p:nvSpPr>
          <p:cNvPr id="5" name="Rectangle 2"/>
          <p:cNvSpPr>
            <a:spLocks noChangeArrowheads="1"/>
          </p:cNvSpPr>
          <p:nvPr/>
        </p:nvSpPr>
        <p:spPr bwMode="auto">
          <a:xfrm>
            <a:off x="4543425" y="1858963"/>
            <a:ext cx="3886200" cy="3962400"/>
          </a:xfrm>
          <a:prstGeom prst="rect">
            <a:avLst/>
          </a:prstGeom>
          <a:solidFill>
            <a:srgbClr val="FFFF99"/>
          </a:solidFill>
          <a:ln w="9525">
            <a:solidFill>
              <a:schemeClr val="tx1"/>
            </a:solidFill>
            <a:miter lim="800000"/>
            <a:headEnd/>
            <a:tailEnd/>
          </a:ln>
        </p:spPr>
        <p:txBody>
          <a:bodyPr wrap="none" anchor="ctr"/>
          <a:lstStyle/>
          <a:p>
            <a:pPr eaLnBrk="1" hangingPunct="1"/>
            <a:endParaRPr lang="zh-CN" altLang="en-US">
              <a:latin typeface="+mn-ea"/>
              <a:cs typeface="黑体" charset="0"/>
            </a:endParaRPr>
          </a:p>
        </p:txBody>
      </p:sp>
      <p:sp>
        <p:nvSpPr>
          <p:cNvPr id="6" name="Rectangle 4"/>
          <p:cNvSpPr txBox="1">
            <a:spLocks noChangeArrowheads="1"/>
          </p:cNvSpPr>
          <p:nvPr/>
        </p:nvSpPr>
        <p:spPr>
          <a:xfrm>
            <a:off x="395288" y="1916113"/>
            <a:ext cx="3886200" cy="385286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b="1"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1"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b="1"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b="1"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b="1"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zh-CN" sz="2200" dirty="0">
                <a:latin typeface="+mn-ea"/>
              </a:rPr>
              <a:t>M-</a:t>
            </a:r>
            <a:r>
              <a:rPr lang="zh-CN" altLang="en-US" sz="2200" dirty="0">
                <a:latin typeface="+mn-ea"/>
              </a:rPr>
              <a:t>数学、</a:t>
            </a:r>
            <a:r>
              <a:rPr lang="en-US" altLang="zh-CN" sz="2200" dirty="0">
                <a:latin typeface="+mn-ea"/>
              </a:rPr>
              <a:t>C-</a:t>
            </a:r>
            <a:r>
              <a:rPr lang="zh-CN" altLang="en-US" sz="2200" dirty="0">
                <a:latin typeface="+mn-ea"/>
              </a:rPr>
              <a:t>计算机、</a:t>
            </a:r>
            <a:r>
              <a:rPr lang="en-US" altLang="zh-CN" sz="2200" dirty="0">
                <a:latin typeface="+mn-ea"/>
              </a:rPr>
              <a:t>F-</a:t>
            </a:r>
            <a:r>
              <a:rPr lang="zh-CN" altLang="en-US" sz="2200" dirty="0">
                <a:latin typeface="+mn-ea"/>
              </a:rPr>
              <a:t>金融</a:t>
            </a:r>
          </a:p>
          <a:p>
            <a:r>
              <a:rPr lang="zh-CN" altLang="en-US" sz="2200" dirty="0">
                <a:latin typeface="+mn-ea"/>
              </a:rPr>
              <a:t>容斥原理</a:t>
            </a:r>
          </a:p>
          <a:p>
            <a:pPr>
              <a:buFont typeface="Wingdings" charset="0"/>
              <a:buNone/>
            </a:pPr>
            <a:r>
              <a:rPr lang="zh-CN" altLang="en-US" sz="2200" dirty="0">
                <a:latin typeface="+mn-ea"/>
              </a:rPr>
              <a:t>     </a:t>
            </a:r>
            <a:r>
              <a:rPr lang="en-US" altLang="zh-CN" sz="2200" dirty="0">
                <a:latin typeface="+mn-ea"/>
              </a:rPr>
              <a:t>|M</a:t>
            </a:r>
            <a:r>
              <a:rPr lang="en-US" altLang="zh-CN" sz="2200" dirty="0">
                <a:latin typeface="+mn-ea"/>
                <a:sym typeface="Symbol" charset="0"/>
              </a:rPr>
              <a:t>CF|=|M|+|C|+|F|-|MF|-|MC|-|CF|+ |MCF|</a:t>
            </a:r>
          </a:p>
          <a:p>
            <a:pPr>
              <a:buFont typeface="Wingdings" charset="0"/>
              <a:buNone/>
            </a:pPr>
            <a:r>
              <a:rPr lang="en-US" altLang="zh-CN" sz="2200" dirty="0">
                <a:latin typeface="+mn-ea"/>
                <a:sym typeface="Symbol" charset="0"/>
              </a:rPr>
              <a:t>     =64+94+58-28-26-22+14</a:t>
            </a:r>
          </a:p>
          <a:p>
            <a:pPr>
              <a:buFont typeface="Wingdings" charset="0"/>
              <a:buNone/>
            </a:pPr>
            <a:r>
              <a:rPr lang="en-US" altLang="zh-CN" sz="2200" dirty="0">
                <a:latin typeface="+mn-ea"/>
                <a:sym typeface="Symbol" charset="0"/>
              </a:rPr>
              <a:t>     =154</a:t>
            </a:r>
          </a:p>
          <a:p>
            <a:pPr>
              <a:buFont typeface="Wingdings" charset="0"/>
              <a:buNone/>
            </a:pPr>
            <a:r>
              <a:rPr lang="zh-CN" altLang="en-US" sz="2200" dirty="0">
                <a:latin typeface="+mn-ea"/>
                <a:sym typeface="Symbol" charset="0"/>
              </a:rPr>
              <a:t>因此</a:t>
            </a:r>
            <a:r>
              <a:rPr lang="en-US" altLang="zh-CN" sz="2200" dirty="0">
                <a:latin typeface="+mn-ea"/>
                <a:sym typeface="Symbol" charset="0"/>
              </a:rPr>
              <a:t>, 6</a:t>
            </a:r>
            <a:r>
              <a:rPr lang="zh-CN" altLang="en-US" sz="2200" dirty="0">
                <a:latin typeface="+mn-ea"/>
                <a:sym typeface="Symbol" charset="0"/>
              </a:rPr>
              <a:t>人未选课。</a:t>
            </a:r>
          </a:p>
          <a:p>
            <a:pPr>
              <a:buFont typeface="Wingdings" charset="0"/>
              <a:buNone/>
            </a:pPr>
            <a:r>
              <a:rPr lang="zh-CN" altLang="en-US" sz="2200" dirty="0">
                <a:latin typeface="+mn-ea"/>
                <a:sym typeface="Symbol" charset="0"/>
              </a:rPr>
              <a:t>只选了计算机课的</a:t>
            </a:r>
            <a:r>
              <a:rPr lang="en-US" altLang="zh-CN" sz="2200" dirty="0">
                <a:latin typeface="+mn-ea"/>
                <a:sym typeface="Symbol" charset="0"/>
              </a:rPr>
              <a:t>60</a:t>
            </a:r>
            <a:r>
              <a:rPr lang="zh-CN" altLang="en-US" sz="2200" dirty="0">
                <a:latin typeface="+mn-ea"/>
                <a:sym typeface="Symbol" charset="0"/>
              </a:rPr>
              <a:t>人</a:t>
            </a:r>
          </a:p>
        </p:txBody>
      </p:sp>
      <p:sp>
        <p:nvSpPr>
          <p:cNvPr id="7" name="Oval 5"/>
          <p:cNvSpPr>
            <a:spLocks noChangeArrowheads="1"/>
          </p:cNvSpPr>
          <p:nvPr/>
        </p:nvSpPr>
        <p:spPr bwMode="auto">
          <a:xfrm>
            <a:off x="5534025" y="2239963"/>
            <a:ext cx="1905000" cy="1905000"/>
          </a:xfrm>
          <a:prstGeom prst="ellipse">
            <a:avLst/>
          </a:pr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latin typeface="+mn-ea"/>
              <a:cs typeface="黑体" charset="0"/>
            </a:endParaRPr>
          </a:p>
        </p:txBody>
      </p:sp>
      <p:sp>
        <p:nvSpPr>
          <p:cNvPr id="8" name="Oval 6"/>
          <p:cNvSpPr>
            <a:spLocks noChangeArrowheads="1"/>
          </p:cNvSpPr>
          <p:nvPr/>
        </p:nvSpPr>
        <p:spPr bwMode="auto">
          <a:xfrm>
            <a:off x="5000625" y="3306763"/>
            <a:ext cx="1905000" cy="190500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latin typeface="+mn-ea"/>
              <a:cs typeface="黑体" charset="0"/>
            </a:endParaRPr>
          </a:p>
        </p:txBody>
      </p:sp>
      <p:sp>
        <p:nvSpPr>
          <p:cNvPr id="9" name="Oval 7"/>
          <p:cNvSpPr>
            <a:spLocks noChangeArrowheads="1"/>
          </p:cNvSpPr>
          <p:nvPr/>
        </p:nvSpPr>
        <p:spPr bwMode="auto">
          <a:xfrm>
            <a:off x="6143625" y="3230563"/>
            <a:ext cx="1905000" cy="1905000"/>
          </a:xfrm>
          <a:prstGeom prst="ellipse">
            <a:avLst/>
          </a:prstGeom>
          <a:noFill/>
          <a:ln w="28575">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latin typeface="+mn-ea"/>
              <a:cs typeface="黑体" charset="0"/>
            </a:endParaRPr>
          </a:p>
        </p:txBody>
      </p:sp>
      <p:sp>
        <p:nvSpPr>
          <p:cNvPr id="10" name="Text Box 8"/>
          <p:cNvSpPr txBox="1">
            <a:spLocks noChangeArrowheads="1"/>
          </p:cNvSpPr>
          <p:nvPr/>
        </p:nvSpPr>
        <p:spPr bwMode="auto">
          <a:xfrm>
            <a:off x="7362825" y="2316163"/>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a:solidFill>
                  <a:schemeClr val="tx2"/>
                </a:solidFill>
                <a:latin typeface="+mn-ea"/>
                <a:ea typeface="+mn-ea"/>
                <a:cs typeface="黑体" charset="0"/>
              </a:rPr>
              <a:t>M</a:t>
            </a:r>
          </a:p>
        </p:txBody>
      </p:sp>
      <p:sp>
        <p:nvSpPr>
          <p:cNvPr id="11" name="Text Box 9"/>
          <p:cNvSpPr txBox="1">
            <a:spLocks noChangeArrowheads="1"/>
          </p:cNvSpPr>
          <p:nvPr/>
        </p:nvSpPr>
        <p:spPr bwMode="auto">
          <a:xfrm>
            <a:off x="7667625" y="4830763"/>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a:solidFill>
                  <a:schemeClr val="tx2"/>
                </a:solidFill>
                <a:latin typeface="+mn-ea"/>
                <a:ea typeface="+mn-ea"/>
                <a:cs typeface="黑体" charset="0"/>
              </a:rPr>
              <a:t>F</a:t>
            </a:r>
          </a:p>
        </p:txBody>
      </p:sp>
      <p:sp>
        <p:nvSpPr>
          <p:cNvPr id="12" name="Text Box 10"/>
          <p:cNvSpPr txBox="1">
            <a:spLocks noChangeArrowheads="1"/>
          </p:cNvSpPr>
          <p:nvPr/>
        </p:nvSpPr>
        <p:spPr bwMode="auto">
          <a:xfrm>
            <a:off x="4924425" y="4906963"/>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a:solidFill>
                  <a:schemeClr val="tx2"/>
                </a:solidFill>
                <a:latin typeface="+mn-ea"/>
                <a:ea typeface="+mn-ea"/>
                <a:cs typeface="黑体" charset="0"/>
              </a:rPr>
              <a:t>C</a:t>
            </a:r>
          </a:p>
        </p:txBody>
      </p:sp>
      <p:sp>
        <p:nvSpPr>
          <p:cNvPr id="13" name="Text Box 11"/>
          <p:cNvSpPr txBox="1">
            <a:spLocks noChangeArrowheads="1"/>
          </p:cNvSpPr>
          <p:nvPr/>
        </p:nvSpPr>
        <p:spPr bwMode="auto">
          <a:xfrm>
            <a:off x="6219825" y="3687763"/>
            <a:ext cx="533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mn-ea"/>
                <a:ea typeface="+mn-ea"/>
                <a:cs typeface="黑体" charset="0"/>
              </a:rPr>
              <a:t>14</a:t>
            </a:r>
          </a:p>
        </p:txBody>
      </p:sp>
      <p:sp>
        <p:nvSpPr>
          <p:cNvPr id="14" name="Text Box 12"/>
          <p:cNvSpPr txBox="1">
            <a:spLocks noChangeArrowheads="1"/>
          </p:cNvSpPr>
          <p:nvPr/>
        </p:nvSpPr>
        <p:spPr bwMode="auto">
          <a:xfrm>
            <a:off x="6677025" y="3382963"/>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mn-ea"/>
                <a:ea typeface="+mn-ea"/>
                <a:cs typeface="黑体" charset="0"/>
              </a:rPr>
              <a:t>14</a:t>
            </a:r>
          </a:p>
        </p:txBody>
      </p:sp>
      <p:sp>
        <p:nvSpPr>
          <p:cNvPr id="15" name="Text Box 13"/>
          <p:cNvSpPr txBox="1">
            <a:spLocks noChangeArrowheads="1"/>
          </p:cNvSpPr>
          <p:nvPr/>
        </p:nvSpPr>
        <p:spPr bwMode="auto">
          <a:xfrm>
            <a:off x="5686425" y="3382963"/>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mn-ea"/>
                <a:ea typeface="+mn-ea"/>
                <a:cs typeface="黑体" charset="0"/>
              </a:rPr>
              <a:t>12</a:t>
            </a:r>
          </a:p>
        </p:txBody>
      </p:sp>
      <p:sp>
        <p:nvSpPr>
          <p:cNvPr id="16" name="Text Box 14"/>
          <p:cNvSpPr txBox="1">
            <a:spLocks noChangeArrowheads="1"/>
          </p:cNvSpPr>
          <p:nvPr/>
        </p:nvSpPr>
        <p:spPr bwMode="auto">
          <a:xfrm>
            <a:off x="6372225" y="4221163"/>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mn-ea"/>
                <a:ea typeface="+mn-ea"/>
                <a:cs typeface="黑体" charset="0"/>
              </a:rPr>
              <a:t>8</a:t>
            </a:r>
          </a:p>
        </p:txBody>
      </p:sp>
      <p:sp>
        <p:nvSpPr>
          <p:cNvPr id="17" name="Text Box 15"/>
          <p:cNvSpPr txBox="1">
            <a:spLocks noChangeArrowheads="1"/>
          </p:cNvSpPr>
          <p:nvPr/>
        </p:nvSpPr>
        <p:spPr bwMode="auto">
          <a:xfrm>
            <a:off x="6143625" y="2544763"/>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mn-ea"/>
                <a:ea typeface="+mn-ea"/>
                <a:cs typeface="黑体" charset="0"/>
              </a:rPr>
              <a:t>24</a:t>
            </a:r>
          </a:p>
        </p:txBody>
      </p:sp>
      <p:sp>
        <p:nvSpPr>
          <p:cNvPr id="18" name="Text Box 16"/>
          <p:cNvSpPr txBox="1">
            <a:spLocks noChangeArrowheads="1"/>
          </p:cNvSpPr>
          <p:nvPr/>
        </p:nvSpPr>
        <p:spPr bwMode="auto">
          <a:xfrm>
            <a:off x="5381625" y="4221163"/>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mn-ea"/>
                <a:ea typeface="+mn-ea"/>
                <a:cs typeface="黑体" charset="0"/>
              </a:rPr>
              <a:t>60</a:t>
            </a:r>
          </a:p>
        </p:txBody>
      </p:sp>
      <p:sp>
        <p:nvSpPr>
          <p:cNvPr id="19" name="Text Box 17"/>
          <p:cNvSpPr txBox="1">
            <a:spLocks noChangeArrowheads="1"/>
          </p:cNvSpPr>
          <p:nvPr/>
        </p:nvSpPr>
        <p:spPr bwMode="auto">
          <a:xfrm>
            <a:off x="7058025" y="4144963"/>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mn-ea"/>
                <a:ea typeface="+mn-ea"/>
                <a:cs typeface="黑体" charset="0"/>
              </a:rPr>
              <a:t>22</a:t>
            </a:r>
          </a:p>
        </p:txBody>
      </p:sp>
      <p:sp>
        <p:nvSpPr>
          <p:cNvPr id="20" name="Text Box 18"/>
          <p:cNvSpPr txBox="1">
            <a:spLocks noChangeArrowheads="1"/>
          </p:cNvSpPr>
          <p:nvPr/>
        </p:nvSpPr>
        <p:spPr bwMode="auto">
          <a:xfrm>
            <a:off x="4619625" y="2239963"/>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mn-ea"/>
                <a:ea typeface="+mn-ea"/>
                <a:cs typeface="黑体" charset="0"/>
              </a:rPr>
              <a:t>6</a:t>
            </a:r>
          </a:p>
        </p:txBody>
      </p:sp>
    </p:spTree>
    <p:extLst>
      <p:ext uri="{BB962C8B-B14F-4D97-AF65-F5344CB8AC3E}">
        <p14:creationId xmlns:p14="http://schemas.microsoft.com/office/powerpoint/2010/main" val="254534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68313" y="0"/>
            <a:ext cx="7543800" cy="1295400"/>
          </a:xfrm>
        </p:spPr>
        <p:txBody>
          <a:bodyPr/>
          <a:lstStyle/>
          <a:p>
            <a:pPr eaLnBrk="1" hangingPunct="1"/>
            <a:r>
              <a:rPr lang="zh-CN" altLang="en-US">
                <a:latin typeface="+mn-ea"/>
                <a:ea typeface="+mn-ea"/>
              </a:rPr>
              <a:t>容斥原理</a:t>
            </a:r>
            <a:br>
              <a:rPr lang="zh-CN" altLang="en-US">
                <a:latin typeface="+mn-ea"/>
                <a:ea typeface="+mn-ea"/>
              </a:rPr>
            </a:br>
            <a:r>
              <a:rPr lang="en-US" altLang="zh-CN" sz="2400">
                <a:latin typeface="+mn-ea"/>
                <a:ea typeface="+mn-ea"/>
              </a:rPr>
              <a:t>(Principle of Inclusion and Exclusion )</a:t>
            </a:r>
          </a:p>
        </p:txBody>
      </p:sp>
      <p:graphicFrame>
        <p:nvGraphicFramePr>
          <p:cNvPr id="61442" name="Object 4"/>
          <p:cNvGraphicFramePr>
            <a:graphicFrameLocks noGrp="1" noChangeAspect="1"/>
          </p:cNvGraphicFramePr>
          <p:nvPr>
            <p:ph idx="1"/>
            <p:extLst>
              <p:ext uri="{D42A27DB-BD31-4B8C-83A1-F6EECF244321}">
                <p14:modId xmlns:p14="http://schemas.microsoft.com/office/powerpoint/2010/main" val="1620721052"/>
              </p:ext>
            </p:extLst>
          </p:nvPr>
        </p:nvGraphicFramePr>
        <p:xfrm>
          <a:off x="539750" y="1638300"/>
          <a:ext cx="8208963" cy="2128838"/>
        </p:xfrm>
        <a:graphic>
          <a:graphicData uri="http://schemas.openxmlformats.org/presentationml/2006/ole">
            <mc:AlternateContent xmlns:mc="http://schemas.openxmlformats.org/markup-compatibility/2006">
              <mc:Choice xmlns:v="urn:schemas-microsoft-com:vml" Requires="v">
                <p:oleObj spid="_x0000_s1123" name="公式" r:id="rId4" imgW="4064000" imgH="1054100" progId="Equation.3">
                  <p:embed/>
                </p:oleObj>
              </mc:Choice>
              <mc:Fallback>
                <p:oleObj name="公式" r:id="rId4" imgW="4064000" imgH="1054100" progId="Equation.3">
                  <p:embed/>
                  <p:pic>
                    <p:nvPicPr>
                      <p:cNvPr id="61442"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638300"/>
                        <a:ext cx="8208963" cy="2128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61443" name="组合 5"/>
          <p:cNvGrpSpPr>
            <a:grpSpLocks/>
          </p:cNvGrpSpPr>
          <p:nvPr/>
        </p:nvGrpSpPr>
        <p:grpSpPr bwMode="auto">
          <a:xfrm>
            <a:off x="467544" y="3813363"/>
            <a:ext cx="8496228" cy="2924169"/>
            <a:chOff x="827087" y="3933825"/>
            <a:chExt cx="8496302" cy="2924356"/>
          </a:xfrm>
        </p:grpSpPr>
        <p:sp>
          <p:nvSpPr>
            <p:cNvPr id="61444" name="AutoShape 7" descr="粉色面巾纸"/>
            <p:cNvSpPr>
              <a:spLocks noChangeArrowheads="1"/>
            </p:cNvSpPr>
            <p:nvPr/>
          </p:nvSpPr>
          <p:spPr bwMode="auto">
            <a:xfrm>
              <a:off x="827087" y="3933825"/>
              <a:ext cx="8496301" cy="2924175"/>
            </a:xfrm>
            <a:prstGeom prst="roundRect">
              <a:avLst>
                <a:gd name="adj" fmla="val 16667"/>
              </a:avLst>
            </a:prstGeom>
            <a:blipFill dpi="0" rotWithShape="1">
              <a:blip r:embed="rId6"/>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zh-CN" altLang="en-US" sz="4000">
                <a:latin typeface="+mn-ea"/>
                <a:cs typeface="黑体" charset="0"/>
              </a:endParaRPr>
            </a:p>
          </p:txBody>
        </p:sp>
        <p:sp>
          <p:nvSpPr>
            <p:cNvPr id="61445" name="Text Box 6"/>
            <p:cNvSpPr txBox="1">
              <a:spLocks noChangeArrowheads="1"/>
            </p:cNvSpPr>
            <p:nvPr/>
          </p:nvSpPr>
          <p:spPr bwMode="auto">
            <a:xfrm>
              <a:off x="898453" y="4026456"/>
              <a:ext cx="8424936" cy="283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zh-CN" altLang="en-US" sz="2800" dirty="0">
                  <a:latin typeface="+mn-ea"/>
                  <a:ea typeface="+mn-ea"/>
                  <a:cs typeface="黑体" charset="0"/>
                </a:rPr>
                <a:t>例如：</a:t>
              </a:r>
              <a:r>
                <a:rPr kumimoji="0" lang="en-US" altLang="zh-CN" sz="2800" dirty="0">
                  <a:latin typeface="+mn-ea"/>
                  <a:ea typeface="+mn-ea"/>
                  <a:cs typeface="黑体" charset="0"/>
                </a:rPr>
                <a:t>4</a:t>
              </a:r>
              <a:r>
                <a:rPr kumimoji="0" lang="zh-CN" altLang="en-US" sz="2800" dirty="0">
                  <a:latin typeface="+mn-ea"/>
                  <a:ea typeface="+mn-ea"/>
                  <a:cs typeface="黑体" charset="0"/>
                </a:rPr>
                <a:t>个子集的公式为：</a:t>
              </a:r>
            </a:p>
            <a:p>
              <a:pPr eaLnBrk="1" hangingPunct="1">
                <a:spcBef>
                  <a:spcPct val="50000"/>
                </a:spcBef>
              </a:pPr>
              <a:r>
                <a:rPr kumimoji="0" lang="en-US" altLang="zh-CN" sz="2800" dirty="0">
                  <a:latin typeface="+mn-ea"/>
                  <a:ea typeface="+mn-ea"/>
                  <a:cs typeface="黑体" charset="0"/>
                </a:rPr>
                <a:t>|A</a:t>
              </a:r>
              <a:r>
                <a:rPr kumimoji="0" lang="en-US" altLang="zh-CN" sz="2800" baseline="-25000" dirty="0">
                  <a:latin typeface="+mn-ea"/>
                  <a:ea typeface="+mn-ea"/>
                  <a:cs typeface="黑体" charset="0"/>
                </a:rPr>
                <a:t>1</a:t>
              </a:r>
              <a:r>
                <a:rPr kumimoji="0" lang="en-US" altLang="zh-CN" sz="2800" dirty="0">
                  <a:latin typeface="+mn-ea"/>
                  <a:ea typeface="+mn-ea"/>
                  <a:cs typeface="黑体" charset="0"/>
                </a:rPr>
                <a:t>|+ </a:t>
              </a:r>
              <a:r>
                <a:rPr kumimoji="0" lang="en-US" altLang="zh-CN" dirty="0">
                  <a:latin typeface="+mn-ea"/>
                  <a:ea typeface="+mn-ea"/>
                  <a:cs typeface="黑体" charset="0"/>
                </a:rPr>
                <a:t>|A</a:t>
              </a:r>
              <a:r>
                <a:rPr kumimoji="0" lang="en-US" altLang="zh-CN" baseline="-25000" dirty="0">
                  <a:latin typeface="+mn-ea"/>
                  <a:ea typeface="+mn-ea"/>
                  <a:cs typeface="黑体" charset="0"/>
                </a:rPr>
                <a:t>2</a:t>
              </a:r>
              <a:r>
                <a:rPr kumimoji="0" lang="en-US" altLang="zh-CN" dirty="0">
                  <a:latin typeface="+mn-ea"/>
                  <a:ea typeface="+mn-ea"/>
                  <a:cs typeface="黑体" charset="0"/>
                </a:rPr>
                <a:t>|+ |A</a:t>
              </a:r>
              <a:r>
                <a:rPr kumimoji="0" lang="en-US" altLang="zh-CN" baseline="-25000" dirty="0">
                  <a:latin typeface="+mn-ea"/>
                  <a:ea typeface="+mn-ea"/>
                  <a:cs typeface="黑体" charset="0"/>
                </a:rPr>
                <a:t>3</a:t>
              </a:r>
              <a:r>
                <a:rPr kumimoji="0" lang="en-US" altLang="zh-CN" dirty="0">
                  <a:latin typeface="+mn-ea"/>
                  <a:ea typeface="+mn-ea"/>
                  <a:cs typeface="黑体" charset="0"/>
                </a:rPr>
                <a:t>|+ |A</a:t>
              </a:r>
              <a:r>
                <a:rPr kumimoji="0" lang="en-US" altLang="zh-CN" baseline="-25000" dirty="0">
                  <a:latin typeface="+mn-ea"/>
                  <a:ea typeface="+mn-ea"/>
                  <a:cs typeface="黑体" charset="0"/>
                </a:rPr>
                <a:t>4</a:t>
              </a:r>
              <a:r>
                <a:rPr kumimoji="0" lang="en-US" altLang="zh-CN" dirty="0">
                  <a:latin typeface="+mn-ea"/>
                  <a:ea typeface="+mn-ea"/>
                  <a:cs typeface="黑体" charset="0"/>
                </a:rPr>
                <a:t>|</a:t>
              </a:r>
            </a:p>
            <a:p>
              <a:pPr eaLnBrk="1" hangingPunct="1">
                <a:spcBef>
                  <a:spcPct val="50000"/>
                </a:spcBef>
              </a:pPr>
              <a:r>
                <a:rPr kumimoji="0" lang="en-US" altLang="zh-CN" dirty="0">
                  <a:latin typeface="+mn-ea"/>
                  <a:ea typeface="+mn-ea"/>
                  <a:cs typeface="黑体" charset="0"/>
                </a:rPr>
                <a:t> - (|A</a:t>
              </a:r>
              <a:r>
                <a:rPr kumimoji="0" lang="en-US" altLang="zh-CN" baseline="-25000" dirty="0">
                  <a:latin typeface="+mn-ea"/>
                  <a:ea typeface="+mn-ea"/>
                  <a:cs typeface="黑体" charset="0"/>
                </a:rPr>
                <a:t>1</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2</a:t>
              </a:r>
              <a:r>
                <a:rPr kumimoji="0" lang="en-US" altLang="zh-CN" dirty="0">
                  <a:latin typeface="+mn-ea"/>
                  <a:ea typeface="+mn-ea"/>
                  <a:cs typeface="黑体" charset="0"/>
                  <a:sym typeface="Symbol" charset="0"/>
                </a:rPr>
                <a:t>|+</a:t>
              </a:r>
              <a:r>
                <a:rPr kumimoji="0" lang="en-US" altLang="zh-CN" dirty="0">
                  <a:latin typeface="+mn-ea"/>
                  <a:ea typeface="+mn-ea"/>
                  <a:cs typeface="黑体" charset="0"/>
                </a:rPr>
                <a:t>|A</a:t>
              </a:r>
              <a:r>
                <a:rPr kumimoji="0" lang="en-US" altLang="zh-CN" baseline="-25000" dirty="0">
                  <a:latin typeface="+mn-ea"/>
                  <a:ea typeface="+mn-ea"/>
                  <a:cs typeface="黑体" charset="0"/>
                </a:rPr>
                <a:t>1</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3</a:t>
              </a:r>
              <a:r>
                <a:rPr kumimoji="0" lang="en-US" altLang="zh-CN" dirty="0">
                  <a:latin typeface="+mn-ea"/>
                  <a:ea typeface="+mn-ea"/>
                  <a:cs typeface="黑体" charset="0"/>
                  <a:sym typeface="Symbol" charset="0"/>
                </a:rPr>
                <a:t>|+</a:t>
              </a:r>
              <a:r>
                <a:rPr kumimoji="0" lang="en-US" altLang="zh-CN" dirty="0">
                  <a:latin typeface="+mn-ea"/>
                  <a:ea typeface="+mn-ea"/>
                  <a:cs typeface="黑体" charset="0"/>
                </a:rPr>
                <a:t>|A</a:t>
              </a:r>
              <a:r>
                <a:rPr kumimoji="0" lang="en-US" altLang="zh-CN" baseline="-25000" dirty="0">
                  <a:latin typeface="+mn-ea"/>
                  <a:ea typeface="+mn-ea"/>
                  <a:cs typeface="黑体" charset="0"/>
                </a:rPr>
                <a:t>1</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4</a:t>
              </a:r>
              <a:r>
                <a:rPr kumimoji="0" lang="en-US" altLang="zh-CN" dirty="0">
                  <a:latin typeface="+mn-ea"/>
                  <a:ea typeface="+mn-ea"/>
                  <a:cs typeface="黑体" charset="0"/>
                  <a:sym typeface="Symbol" charset="0"/>
                </a:rPr>
                <a:t>|+</a:t>
              </a:r>
              <a:r>
                <a:rPr kumimoji="0" lang="en-US" altLang="zh-CN" dirty="0">
                  <a:latin typeface="+mn-ea"/>
                  <a:ea typeface="+mn-ea"/>
                  <a:cs typeface="黑体" charset="0"/>
                </a:rPr>
                <a:t>|A</a:t>
              </a:r>
              <a:r>
                <a:rPr kumimoji="0" lang="en-US" altLang="zh-CN" baseline="-25000" dirty="0">
                  <a:latin typeface="+mn-ea"/>
                  <a:ea typeface="+mn-ea"/>
                  <a:cs typeface="黑体" charset="0"/>
                </a:rPr>
                <a:t>2</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3</a:t>
              </a:r>
              <a:r>
                <a:rPr kumimoji="0" lang="en-US" altLang="zh-CN" dirty="0">
                  <a:latin typeface="+mn-ea"/>
                  <a:ea typeface="+mn-ea"/>
                  <a:cs typeface="黑体" charset="0"/>
                  <a:sym typeface="Symbol" charset="0"/>
                </a:rPr>
                <a:t>|+</a:t>
              </a:r>
              <a:r>
                <a:rPr kumimoji="0" lang="en-US" altLang="zh-CN" dirty="0">
                  <a:latin typeface="+mn-ea"/>
                  <a:ea typeface="+mn-ea"/>
                  <a:cs typeface="黑体" charset="0"/>
                </a:rPr>
                <a:t>|A</a:t>
              </a:r>
              <a:r>
                <a:rPr kumimoji="0" lang="en-US" altLang="zh-CN" baseline="-25000" dirty="0">
                  <a:latin typeface="+mn-ea"/>
                  <a:ea typeface="+mn-ea"/>
                  <a:cs typeface="黑体" charset="0"/>
                </a:rPr>
                <a:t>2</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4</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3</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4</a:t>
              </a:r>
              <a:r>
                <a:rPr kumimoji="0" lang="en-US" altLang="zh-CN" dirty="0">
                  <a:latin typeface="+mn-ea"/>
                  <a:ea typeface="+mn-ea"/>
                  <a:cs typeface="黑体" charset="0"/>
                  <a:sym typeface="Symbol" charset="0"/>
                </a:rPr>
                <a:t>|</a:t>
              </a:r>
              <a:r>
                <a:rPr kumimoji="0" lang="en-US" altLang="zh-CN" dirty="0">
                  <a:latin typeface="+mn-ea"/>
                  <a:ea typeface="+mn-ea"/>
                  <a:cs typeface="黑体" charset="0"/>
                </a:rPr>
                <a:t>) </a:t>
              </a:r>
            </a:p>
            <a:p>
              <a:pPr eaLnBrk="1" hangingPunct="1">
                <a:spcBef>
                  <a:spcPct val="50000"/>
                </a:spcBef>
              </a:pPr>
              <a:r>
                <a:rPr kumimoji="0" lang="en-US" altLang="zh-CN" dirty="0">
                  <a:latin typeface="+mn-ea"/>
                  <a:ea typeface="+mn-ea"/>
                  <a:cs typeface="黑体" charset="0"/>
                </a:rPr>
                <a:t>     + (|A</a:t>
              </a:r>
              <a:r>
                <a:rPr kumimoji="0" lang="en-US" altLang="zh-CN" baseline="-25000" dirty="0">
                  <a:latin typeface="+mn-ea"/>
                  <a:ea typeface="+mn-ea"/>
                  <a:cs typeface="黑体" charset="0"/>
                </a:rPr>
                <a:t>1</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2</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3</a:t>
              </a:r>
              <a:r>
                <a:rPr kumimoji="0" lang="en-US" altLang="zh-CN" dirty="0">
                  <a:latin typeface="+mn-ea"/>
                  <a:ea typeface="+mn-ea"/>
                  <a:cs typeface="黑体" charset="0"/>
                </a:rPr>
                <a:t>|+|A</a:t>
              </a:r>
              <a:r>
                <a:rPr kumimoji="0" lang="en-US" altLang="zh-CN" baseline="-25000" dirty="0">
                  <a:latin typeface="+mn-ea"/>
                  <a:ea typeface="+mn-ea"/>
                  <a:cs typeface="黑体" charset="0"/>
                </a:rPr>
                <a:t>1</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2</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4</a:t>
              </a:r>
              <a:r>
                <a:rPr kumimoji="0" lang="en-US" altLang="zh-CN" dirty="0">
                  <a:latin typeface="+mn-ea"/>
                  <a:ea typeface="+mn-ea"/>
                  <a:cs typeface="黑体" charset="0"/>
                  <a:sym typeface="Symbol" charset="0"/>
                </a:rPr>
                <a:t>|+</a:t>
              </a:r>
              <a:r>
                <a:rPr kumimoji="0" lang="en-US" altLang="zh-CN" dirty="0">
                  <a:latin typeface="+mn-ea"/>
                  <a:ea typeface="+mn-ea"/>
                  <a:cs typeface="黑体" charset="0"/>
                </a:rPr>
                <a:t>|A</a:t>
              </a:r>
              <a:r>
                <a:rPr kumimoji="0" lang="en-US" altLang="zh-CN" baseline="-25000" dirty="0">
                  <a:latin typeface="+mn-ea"/>
                  <a:ea typeface="+mn-ea"/>
                  <a:cs typeface="黑体" charset="0"/>
                </a:rPr>
                <a:t>1</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3</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4</a:t>
              </a:r>
              <a:r>
                <a:rPr kumimoji="0" lang="en-US" altLang="zh-CN" dirty="0">
                  <a:latin typeface="+mn-ea"/>
                  <a:ea typeface="+mn-ea"/>
                  <a:cs typeface="黑体" charset="0"/>
                </a:rPr>
                <a:t>|+|A</a:t>
              </a:r>
              <a:r>
                <a:rPr kumimoji="0" lang="en-US" altLang="zh-CN" baseline="-25000" dirty="0">
                  <a:latin typeface="+mn-ea"/>
                  <a:ea typeface="+mn-ea"/>
                  <a:cs typeface="黑体" charset="0"/>
                </a:rPr>
                <a:t>2</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3</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4</a:t>
              </a:r>
              <a:r>
                <a:rPr kumimoji="0" lang="en-US" altLang="zh-CN" dirty="0">
                  <a:latin typeface="+mn-ea"/>
                  <a:ea typeface="+mn-ea"/>
                  <a:cs typeface="黑体" charset="0"/>
                  <a:sym typeface="Symbol" charset="0"/>
                </a:rPr>
                <a:t>|) </a:t>
              </a:r>
            </a:p>
            <a:p>
              <a:pPr eaLnBrk="1" hangingPunct="1">
                <a:spcBef>
                  <a:spcPct val="50000"/>
                </a:spcBef>
              </a:pPr>
              <a:r>
                <a:rPr kumimoji="0" lang="en-US" altLang="zh-CN" dirty="0">
                  <a:latin typeface="+mn-ea"/>
                  <a:ea typeface="+mn-ea"/>
                  <a:cs typeface="黑体" charset="0"/>
                  <a:sym typeface="Symbol" charset="0"/>
                </a:rPr>
                <a:t>    - </a:t>
              </a:r>
              <a:r>
                <a:rPr kumimoji="0" lang="en-US" altLang="zh-CN" dirty="0">
                  <a:latin typeface="+mn-ea"/>
                  <a:ea typeface="+mn-ea"/>
                  <a:cs typeface="黑体" charset="0"/>
                </a:rPr>
                <a:t>|A</a:t>
              </a:r>
              <a:r>
                <a:rPr kumimoji="0" lang="en-US" altLang="zh-CN" baseline="-25000" dirty="0">
                  <a:latin typeface="+mn-ea"/>
                  <a:ea typeface="+mn-ea"/>
                  <a:cs typeface="黑体" charset="0"/>
                </a:rPr>
                <a:t>1</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2</a:t>
              </a:r>
              <a:r>
                <a:rPr kumimoji="0" lang="en-US" altLang="zh-CN" dirty="0">
                  <a:latin typeface="+mn-ea"/>
                  <a:ea typeface="+mn-ea"/>
                  <a:cs typeface="黑体" charset="0"/>
                  <a:sym typeface="Symbol" charset="0"/>
                </a:rPr>
                <a:t>A</a:t>
              </a:r>
              <a:r>
                <a:rPr kumimoji="0" lang="en-US" altLang="zh-CN" baseline="-25000" dirty="0">
                  <a:latin typeface="+mn-ea"/>
                  <a:ea typeface="+mn-ea"/>
                  <a:cs typeface="黑体" charset="0"/>
                  <a:sym typeface="Symbol" charset="0"/>
                </a:rPr>
                <a:t>3</a:t>
              </a:r>
              <a:r>
                <a:rPr kumimoji="0" lang="en-US" altLang="zh-CN" dirty="0">
                  <a:latin typeface="+mn-ea"/>
                  <a:ea typeface="+mn-ea"/>
                  <a:cs typeface="黑体" charset="0"/>
                  <a:sym typeface="Symbol" charset="0"/>
                </a:rPr>
                <a:t></a:t>
              </a:r>
              <a:r>
                <a:rPr kumimoji="0" lang="en-US" altLang="zh-CN" dirty="0">
                  <a:latin typeface="+mn-ea"/>
                  <a:ea typeface="+mn-ea"/>
                  <a:cs typeface="黑体" charset="0"/>
                </a:rPr>
                <a:t>A</a:t>
              </a:r>
              <a:r>
                <a:rPr kumimoji="0" lang="en-US" altLang="zh-CN" baseline="-25000" dirty="0">
                  <a:latin typeface="+mn-ea"/>
                  <a:ea typeface="+mn-ea"/>
                  <a:cs typeface="黑体" charset="0"/>
                </a:rPr>
                <a:t>4</a:t>
              </a:r>
              <a:r>
                <a:rPr kumimoji="0" lang="en-US" altLang="zh-CN" dirty="0">
                  <a:latin typeface="+mn-ea"/>
                  <a:ea typeface="+mn-ea"/>
                  <a:cs typeface="黑体" charset="0"/>
                </a:rPr>
                <a:t>|</a:t>
              </a:r>
              <a:endParaRPr kumimoji="0" lang="en-US" altLang="zh-CN" dirty="0">
                <a:latin typeface="+mn-ea"/>
                <a:ea typeface="+mn-ea"/>
                <a:cs typeface="黑体" charset="0"/>
                <a:sym typeface="Symbol" charset="0"/>
              </a:endParaRPr>
            </a:p>
          </p:txBody>
        </p:sp>
      </p:grpSp>
      <p:sp>
        <p:nvSpPr>
          <p:cNvPr id="2" name="矩形 1"/>
          <p:cNvSpPr/>
          <p:nvPr/>
        </p:nvSpPr>
        <p:spPr>
          <a:xfrm>
            <a:off x="2843808" y="1638300"/>
            <a:ext cx="1728192" cy="422548"/>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cxnSp>
        <p:nvCxnSpPr>
          <p:cNvPr id="4" name="直接连接符 3"/>
          <p:cNvCxnSpPr/>
          <p:nvPr/>
        </p:nvCxnSpPr>
        <p:spPr>
          <a:xfrm>
            <a:off x="467544" y="2204864"/>
            <a:ext cx="0" cy="720080"/>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1259632" y="2204864"/>
            <a:ext cx="0" cy="72008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9087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5730</TotalTime>
  <Words>3818</Words>
  <Application>Microsoft Office PowerPoint</Application>
  <PresentationFormat>全屏显示(4:3)</PresentationFormat>
  <Paragraphs>359</Paragraphs>
  <Slides>52</Slides>
  <Notes>35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52</vt:i4>
      </vt:variant>
    </vt:vector>
  </HeadingPairs>
  <TitlesOfParts>
    <vt:vector size="70" baseType="lpstr">
      <vt:lpstr>KaiTi</vt:lpstr>
      <vt:lpstr>MingLiU</vt:lpstr>
      <vt:lpstr>黑体</vt:lpstr>
      <vt:lpstr>华文仿宋</vt:lpstr>
      <vt:lpstr>宋体</vt:lpstr>
      <vt:lpstr>宋体</vt:lpstr>
      <vt:lpstr>Arial</vt:lpstr>
      <vt:lpstr>Calibri</vt:lpstr>
      <vt:lpstr>Cambria Math</vt:lpstr>
      <vt:lpstr>Symbol</vt:lpstr>
      <vt:lpstr>Tahoma</vt:lpstr>
      <vt:lpstr>Times New Roman</vt:lpstr>
      <vt:lpstr>Tw Cen MT</vt:lpstr>
      <vt:lpstr>Wingdings</vt:lpstr>
      <vt:lpstr>Wingdings 2</vt:lpstr>
      <vt:lpstr>中性</vt:lpstr>
      <vt:lpstr>公式</vt:lpstr>
      <vt:lpstr>Equation</vt:lpstr>
      <vt:lpstr>计数</vt:lpstr>
      <vt:lpstr>回顾</vt:lpstr>
      <vt:lpstr>本节提要</vt:lpstr>
      <vt:lpstr>两个有限集合并集的计数</vt:lpstr>
      <vt:lpstr>数字排列的例子</vt:lpstr>
      <vt:lpstr>三个有限集合并集的计数</vt:lpstr>
      <vt:lpstr>选课的例子</vt:lpstr>
      <vt:lpstr>选课的例子</vt:lpstr>
      <vt:lpstr>容斥原理 (Principle of Inclusion and Exclusion )</vt:lpstr>
      <vt:lpstr>容斥原理的证明</vt:lpstr>
      <vt:lpstr>容斥原理的证明</vt:lpstr>
      <vt:lpstr>例：100以内有多少质数</vt:lpstr>
      <vt:lpstr>例：粗心的衣帽间管理员</vt:lpstr>
      <vt:lpstr>错位排列的个数</vt:lpstr>
      <vt:lpstr>错位排列的个数</vt:lpstr>
      <vt:lpstr>本节提要</vt:lpstr>
      <vt:lpstr>鸽笼原理</vt:lpstr>
      <vt:lpstr>例</vt:lpstr>
      <vt:lpstr>Not Too Far Apart</vt:lpstr>
      <vt:lpstr>Shaking Hands at a Gathering</vt:lpstr>
      <vt:lpstr>再例</vt:lpstr>
      <vt:lpstr>拉姆齐（Ramsey）数 R(3,3)=6</vt:lpstr>
      <vt:lpstr>国际象棋运动员问题</vt:lpstr>
      <vt:lpstr>Scheduling the Practice Games: Solution</vt:lpstr>
      <vt:lpstr>本节提要</vt:lpstr>
      <vt:lpstr>排列组合计数基本原则</vt:lpstr>
      <vt:lpstr>排列</vt:lpstr>
      <vt:lpstr>例</vt:lpstr>
      <vt:lpstr>组合</vt:lpstr>
      <vt:lpstr>例</vt:lpstr>
      <vt:lpstr>组合计数</vt:lpstr>
      <vt:lpstr>组合与二项式的系数</vt:lpstr>
      <vt:lpstr>二项式定理推论 1</vt:lpstr>
      <vt:lpstr>二项式定理推论 2</vt:lpstr>
      <vt:lpstr>二项式定理推论 3</vt:lpstr>
      <vt:lpstr>杨辉三角（Pascal Triangle）</vt:lpstr>
      <vt:lpstr>Vandermonde’s Identity</vt:lpstr>
      <vt:lpstr>多项式系数</vt:lpstr>
      <vt:lpstr>用于证明费马小定理</vt:lpstr>
      <vt:lpstr>圆排列</vt:lpstr>
      <vt:lpstr>有不可区分物体的排列</vt:lpstr>
      <vt:lpstr>有重复的组合</vt:lpstr>
      <vt:lpstr>n个元素集合中允许重复的r组合</vt:lpstr>
      <vt:lpstr>允许重复的排列组合</vt:lpstr>
      <vt:lpstr>本节小结</vt:lpstr>
      <vt:lpstr>作业</vt:lpstr>
      <vt:lpstr>生成函数</vt:lpstr>
      <vt:lpstr>生成函数的简单表示式</vt:lpstr>
      <vt:lpstr>生成函数的简单表示式</vt:lpstr>
      <vt:lpstr>用生成函数计数</vt:lpstr>
      <vt:lpstr>卷积规则</vt:lpstr>
      <vt:lpstr>卷积规则的应用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唐斌</dc:creator>
  <cp:lastModifiedBy>姚远</cp:lastModifiedBy>
  <cp:revision>273</cp:revision>
  <dcterms:created xsi:type="dcterms:W3CDTF">2016-02-22T01:45:17Z</dcterms:created>
  <dcterms:modified xsi:type="dcterms:W3CDTF">2025-09-20T06:22:45Z</dcterms:modified>
</cp:coreProperties>
</file>