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3" r:id="rId5"/>
    <p:sldId id="275" r:id="rId6"/>
    <p:sldId id="274" r:id="rId7"/>
    <p:sldId id="264" r:id="rId8"/>
    <p:sldId id="265" r:id="rId9"/>
    <p:sldId id="267" r:id="rId10"/>
    <p:sldId id="269" r:id="rId11"/>
    <p:sldId id="27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47" autoAdjust="0"/>
    <p:restoredTop sz="94660"/>
  </p:normalViewPr>
  <p:slideViewPr>
    <p:cSldViewPr>
      <p:cViewPr varScale="1">
        <p:scale>
          <a:sx n="63" d="100"/>
          <a:sy n="63" d="100"/>
        </p:scale>
        <p:origin x="1275" y="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A66E136-679F-4676-9472-144FBFB4EF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3D74694-558F-4B01-8F48-C8D6089D97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0AAC5AA-B902-43C7-8F74-214946CB3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C9F9DE-845E-4BB4-8E30-5BDEF9FDA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9E0EE31-732F-4C89-BEB5-243F5BC47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D1BEA-3310-4155-A8E6-D2FFBBCB2AC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0128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D7ABAF1-7C35-4621-B346-71D8546F3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D9C7C7E-DAD9-4E74-851C-95F8C53B3D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F3153F9-DE22-4958-9087-BCE21BB35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F26843B-0D5F-46BB-B8E0-3CD9CE842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3D14A39-81E9-4C0C-BAC1-E73CE3C54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7879B-DB9A-4565-BF25-E86796535E8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4764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A8D02745-5E9D-464C-B30E-1960F0C75F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8949445-C2A6-4499-A8ED-CCB8D2E5D7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BE51AED-5BA0-49F2-BA81-9F466EE13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1DB84B3-756E-48A7-912C-787BC429F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6DB4C2D-1B3B-4F6C-8233-0826B879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B2C016-9E91-4A68-9C31-797BEC4747D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7056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984790B-AB79-4B79-97A0-E22F53857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DD56052-5999-499A-ABB8-1C0EBB26C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2A3616-7AF5-427D-9EFB-3EBE38705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9B0ACF1-20C2-4BBB-BA0D-3940AB014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C69933D-CC65-4621-9976-4687E413E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0F815E-A536-4F50-8779-86895CEF664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5873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5EE416-168A-4264-A911-6FA28183A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89C04C6-0D80-45F8-9B8C-584F797C9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80E47FA-2A64-492F-ABFF-CD1952C07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225DD2D-2341-4245-B26A-46A307967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ACCDE98-DA69-47C3-9EF9-8B953A5A7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DDF95D-765A-49A2-B3C8-0B0AF549B67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382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5833746-D274-4716-BAB6-86D4571A0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F559CF4-7DDA-4F9B-9F84-98CA8DEC16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D23D526-FB5F-4B92-B334-ACC1DEEB0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92C5928-342E-4168-9A19-11F7C0EA3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6E4D681-9800-4552-85FF-44C2CE887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718252E-D943-4A4B-A251-B3ACE66EA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56056C-8895-443F-ABC3-EC1DD7E5FBE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7866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02AB87-077E-4079-A421-BD1C7E96F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82214CB-B602-4703-A0BE-C8728D2D3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8FB6BA5-5B01-487D-8785-3700D34D26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EEEEBEA-3F29-4D0F-B65C-7A696A895B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99A353C-2BC7-4ED3-ABB8-2B121879D1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4BF31A2-E8FE-4993-A42F-84F120546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6CDC31A-D701-4168-AF59-230788860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553F77E-884C-42F1-BBEE-C0DC63AB4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0183F0-D601-4B8F-B939-7F26F24AC9D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7363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B99626-851A-4E97-9DB6-F31335B53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104BD0A-9CF8-4DA1-B235-C5AFF2609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7505AC4-36AD-413F-94A0-D9A86FEE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1C59924-7041-4EC9-9546-83D574E3D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604C40-3AF5-406E-BFDA-339FB04E7E0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3888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D0330DF-94DE-43EE-BB25-E18A2E133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BCD689C-09FD-4A06-B261-E9DA6F35E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9FE80BC-1339-4ACC-93C4-8FD82E22C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BE9C2-8501-4ACC-97D0-8B5423B87DA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9561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CA8B07-1BDC-4612-AFC3-E04F1BA11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1B7E4E1-93B7-4429-BB34-5697D17F3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2B2BBE4-60EB-4197-94E4-127A537BF2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261A9F8-1379-46B9-8344-80C092F54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8D64207-931D-4C10-8A5A-E4381A6FA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A7F3EDF-9BC6-450D-A7C7-9D254396E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889BDB-8D17-4798-87EC-A3D9BED7EE5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237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0017538-C0D1-4276-BA32-E37E59EEC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AF20F8E-6314-4657-BC94-2A56B82E2B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4D64441-A35C-4D06-9908-93BF3065B3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E3538D-E9CF-4765-9CDB-2C44C61A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D684D9A-41E0-4680-9AF2-8C6BAD7ED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C0F9B6B-7092-472C-9861-7350A0316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6AF7BB-C6B8-4ACA-B90C-F28116592D0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0414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C6A91B9-1413-496B-88CA-7BD344BDED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140CC52-7616-4ABC-9A90-8AA5E7353A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99F0B5F-F243-4019-A404-FF618491062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宋体" panose="02010600030101010101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E475A3E-8A1E-450F-853C-9D83CA8BF32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宋体" panose="02010600030101010101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9E5D951-50D7-4E8C-A3EB-764C16B2971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宋体" panose="02010600030101010101" pitchFamily="2" charset="-122"/>
              </a:defRPr>
            </a:lvl1pPr>
          </a:lstStyle>
          <a:p>
            <a:fld id="{E9F3F121-5C03-4BFA-9A21-2CB04D4044B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EBEAFF4-8FD5-4355-A3F1-22BE93427C6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en-US" altLang="zh-CN" sz="4400" dirty="0">
                <a:latin typeface="Comic Sans MS" panose="030F0702030302020204" pitchFamily="66" charset="0"/>
                <a:ea typeface="宋体" panose="02010600030101010101" pitchFamily="2" charset="-122"/>
              </a:rPr>
              <a:t>Safety and Liveness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>
            <a:extLst>
              <a:ext uri="{FF2B5EF4-FFF2-40B4-BE49-F238E27FC236}">
                <a16:creationId xmlns:a16="http://schemas.microsoft.com/office/drawing/2014/main" id="{3B4FA4A2-27A9-4161-99E7-F8823E491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447800"/>
            <a:ext cx="571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40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Example:  Starvation freedom</a:t>
            </a:r>
          </a:p>
        </p:txBody>
      </p:sp>
      <p:sp>
        <p:nvSpPr>
          <p:cNvPr id="15363" name="Text Box 3">
            <a:extLst>
              <a:ext uri="{FF2B5EF4-FFF2-40B4-BE49-F238E27FC236}">
                <a16:creationId xmlns:a16="http://schemas.microsoft.com/office/drawing/2014/main" id="{E4B6EBE9-A218-4F75-A46A-B6475DF07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590800"/>
            <a:ext cx="7620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Whenever thread A wants to enter the critical section, provided thread B never stays in the critical section forever, A gets to enter eventually.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89B1821A-51BB-4D6F-A688-F868FFA4F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34340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400" dirty="0">
                <a:solidFill>
                  <a:srgbClr val="FF0000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Liveness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>
            <a:extLst>
              <a:ext uri="{FF2B5EF4-FFF2-40B4-BE49-F238E27FC236}">
                <a16:creationId xmlns:a16="http://schemas.microsoft.com/office/drawing/2014/main" id="{3B4FA4A2-27A9-4161-99E7-F8823E491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447800"/>
            <a:ext cx="571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400" dirty="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Example:  Deadlock freedom</a:t>
            </a:r>
          </a:p>
        </p:txBody>
      </p:sp>
      <p:sp>
        <p:nvSpPr>
          <p:cNvPr id="15363" name="Text Box 3">
            <a:extLst>
              <a:ext uri="{FF2B5EF4-FFF2-40B4-BE49-F238E27FC236}">
                <a16:creationId xmlns:a16="http://schemas.microsoft.com/office/drawing/2014/main" id="{E4B6EBE9-A218-4F75-A46A-B6475DF07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590800"/>
            <a:ext cx="7620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When only A wants to enter the critical section, it gets to enter eventually.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89B1821A-51BB-4D6F-A688-F868FFA4F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97586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400" dirty="0">
                <a:solidFill>
                  <a:srgbClr val="FF0000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Liveness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FE7FE580-BA85-48D4-B8C8-F27641522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120" y="3421797"/>
            <a:ext cx="780288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When both A and B want to enter the critical section, one of them gets to enter eventually.</a:t>
            </a:r>
          </a:p>
        </p:txBody>
      </p:sp>
    </p:spTree>
    <p:extLst>
      <p:ext uri="{BB962C8B-B14F-4D97-AF65-F5344CB8AC3E}">
        <p14:creationId xmlns:p14="http://schemas.microsoft.com/office/powerpoint/2010/main" val="2012069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>
            <a:extLst>
              <a:ext uri="{FF2B5EF4-FFF2-40B4-BE49-F238E27FC236}">
                <a16:creationId xmlns:a16="http://schemas.microsoft.com/office/drawing/2014/main" id="{28342645-44A7-44DD-ADD8-22422048A3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3716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40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Safety vs. liveness</a:t>
            </a:r>
          </a:p>
        </p:txBody>
      </p:sp>
      <p:sp>
        <p:nvSpPr>
          <p:cNvPr id="3075" name="Text Box 3">
            <a:extLst>
              <a:ext uri="{FF2B5EF4-FFF2-40B4-BE49-F238E27FC236}">
                <a16:creationId xmlns:a16="http://schemas.microsoft.com/office/drawing/2014/main" id="{5F944736-4C75-42A8-8559-5C5C60257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819400"/>
            <a:ext cx="73914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Safety</a:t>
            </a:r>
            <a:r>
              <a:rPr lang="en-US" altLang="zh-CN" sz="240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:    nothing </a:t>
            </a:r>
            <a:r>
              <a:rPr lang="en-US" altLang="zh-CN" sz="2400" dirty="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“bad” </a:t>
            </a:r>
            <a:r>
              <a:rPr lang="en-US" altLang="zh-CN" sz="240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will ever </a:t>
            </a:r>
            <a:r>
              <a:rPr lang="en-US" altLang="zh-CN" sz="2400" dirty="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happen</a:t>
            </a:r>
          </a:p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Liveness:  something “good” will happen eventually 	      (but we don’t know when)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extLst>
              <a:ext uri="{FF2B5EF4-FFF2-40B4-BE49-F238E27FC236}">
                <a16:creationId xmlns:a16="http://schemas.microsoft.com/office/drawing/2014/main" id="{10715EB4-8EE7-439E-94FA-9C5C7E239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219200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40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Safety vs. liveness for sequential programs</a:t>
            </a:r>
          </a:p>
        </p:txBody>
      </p:sp>
      <p:sp>
        <p:nvSpPr>
          <p:cNvPr id="4099" name="Text Box 3">
            <a:extLst>
              <a:ext uri="{FF2B5EF4-FFF2-40B4-BE49-F238E27FC236}">
                <a16:creationId xmlns:a16="http://schemas.microsoft.com/office/drawing/2014/main" id="{3348115A-C5D3-470D-8C9B-F8DCB5B5E2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124200"/>
            <a:ext cx="7010400" cy="173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Safety:    the program will never produce a  	      	      wrong result </a:t>
            </a:r>
            <a:r>
              <a:rPr lang="en-US" altLang="zh-CN" sz="2400">
                <a:solidFill>
                  <a:srgbClr val="009900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(“partial correctness”)</a:t>
            </a:r>
          </a:p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Liveness:  the program will produce a result  	  	      </a:t>
            </a:r>
            <a:r>
              <a:rPr lang="en-US" altLang="zh-CN" sz="2400">
                <a:solidFill>
                  <a:schemeClr val="accent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(“termination”)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8C03C5EF-2C90-4045-85F6-47FBCB7D1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066800"/>
            <a:ext cx="701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40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Safety vs. liveness for state-transition graphs</a:t>
            </a:r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2A92E279-D9FE-4335-9C74-2F32F01E05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133600"/>
            <a:ext cx="7467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009900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Safety:</a:t>
            </a:r>
            <a:r>
              <a:rPr lang="en-US" altLang="zh-CN" sz="2400" dirty="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   </a:t>
            </a:r>
            <a:r>
              <a:rPr lang="en-US" altLang="zh-CN" sz="2400" dirty="0">
                <a:solidFill>
                  <a:srgbClr val="009900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those properties whose violation always 		     has a finite witness</a:t>
            </a:r>
            <a:r>
              <a:rPr lang="en-US" altLang="zh-CN" sz="2400" dirty="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 			      (“if something bad happens on an infinite run,   then it happens already on some finite prefix”)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6F25A3B9-551E-48FD-8EF5-A7F629315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562600"/>
            <a:ext cx="5257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For any run R,  R satisfies P </a:t>
            </a:r>
            <a:r>
              <a:rPr lang="en-US" altLang="zh-CN" sz="2400" dirty="0" err="1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iff</a:t>
            </a:r>
            <a:r>
              <a:rPr lang="en-US" altLang="zh-CN" sz="2400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altLang="zh-CN" sz="2400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every prefix of R satisfies P.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69520839-AA06-4C2D-9061-1C130BA182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3460" y="4498033"/>
            <a:ext cx="729234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009900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For any run R,  R does not satisfy P </a:t>
            </a:r>
            <a:r>
              <a:rPr lang="en-US" altLang="zh-CN" sz="2400" dirty="0" err="1">
                <a:solidFill>
                  <a:srgbClr val="009900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iff</a:t>
            </a:r>
            <a:r>
              <a:rPr lang="en-US" altLang="zh-CN" sz="2400" dirty="0">
                <a:solidFill>
                  <a:srgbClr val="009900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altLang="zh-CN" sz="2400" dirty="0">
                <a:solidFill>
                  <a:srgbClr val="009900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there exists a prefix of R that does not satisfy P.</a:t>
            </a:r>
          </a:p>
        </p:txBody>
      </p:sp>
    </p:spTree>
    <p:extLst>
      <p:ext uri="{BB962C8B-B14F-4D97-AF65-F5344CB8AC3E}">
        <p14:creationId xmlns:p14="http://schemas.microsoft.com/office/powerpoint/2010/main" val="1284127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8C03C5EF-2C90-4045-85F6-47FBCB7D1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066800"/>
            <a:ext cx="701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40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Safety vs. liveness for state-transition graphs</a:t>
            </a:r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9D96426C-F8F0-4647-A34A-F12B4314D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133600"/>
            <a:ext cx="7467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chemeClr val="accent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Liveness:</a:t>
            </a:r>
            <a:r>
              <a:rPr lang="en-US" altLang="zh-CN" sz="2400" dirty="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  </a:t>
            </a:r>
            <a:r>
              <a:rPr lang="en-US" altLang="zh-CN" sz="2400" dirty="0">
                <a:solidFill>
                  <a:schemeClr val="accent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those properties whose violation never  	      has a finite witness 	</a:t>
            </a:r>
            <a:r>
              <a:rPr lang="en-US" altLang="zh-CN" sz="2400" dirty="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                        (“no matter what happens along a finite run, something good could still happen later”)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E58B62C3-C187-4777-942B-16A5418C9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3460" y="4498033"/>
            <a:ext cx="729234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chemeClr val="accent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For any </a:t>
            </a:r>
            <a:r>
              <a:rPr lang="en-US" altLang="zh-CN" sz="2400" b="1" i="1" dirty="0">
                <a:solidFill>
                  <a:schemeClr val="accent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finite</a:t>
            </a:r>
            <a:r>
              <a:rPr lang="en-US" altLang="zh-CN" sz="2400" dirty="0">
                <a:solidFill>
                  <a:schemeClr val="accent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 run R,  there exists R1 such that</a:t>
            </a:r>
          </a:p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chemeClr val="accent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R1 is an extension of R, and R1 satisfies P.</a:t>
            </a:r>
          </a:p>
        </p:txBody>
      </p:sp>
    </p:spTree>
    <p:extLst>
      <p:ext uri="{BB962C8B-B14F-4D97-AF65-F5344CB8AC3E}">
        <p14:creationId xmlns:p14="http://schemas.microsoft.com/office/powerpoint/2010/main" val="3739184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8C03C5EF-2C90-4045-85F6-47FBCB7D1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066800"/>
            <a:ext cx="701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40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Safety vs. liveness for state-transition graphs</a:t>
            </a:r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2A92E279-D9FE-4335-9C74-2F32F01E05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133600"/>
            <a:ext cx="74676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009900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Safety:</a:t>
            </a:r>
            <a:r>
              <a:rPr lang="en-US" altLang="zh-CN" sz="2400" dirty="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   </a:t>
            </a:r>
            <a:r>
              <a:rPr lang="en-US" altLang="zh-CN" sz="2400" dirty="0">
                <a:solidFill>
                  <a:srgbClr val="009900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those properties whose violation always 		     has a finite witness</a:t>
            </a:r>
            <a:r>
              <a:rPr lang="en-US" altLang="zh-CN" sz="2400" dirty="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 			      (“if something bad happens on an infinite run,   then it happens already on some finite prefix”)</a:t>
            </a:r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9D96426C-F8F0-4647-A34A-F12B4314D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267200"/>
            <a:ext cx="7467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chemeClr val="accent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Liveness:</a:t>
            </a:r>
            <a:r>
              <a:rPr lang="en-US" altLang="zh-CN" sz="240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  </a:t>
            </a:r>
            <a:r>
              <a:rPr lang="en-US" altLang="zh-CN" sz="2400">
                <a:solidFill>
                  <a:schemeClr val="accent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those properties whose violation never  	      has a finite witness 	</a:t>
            </a:r>
            <a:r>
              <a:rPr lang="en-US" altLang="zh-CN" sz="240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                        (“no matter what happens along a finite run, something good could still happen later”)</a:t>
            </a:r>
          </a:p>
        </p:txBody>
      </p:sp>
    </p:spTree>
    <p:extLst>
      <p:ext uri="{BB962C8B-B14F-4D97-AF65-F5344CB8AC3E}">
        <p14:creationId xmlns:p14="http://schemas.microsoft.com/office/powerpoint/2010/main" val="1329245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>
            <a:extLst>
              <a:ext uri="{FF2B5EF4-FFF2-40B4-BE49-F238E27FC236}">
                <a16:creationId xmlns:a16="http://schemas.microsoft.com/office/drawing/2014/main" id="{67A0AA0B-C7A7-4001-953A-7A6B017D89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514600"/>
            <a:ext cx="64770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Safety:   the properties that can be 	  	     checked on finite executions</a:t>
            </a:r>
          </a:p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Liveness:   the properties that cannot be 	       checked on finite executions</a:t>
            </a:r>
          </a:p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                 </a:t>
            </a:r>
            <a:r>
              <a:rPr lang="en-US" altLang="zh-CN" sz="2400">
                <a:solidFill>
                  <a:schemeClr val="accent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(they need to be checked on   	       infinite executions)</a:t>
            </a:r>
          </a:p>
        </p:txBody>
      </p:sp>
      <p:sp>
        <p:nvSpPr>
          <p:cNvPr id="10243" name="Text Box 3">
            <a:extLst>
              <a:ext uri="{FF2B5EF4-FFF2-40B4-BE49-F238E27FC236}">
                <a16:creationId xmlns:a16="http://schemas.microsoft.com/office/drawing/2014/main" id="{0531D063-41EE-40F2-8CAF-7736F54BD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9906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rgbClr val="009900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This is much easier.</a:t>
            </a:r>
          </a:p>
        </p:txBody>
      </p:sp>
      <p:sp>
        <p:nvSpPr>
          <p:cNvPr id="10244" name="Line 4">
            <a:extLst>
              <a:ext uri="{FF2B5EF4-FFF2-40B4-BE49-F238E27FC236}">
                <a16:creationId xmlns:a16="http://schemas.microsoft.com/office/drawing/2014/main" id="{CDA84DA7-3A45-49D7-AFF9-88673E3940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1447800"/>
            <a:ext cx="381000" cy="1066800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>
            <a:extLst>
              <a:ext uri="{FF2B5EF4-FFF2-40B4-BE49-F238E27FC236}">
                <a16:creationId xmlns:a16="http://schemas.microsoft.com/office/drawing/2014/main" id="{BE69A409-EFCF-4D3E-96A9-2BEADEF21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447800"/>
            <a:ext cx="571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40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Example:  Mutual exclusion</a:t>
            </a:r>
          </a:p>
        </p:txBody>
      </p:sp>
      <p:sp>
        <p:nvSpPr>
          <p:cNvPr id="11267" name="Text Box 3">
            <a:extLst>
              <a:ext uri="{FF2B5EF4-FFF2-40B4-BE49-F238E27FC236}">
                <a16:creationId xmlns:a16="http://schemas.microsoft.com/office/drawing/2014/main" id="{41773E93-BCD2-4339-B959-5605634B5A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590800"/>
            <a:ext cx="7086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It cannot happen that both threads are in their critical sections simultaneously.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EA7882A2-6352-493C-8F85-14D800E3E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34340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400" dirty="0">
                <a:solidFill>
                  <a:srgbClr val="FF0000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Safety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>
            <a:extLst>
              <a:ext uri="{FF2B5EF4-FFF2-40B4-BE49-F238E27FC236}">
                <a16:creationId xmlns:a16="http://schemas.microsoft.com/office/drawing/2014/main" id="{88FCA41E-4CC2-4A3D-AA7B-323CB6A41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447800"/>
            <a:ext cx="571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40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Example:  Bounded overtaking</a:t>
            </a:r>
          </a:p>
        </p:txBody>
      </p:sp>
      <p:sp>
        <p:nvSpPr>
          <p:cNvPr id="13315" name="Text Box 3">
            <a:extLst>
              <a:ext uri="{FF2B5EF4-FFF2-40B4-BE49-F238E27FC236}">
                <a16:creationId xmlns:a16="http://schemas.microsoft.com/office/drawing/2014/main" id="{E033DB9D-BAFF-4282-BF35-7746AB801F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590800"/>
            <a:ext cx="7086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chemeClr val="tx2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Whenever thread A wants to enter the critical section, then thread B gets to enter at most once before thread A gets to enter.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5DEB27E7-92A9-4B48-8B9D-FC97E817CA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34340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400" dirty="0">
                <a:solidFill>
                  <a:srgbClr val="FF0000"/>
                </a:solidFill>
                <a:latin typeface="Comic Sans MS" panose="030F0702030302020204" pitchFamily="66" charset="0"/>
                <a:ea typeface="宋体" panose="02010600030101010101" pitchFamily="2" charset="-122"/>
              </a:rPr>
              <a:t>Safety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463</Words>
  <Application>Microsoft Office PowerPoint</Application>
  <PresentationFormat>全屏显示(4:3)</PresentationFormat>
  <Paragraphs>37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4" baseType="lpstr">
      <vt:lpstr>Arial</vt:lpstr>
      <vt:lpstr>Comic Sans MS</vt:lpstr>
      <vt:lpstr>Default Design</vt:lpstr>
      <vt:lpstr>Safety and Liveness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3: Safety and liveness</dc:title>
  <dc:creator>qadeer</dc:creator>
  <cp:lastModifiedBy>Hongjin</cp:lastModifiedBy>
  <cp:revision>67</cp:revision>
  <dcterms:created xsi:type="dcterms:W3CDTF">2006-07-09T10:12:25Z</dcterms:created>
  <dcterms:modified xsi:type="dcterms:W3CDTF">2021-10-12T11:18:44Z</dcterms:modified>
</cp:coreProperties>
</file>