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3" r:id="rId1"/>
  </p:sldMasterIdLst>
  <p:notesMasterIdLst>
    <p:notesMasterId r:id="rId31"/>
  </p:notesMasterIdLst>
  <p:sldIdLst>
    <p:sldId id="331" r:id="rId2"/>
    <p:sldId id="396" r:id="rId3"/>
    <p:sldId id="378" r:id="rId4"/>
    <p:sldId id="339" r:id="rId5"/>
    <p:sldId id="401" r:id="rId6"/>
    <p:sldId id="377" r:id="rId7"/>
    <p:sldId id="410" r:id="rId8"/>
    <p:sldId id="382" r:id="rId9"/>
    <p:sldId id="264" r:id="rId10"/>
    <p:sldId id="266" r:id="rId11"/>
    <p:sldId id="267" r:id="rId12"/>
    <p:sldId id="268" r:id="rId13"/>
    <p:sldId id="269" r:id="rId14"/>
    <p:sldId id="270" r:id="rId15"/>
    <p:sldId id="278" r:id="rId16"/>
    <p:sldId id="418" r:id="rId17"/>
    <p:sldId id="412" r:id="rId18"/>
    <p:sldId id="279" r:id="rId19"/>
    <p:sldId id="317" r:id="rId20"/>
    <p:sldId id="405" r:id="rId21"/>
    <p:sldId id="407" r:id="rId22"/>
    <p:sldId id="419" r:id="rId23"/>
    <p:sldId id="318" r:id="rId24"/>
    <p:sldId id="413" r:id="rId25"/>
    <p:sldId id="414" r:id="rId26"/>
    <p:sldId id="415" r:id="rId27"/>
    <p:sldId id="417" r:id="rId28"/>
    <p:sldId id="420" r:id="rId29"/>
    <p:sldId id="408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009CD"/>
    <a:srgbClr val="FF0000"/>
    <a:srgbClr val="000066"/>
    <a:srgbClr val="1D08B8"/>
    <a:srgbClr val="1B14AC"/>
    <a:srgbClr val="251BE3"/>
    <a:srgbClr val="008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393" autoAdjust="0"/>
    <p:restoredTop sz="93520" autoAdjust="0"/>
  </p:normalViewPr>
  <p:slideViewPr>
    <p:cSldViewPr>
      <p:cViewPr varScale="1">
        <p:scale>
          <a:sx n="115" d="100"/>
          <a:sy n="115" d="100"/>
        </p:scale>
        <p:origin x="116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Times New Roman" pitchFamily="18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Times New Roman" pitchFamily="18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Times New Roman" pitchFamily="18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0486AF2-4F85-4960-9A7F-0E0054DF115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044762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C4D4AD19-2BD2-41B7-B0A0-3753445423F1}" type="slidenum">
              <a:rPr lang="zh-CN" altLang="en-US" smtClean="0"/>
              <a:pPr>
                <a:spcBef>
                  <a:spcPct val="0"/>
                </a:spcBef>
              </a:pPr>
              <a:t>1</a:t>
            </a:fld>
            <a:endParaRPr lang="en-US" altLang="zh-CN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35149074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72235A86-D9F2-4561-927C-076A0CBF86B9}" type="slidenum">
              <a:rPr lang="zh-CN" altLang="en-US" smtClean="0"/>
              <a:pPr>
                <a:spcBef>
                  <a:spcPct val="0"/>
                </a:spcBef>
              </a:pPr>
              <a:t>17</a:t>
            </a:fld>
            <a:endParaRPr lang="en-US" altLang="zh-CN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26816950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E82488AB-424A-4793-B254-B4F1021F89BA}" type="slidenum">
              <a:rPr lang="zh-CN" altLang="en-US" smtClean="0"/>
              <a:pPr>
                <a:spcBef>
                  <a:spcPct val="0"/>
                </a:spcBef>
              </a:pPr>
              <a:t>18</a:t>
            </a:fld>
            <a:endParaRPr lang="en-US" altLang="zh-CN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6833430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3B5096BC-4431-4AC8-9A32-F8BBC219FF4D}" type="slidenum">
              <a:rPr lang="zh-CN" altLang="en-US" smtClean="0"/>
              <a:pPr>
                <a:spcBef>
                  <a:spcPct val="0"/>
                </a:spcBef>
              </a:pPr>
              <a:t>19</a:t>
            </a:fld>
            <a:endParaRPr lang="en-US" altLang="zh-CN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42938696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C1601CD0-DC81-49C0-9DB0-36CC8F0E70FE}" type="slidenum">
              <a:rPr lang="zh-CN" altLang="en-US" smtClean="0"/>
              <a:pPr>
                <a:spcBef>
                  <a:spcPct val="0"/>
                </a:spcBef>
              </a:pPr>
              <a:t>20</a:t>
            </a:fld>
            <a:endParaRPr lang="en-US" altLang="zh-CN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7591266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39FD06E6-FE5C-41CD-9DCF-3F7744FDB550}" type="slidenum">
              <a:rPr lang="zh-CN" altLang="en-US" smtClean="0"/>
              <a:pPr>
                <a:spcBef>
                  <a:spcPct val="0"/>
                </a:spcBef>
              </a:pPr>
              <a:t>21</a:t>
            </a:fld>
            <a:endParaRPr lang="en-US" altLang="zh-CN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6862863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FBBD46A9-493D-45CD-B2BF-A951FBDF1E1B}" type="slidenum">
              <a:rPr lang="zh-CN" altLang="en-US" smtClean="0"/>
              <a:pPr>
                <a:spcBef>
                  <a:spcPct val="0"/>
                </a:spcBef>
              </a:pPr>
              <a:t>23</a:t>
            </a:fld>
            <a:endParaRPr lang="en-US" altLang="zh-CN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7854116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96D8FC32-2730-452C-9F4A-BD757BF8864A}" type="slidenum">
              <a:rPr lang="zh-CN" altLang="en-US" smtClean="0"/>
              <a:pPr>
                <a:spcBef>
                  <a:spcPct val="0"/>
                </a:spcBef>
              </a:pPr>
              <a:t>24</a:t>
            </a:fld>
            <a:endParaRPr lang="en-US" altLang="zh-CN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1003204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A23B8150-3579-48B0-BF5C-6DBCBF7DA660}" type="slidenum">
              <a:rPr lang="zh-CN" altLang="en-US" smtClean="0"/>
              <a:pPr>
                <a:spcBef>
                  <a:spcPct val="0"/>
                </a:spcBef>
              </a:pPr>
              <a:t>25</a:t>
            </a:fld>
            <a:endParaRPr lang="en-US" altLang="zh-CN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6027893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7686590C-95D4-4046-941D-0A013BF50E82}" type="slidenum">
              <a:rPr lang="zh-CN" altLang="en-US" smtClean="0"/>
              <a:pPr>
                <a:spcBef>
                  <a:spcPct val="0"/>
                </a:spcBef>
              </a:pPr>
              <a:t>26</a:t>
            </a:fld>
            <a:endParaRPr lang="en-US" altLang="zh-CN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35265282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64FD3EEC-509D-4D99-BC48-1ADC34A62199}" type="slidenum">
              <a:rPr lang="zh-CN" altLang="en-US" smtClean="0"/>
              <a:pPr>
                <a:spcBef>
                  <a:spcPct val="0"/>
                </a:spcBef>
              </a:pPr>
              <a:t>27</a:t>
            </a:fld>
            <a:endParaRPr lang="en-US" altLang="zh-CN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952425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备注占位符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  <p:sp>
        <p:nvSpPr>
          <p:cNvPr id="13316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7320441C-C094-4197-9962-EEF8FE9D47D0}" type="slidenum">
              <a:rPr lang="zh-CN" altLang="en-US" smtClean="0"/>
              <a:pPr>
                <a:spcBef>
                  <a:spcPct val="0"/>
                </a:spcBef>
              </a:pPr>
              <a:t>8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727296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8B02A9A8-08EF-4B89-B32A-A7CE74788071}" type="slidenum">
              <a:rPr lang="zh-CN" altLang="en-US" smtClean="0"/>
              <a:pPr>
                <a:spcBef>
                  <a:spcPct val="0"/>
                </a:spcBef>
              </a:pPr>
              <a:t>9</a:t>
            </a:fld>
            <a:endParaRPr lang="en-US" altLang="zh-CN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9088635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01A09ADF-6FA3-4629-ADEB-2DEB6F605C51}" type="slidenum">
              <a:rPr lang="zh-CN" altLang="en-US" smtClean="0"/>
              <a:pPr>
                <a:spcBef>
                  <a:spcPct val="0"/>
                </a:spcBef>
              </a:pPr>
              <a:t>10</a:t>
            </a:fld>
            <a:endParaRPr lang="en-US" altLang="zh-CN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3607879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FFCBB5A7-CED7-4FE8-A28E-B13A02B04973}" type="slidenum">
              <a:rPr lang="zh-CN" altLang="en-US" smtClean="0"/>
              <a:pPr>
                <a:spcBef>
                  <a:spcPct val="0"/>
                </a:spcBef>
              </a:pPr>
              <a:t>11</a:t>
            </a:fld>
            <a:endParaRPr lang="en-US" altLang="zh-CN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4042949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238C8C80-38D4-41A9-A76D-F887D43AB76B}" type="slidenum">
              <a:rPr lang="zh-CN" altLang="en-US" smtClean="0"/>
              <a:pPr>
                <a:spcBef>
                  <a:spcPct val="0"/>
                </a:spcBef>
              </a:pPr>
              <a:t>12</a:t>
            </a:fld>
            <a:endParaRPr lang="en-US" altLang="zh-CN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455861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1826A16C-4B3B-4803-A115-F725461E1293}" type="slidenum">
              <a:rPr lang="zh-CN" altLang="en-US" smtClean="0"/>
              <a:pPr>
                <a:spcBef>
                  <a:spcPct val="0"/>
                </a:spcBef>
              </a:pPr>
              <a:t>13</a:t>
            </a:fld>
            <a:endParaRPr lang="en-US" altLang="zh-CN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8277998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170756C5-0041-4F20-8D9B-8A3E22B0ECFC}" type="slidenum">
              <a:rPr lang="zh-CN" altLang="en-US" smtClean="0"/>
              <a:pPr>
                <a:spcBef>
                  <a:spcPct val="0"/>
                </a:spcBef>
              </a:pPr>
              <a:t>14</a:t>
            </a:fld>
            <a:endParaRPr lang="en-US" altLang="zh-CN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42635041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EB5C4237-CEB1-48C3-B443-C5D6124F0ED7}" type="slidenum">
              <a:rPr lang="zh-CN" altLang="en-US" smtClean="0"/>
              <a:pPr>
                <a:spcBef>
                  <a:spcPct val="0"/>
                </a:spcBef>
              </a:pPr>
              <a:t>15</a:t>
            </a:fld>
            <a:endParaRPr lang="en-US" altLang="zh-CN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627833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zh-CN"/>
              <a:t>单击此处编辑母版标题样式</a:t>
            </a:r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zh-CN"/>
              <a:t>单击此处编辑母版副标题样式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AEE88-4023-49A9-B30F-BD1890661B5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2168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76E57-458B-485B-8D29-3B8B987A770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6282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24C57-D273-41A4-9F4F-7C4E4E61C08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548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C50BC-D2AC-4C48-9A84-8910F31DC89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478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AA6A5-DDA2-4240-B6F5-FAEE601BBEE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9535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21D7C-9002-4B64-A10D-B2E876D8451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1453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A8911-C0BD-484C-BE6E-6BE6FFB34BD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831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9807A-304E-4ACC-9A13-04B167F3B40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2387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02ABC-1C06-4015-A6F3-EFE84C4E5DE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0240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D61A8-5ECE-4B6B-97DD-8D80A0FCA0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6170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F69CC-0A59-4F87-9F61-3A673AB0EBB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9383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4FF65-6A44-4E0C-A7ED-60EACB050D4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0768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单击此处编辑母版标题样式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单击此处编辑母版文本样式</a:t>
            </a:r>
          </a:p>
          <a:p>
            <a:pPr lvl="1"/>
            <a:r>
              <a:rPr lang="en-US" altLang="zh-CN" smtClean="0"/>
              <a:t>第二级</a:t>
            </a:r>
          </a:p>
          <a:p>
            <a:pPr lvl="2"/>
            <a:r>
              <a:rPr lang="en-US" altLang="zh-CN" smtClean="0"/>
              <a:t>第三级</a:t>
            </a:r>
          </a:p>
          <a:p>
            <a:pPr lvl="3"/>
            <a:r>
              <a:rPr lang="en-US" altLang="zh-CN" smtClean="0"/>
              <a:t>第四级</a:t>
            </a:r>
          </a:p>
          <a:p>
            <a:pPr lvl="4"/>
            <a:r>
              <a:rPr lang="en-US" altLang="zh-CN" smtClean="0"/>
              <a:t>第五级</a:t>
            </a:r>
          </a:p>
        </p:txBody>
      </p:sp>
      <p:sp>
        <p:nvSpPr>
          <p:cNvPr id="17510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51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51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0682C745-0363-41F6-8203-530B1B92143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  <p:sldLayoutId id="2147484068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jpeg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6013" y="1125538"/>
            <a:ext cx="6002337" cy="1516062"/>
          </a:xfrm>
        </p:spPr>
        <p:txBody>
          <a:bodyPr/>
          <a:lstStyle/>
          <a:p>
            <a:pPr eaLnBrk="1" hangingPunct="1"/>
            <a:r>
              <a:rPr lang="zh-CN" altLang="en-US" sz="5400" b="0" smtClean="0">
                <a:ea typeface="华文新魏" panose="02010800040101010101" pitchFamily="2" charset="-122"/>
              </a:rPr>
              <a:t>命题逻辑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0113" y="3284538"/>
            <a:ext cx="6273800" cy="1752600"/>
          </a:xfrm>
        </p:spPr>
        <p:txBody>
          <a:bodyPr/>
          <a:lstStyle/>
          <a:p>
            <a:pPr eaLnBrk="1" hangingPunct="1"/>
            <a:r>
              <a:rPr lang="zh-CN" altLang="en-US" b="1" smtClean="0"/>
              <a:t>离散数学</a:t>
            </a:r>
            <a:r>
              <a:rPr lang="zh-CN" altLang="en-US" b="1" smtClean="0">
                <a:latin typeface="仿宋" panose="02010609060101010101" pitchFamily="49" charset="-122"/>
                <a:ea typeface="仿宋" panose="02010609060101010101" pitchFamily="49" charset="-122"/>
              </a:rPr>
              <a:t>─</a:t>
            </a:r>
            <a:r>
              <a:rPr lang="zh-CN" altLang="en-US" b="1" smtClean="0"/>
              <a:t>逻辑和证明</a:t>
            </a:r>
            <a:endParaRPr lang="en-US" altLang="zh-CN" b="1" smtClean="0"/>
          </a:p>
          <a:p>
            <a:pPr eaLnBrk="1" hangingPunct="1"/>
            <a:endParaRPr lang="en-US" altLang="zh-CN" b="1" smtClean="0"/>
          </a:p>
          <a:p>
            <a:pPr eaLnBrk="1" hangingPunct="1"/>
            <a:r>
              <a:rPr lang="zh-CN" altLang="en-US" b="1" smtClean="0"/>
              <a:t>南京大学计算机科学与技术系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ea typeface="华文楷体" panose="02010600040101010101" pitchFamily="2" charset="-122"/>
              </a:rPr>
              <a:t>命题变元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  <a:spcBef>
                <a:spcPct val="30000"/>
              </a:spcBef>
            </a:pPr>
            <a:r>
              <a:rPr lang="zh-CN" altLang="en-US" sz="28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常用小写字母表示命题变元，如： 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华文楷体" panose="02010600040101010101" pitchFamily="2" charset="-122"/>
              </a:rPr>
              <a:t>p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华文楷体" panose="02010600040101010101" pitchFamily="2" charset="-122"/>
              </a:rPr>
              <a:t>, 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华文楷体" panose="02010600040101010101" pitchFamily="2" charset="-122"/>
              </a:rPr>
              <a:t>q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华文楷体" panose="02010600040101010101" pitchFamily="2" charset="-122"/>
              </a:rPr>
              <a:t>, 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华文楷体" panose="02010600040101010101" pitchFamily="2" charset="-122"/>
              </a:rPr>
              <a:t>r</a:t>
            </a:r>
            <a:endParaRPr lang="en-US" altLang="zh-CN" sz="2800" b="1" dirty="0" smtClean="0">
              <a:latin typeface="Times New Roman" panose="02020603050405020304" pitchFamily="18" charset="0"/>
              <a:ea typeface="华文楷体" panose="02010600040101010101" pitchFamily="2" charset="-122"/>
            </a:endParaRPr>
          </a:p>
          <a:p>
            <a:pPr eaLnBrk="1" hangingPunct="1">
              <a:lnSpc>
                <a:spcPct val="120000"/>
              </a:lnSpc>
              <a:spcBef>
                <a:spcPct val="30000"/>
              </a:spcBef>
            </a:pPr>
            <a:r>
              <a:rPr lang="zh-CN" altLang="en-US" sz="28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命题变元的取值范围为： 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华文楷体" panose="02010600040101010101" pitchFamily="2" charset="-122"/>
              </a:rPr>
              <a:t>{T, F}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华文楷体" panose="02010600040101010101" pitchFamily="2" charset="-122"/>
              </a:rPr>
              <a:t>，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华文楷体" panose="02010600040101010101" pitchFamily="2" charset="-122"/>
              </a:rPr>
              <a:t>{1, 0}</a:t>
            </a:r>
            <a:endParaRPr lang="zh-CN" altLang="en-US" sz="2800" b="1" dirty="0" smtClean="0">
              <a:latin typeface="Times New Roman" panose="02020603050405020304" pitchFamily="18" charset="0"/>
              <a:ea typeface="华文楷体" panose="02010600040101010101" pitchFamily="2" charset="-122"/>
            </a:endParaRPr>
          </a:p>
          <a:p>
            <a:pPr eaLnBrk="1" hangingPunct="1">
              <a:lnSpc>
                <a:spcPct val="120000"/>
              </a:lnSpc>
              <a:spcBef>
                <a:spcPct val="30000"/>
              </a:spcBef>
            </a:pPr>
            <a:r>
              <a:rPr lang="zh-CN" altLang="en-US" sz="28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命题也可以表示为命题变元的形式，可以理解为该变元</a:t>
            </a:r>
            <a:r>
              <a:rPr lang="zh-CN" altLang="en-US" sz="2800" b="1" dirty="0" smtClean="0">
                <a:ea typeface="华文楷体" panose="02010600040101010101" pitchFamily="2" charset="-122"/>
              </a:rPr>
              <a:t>“</a:t>
            </a:r>
            <a:r>
              <a:rPr lang="zh-CN" altLang="en-US" sz="28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已赋值</a:t>
            </a:r>
            <a:r>
              <a:rPr lang="zh-CN" altLang="en-US" sz="2800" b="1" dirty="0" smtClean="0">
                <a:ea typeface="华文楷体" panose="02010600040101010101" pitchFamily="2" charset="-122"/>
              </a:rPr>
              <a:t>”</a:t>
            </a:r>
            <a:endParaRPr lang="zh-CN" altLang="en-US" sz="2800" b="1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lvl="1" eaLnBrk="1" hangingPunct="1">
              <a:lnSpc>
                <a:spcPct val="120000"/>
              </a:lnSpc>
              <a:spcBef>
                <a:spcPct val="30000"/>
              </a:spcBef>
            </a:pPr>
            <a:r>
              <a:rPr lang="en-US" altLang="zh-CN" sz="2400" b="1" i="1" dirty="0" smtClean="0">
                <a:latin typeface="Times New Roman" panose="02020603050405020304" pitchFamily="18" charset="0"/>
                <a:ea typeface="华文楷体" panose="02010600040101010101" pitchFamily="2" charset="-122"/>
              </a:rPr>
              <a:t>p</a:t>
            </a:r>
            <a:r>
              <a:rPr lang="en-US" altLang="zh-CN" sz="2400" b="1" dirty="0" smtClean="0">
                <a:latin typeface="Times New Roman" panose="02020603050405020304" pitchFamily="18" charset="0"/>
                <a:ea typeface="华文楷体" panose="02010600040101010101" pitchFamily="2" charset="-122"/>
              </a:rPr>
              <a:t>:</a:t>
            </a:r>
            <a:r>
              <a:rPr lang="en-US" altLang="zh-CN" sz="24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 </a:t>
            </a:r>
            <a:r>
              <a:rPr lang="zh-CN" altLang="en-US" sz="24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今天是周五</a:t>
            </a:r>
            <a:r>
              <a:rPr lang="zh-CN" altLang="en-US" sz="2400" b="1" dirty="0" smtClean="0">
                <a:latin typeface="Times New Roman" panose="02020603050405020304" pitchFamily="18" charset="0"/>
                <a:ea typeface="华文楷体" panose="02010600040101010101" pitchFamily="2" charset="-122"/>
              </a:rPr>
              <a:t>（</a:t>
            </a:r>
            <a:r>
              <a:rPr lang="en-US" altLang="zh-CN" sz="2400" b="1" i="1" dirty="0" smtClean="0">
                <a:latin typeface="Times New Roman" panose="02020603050405020304" pitchFamily="18" charset="0"/>
                <a:ea typeface="华文楷体" panose="02010600040101010101" pitchFamily="2" charset="-122"/>
              </a:rPr>
              <a:t>p</a:t>
            </a:r>
            <a:r>
              <a:rPr lang="en-US" altLang="zh-CN" sz="2400" b="1" dirty="0" smtClean="0">
                <a:latin typeface="Times New Roman" panose="02020603050405020304" pitchFamily="18" charset="0"/>
                <a:ea typeface="华文楷体" panose="02010600040101010101" pitchFamily="2" charset="-122"/>
              </a:rPr>
              <a:t>=0</a:t>
            </a:r>
            <a:r>
              <a:rPr lang="zh-CN" altLang="en-US" sz="2400" b="1" dirty="0" smtClean="0">
                <a:latin typeface="Times New Roman" panose="02020603050405020304" pitchFamily="18" charset="0"/>
                <a:ea typeface="华文楷体" panose="02010600040101010101" pitchFamily="2" charset="-122"/>
              </a:rPr>
              <a:t>）</a:t>
            </a:r>
          </a:p>
          <a:p>
            <a:pPr lvl="1" eaLnBrk="1" hangingPunct="1">
              <a:lnSpc>
                <a:spcPct val="120000"/>
              </a:lnSpc>
              <a:spcBef>
                <a:spcPct val="30000"/>
              </a:spcBef>
            </a:pPr>
            <a:r>
              <a:rPr lang="en-US" altLang="zh-CN" sz="2400" b="1" i="1" dirty="0" smtClean="0">
                <a:latin typeface="Times New Roman" panose="02020603050405020304" pitchFamily="18" charset="0"/>
                <a:ea typeface="华文楷体" panose="02010600040101010101" pitchFamily="2" charset="-122"/>
              </a:rPr>
              <a:t>q</a:t>
            </a:r>
            <a:r>
              <a:rPr lang="en-US" altLang="zh-CN" sz="2400" b="1" dirty="0" smtClean="0">
                <a:latin typeface="Times New Roman" panose="02020603050405020304" pitchFamily="18" charset="0"/>
                <a:ea typeface="华文楷体" panose="02010600040101010101" pitchFamily="2" charset="-122"/>
              </a:rPr>
              <a:t>: 2+2=4 </a:t>
            </a:r>
            <a:r>
              <a:rPr lang="zh-CN" altLang="en-US" sz="2400" b="1" dirty="0" smtClean="0">
                <a:latin typeface="Times New Roman" panose="02020603050405020304" pitchFamily="18" charset="0"/>
                <a:ea typeface="华文楷体" panose="02010600040101010101" pitchFamily="2" charset="-122"/>
              </a:rPr>
              <a:t>（</a:t>
            </a:r>
            <a:r>
              <a:rPr lang="en-US" altLang="zh-CN" sz="2400" b="1" i="1" dirty="0" smtClean="0">
                <a:latin typeface="Times New Roman" panose="02020603050405020304" pitchFamily="18" charset="0"/>
                <a:ea typeface="华文楷体" panose="02010600040101010101" pitchFamily="2" charset="-122"/>
              </a:rPr>
              <a:t>q </a:t>
            </a:r>
            <a:r>
              <a:rPr lang="en-US" altLang="zh-CN" sz="2400" b="1" dirty="0" smtClean="0">
                <a:latin typeface="Times New Roman" panose="02020603050405020304" pitchFamily="18" charset="0"/>
                <a:ea typeface="华文楷体" panose="02010600040101010101" pitchFamily="2" charset="-122"/>
              </a:rPr>
              <a:t>=1</a:t>
            </a:r>
            <a:r>
              <a:rPr lang="zh-CN" altLang="en-US" sz="2400" b="1" dirty="0" smtClean="0">
                <a:latin typeface="Times New Roman" panose="02020603050405020304" pitchFamily="18" charset="0"/>
                <a:ea typeface="华文楷体" panose="02010600040101010101" pitchFamily="2" charset="-122"/>
              </a:rPr>
              <a:t>）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AA6A5-DDA2-4240-B6F5-FAEE601BBEE1}" type="slidenum">
              <a:rPr lang="en-US" altLang="zh-CN" smtClean="0"/>
              <a:pPr>
                <a:defRPr/>
              </a:pPr>
              <a:t>10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ea typeface="华文楷体" panose="02010600040101010101" pitchFamily="2" charset="-122"/>
              </a:rPr>
              <a:t>原子命题与复合命题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916113"/>
            <a:ext cx="8218487" cy="360045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35000"/>
              </a:spcBef>
            </a:pPr>
            <a:r>
              <a:rPr lang="zh-CN" alt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复合命题</a:t>
            </a:r>
          </a:p>
          <a:p>
            <a:pPr lvl="1" eaLnBrk="1" hangingPunct="1">
              <a:lnSpc>
                <a:spcPct val="110000"/>
              </a:lnSpc>
              <a:spcBef>
                <a:spcPct val="35000"/>
              </a:spcBef>
            </a:pPr>
            <a:r>
              <a:rPr lang="zh-CN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并非外面在下雨。</a:t>
            </a:r>
          </a:p>
          <a:p>
            <a:pPr lvl="1" eaLnBrk="1" hangingPunct="1">
              <a:lnSpc>
                <a:spcPct val="110000"/>
              </a:lnSpc>
              <a:spcBef>
                <a:spcPct val="35000"/>
              </a:spcBef>
            </a:pPr>
            <a:r>
              <a:rPr lang="zh-CN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张挥与王丽都是三好学生。</a:t>
            </a:r>
          </a:p>
          <a:p>
            <a:pPr lvl="1" eaLnBrk="1" hangingPunct="1">
              <a:lnSpc>
                <a:spcPct val="110000"/>
              </a:lnSpc>
              <a:spcBef>
                <a:spcPct val="35000"/>
              </a:spcBef>
            </a:pPr>
            <a:r>
              <a:rPr lang="zh-CN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张晓静不是江西人就是安徽人。</a:t>
            </a:r>
          </a:p>
          <a:p>
            <a:pPr lvl="1" eaLnBrk="1" hangingPunct="1">
              <a:lnSpc>
                <a:spcPct val="110000"/>
              </a:lnSpc>
              <a:spcBef>
                <a:spcPct val="35000"/>
              </a:spcBef>
            </a:pP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如果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2+3=6</a:t>
            </a: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，则</a:t>
            </a: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是有理数。</a:t>
            </a:r>
          </a:p>
          <a:p>
            <a:pPr lvl="1" eaLnBrk="1" hangingPunct="1">
              <a:lnSpc>
                <a:spcPct val="110000"/>
              </a:lnSpc>
              <a:spcBef>
                <a:spcPct val="35000"/>
              </a:spcBef>
            </a:pP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是无理数当且仅当加拿大位于亚洲。</a:t>
            </a:r>
          </a:p>
          <a:p>
            <a:pPr lvl="1" eaLnBrk="1" hangingPunct="1">
              <a:lnSpc>
                <a:spcPct val="110000"/>
              </a:lnSpc>
              <a:spcBef>
                <a:spcPct val="35000"/>
              </a:spcBef>
            </a:pPr>
            <a:endParaRPr lang="zh-CN" altLang="en-US" sz="2400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graphicFrame>
        <p:nvGraphicFramePr>
          <p:cNvPr id="1843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116013" y="4797425"/>
          <a:ext cx="6191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2" name="公式" r:id="rId4" imgW="228600" imgH="228600" progId="Equation.3">
                  <p:embed/>
                </p:oleObj>
              </mc:Choice>
              <mc:Fallback>
                <p:oleObj name="公式" r:id="rId4" imgW="2286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4797425"/>
                        <a:ext cx="619125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42" name="Text Box 6" descr="白色大理石"/>
          <p:cNvSpPr txBox="1">
            <a:spLocks noChangeArrowheads="1"/>
          </p:cNvSpPr>
          <p:nvPr/>
        </p:nvSpPr>
        <p:spPr bwMode="auto">
          <a:xfrm>
            <a:off x="4140200" y="1773238"/>
            <a:ext cx="4537075" cy="1322387"/>
          </a:xfrm>
          <a:prstGeom prst="rect">
            <a:avLst/>
          </a:prstGeom>
          <a:blipFill dpi="0" rotWithShape="0">
            <a:blip r:embed="rId6"/>
            <a:srcRect/>
            <a:tile tx="0" ty="0" sx="100000" sy="100000" flip="none" algn="tl"/>
          </a:blipFill>
          <a:ln w="57150" cmpd="thickThin">
            <a:solidFill>
              <a:srgbClr val="CC99FF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rgbClr val="A50021"/>
                </a:solidFill>
              </a:rPr>
              <a:t>复合命题是否为真，取决于：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rgbClr val="A50021"/>
                </a:solidFill>
              </a:rPr>
              <a:t>    作为复合成分的子命题的真假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rgbClr val="A50021"/>
                </a:solidFill>
              </a:rPr>
              <a:t>    </a:t>
            </a:r>
            <a:r>
              <a:rPr lang="zh-CN" altLang="en-US" sz="2000" b="1" u="sng">
                <a:solidFill>
                  <a:srgbClr val="A50021"/>
                </a:solidFill>
              </a:rPr>
              <a:t>逻辑运算符（联接词）</a:t>
            </a:r>
            <a:r>
              <a:rPr lang="zh-CN" altLang="en-US" sz="2000" b="1">
                <a:solidFill>
                  <a:srgbClr val="A50021"/>
                </a:solidFill>
              </a:rPr>
              <a:t>的语义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FC50BC-D2AC-4C48-9A84-8910F31DC892}" type="slidenum">
              <a:rPr lang="en-US" altLang="zh-CN" smtClean="0"/>
              <a:pPr>
                <a:defRPr/>
              </a:pPr>
              <a:t>11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val 2"/>
          <p:cNvSpPr>
            <a:spLocks noChangeArrowheads="1"/>
          </p:cNvSpPr>
          <p:nvPr/>
        </p:nvSpPr>
        <p:spPr bwMode="auto">
          <a:xfrm>
            <a:off x="2971800" y="3657600"/>
            <a:ext cx="990600" cy="16764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CN" altLang="en-US" sz="1800" b="1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506413" y="722313"/>
            <a:ext cx="8637587" cy="762000"/>
          </a:xfrm>
        </p:spPr>
        <p:txBody>
          <a:bodyPr/>
          <a:lstStyle/>
          <a:p>
            <a:pPr algn="just" eaLnBrk="1" hangingPunct="1"/>
            <a:r>
              <a:rPr lang="zh-CN" altLang="en-US" smtClean="0"/>
              <a:t>否定（运算符，联接词）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685800" y="1981200"/>
            <a:ext cx="472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¬</a:t>
            </a: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kumimoji="1" lang="en-US" altLang="zh-CN" sz="2400" b="1">
                <a:latin typeface="Times New Roman" panose="02020603050405020304" pitchFamily="18" charset="0"/>
              </a:rPr>
              <a:t>:  </a:t>
            </a:r>
            <a:r>
              <a:rPr kumimoji="1" lang="zh-CN" altLang="en-US" sz="2400" b="1">
                <a:latin typeface="Times New Roman" panose="02020603050405020304" pitchFamily="18" charset="0"/>
              </a:rPr>
              <a:t>“非</a:t>
            </a: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kumimoji="1" lang="zh-CN" altLang="en-US" sz="2400" b="1" i="1">
                <a:latin typeface="Times New Roman" panose="02020603050405020304" pitchFamily="18" charset="0"/>
              </a:rPr>
              <a:t>”</a:t>
            </a:r>
            <a:endParaRPr kumimoji="1" lang="zh-CN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2895600" y="2971800"/>
            <a:ext cx="2743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2895600" y="5410200"/>
            <a:ext cx="2743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4191000" y="29718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2971800" y="35814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3276600" y="30480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4495800" y="30480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¬ </a:t>
            </a: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3276600" y="38862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3276600" y="45720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4572000" y="38862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4572000" y="44958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3203575" y="2276475"/>
            <a:ext cx="2962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 i="1">
                <a:latin typeface="Times New Roman" panose="02020603050405020304" pitchFamily="18" charset="0"/>
              </a:rPr>
              <a:t> </a:t>
            </a:r>
            <a:r>
              <a:rPr kumimoji="1" lang="en-US" altLang="zh-CN" sz="2400" b="1">
                <a:latin typeface="Times New Roman" panose="02020603050405020304" pitchFamily="18" charset="0"/>
                <a:cs typeface="Arial" panose="020B0604020202020204" pitchFamily="34" charset="0"/>
              </a:rPr>
              <a:t>¬</a:t>
            </a:r>
            <a:r>
              <a:rPr kumimoji="1" lang="en-US" altLang="zh-CN" sz="2000" b="1" i="1">
                <a:latin typeface="Times New Roman" panose="02020603050405020304" pitchFamily="18" charset="0"/>
              </a:rPr>
              <a:t> </a:t>
            </a: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kumimoji="1" lang="zh-CN" altLang="en-US" sz="2400" b="1">
                <a:latin typeface="Times New Roman" panose="02020603050405020304" pitchFamily="18" charset="0"/>
              </a:rPr>
              <a:t>的真值表</a:t>
            </a: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990600" y="5562600"/>
            <a:ext cx="320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 </a:t>
            </a: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kumimoji="1" lang="zh-CN" altLang="en-US" sz="2400" b="1">
                <a:latin typeface="宋体" panose="02010600030101010101" pitchFamily="2" charset="-122"/>
              </a:rPr>
              <a:t>所有可能的取值</a:t>
            </a:r>
            <a:endParaRPr kumimoji="1" lang="zh-CN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V="1">
            <a:off x="2133600" y="4724400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8D61A8-5ECE-4B6B-97DD-8D80A0FCA0DC}" type="slidenum">
              <a:rPr lang="en-US" altLang="zh-CN" smtClean="0"/>
              <a:pPr>
                <a:defRPr/>
              </a:pPr>
              <a:t>12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Oval 2"/>
          <p:cNvSpPr>
            <a:spLocks noChangeArrowheads="1"/>
          </p:cNvSpPr>
          <p:nvPr/>
        </p:nvSpPr>
        <p:spPr bwMode="auto">
          <a:xfrm>
            <a:off x="2641600" y="3429000"/>
            <a:ext cx="1752600" cy="2362200"/>
          </a:xfrm>
          <a:prstGeom prst="ellipse">
            <a:avLst/>
          </a:prstGeom>
          <a:solidFill>
            <a:srgbClr val="CCFFCC">
              <a:alpha val="50195"/>
            </a:srgbClr>
          </a:solidFill>
          <a:ln w="9525">
            <a:solidFill>
              <a:srgbClr val="3399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CN" altLang="en-US" sz="1800" b="1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1692275" y="5013325"/>
            <a:ext cx="5181600" cy="533400"/>
          </a:xfrm>
          <a:prstGeom prst="rect">
            <a:avLst/>
          </a:prstGeom>
          <a:noFill/>
          <a:ln w="19050">
            <a:solidFill>
              <a:srgbClr val="2009C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CN" altLang="en-US" sz="1800" b="1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506413" y="722313"/>
            <a:ext cx="8637587" cy="762000"/>
          </a:xfrm>
        </p:spPr>
        <p:txBody>
          <a:bodyPr/>
          <a:lstStyle/>
          <a:p>
            <a:pPr eaLnBrk="1" hangingPunct="1"/>
            <a:r>
              <a:rPr lang="zh-CN" altLang="en-US" smtClean="0"/>
              <a:t>合取（运算符，联接词）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762000" y="1981200"/>
            <a:ext cx="632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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kumimoji="1" lang="zh-CN" altLang="en-US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：</a:t>
            </a:r>
            <a:r>
              <a:rPr kumimoji="1" lang="en-US" altLang="zh-CN" sz="2400" b="1">
                <a:latin typeface="Times New Roman" panose="02020603050405020304" pitchFamily="18" charset="0"/>
              </a:rPr>
              <a:t>“</a:t>
            </a: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kumimoji="1" lang="en-US" altLang="zh-CN" sz="2400" b="1">
                <a:latin typeface="Times New Roman" panose="02020603050405020304" pitchFamily="18" charset="0"/>
              </a:rPr>
              <a:t> </a:t>
            </a:r>
            <a:r>
              <a:rPr kumimoji="1" lang="zh-CN" altLang="en-US" sz="2400" b="1">
                <a:latin typeface="Times New Roman" panose="02020603050405020304" pitchFamily="18" charset="0"/>
              </a:rPr>
              <a:t>并且 </a:t>
            </a:r>
            <a:r>
              <a:rPr kumimoji="1" lang="en-US" altLang="zh-CN" sz="2400" b="1" i="1">
                <a:latin typeface="Times New Roman" panose="02020603050405020304" pitchFamily="18" charset="0"/>
              </a:rPr>
              <a:t>q</a:t>
            </a:r>
            <a:r>
              <a:rPr kumimoji="1" lang="en-US" altLang="zh-CN" sz="2400" b="1">
                <a:latin typeface="Times New Roman" panose="02020603050405020304" pitchFamily="18" charset="0"/>
              </a:rPr>
              <a:t>”</a:t>
            </a:r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2590800" y="28194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2590800" y="57912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>
            <a:off x="2667000" y="34290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>
            <a:off x="4572000" y="28194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2971800" y="28956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 i="1">
                <a:latin typeface="Times New Roman" panose="02020603050405020304" pitchFamily="18" charset="0"/>
              </a:rPr>
              <a:t>p        q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2971800" y="3657600"/>
            <a:ext cx="1447800" cy="234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0       0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0       1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1       0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1       1</a:t>
            </a:r>
          </a:p>
          <a:p>
            <a:pPr eaLnBrk="1" hangingPunct="1">
              <a:buClrTx/>
              <a:buSzTx/>
              <a:buFontTx/>
              <a:buNone/>
            </a:pPr>
            <a:endParaRPr kumimoji="1" lang="en-US" altLang="zh-CN" sz="2400" b="1">
              <a:latin typeface="Times New Roman" panose="02020603050405020304" pitchFamily="18" charset="0"/>
            </a:endParaRP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4876800" y="28956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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endParaRPr kumimoji="1" lang="en-US" altLang="zh-CN" sz="2400" b="1">
              <a:latin typeface="Times New Roman" panose="02020603050405020304" pitchFamily="18" charset="0"/>
            </a:endParaRPr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5029200" y="3657600"/>
            <a:ext cx="609600" cy="234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 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 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buClrTx/>
              <a:buSzTx/>
              <a:buFontTx/>
              <a:buNone/>
            </a:pPr>
            <a:endParaRPr kumimoji="1" lang="en-US" altLang="zh-CN" sz="2400" b="1">
              <a:latin typeface="Times New Roman" panose="02020603050405020304" pitchFamily="18" charset="0"/>
            </a:endParaRPr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762000" y="5867400"/>
            <a:ext cx="365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 (</a:t>
            </a: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kumimoji="1" lang="en-US" altLang="zh-CN" sz="2400" b="1">
                <a:latin typeface="Times New Roman" panose="02020603050405020304" pitchFamily="18" charset="0"/>
              </a:rPr>
              <a:t>,</a:t>
            </a:r>
            <a:r>
              <a:rPr kumimoji="1" lang="en-US" altLang="zh-CN" sz="2400" b="1" i="1">
                <a:latin typeface="Times New Roman" panose="02020603050405020304" pitchFamily="18" charset="0"/>
              </a:rPr>
              <a:t>q</a:t>
            </a:r>
            <a:r>
              <a:rPr kumimoji="1" lang="en-US" altLang="zh-CN" sz="2400" b="1">
                <a:latin typeface="Times New Roman" panose="02020603050405020304" pitchFamily="18" charset="0"/>
              </a:rPr>
              <a:t>) </a:t>
            </a:r>
            <a:r>
              <a:rPr kumimoji="1" lang="zh-CN" altLang="en-US" sz="2400" b="1">
                <a:latin typeface="Times New Roman" panose="02020603050405020304" pitchFamily="18" charset="0"/>
              </a:rPr>
              <a:t>所有可能的取值</a:t>
            </a:r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 flipV="1">
            <a:off x="1676400" y="5105400"/>
            <a:ext cx="1295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7600" name="Text Box 16"/>
          <p:cNvSpPr txBox="1">
            <a:spLocks noChangeArrowheads="1"/>
          </p:cNvSpPr>
          <p:nvPr/>
        </p:nvSpPr>
        <p:spPr bwMode="auto">
          <a:xfrm>
            <a:off x="6588125" y="2924175"/>
            <a:ext cx="1800225" cy="1016000"/>
          </a:xfrm>
          <a:prstGeom prst="rect">
            <a:avLst/>
          </a:prstGeom>
          <a:solidFill>
            <a:srgbClr val="FFFF99"/>
          </a:solidFill>
          <a:ln w="57150" cmpd="thickThin">
            <a:solidFill>
              <a:srgbClr val="FFCC00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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=1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iff  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kumimoji="1" lang="zh-CN" altLang="en-US" sz="2400" b="1">
                <a:latin typeface="Times New Roman" panose="02020603050405020304" pitchFamily="18" charset="0"/>
                <a:sym typeface="Symbol" panose="05050102010706020507" pitchFamily="18" charset="2"/>
              </a:rPr>
              <a:t>和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kumimoji="1" lang="zh-CN" altLang="en-US" sz="2400" b="1">
                <a:latin typeface="Times New Roman" panose="02020603050405020304" pitchFamily="18" charset="0"/>
                <a:sym typeface="Symbol" panose="05050102010706020507" pitchFamily="18" charset="2"/>
              </a:rPr>
              <a:t>均为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 flipH="1">
            <a:off x="6372225" y="3983038"/>
            <a:ext cx="673100" cy="958850"/>
          </a:xfrm>
          <a:prstGeom prst="line">
            <a:avLst/>
          </a:prstGeom>
          <a:noFill/>
          <a:ln w="19050">
            <a:solidFill>
              <a:srgbClr val="2009CD"/>
            </a:solidFill>
            <a:prstDash val="dash"/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8D61A8-5ECE-4B6B-97DD-8D80A0FCA0DC}" type="slidenum">
              <a:rPr lang="en-US" altLang="zh-CN" smtClean="0"/>
              <a:pPr>
                <a:defRPr/>
              </a:pPr>
              <a:t>13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67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nimBg="1"/>
      <p:bldP spid="22531" grpId="0" animBg="1"/>
      <p:bldP spid="22542" grpId="0"/>
      <p:bldP spid="22543" grpId="0" animBg="1"/>
      <p:bldP spid="67600" grpId="0" animBg="1"/>
      <p:bldP spid="2254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1547813" y="3573463"/>
            <a:ext cx="5181600" cy="5334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CN" altLang="en-US" sz="1800" b="1"/>
          </a:p>
        </p:txBody>
      </p:sp>
      <p:sp>
        <p:nvSpPr>
          <p:cNvPr id="24579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506413" y="722313"/>
            <a:ext cx="8637587" cy="762000"/>
          </a:xfrm>
        </p:spPr>
        <p:txBody>
          <a:bodyPr/>
          <a:lstStyle/>
          <a:p>
            <a:pPr eaLnBrk="1" hangingPunct="1"/>
            <a:r>
              <a:rPr lang="zh-CN" altLang="en-US" smtClean="0"/>
              <a:t>析取（运算符，联接词）</a:t>
            </a:r>
          </a:p>
        </p:txBody>
      </p:sp>
      <p:sp>
        <p:nvSpPr>
          <p:cNvPr id="24580" name="Text Box 5"/>
          <p:cNvSpPr txBox="1">
            <a:spLocks noChangeArrowheads="1"/>
          </p:cNvSpPr>
          <p:nvPr/>
        </p:nvSpPr>
        <p:spPr bwMode="auto">
          <a:xfrm>
            <a:off x="762000" y="1981200"/>
            <a:ext cx="556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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kumimoji="1" lang="zh-CN" altLang="en-US" sz="2400" b="1">
                <a:latin typeface="Times New Roman" panose="02020603050405020304" pitchFamily="18" charset="0"/>
                <a:sym typeface="Symbol" panose="05050102010706020507" pitchFamily="18" charset="2"/>
              </a:rPr>
              <a:t>：</a:t>
            </a:r>
            <a:r>
              <a:rPr kumimoji="1" lang="en-US" altLang="zh-CN" sz="2400" b="1">
                <a:latin typeface="Times New Roman" panose="02020603050405020304" pitchFamily="18" charset="0"/>
              </a:rPr>
              <a:t>“</a:t>
            </a: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kumimoji="1" lang="en-US" altLang="zh-CN" sz="2400" b="1">
                <a:latin typeface="Times New Roman" panose="02020603050405020304" pitchFamily="18" charset="0"/>
              </a:rPr>
              <a:t> </a:t>
            </a:r>
            <a:r>
              <a:rPr kumimoji="1" lang="zh-CN" altLang="en-US" sz="2400" b="1">
                <a:latin typeface="Times New Roman" panose="02020603050405020304" pitchFamily="18" charset="0"/>
              </a:rPr>
              <a:t>或 </a:t>
            </a:r>
            <a:r>
              <a:rPr kumimoji="1" lang="en-US" altLang="zh-CN" sz="2400" b="1" i="1">
                <a:latin typeface="Times New Roman" panose="02020603050405020304" pitchFamily="18" charset="0"/>
              </a:rPr>
              <a:t>q</a:t>
            </a:r>
            <a:r>
              <a:rPr kumimoji="1" lang="en-US" altLang="zh-CN" sz="2400" b="1">
                <a:latin typeface="Times New Roman" panose="02020603050405020304" pitchFamily="18" charset="0"/>
              </a:rPr>
              <a:t>”</a:t>
            </a:r>
            <a:endParaRPr kumimoji="1" lang="zh-CN" altLang="en-US" sz="2400" b="1" i="1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81" name="Line 6"/>
          <p:cNvSpPr>
            <a:spLocks noChangeShapeType="1"/>
          </p:cNvSpPr>
          <p:nvPr/>
        </p:nvSpPr>
        <p:spPr bwMode="auto">
          <a:xfrm>
            <a:off x="2590800" y="28194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582" name="Line 7"/>
          <p:cNvSpPr>
            <a:spLocks noChangeShapeType="1"/>
          </p:cNvSpPr>
          <p:nvPr/>
        </p:nvSpPr>
        <p:spPr bwMode="auto">
          <a:xfrm>
            <a:off x="2590800" y="57912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583" name="Line 8"/>
          <p:cNvSpPr>
            <a:spLocks noChangeShapeType="1"/>
          </p:cNvSpPr>
          <p:nvPr/>
        </p:nvSpPr>
        <p:spPr bwMode="auto">
          <a:xfrm>
            <a:off x="2667000" y="34290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584" name="Line 9"/>
          <p:cNvSpPr>
            <a:spLocks noChangeShapeType="1"/>
          </p:cNvSpPr>
          <p:nvPr/>
        </p:nvSpPr>
        <p:spPr bwMode="auto">
          <a:xfrm>
            <a:off x="4572000" y="28194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585" name="Text Box 10"/>
          <p:cNvSpPr txBox="1">
            <a:spLocks noChangeArrowheads="1"/>
          </p:cNvSpPr>
          <p:nvPr/>
        </p:nvSpPr>
        <p:spPr bwMode="auto">
          <a:xfrm>
            <a:off x="2971800" y="28956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 i="1">
                <a:latin typeface="Times New Roman" panose="02020603050405020304" pitchFamily="18" charset="0"/>
              </a:rPr>
              <a:t>p        q</a:t>
            </a:r>
          </a:p>
        </p:txBody>
      </p:sp>
      <p:sp>
        <p:nvSpPr>
          <p:cNvPr id="24586" name="Text Box 11"/>
          <p:cNvSpPr txBox="1">
            <a:spLocks noChangeArrowheads="1"/>
          </p:cNvSpPr>
          <p:nvPr/>
        </p:nvSpPr>
        <p:spPr bwMode="auto">
          <a:xfrm>
            <a:off x="2971800" y="3657600"/>
            <a:ext cx="1447800" cy="234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0       0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0       1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1       0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1       1</a:t>
            </a:r>
          </a:p>
          <a:p>
            <a:pPr eaLnBrk="1" hangingPunct="1">
              <a:buClrTx/>
              <a:buSzTx/>
              <a:buFontTx/>
              <a:buNone/>
            </a:pPr>
            <a:endParaRPr kumimoji="1" lang="en-US" altLang="zh-CN" sz="2400" b="1">
              <a:latin typeface="Times New Roman" panose="02020603050405020304" pitchFamily="18" charset="0"/>
            </a:endParaRPr>
          </a:p>
        </p:txBody>
      </p:sp>
      <p:sp>
        <p:nvSpPr>
          <p:cNvPr id="24587" name="Text Box 12"/>
          <p:cNvSpPr txBox="1">
            <a:spLocks noChangeArrowheads="1"/>
          </p:cNvSpPr>
          <p:nvPr/>
        </p:nvSpPr>
        <p:spPr bwMode="auto">
          <a:xfrm>
            <a:off x="4876800" y="28956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kumimoji="1" lang="en-US" altLang="zh-CN" sz="1800" b="1">
                <a:sym typeface="Symbol" panose="05050102010706020507" pitchFamily="18" charset="2"/>
              </a:rPr>
              <a:t> 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</a:p>
        </p:txBody>
      </p:sp>
      <p:sp>
        <p:nvSpPr>
          <p:cNvPr id="24588" name="Text Box 13"/>
          <p:cNvSpPr txBox="1">
            <a:spLocks noChangeArrowheads="1"/>
          </p:cNvSpPr>
          <p:nvPr/>
        </p:nvSpPr>
        <p:spPr bwMode="auto">
          <a:xfrm>
            <a:off x="5029200" y="3657600"/>
            <a:ext cx="609600" cy="234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 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 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buClrTx/>
              <a:buSzTx/>
              <a:buFontTx/>
              <a:buNone/>
            </a:pPr>
            <a:endParaRPr kumimoji="1" lang="en-US" altLang="zh-CN" sz="2400" b="1">
              <a:latin typeface="Times New Roman" panose="02020603050405020304" pitchFamily="18" charset="0"/>
            </a:endParaRPr>
          </a:p>
        </p:txBody>
      </p:sp>
      <p:sp>
        <p:nvSpPr>
          <p:cNvPr id="68624" name="Text Box 16"/>
          <p:cNvSpPr txBox="1">
            <a:spLocks noChangeArrowheads="1"/>
          </p:cNvSpPr>
          <p:nvPr/>
        </p:nvSpPr>
        <p:spPr bwMode="auto">
          <a:xfrm>
            <a:off x="6400800" y="1587500"/>
            <a:ext cx="1771650" cy="1016000"/>
          </a:xfrm>
          <a:prstGeom prst="rect">
            <a:avLst/>
          </a:prstGeom>
          <a:solidFill>
            <a:srgbClr val="FFFF99"/>
          </a:solidFill>
          <a:ln w="57150" cmpd="thickThin">
            <a:solidFill>
              <a:srgbClr val="FFCC00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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q=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iff 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kumimoji="1" lang="zh-CN" altLang="en-US" sz="2400" b="1">
                <a:latin typeface="Times New Roman" panose="02020603050405020304" pitchFamily="18" charset="0"/>
                <a:sym typeface="Symbol" panose="05050102010706020507" pitchFamily="18" charset="2"/>
              </a:rPr>
              <a:t>和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kumimoji="1" lang="zh-CN" altLang="en-US" sz="2400" b="1">
                <a:latin typeface="Times New Roman" panose="02020603050405020304" pitchFamily="18" charset="0"/>
                <a:sym typeface="Symbol" panose="05050102010706020507" pitchFamily="18" charset="2"/>
              </a:rPr>
              <a:t>均为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0</a:t>
            </a:r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>
            <a:off x="6300788" y="2590800"/>
            <a:ext cx="557212" cy="982663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8D61A8-5ECE-4B6B-97DD-8D80A0FCA0DC}" type="slidenum">
              <a:rPr lang="en-US" altLang="zh-CN" smtClean="0"/>
              <a:pPr>
                <a:defRPr/>
              </a:pPr>
              <a:t>14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8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nimBg="1"/>
      <p:bldP spid="68624" grpId="0" animBg="1"/>
      <p:bldP spid="2356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6413" y="722313"/>
            <a:ext cx="8637587" cy="762000"/>
          </a:xfrm>
        </p:spPr>
        <p:txBody>
          <a:bodyPr/>
          <a:lstStyle/>
          <a:p>
            <a:pPr eaLnBrk="1" hangingPunct="1"/>
            <a:r>
              <a:rPr lang="zh-CN" altLang="en-US" smtClean="0"/>
              <a:t>蕴含（运算符，联接词）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755650" y="1989138"/>
            <a:ext cx="4824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kumimoji="1" lang="zh-CN" altLang="en-US" sz="2400" b="1">
                <a:latin typeface="Times New Roman" panose="02020603050405020304" pitchFamily="18" charset="0"/>
                <a:sym typeface="Symbol" panose="05050102010706020507" pitchFamily="18" charset="2"/>
              </a:rPr>
              <a:t>：</a:t>
            </a:r>
            <a:r>
              <a:rPr kumimoji="1" lang="en-US" altLang="zh-CN" sz="2400" b="1">
                <a:latin typeface="Times New Roman" panose="02020603050405020304" pitchFamily="18" charset="0"/>
              </a:rPr>
              <a:t>“</a:t>
            </a:r>
            <a:r>
              <a:rPr kumimoji="1" lang="zh-CN" altLang="en-US" sz="2400" b="1">
                <a:latin typeface="Times New Roman" panose="02020603050405020304" pitchFamily="18" charset="0"/>
              </a:rPr>
              <a:t>若 </a:t>
            </a: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kumimoji="1" lang="en-US" altLang="zh-CN" sz="2400" b="1">
                <a:latin typeface="Times New Roman" panose="02020603050405020304" pitchFamily="18" charset="0"/>
              </a:rPr>
              <a:t> </a:t>
            </a:r>
            <a:r>
              <a:rPr kumimoji="1" lang="zh-CN" altLang="en-US" sz="2400" b="1">
                <a:latin typeface="Times New Roman" panose="02020603050405020304" pitchFamily="18" charset="0"/>
              </a:rPr>
              <a:t>，则 </a:t>
            </a:r>
            <a:r>
              <a:rPr kumimoji="1" lang="en-US" altLang="zh-CN" sz="2400" b="1" i="1">
                <a:latin typeface="Times New Roman" panose="02020603050405020304" pitchFamily="18" charset="0"/>
              </a:rPr>
              <a:t>q</a:t>
            </a:r>
            <a:r>
              <a:rPr kumimoji="1" lang="en-US" altLang="zh-CN" sz="2400" b="1">
                <a:latin typeface="Times New Roman" panose="02020603050405020304" pitchFamily="18" charset="0"/>
              </a:rPr>
              <a:t>” </a:t>
            </a:r>
            <a:r>
              <a:rPr kumimoji="1" lang="zh-CN" altLang="en-US" sz="2400" b="1">
                <a:latin typeface="Times New Roman" panose="02020603050405020304" pitchFamily="18" charset="0"/>
              </a:rPr>
              <a:t>（条件语句）</a:t>
            </a:r>
            <a:endParaRPr kumimoji="1" lang="en-US" altLang="zh-CN" sz="2400" b="1" i="1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1219200" y="28194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>
            <a:off x="1219200" y="57912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1295400" y="34290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3200400" y="28194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1600200" y="28956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 i="1">
                <a:latin typeface="Times New Roman" panose="02020603050405020304" pitchFamily="18" charset="0"/>
              </a:rPr>
              <a:t>p        q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600200" y="3657600"/>
            <a:ext cx="1447800" cy="234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0       0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0       1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1       0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1       1</a:t>
            </a:r>
          </a:p>
          <a:p>
            <a:pPr eaLnBrk="1" hangingPunct="1">
              <a:buClrTx/>
              <a:buSzTx/>
              <a:buFontTx/>
              <a:buNone/>
            </a:pPr>
            <a:endParaRPr kumimoji="1" lang="en-US" altLang="zh-CN" sz="2400" b="1">
              <a:latin typeface="Times New Roman" panose="02020603050405020304" pitchFamily="18" charset="0"/>
            </a:endParaRP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3352800" y="28956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kumimoji="1" lang="en-US" altLang="zh-CN" sz="2400" b="1">
                <a:latin typeface="Times New Roman" panose="02020603050405020304" pitchFamily="18" charset="0"/>
              </a:rPr>
              <a:t> </a:t>
            </a:r>
            <a:endParaRPr kumimoji="1" lang="en-US" altLang="zh-CN" sz="2400" b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3657600" y="3657600"/>
            <a:ext cx="609600" cy="234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 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buClrTx/>
              <a:buSzTx/>
              <a:buFontTx/>
              <a:buNone/>
            </a:pPr>
            <a:endParaRPr kumimoji="1" lang="en-US" altLang="zh-CN" sz="2400" b="1">
              <a:latin typeface="Times New Roman" panose="02020603050405020304" pitchFamily="18" charset="0"/>
            </a:endParaRPr>
          </a:p>
        </p:txBody>
      </p:sp>
      <p:sp>
        <p:nvSpPr>
          <p:cNvPr id="26636" name="TextBox 12"/>
          <p:cNvSpPr txBox="1">
            <a:spLocks noChangeArrowheads="1"/>
          </p:cNvSpPr>
          <p:nvPr/>
        </p:nvSpPr>
        <p:spPr bwMode="auto">
          <a:xfrm>
            <a:off x="5508625" y="1989138"/>
            <a:ext cx="3327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称为假设，</a:t>
            </a:r>
            <a:r>
              <a:rPr lang="en-US" altLang="zh-CN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称为结论</a:t>
            </a:r>
            <a:endParaRPr lang="en-US" altLang="zh-CN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9" name="Rectangle 3"/>
          <p:cNvSpPr>
            <a:spLocks noChangeArrowheads="1"/>
          </p:cNvSpPr>
          <p:nvPr/>
        </p:nvSpPr>
        <p:spPr bwMode="auto">
          <a:xfrm>
            <a:off x="755650" y="4581525"/>
            <a:ext cx="5181600" cy="5334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CN" altLang="en-US" sz="1800" b="1">
              <a:solidFill>
                <a:srgbClr val="FF0000"/>
              </a:solidFill>
            </a:endParaRP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6300788" y="2781300"/>
            <a:ext cx="2159000" cy="1016000"/>
          </a:xfrm>
          <a:prstGeom prst="rect">
            <a:avLst/>
          </a:prstGeom>
          <a:solidFill>
            <a:srgbClr val="FFFF99"/>
          </a:solidFill>
          <a:ln w="57150" cmpd="thickThin">
            <a:solidFill>
              <a:srgbClr val="FFCC00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q =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iff 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kumimoji="1" lang="zh-CN" altLang="en-US" sz="2400" b="1">
                <a:latin typeface="Times New Roman" panose="02020603050405020304" pitchFamily="18" charset="0"/>
                <a:sym typeface="Symbol" panose="05050102010706020507" pitchFamily="18" charset="2"/>
              </a:rPr>
              <a:t>为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kumimoji="1" lang="zh-CN" altLang="en-US" sz="2400" b="1">
                <a:latin typeface="Times New Roman" panose="02020603050405020304" pitchFamily="18" charset="0"/>
                <a:sym typeface="Symbol" panose="05050102010706020507" pitchFamily="18" charset="2"/>
              </a:rPr>
              <a:t>而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kumimoji="1" lang="zh-CN" altLang="en-US" sz="2400" b="1">
                <a:latin typeface="Times New Roman" panose="02020603050405020304" pitchFamily="18" charset="0"/>
                <a:sym typeface="Symbol" panose="05050102010706020507" pitchFamily="18" charset="2"/>
              </a:rPr>
              <a:t>为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0</a:t>
            </a:r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 flipH="1">
            <a:off x="5995988" y="3903663"/>
            <a:ext cx="431800" cy="622300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8D61A8-5ECE-4B6B-97DD-8D80A0FCA0DC}" type="slidenum">
              <a:rPr lang="en-US" altLang="zh-CN" smtClean="0"/>
              <a:pPr>
                <a:defRPr/>
              </a:pPr>
              <a:t>15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9" grpId="0" animBg="1"/>
      <p:bldP spid="14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86482"/>
          </a:xfrm>
        </p:spPr>
        <p:txBody>
          <a:bodyPr/>
          <a:lstStyle/>
          <a:p>
            <a:r>
              <a:rPr lang="zh-CN" altLang="en-US" dirty="0" smtClean="0"/>
              <a:t>关于蕴含</a:t>
            </a:r>
            <a:endParaRPr lang="zh-CN" altLang="en-US"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8D61A8-5ECE-4B6B-97DD-8D80A0FCA0DC}" type="slidenum">
              <a:rPr lang="en-US" altLang="zh-CN" smtClean="0"/>
              <a:pPr>
                <a:defRPr/>
              </a:pPr>
              <a:t>16</a:t>
            </a:fld>
            <a:endParaRPr lang="en-US" altLang="zh-CN"/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52864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Wingdings 2"/>
              <a:buChar char="ß"/>
              <a:defRPr/>
            </a:pPr>
            <a:r>
              <a:rPr lang="zh-CN" altLang="en-US" dirty="0" smtClean="0"/>
              <a:t>如果</a:t>
            </a:r>
            <a:r>
              <a:rPr lang="en-US" altLang="zh-CN" dirty="0" smtClean="0"/>
              <a:t>1+1=3</a:t>
            </a:r>
            <a:r>
              <a:rPr lang="zh-CN" altLang="en-US" dirty="0" smtClean="0"/>
              <a:t>，我就是超人</a:t>
            </a:r>
            <a:endParaRPr lang="en-US" altLang="zh-CN" dirty="0" smtClean="0"/>
          </a:p>
          <a:p>
            <a:pPr lvl="1" eaLnBrk="1" fontAlgn="auto" hangingPunct="1">
              <a:lnSpc>
                <a:spcPct val="120000"/>
              </a:lnSpc>
              <a:spcAft>
                <a:spcPts val="0"/>
              </a:spcAft>
              <a:buFont typeface="Wingdings 2"/>
              <a:buChar char="Þ"/>
              <a:defRPr/>
            </a:pPr>
            <a:r>
              <a:rPr lang="zh-CN" altLang="en-US" dirty="0" smtClean="0"/>
              <a:t>命题为真，不保证结论为真</a:t>
            </a:r>
            <a:endParaRPr lang="en-US" altLang="zh-CN" dirty="0" smtClean="0"/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Wingdings 2"/>
              <a:buChar char="ß"/>
              <a:defRPr/>
            </a:pPr>
            <a:r>
              <a:rPr lang="zh-CN" altLang="en-US" dirty="0" smtClean="0"/>
              <a:t>老师说，考试得</a:t>
            </a:r>
            <a:r>
              <a:rPr lang="en-US" altLang="zh-CN" dirty="0" smtClean="0"/>
              <a:t>85</a:t>
            </a:r>
            <a:r>
              <a:rPr lang="zh-CN" altLang="en-US" dirty="0" smtClean="0"/>
              <a:t>分以上会得奖。我考了</a:t>
            </a:r>
            <a:r>
              <a:rPr lang="en-US" altLang="zh-CN" dirty="0" smtClean="0"/>
              <a:t>90</a:t>
            </a:r>
            <a:r>
              <a:rPr lang="zh-CN" altLang="en-US" dirty="0" smtClean="0"/>
              <a:t>分，但没有得到奖</a:t>
            </a:r>
            <a:endParaRPr lang="en-US" altLang="zh-CN" dirty="0" smtClean="0"/>
          </a:p>
          <a:p>
            <a:pPr lvl="1" eaLnBrk="1" fontAlgn="auto" hangingPunct="1">
              <a:lnSpc>
                <a:spcPct val="120000"/>
              </a:lnSpc>
              <a:spcAft>
                <a:spcPts val="0"/>
              </a:spcAft>
              <a:buFont typeface="Wingdings 2"/>
              <a:buChar char="Þ"/>
              <a:defRPr/>
            </a:pPr>
            <a:r>
              <a:rPr lang="zh-CN" altLang="en-US" dirty="0" smtClean="0"/>
              <a:t>老师犯逻辑错误咯！</a:t>
            </a:r>
            <a:endParaRPr lang="en-US" altLang="zh-CN" dirty="0" smtClean="0"/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Wingdings 2"/>
              <a:buChar char="ß"/>
              <a:defRPr/>
            </a:pPr>
            <a:r>
              <a:rPr lang="zh-CN" altLang="en-US" dirty="0" smtClean="0"/>
              <a:t>老师说，考试得</a:t>
            </a:r>
            <a:r>
              <a:rPr lang="en-US" altLang="zh-CN" dirty="0" smtClean="0"/>
              <a:t>85</a:t>
            </a:r>
            <a:r>
              <a:rPr lang="zh-CN" altLang="en-US" dirty="0" smtClean="0"/>
              <a:t>分以上会得奖。我考了</a:t>
            </a:r>
            <a:r>
              <a:rPr lang="en-US" altLang="zh-CN" dirty="0" smtClean="0"/>
              <a:t>80</a:t>
            </a:r>
            <a:r>
              <a:rPr lang="zh-CN" altLang="en-US" dirty="0" smtClean="0"/>
              <a:t>分，但得奖了！</a:t>
            </a:r>
            <a:endParaRPr lang="en-US" altLang="zh-CN" dirty="0" smtClean="0"/>
          </a:p>
          <a:p>
            <a:pPr lvl="1" eaLnBrk="1" fontAlgn="auto" hangingPunct="1">
              <a:lnSpc>
                <a:spcPct val="120000"/>
              </a:lnSpc>
              <a:spcAft>
                <a:spcPts val="0"/>
              </a:spcAft>
              <a:buFont typeface="Wingdings 2"/>
              <a:buChar char="Þ"/>
              <a:defRPr/>
            </a:pPr>
            <a:r>
              <a:rPr lang="zh-CN" altLang="en-US" dirty="0" smtClean="0"/>
              <a:t>老师犯糊涂了？</a:t>
            </a:r>
            <a:endParaRPr lang="en-US" altLang="zh-CN" dirty="0" smtClean="0"/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Wingdings 2"/>
              <a:buChar char="ß"/>
              <a:defRPr/>
            </a:pPr>
            <a:r>
              <a:rPr lang="zh-CN" altLang="en-US" dirty="0" smtClean="0"/>
              <a:t>老师说，考试得不到</a:t>
            </a:r>
            <a:r>
              <a:rPr lang="en-US" altLang="zh-CN" dirty="0" smtClean="0"/>
              <a:t>85</a:t>
            </a:r>
            <a:r>
              <a:rPr lang="zh-CN" altLang="en-US" dirty="0" smtClean="0"/>
              <a:t>分以上别想得奖。我考了</a:t>
            </a:r>
            <a:r>
              <a:rPr lang="en-US" altLang="zh-CN" dirty="0" smtClean="0"/>
              <a:t>80</a:t>
            </a:r>
            <a:r>
              <a:rPr lang="zh-CN" altLang="en-US" dirty="0" smtClean="0"/>
              <a:t>分，但得奖了！</a:t>
            </a:r>
            <a:endParaRPr lang="en-US" altLang="zh-CN" dirty="0" smtClean="0"/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Wingdings 2"/>
              <a:buChar char="ß"/>
              <a:defRPr/>
            </a:pPr>
            <a:r>
              <a:rPr lang="zh-CN" altLang="en-US" dirty="0" smtClean="0"/>
              <a:t>老师说，想得奖，仅当考试得</a:t>
            </a:r>
            <a:r>
              <a:rPr lang="en-US" altLang="zh-CN" dirty="0" smtClean="0"/>
              <a:t>85</a:t>
            </a:r>
            <a:r>
              <a:rPr lang="zh-CN" altLang="en-US" dirty="0" smtClean="0"/>
              <a:t>分以上</a:t>
            </a:r>
            <a:endParaRPr lang="en-US" altLang="zh-CN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ß"/>
              <a:defRPr/>
            </a:pP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16495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/>
              <a:t>关于蕴含</a:t>
            </a:r>
            <a:endParaRPr lang="zh-CN" altLang="en-US" dirty="0" smtClean="0">
              <a:ea typeface="华文楷体" panose="02010600040101010101" pitchFamily="2" charset="-122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916113"/>
            <a:ext cx="8218487" cy="460851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kumimoji="1" lang="en-US" altLang="zh-CN" sz="2800" b="1" i="1" dirty="0" err="1" smtClean="0">
                <a:latin typeface="Times New Roman" panose="02020603050405020304" pitchFamily="18" charset="0"/>
              </a:rPr>
              <a:t>p</a:t>
            </a:r>
            <a:r>
              <a:rPr kumimoji="1" lang="en-US" altLang="zh-CN" sz="2800" b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kumimoji="1" lang="en-US" altLang="zh-CN" sz="2800" b="1" i="1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kumimoji="1" lang="zh-CN" altLang="en-US" sz="2800" b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：</a:t>
            </a:r>
            <a:r>
              <a:rPr kumimoji="1" lang="en-US" altLang="zh-CN" sz="2800" b="1" dirty="0" smtClean="0">
                <a:latin typeface="Times New Roman" panose="02020603050405020304" pitchFamily="18" charset="0"/>
              </a:rPr>
              <a:t>“</a:t>
            </a:r>
            <a:r>
              <a:rPr kumimoji="1" lang="zh-CN" altLang="en-US" sz="2800" b="1" dirty="0" smtClean="0">
                <a:latin typeface="Times New Roman" panose="02020603050405020304" pitchFamily="18" charset="0"/>
              </a:rPr>
              <a:t>若 </a:t>
            </a:r>
            <a:r>
              <a:rPr kumimoji="1" lang="en-US" altLang="zh-CN" sz="2800" b="1" i="1" dirty="0" smtClean="0">
                <a:latin typeface="Times New Roman" panose="02020603050405020304" pitchFamily="18" charset="0"/>
              </a:rPr>
              <a:t>p</a:t>
            </a:r>
            <a:r>
              <a:rPr kumimoji="1" lang="en-US" altLang="zh-CN" sz="2800" b="1" dirty="0" smtClean="0">
                <a:latin typeface="Times New Roman" panose="02020603050405020304" pitchFamily="18" charset="0"/>
              </a:rPr>
              <a:t> </a:t>
            </a:r>
            <a:r>
              <a:rPr kumimoji="1" lang="zh-CN" altLang="en-US" sz="2800" b="1" dirty="0" smtClean="0">
                <a:latin typeface="Times New Roman" panose="02020603050405020304" pitchFamily="18" charset="0"/>
              </a:rPr>
              <a:t>，则 </a:t>
            </a:r>
            <a:r>
              <a:rPr kumimoji="1" lang="en-US" altLang="zh-CN" sz="2800" b="1" i="1" dirty="0" smtClean="0">
                <a:latin typeface="Times New Roman" panose="02020603050405020304" pitchFamily="18" charset="0"/>
              </a:rPr>
              <a:t>q</a:t>
            </a:r>
            <a:r>
              <a:rPr kumimoji="1" lang="en-US" altLang="zh-CN" sz="2800" b="1" dirty="0" smtClean="0">
                <a:latin typeface="Times New Roman" panose="02020603050405020304" pitchFamily="18" charset="0"/>
              </a:rPr>
              <a:t>” </a:t>
            </a:r>
            <a:r>
              <a:rPr kumimoji="1" lang="zh-CN" altLang="en-US" sz="2800" b="1" dirty="0" smtClean="0">
                <a:latin typeface="Times New Roman" panose="02020603050405020304" pitchFamily="18" charset="0"/>
              </a:rPr>
              <a:t>（条件语句）</a:t>
            </a:r>
            <a:endParaRPr kumimoji="1" lang="en-US" altLang="zh-CN" sz="2800" b="1" i="1" dirty="0" smtClean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10000"/>
              </a:lnSpc>
              <a:spcBef>
                <a:spcPct val="35000"/>
              </a:spcBef>
            </a:pP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“想得奖，仅当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只有考试得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85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分以上”</a:t>
            </a:r>
            <a:endParaRPr lang="en-US" altLang="zh-CN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lnSpc>
                <a:spcPct val="110000"/>
              </a:lnSpc>
              <a:spcBef>
                <a:spcPct val="35000"/>
              </a:spcBef>
            </a:pP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“得奖”</a:t>
            </a:r>
            <a:r>
              <a:rPr kumimoji="1" lang="en-US" altLang="zh-CN" sz="2400" b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 </a:t>
            </a:r>
            <a:r>
              <a:rPr kumimoji="1" lang="zh-CN" altLang="en-US" sz="2400" b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“</a:t>
            </a: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考试得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85</a:t>
            </a: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分以上”</a:t>
            </a:r>
            <a:endParaRPr lang="en-US" altLang="zh-CN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lnSpc>
                <a:spcPct val="110000"/>
              </a:lnSpc>
              <a:spcBef>
                <a:spcPct val="35000"/>
              </a:spcBef>
            </a:pP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考不到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85</a:t>
            </a: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分以上，甭想得奖</a:t>
            </a:r>
            <a:endParaRPr lang="en-US" altLang="zh-CN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10000"/>
              </a:lnSpc>
              <a:spcBef>
                <a:spcPct val="35000"/>
              </a:spcBef>
            </a:pP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不能玩游戏，除非做完作业（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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除非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）</a:t>
            </a:r>
            <a:endParaRPr lang="en-US" altLang="zh-CN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lnSpc>
                <a:spcPct val="110000"/>
              </a:lnSpc>
              <a:spcBef>
                <a:spcPct val="35000"/>
              </a:spcBef>
            </a:pP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没有做完作业，就不能玩（ 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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 </a:t>
            </a:r>
            <a:r>
              <a:rPr kumimoji="1" lang="en-US" altLang="zh-CN" sz="2400" b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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）</a:t>
            </a:r>
            <a:endParaRPr lang="en-US" altLang="zh-CN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lnSpc>
                <a:spcPct val="110000"/>
              </a:lnSpc>
              <a:spcBef>
                <a:spcPct val="35000"/>
              </a:spcBef>
            </a:pPr>
            <a:endParaRPr lang="zh-CN" altLang="en-US" sz="2400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FC50BC-D2AC-4C48-9A84-8910F31DC892}" type="slidenum">
              <a:rPr lang="en-US" altLang="zh-CN" smtClean="0"/>
              <a:pPr>
                <a:defRPr/>
              </a:pPr>
              <a:t>17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506413" y="722313"/>
            <a:ext cx="8637587" cy="762000"/>
          </a:xfrm>
        </p:spPr>
        <p:txBody>
          <a:bodyPr/>
          <a:lstStyle/>
          <a:p>
            <a:pPr eaLnBrk="1" hangingPunct="1"/>
            <a:r>
              <a:rPr lang="zh-CN" altLang="en-US" smtClean="0"/>
              <a:t>双蕴含（运算符，联接词）</a:t>
            </a:r>
          </a:p>
        </p:txBody>
      </p:sp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762000" y="1981200"/>
            <a:ext cx="777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 </a:t>
            </a: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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kumimoji="1" lang="en-US" altLang="zh-CN" sz="2400" b="1">
                <a:latin typeface="Times New Roman" panose="02020603050405020304" pitchFamily="18" charset="0"/>
              </a:rPr>
              <a:t> </a:t>
            </a:r>
            <a:r>
              <a:rPr kumimoji="1" lang="zh-CN" altLang="en-US" sz="2400" b="1">
                <a:latin typeface="Times New Roman" panose="02020603050405020304" pitchFamily="18" charset="0"/>
              </a:rPr>
              <a:t>：“</a:t>
            </a: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kumimoji="1" lang="zh-CN" altLang="en-US" sz="2400" b="1">
                <a:latin typeface="Times New Roman" panose="02020603050405020304" pitchFamily="18" charset="0"/>
              </a:rPr>
              <a:t>当且仅当 </a:t>
            </a:r>
            <a:r>
              <a:rPr kumimoji="1" lang="en-US" altLang="zh-CN" sz="2400" b="1" i="1">
                <a:latin typeface="Times New Roman" panose="02020603050405020304" pitchFamily="18" charset="0"/>
              </a:rPr>
              <a:t>q</a:t>
            </a:r>
            <a:r>
              <a:rPr kumimoji="1" lang="en-US" altLang="zh-CN" sz="2400" b="1">
                <a:latin typeface="Times New Roman" panose="02020603050405020304" pitchFamily="18" charset="0"/>
              </a:rPr>
              <a:t> </a:t>
            </a:r>
            <a:r>
              <a:rPr kumimoji="1" lang="zh-CN" altLang="en-US" sz="2400" b="1">
                <a:latin typeface="Times New Roman" panose="02020603050405020304" pitchFamily="18" charset="0"/>
              </a:rPr>
              <a:t>”（双条件语句）</a:t>
            </a:r>
            <a:endParaRPr kumimoji="1" lang="zh-CN" altLang="en-US" sz="2400" b="1" i="1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4" name="Line 6"/>
          <p:cNvSpPr>
            <a:spLocks noChangeShapeType="1"/>
          </p:cNvSpPr>
          <p:nvPr/>
        </p:nvSpPr>
        <p:spPr bwMode="auto">
          <a:xfrm>
            <a:off x="2590800" y="27432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725" name="Line 7"/>
          <p:cNvSpPr>
            <a:spLocks noChangeShapeType="1"/>
          </p:cNvSpPr>
          <p:nvPr/>
        </p:nvSpPr>
        <p:spPr bwMode="auto">
          <a:xfrm>
            <a:off x="2590800" y="57150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726" name="Line 8"/>
          <p:cNvSpPr>
            <a:spLocks noChangeShapeType="1"/>
          </p:cNvSpPr>
          <p:nvPr/>
        </p:nvSpPr>
        <p:spPr bwMode="auto">
          <a:xfrm>
            <a:off x="2667000" y="33528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727" name="Line 9"/>
          <p:cNvSpPr>
            <a:spLocks noChangeShapeType="1"/>
          </p:cNvSpPr>
          <p:nvPr/>
        </p:nvSpPr>
        <p:spPr bwMode="auto">
          <a:xfrm>
            <a:off x="4572000" y="27432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728" name="Text Box 10"/>
          <p:cNvSpPr txBox="1">
            <a:spLocks noChangeArrowheads="1"/>
          </p:cNvSpPr>
          <p:nvPr/>
        </p:nvSpPr>
        <p:spPr bwMode="auto">
          <a:xfrm>
            <a:off x="2971800" y="28194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 i="1">
                <a:latin typeface="Times New Roman" panose="02020603050405020304" pitchFamily="18" charset="0"/>
              </a:rPr>
              <a:t>p        q</a:t>
            </a:r>
          </a:p>
        </p:txBody>
      </p:sp>
      <p:sp>
        <p:nvSpPr>
          <p:cNvPr id="30729" name="Text Box 11"/>
          <p:cNvSpPr txBox="1">
            <a:spLocks noChangeArrowheads="1"/>
          </p:cNvSpPr>
          <p:nvPr/>
        </p:nvSpPr>
        <p:spPr bwMode="auto">
          <a:xfrm>
            <a:off x="2971800" y="3581400"/>
            <a:ext cx="1447800" cy="234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0       0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0       1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1       0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1       1</a:t>
            </a:r>
          </a:p>
          <a:p>
            <a:pPr eaLnBrk="1" hangingPunct="1">
              <a:buClrTx/>
              <a:buSzTx/>
              <a:buFontTx/>
              <a:buNone/>
            </a:pPr>
            <a:endParaRPr kumimoji="1" lang="en-US" altLang="zh-CN" sz="2400" b="1">
              <a:latin typeface="Times New Roman" panose="02020603050405020304" pitchFamily="18" charset="0"/>
            </a:endParaRP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4724400" y="28194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 i="1">
                <a:latin typeface="Times New Roman" panose="02020603050405020304" pitchFamily="18" charset="0"/>
              </a:rPr>
              <a:t>p 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</a:t>
            </a:r>
            <a:r>
              <a:rPr kumimoji="1" lang="en-US" altLang="zh-CN" sz="2400" b="1" i="1">
                <a:latin typeface="Times New Roman" panose="02020603050405020304" pitchFamily="18" charset="0"/>
              </a:rPr>
              <a:t> 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kumimoji="1" lang="en-US" altLang="zh-CN" sz="2400" b="1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0731" name="Text Box 13"/>
          <p:cNvSpPr txBox="1">
            <a:spLocks noChangeArrowheads="1"/>
          </p:cNvSpPr>
          <p:nvPr/>
        </p:nvSpPr>
        <p:spPr bwMode="auto">
          <a:xfrm>
            <a:off x="5029200" y="3581400"/>
            <a:ext cx="609600" cy="234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buClrTx/>
              <a:buSzTx/>
              <a:buFontTx/>
              <a:buNone/>
            </a:pPr>
            <a:endParaRPr kumimoji="1" lang="en-US" altLang="zh-CN" sz="2400" b="1">
              <a:latin typeface="Times New Roman" panose="02020603050405020304" pitchFamily="18" charset="0"/>
            </a:endParaRPr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6156325" y="3933825"/>
            <a:ext cx="2808288" cy="1014413"/>
          </a:xfrm>
          <a:prstGeom prst="rect">
            <a:avLst/>
          </a:prstGeom>
          <a:solidFill>
            <a:srgbClr val="FFFF99"/>
          </a:solidFill>
          <a:ln w="57150" cmpd="thickThin">
            <a:solidFill>
              <a:srgbClr val="FFCC00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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kumimoji="1" lang="en-US" altLang="zh-CN" sz="2400" b="1">
                <a:latin typeface="Times New Roman" panose="02020603050405020304" pitchFamily="18" charset="0"/>
              </a:rPr>
              <a:t> 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iff 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kumimoji="1" lang="zh-CN" altLang="en-US" sz="2400" b="1">
                <a:latin typeface="Times New Roman" panose="02020603050405020304" pitchFamily="18" charset="0"/>
                <a:sym typeface="Symbol" panose="05050102010706020507" pitchFamily="18" charset="2"/>
              </a:rPr>
              <a:t>和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kumimoji="1" lang="zh-CN" altLang="en-US" sz="2400" b="1">
                <a:latin typeface="Times New Roman" panose="02020603050405020304" pitchFamily="18" charset="0"/>
                <a:sym typeface="Symbol" panose="05050102010706020507" pitchFamily="18" charset="2"/>
              </a:rPr>
              <a:t>有相同的真值</a:t>
            </a:r>
            <a:endParaRPr kumimoji="1" lang="en-US" altLang="zh-CN" sz="2400" b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484438" y="5013325"/>
            <a:ext cx="3600450" cy="503238"/>
          </a:xfrm>
          <a:prstGeom prst="rect">
            <a:avLst/>
          </a:prstGeom>
          <a:noFill/>
          <a:ln w="19050">
            <a:solidFill>
              <a:srgbClr val="2009C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CN" altLang="en-US" sz="1800" b="1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2484438" y="3568700"/>
            <a:ext cx="3600450" cy="504825"/>
          </a:xfrm>
          <a:prstGeom prst="rect">
            <a:avLst/>
          </a:prstGeom>
          <a:noFill/>
          <a:ln w="19050">
            <a:solidFill>
              <a:srgbClr val="2009C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CN" altLang="en-US" sz="1800" b="1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8D61A8-5ECE-4B6B-97DD-8D80A0FCA0DC}" type="slidenum">
              <a:rPr lang="en-US" altLang="zh-CN" smtClean="0"/>
              <a:pPr>
                <a:defRPr/>
              </a:pPr>
              <a:t>18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ea typeface="华文楷体" panose="02010600040101010101" pitchFamily="2" charset="-122"/>
              </a:rPr>
              <a:t>命题表达式（命题逻辑公式）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57338"/>
            <a:ext cx="8713788" cy="473392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命题变元是命题表达式；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若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是命题表达式，则（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¬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）也是；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若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是命题表达式，则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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), (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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), (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q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), (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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也是；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只有有限次应用上述规则形成的符号串才是命题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表达式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。</a:t>
            </a:r>
          </a:p>
          <a:p>
            <a:pPr lvl="1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)(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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), 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(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是命题公式（省略了外层括号）。</a:t>
            </a:r>
          </a:p>
          <a:p>
            <a:pPr lvl="1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pq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以及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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都不是命题公式。</a:t>
            </a:r>
            <a:endParaRPr lang="en-US" altLang="zh-CN" sz="2400" b="1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1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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¬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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，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(¬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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是命题公式</a:t>
            </a:r>
            <a:endParaRPr lang="en-US" altLang="zh-CN" sz="2400" b="1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运算符的优先级：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¬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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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</a:t>
            </a:r>
            <a:endParaRPr lang="zh-CN" altLang="en-US" sz="2400" b="1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AA6A5-DDA2-4240-B6F5-FAEE601BBEE1}" type="slidenum">
              <a:rPr lang="en-US" altLang="zh-CN" smtClean="0"/>
              <a:pPr>
                <a:defRPr/>
              </a:pPr>
              <a:t>19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BD00028_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2781300"/>
            <a:ext cx="389890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76250"/>
            <a:ext cx="7772400" cy="930275"/>
          </a:xfrm>
        </p:spPr>
        <p:txBody>
          <a:bodyPr/>
          <a:lstStyle/>
          <a:p>
            <a:pPr eaLnBrk="1" hangingPunct="1"/>
            <a:r>
              <a:rPr lang="zh-CN" altLang="en-US" smtClean="0"/>
              <a:t>内容提要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773238"/>
            <a:ext cx="7267575" cy="2808287"/>
          </a:xfrm>
        </p:spPr>
        <p:txBody>
          <a:bodyPr/>
          <a:lstStyle/>
          <a:p>
            <a:pPr eaLnBrk="1" hangingPunct="1">
              <a:spcBef>
                <a:spcPct val="35000"/>
              </a:spcBef>
            </a:pPr>
            <a:r>
              <a:rPr lang="zh-CN" altLang="en-US" sz="2600" b="1" smtClean="0">
                <a:latin typeface="Times New Roman" panose="02020603050405020304" pitchFamily="18" charset="0"/>
              </a:rPr>
              <a:t>引言</a:t>
            </a:r>
            <a:endParaRPr lang="en-US" altLang="zh-CN" sz="2600" b="1" smtClean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35000"/>
              </a:spcBef>
            </a:pPr>
            <a:r>
              <a:rPr lang="zh-CN" altLang="en-US" sz="2600" b="1" smtClean="0">
                <a:latin typeface="Times New Roman" panose="02020603050405020304" pitchFamily="18" charset="0"/>
              </a:rPr>
              <a:t>逻辑运算符</a:t>
            </a:r>
            <a:endParaRPr lang="en-US" altLang="zh-CN" sz="2600" b="1" smtClean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35000"/>
              </a:spcBef>
            </a:pPr>
            <a:r>
              <a:rPr lang="zh-CN" altLang="en-US" sz="2600" b="1" smtClean="0">
                <a:latin typeface="Times New Roman" panose="02020603050405020304" pitchFamily="18" charset="0"/>
              </a:rPr>
              <a:t>命题表达式</a:t>
            </a:r>
            <a:endParaRPr lang="en-US" altLang="zh-CN" sz="2600" b="1" smtClean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35000"/>
              </a:spcBef>
            </a:pPr>
            <a:r>
              <a:rPr lang="zh-CN" altLang="en-US" sz="2600" b="1" smtClean="0">
                <a:latin typeface="Times New Roman" panose="02020603050405020304" pitchFamily="18" charset="0"/>
              </a:rPr>
              <a:t>命题的真值表</a:t>
            </a:r>
            <a:endParaRPr lang="en-US" altLang="zh-CN" sz="2600" b="1" smtClean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35000"/>
              </a:spcBef>
            </a:pPr>
            <a:r>
              <a:rPr lang="zh-CN" altLang="en-US" sz="2600" b="1" smtClean="0">
                <a:latin typeface="Times New Roman" panose="02020603050405020304" pitchFamily="18" charset="0"/>
              </a:rPr>
              <a:t>逻辑等价</a:t>
            </a:r>
            <a:endParaRPr lang="en-US" altLang="zh-CN" sz="2600" b="1" smtClean="0">
              <a:latin typeface="Times New Roman" panose="02020603050405020304" pitchFamily="18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AA6A5-DDA2-4240-B6F5-FAEE601BBEE1}" type="slidenum">
              <a:rPr lang="en-US" altLang="zh-CN" smtClean="0"/>
              <a:pPr>
                <a:defRPr/>
              </a:pPr>
              <a:t>2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3600" dirty="0" smtClean="0">
                <a:ea typeface="华文楷体" panose="02010600040101010101" pitchFamily="2" charset="-122"/>
              </a:rPr>
              <a:t>将自然语言翻译成命题表达式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28775"/>
            <a:ext cx="8713788" cy="4103688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只有你主修计算机科学或不是新生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才可以从校园网访问因特网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你可以从校园网访问因特网</a:t>
            </a:r>
            <a:endParaRPr lang="en-US" altLang="zh-CN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你主修计算机科学</a:t>
            </a:r>
            <a:endParaRPr lang="en-US" altLang="zh-CN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你是新生</a:t>
            </a:r>
            <a:endParaRPr lang="en-US" altLang="zh-CN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 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 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¬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；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AA6A5-DDA2-4240-B6F5-FAEE601BBEE1}" type="slidenum">
              <a:rPr lang="en-US" altLang="zh-CN" smtClean="0"/>
              <a:pPr>
                <a:defRPr/>
              </a:pPr>
              <a:t>20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3600" dirty="0" smtClean="0">
                <a:ea typeface="华文楷体" panose="02010600040101010101" pitchFamily="2" charset="-122"/>
              </a:rPr>
              <a:t>将自然语言翻译成命题表达式（续）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28775"/>
            <a:ext cx="8893175" cy="4103688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zh-CN" alt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除非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你满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周岁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zh-CN" alt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否则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只要你身高不足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英尺就不能乘滑行游乐车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你能乘滑行游乐车</a:t>
            </a:r>
            <a:endParaRPr lang="en-US" altLang="zh-CN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你身高不足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英尺</a:t>
            </a:r>
            <a:endParaRPr lang="en-US" altLang="zh-CN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你满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周岁</a:t>
            </a:r>
            <a:endParaRPr lang="en-US" altLang="zh-CN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 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 (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¬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CN" sz="2400" b="1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2" eaLnBrk="1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(¬s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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) </a:t>
            </a:r>
            <a:r>
              <a:rPr lang="en-US" altLang="zh-CN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¬</a:t>
            </a:r>
            <a:r>
              <a:rPr lang="en-US" altLang="zh-CN" sz="2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lang="zh-CN" altLang="en-US" sz="2400" b="1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AA6A5-DDA2-4240-B6F5-FAEE601BBEE1}" type="slidenum">
              <a:rPr lang="en-US" altLang="zh-CN" smtClean="0"/>
              <a:pPr>
                <a:defRPr/>
              </a:pPr>
              <a:t>21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dirty="0">
                <a:ea typeface="华文楷体" panose="02010600040101010101" pitchFamily="2" charset="-122"/>
              </a:rPr>
              <a:t>将自然语言翻译成命题表达式（续）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3200" dirty="0"/>
              <a:t>套餐的菜单上写着：</a:t>
            </a:r>
          </a:p>
          <a:p>
            <a:pPr lvl="1"/>
            <a:r>
              <a:rPr lang="zh-CN" altLang="en-US" sz="2800" dirty="0">
                <a:solidFill>
                  <a:srgbClr val="7030A0"/>
                </a:solidFill>
              </a:rPr>
              <a:t>鸡腿饭或者叉烧饭，苹果或香蕉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AA6A5-DDA2-4240-B6F5-FAEE601BBEE1}" type="slidenum">
              <a:rPr lang="en-US" altLang="zh-CN" smtClean="0"/>
              <a:pPr>
                <a:defRPr/>
              </a:pPr>
              <a:t>22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135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7543800" cy="868363"/>
          </a:xfrm>
        </p:spPr>
        <p:txBody>
          <a:bodyPr/>
          <a:lstStyle/>
          <a:p>
            <a:pPr eaLnBrk="1" hangingPunct="1"/>
            <a:r>
              <a:rPr lang="zh-CN" altLang="en-US" dirty="0" smtClean="0">
                <a:ea typeface="华文楷体" panose="02010600040101010101" pitchFamily="2" charset="-122"/>
              </a:rPr>
              <a:t>命题表达式的</a:t>
            </a:r>
            <a:r>
              <a:rPr lang="zh-CN" altLang="en-US" dirty="0" smtClean="0"/>
              <a:t>真值表</a:t>
            </a:r>
            <a:endParaRPr lang="zh-CN" altLang="en-US" dirty="0" smtClean="0">
              <a:ea typeface="华文楷体" panose="02010600040101010101" pitchFamily="2" charset="-122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9700" y="908050"/>
            <a:ext cx="2233613" cy="647700"/>
          </a:xfrm>
        </p:spPr>
        <p:txBody>
          <a:bodyPr/>
          <a:lstStyle/>
          <a:p>
            <a:pPr marL="514350" indent="-514350" eaLnBrk="1" hangingPunct="1">
              <a:buFont typeface="Wingdings" panose="05000000000000000000" pitchFamily="2" charset="2"/>
              <a:buNone/>
            </a:pPr>
            <a:r>
              <a:rPr lang="zh-CN" altLang="en-US" b="1" dirty="0" smtClean="0">
                <a:ea typeface="华文楷体" panose="02010600040101010101" pitchFamily="2" charset="-122"/>
              </a:rPr>
              <a:t> </a:t>
            </a:r>
            <a:r>
              <a:rPr lang="en-US" altLang="zh-CN" b="1" dirty="0" smtClean="0">
                <a:latin typeface="Times New Roman" panose="02020603050405020304" pitchFamily="18" charset="0"/>
              </a:rPr>
              <a:t>(</a:t>
            </a:r>
            <a:r>
              <a:rPr lang="en-US" altLang="zh-CN" b="1" dirty="0" smtClean="0">
                <a:latin typeface="Times New Roman" panose="02020603050405020304" pitchFamily="18" charset="0"/>
                <a:cs typeface="Arial" panose="020B0604020202020204" pitchFamily="34" charset="0"/>
              </a:rPr>
              <a:t>¬</a:t>
            </a:r>
            <a:r>
              <a:rPr lang="en-US" altLang="zh-CN" b="1" i="1" dirty="0" err="1" smtClean="0">
                <a:latin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en-US" altLang="zh-CN" b="1" dirty="0" err="1" smtClean="0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</a:t>
            </a:r>
            <a:r>
              <a:rPr lang="en-US" altLang="zh-CN" b="1" i="1" dirty="0" err="1" smtClean="0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q</a:t>
            </a:r>
            <a:r>
              <a:rPr lang="en-US" altLang="zh-CN" b="1" dirty="0" smtClean="0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)¬</a:t>
            </a:r>
            <a:r>
              <a:rPr lang="en-US" altLang="zh-CN" b="1" i="1" dirty="0" smtClean="0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r</a:t>
            </a:r>
          </a:p>
        </p:txBody>
      </p:sp>
      <p:sp>
        <p:nvSpPr>
          <p:cNvPr id="38916" name="Line 7"/>
          <p:cNvSpPr>
            <a:spLocks noChangeShapeType="1"/>
          </p:cNvSpPr>
          <p:nvPr/>
        </p:nvSpPr>
        <p:spPr bwMode="auto">
          <a:xfrm>
            <a:off x="614363" y="1963738"/>
            <a:ext cx="784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8917" name="Line 8"/>
          <p:cNvSpPr>
            <a:spLocks noChangeShapeType="1"/>
          </p:cNvSpPr>
          <p:nvPr/>
        </p:nvSpPr>
        <p:spPr bwMode="auto">
          <a:xfrm>
            <a:off x="611188" y="6308725"/>
            <a:ext cx="784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8918" name="Line 9"/>
          <p:cNvSpPr>
            <a:spLocks noChangeShapeType="1"/>
          </p:cNvSpPr>
          <p:nvPr/>
        </p:nvSpPr>
        <p:spPr bwMode="auto">
          <a:xfrm>
            <a:off x="685800" y="2497138"/>
            <a:ext cx="784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8919" name="Line 10"/>
          <p:cNvSpPr>
            <a:spLocks noChangeShapeType="1"/>
          </p:cNvSpPr>
          <p:nvPr/>
        </p:nvSpPr>
        <p:spPr bwMode="auto">
          <a:xfrm flipH="1">
            <a:off x="1979613" y="1989138"/>
            <a:ext cx="9525" cy="4310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8920" name="Line 11"/>
          <p:cNvSpPr>
            <a:spLocks noChangeShapeType="1"/>
          </p:cNvSpPr>
          <p:nvPr/>
        </p:nvSpPr>
        <p:spPr bwMode="auto">
          <a:xfrm>
            <a:off x="3203575" y="1989138"/>
            <a:ext cx="1588" cy="435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8921" name="Line 13"/>
          <p:cNvSpPr>
            <a:spLocks noChangeShapeType="1"/>
          </p:cNvSpPr>
          <p:nvPr/>
        </p:nvSpPr>
        <p:spPr bwMode="auto">
          <a:xfrm flipH="1">
            <a:off x="4787900" y="1989138"/>
            <a:ext cx="3175" cy="4308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8922" name="Line 14"/>
          <p:cNvSpPr>
            <a:spLocks noChangeShapeType="1"/>
          </p:cNvSpPr>
          <p:nvPr/>
        </p:nvSpPr>
        <p:spPr bwMode="auto">
          <a:xfrm flipH="1">
            <a:off x="6156325" y="1989138"/>
            <a:ext cx="20638" cy="438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8923" name="Text Box 15"/>
          <p:cNvSpPr txBox="1">
            <a:spLocks noChangeArrowheads="1"/>
          </p:cNvSpPr>
          <p:nvPr/>
        </p:nvSpPr>
        <p:spPr bwMode="auto">
          <a:xfrm>
            <a:off x="628650" y="1993900"/>
            <a:ext cx="1179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 i="1">
                <a:latin typeface="Times New Roman" panose="02020603050405020304" pitchFamily="18" charset="0"/>
              </a:rPr>
              <a:t>p   q    r</a:t>
            </a:r>
          </a:p>
        </p:txBody>
      </p:sp>
      <p:sp>
        <p:nvSpPr>
          <p:cNvPr id="38924" name="Text Box 16"/>
          <p:cNvSpPr txBox="1">
            <a:spLocks noChangeArrowheads="1"/>
          </p:cNvSpPr>
          <p:nvPr/>
        </p:nvSpPr>
        <p:spPr bwMode="auto">
          <a:xfrm>
            <a:off x="698500" y="2522538"/>
            <a:ext cx="1223963" cy="382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0   0   0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0   0   1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0   1   0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0   1   1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1   0   0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1   0   1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1   1   0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1   1   1                      </a:t>
            </a:r>
          </a:p>
        </p:txBody>
      </p:sp>
      <p:sp>
        <p:nvSpPr>
          <p:cNvPr id="38925" name="Text Box 17"/>
          <p:cNvSpPr txBox="1">
            <a:spLocks noChangeArrowheads="1"/>
          </p:cNvSpPr>
          <p:nvPr/>
        </p:nvSpPr>
        <p:spPr bwMode="auto">
          <a:xfrm>
            <a:off x="2439988" y="2525713"/>
            <a:ext cx="533400" cy="382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   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38926" name="Text Box 18"/>
          <p:cNvSpPr txBox="1">
            <a:spLocks noChangeArrowheads="1"/>
          </p:cNvSpPr>
          <p:nvPr/>
        </p:nvSpPr>
        <p:spPr bwMode="auto">
          <a:xfrm>
            <a:off x="2295525" y="1974850"/>
            <a:ext cx="650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 i="1">
                <a:latin typeface="Times New Roman" panose="02020603050405020304" pitchFamily="18" charset="0"/>
                <a:cs typeface="Arial" panose="020B0604020202020204" pitchFamily="34" charset="0"/>
              </a:rPr>
              <a:t>¬ </a:t>
            </a:r>
            <a:r>
              <a:rPr kumimoji="1" lang="en-US" altLang="zh-CN" sz="2400" b="1" i="1">
                <a:latin typeface="Times New Roman" panose="02020603050405020304" pitchFamily="18" charset="0"/>
              </a:rPr>
              <a:t>p                              </a:t>
            </a:r>
          </a:p>
        </p:txBody>
      </p:sp>
      <p:sp>
        <p:nvSpPr>
          <p:cNvPr id="38927" name="Text Box 19"/>
          <p:cNvSpPr txBox="1">
            <a:spLocks noChangeArrowheads="1"/>
          </p:cNvSpPr>
          <p:nvPr/>
        </p:nvSpPr>
        <p:spPr bwMode="auto">
          <a:xfrm>
            <a:off x="3524250" y="2003425"/>
            <a:ext cx="1163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sz="2400" b="1">
                <a:latin typeface="Times New Roman" panose="02020603050405020304" pitchFamily="18" charset="0"/>
              </a:rPr>
              <a:t>¬</a:t>
            </a:r>
            <a:r>
              <a:rPr lang="en-US" altLang="zh-CN" sz="2400" b="1" i="1">
                <a:latin typeface="Times New Roman" panose="02020603050405020304" pitchFamily="18" charset="0"/>
              </a:rPr>
              <a:t>p</a:t>
            </a:r>
            <a:r>
              <a:rPr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</a:t>
            </a:r>
            <a:r>
              <a:rPr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endParaRPr lang="en-US" altLang="zh-CN" sz="2400" b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38928" name="Text Box 22"/>
          <p:cNvSpPr txBox="1">
            <a:spLocks noChangeArrowheads="1"/>
          </p:cNvSpPr>
          <p:nvPr/>
        </p:nvSpPr>
        <p:spPr bwMode="auto">
          <a:xfrm>
            <a:off x="3851275" y="2492375"/>
            <a:ext cx="533400" cy="382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   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38929" name="Text Box 23"/>
          <p:cNvSpPr txBox="1">
            <a:spLocks noChangeArrowheads="1"/>
          </p:cNvSpPr>
          <p:nvPr/>
        </p:nvSpPr>
        <p:spPr bwMode="auto">
          <a:xfrm>
            <a:off x="5076825" y="1989138"/>
            <a:ext cx="792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400" b="1" i="1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¬</a:t>
            </a:r>
            <a:r>
              <a:rPr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r</a:t>
            </a:r>
          </a:p>
        </p:txBody>
      </p:sp>
      <p:sp>
        <p:nvSpPr>
          <p:cNvPr id="38930" name="Text Box 24"/>
          <p:cNvSpPr txBox="1">
            <a:spLocks noChangeArrowheads="1"/>
          </p:cNvSpPr>
          <p:nvPr/>
        </p:nvSpPr>
        <p:spPr bwMode="auto">
          <a:xfrm>
            <a:off x="5149850" y="2511425"/>
            <a:ext cx="533400" cy="382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  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38931" name="Text Box 25"/>
          <p:cNvSpPr txBox="1">
            <a:spLocks noChangeArrowheads="1"/>
          </p:cNvSpPr>
          <p:nvPr/>
        </p:nvSpPr>
        <p:spPr bwMode="auto">
          <a:xfrm>
            <a:off x="6372225" y="1989138"/>
            <a:ext cx="2020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sz="2400" b="1">
                <a:latin typeface="Times New Roman" panose="02020603050405020304" pitchFamily="18" charset="0"/>
              </a:rPr>
              <a:t>(</a:t>
            </a:r>
            <a:r>
              <a:rPr lang="en-US" altLang="zh-CN" sz="2400" b="1">
                <a:latin typeface="Times New Roman" panose="02020603050405020304" pitchFamily="18" charset="0"/>
                <a:cs typeface="Arial" panose="020B0604020202020204" pitchFamily="34" charset="0"/>
              </a:rPr>
              <a:t>¬</a:t>
            </a:r>
            <a:r>
              <a:rPr lang="en-US" altLang="zh-CN" sz="2400" b="1" i="1">
                <a:latin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en-US" altLang="zh-CN" sz="2400" b="1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</a:t>
            </a:r>
            <a:r>
              <a:rPr lang="en-US" altLang="zh-CN" sz="2400" b="1" i="1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q</a:t>
            </a:r>
            <a:r>
              <a:rPr lang="en-US" altLang="zh-CN" sz="2400" b="1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)¬</a:t>
            </a:r>
            <a:r>
              <a:rPr lang="en-US" altLang="zh-CN" sz="2400" b="1" i="1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r</a:t>
            </a:r>
            <a:endParaRPr lang="en-US" altLang="zh-CN" sz="24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38932" name="Text Box 26"/>
          <p:cNvSpPr txBox="1">
            <a:spLocks noChangeArrowheads="1"/>
          </p:cNvSpPr>
          <p:nvPr/>
        </p:nvSpPr>
        <p:spPr bwMode="auto">
          <a:xfrm>
            <a:off x="7092950" y="2492375"/>
            <a:ext cx="533400" cy="382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  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1</a:t>
            </a:r>
          </a:p>
        </p:txBody>
      </p:sp>
      <p:grpSp>
        <p:nvGrpSpPr>
          <p:cNvPr id="38933" name="组合 25"/>
          <p:cNvGrpSpPr>
            <a:grpSpLocks/>
          </p:cNvGrpSpPr>
          <p:nvPr/>
        </p:nvGrpSpPr>
        <p:grpSpPr bwMode="auto">
          <a:xfrm>
            <a:off x="468313" y="2276475"/>
            <a:ext cx="5472112" cy="4543425"/>
            <a:chOff x="468313" y="2276475"/>
            <a:chExt cx="5472112" cy="4543425"/>
          </a:xfrm>
        </p:grpSpPr>
        <p:sp>
          <p:nvSpPr>
            <p:cNvPr id="38938" name="Oval 27"/>
            <p:cNvSpPr>
              <a:spLocks noChangeArrowheads="1"/>
            </p:cNvSpPr>
            <p:nvPr/>
          </p:nvSpPr>
          <p:spPr bwMode="auto">
            <a:xfrm>
              <a:off x="468313" y="2276475"/>
              <a:ext cx="1655762" cy="4321175"/>
            </a:xfrm>
            <a:prstGeom prst="ellipse">
              <a:avLst/>
            </a:prstGeom>
            <a:noFill/>
            <a:ln w="1905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CN" altLang="en-US" sz="1800" b="1"/>
            </a:p>
          </p:txBody>
        </p:sp>
        <p:sp>
          <p:nvSpPr>
            <p:cNvPr id="38939" name="Text Box 28"/>
            <p:cNvSpPr txBox="1">
              <a:spLocks noChangeArrowheads="1"/>
            </p:cNvSpPr>
            <p:nvPr/>
          </p:nvSpPr>
          <p:spPr bwMode="auto">
            <a:xfrm>
              <a:off x="1835150" y="6453188"/>
              <a:ext cx="4105275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zh-CN" altLang="en-US" sz="1800" b="1" dirty="0">
                  <a:latin typeface="Times New Roman" panose="02020603050405020304" pitchFamily="18" charset="0"/>
                </a:rPr>
                <a:t>该命题表达式的</a:t>
              </a:r>
              <a:r>
                <a:rPr lang="zh-CN" altLang="en-US" sz="1800" b="1" dirty="0">
                  <a:latin typeface="Times New Roman" panose="02020603050405020304" pitchFamily="18" charset="0"/>
                  <a:ea typeface="华文楷体" panose="02010600040101010101" pitchFamily="2" charset="-122"/>
                </a:rPr>
                <a:t>所有指派</a:t>
              </a:r>
            </a:p>
          </p:txBody>
        </p:sp>
        <p:sp>
          <p:nvSpPr>
            <p:cNvPr id="38940" name="Line 29"/>
            <p:cNvSpPr>
              <a:spLocks noChangeShapeType="1"/>
            </p:cNvSpPr>
            <p:nvPr/>
          </p:nvSpPr>
          <p:spPr bwMode="auto">
            <a:xfrm flipH="1" flipV="1">
              <a:off x="1403350" y="6381750"/>
              <a:ext cx="504825" cy="215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" name="组合 26"/>
          <p:cNvGrpSpPr>
            <a:grpSpLocks/>
          </p:cNvGrpSpPr>
          <p:nvPr/>
        </p:nvGrpSpPr>
        <p:grpSpPr bwMode="auto">
          <a:xfrm>
            <a:off x="323850" y="3876675"/>
            <a:ext cx="5761038" cy="1136650"/>
            <a:chOff x="323528" y="2492896"/>
            <a:chExt cx="5760369" cy="1135482"/>
          </a:xfrm>
        </p:grpSpPr>
        <p:sp>
          <p:nvSpPr>
            <p:cNvPr id="38936" name="椭圆 23"/>
            <p:cNvSpPr>
              <a:spLocks noChangeArrowheads="1"/>
            </p:cNvSpPr>
            <p:nvPr/>
          </p:nvSpPr>
          <p:spPr bwMode="auto">
            <a:xfrm>
              <a:off x="323528" y="2492896"/>
              <a:ext cx="1728192" cy="504056"/>
            </a:xfrm>
            <a:prstGeom prst="ellipse">
              <a:avLst/>
            </a:prstGeom>
            <a:noFill/>
            <a:ln w="22225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CN" altLang="en-US" sz="1800" b="1"/>
            </a:p>
          </p:txBody>
        </p:sp>
        <p:sp>
          <p:nvSpPr>
            <p:cNvPr id="38937" name="圆角矩形标注 24"/>
            <p:cNvSpPr>
              <a:spLocks noChangeArrowheads="1"/>
            </p:cNvSpPr>
            <p:nvPr/>
          </p:nvSpPr>
          <p:spPr bwMode="auto">
            <a:xfrm>
              <a:off x="3275856" y="2996951"/>
              <a:ext cx="2808041" cy="631427"/>
            </a:xfrm>
            <a:prstGeom prst="wedgeRoundRectCallout">
              <a:avLst>
                <a:gd name="adj1" fmla="val -103417"/>
                <a:gd name="adj2" fmla="val -73338"/>
                <a:gd name="adj3" fmla="val 16667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zh-CN" altLang="en-US" sz="2400" b="1"/>
                <a:t>一种“成假”指派</a:t>
              </a:r>
            </a:p>
          </p:txBody>
        </p:sp>
      </p:grpSp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468313" y="3886200"/>
            <a:ext cx="7343775" cy="5334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CN" altLang="en-US" sz="1800" b="1">
              <a:solidFill>
                <a:srgbClr val="FF0000"/>
              </a:solidFill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AA6A5-DDA2-4240-B6F5-FAEE601BBEE1}" type="slidenum">
              <a:rPr lang="en-US" altLang="zh-CN" smtClean="0"/>
              <a:pPr>
                <a:defRPr/>
              </a:pPr>
              <a:t>23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506413" y="722313"/>
            <a:ext cx="7018337" cy="762000"/>
          </a:xfrm>
        </p:spPr>
        <p:txBody>
          <a:bodyPr/>
          <a:lstStyle/>
          <a:p>
            <a:pPr eaLnBrk="1" hangingPunct="1"/>
            <a:r>
              <a:rPr lang="zh-CN" altLang="en-US" smtClean="0"/>
              <a:t>命题表达式的真值表</a:t>
            </a:r>
          </a:p>
        </p:txBody>
      </p:sp>
      <p:sp>
        <p:nvSpPr>
          <p:cNvPr id="40963" name="Line 14"/>
          <p:cNvSpPr>
            <a:spLocks noChangeShapeType="1"/>
          </p:cNvSpPr>
          <p:nvPr/>
        </p:nvSpPr>
        <p:spPr bwMode="auto">
          <a:xfrm>
            <a:off x="236538" y="2509838"/>
            <a:ext cx="8716962" cy="206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64" name="Line 15"/>
          <p:cNvSpPr>
            <a:spLocks noChangeShapeType="1"/>
          </p:cNvSpPr>
          <p:nvPr/>
        </p:nvSpPr>
        <p:spPr bwMode="auto">
          <a:xfrm flipV="1">
            <a:off x="236538" y="4619625"/>
            <a:ext cx="8716962" cy="238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65" name="Line 16"/>
          <p:cNvSpPr>
            <a:spLocks noChangeShapeType="1"/>
          </p:cNvSpPr>
          <p:nvPr/>
        </p:nvSpPr>
        <p:spPr bwMode="auto">
          <a:xfrm>
            <a:off x="312738" y="2890838"/>
            <a:ext cx="8461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66" name="Line 17"/>
          <p:cNvSpPr>
            <a:spLocks noChangeShapeType="1"/>
          </p:cNvSpPr>
          <p:nvPr/>
        </p:nvSpPr>
        <p:spPr bwMode="auto">
          <a:xfrm>
            <a:off x="1074738" y="2509838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67" name="Line 18"/>
          <p:cNvSpPr>
            <a:spLocks noChangeShapeType="1"/>
          </p:cNvSpPr>
          <p:nvPr/>
        </p:nvSpPr>
        <p:spPr bwMode="auto">
          <a:xfrm>
            <a:off x="2065338" y="2509838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68" name="Line 19"/>
          <p:cNvSpPr>
            <a:spLocks noChangeShapeType="1"/>
          </p:cNvSpPr>
          <p:nvPr/>
        </p:nvSpPr>
        <p:spPr bwMode="auto">
          <a:xfrm>
            <a:off x="3055938" y="2509838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69" name="Text Box 20"/>
          <p:cNvSpPr txBox="1">
            <a:spLocks noChangeArrowheads="1"/>
          </p:cNvSpPr>
          <p:nvPr/>
        </p:nvSpPr>
        <p:spPr bwMode="auto">
          <a:xfrm>
            <a:off x="312738" y="2509838"/>
            <a:ext cx="762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1800" b="1" i="1">
                <a:latin typeface="Times New Roman" panose="02020603050405020304" pitchFamily="18" charset="0"/>
              </a:rPr>
              <a:t>p    q</a:t>
            </a:r>
          </a:p>
        </p:txBody>
      </p:sp>
      <p:sp>
        <p:nvSpPr>
          <p:cNvPr id="40970" name="Text Box 21"/>
          <p:cNvSpPr txBox="1">
            <a:spLocks noChangeArrowheads="1"/>
          </p:cNvSpPr>
          <p:nvPr/>
        </p:nvSpPr>
        <p:spPr bwMode="auto">
          <a:xfrm>
            <a:off x="236538" y="2967038"/>
            <a:ext cx="838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0     0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0     1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1     0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1     1</a:t>
            </a:r>
          </a:p>
        </p:txBody>
      </p:sp>
      <p:sp>
        <p:nvSpPr>
          <p:cNvPr id="40971" name="Text Box 22"/>
          <p:cNvSpPr txBox="1">
            <a:spLocks noChangeArrowheads="1"/>
          </p:cNvSpPr>
          <p:nvPr/>
        </p:nvSpPr>
        <p:spPr bwMode="auto">
          <a:xfrm>
            <a:off x="1227138" y="2509838"/>
            <a:ext cx="838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1800" b="1" i="1">
                <a:latin typeface="Times New Roman" panose="02020603050405020304" pitchFamily="18" charset="0"/>
              </a:rPr>
              <a:t>p</a:t>
            </a:r>
            <a:r>
              <a:rPr kumimoji="1" lang="en-US" altLang="zh-CN" sz="1800" b="1">
                <a:latin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kumimoji="1" lang="en-US" altLang="zh-CN" sz="1800" b="1" i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endParaRPr kumimoji="1" lang="en-US" altLang="zh-CN" sz="1800" b="1" i="1">
              <a:latin typeface="Times New Roman" panose="02020603050405020304" pitchFamily="18" charset="0"/>
            </a:endParaRPr>
          </a:p>
        </p:txBody>
      </p:sp>
      <p:sp>
        <p:nvSpPr>
          <p:cNvPr id="40972" name="Text Box 23"/>
          <p:cNvSpPr txBox="1">
            <a:spLocks noChangeArrowheads="1"/>
          </p:cNvSpPr>
          <p:nvPr/>
        </p:nvSpPr>
        <p:spPr bwMode="auto">
          <a:xfrm>
            <a:off x="2217738" y="2509838"/>
            <a:ext cx="838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1800" b="1" i="1">
                <a:latin typeface="Times New Roman" panose="02020603050405020304" pitchFamily="18" charset="0"/>
              </a:rPr>
              <a:t>q</a:t>
            </a:r>
            <a:r>
              <a:rPr kumimoji="1" lang="en-US" altLang="zh-CN" sz="1800" b="1">
                <a:latin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kumimoji="1" lang="en-US" altLang="zh-CN" sz="1800" b="1" i="1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endParaRPr kumimoji="1" lang="en-US" altLang="zh-CN" sz="1800" b="1" i="1">
              <a:latin typeface="Times New Roman" panose="02020603050405020304" pitchFamily="18" charset="0"/>
            </a:endParaRPr>
          </a:p>
        </p:txBody>
      </p:sp>
      <p:sp>
        <p:nvSpPr>
          <p:cNvPr id="40973" name="Text Box 24"/>
          <p:cNvSpPr txBox="1">
            <a:spLocks noChangeArrowheads="1"/>
          </p:cNvSpPr>
          <p:nvPr/>
        </p:nvSpPr>
        <p:spPr bwMode="auto">
          <a:xfrm>
            <a:off x="1379538" y="2967038"/>
            <a:ext cx="381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1 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0974" name="Text Box 25"/>
          <p:cNvSpPr txBox="1">
            <a:spLocks noChangeArrowheads="1"/>
          </p:cNvSpPr>
          <p:nvPr/>
        </p:nvSpPr>
        <p:spPr bwMode="auto">
          <a:xfrm>
            <a:off x="2370138" y="2967038"/>
            <a:ext cx="381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1 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0975" name="Text Box 26"/>
          <p:cNvSpPr txBox="1">
            <a:spLocks noChangeArrowheads="1"/>
          </p:cNvSpPr>
          <p:nvPr/>
        </p:nvSpPr>
        <p:spPr bwMode="auto">
          <a:xfrm>
            <a:off x="3132138" y="2509838"/>
            <a:ext cx="16097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1800" b="1">
                <a:latin typeface="Times New Roman" panose="02020603050405020304" pitchFamily="18" charset="0"/>
              </a:rPr>
              <a:t>(</a:t>
            </a:r>
            <a:r>
              <a:rPr kumimoji="1" lang="en-US" altLang="zh-CN" sz="1800" b="1" i="1">
                <a:latin typeface="Times New Roman" panose="02020603050405020304" pitchFamily="18" charset="0"/>
              </a:rPr>
              <a:t>p</a:t>
            </a:r>
            <a:r>
              <a:rPr kumimoji="1" lang="en-US" altLang="zh-CN" sz="1800" b="1">
                <a:latin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kumimoji="1" lang="en-US" altLang="zh-CN" sz="1800" b="1" i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kumimoji="1" lang="en-US" altLang="zh-CN" sz="1800" b="1">
                <a:latin typeface="Times New Roman" panose="02020603050405020304" pitchFamily="18" charset="0"/>
                <a:sym typeface="Symbol" panose="05050102010706020507" pitchFamily="18" charset="2"/>
              </a:rPr>
              <a:t>)(</a:t>
            </a:r>
            <a:r>
              <a:rPr kumimoji="1" lang="en-US" altLang="zh-CN" sz="1800" b="1" i="1">
                <a:latin typeface="Times New Roman" panose="02020603050405020304" pitchFamily="18" charset="0"/>
              </a:rPr>
              <a:t>q</a:t>
            </a:r>
            <a:r>
              <a:rPr kumimoji="1" lang="en-US" altLang="zh-CN" sz="1800" b="1">
                <a:latin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kumimoji="1" lang="en-US" altLang="zh-CN" sz="1800" b="1" i="1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kumimoji="1" lang="en-US" altLang="zh-CN" sz="1800" b="1">
                <a:latin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</p:txBody>
      </p:sp>
      <p:sp>
        <p:nvSpPr>
          <p:cNvPr id="40976" name="Text Box 27"/>
          <p:cNvSpPr txBox="1">
            <a:spLocks noChangeArrowheads="1"/>
          </p:cNvSpPr>
          <p:nvPr/>
        </p:nvSpPr>
        <p:spPr bwMode="auto">
          <a:xfrm>
            <a:off x="3733800" y="2962275"/>
            <a:ext cx="381000" cy="160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0977" name="Text Box 29"/>
          <p:cNvSpPr txBox="1">
            <a:spLocks noChangeArrowheads="1"/>
          </p:cNvSpPr>
          <p:nvPr/>
        </p:nvSpPr>
        <p:spPr bwMode="auto">
          <a:xfrm>
            <a:off x="2627313" y="1700213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(</a:t>
            </a: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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)  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kumimoji="1" lang="en-US" altLang="zh-CN" sz="2400" b="1">
                <a:latin typeface="Times New Roman" panose="02020603050405020304" pitchFamily="18" charset="0"/>
              </a:rPr>
              <a:t>(</a:t>
            </a: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)(</a:t>
            </a:r>
            <a:r>
              <a:rPr kumimoji="1" lang="en-US" altLang="zh-CN" sz="2400" b="1" i="1">
                <a:latin typeface="Times New Roman" panose="02020603050405020304" pitchFamily="18" charset="0"/>
              </a:rPr>
              <a:t>q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))</a:t>
            </a:r>
          </a:p>
        </p:txBody>
      </p:sp>
      <p:sp>
        <p:nvSpPr>
          <p:cNvPr id="40978" name="Line 19"/>
          <p:cNvSpPr>
            <a:spLocks noChangeShapeType="1"/>
          </p:cNvSpPr>
          <p:nvPr/>
        </p:nvSpPr>
        <p:spPr bwMode="auto">
          <a:xfrm>
            <a:off x="4668838" y="2509838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79" name="Text Box 26"/>
          <p:cNvSpPr txBox="1">
            <a:spLocks noChangeArrowheads="1"/>
          </p:cNvSpPr>
          <p:nvPr/>
        </p:nvSpPr>
        <p:spPr bwMode="auto">
          <a:xfrm>
            <a:off x="4741863" y="2509838"/>
            <a:ext cx="7921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1800" b="1" i="1">
                <a:latin typeface="Times New Roman" panose="02020603050405020304" pitchFamily="18" charset="0"/>
              </a:rPr>
              <a:t>p</a:t>
            </a:r>
            <a:r>
              <a:rPr kumimoji="1" lang="en-US" altLang="zh-CN" sz="1800" b="1">
                <a:latin typeface="Times New Roman" panose="02020603050405020304" pitchFamily="18" charset="0"/>
                <a:sym typeface="Symbol" panose="05050102010706020507" pitchFamily="18" charset="2"/>
              </a:rPr>
              <a:t></a:t>
            </a:r>
            <a:r>
              <a:rPr kumimoji="1" lang="en-US" altLang="zh-CN" sz="1800" b="1" i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endParaRPr kumimoji="1" lang="en-US" altLang="zh-CN" sz="1800" b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40980" name="Line 19"/>
          <p:cNvSpPr>
            <a:spLocks noChangeShapeType="1"/>
          </p:cNvSpPr>
          <p:nvPr/>
        </p:nvSpPr>
        <p:spPr bwMode="auto">
          <a:xfrm>
            <a:off x="5440363" y="2530475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81" name="Text Box 27"/>
          <p:cNvSpPr txBox="1">
            <a:spLocks noChangeArrowheads="1"/>
          </p:cNvSpPr>
          <p:nvPr/>
        </p:nvSpPr>
        <p:spPr bwMode="auto">
          <a:xfrm>
            <a:off x="4886325" y="2962275"/>
            <a:ext cx="381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0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0982" name="Text Box 29"/>
          <p:cNvSpPr txBox="1">
            <a:spLocks noChangeArrowheads="1"/>
          </p:cNvSpPr>
          <p:nvPr/>
        </p:nvSpPr>
        <p:spPr bwMode="auto">
          <a:xfrm>
            <a:off x="5467350" y="2433638"/>
            <a:ext cx="3486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 i="1">
                <a:latin typeface="Times New Roman" panose="02020603050405020304" pitchFamily="18" charset="0"/>
              </a:rPr>
              <a:t>(p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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q) 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 (</a:t>
            </a:r>
            <a:r>
              <a:rPr kumimoji="1" lang="en-US" altLang="zh-CN" sz="2400" b="1">
                <a:latin typeface="Times New Roman" panose="02020603050405020304" pitchFamily="18" charset="0"/>
              </a:rPr>
              <a:t>(</a:t>
            </a:r>
            <a:r>
              <a:rPr kumimoji="1" lang="en-US" altLang="zh-CN" sz="2400" b="1" i="1">
                <a:latin typeface="Times New Roman" panose="02020603050405020304" pitchFamily="18" charset="0"/>
              </a:rPr>
              <a:t>p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)(</a:t>
            </a:r>
            <a:r>
              <a:rPr kumimoji="1" lang="en-US" altLang="zh-CN" sz="2400" b="1" i="1">
                <a:latin typeface="Times New Roman" panose="02020603050405020304" pitchFamily="18" charset="0"/>
              </a:rPr>
              <a:t>q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kumimoji="1" lang="en-US" altLang="zh-CN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kumimoji="1" lang="en-US" altLang="zh-CN" sz="2400" b="1">
                <a:latin typeface="Times New Roman" panose="02020603050405020304" pitchFamily="18" charset="0"/>
                <a:sym typeface="Symbol" panose="05050102010706020507" pitchFamily="18" charset="2"/>
              </a:rPr>
              <a:t>))</a:t>
            </a:r>
          </a:p>
        </p:txBody>
      </p:sp>
      <p:sp>
        <p:nvSpPr>
          <p:cNvPr id="40983" name="Text Box 27"/>
          <p:cNvSpPr txBox="1">
            <a:spLocks noChangeArrowheads="1"/>
          </p:cNvSpPr>
          <p:nvPr/>
        </p:nvSpPr>
        <p:spPr bwMode="auto">
          <a:xfrm>
            <a:off x="6808788" y="2962275"/>
            <a:ext cx="381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kumimoji="1" lang="en-US" altLang="zh-CN" sz="2000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6" name="Oval 2"/>
          <p:cNvSpPr>
            <a:spLocks noChangeArrowheads="1"/>
          </p:cNvSpPr>
          <p:nvPr/>
        </p:nvSpPr>
        <p:spPr bwMode="auto">
          <a:xfrm>
            <a:off x="3492500" y="2852738"/>
            <a:ext cx="863600" cy="1800225"/>
          </a:xfrm>
          <a:prstGeom prst="ellipse">
            <a:avLst/>
          </a:prstGeom>
          <a:solidFill>
            <a:srgbClr val="CCFFCC">
              <a:alpha val="50195"/>
            </a:srgbClr>
          </a:solidFill>
          <a:ln w="9525">
            <a:solidFill>
              <a:srgbClr val="3399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CN" altLang="en-US" sz="1800" b="1"/>
          </a:p>
        </p:txBody>
      </p:sp>
      <p:sp>
        <p:nvSpPr>
          <p:cNvPr id="27" name="Oval 2"/>
          <p:cNvSpPr>
            <a:spLocks noChangeArrowheads="1"/>
          </p:cNvSpPr>
          <p:nvPr/>
        </p:nvSpPr>
        <p:spPr bwMode="auto">
          <a:xfrm>
            <a:off x="4643438" y="2852738"/>
            <a:ext cx="865187" cy="1800225"/>
          </a:xfrm>
          <a:prstGeom prst="ellipse">
            <a:avLst/>
          </a:prstGeom>
          <a:solidFill>
            <a:srgbClr val="CCFFCC">
              <a:alpha val="50195"/>
            </a:srgbClr>
          </a:solidFill>
          <a:ln w="9525">
            <a:solidFill>
              <a:srgbClr val="3399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CN" altLang="en-US" sz="1800" b="1"/>
          </a:p>
        </p:txBody>
      </p:sp>
      <p:sp>
        <p:nvSpPr>
          <p:cNvPr id="28" name="Oval 2"/>
          <p:cNvSpPr>
            <a:spLocks noChangeArrowheads="1"/>
          </p:cNvSpPr>
          <p:nvPr/>
        </p:nvSpPr>
        <p:spPr bwMode="auto">
          <a:xfrm>
            <a:off x="6516688" y="2852738"/>
            <a:ext cx="863600" cy="1800225"/>
          </a:xfrm>
          <a:prstGeom prst="ellipse">
            <a:avLst/>
          </a:prstGeom>
          <a:solidFill>
            <a:srgbClr val="FFC000">
              <a:alpha val="50195"/>
            </a:srgbClr>
          </a:solidFill>
          <a:ln w="9525">
            <a:solidFill>
              <a:srgbClr val="3399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CN" altLang="en-US" sz="1800" b="1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8D61A8-5ECE-4B6B-97DD-8D80A0FCA0DC}" type="slidenum">
              <a:rPr lang="en-US" altLang="zh-CN" smtClean="0"/>
              <a:pPr>
                <a:defRPr/>
              </a:pPr>
              <a:t>24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765175"/>
            <a:ext cx="5983287" cy="641350"/>
          </a:xfrm>
        </p:spPr>
        <p:txBody>
          <a:bodyPr/>
          <a:lstStyle/>
          <a:p>
            <a:pPr eaLnBrk="1" hangingPunct="1"/>
            <a:r>
              <a:rPr lang="zh-CN" altLang="en-US" sz="3600" dirty="0" smtClean="0">
                <a:ea typeface="华文楷体" panose="02010600040101010101" pitchFamily="2" charset="-122"/>
              </a:rPr>
              <a:t>永真式、矛盾式与可能式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2573337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40000"/>
              </a:spcBef>
            </a:pPr>
            <a:r>
              <a:rPr lang="zh-CN" altLang="en-US" sz="2400" b="1" dirty="0" smtClean="0">
                <a:latin typeface="Times New Roman" panose="02020603050405020304" pitchFamily="18" charset="0"/>
              </a:rPr>
              <a:t>永真式（重言式）：总是真的，无论其中出现的命题变元如何取值。比如：</a:t>
            </a:r>
            <a:r>
              <a:rPr lang="en-US" altLang="zh-CN" sz="2400" b="1" i="1" dirty="0" smtClean="0">
                <a:solidFill>
                  <a:srgbClr val="2009CD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altLang="zh-CN" sz="2400" b="1" dirty="0" smtClean="0">
                <a:solidFill>
                  <a:srgbClr val="2009CD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</a:t>
            </a:r>
            <a:r>
              <a:rPr lang="en-US" altLang="zh-CN" sz="2400" b="1" dirty="0" smtClean="0">
                <a:solidFill>
                  <a:srgbClr val="2009CD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¬</a:t>
            </a:r>
            <a:r>
              <a:rPr lang="en-US" altLang="zh-CN" sz="2400" b="1" i="1" dirty="0" smtClean="0">
                <a:solidFill>
                  <a:srgbClr val="2009CD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endParaRPr kumimoji="1" lang="en-US" altLang="zh-CN" sz="2400" b="1" i="1" dirty="0" smtClean="0">
              <a:solidFill>
                <a:srgbClr val="2009CD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10000"/>
              </a:lnSpc>
              <a:spcBef>
                <a:spcPct val="40000"/>
              </a:spcBef>
            </a:pPr>
            <a:r>
              <a:rPr lang="zh-CN" altLang="en-US" sz="2400" b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矛盾式：</a:t>
            </a:r>
            <a:r>
              <a:rPr lang="zh-CN" altLang="en-US" sz="2400" b="1" dirty="0" smtClean="0">
                <a:latin typeface="Times New Roman" panose="02020603050405020304" pitchFamily="18" charset="0"/>
              </a:rPr>
              <a:t>总是假的，无论其中出现的命题变元如何取值。比如： 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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¬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endParaRPr lang="zh-CN" altLang="en-US" sz="2400" b="1" dirty="0" smtClean="0">
              <a:solidFill>
                <a:srgbClr val="FF0000"/>
              </a:solidFill>
              <a:ea typeface="华文楷体" panose="02010600040101010101" pitchFamily="2" charset="-122"/>
              <a:sym typeface="Symbol" panose="05050102010706020507" pitchFamily="18" charset="2"/>
            </a:endParaRPr>
          </a:p>
          <a:p>
            <a:pPr eaLnBrk="1" hangingPunct="1">
              <a:lnSpc>
                <a:spcPct val="110000"/>
              </a:lnSpc>
              <a:spcBef>
                <a:spcPct val="40000"/>
              </a:spcBef>
            </a:pPr>
            <a:r>
              <a:rPr lang="zh-CN" altLang="en-US" sz="2600" b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可能式：既不是永真式又不是矛盾式。</a:t>
            </a:r>
            <a:r>
              <a:rPr lang="zh-CN" altLang="en-US" sz="2400" b="1" dirty="0" smtClean="0">
                <a:latin typeface="Times New Roman" panose="02020603050405020304" pitchFamily="18" charset="0"/>
              </a:rPr>
              <a:t>比如： </a:t>
            </a:r>
            <a:r>
              <a:rPr lang="en-US" altLang="zh-CN" sz="2400" b="1" dirty="0" smtClean="0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¬</a:t>
            </a:r>
            <a:r>
              <a:rPr lang="en-US" altLang="zh-CN" sz="2400" b="1" i="1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endParaRPr lang="en-US" altLang="zh-CN" sz="2400" b="1" dirty="0" smtClean="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pSp>
        <p:nvGrpSpPr>
          <p:cNvPr id="43012" name="组合 30"/>
          <p:cNvGrpSpPr>
            <a:grpSpLocks/>
          </p:cNvGrpSpPr>
          <p:nvPr/>
        </p:nvGrpSpPr>
        <p:grpSpPr bwMode="auto">
          <a:xfrm>
            <a:off x="2339975" y="4437063"/>
            <a:ext cx="4608513" cy="1744662"/>
            <a:chOff x="3059832" y="4276204"/>
            <a:chExt cx="4608512" cy="1745084"/>
          </a:xfrm>
        </p:grpSpPr>
        <p:sp>
          <p:nvSpPr>
            <p:cNvPr id="43013" name="Line 5"/>
            <p:cNvSpPr>
              <a:spLocks noChangeShapeType="1"/>
            </p:cNvSpPr>
            <p:nvPr/>
          </p:nvSpPr>
          <p:spPr bwMode="auto">
            <a:xfrm>
              <a:off x="3148732" y="4293096"/>
              <a:ext cx="44644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14" name="Line 6"/>
            <p:cNvSpPr>
              <a:spLocks noChangeShapeType="1"/>
            </p:cNvSpPr>
            <p:nvPr/>
          </p:nvSpPr>
          <p:spPr bwMode="auto">
            <a:xfrm>
              <a:off x="3059832" y="6021288"/>
              <a:ext cx="46085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15" name="Line 7"/>
            <p:cNvSpPr>
              <a:spLocks noChangeShapeType="1"/>
            </p:cNvSpPr>
            <p:nvPr/>
          </p:nvSpPr>
          <p:spPr bwMode="auto">
            <a:xfrm>
              <a:off x="4139952" y="4293096"/>
              <a:ext cx="0" cy="1728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16" name="Line 8"/>
            <p:cNvSpPr>
              <a:spLocks noChangeShapeType="1"/>
            </p:cNvSpPr>
            <p:nvPr/>
          </p:nvSpPr>
          <p:spPr bwMode="auto">
            <a:xfrm>
              <a:off x="3131840" y="4869160"/>
              <a:ext cx="44644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17" name="Text Box 9"/>
            <p:cNvSpPr txBox="1">
              <a:spLocks noChangeArrowheads="1"/>
            </p:cNvSpPr>
            <p:nvPr/>
          </p:nvSpPr>
          <p:spPr bwMode="auto">
            <a:xfrm>
              <a:off x="3491880" y="4293096"/>
              <a:ext cx="685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1" lang="en-US" altLang="zh-CN" sz="2400" b="1" i="1">
                  <a:latin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43018" name="Text Box 10"/>
            <p:cNvSpPr txBox="1">
              <a:spLocks noChangeArrowheads="1"/>
            </p:cNvSpPr>
            <p:nvPr/>
          </p:nvSpPr>
          <p:spPr bwMode="auto">
            <a:xfrm>
              <a:off x="4355976" y="4348212"/>
              <a:ext cx="724272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1" lang="en-US" altLang="zh-CN" sz="2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¬ </a:t>
              </a:r>
              <a:r>
                <a:rPr kumimoji="1" lang="en-US" altLang="zh-CN" sz="2400" b="1" i="1">
                  <a:latin typeface="Times New Roman" panose="02020603050405020304" pitchFamily="18" charset="0"/>
                </a:rPr>
                <a:t>p</a:t>
              </a:r>
            </a:p>
          </p:txBody>
        </p:sp>
        <p:grpSp>
          <p:nvGrpSpPr>
            <p:cNvPr id="43019" name="组合 15"/>
            <p:cNvGrpSpPr>
              <a:grpSpLocks/>
            </p:cNvGrpSpPr>
            <p:nvPr/>
          </p:nvGrpSpPr>
          <p:grpSpPr bwMode="auto">
            <a:xfrm>
              <a:off x="4538092" y="4949676"/>
              <a:ext cx="648072" cy="1007864"/>
              <a:chOff x="4499992" y="5038576"/>
              <a:chExt cx="914400" cy="1007864"/>
            </a:xfrm>
          </p:grpSpPr>
          <p:sp>
            <p:nvSpPr>
              <p:cNvPr id="43033" name="Text Box 13"/>
              <p:cNvSpPr txBox="1">
                <a:spLocks noChangeArrowheads="1"/>
              </p:cNvSpPr>
              <p:nvPr/>
            </p:nvSpPr>
            <p:spPr bwMode="auto">
              <a:xfrm>
                <a:off x="4499992" y="5038576"/>
                <a:ext cx="9144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anose="05000000000000000000" pitchFamily="2" charset="2"/>
                  <a:buChar char="l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l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kumimoji="1" lang="en-US" altLang="zh-CN" sz="2400" b="1">
                    <a:latin typeface="Times New Roman" panose="02020603050405020304" pitchFamily="18" charset="0"/>
                  </a:rPr>
                  <a:t>0</a:t>
                </a:r>
              </a:p>
            </p:txBody>
          </p:sp>
          <p:sp>
            <p:nvSpPr>
              <p:cNvPr id="43034" name="Text Box 14"/>
              <p:cNvSpPr txBox="1">
                <a:spLocks noChangeArrowheads="1"/>
              </p:cNvSpPr>
              <p:nvPr/>
            </p:nvSpPr>
            <p:spPr bwMode="auto">
              <a:xfrm>
                <a:off x="4499992" y="5589240"/>
                <a:ext cx="6858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anose="05000000000000000000" pitchFamily="2" charset="2"/>
                  <a:buChar char="l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l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kumimoji="1" lang="en-US" altLang="zh-CN" sz="2400" b="1">
                    <a:latin typeface="Times New Roman" panose="02020603050405020304" pitchFamily="18" charset="0"/>
                  </a:rPr>
                  <a:t>1</a:t>
                </a:r>
              </a:p>
            </p:txBody>
          </p:sp>
        </p:grpSp>
        <p:grpSp>
          <p:nvGrpSpPr>
            <p:cNvPr id="43020" name="组合 16"/>
            <p:cNvGrpSpPr>
              <a:grpSpLocks/>
            </p:cNvGrpSpPr>
            <p:nvPr/>
          </p:nvGrpSpPr>
          <p:grpSpPr bwMode="auto">
            <a:xfrm>
              <a:off x="3483372" y="4941168"/>
              <a:ext cx="648072" cy="995164"/>
              <a:chOff x="4499992" y="5013176"/>
              <a:chExt cx="914400" cy="995164"/>
            </a:xfrm>
          </p:grpSpPr>
          <p:sp>
            <p:nvSpPr>
              <p:cNvPr id="43031" name="Text Box 13"/>
              <p:cNvSpPr txBox="1">
                <a:spLocks noChangeArrowheads="1"/>
              </p:cNvSpPr>
              <p:nvPr/>
            </p:nvSpPr>
            <p:spPr bwMode="auto">
              <a:xfrm>
                <a:off x="4499992" y="5013176"/>
                <a:ext cx="9144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anose="05000000000000000000" pitchFamily="2" charset="2"/>
                  <a:buChar char="l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l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kumimoji="1" lang="en-US" altLang="zh-CN" sz="2400" b="1">
                    <a:latin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43032" name="Text Box 14"/>
              <p:cNvSpPr txBox="1">
                <a:spLocks noChangeArrowheads="1"/>
              </p:cNvSpPr>
              <p:nvPr/>
            </p:nvSpPr>
            <p:spPr bwMode="auto">
              <a:xfrm>
                <a:off x="4511996" y="5551140"/>
                <a:ext cx="6858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anose="05000000000000000000" pitchFamily="2" charset="2"/>
                  <a:buChar char="l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l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kumimoji="1" lang="en-US" altLang="zh-CN" sz="2400" b="1">
                    <a:latin typeface="Times New Roman" panose="02020603050405020304" pitchFamily="18" charset="0"/>
                  </a:rPr>
                  <a:t>0</a:t>
                </a:r>
              </a:p>
            </p:txBody>
          </p:sp>
        </p:grpSp>
        <p:sp>
          <p:nvSpPr>
            <p:cNvPr id="43021" name="Line 7"/>
            <p:cNvSpPr>
              <a:spLocks noChangeShapeType="1"/>
            </p:cNvSpPr>
            <p:nvPr/>
          </p:nvSpPr>
          <p:spPr bwMode="auto">
            <a:xfrm>
              <a:off x="5292080" y="4293096"/>
              <a:ext cx="0" cy="1728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22" name="Line 7"/>
            <p:cNvSpPr>
              <a:spLocks noChangeShapeType="1"/>
            </p:cNvSpPr>
            <p:nvPr/>
          </p:nvSpPr>
          <p:spPr bwMode="auto">
            <a:xfrm>
              <a:off x="6444208" y="4276204"/>
              <a:ext cx="0" cy="1728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23" name="Text Box 10"/>
            <p:cNvSpPr txBox="1">
              <a:spLocks noChangeArrowheads="1"/>
            </p:cNvSpPr>
            <p:nvPr/>
          </p:nvSpPr>
          <p:spPr bwMode="auto">
            <a:xfrm>
              <a:off x="5364088" y="4365104"/>
              <a:ext cx="100811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zh-CN" sz="2400" b="1" i="1">
                  <a:solidFill>
                    <a:srgbClr val="2009CD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p</a:t>
              </a:r>
              <a:r>
                <a:rPr lang="en-US" altLang="zh-CN" sz="2400" b="1">
                  <a:solidFill>
                    <a:srgbClr val="2009CD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</a:t>
              </a:r>
              <a:r>
                <a:rPr lang="en-US" altLang="zh-CN" sz="2400" b="1">
                  <a:solidFill>
                    <a:srgbClr val="2009CD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¬</a:t>
              </a:r>
              <a:r>
                <a:rPr lang="en-US" altLang="zh-CN" sz="2400" b="1" i="1">
                  <a:solidFill>
                    <a:srgbClr val="2009CD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p</a:t>
              </a:r>
              <a:endParaRPr kumimoji="1" lang="en-US" altLang="zh-CN" sz="2400" b="1" i="1">
                <a:solidFill>
                  <a:srgbClr val="2009CD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3024" name="Text Box 10"/>
            <p:cNvSpPr txBox="1">
              <a:spLocks noChangeArrowheads="1"/>
            </p:cNvSpPr>
            <p:nvPr/>
          </p:nvSpPr>
          <p:spPr bwMode="auto">
            <a:xfrm>
              <a:off x="6516216" y="4365104"/>
              <a:ext cx="100811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zh-CN" sz="2400" b="1" i="1">
                  <a:solidFill>
                    <a:srgbClr val="FF0000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p</a:t>
              </a:r>
              <a:r>
                <a:rPr lang="en-US" altLang="zh-CN" sz="2400" b="1">
                  <a:solidFill>
                    <a:srgbClr val="FF0000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</a:t>
              </a:r>
              <a:r>
                <a:rPr lang="en-US" altLang="zh-CN" sz="2400" b="1">
                  <a:solidFill>
                    <a:srgbClr val="FF0000"/>
                  </a:solidFill>
                  <a:latin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rPr>
                <a:t>¬</a:t>
              </a:r>
              <a:r>
                <a:rPr lang="en-US" altLang="zh-CN" sz="2400" b="1" i="1">
                  <a:solidFill>
                    <a:srgbClr val="FF0000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p</a:t>
              </a:r>
              <a:endParaRPr kumimoji="1" lang="en-US" altLang="zh-CN" sz="2400" b="1" i="1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43025" name="组合 24"/>
            <p:cNvGrpSpPr>
              <a:grpSpLocks/>
            </p:cNvGrpSpPr>
            <p:nvPr/>
          </p:nvGrpSpPr>
          <p:grpSpPr bwMode="auto">
            <a:xfrm>
              <a:off x="5580112" y="4928468"/>
              <a:ext cx="504056" cy="1020564"/>
              <a:chOff x="4499992" y="5000476"/>
              <a:chExt cx="711200" cy="1020564"/>
            </a:xfrm>
          </p:grpSpPr>
          <p:sp>
            <p:nvSpPr>
              <p:cNvPr id="43029" name="Text Box 13"/>
              <p:cNvSpPr txBox="1">
                <a:spLocks noChangeArrowheads="1"/>
              </p:cNvSpPr>
              <p:nvPr/>
            </p:nvSpPr>
            <p:spPr bwMode="auto">
              <a:xfrm>
                <a:off x="4499992" y="5000476"/>
                <a:ext cx="711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anose="05000000000000000000" pitchFamily="2" charset="2"/>
                  <a:buChar char="l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l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kumimoji="1" lang="en-US" altLang="zh-CN" sz="2400" b="1">
                    <a:solidFill>
                      <a:srgbClr val="2009CD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43030" name="Text Box 14"/>
              <p:cNvSpPr txBox="1">
                <a:spLocks noChangeArrowheads="1"/>
              </p:cNvSpPr>
              <p:nvPr/>
            </p:nvSpPr>
            <p:spPr bwMode="auto">
              <a:xfrm>
                <a:off x="4499992" y="5563840"/>
                <a:ext cx="6858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anose="05000000000000000000" pitchFamily="2" charset="2"/>
                  <a:buChar char="l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l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kumimoji="1" lang="en-US" altLang="zh-CN" sz="2400" b="1">
                    <a:solidFill>
                      <a:srgbClr val="2009CD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</p:grpSp>
        <p:grpSp>
          <p:nvGrpSpPr>
            <p:cNvPr id="43026" name="组合 27"/>
            <p:cNvGrpSpPr>
              <a:grpSpLocks/>
            </p:cNvGrpSpPr>
            <p:nvPr/>
          </p:nvGrpSpPr>
          <p:grpSpPr bwMode="auto">
            <a:xfrm>
              <a:off x="6660232" y="4911576"/>
              <a:ext cx="648072" cy="1033264"/>
              <a:chOff x="4499992" y="5013176"/>
              <a:chExt cx="914400" cy="1033264"/>
            </a:xfrm>
          </p:grpSpPr>
          <p:sp>
            <p:nvSpPr>
              <p:cNvPr id="43027" name="Text Box 13"/>
              <p:cNvSpPr txBox="1">
                <a:spLocks noChangeArrowheads="1"/>
              </p:cNvSpPr>
              <p:nvPr/>
            </p:nvSpPr>
            <p:spPr bwMode="auto">
              <a:xfrm>
                <a:off x="4499992" y="5013176"/>
                <a:ext cx="9144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anose="05000000000000000000" pitchFamily="2" charset="2"/>
                  <a:buChar char="l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l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kumimoji="1"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0</a:t>
                </a:r>
              </a:p>
            </p:txBody>
          </p:sp>
          <p:sp>
            <p:nvSpPr>
              <p:cNvPr id="43028" name="Text Box 14"/>
              <p:cNvSpPr txBox="1">
                <a:spLocks noChangeArrowheads="1"/>
              </p:cNvSpPr>
              <p:nvPr/>
            </p:nvSpPr>
            <p:spPr bwMode="auto">
              <a:xfrm>
                <a:off x="4499992" y="5589240"/>
                <a:ext cx="6858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anose="05000000000000000000" pitchFamily="2" charset="2"/>
                  <a:buChar char="l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l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l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80000"/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kumimoji="1"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0</a:t>
                </a:r>
              </a:p>
            </p:txBody>
          </p:sp>
        </p:grpSp>
      </p:grp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AA6A5-DDA2-4240-B6F5-FAEE601BBEE1}" type="slidenum">
              <a:rPr lang="en-US" altLang="zh-CN" smtClean="0"/>
              <a:pPr>
                <a:defRPr/>
              </a:pPr>
              <a:t>25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506413" y="722313"/>
            <a:ext cx="8637587" cy="762000"/>
          </a:xfrm>
        </p:spPr>
        <p:txBody>
          <a:bodyPr/>
          <a:lstStyle/>
          <a:p>
            <a:pPr eaLnBrk="1" hangingPunct="1"/>
            <a:r>
              <a:rPr lang="zh-CN" altLang="en-US" smtClean="0"/>
              <a:t>逻辑等价</a:t>
            </a:r>
          </a:p>
        </p:txBody>
      </p:sp>
      <p:sp>
        <p:nvSpPr>
          <p:cNvPr id="45059" name="Text Box 29"/>
          <p:cNvSpPr txBox="1">
            <a:spLocks noChangeArrowheads="1"/>
          </p:cNvSpPr>
          <p:nvPr/>
        </p:nvSpPr>
        <p:spPr bwMode="auto">
          <a:xfrm>
            <a:off x="2195513" y="3933825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400" b="1" i="1" dirty="0" err="1">
                <a:solidFill>
                  <a:srgbClr val="2009CD"/>
                </a:solidFill>
                <a:latin typeface="Times New Roman" panose="02020603050405020304" pitchFamily="18" charset="0"/>
              </a:rPr>
              <a:t>p</a:t>
            </a:r>
            <a:r>
              <a:rPr kumimoji="1" lang="en-US" altLang="zh-CN" sz="2400" b="1" dirty="0" err="1">
                <a:solidFill>
                  <a:srgbClr val="2009CD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</a:t>
            </a:r>
            <a:r>
              <a:rPr kumimoji="1" lang="en-US" altLang="zh-CN" sz="2400" b="1" i="1" dirty="0" err="1">
                <a:solidFill>
                  <a:srgbClr val="2009CD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kumimoji="1" lang="en-US" altLang="zh-CN" sz="2400" b="1" dirty="0">
                <a:solidFill>
                  <a:srgbClr val="2009CD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 </a:t>
            </a:r>
            <a:r>
              <a:rPr lang="en-US" altLang="zh-CN" sz="2400" b="1" dirty="0">
                <a:solidFill>
                  <a:srgbClr val="2009CD"/>
                </a:solidFill>
                <a:latin typeface="Times New Roman" panose="02020603050405020304" pitchFamily="18" charset="0"/>
                <a:ea typeface="华文楷体" panose="02010600040101010101" pitchFamily="2" charset="-122"/>
                <a:sym typeface="Symbol" panose="05050102010706020507" pitchFamily="18" charset="2"/>
              </a:rPr>
              <a:t>  </a:t>
            </a:r>
            <a:r>
              <a:rPr kumimoji="1" lang="en-US" altLang="zh-CN" sz="2400" b="1" dirty="0">
                <a:solidFill>
                  <a:srgbClr val="2009CD"/>
                </a:solidFill>
                <a:latin typeface="Times New Roman" panose="02020603050405020304" pitchFamily="18" charset="0"/>
              </a:rPr>
              <a:t>(</a:t>
            </a:r>
            <a:r>
              <a:rPr kumimoji="1" lang="en-US" altLang="zh-CN" sz="2400" b="1" i="1" dirty="0" err="1">
                <a:solidFill>
                  <a:srgbClr val="2009CD"/>
                </a:solidFill>
                <a:latin typeface="Times New Roman" panose="02020603050405020304" pitchFamily="18" charset="0"/>
              </a:rPr>
              <a:t>p</a:t>
            </a:r>
            <a:r>
              <a:rPr kumimoji="1" lang="en-US" altLang="zh-CN" sz="2400" b="1" dirty="0" err="1">
                <a:solidFill>
                  <a:srgbClr val="2009CD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kumimoji="1" lang="en-US" altLang="zh-CN" sz="2400" b="1" i="1" dirty="0" err="1">
                <a:solidFill>
                  <a:srgbClr val="2009CD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kumimoji="1" lang="en-US" altLang="zh-CN" sz="2400" b="1" dirty="0">
                <a:solidFill>
                  <a:srgbClr val="2009CD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)(</a:t>
            </a:r>
            <a:r>
              <a:rPr kumimoji="1" lang="en-US" altLang="zh-CN" sz="2400" b="1" i="1" dirty="0" err="1">
                <a:solidFill>
                  <a:srgbClr val="2009CD"/>
                </a:solidFill>
                <a:latin typeface="Times New Roman" panose="02020603050405020304" pitchFamily="18" charset="0"/>
              </a:rPr>
              <a:t>q</a:t>
            </a:r>
            <a:r>
              <a:rPr kumimoji="1" lang="en-US" altLang="zh-CN" sz="2400" b="1" dirty="0" err="1">
                <a:solidFill>
                  <a:srgbClr val="2009CD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kumimoji="1" lang="en-US" altLang="zh-CN" sz="2400" b="1" i="1" dirty="0" err="1">
                <a:solidFill>
                  <a:srgbClr val="2009CD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kumimoji="1" lang="en-US" altLang="zh-CN" sz="2400" b="1" dirty="0">
                <a:solidFill>
                  <a:srgbClr val="2009CD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</p:txBody>
      </p:sp>
      <p:sp>
        <p:nvSpPr>
          <p:cNvPr id="26" name="Rectangle 3"/>
          <p:cNvSpPr txBox="1">
            <a:spLocks noChangeArrowheads="1"/>
          </p:cNvSpPr>
          <p:nvPr/>
        </p:nvSpPr>
        <p:spPr>
          <a:xfrm>
            <a:off x="468313" y="1773238"/>
            <a:ext cx="8229600" cy="1655762"/>
          </a:xfrm>
          <a:prstGeom prst="rect">
            <a:avLst/>
          </a:prstGeom>
        </p:spPr>
        <p:txBody>
          <a:bodyPr/>
          <a:lstStyle/>
          <a:p>
            <a:pPr marL="342900" indent="-342900" eaLnBrk="1" hangingPunct="1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/>
            </a:pPr>
            <a:r>
              <a:rPr kumimoji="1" lang="en-US" altLang="zh-CN" sz="2400" b="1" i="1" dirty="0">
                <a:latin typeface="Times New Roman" pitchFamily="18" charset="0"/>
                <a:ea typeface="宋体" charset="-122"/>
              </a:rPr>
              <a:t>p</a:t>
            </a:r>
            <a:r>
              <a:rPr lang="zh-CN" altLang="en-US" sz="2400" b="1" kern="0" dirty="0">
                <a:latin typeface="Times New Roman" pitchFamily="18" charset="0"/>
                <a:ea typeface="宋体" charset="-122"/>
              </a:rPr>
              <a:t>和</a:t>
            </a:r>
            <a:r>
              <a:rPr kumimoji="1" lang="en-US" altLang="zh-CN" sz="2400" b="1" i="1" dirty="0">
                <a:latin typeface="Times New Roman" pitchFamily="18" charset="0"/>
                <a:ea typeface="宋体" charset="-122"/>
                <a:sym typeface="Symbol" pitchFamily="18" charset="2"/>
              </a:rPr>
              <a:t>q</a:t>
            </a:r>
            <a:r>
              <a:rPr lang="zh-CN" altLang="en-US" sz="2400" b="1" kern="0" dirty="0">
                <a:latin typeface="Times New Roman" pitchFamily="18" charset="0"/>
                <a:ea typeface="宋体" charset="-122"/>
              </a:rPr>
              <a:t>逻辑等价：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在所有可能情况下</a:t>
            </a:r>
            <a:r>
              <a:rPr kumimoji="1" lang="en-US" altLang="zh-CN" sz="2400" b="1" i="1" dirty="0">
                <a:latin typeface="Times New Roman" pitchFamily="18" charset="0"/>
                <a:ea typeface="宋体" charset="-122"/>
              </a:rPr>
              <a:t>p</a:t>
            </a:r>
            <a:r>
              <a:rPr lang="zh-CN" altLang="en-US" sz="2400" b="1" kern="0" dirty="0">
                <a:latin typeface="Times New Roman" pitchFamily="18" charset="0"/>
                <a:ea typeface="宋体" charset="-122"/>
              </a:rPr>
              <a:t>和</a:t>
            </a:r>
            <a:r>
              <a:rPr kumimoji="1" lang="en-US" altLang="zh-CN" sz="2400" b="1" i="1" dirty="0">
                <a:latin typeface="Times New Roman" pitchFamily="18" charset="0"/>
                <a:ea typeface="宋体" charset="-122"/>
                <a:sym typeface="Symbol" pitchFamily="18" charset="2"/>
              </a:rPr>
              <a:t>q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都有相同的真值。</a:t>
            </a:r>
            <a:endParaRPr kumimoji="1" lang="en-US" altLang="zh-CN" sz="2400" b="1" i="1" kern="0" dirty="0">
              <a:solidFill>
                <a:srgbClr val="2009CD"/>
              </a:solidFill>
              <a:latin typeface="Times New Roman" pitchFamily="18" charset="0"/>
              <a:ea typeface="+mn-ea"/>
            </a:endParaRPr>
          </a:p>
          <a:p>
            <a:pPr marL="800100" lvl="1" indent="-342900" eaLnBrk="1" hangingPunct="1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  <a:sym typeface="Symbol" pitchFamily="18" charset="2"/>
              </a:rPr>
              <a:t>也就是说，</a:t>
            </a:r>
            <a:r>
              <a:rPr kumimoji="1" lang="en-US" altLang="zh-CN" sz="2400" b="1" i="1" dirty="0" err="1">
                <a:latin typeface="Times New Roman" pitchFamily="18" charset="0"/>
                <a:ea typeface="宋体" charset="-122"/>
              </a:rPr>
              <a:t>p</a:t>
            </a:r>
            <a:r>
              <a:rPr kumimoji="1" lang="en-US" altLang="zh-CN" sz="2400" b="1" dirty="0" err="1">
                <a:latin typeface="Times New Roman" pitchFamily="18" charset="0"/>
                <a:ea typeface="宋体" charset="-122"/>
                <a:sym typeface="Symbol" pitchFamily="18" charset="2"/>
              </a:rPr>
              <a:t></a:t>
            </a:r>
            <a:r>
              <a:rPr kumimoji="1" lang="en-US" altLang="zh-CN" sz="2400" b="1" i="1" dirty="0" err="1">
                <a:latin typeface="Times New Roman" pitchFamily="18" charset="0"/>
                <a:ea typeface="宋体" charset="-122"/>
                <a:sym typeface="Symbol" pitchFamily="18" charset="2"/>
              </a:rPr>
              <a:t>q</a:t>
            </a:r>
            <a:r>
              <a:rPr lang="zh-CN" altLang="en-US" sz="2400" b="1" kern="0" dirty="0">
                <a:latin typeface="Times New Roman" pitchFamily="18" charset="0"/>
                <a:ea typeface="+mn-ea"/>
                <a:sym typeface="Symbol" pitchFamily="18" charset="2"/>
              </a:rPr>
              <a:t>是永真式。</a:t>
            </a:r>
            <a:endParaRPr lang="en-US" altLang="zh-CN" sz="2400" b="1" kern="0" dirty="0">
              <a:latin typeface="Times New Roman" pitchFamily="18" charset="0"/>
              <a:ea typeface="+mn-ea"/>
              <a:sym typeface="Symbol" pitchFamily="18" charset="2"/>
            </a:endParaRPr>
          </a:p>
          <a:p>
            <a:pPr marL="800100" lvl="1" indent="-342900" eaLnBrk="1" hangingPunct="1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  <a:sym typeface="Symbol" pitchFamily="18" charset="2"/>
              </a:rPr>
              <a:t>记法：</a:t>
            </a:r>
            <a:r>
              <a:rPr kumimoji="1" lang="en-US" altLang="zh-CN" sz="2400" b="1" i="1" dirty="0">
                <a:latin typeface="Times New Roman" pitchFamily="18" charset="0"/>
                <a:ea typeface="宋体" charset="-122"/>
              </a:rPr>
              <a:t>p </a:t>
            </a:r>
            <a:r>
              <a:rPr kumimoji="1" lang="en-US" altLang="zh-CN" sz="2400" b="1" dirty="0">
                <a:latin typeface="Times New Roman" pitchFamily="18" charset="0"/>
                <a:ea typeface="宋体" charset="-122"/>
                <a:sym typeface="Symbol"/>
              </a:rPr>
              <a:t> </a:t>
            </a:r>
            <a:r>
              <a:rPr kumimoji="1" lang="en-US" altLang="zh-CN" sz="2400" b="1" i="1" dirty="0">
                <a:latin typeface="Times New Roman" pitchFamily="18" charset="0"/>
                <a:ea typeface="宋体" charset="-122"/>
                <a:sym typeface="Symbol" pitchFamily="18" charset="2"/>
              </a:rPr>
              <a:t>q</a:t>
            </a:r>
            <a:endParaRPr lang="en-US" altLang="zh-CN" sz="2400" b="1" kern="0" dirty="0">
              <a:latin typeface="Times New Roman" pitchFamily="18" charset="0"/>
              <a:ea typeface="+mn-ea"/>
              <a:sym typeface="Symbol" pitchFamily="18" charset="2"/>
            </a:endParaRPr>
          </a:p>
        </p:txBody>
      </p:sp>
      <p:sp>
        <p:nvSpPr>
          <p:cNvPr id="45061" name="矩形 27"/>
          <p:cNvSpPr>
            <a:spLocks noChangeArrowheads="1"/>
          </p:cNvSpPr>
          <p:nvPr/>
        </p:nvSpPr>
        <p:spPr bwMode="auto">
          <a:xfrm>
            <a:off x="1835150" y="4664075"/>
            <a:ext cx="1800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</a:pPr>
            <a:r>
              <a:rPr kumimoji="1" lang="en-US" altLang="zh-CN" sz="2400" b="1">
                <a:solidFill>
                  <a:srgbClr val="2009CD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T  </a:t>
            </a:r>
            <a:r>
              <a:rPr lang="en-US" altLang="zh-CN" sz="2400" b="1" i="1">
                <a:solidFill>
                  <a:srgbClr val="2009CD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altLang="zh-CN" sz="2400" b="1">
                <a:solidFill>
                  <a:srgbClr val="2009CD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</a:t>
            </a:r>
            <a:r>
              <a:rPr lang="en-US" altLang="zh-CN" sz="2400" b="1">
                <a:solidFill>
                  <a:srgbClr val="2009CD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¬</a:t>
            </a:r>
            <a:r>
              <a:rPr lang="en-US" altLang="zh-CN" sz="2400" b="1" i="1">
                <a:solidFill>
                  <a:srgbClr val="2009CD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endParaRPr kumimoji="1" lang="en-US" altLang="zh-CN" sz="2400" b="1" i="1">
              <a:solidFill>
                <a:srgbClr val="2009CD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62" name="矩形 28"/>
          <p:cNvSpPr>
            <a:spLocks noChangeArrowheads="1"/>
          </p:cNvSpPr>
          <p:nvPr/>
        </p:nvSpPr>
        <p:spPr bwMode="auto">
          <a:xfrm>
            <a:off x="3898900" y="4664075"/>
            <a:ext cx="16097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</a:pPr>
            <a:r>
              <a:rPr kumimoji="1" lang="en-US" altLang="zh-CN" sz="2400" b="1">
                <a:solidFill>
                  <a:srgbClr val="2009CD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F  </a:t>
            </a:r>
            <a:r>
              <a:rPr lang="en-US" altLang="zh-CN" sz="2400" b="1" i="1">
                <a:solidFill>
                  <a:srgbClr val="2009CD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altLang="zh-CN" sz="2400" b="1">
                <a:solidFill>
                  <a:srgbClr val="2009CD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</a:t>
            </a:r>
            <a:r>
              <a:rPr lang="en-US" altLang="zh-CN" sz="2400" b="1">
                <a:solidFill>
                  <a:srgbClr val="2009CD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¬</a:t>
            </a:r>
            <a:r>
              <a:rPr lang="en-US" altLang="zh-CN" sz="2400" b="1" i="1">
                <a:solidFill>
                  <a:srgbClr val="2009CD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endParaRPr kumimoji="1" lang="en-US" altLang="zh-CN" sz="2400" b="1" i="1">
              <a:solidFill>
                <a:srgbClr val="2009CD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8D61A8-5ECE-4B6B-97DD-8D80A0FCA0DC}" type="slidenum">
              <a:rPr lang="en-US" altLang="zh-CN" smtClean="0"/>
              <a:pPr>
                <a:defRPr/>
              </a:pPr>
              <a:t>26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22238"/>
            <a:ext cx="7677150" cy="1295400"/>
          </a:xfrm>
        </p:spPr>
        <p:txBody>
          <a:bodyPr/>
          <a:lstStyle/>
          <a:p>
            <a:pPr eaLnBrk="1" hangingPunct="1"/>
            <a:r>
              <a:rPr lang="zh-CN" altLang="en-US" sz="3600" dirty="0" smtClean="0">
                <a:ea typeface="华文楷体" panose="02010600040101010101" pitchFamily="2" charset="-122"/>
              </a:rPr>
              <a:t>命题逻辑公式（定义为一个形式语言）</a:t>
            </a:r>
          </a:p>
        </p:txBody>
      </p:sp>
      <p:sp>
        <p:nvSpPr>
          <p:cNvPr id="21507" name="Rectangle 3"/>
          <p:cNvSpPr>
            <a:spLocks noGrp="1" noRot="1" noChangeAspect="1" noMove="1" noResize="1" noEditPoints="1" noAdjustHandles="1" noChangeArrowheads="1" noChangeShapeType="1" noTextEdit="1"/>
          </p:cNvSpPr>
          <p:nvPr>
            <p:ph type="body" idx="1"/>
          </p:nvPr>
        </p:nvSpPr>
        <p:spPr>
          <a:xfrm>
            <a:off x="611560" y="2132856"/>
            <a:ext cx="8353053" cy="4158407"/>
          </a:xfrm>
          <a:blipFill rotWithShape="0">
            <a:blip r:embed="rId3"/>
            <a:stretch>
              <a:fillRect l="-1459" t="-1466"/>
            </a:stretch>
          </a:blipFill>
          <a:extLst/>
        </p:spPr>
        <p:txBody>
          <a:bodyPr/>
          <a:lstStyle/>
          <a:p>
            <a:r>
              <a:rPr lang="zh-CN" altLang="en-US">
                <a:noFill/>
              </a:rPr>
              <a:t> 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AA6A5-DDA2-4240-B6F5-FAEE601BBEE1}" type="slidenum">
              <a:rPr lang="en-US" altLang="zh-CN" smtClean="0"/>
              <a:pPr>
                <a:defRPr/>
              </a:pPr>
              <a:t>27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AA6A5-DDA2-4240-B6F5-FAEE601BBEE1}" type="slidenum">
              <a:rPr lang="en-US" altLang="zh-CN" smtClean="0"/>
              <a:pPr>
                <a:defRPr/>
              </a:pPr>
              <a:t>28</a:t>
            </a:fld>
            <a:endParaRPr lang="en-US" altLang="zh-CN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2060848"/>
            <a:ext cx="8733617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5639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作业</a:t>
            </a:r>
          </a:p>
        </p:txBody>
      </p:sp>
      <p:sp>
        <p:nvSpPr>
          <p:cNvPr id="33795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zh-CN" sz="3200" dirty="0"/>
              <a:t>教材内容：</a:t>
            </a:r>
            <a:r>
              <a:rPr lang="en-US" altLang="zh-CN" sz="3200" dirty="0"/>
              <a:t>[Rosen] 1.1</a:t>
            </a:r>
            <a:r>
              <a:rPr lang="zh-CN" altLang="zh-CN" sz="3200" dirty="0"/>
              <a:t>，</a:t>
            </a:r>
            <a:r>
              <a:rPr lang="en-US" altLang="zh-CN" sz="3200" dirty="0"/>
              <a:t>1.2</a:t>
            </a:r>
            <a:r>
              <a:rPr lang="zh-CN" altLang="zh-CN" sz="3200" dirty="0"/>
              <a:t>，</a:t>
            </a:r>
            <a:r>
              <a:rPr lang="en-US" altLang="zh-CN" sz="3200" dirty="0"/>
              <a:t>1.3</a:t>
            </a:r>
            <a:r>
              <a:rPr lang="zh-CN" altLang="zh-CN" sz="3200" dirty="0"/>
              <a:t>节</a:t>
            </a:r>
          </a:p>
          <a:p>
            <a:pPr lvl="0"/>
            <a:r>
              <a:rPr lang="zh-CN" altLang="zh-CN" sz="3200" dirty="0"/>
              <a:t>课后习题：</a:t>
            </a:r>
          </a:p>
          <a:p>
            <a:pPr lvl="1"/>
            <a:r>
              <a:rPr lang="zh-CN" altLang="en-US" sz="2800" dirty="0" smtClean="0"/>
              <a:t>见课程网站或者微信群</a:t>
            </a:r>
            <a:endParaRPr lang="zh-CN" altLang="zh-CN" sz="2800"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AA6A5-DDA2-4240-B6F5-FAEE601BBEE1}" type="slidenum">
              <a:rPr lang="en-US" altLang="zh-CN" smtClean="0"/>
              <a:pPr>
                <a:defRPr/>
              </a:pPr>
              <a:t>29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sz="3600" dirty="0" smtClean="0">
                <a:latin typeface="+mn-ea"/>
                <a:ea typeface="+mn-ea"/>
              </a:rPr>
              <a:t>引言－编程语言中的布尔表达式</a:t>
            </a:r>
          </a:p>
        </p:txBody>
      </p:sp>
      <p:sp>
        <p:nvSpPr>
          <p:cNvPr id="11267" name="内容占位符 5"/>
          <p:cNvSpPr>
            <a:spLocks noGrp="1"/>
          </p:cNvSpPr>
          <p:nvPr>
            <p:ph idx="1"/>
          </p:nvPr>
        </p:nvSpPr>
        <p:spPr>
          <a:xfrm>
            <a:off x="395288" y="1719263"/>
            <a:ext cx="7489825" cy="4878387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altLang="zh-CN" sz="2800" b="1" dirty="0" smtClean="0">
                <a:latin typeface="Times New Roman" pitchFamily="18" charset="0"/>
                <a:cs typeface="Times New Roman" pitchFamily="18" charset="0"/>
              </a:rPr>
              <a:t>Java</a:t>
            </a:r>
            <a:r>
              <a:rPr lang="zh-CN" altLang="en-US" sz="2800" b="1" dirty="0" smtClean="0">
                <a:latin typeface="Times New Roman" pitchFamily="18" charset="0"/>
                <a:cs typeface="Times New Roman" pitchFamily="18" charset="0"/>
              </a:rPr>
              <a:t>程序设计语言中的布尔运算符</a:t>
            </a:r>
            <a:endParaRPr lang="en-US" altLang="zh-C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20000"/>
              </a:lnSpc>
              <a:defRPr/>
            </a:pP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&amp;&amp;,  || ,  ! </a:t>
            </a:r>
          </a:p>
          <a:p>
            <a:pPr>
              <a:lnSpc>
                <a:spcPct val="120000"/>
              </a:lnSpc>
              <a:defRPr/>
            </a:pPr>
            <a:r>
              <a:rPr lang="zh-CN" altLang="en-US" sz="2800" b="1" dirty="0" smtClean="0">
                <a:latin typeface="Times New Roman" pitchFamily="18" charset="0"/>
                <a:cs typeface="Times New Roman" pitchFamily="18" charset="0"/>
              </a:rPr>
              <a:t>举例</a:t>
            </a:r>
            <a:endParaRPr lang="en-US" altLang="zh-C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20000"/>
              </a:lnSpc>
              <a:defRPr/>
            </a:pP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(a &gt;= 5) &amp;&amp; (a &lt;= 10) </a:t>
            </a:r>
          </a:p>
          <a:p>
            <a:pPr lvl="1">
              <a:lnSpc>
                <a:spcPct val="120000"/>
              </a:lnSpc>
              <a:defRPr/>
            </a:pP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p || !q</a:t>
            </a:r>
          </a:p>
          <a:p>
            <a:pPr marL="342900" lvl="1" indent="-342900">
              <a:lnSpc>
                <a:spcPct val="120000"/>
              </a:lnSpc>
              <a:buClr>
                <a:schemeClr val="tx2"/>
              </a:buClr>
              <a:defRPr/>
            </a:pPr>
            <a:r>
              <a:rPr lang="zh-CN" altLang="en-US" sz="2800" b="1" dirty="0" smtClean="0">
                <a:latin typeface="Times New Roman" pitchFamily="18" charset="0"/>
                <a:cs typeface="Times New Roman" pitchFamily="18" charset="0"/>
              </a:rPr>
              <a:t>程序验证需要考察有关不变式</a:t>
            </a:r>
            <a:endParaRPr lang="en-US" altLang="zh-C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20000"/>
              </a:lnSpc>
              <a:defRPr/>
            </a:pPr>
            <a:r>
              <a:rPr lang="zh-CN" altLang="en-US" sz="2400" b="1" dirty="0" smtClean="0">
                <a:latin typeface="Times New Roman" pitchFamily="18" charset="0"/>
                <a:cs typeface="Times New Roman" pitchFamily="18" charset="0"/>
              </a:rPr>
              <a:t>条件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zh-CN" altLang="en-US" sz="2400" b="1" dirty="0" smtClean="0">
                <a:latin typeface="Times New Roman" pitchFamily="18" charset="0"/>
                <a:cs typeface="Times New Roman" pitchFamily="18" charset="0"/>
              </a:rPr>
              <a:t>循环语句</a:t>
            </a:r>
            <a:endParaRPr lang="en-US" altLang="zh-CN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defRPr/>
            </a:pPr>
            <a:r>
              <a:rPr lang="zh-CN" altLang="en-US" sz="2800" b="1" dirty="0" smtClean="0">
                <a:latin typeface="Times New Roman" pitchFamily="18" charset="0"/>
                <a:cs typeface="Times New Roman" pitchFamily="18" charset="0"/>
              </a:rPr>
              <a:t>程序分析时需要考虑布尔表达式的可满足性</a:t>
            </a:r>
            <a:endParaRPr lang="en-US" altLang="zh-CN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矩形标注 4"/>
          <p:cNvSpPr>
            <a:spLocks noChangeArrowheads="1"/>
          </p:cNvSpPr>
          <p:nvPr/>
        </p:nvSpPr>
        <p:spPr bwMode="auto">
          <a:xfrm>
            <a:off x="5076825" y="3284538"/>
            <a:ext cx="3598863" cy="1008062"/>
          </a:xfrm>
          <a:prstGeom prst="wedgeRectCallout">
            <a:avLst>
              <a:gd name="adj1" fmla="val -49759"/>
              <a:gd name="adj2" fmla="val 24620"/>
            </a:avLst>
          </a:prstGeom>
          <a:noFill/>
          <a:ln w="9525" algn="ctr">
            <a:solidFill>
              <a:srgbClr val="2009C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800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 </a:t>
            </a:r>
            <a:r>
              <a:rPr lang="en-US" altLang="zh-CN" sz="2800" i="1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800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&lt;0 then abs:=-</a:t>
            </a:r>
            <a:r>
              <a:rPr lang="en-US" altLang="zh-CN" sz="2800" i="1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800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else abs:=</a:t>
            </a:r>
            <a:r>
              <a:rPr lang="en-US" altLang="zh-CN" sz="2800" i="1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zh-CN" altLang="en-US" sz="2800" i="1">
              <a:solidFill>
                <a:srgbClr val="2009C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AA6A5-DDA2-4240-B6F5-FAEE601BBEE1}" type="slidenum">
              <a:rPr lang="en-US" altLang="zh-CN" smtClean="0"/>
              <a:pPr>
                <a:defRPr/>
              </a:pPr>
              <a:t>3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sz="3600" dirty="0" smtClean="0">
                <a:latin typeface="+mn-ea"/>
                <a:ea typeface="+mn-ea"/>
              </a:rPr>
              <a:t>引言－搜索引擎中的布尔检索</a:t>
            </a:r>
          </a:p>
        </p:txBody>
      </p:sp>
      <p:sp>
        <p:nvSpPr>
          <p:cNvPr id="10243" name="内容占位符 5"/>
          <p:cNvSpPr>
            <a:spLocks noGrp="1"/>
          </p:cNvSpPr>
          <p:nvPr>
            <p:ph idx="1"/>
          </p:nvPr>
        </p:nvSpPr>
        <p:spPr>
          <a:xfrm>
            <a:off x="323850" y="1719263"/>
            <a:ext cx="8640763" cy="494982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布尔逻辑检索</a:t>
            </a:r>
            <a:endParaRPr lang="en-US" altLang="zh-CN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</a:pP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利用</a:t>
            </a:r>
            <a:r>
              <a:rPr lang="zh-CN" altLang="en-US" sz="2400" b="1" dirty="0" smtClean="0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布尔逻辑运算符</a:t>
            </a: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进行</a:t>
            </a:r>
            <a:r>
              <a:rPr lang="zh-CN" altLang="en-US" sz="2400" b="1" dirty="0" smtClean="0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检索项的逻辑组配</a:t>
            </a: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，用以表达检索者的查询。</a:t>
            </a:r>
            <a:endParaRPr lang="en-US" altLang="zh-CN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20000"/>
              </a:lnSpc>
            </a:pPr>
            <a:r>
              <a:rPr lang="en-US" altLang="zh-CN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(“ San </a:t>
            </a:r>
            <a:r>
              <a:rPr lang="en-US" altLang="zh-CN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zh-CN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hang ” </a:t>
            </a:r>
            <a:r>
              <a:rPr lang="en-US" altLang="zh-CN" sz="2100" b="1" dirty="0" smtClean="0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altLang="zh-CN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zh-CN" altLang="en-US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张三</a:t>
            </a:r>
            <a:r>
              <a:rPr lang="en-US" altLang="zh-CN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") </a:t>
            </a:r>
            <a:r>
              <a:rPr lang="en-US" altLang="zh-CN" sz="2100" b="1" dirty="0" smtClean="0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altLang="zh-CN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"Software Engineering" </a:t>
            </a:r>
          </a:p>
          <a:p>
            <a:pPr lvl="2">
              <a:lnSpc>
                <a:spcPct val="120000"/>
              </a:lnSpc>
            </a:pPr>
            <a:r>
              <a:rPr lang="en-US" altLang="zh-CN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 </a:t>
            </a:r>
            <a:r>
              <a:rPr lang="en-US" altLang="zh-CN" sz="2100" b="1" dirty="0" smtClean="0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altLang="zh-CN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“Ontology”// </a:t>
            </a:r>
            <a:r>
              <a:rPr lang="zh-CN" altLang="en-US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有的使用“</a:t>
            </a:r>
            <a:r>
              <a:rPr lang="en-US" altLang="zh-CN" sz="2400" b="1" dirty="0" smtClean="0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zh-CN" altLang="en-US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”替代</a:t>
            </a:r>
            <a:r>
              <a:rPr lang="en-US" altLang="zh-CN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“NOT”</a:t>
            </a:r>
          </a:p>
          <a:p>
            <a:pPr>
              <a:lnSpc>
                <a:spcPct val="120000"/>
              </a:lnSpc>
            </a:pPr>
            <a:r>
              <a:rPr lang="zh-CN" altLang="en-US" sz="2800" b="1" dirty="0" smtClean="0"/>
              <a:t>布尔运算符</a:t>
            </a:r>
            <a:endParaRPr lang="en-US" altLang="zh-CN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</a:pP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与，合取，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Conjunction (AND) (</a:t>
            </a:r>
            <a:r>
              <a:rPr lang="en-US" altLang="zh-CN" sz="2400" b="1" dirty="0" smtClean="0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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&amp;, · ) </a:t>
            </a:r>
          </a:p>
          <a:p>
            <a:pPr lvl="1">
              <a:lnSpc>
                <a:spcPct val="120000"/>
              </a:lnSpc>
            </a:pP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或，析取，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Disjunction (OR) (</a:t>
            </a:r>
            <a:r>
              <a:rPr lang="en-US" altLang="zh-CN" sz="2400" b="1" dirty="0" smtClean="0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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>
              <a:lnSpc>
                <a:spcPct val="120000"/>
              </a:lnSpc>
            </a:pP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非，否定，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Negation (NOT) (</a:t>
            </a:r>
            <a:r>
              <a:rPr lang="en-US" altLang="zh-CN" sz="2400" b="1" dirty="0" smtClean="0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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~, -)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AA6A5-DDA2-4240-B6F5-FAEE601BBEE1}" type="slidenum">
              <a:rPr lang="en-US" altLang="zh-CN" smtClean="0"/>
              <a:pPr>
                <a:defRPr/>
              </a:pPr>
              <a:t>4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sz="3600" dirty="0" smtClean="0">
                <a:latin typeface="+mn-ea"/>
                <a:ea typeface="+mn-ea"/>
              </a:rPr>
              <a:t>引言－逻辑迷题</a:t>
            </a:r>
          </a:p>
        </p:txBody>
      </p:sp>
      <p:sp>
        <p:nvSpPr>
          <p:cNvPr id="9219" name="内容占位符 5"/>
          <p:cNvSpPr>
            <a:spLocks noGrp="1"/>
          </p:cNvSpPr>
          <p:nvPr>
            <p:ph idx="1"/>
          </p:nvPr>
        </p:nvSpPr>
        <p:spPr>
          <a:xfrm>
            <a:off x="323850" y="1719263"/>
            <a:ext cx="8496300" cy="2286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泥巴孩谜题</a:t>
            </a:r>
            <a:endParaRPr lang="en-US" altLang="zh-CN" sz="28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</a:pP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一个男孩和一个女孩玩耍回来，看不见自己的额头，父亲说“你们当中至少有一个人额头上有泥”。父亲问孩子“你知道你额头上有没有泥？”</a:t>
            </a:r>
            <a:endParaRPr lang="en-US" altLang="zh-CN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矩形标注 3"/>
          <p:cNvSpPr>
            <a:spLocks noChangeArrowheads="1"/>
          </p:cNvSpPr>
          <p:nvPr/>
        </p:nvSpPr>
        <p:spPr bwMode="auto">
          <a:xfrm>
            <a:off x="1547813" y="4221163"/>
            <a:ext cx="6192837" cy="1655762"/>
          </a:xfrm>
          <a:prstGeom prst="wedgeRectCallout">
            <a:avLst>
              <a:gd name="adj1" fmla="val -20833"/>
              <a:gd name="adj2" fmla="val 20444"/>
            </a:avLst>
          </a:prstGeom>
          <a:noFill/>
          <a:ln w="9525" algn="ctr">
            <a:solidFill>
              <a:srgbClr val="2009C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800" b="1" i="1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en-US" sz="2800" b="1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：男孩的额头上有泥</a:t>
            </a:r>
            <a:endParaRPr lang="en-US" altLang="zh-CN" sz="2800" b="1">
              <a:solidFill>
                <a:srgbClr val="2009C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800" b="1" i="1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altLang="en-US" sz="2800" b="1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：女孩的额头上有泥</a:t>
            </a:r>
            <a:endParaRPr lang="en-US" altLang="zh-CN" sz="2800" b="1">
              <a:solidFill>
                <a:srgbClr val="2009C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800" b="1" i="1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altLang="zh-CN" sz="2800" b="1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</a:t>
            </a:r>
            <a:r>
              <a:rPr lang="en-US" altLang="zh-CN" sz="2800" b="1" i="1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sz="2800" b="1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CN" altLang="en-US" sz="2800" b="1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为真</a:t>
            </a:r>
            <a:endParaRPr lang="zh-CN" altLang="en-US" sz="2800" b="1">
              <a:solidFill>
                <a:srgbClr val="2009C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AA6A5-DDA2-4240-B6F5-FAEE601BBEE1}" type="slidenum">
              <a:rPr lang="en-US" altLang="zh-CN" smtClean="0"/>
              <a:pPr>
                <a:defRPr/>
              </a:pPr>
              <a:t>5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引言</a:t>
            </a:r>
            <a:r>
              <a:rPr lang="zh-CN" altLang="en-US" smtClean="0">
                <a:latin typeface="仿宋" panose="02010609060101010101" pitchFamily="49" charset="-122"/>
                <a:ea typeface="仿宋" panose="02010609060101010101" pitchFamily="49" charset="-122"/>
              </a:rPr>
              <a:t>－</a:t>
            </a:r>
            <a:r>
              <a:rPr lang="zh-CN" altLang="en-US" smtClean="0"/>
              <a:t>日常生活中的逻辑</a:t>
            </a:r>
          </a:p>
        </p:txBody>
      </p:sp>
      <p:sp>
        <p:nvSpPr>
          <p:cNvPr id="10243" name="内容占位符 5"/>
          <p:cNvSpPr>
            <a:spLocks noGrp="1"/>
          </p:cNvSpPr>
          <p:nvPr>
            <p:ph idx="1"/>
          </p:nvPr>
        </p:nvSpPr>
        <p:spPr>
          <a:xfrm>
            <a:off x="323850" y="1719263"/>
            <a:ext cx="8820150" cy="430212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sz="2800" b="1" smtClean="0"/>
              <a:t>父子对话</a:t>
            </a:r>
            <a:endParaRPr lang="en-US" altLang="zh-CN" sz="2800" b="1" smtClean="0"/>
          </a:p>
          <a:p>
            <a:pPr lvl="1" eaLnBrk="1" hangingPunct="1">
              <a:lnSpc>
                <a:spcPct val="120000"/>
              </a:lnSpc>
            </a:pPr>
            <a:r>
              <a:rPr lang="zh-CN" altLang="en-US" sz="2400" b="1" smtClean="0"/>
              <a:t>子：爸爸，我要玩游戏</a:t>
            </a:r>
            <a:endParaRPr lang="en-US" altLang="zh-CN" sz="2400" b="1" smtClean="0"/>
          </a:p>
          <a:p>
            <a:pPr lvl="1" eaLnBrk="1" hangingPunct="1">
              <a:lnSpc>
                <a:spcPct val="120000"/>
              </a:lnSpc>
            </a:pPr>
            <a:r>
              <a:rPr lang="zh-CN" altLang="en-US" sz="2400" b="1" smtClean="0"/>
              <a:t>父：不做完作业不能玩游戏 （除非</a:t>
            </a:r>
            <a:r>
              <a:rPr lang="en-US" altLang="zh-CN" sz="2400" b="1" smtClean="0"/>
              <a:t>…, </a:t>
            </a:r>
            <a:r>
              <a:rPr lang="zh-CN" altLang="en-US" sz="2400" b="1" smtClean="0"/>
              <a:t>否则不允许</a:t>
            </a:r>
            <a:r>
              <a:rPr lang="en-US" altLang="zh-CN" sz="2400" b="1" smtClean="0"/>
              <a:t>….</a:t>
            </a:r>
            <a:r>
              <a:rPr lang="zh-CN" altLang="en-US" sz="2400" b="1" smtClean="0"/>
              <a:t> ）</a:t>
            </a:r>
            <a:endParaRPr lang="en-US" altLang="zh-CN" sz="2400" b="1" smtClean="0"/>
          </a:p>
          <a:p>
            <a:pPr eaLnBrk="1" hangingPunct="1">
              <a:lnSpc>
                <a:spcPct val="120000"/>
              </a:lnSpc>
            </a:pPr>
            <a:r>
              <a:rPr lang="zh-CN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如果以</a:t>
            </a:r>
            <a:r>
              <a:rPr lang="en-US" altLang="zh-CN" sz="28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表示“做完作业”，</a:t>
            </a:r>
            <a:r>
              <a:rPr lang="en-US" altLang="zh-CN" sz="28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表示“玩游戏”</a:t>
            </a:r>
            <a:endParaRPr lang="en-US" altLang="zh-CN" sz="28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lnSpc>
                <a:spcPct val="120000"/>
              </a:lnSpc>
            </a:pPr>
            <a:r>
              <a:rPr lang="zh-CN" altLang="en-US" sz="2400" b="1" smtClean="0"/>
              <a:t>常理：</a:t>
            </a:r>
            <a:r>
              <a:rPr kumimoji="1" lang="en-US" altLang="zh-CN" sz="2400" b="1" i="1" smtClean="0">
                <a:latin typeface="Times New Roman" panose="02020603050405020304" pitchFamily="18" charset="0"/>
              </a:rPr>
              <a:t> p</a:t>
            </a:r>
            <a:r>
              <a:rPr kumimoji="1" lang="en-US" altLang="zh-CN" sz="2400" b="1" smtClean="0">
                <a:latin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kumimoji="1" lang="en-US" altLang="zh-CN" sz="2400" b="1" i="1" smtClean="0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endParaRPr lang="en-US" altLang="zh-CN" sz="2400" b="1" smtClean="0"/>
          </a:p>
          <a:p>
            <a:pPr lvl="1" eaLnBrk="1" hangingPunct="1">
              <a:lnSpc>
                <a:spcPct val="120000"/>
              </a:lnSpc>
            </a:pPr>
            <a:r>
              <a:rPr lang="zh-CN" altLang="en-US" sz="2400" b="1" smtClean="0"/>
              <a:t>数学：</a:t>
            </a:r>
            <a:r>
              <a:rPr lang="zh-CN" altLang="en-US" sz="2400" b="1" smtClean="0">
                <a:sym typeface="Symbol" panose="05050102010706020507" pitchFamily="18" charset="2"/>
              </a:rPr>
              <a:t></a:t>
            </a:r>
            <a:r>
              <a:rPr kumimoji="1" lang="en-US" altLang="zh-CN" sz="2400" b="1" i="1" smtClean="0">
                <a:latin typeface="Times New Roman" panose="02020603050405020304" pitchFamily="18" charset="0"/>
              </a:rPr>
              <a:t> p</a:t>
            </a:r>
            <a:r>
              <a:rPr kumimoji="1" lang="en-US" altLang="zh-CN" sz="2400" b="1" smtClean="0">
                <a:latin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zh-CN" altLang="en-US" sz="2400" b="1" smtClean="0">
                <a:sym typeface="Symbol" panose="05050102010706020507" pitchFamily="18" charset="2"/>
              </a:rPr>
              <a:t> </a:t>
            </a:r>
            <a:r>
              <a:rPr kumimoji="1" lang="en-US" altLang="zh-CN" sz="2400" b="1" i="1" smtClean="0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kumimoji="1" lang="zh-CN" altLang="en-US" sz="2400" b="1" smtClean="0">
                <a:latin typeface="Times New Roman" panose="02020603050405020304" pitchFamily="18" charset="0"/>
                <a:sym typeface="Symbol" panose="05050102010706020507" pitchFamily="18" charset="2"/>
              </a:rPr>
              <a:t>（等价命题：</a:t>
            </a:r>
            <a:r>
              <a:rPr kumimoji="1" lang="en-US" altLang="zh-CN" sz="2400" b="1" i="1" smtClean="0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kumimoji="1" lang="en-US" altLang="zh-CN" sz="2400" b="1" smtClean="0">
                <a:latin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kumimoji="1" lang="en-US" altLang="zh-CN" sz="2400" b="1" i="1" smtClean="0">
                <a:latin typeface="Times New Roman" panose="02020603050405020304" pitchFamily="18" charset="0"/>
              </a:rPr>
              <a:t>p</a:t>
            </a:r>
            <a:r>
              <a:rPr lang="zh-CN" altLang="en-US" sz="2400" b="1" smtClean="0"/>
              <a:t>）</a:t>
            </a:r>
            <a:endParaRPr lang="en-US" altLang="zh-CN" sz="2400" b="1" smtClean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AA6A5-DDA2-4240-B6F5-FAEE601BBEE1}" type="slidenum">
              <a:rPr lang="en-US" altLang="zh-CN" smtClean="0"/>
              <a:pPr>
                <a:defRPr/>
              </a:pPr>
              <a:t>6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引言</a:t>
            </a:r>
            <a:r>
              <a:rPr lang="zh-CN" altLang="en-US" smtClean="0">
                <a:latin typeface="仿宋" panose="02010609060101010101" pitchFamily="49" charset="-122"/>
                <a:ea typeface="仿宋" panose="02010609060101010101" pitchFamily="49" charset="-122"/>
              </a:rPr>
              <a:t>－</a:t>
            </a:r>
            <a:r>
              <a:rPr lang="zh-CN" altLang="en-US" smtClean="0"/>
              <a:t>日常生活中的推理</a:t>
            </a:r>
          </a:p>
        </p:txBody>
      </p:sp>
      <p:sp>
        <p:nvSpPr>
          <p:cNvPr id="11267" name="内容占位符 5"/>
          <p:cNvSpPr>
            <a:spLocks noGrp="1"/>
          </p:cNvSpPr>
          <p:nvPr>
            <p:ph idx="1"/>
          </p:nvPr>
        </p:nvSpPr>
        <p:spPr>
          <a:xfrm>
            <a:off x="323850" y="1719263"/>
            <a:ext cx="8640763" cy="430212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sz="2800" b="1" dirty="0" smtClean="0"/>
              <a:t>老张宴请好友，他和老钱先到目的地，等了好久小刘还没到。老张说道：“哎，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该来的还没有来</a:t>
            </a:r>
            <a:r>
              <a:rPr lang="zh-CN" altLang="en-US" sz="2800" b="1" dirty="0" smtClean="0"/>
              <a:t>。”</a:t>
            </a:r>
            <a:endParaRPr lang="en-US" altLang="zh-CN" sz="2800" b="1" dirty="0" smtClean="0"/>
          </a:p>
          <a:p>
            <a:pPr>
              <a:lnSpc>
                <a:spcPct val="120000"/>
              </a:lnSpc>
            </a:pPr>
            <a:r>
              <a:rPr lang="zh-CN" altLang="en-US" sz="2800" b="1" dirty="0" smtClean="0"/>
              <a:t>问题：</a:t>
            </a:r>
            <a:endParaRPr lang="en-US" altLang="zh-CN" sz="2800" b="1" dirty="0" smtClean="0"/>
          </a:p>
          <a:p>
            <a:pPr lvl="1">
              <a:lnSpc>
                <a:spcPct val="120000"/>
              </a:lnSpc>
            </a:pPr>
            <a:r>
              <a:rPr lang="zh-CN" altLang="en-US" sz="2400" b="1" dirty="0" smtClean="0"/>
              <a:t>如何理解“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该来的还没有来</a:t>
            </a:r>
            <a:r>
              <a:rPr lang="zh-CN" altLang="en-US" sz="2400" b="1" dirty="0" smtClean="0"/>
              <a:t>”。</a:t>
            </a:r>
            <a:endParaRPr lang="en-US" altLang="zh-CN" sz="2400" b="1" dirty="0" smtClean="0"/>
          </a:p>
          <a:p>
            <a:pPr lvl="1">
              <a:lnSpc>
                <a:spcPct val="120000"/>
              </a:lnSpc>
            </a:pPr>
            <a:r>
              <a:rPr lang="zh-CN" altLang="en-US" sz="2400" b="1" dirty="0" smtClean="0"/>
              <a:t>老钱如何进行推理：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他该不该来？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AA6A5-DDA2-4240-B6F5-FAEE601BBEE1}" type="slidenum">
              <a:rPr lang="en-US" altLang="zh-CN" smtClean="0"/>
              <a:pPr>
                <a:defRPr/>
              </a:pPr>
              <a:t>7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smtClean="0"/>
              <a:t>引言</a:t>
            </a:r>
            <a:r>
              <a:rPr lang="zh-CN" altLang="en-US" sz="4000" smtClean="0">
                <a:latin typeface="仿宋" panose="02010609060101010101" pitchFamily="49" charset="-122"/>
                <a:ea typeface="仿宋" panose="02010609060101010101" pitchFamily="49" charset="-122"/>
              </a:rPr>
              <a:t>－</a:t>
            </a:r>
            <a:r>
              <a:rPr lang="zh-CN" altLang="en-US" sz="4000" smtClean="0"/>
              <a:t>合理表述的重要性</a:t>
            </a:r>
            <a:endParaRPr lang="zh-CN" altLang="en-US" smtClean="0"/>
          </a:p>
        </p:txBody>
      </p:sp>
      <p:sp>
        <p:nvSpPr>
          <p:cNvPr id="12291" name="内容占位符 2"/>
          <p:cNvSpPr>
            <a:spLocks noGrp="1"/>
          </p:cNvSpPr>
          <p:nvPr>
            <p:ph idx="1"/>
          </p:nvPr>
        </p:nvSpPr>
        <p:spPr>
          <a:xfrm>
            <a:off x="395288" y="1628775"/>
            <a:ext cx="8229600" cy="2881313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不合理表述的后果会很严重</a:t>
            </a:r>
            <a:endParaRPr lang="en-US" altLang="zh-CN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</a:pPr>
            <a:r>
              <a:rPr lang="zh-CN" altLang="en-US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该来的没来</a:t>
            </a:r>
            <a:endParaRPr lang="en-US" altLang="zh-CN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20000"/>
              </a:lnSpc>
            </a:pPr>
            <a:r>
              <a:rPr lang="zh-CN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老钱走了</a:t>
            </a:r>
            <a:endParaRPr lang="en-US" altLang="zh-CN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20000"/>
              </a:lnSpc>
            </a:pPr>
            <a:r>
              <a:rPr lang="zh-CN" altLang="en-US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不该走的走了</a:t>
            </a:r>
            <a:endParaRPr lang="en-US" altLang="zh-CN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20000"/>
              </a:lnSpc>
            </a:pPr>
            <a:r>
              <a:rPr lang="zh-CN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留下的人也走了</a:t>
            </a:r>
            <a:endParaRPr lang="en-US" altLang="zh-CN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altLang="zh-CN" smtClean="0"/>
          </a:p>
        </p:txBody>
      </p:sp>
      <p:sp>
        <p:nvSpPr>
          <p:cNvPr id="8" name="矩形标注 7"/>
          <p:cNvSpPr>
            <a:spLocks noChangeArrowheads="1"/>
          </p:cNvSpPr>
          <p:nvPr/>
        </p:nvSpPr>
        <p:spPr bwMode="auto">
          <a:xfrm>
            <a:off x="539750" y="4581525"/>
            <a:ext cx="7920038" cy="1150938"/>
          </a:xfrm>
          <a:prstGeom prst="wedgeRectCallout">
            <a:avLst>
              <a:gd name="adj1" fmla="val -20833"/>
              <a:gd name="adj2" fmla="val 20444"/>
            </a:avLst>
          </a:prstGeom>
          <a:noFill/>
          <a:ln w="9525" algn="ctr">
            <a:solidFill>
              <a:srgbClr val="2009C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知识表示与推理</a:t>
            </a:r>
            <a:endParaRPr lang="en-US" altLang="zh-CN" sz="2800" b="1">
              <a:solidFill>
                <a:srgbClr val="2009C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800" b="1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Knowledge Representation and Reasoning, KR&amp;R</a:t>
            </a:r>
            <a:endParaRPr lang="zh-CN" altLang="en-US" sz="2800" b="1">
              <a:solidFill>
                <a:srgbClr val="2009C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AA6A5-DDA2-4240-B6F5-FAEE601BBEE1}" type="slidenum">
              <a:rPr lang="en-US" altLang="zh-CN" smtClean="0"/>
              <a:pPr>
                <a:defRPr/>
              </a:pPr>
              <a:t>8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543800" cy="796925"/>
          </a:xfrm>
        </p:spPr>
        <p:txBody>
          <a:bodyPr/>
          <a:lstStyle/>
          <a:p>
            <a:pPr eaLnBrk="1" hangingPunct="1"/>
            <a:r>
              <a:rPr lang="zh-CN" altLang="en-US" dirty="0" smtClean="0">
                <a:ea typeface="华文楷体" panose="02010600040101010101" pitchFamily="2" charset="-122"/>
              </a:rPr>
              <a:t>命题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268413"/>
            <a:ext cx="7786687" cy="5400675"/>
          </a:xfrm>
        </p:spPr>
        <p:txBody>
          <a:bodyPr/>
          <a:lstStyle/>
          <a:p>
            <a:pPr eaLnBrk="1" hangingPunct="1">
              <a:spcBef>
                <a:spcPct val="30000"/>
              </a:spcBef>
            </a:pP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命题是一个陈述语句，即一个陈述事实的句子</a:t>
            </a:r>
            <a:endParaRPr lang="en-US" altLang="zh-CN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ct val="30000"/>
              </a:spcBef>
            </a:pPr>
            <a:r>
              <a:rPr lang="zh-CN" altLang="en-US" sz="2000" b="1" smtClean="0">
                <a:solidFill>
                  <a:srgbClr val="200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要么真，要么假</a:t>
            </a:r>
            <a:endParaRPr lang="en-US" altLang="zh-CN" sz="2000" b="1" smtClean="0">
              <a:solidFill>
                <a:srgbClr val="2009C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ct val="30000"/>
              </a:spcBef>
            </a:pPr>
            <a:r>
              <a:rPr lang="zh-CN" altLang="en-US" sz="2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不能既真又假</a:t>
            </a:r>
          </a:p>
          <a:p>
            <a:pPr eaLnBrk="1" hangingPunct="1">
              <a:spcBef>
                <a:spcPct val="30000"/>
              </a:spcBef>
            </a:pPr>
            <a:r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判断下列句子是否为命题</a:t>
            </a:r>
          </a:p>
          <a:p>
            <a:pPr lvl="1" eaLnBrk="1" hangingPunct="1">
              <a:spcBef>
                <a:spcPct val="30000"/>
              </a:spcBef>
            </a:pPr>
            <a:r>
              <a:rPr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税收下降了</a:t>
            </a:r>
            <a:r>
              <a:rPr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spcBef>
                <a:spcPct val="30000"/>
              </a:spcBef>
            </a:pPr>
            <a:r>
              <a:rPr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我的收入上升了</a:t>
            </a:r>
            <a:endParaRPr lang="en-US" altLang="zh-CN" sz="20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ct val="30000"/>
              </a:spcBef>
            </a:pPr>
            <a:r>
              <a:rPr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今天是星期五</a:t>
            </a:r>
          </a:p>
          <a:p>
            <a:pPr lvl="1" eaLnBrk="1" hangingPunct="1">
              <a:spcBef>
                <a:spcPct val="30000"/>
              </a:spcBef>
            </a:pPr>
            <a:r>
              <a:rPr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你会说英语吗</a:t>
            </a:r>
            <a:r>
              <a:rPr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1" eaLnBrk="1" hangingPunct="1">
              <a:spcBef>
                <a:spcPct val="30000"/>
              </a:spcBef>
            </a:pPr>
            <a:r>
              <a:rPr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3-x=5</a:t>
            </a:r>
          </a:p>
          <a:p>
            <a:pPr lvl="1" eaLnBrk="1" hangingPunct="1">
              <a:spcBef>
                <a:spcPct val="30000"/>
              </a:spcBef>
            </a:pPr>
            <a:r>
              <a:rPr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我们走吧</a:t>
            </a:r>
            <a:r>
              <a:rPr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lvl="1" eaLnBrk="1" hangingPunct="1">
              <a:spcBef>
                <a:spcPct val="30000"/>
              </a:spcBef>
            </a:pPr>
            <a:r>
              <a:rPr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任一足够大的偶数一定可以表示为两个素数之和。</a:t>
            </a:r>
            <a:endParaRPr lang="en-US" altLang="zh-CN" sz="20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ct val="30000"/>
              </a:spcBef>
            </a:pPr>
            <a:r>
              <a:rPr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他是个多好的人呀！</a:t>
            </a:r>
          </a:p>
          <a:p>
            <a:pPr lvl="1" eaLnBrk="1" hangingPunct="1">
              <a:spcBef>
                <a:spcPct val="30000"/>
              </a:spcBef>
            </a:pPr>
            <a:r>
              <a:rPr lang="en-US" altLang="zh-CN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zh-CN" alt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我现在说的是假话。”</a:t>
            </a:r>
            <a:endParaRPr lang="en-US" altLang="zh-CN" sz="17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950913" y="3073400"/>
            <a:ext cx="790575" cy="360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FF0000"/>
                </a:solidFill>
                <a:sym typeface="Wingdings" panose="05000000000000000000" pitchFamily="2" charset="2"/>
              </a:rPr>
              <a:t></a:t>
            </a:r>
          </a:p>
          <a:p>
            <a:pPr eaLnBrk="1" hangingPunct="1">
              <a:spcBef>
                <a:spcPct val="5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FF0000"/>
                </a:solidFill>
                <a:sym typeface="Wingdings" panose="05000000000000000000" pitchFamily="2" charset="2"/>
              </a:rPr>
              <a:t></a:t>
            </a:r>
          </a:p>
          <a:p>
            <a:pPr eaLnBrk="1" hangingPunct="1">
              <a:spcBef>
                <a:spcPct val="5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FF0000"/>
                </a:solidFill>
                <a:sym typeface="Wingdings" panose="05000000000000000000" pitchFamily="2" charset="2"/>
              </a:rPr>
              <a:t></a:t>
            </a:r>
          </a:p>
          <a:p>
            <a:pPr eaLnBrk="1" hangingPunct="1">
              <a:spcBef>
                <a:spcPct val="5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</a:p>
          <a:p>
            <a:pPr eaLnBrk="1" hangingPunct="1">
              <a:spcBef>
                <a:spcPct val="5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</a:p>
          <a:p>
            <a:pPr eaLnBrk="1" hangingPunct="1">
              <a:spcBef>
                <a:spcPct val="5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</a:p>
          <a:p>
            <a:pPr eaLnBrk="1" hangingPunct="1">
              <a:spcBef>
                <a:spcPct val="5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FF0000"/>
                </a:solidFill>
                <a:sym typeface="Wingdings" panose="05000000000000000000" pitchFamily="2" charset="2"/>
              </a:rPr>
              <a:t></a:t>
            </a:r>
          </a:p>
          <a:p>
            <a:pPr eaLnBrk="1" hangingPunct="1">
              <a:spcBef>
                <a:spcPct val="5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</a:p>
          <a:p>
            <a:pPr eaLnBrk="1" hangingPunct="1">
              <a:spcBef>
                <a:spcPct val="5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AA6A5-DDA2-4240-B6F5-FAEE601BBEE1}" type="slidenum">
              <a:rPr lang="en-US" altLang="zh-CN" smtClean="0"/>
              <a:pPr>
                <a:defRPr/>
              </a:pPr>
              <a:t>9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3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8" grpId="0"/>
    </p:bld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11185</TotalTime>
  <Words>1774</Words>
  <Application>Microsoft Office PowerPoint</Application>
  <PresentationFormat>全屏显示(4:3)</PresentationFormat>
  <Paragraphs>361</Paragraphs>
  <Slides>29</Slides>
  <Notes>19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40" baseType="lpstr">
      <vt:lpstr>仿宋</vt:lpstr>
      <vt:lpstr>华文楷体</vt:lpstr>
      <vt:lpstr>华文新魏</vt:lpstr>
      <vt:lpstr>宋体</vt:lpstr>
      <vt:lpstr>Arial</vt:lpstr>
      <vt:lpstr>Symbol</vt:lpstr>
      <vt:lpstr>Times New Roman</vt:lpstr>
      <vt:lpstr>Wingdings</vt:lpstr>
      <vt:lpstr>Wingdings 2</vt:lpstr>
      <vt:lpstr>Network</vt:lpstr>
      <vt:lpstr>公式</vt:lpstr>
      <vt:lpstr>命题逻辑</vt:lpstr>
      <vt:lpstr>内容提要</vt:lpstr>
      <vt:lpstr>引言－编程语言中的布尔表达式</vt:lpstr>
      <vt:lpstr>引言－搜索引擎中的布尔检索</vt:lpstr>
      <vt:lpstr>引言－逻辑迷题</vt:lpstr>
      <vt:lpstr>引言－日常生活中的逻辑</vt:lpstr>
      <vt:lpstr>引言－日常生活中的推理</vt:lpstr>
      <vt:lpstr>引言－合理表述的重要性</vt:lpstr>
      <vt:lpstr>命题</vt:lpstr>
      <vt:lpstr>命题变元</vt:lpstr>
      <vt:lpstr>原子命题与复合命题</vt:lpstr>
      <vt:lpstr>否定（运算符，联接词）</vt:lpstr>
      <vt:lpstr>合取（运算符，联接词）</vt:lpstr>
      <vt:lpstr>析取（运算符，联接词）</vt:lpstr>
      <vt:lpstr>蕴含（运算符，联接词）</vt:lpstr>
      <vt:lpstr>关于蕴含</vt:lpstr>
      <vt:lpstr>关于蕴含</vt:lpstr>
      <vt:lpstr>双蕴含（运算符，联接词）</vt:lpstr>
      <vt:lpstr>命题表达式（命题逻辑公式）</vt:lpstr>
      <vt:lpstr>将自然语言翻译成命题表达式</vt:lpstr>
      <vt:lpstr>将自然语言翻译成命题表达式（续）</vt:lpstr>
      <vt:lpstr>将自然语言翻译成命题表达式（续）</vt:lpstr>
      <vt:lpstr>命题表达式的真值表</vt:lpstr>
      <vt:lpstr>命题表达式的真值表</vt:lpstr>
      <vt:lpstr>永真式、矛盾式与可能式</vt:lpstr>
      <vt:lpstr>逻辑等价</vt:lpstr>
      <vt:lpstr>命题逻辑公式（定义为一个形式语言）</vt:lpstr>
      <vt:lpstr>PowerPoint 演示文稿</vt:lpstr>
      <vt:lpstr>作业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Ivan</cp:lastModifiedBy>
  <cp:revision>161</cp:revision>
  <dcterms:created xsi:type="dcterms:W3CDTF">1601-01-01T00:00:00Z</dcterms:created>
  <dcterms:modified xsi:type="dcterms:W3CDTF">2019-02-25T05:39:31Z</dcterms:modified>
</cp:coreProperties>
</file>