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59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595" autoAdjust="0"/>
  </p:normalViewPr>
  <p:slideViewPr>
    <p:cSldViewPr>
      <p:cViewPr varScale="1">
        <p:scale>
          <a:sx n="86" d="100"/>
          <a:sy n="86" d="100"/>
        </p:scale>
        <p:origin x="-10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标题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占位符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6" name="页脚占位符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2" name="内容占位符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34" name="内容占位符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内容占位符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1" name="标题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049F889-7F2A-4C20-8D07-CBE13252226C}" type="datetimeFigureOut">
              <a:rPr lang="zh-CN" altLang="en-US" smtClean="0"/>
              <a:pPr/>
              <a:t>2016/4/3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0BF912F-67C7-4A02-93DD-96C40B29F5B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ubscribe.mail.10086.cn/subscribe/readAll.do?columnId=22302&amp;itemId=3457884" TargetMode="External"/><Relationship Id="rId7" Type="http://schemas.openxmlformats.org/officeDocument/2006/relationships/hyperlink" Target="http://news.zol.com.cn/506/5066718.html" TargetMode="External"/><Relationship Id="rId2" Type="http://schemas.openxmlformats.org/officeDocument/2006/relationships/hyperlink" Target="https://www.zhihu.com/question/28935966/answer/42644408?utm_campaign=rss&amp;utm_medium=rss&amp;utm_source=rss&amp;utm_content=tit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enku.baidu.com/link?url=UWHacyXaKMGhPXaJPZTe48sKB3Qjl6cYJFoOP-lZFcxjBQTwZLEezy4k1ZhmlSXl2HBtqB4BJQVzjQGJp8JcmXITbFfmIrvqvHANVGny-5O" TargetMode="External"/><Relationship Id="rId5" Type="http://schemas.openxmlformats.org/officeDocument/2006/relationships/hyperlink" Target="http://www.docin.com/p-256528484.html" TargetMode="External"/><Relationship Id="rId4" Type="http://schemas.openxmlformats.org/officeDocument/2006/relationships/hyperlink" Target="http://zhidao.baidu.com/question/424300201355088292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隶书" pitchFamily="49" charset="-122"/>
                <a:ea typeface="隶书" pitchFamily="49" charset="-122"/>
              </a:rPr>
              <a:t>罗曼</a:t>
            </a:r>
            <a:r>
              <a:rPr lang="zh-CN" altLang="en-US" dirty="0" smtClean="0">
                <a:latin typeface="隶书" pitchFamily="49" charset="-122"/>
                <a:ea typeface="隶书" pitchFamily="49" charset="-122"/>
              </a:rPr>
              <a:t>琳 </a:t>
            </a:r>
            <a:r>
              <a:rPr lang="en-US" altLang="zh-CN" dirty="0" smtClean="0">
                <a:latin typeface="隶书" pitchFamily="49" charset="-122"/>
                <a:ea typeface="隶书" pitchFamily="49" charset="-122"/>
              </a:rPr>
              <a:t>135220002</a:t>
            </a:r>
            <a:endParaRPr lang="zh-CN" altLang="en-US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8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Comic Sans MS" pitchFamily="66" charset="0"/>
              </a:rPr>
              <a:t>CPU</a:t>
            </a:r>
            <a:r>
              <a:rPr lang="zh-CN" altLang="en-US" sz="8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ea"/>
              </a:rPr>
              <a:t>的制造</a:t>
            </a:r>
            <a:endParaRPr lang="zh-CN" altLang="en-US" sz="8000" dirty="0">
              <a:solidFill>
                <a:schemeClr val="bg1">
                  <a:lumMod val="95000"/>
                  <a:lumOff val="5000"/>
                </a:schemeClr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在出厂进行销售前会进行多次测试，测试晶圆的各方面性能，是否工作良好等。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晶圆上的每个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核心都会被分开测试。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测试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z="3500" dirty="0" smtClean="0"/>
              <a:t>随着</a:t>
            </a:r>
            <a:r>
              <a:rPr lang="en-US" altLang="zh-CN" sz="3500" dirty="0" smtClean="0"/>
              <a:t>CPU</a:t>
            </a:r>
            <a:r>
              <a:rPr lang="zh-CN" altLang="en-US" sz="3500" dirty="0" smtClean="0"/>
              <a:t>不断的更新换代，</a:t>
            </a:r>
            <a:r>
              <a:rPr lang="en-US" altLang="zh-CN" sz="3500" dirty="0" smtClean="0"/>
              <a:t>CPU</a:t>
            </a:r>
            <a:r>
              <a:rPr lang="zh-CN" altLang="en-US" sz="3500" dirty="0" smtClean="0"/>
              <a:t>制造商也在多方面提高了</a:t>
            </a:r>
            <a:r>
              <a:rPr lang="en-US" altLang="zh-CN" sz="3500" dirty="0" smtClean="0"/>
              <a:t>CPU</a:t>
            </a:r>
            <a:r>
              <a:rPr lang="zh-CN" altLang="en-US" sz="3500" dirty="0" smtClean="0"/>
              <a:t>的制造生产工艺：</a:t>
            </a:r>
            <a:endParaRPr lang="en-US" altLang="zh-CN" sz="3500" dirty="0" smtClean="0"/>
          </a:p>
          <a:p>
            <a:pPr lvl="1"/>
            <a:r>
              <a:rPr lang="zh-CN" altLang="en-US" sz="3200" dirty="0" smtClean="0">
                <a:solidFill>
                  <a:schemeClr val="tx1"/>
                </a:solidFill>
              </a:rPr>
              <a:t>晶圆</a:t>
            </a:r>
            <a:r>
              <a:rPr lang="zh-CN" altLang="en-US" sz="3200" dirty="0" smtClean="0">
                <a:solidFill>
                  <a:schemeClr val="tx1"/>
                </a:solidFill>
              </a:rPr>
              <a:t>尺寸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3200" dirty="0" smtClean="0">
                <a:solidFill>
                  <a:schemeClr val="tx1"/>
                </a:solidFill>
              </a:rPr>
              <a:t>蚀刻</a:t>
            </a:r>
            <a:r>
              <a:rPr lang="zh-CN" altLang="en-US" sz="3200" dirty="0" smtClean="0">
                <a:solidFill>
                  <a:schemeClr val="tx1"/>
                </a:solidFill>
              </a:rPr>
              <a:t>尺寸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pPr lvl="1"/>
            <a:r>
              <a:rPr lang="zh-CN" altLang="en-US" sz="3200" dirty="0" smtClean="0">
                <a:solidFill>
                  <a:schemeClr val="tx1"/>
                </a:solidFill>
              </a:rPr>
              <a:t>金属互联</a:t>
            </a:r>
            <a:r>
              <a:rPr lang="zh-CN" altLang="en-US" sz="3200" dirty="0" smtClean="0">
                <a:solidFill>
                  <a:schemeClr val="tx1"/>
                </a:solidFill>
              </a:rPr>
              <a:t>层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不断进步的制造工艺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en-US" altLang="zh-CN" dirty="0" smtClean="0"/>
              <a:t>CPU</a:t>
            </a:r>
            <a:r>
              <a:rPr lang="zh-CN" altLang="en-US" dirty="0" smtClean="0"/>
              <a:t>的生产商在努力提高能够制造出来的硅晶圆的直径。</a:t>
            </a:r>
            <a:endParaRPr lang="en-US" altLang="zh-CN" dirty="0" smtClean="0"/>
          </a:p>
          <a:p>
            <a:r>
              <a:rPr lang="zh-CN" altLang="en-US" dirty="0" smtClean="0"/>
              <a:t>晶</a:t>
            </a:r>
            <a:r>
              <a:rPr lang="zh-CN" altLang="en-US" dirty="0" smtClean="0"/>
              <a:t>圆的直径越大，就可以制造越多的处理器核心。</a:t>
            </a:r>
            <a:endParaRPr lang="en-US" altLang="zh-CN" dirty="0" smtClean="0"/>
          </a:p>
          <a:p>
            <a:r>
              <a:rPr lang="zh-CN" altLang="en-US" dirty="0" smtClean="0"/>
              <a:t>一个</a:t>
            </a:r>
            <a:r>
              <a:rPr lang="en-US" altLang="zh-CN" dirty="0" smtClean="0"/>
              <a:t>300mm</a:t>
            </a:r>
            <a:r>
              <a:rPr lang="zh-CN" altLang="en-US" dirty="0" smtClean="0"/>
              <a:t>直径的晶圆是</a:t>
            </a:r>
            <a:r>
              <a:rPr lang="en-US" altLang="zh-CN" dirty="0" smtClean="0"/>
              <a:t>200mm</a:t>
            </a:r>
            <a:r>
              <a:rPr lang="zh-CN" altLang="en-US" dirty="0" smtClean="0"/>
              <a:t>直径晶圆面积的</a:t>
            </a:r>
            <a:r>
              <a:rPr lang="en-US" altLang="zh-CN" dirty="0" smtClean="0"/>
              <a:t>2.25</a:t>
            </a:r>
            <a:r>
              <a:rPr lang="zh-CN" altLang="en-US" dirty="0" smtClean="0"/>
              <a:t>倍，然而却可以制造的</a:t>
            </a:r>
            <a:r>
              <a:rPr lang="en-US" altLang="zh-CN" dirty="0" smtClean="0"/>
              <a:t>CPU</a:t>
            </a:r>
            <a:r>
              <a:rPr lang="zh-CN" altLang="en-US" dirty="0" smtClean="0"/>
              <a:t>处理器核心个数却是后者的</a:t>
            </a:r>
            <a:r>
              <a:rPr lang="en-US" altLang="zh-CN" dirty="0" smtClean="0"/>
              <a:t>2.385</a:t>
            </a:r>
            <a:r>
              <a:rPr lang="zh-CN" altLang="en-US" dirty="0" smtClean="0"/>
              <a:t>倍。</a:t>
            </a:r>
            <a:endParaRPr lang="en-US" altLang="zh-CN" dirty="0" smtClean="0"/>
          </a:p>
          <a:p>
            <a:r>
              <a:rPr lang="zh-CN" altLang="en-US" dirty="0" smtClean="0"/>
              <a:t>但是在晶圆生产中，远离晶圆中心的部分更容易出现坏点。</a:t>
            </a:r>
            <a:endParaRPr lang="en-US" altLang="zh-CN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晶圆尺寸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zh-CN" altLang="en-US" dirty="0" smtClean="0"/>
              <a:t>蚀刻尺寸是制造设备在一个硅晶圆上所能蚀刻的一个最小尺寸。</a:t>
            </a:r>
            <a:endParaRPr lang="en-US" altLang="zh-CN" dirty="0" smtClean="0"/>
          </a:p>
          <a:p>
            <a:r>
              <a:rPr lang="zh-CN" altLang="en-US" dirty="0" smtClean="0"/>
              <a:t>蚀刻</a:t>
            </a:r>
            <a:r>
              <a:rPr lang="zh-CN" altLang="en-US" dirty="0" smtClean="0"/>
              <a:t>尺寸越小，一块晶圆所能生产的芯片也就越多。</a:t>
            </a:r>
            <a:endParaRPr lang="en-US" altLang="zh-CN" dirty="0" smtClean="0"/>
          </a:p>
          <a:p>
            <a:r>
              <a:rPr lang="en-US" altLang="zh-CN" dirty="0" smtClean="0"/>
              <a:t>Intel 8086</a:t>
            </a:r>
            <a:r>
              <a:rPr lang="zh-CN" altLang="en-US" dirty="0" smtClean="0"/>
              <a:t>的蚀刻尺寸是</a:t>
            </a:r>
            <a:r>
              <a:rPr lang="en-US" altLang="zh-CN" dirty="0" smtClean="0"/>
              <a:t>3um, </a:t>
            </a:r>
            <a:r>
              <a:rPr lang="zh-CN" altLang="en-US" dirty="0" smtClean="0"/>
              <a:t>而</a:t>
            </a:r>
            <a:r>
              <a:rPr lang="en-US" altLang="zh-CN" dirty="0" smtClean="0"/>
              <a:t>Intel Pentium 4 </a:t>
            </a:r>
            <a:r>
              <a:rPr lang="zh-CN" altLang="en-US" dirty="0" smtClean="0"/>
              <a:t>的蚀刻尺寸仅为</a:t>
            </a:r>
            <a:r>
              <a:rPr lang="en-US" altLang="zh-CN" dirty="0" smtClean="0"/>
              <a:t>0.09um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由于蚀刻过程是由光完成的，所以用于蚀刻的光波长是技术提升的关键。</a:t>
            </a:r>
            <a:endParaRPr lang="en-US" altLang="zh-CN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蚀刻尺寸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3500" dirty="0" smtClean="0"/>
          </a:p>
          <a:p>
            <a:r>
              <a:rPr lang="zh-CN" altLang="en-US" sz="3500" dirty="0" smtClean="0"/>
              <a:t>不同的</a:t>
            </a:r>
            <a:r>
              <a:rPr lang="en-US" altLang="zh-CN" sz="3500" dirty="0" smtClean="0"/>
              <a:t>CPU</a:t>
            </a:r>
            <a:r>
              <a:rPr lang="zh-CN" altLang="en-US" sz="3500" dirty="0" smtClean="0"/>
              <a:t>内部有着不同层数的电路。</a:t>
            </a:r>
            <a:endParaRPr lang="en-US" altLang="zh-CN" sz="3500" dirty="0" smtClean="0"/>
          </a:p>
          <a:p>
            <a:r>
              <a:rPr lang="zh-CN" altLang="en-US" sz="3500" dirty="0" smtClean="0"/>
              <a:t>不同</a:t>
            </a:r>
            <a:r>
              <a:rPr lang="zh-CN" altLang="en-US" sz="3500" dirty="0" smtClean="0"/>
              <a:t>的厂商设计的</a:t>
            </a:r>
            <a:r>
              <a:rPr lang="en-US" altLang="zh-CN" sz="3500" dirty="0" smtClean="0"/>
              <a:t>CPU</a:t>
            </a:r>
            <a:r>
              <a:rPr lang="zh-CN" altLang="en-US" sz="3500" dirty="0" smtClean="0"/>
              <a:t>有着</a:t>
            </a:r>
            <a:r>
              <a:rPr lang="zh-CN" altLang="en-US" sz="3500" dirty="0" smtClean="0"/>
              <a:t>不同的层数。</a:t>
            </a:r>
            <a:endParaRPr lang="en-US" altLang="zh-CN" sz="3500" dirty="0" smtClean="0"/>
          </a:p>
          <a:p>
            <a:r>
              <a:rPr lang="zh-CN" altLang="en-US" sz="3500" dirty="0" smtClean="0"/>
              <a:t>更多的互连层可以在生产上亿个晶管体的</a:t>
            </a:r>
            <a:r>
              <a:rPr lang="en-US" altLang="zh-CN" sz="3500" dirty="0" smtClean="0"/>
              <a:t>CPU</a:t>
            </a:r>
            <a:r>
              <a:rPr lang="zh-CN" altLang="en-US" sz="3500" dirty="0" smtClean="0"/>
              <a:t>时提供更高的灵活性。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金属互连层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zh-CN" altLang="en-US" dirty="0" smtClean="0"/>
              <a:t>一种名叫硅烯的新型纳米材料引起了行业</a:t>
            </a:r>
            <a:r>
              <a:rPr lang="zh-CN" altLang="en-US" dirty="0" smtClean="0"/>
              <a:t>的关注，被认为可能成为未来</a:t>
            </a:r>
            <a:r>
              <a:rPr lang="en-US" altLang="zh-CN" dirty="0" smtClean="0"/>
              <a:t>IT</a:t>
            </a:r>
            <a:r>
              <a:rPr lang="zh-CN" altLang="en-US" dirty="0" smtClean="0"/>
              <a:t>科技的新基石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但</a:t>
            </a:r>
            <a:r>
              <a:rPr lang="zh-CN" altLang="en-US" dirty="0" smtClean="0"/>
              <a:t>由于</a:t>
            </a:r>
            <a:r>
              <a:rPr lang="zh-CN" altLang="en-US" dirty="0" smtClean="0"/>
              <a:t>硅烯原子级晶体管很不稳定，只能存在几分钟，因此其一直是理论上的材料，并未实际应用。</a:t>
            </a:r>
            <a:endParaRPr lang="en-US" altLang="zh-CN" dirty="0" smtClean="0"/>
          </a:p>
          <a:p>
            <a:r>
              <a:rPr lang="zh-CN" altLang="en-US" dirty="0" smtClean="0"/>
              <a:t>直到</a:t>
            </a:r>
            <a:r>
              <a:rPr lang="en-US" altLang="zh-CN" dirty="0" smtClean="0"/>
              <a:t>2015</a:t>
            </a:r>
            <a:r>
              <a:rPr lang="zh-CN" altLang="en-US" dirty="0" smtClean="0"/>
              <a:t>年，来自</a:t>
            </a:r>
            <a:r>
              <a:rPr lang="zh-CN" altLang="en-US" dirty="0" smtClean="0"/>
              <a:t>美国的科研人员宣布制造出了世界上首个硅烯</a:t>
            </a:r>
            <a:r>
              <a:rPr lang="zh-CN" altLang="en-US" dirty="0" smtClean="0"/>
              <a:t>晶体管，仅</a:t>
            </a:r>
            <a:r>
              <a:rPr lang="zh-CN" altLang="en-US" dirty="0" smtClean="0"/>
              <a:t>有一个原子厚度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或许，未来能见到这种一个原子厚度的</a:t>
            </a:r>
            <a:r>
              <a:rPr lang="zh-CN" altLang="en-US" dirty="0" smtClean="0"/>
              <a:t>硅烯</a:t>
            </a:r>
            <a:r>
              <a:rPr lang="zh-CN" altLang="en-US" dirty="0" smtClean="0"/>
              <a:t>晶体管制造出来的</a:t>
            </a:r>
            <a:r>
              <a:rPr lang="en-US" altLang="zh-CN" dirty="0" smtClean="0"/>
              <a:t>CPU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未来的</a:t>
            </a:r>
            <a:r>
              <a:rPr lang="en-US" altLang="zh-CN" sz="6000" dirty="0" smtClean="0">
                <a:solidFill>
                  <a:schemeClr val="bg1"/>
                </a:solidFill>
              </a:rPr>
              <a:t>CPU</a:t>
            </a:r>
            <a:r>
              <a:rPr lang="zh-CN" altLang="en-US" sz="6000" dirty="0" smtClean="0">
                <a:solidFill>
                  <a:schemeClr val="bg1"/>
                </a:solidFill>
              </a:rPr>
              <a:t>制造工艺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>
                <a:hlinkClick r:id="rId2"/>
              </a:rPr>
              <a:t>https://www.zhihu.com/question/28935966/answer/42644408?utm_campaign=</a:t>
            </a:r>
            <a:r>
              <a:rPr lang="en-US" altLang="zh-CN" dirty="0" err="1" smtClean="0">
                <a:hlinkClick r:id="rId2"/>
              </a:rPr>
              <a:t>rss&amp;utm_medium</a:t>
            </a:r>
            <a:r>
              <a:rPr lang="en-US" altLang="zh-CN" dirty="0" smtClean="0">
                <a:hlinkClick r:id="rId2"/>
              </a:rPr>
              <a:t>=</a:t>
            </a:r>
            <a:r>
              <a:rPr lang="en-US" altLang="zh-CN" dirty="0" err="1" smtClean="0">
                <a:hlinkClick r:id="rId2"/>
              </a:rPr>
              <a:t>rss&amp;utm_source</a:t>
            </a:r>
            <a:r>
              <a:rPr lang="en-US" altLang="zh-CN" dirty="0" smtClean="0">
                <a:hlinkClick r:id="rId2"/>
              </a:rPr>
              <a:t>=</a:t>
            </a:r>
            <a:r>
              <a:rPr lang="en-US" altLang="zh-CN" dirty="0" err="1" smtClean="0">
                <a:hlinkClick r:id="rId2"/>
              </a:rPr>
              <a:t>rss&amp;utm_content</a:t>
            </a:r>
            <a:r>
              <a:rPr lang="en-US" altLang="zh-CN" dirty="0" smtClean="0">
                <a:hlinkClick r:id="rId2"/>
              </a:rPr>
              <a:t>=title</a:t>
            </a:r>
            <a:endParaRPr lang="en-US" altLang="zh-CN" dirty="0" smtClean="0"/>
          </a:p>
          <a:p>
            <a:r>
              <a:rPr lang="en-US" altLang="zh-CN" dirty="0" smtClean="0">
                <a:hlinkClick r:id="rId3"/>
              </a:rPr>
              <a:t>http://subscribe.mail.10086.cn/subscribe/readAll.do?columnId=22302&amp;itemId=3457884</a:t>
            </a:r>
            <a:endParaRPr lang="en-US" altLang="zh-CN" dirty="0" smtClean="0"/>
          </a:p>
          <a:p>
            <a:r>
              <a:rPr lang="en-US" altLang="zh-CN" dirty="0" smtClean="0">
                <a:hlinkClick r:id="rId4"/>
              </a:rPr>
              <a:t>http://zhidao.baidu.com/question/424300201355088292.html</a:t>
            </a:r>
            <a:endParaRPr lang="en-US" altLang="zh-CN" dirty="0" smtClean="0"/>
          </a:p>
          <a:p>
            <a:r>
              <a:rPr lang="en-US" altLang="zh-CN" dirty="0" smtClean="0">
                <a:hlinkClick r:id="rId5"/>
              </a:rPr>
              <a:t>http://www.docin.com/p-256528484.html</a:t>
            </a:r>
            <a:endParaRPr lang="en-US" altLang="zh-CN" dirty="0" smtClean="0"/>
          </a:p>
          <a:p>
            <a:r>
              <a:rPr lang="en-US" altLang="zh-CN" dirty="0" smtClean="0">
                <a:hlinkClick r:id="rId6"/>
              </a:rPr>
              <a:t>http://</a:t>
            </a:r>
            <a:r>
              <a:rPr lang="en-US" altLang="zh-CN" dirty="0" smtClean="0">
                <a:hlinkClick r:id="rId6"/>
              </a:rPr>
              <a:t>wenku.baidu.com/link?url=UWHacyXaKMGhPXaJPZTe48sKB3Qjl6cYJFoOP-lZFcxjBQTwZLEezy4k1ZhmlSXl2HBtqB4BJQVzjQGJp8JcmXITbFfmIrvqvHANVGny-5O</a:t>
            </a:r>
            <a:endParaRPr lang="en-US" altLang="zh-CN" dirty="0" smtClean="0"/>
          </a:p>
          <a:p>
            <a:r>
              <a:rPr lang="en-US" altLang="zh-CN" dirty="0" smtClean="0">
                <a:hlinkClick r:id="rId7"/>
              </a:rPr>
              <a:t>http://</a:t>
            </a:r>
            <a:r>
              <a:rPr lang="en-US" altLang="zh-CN" dirty="0" smtClean="0">
                <a:hlinkClick r:id="rId7"/>
              </a:rPr>
              <a:t>news.zol.com.cn/506/5066718.html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References: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世界上目前的半导体材料有硅和锗。</a:t>
            </a: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世界上第一个点接触晶体管是用锗制造的，后来才使用硅替代锗。</a:t>
            </a: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相比锗，硅是从沙子中提炼出来的，造价低廉；</a:t>
            </a: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硅的带隙更大，具有更好的热稳定性；</a:t>
            </a: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锗在</a:t>
            </a:r>
            <a:r>
              <a:rPr lang="en-US" altLang="zh-CN" sz="3000" dirty="0" smtClean="0">
                <a:latin typeface="楷体" pitchFamily="49" charset="-122"/>
                <a:ea typeface="楷体" pitchFamily="49" charset="-122"/>
              </a:rPr>
              <a:t>75</a:t>
            </a:r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度以上就不能工作了，而硅可以在多种温度下良好工作。</a:t>
            </a: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同时，无论是提纯，做晶圆，做绝缘层还是做其他的，硅的工艺方便，丰富，以及价格低廉。使得硅成为了</a:t>
            </a:r>
            <a:r>
              <a:rPr lang="en-US" altLang="zh-CN" sz="3000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sz="3000" dirty="0" smtClean="0">
                <a:latin typeface="楷体" pitchFamily="49" charset="-122"/>
                <a:ea typeface="楷体" pitchFamily="49" charset="-122"/>
              </a:rPr>
              <a:t>制造不可缺少的一部分。</a:t>
            </a: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CPU</a:t>
            </a:r>
            <a:r>
              <a:rPr lang="zh-CN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制造必不可少的硅</a:t>
            </a:r>
            <a:endParaRPr lang="zh-CN" altLang="en-US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硅提纯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切割晶圆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影印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蚀刻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重复、分层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封装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测试</a:t>
            </a:r>
            <a:endParaRPr lang="en-US" altLang="zh-CN" sz="3500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CPU</a:t>
            </a:r>
            <a:r>
              <a:rPr lang="zh-CN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ea"/>
              </a:rPr>
              <a:t>的生产过程</a:t>
            </a:r>
            <a:endParaRPr lang="zh-CN" altLang="en-US" sz="6000" dirty="0">
              <a:solidFill>
                <a:schemeClr val="bg1">
                  <a:lumMod val="95000"/>
                  <a:lumOff val="5000"/>
                </a:schemeClr>
              </a:solidFill>
              <a:latin typeface="+mj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500" dirty="0" smtClean="0">
                <a:latin typeface="楷体" pitchFamily="49" charset="-122"/>
                <a:ea typeface="楷体" pitchFamily="49" charset="-122"/>
              </a:rPr>
              <a:t>在此过程中，原材料硅会被熔化，放入一个巨大的石英熔炉里。同时在熔炉里放入一颗晶种。熔化的硅晶体会围着这颗晶种生长，直到形成一个几近完美的单晶硅。</a:t>
            </a:r>
            <a:endParaRPr lang="zh-CN" altLang="en-US" sz="45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硅提纯</a:t>
            </a:r>
            <a:endParaRPr lang="zh-CN" altLang="en-US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单晶硅会被横向切割成圆形的单个硅片，也就是晶圆。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晶圆会被划分成多个细小的区域，每个区域都将成为一个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的内核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切割晶圆</a:t>
            </a:r>
            <a:endParaRPr lang="zh-CN" altLang="en-US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图片 3" descr="未标题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068960"/>
            <a:ext cx="7458596" cy="319331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altLang="zh-CN" sz="3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经</a:t>
            </a:r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过热处理得到的硅氧化物层上面涂一种光阻物质，紫外线通过印制着</a:t>
            </a:r>
            <a:r>
              <a:rPr lang="en-US" altLang="zh-CN" sz="3500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sz="3500" dirty="0" smtClean="0">
                <a:latin typeface="楷体" pitchFamily="49" charset="-122"/>
                <a:ea typeface="楷体" pitchFamily="49" charset="-122"/>
              </a:rPr>
              <a:t>的复杂电路结构图样的模板照射硅基片，被紫外线照射的地方光阻物质溶解。为了避免让不需要被曝光的区域受到干扰，必须制作遮罩来遮蔽这些区域。</a:t>
            </a:r>
            <a:endParaRPr lang="zh-CN" altLang="en-US" sz="35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影印</a:t>
            </a:r>
            <a:endParaRPr lang="zh-CN" altLang="en-US" sz="6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蚀刻是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制作中的重要操作。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波长很短的紫外光配合很大的镜头。短波长的光将透过这些遮罩的孔照在光敏抗蚀膜上，使之曝光。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接下来停止光照并移除遮罩，使用特定的化学溶液清洗被曝光的光敏抗蚀膜，以及在下面紧贴着抗蚀膜的一层硅。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曝光的硅将被原子轰击，使得暴露的硅基片局部掺杂，从而改变导电状态制造出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N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或者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P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井。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结合基片，就制造出了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的门电路。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蚀刻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加工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新的一层电路，再次生长硅氧化物，然后再沉积一层多晶硅，涂抹光阻物质。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反复影印，蚀刻的过程，得到含多晶硅和硅氧化物的沟槽结构。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当多遍反复后，最终的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核心的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3D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结构就会形成了。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每几层中间都会填上金属作为导体。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不同的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有着不同的层数，层数由设计时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的布局，以及通过的电流大小而决定。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重复、分层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此时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的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还只是一块块晶圆，不能直接被用户使用。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这一块块晶圆会被封入一个陶瓷或者塑料的封壳中，以便安装在一块电路板上。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不同的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的封装结构并不一样，但是越高级的</a:t>
            </a:r>
            <a:r>
              <a:rPr lang="en-US" altLang="zh-CN" dirty="0" smtClean="0">
                <a:latin typeface="楷体" pitchFamily="49" charset="-122"/>
                <a:ea typeface="楷体" pitchFamily="49" charset="-122"/>
              </a:rPr>
              <a:t>CPU</a:t>
            </a:r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封装也越复杂。</a:t>
            </a:r>
            <a:endParaRPr lang="en-US" altLang="zh-CN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dirty="0" smtClean="0">
                <a:latin typeface="楷体" pitchFamily="49" charset="-122"/>
                <a:ea typeface="楷体" pitchFamily="49" charset="-122"/>
              </a:rPr>
              <a:t>封装能提高芯片的电气性能和稳定性，以此作为主频提升的基础。</a:t>
            </a:r>
            <a:endParaRPr lang="zh-CN" altLang="en-US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</a:rPr>
              <a:t>封装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纸张">
  <a:themeElements>
    <a:clrScheme name="质朴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活力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纸张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1496</TotalTime>
  <Words>1001</Words>
  <Application>Microsoft Office PowerPoint</Application>
  <PresentationFormat>全屏显示(4:3)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纸张</vt:lpstr>
      <vt:lpstr>CPU的制造</vt:lpstr>
      <vt:lpstr>CPU制造必不可少的硅</vt:lpstr>
      <vt:lpstr>CPU的生产过程</vt:lpstr>
      <vt:lpstr>硅提纯</vt:lpstr>
      <vt:lpstr>切割晶圆</vt:lpstr>
      <vt:lpstr>影印</vt:lpstr>
      <vt:lpstr>蚀刻</vt:lpstr>
      <vt:lpstr>重复、分层</vt:lpstr>
      <vt:lpstr>封装</vt:lpstr>
      <vt:lpstr>测试</vt:lpstr>
      <vt:lpstr>不断进步的制造工艺</vt:lpstr>
      <vt:lpstr>晶圆尺寸</vt:lpstr>
      <vt:lpstr>蚀刻尺寸</vt:lpstr>
      <vt:lpstr>金属互连层</vt:lpstr>
      <vt:lpstr>未来的CPU制造工艺</vt:lpstr>
      <vt:lpstr>References: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CPU的制作</dc:title>
  <dc:creator>Administrator</dc:creator>
  <cp:lastModifiedBy>Administrator</cp:lastModifiedBy>
  <cp:revision>29</cp:revision>
  <dcterms:created xsi:type="dcterms:W3CDTF">2016-03-29T09:08:22Z</dcterms:created>
  <dcterms:modified xsi:type="dcterms:W3CDTF">2016-04-03T11:15:52Z</dcterms:modified>
</cp:coreProperties>
</file>