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70" r:id="rId11"/>
    <p:sldId id="265" r:id="rId12"/>
    <p:sldId id="266" r:id="rId13"/>
    <p:sldId id="267" r:id="rId14"/>
    <p:sldId id="269" r:id="rId15"/>
    <p:sldId id="268" r:id="rId16"/>
    <p:sldId id="271" r:id="rId17"/>
    <p:sldId id="273" r:id="rId18"/>
    <p:sldId id="272" r:id="rId19"/>
    <p:sldId id="274" r:id="rId2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浅色样式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242" autoAdjust="0"/>
  </p:normalViewPr>
  <p:slideViewPr>
    <p:cSldViewPr snapToGrid="0">
      <p:cViewPr varScale="1">
        <p:scale>
          <a:sx n="71" d="100"/>
          <a:sy n="71" d="100"/>
        </p:scale>
        <p:origin x="110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5629FB4-E64B-4983-AE54-DA8085CA9A5A}" type="doc">
      <dgm:prSet loTypeId="urn:microsoft.com/office/officeart/2005/8/layout/defaul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50F7DD0E-A018-40DF-A4AF-A8CBB9FFB33C}">
      <dgm:prSet phldrT="[文本]"/>
      <dgm:spPr/>
      <dgm:t>
        <a:bodyPr/>
        <a:lstStyle/>
        <a:p>
          <a:r>
            <a:rPr lang="en-US" altLang="zh-CN" dirty="0" smtClean="0"/>
            <a:t>1</a:t>
          </a:r>
          <a:endParaRPr lang="zh-CN" altLang="en-US" dirty="0"/>
        </a:p>
      </dgm:t>
    </dgm:pt>
    <dgm:pt modelId="{94AA9F59-F857-433F-88B5-1E56F4B2B639}" type="parTrans" cxnId="{67F001D4-160B-4AB2-A986-A3FF5ED94FF1}">
      <dgm:prSet/>
      <dgm:spPr/>
      <dgm:t>
        <a:bodyPr/>
        <a:lstStyle/>
        <a:p>
          <a:endParaRPr lang="zh-CN" altLang="en-US"/>
        </a:p>
      </dgm:t>
    </dgm:pt>
    <dgm:pt modelId="{1336DD48-E587-45E6-A84D-036FCAB64391}" type="sibTrans" cxnId="{67F001D4-160B-4AB2-A986-A3FF5ED94FF1}">
      <dgm:prSet/>
      <dgm:spPr/>
      <dgm:t>
        <a:bodyPr/>
        <a:lstStyle/>
        <a:p>
          <a:endParaRPr lang="zh-CN" altLang="en-US"/>
        </a:p>
      </dgm:t>
    </dgm:pt>
    <dgm:pt modelId="{C915FB5A-6824-4A24-AFB1-DDF68D27E6AE}">
      <dgm:prSet phldrT="[文本]"/>
      <dgm:spPr/>
      <dgm:t>
        <a:bodyPr/>
        <a:lstStyle/>
        <a:p>
          <a:r>
            <a:rPr lang="en-US" altLang="zh-CN" dirty="0" smtClean="0"/>
            <a:t>1</a:t>
          </a:r>
          <a:endParaRPr lang="zh-CN" altLang="en-US" dirty="0"/>
        </a:p>
      </dgm:t>
    </dgm:pt>
    <dgm:pt modelId="{6D9D6F43-05DA-4DFD-8809-662C0FD44729}" type="parTrans" cxnId="{A3BFC7C1-649C-4C87-9639-2E3336C24FD2}">
      <dgm:prSet/>
      <dgm:spPr/>
      <dgm:t>
        <a:bodyPr/>
        <a:lstStyle/>
        <a:p>
          <a:endParaRPr lang="zh-CN" altLang="en-US"/>
        </a:p>
      </dgm:t>
    </dgm:pt>
    <dgm:pt modelId="{9FABF4B7-C41C-4BEF-A0D1-0427CB1991D3}" type="sibTrans" cxnId="{A3BFC7C1-649C-4C87-9639-2E3336C24FD2}">
      <dgm:prSet/>
      <dgm:spPr/>
      <dgm:t>
        <a:bodyPr/>
        <a:lstStyle/>
        <a:p>
          <a:endParaRPr lang="zh-CN" altLang="en-US"/>
        </a:p>
      </dgm:t>
    </dgm:pt>
    <dgm:pt modelId="{1E5DF476-6579-4E2F-9520-E016EF3319F1}">
      <dgm:prSet phldrT="[文本]"/>
      <dgm:spPr/>
      <dgm:t>
        <a:bodyPr/>
        <a:lstStyle/>
        <a:p>
          <a:r>
            <a:rPr lang="en-US" altLang="zh-CN" dirty="0" smtClean="0"/>
            <a:t>21</a:t>
          </a:r>
          <a:endParaRPr lang="zh-CN" altLang="en-US" dirty="0"/>
        </a:p>
      </dgm:t>
    </dgm:pt>
    <dgm:pt modelId="{80AAF805-894F-41E5-B2E7-AD2C985F7BCC}" type="parTrans" cxnId="{F1F10720-5A11-4FE2-B3D0-11C0D92228D4}">
      <dgm:prSet/>
      <dgm:spPr/>
      <dgm:t>
        <a:bodyPr/>
        <a:lstStyle/>
        <a:p>
          <a:endParaRPr lang="zh-CN" altLang="en-US"/>
        </a:p>
      </dgm:t>
    </dgm:pt>
    <dgm:pt modelId="{A5FC0E3A-4655-45A5-86B4-3908B96D133E}" type="sibTrans" cxnId="{F1F10720-5A11-4FE2-B3D0-11C0D92228D4}">
      <dgm:prSet/>
      <dgm:spPr/>
      <dgm:t>
        <a:bodyPr/>
        <a:lstStyle/>
        <a:p>
          <a:endParaRPr lang="zh-CN" altLang="en-US"/>
        </a:p>
      </dgm:t>
    </dgm:pt>
    <dgm:pt modelId="{F8012043-E52B-4845-926D-847F7474EF41}">
      <dgm:prSet phldrT="[文本]"/>
      <dgm:spPr/>
      <dgm:t>
        <a:bodyPr/>
        <a:lstStyle/>
        <a:p>
          <a:r>
            <a:rPr lang="en-US" altLang="zh-CN" dirty="0" smtClean="0"/>
            <a:t>13</a:t>
          </a:r>
          <a:endParaRPr lang="zh-CN" altLang="en-US" dirty="0"/>
        </a:p>
      </dgm:t>
    </dgm:pt>
    <dgm:pt modelId="{2E2FC06C-7A47-4E52-A33F-26956AF124E0}" type="sibTrans" cxnId="{ADD63A4A-3F34-4B33-AE39-CF7B92B1FB2B}">
      <dgm:prSet/>
      <dgm:spPr/>
      <dgm:t>
        <a:bodyPr/>
        <a:lstStyle/>
        <a:p>
          <a:endParaRPr lang="zh-CN" altLang="en-US"/>
        </a:p>
      </dgm:t>
    </dgm:pt>
    <dgm:pt modelId="{E7464DB2-9D90-418B-846E-50E78747BA1A}" type="parTrans" cxnId="{ADD63A4A-3F34-4B33-AE39-CF7B92B1FB2B}">
      <dgm:prSet/>
      <dgm:spPr/>
      <dgm:t>
        <a:bodyPr/>
        <a:lstStyle/>
        <a:p>
          <a:endParaRPr lang="zh-CN" altLang="en-US"/>
        </a:p>
      </dgm:t>
    </dgm:pt>
    <dgm:pt modelId="{49298F73-026C-4B8E-AD5E-400259B78F0F}">
      <dgm:prSet phldrT="[文本]"/>
      <dgm:spPr/>
      <dgm:t>
        <a:bodyPr/>
        <a:lstStyle/>
        <a:p>
          <a:r>
            <a:rPr lang="en-US" altLang="zh-CN" dirty="0" smtClean="0"/>
            <a:t>2</a:t>
          </a:r>
          <a:endParaRPr lang="zh-CN" altLang="en-US" dirty="0"/>
        </a:p>
      </dgm:t>
    </dgm:pt>
    <dgm:pt modelId="{74B742DF-2192-4CE9-8598-C6EEFBAB04B5}" type="sibTrans" cxnId="{B9C9FD7C-49AD-435E-9A94-68F5BC18AFCC}">
      <dgm:prSet/>
      <dgm:spPr/>
      <dgm:t>
        <a:bodyPr/>
        <a:lstStyle/>
        <a:p>
          <a:endParaRPr lang="zh-CN" altLang="en-US"/>
        </a:p>
      </dgm:t>
    </dgm:pt>
    <dgm:pt modelId="{34817756-5F75-4B85-8D2B-B8260835D963}" type="parTrans" cxnId="{B9C9FD7C-49AD-435E-9A94-68F5BC18AFCC}">
      <dgm:prSet/>
      <dgm:spPr/>
      <dgm:t>
        <a:bodyPr/>
        <a:lstStyle/>
        <a:p>
          <a:endParaRPr lang="zh-CN" altLang="en-US"/>
        </a:p>
      </dgm:t>
    </dgm:pt>
    <dgm:pt modelId="{6AA5A27A-C7B4-44A3-B005-3B9183A5EA46}">
      <dgm:prSet/>
      <dgm:spPr/>
      <dgm:t>
        <a:bodyPr/>
        <a:lstStyle/>
        <a:p>
          <a:r>
            <a:rPr lang="en-US" altLang="zh-CN" dirty="0" smtClean="0"/>
            <a:t>3</a:t>
          </a:r>
          <a:endParaRPr lang="zh-CN" altLang="en-US" dirty="0"/>
        </a:p>
      </dgm:t>
    </dgm:pt>
    <dgm:pt modelId="{05B945FB-0E0C-4628-B1E3-C689DA0FC99D}" type="parTrans" cxnId="{60F7FC70-E0CD-4FBA-8848-800C6250E9D2}">
      <dgm:prSet/>
      <dgm:spPr/>
      <dgm:t>
        <a:bodyPr/>
        <a:lstStyle/>
        <a:p>
          <a:endParaRPr lang="zh-CN" altLang="en-US"/>
        </a:p>
      </dgm:t>
    </dgm:pt>
    <dgm:pt modelId="{67685FE7-0C38-449E-8077-8A9EFF47E681}" type="sibTrans" cxnId="{60F7FC70-E0CD-4FBA-8848-800C6250E9D2}">
      <dgm:prSet/>
      <dgm:spPr/>
      <dgm:t>
        <a:bodyPr/>
        <a:lstStyle/>
        <a:p>
          <a:endParaRPr lang="zh-CN" altLang="en-US"/>
        </a:p>
      </dgm:t>
    </dgm:pt>
    <dgm:pt modelId="{20F57364-8264-41A5-890C-032EB1863307}">
      <dgm:prSet/>
      <dgm:spPr/>
      <dgm:t>
        <a:bodyPr/>
        <a:lstStyle/>
        <a:p>
          <a:r>
            <a:rPr lang="en-US" altLang="zh-CN" dirty="0" smtClean="0"/>
            <a:t>5</a:t>
          </a:r>
          <a:endParaRPr lang="zh-CN" altLang="en-US" dirty="0"/>
        </a:p>
      </dgm:t>
    </dgm:pt>
    <dgm:pt modelId="{CA46B56B-A014-4FD1-A6D9-7616E1BDA942}" type="parTrans" cxnId="{EF100AFA-8782-475E-AB09-85155E711C6D}">
      <dgm:prSet/>
      <dgm:spPr/>
      <dgm:t>
        <a:bodyPr/>
        <a:lstStyle/>
        <a:p>
          <a:endParaRPr lang="zh-CN" altLang="en-US"/>
        </a:p>
      </dgm:t>
    </dgm:pt>
    <dgm:pt modelId="{D60E8147-3961-4AA7-8061-E57C047CB700}" type="sibTrans" cxnId="{EF100AFA-8782-475E-AB09-85155E711C6D}">
      <dgm:prSet/>
      <dgm:spPr/>
      <dgm:t>
        <a:bodyPr/>
        <a:lstStyle/>
        <a:p>
          <a:endParaRPr lang="zh-CN" altLang="en-US"/>
        </a:p>
      </dgm:t>
    </dgm:pt>
    <dgm:pt modelId="{A183AC8D-37E6-4906-A50E-428D7144FEA7}">
      <dgm:prSet/>
      <dgm:spPr/>
      <dgm:t>
        <a:bodyPr/>
        <a:lstStyle/>
        <a:p>
          <a:r>
            <a:rPr lang="en-US" altLang="zh-CN" dirty="0" smtClean="0"/>
            <a:t>8</a:t>
          </a:r>
          <a:endParaRPr lang="zh-CN" altLang="en-US" dirty="0"/>
        </a:p>
      </dgm:t>
    </dgm:pt>
    <dgm:pt modelId="{945B322A-5D3C-43B1-9DDC-0A6432F0281F}" type="parTrans" cxnId="{E942D699-CF48-439D-81BC-FE7C5932A4F4}">
      <dgm:prSet/>
      <dgm:spPr/>
      <dgm:t>
        <a:bodyPr/>
        <a:lstStyle/>
        <a:p>
          <a:endParaRPr lang="zh-CN" altLang="en-US"/>
        </a:p>
      </dgm:t>
    </dgm:pt>
    <dgm:pt modelId="{97DC53D7-EC0A-4678-8B69-F277106B8235}" type="sibTrans" cxnId="{E942D699-CF48-439D-81BC-FE7C5932A4F4}">
      <dgm:prSet/>
      <dgm:spPr/>
      <dgm:t>
        <a:bodyPr/>
        <a:lstStyle/>
        <a:p>
          <a:endParaRPr lang="zh-CN" altLang="en-US"/>
        </a:p>
      </dgm:t>
    </dgm:pt>
    <dgm:pt modelId="{E7108A7F-1F03-4EDC-94CD-4F251DEE20D3}">
      <dgm:prSet/>
      <dgm:spPr/>
      <dgm:t>
        <a:bodyPr/>
        <a:lstStyle/>
        <a:p>
          <a:r>
            <a:rPr lang="en-US" altLang="zh-CN" dirty="0" smtClean="0"/>
            <a:t>…</a:t>
          </a:r>
          <a:endParaRPr lang="zh-CN" altLang="en-US" dirty="0"/>
        </a:p>
      </dgm:t>
    </dgm:pt>
    <dgm:pt modelId="{EFB5B553-DD60-4E6A-A24F-D2B252F0ABAA}" type="parTrans" cxnId="{A4ACECDB-FDB7-49B2-8BEF-E494E862EDC3}">
      <dgm:prSet/>
      <dgm:spPr/>
      <dgm:t>
        <a:bodyPr/>
        <a:lstStyle/>
        <a:p>
          <a:endParaRPr lang="zh-CN" altLang="en-US"/>
        </a:p>
      </dgm:t>
    </dgm:pt>
    <dgm:pt modelId="{A5BF2F2E-5FAF-4D76-86BE-17BB5474EE46}" type="sibTrans" cxnId="{A4ACECDB-FDB7-49B2-8BEF-E494E862EDC3}">
      <dgm:prSet/>
      <dgm:spPr/>
      <dgm:t>
        <a:bodyPr/>
        <a:lstStyle/>
        <a:p>
          <a:endParaRPr lang="zh-CN" altLang="en-US"/>
        </a:p>
      </dgm:t>
    </dgm:pt>
    <dgm:pt modelId="{A8F2E68E-411F-4287-A9AD-B4ACF5180457}" type="pres">
      <dgm:prSet presAssocID="{A5629FB4-E64B-4983-AE54-DA8085CA9A5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C63D95B6-FE8E-41E8-9693-2D610B34F0A5}" type="pres">
      <dgm:prSet presAssocID="{50F7DD0E-A018-40DF-A4AF-A8CBB9FFB33C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E3D34893-FDEB-4ECC-B44D-BA131C42A018}" type="pres">
      <dgm:prSet presAssocID="{1336DD48-E587-45E6-A84D-036FCAB64391}" presName="sibTrans" presStyleCnt="0"/>
      <dgm:spPr/>
    </dgm:pt>
    <dgm:pt modelId="{71EAD7D9-0F84-4F21-8F02-045B0C739525}" type="pres">
      <dgm:prSet presAssocID="{C915FB5A-6824-4A24-AFB1-DDF68D27E6AE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4F3B9A8C-C337-46B2-B043-2EE7A81BADB5}" type="pres">
      <dgm:prSet presAssocID="{9FABF4B7-C41C-4BEF-A0D1-0427CB1991D3}" presName="sibTrans" presStyleCnt="0"/>
      <dgm:spPr/>
    </dgm:pt>
    <dgm:pt modelId="{7ACD52DA-6EB0-4713-BA12-46C6906B27A5}" type="pres">
      <dgm:prSet presAssocID="{49298F73-026C-4B8E-AD5E-400259B78F0F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5C2A6C7E-6866-432E-B3D1-57B3D54EB473}" type="pres">
      <dgm:prSet presAssocID="{74B742DF-2192-4CE9-8598-C6EEFBAB04B5}" presName="sibTrans" presStyleCnt="0"/>
      <dgm:spPr/>
    </dgm:pt>
    <dgm:pt modelId="{47332271-A9D4-4F60-9583-65501752015A}" type="pres">
      <dgm:prSet presAssocID="{6AA5A27A-C7B4-44A3-B005-3B9183A5EA46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40AD103-F873-4E21-89F7-8FC2E0859226}" type="pres">
      <dgm:prSet presAssocID="{67685FE7-0C38-449E-8077-8A9EFF47E681}" presName="sibTrans" presStyleCnt="0"/>
      <dgm:spPr/>
    </dgm:pt>
    <dgm:pt modelId="{693FD278-5406-4C47-A71E-5A3F5D3A3335}" type="pres">
      <dgm:prSet presAssocID="{20F57364-8264-41A5-890C-032EB1863307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E9991F5-6471-43DA-96B9-0086C64AD62C}" type="pres">
      <dgm:prSet presAssocID="{D60E8147-3961-4AA7-8061-E57C047CB700}" presName="sibTrans" presStyleCnt="0"/>
      <dgm:spPr/>
    </dgm:pt>
    <dgm:pt modelId="{C1BBCAFF-18AD-4083-AF81-1FF45AB6F952}" type="pres">
      <dgm:prSet presAssocID="{A183AC8D-37E6-4906-A50E-428D7144FEA7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FDAF328F-2AAB-40FE-AB34-DB06CFCA0329}" type="pres">
      <dgm:prSet presAssocID="{97DC53D7-EC0A-4678-8B69-F277106B8235}" presName="sibTrans" presStyleCnt="0"/>
      <dgm:spPr/>
    </dgm:pt>
    <dgm:pt modelId="{AC8BD58A-F200-4DF4-B2EA-B62F8E44E56F}" type="pres">
      <dgm:prSet presAssocID="{F8012043-E52B-4845-926D-847F7474EF41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80FBEB36-6503-44CE-A16D-ACDBD255F56C}" type="pres">
      <dgm:prSet presAssocID="{2E2FC06C-7A47-4E52-A33F-26956AF124E0}" presName="sibTrans" presStyleCnt="0"/>
      <dgm:spPr/>
    </dgm:pt>
    <dgm:pt modelId="{7E906193-6D0B-4A99-85B0-E50710CCCF56}" type="pres">
      <dgm:prSet presAssocID="{1E5DF476-6579-4E2F-9520-E016EF3319F1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4CD5D56D-65E3-4DA0-AE63-7CF5015F82D4}" type="pres">
      <dgm:prSet presAssocID="{A5FC0E3A-4655-45A5-86B4-3908B96D133E}" presName="sibTrans" presStyleCnt="0"/>
      <dgm:spPr/>
    </dgm:pt>
    <dgm:pt modelId="{DF33F885-94C8-43EB-B4BF-F7237D6329CC}" type="pres">
      <dgm:prSet presAssocID="{E7108A7F-1F03-4EDC-94CD-4F251DEE20D3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ADD63A4A-3F34-4B33-AE39-CF7B92B1FB2B}" srcId="{A5629FB4-E64B-4983-AE54-DA8085CA9A5A}" destId="{F8012043-E52B-4845-926D-847F7474EF41}" srcOrd="6" destOrd="0" parTransId="{E7464DB2-9D90-418B-846E-50E78747BA1A}" sibTransId="{2E2FC06C-7A47-4E52-A33F-26956AF124E0}"/>
    <dgm:cxn modelId="{EF100AFA-8782-475E-AB09-85155E711C6D}" srcId="{A5629FB4-E64B-4983-AE54-DA8085CA9A5A}" destId="{20F57364-8264-41A5-890C-032EB1863307}" srcOrd="4" destOrd="0" parTransId="{CA46B56B-A014-4FD1-A6D9-7616E1BDA942}" sibTransId="{D60E8147-3961-4AA7-8061-E57C047CB700}"/>
    <dgm:cxn modelId="{A4ACECDB-FDB7-49B2-8BEF-E494E862EDC3}" srcId="{A5629FB4-E64B-4983-AE54-DA8085CA9A5A}" destId="{E7108A7F-1F03-4EDC-94CD-4F251DEE20D3}" srcOrd="8" destOrd="0" parTransId="{EFB5B553-DD60-4E6A-A24F-D2B252F0ABAA}" sibTransId="{A5BF2F2E-5FAF-4D76-86BE-17BB5474EE46}"/>
    <dgm:cxn modelId="{E6C9D8B4-93FA-4686-BA88-D8E82960C827}" type="presOf" srcId="{20F57364-8264-41A5-890C-032EB1863307}" destId="{693FD278-5406-4C47-A71E-5A3F5D3A3335}" srcOrd="0" destOrd="0" presId="urn:microsoft.com/office/officeart/2005/8/layout/default"/>
    <dgm:cxn modelId="{37E1F628-7FA4-49A8-85AE-F1DA17CD5AD9}" type="presOf" srcId="{6AA5A27A-C7B4-44A3-B005-3B9183A5EA46}" destId="{47332271-A9D4-4F60-9583-65501752015A}" srcOrd="0" destOrd="0" presId="urn:microsoft.com/office/officeart/2005/8/layout/default"/>
    <dgm:cxn modelId="{60F7FC70-E0CD-4FBA-8848-800C6250E9D2}" srcId="{A5629FB4-E64B-4983-AE54-DA8085CA9A5A}" destId="{6AA5A27A-C7B4-44A3-B005-3B9183A5EA46}" srcOrd="3" destOrd="0" parTransId="{05B945FB-0E0C-4628-B1E3-C689DA0FC99D}" sibTransId="{67685FE7-0C38-449E-8077-8A9EFF47E681}"/>
    <dgm:cxn modelId="{D58D01CD-E92B-409C-8CC0-4547037E0787}" type="presOf" srcId="{1E5DF476-6579-4E2F-9520-E016EF3319F1}" destId="{7E906193-6D0B-4A99-85B0-E50710CCCF56}" srcOrd="0" destOrd="0" presId="urn:microsoft.com/office/officeart/2005/8/layout/default"/>
    <dgm:cxn modelId="{9157596F-0F72-46E1-AA68-3CD64F48F71B}" type="presOf" srcId="{C915FB5A-6824-4A24-AFB1-DDF68D27E6AE}" destId="{71EAD7D9-0F84-4F21-8F02-045B0C739525}" srcOrd="0" destOrd="0" presId="urn:microsoft.com/office/officeart/2005/8/layout/default"/>
    <dgm:cxn modelId="{E7455BCF-7540-4743-B316-2F2B656A0B68}" type="presOf" srcId="{F8012043-E52B-4845-926D-847F7474EF41}" destId="{AC8BD58A-F200-4DF4-B2EA-B62F8E44E56F}" srcOrd="0" destOrd="0" presId="urn:microsoft.com/office/officeart/2005/8/layout/default"/>
    <dgm:cxn modelId="{E942D699-CF48-439D-81BC-FE7C5932A4F4}" srcId="{A5629FB4-E64B-4983-AE54-DA8085CA9A5A}" destId="{A183AC8D-37E6-4906-A50E-428D7144FEA7}" srcOrd="5" destOrd="0" parTransId="{945B322A-5D3C-43B1-9DDC-0A6432F0281F}" sibTransId="{97DC53D7-EC0A-4678-8B69-F277106B8235}"/>
    <dgm:cxn modelId="{BB953B06-B4FE-4B07-8CFF-31D4A239E590}" type="presOf" srcId="{A183AC8D-37E6-4906-A50E-428D7144FEA7}" destId="{C1BBCAFF-18AD-4083-AF81-1FF45AB6F952}" srcOrd="0" destOrd="0" presId="urn:microsoft.com/office/officeart/2005/8/layout/default"/>
    <dgm:cxn modelId="{A3BFC7C1-649C-4C87-9639-2E3336C24FD2}" srcId="{A5629FB4-E64B-4983-AE54-DA8085CA9A5A}" destId="{C915FB5A-6824-4A24-AFB1-DDF68D27E6AE}" srcOrd="1" destOrd="0" parTransId="{6D9D6F43-05DA-4DFD-8809-662C0FD44729}" sibTransId="{9FABF4B7-C41C-4BEF-A0D1-0427CB1991D3}"/>
    <dgm:cxn modelId="{07E5996C-2D2A-4329-B111-0DCD64F45BB8}" type="presOf" srcId="{A5629FB4-E64B-4983-AE54-DA8085CA9A5A}" destId="{A8F2E68E-411F-4287-A9AD-B4ACF5180457}" srcOrd="0" destOrd="0" presId="urn:microsoft.com/office/officeart/2005/8/layout/default"/>
    <dgm:cxn modelId="{8EC3CCC1-9881-4A73-811F-26BC3C88DF86}" type="presOf" srcId="{50F7DD0E-A018-40DF-A4AF-A8CBB9FFB33C}" destId="{C63D95B6-FE8E-41E8-9693-2D610B34F0A5}" srcOrd="0" destOrd="0" presId="urn:microsoft.com/office/officeart/2005/8/layout/default"/>
    <dgm:cxn modelId="{F1F10720-5A11-4FE2-B3D0-11C0D92228D4}" srcId="{A5629FB4-E64B-4983-AE54-DA8085CA9A5A}" destId="{1E5DF476-6579-4E2F-9520-E016EF3319F1}" srcOrd="7" destOrd="0" parTransId="{80AAF805-894F-41E5-B2E7-AD2C985F7BCC}" sibTransId="{A5FC0E3A-4655-45A5-86B4-3908B96D133E}"/>
    <dgm:cxn modelId="{67F001D4-160B-4AB2-A986-A3FF5ED94FF1}" srcId="{A5629FB4-E64B-4983-AE54-DA8085CA9A5A}" destId="{50F7DD0E-A018-40DF-A4AF-A8CBB9FFB33C}" srcOrd="0" destOrd="0" parTransId="{94AA9F59-F857-433F-88B5-1E56F4B2B639}" sibTransId="{1336DD48-E587-45E6-A84D-036FCAB64391}"/>
    <dgm:cxn modelId="{E6FA19F6-25D4-40DC-B0B3-F7123C7ADA6E}" type="presOf" srcId="{49298F73-026C-4B8E-AD5E-400259B78F0F}" destId="{7ACD52DA-6EB0-4713-BA12-46C6906B27A5}" srcOrd="0" destOrd="0" presId="urn:microsoft.com/office/officeart/2005/8/layout/default"/>
    <dgm:cxn modelId="{F47441CB-014B-4305-BB56-3CC1F5CA9B0B}" type="presOf" srcId="{E7108A7F-1F03-4EDC-94CD-4F251DEE20D3}" destId="{DF33F885-94C8-43EB-B4BF-F7237D6329CC}" srcOrd="0" destOrd="0" presId="urn:microsoft.com/office/officeart/2005/8/layout/default"/>
    <dgm:cxn modelId="{B9C9FD7C-49AD-435E-9A94-68F5BC18AFCC}" srcId="{A5629FB4-E64B-4983-AE54-DA8085CA9A5A}" destId="{49298F73-026C-4B8E-AD5E-400259B78F0F}" srcOrd="2" destOrd="0" parTransId="{34817756-5F75-4B85-8D2B-B8260835D963}" sibTransId="{74B742DF-2192-4CE9-8598-C6EEFBAB04B5}"/>
    <dgm:cxn modelId="{B0BFEF1A-87D4-422C-A664-CE99D03C15C2}" type="presParOf" srcId="{A8F2E68E-411F-4287-A9AD-B4ACF5180457}" destId="{C63D95B6-FE8E-41E8-9693-2D610B34F0A5}" srcOrd="0" destOrd="0" presId="urn:microsoft.com/office/officeart/2005/8/layout/default"/>
    <dgm:cxn modelId="{A0EDBD0F-0A7B-4C59-8019-604FB9EA26E6}" type="presParOf" srcId="{A8F2E68E-411F-4287-A9AD-B4ACF5180457}" destId="{E3D34893-FDEB-4ECC-B44D-BA131C42A018}" srcOrd="1" destOrd="0" presId="urn:microsoft.com/office/officeart/2005/8/layout/default"/>
    <dgm:cxn modelId="{9692797C-5C1D-4C58-842B-6C13355042CB}" type="presParOf" srcId="{A8F2E68E-411F-4287-A9AD-B4ACF5180457}" destId="{71EAD7D9-0F84-4F21-8F02-045B0C739525}" srcOrd="2" destOrd="0" presId="urn:microsoft.com/office/officeart/2005/8/layout/default"/>
    <dgm:cxn modelId="{B0F4110F-7428-4AE5-88F0-0DF83B92F846}" type="presParOf" srcId="{A8F2E68E-411F-4287-A9AD-B4ACF5180457}" destId="{4F3B9A8C-C337-46B2-B043-2EE7A81BADB5}" srcOrd="3" destOrd="0" presId="urn:microsoft.com/office/officeart/2005/8/layout/default"/>
    <dgm:cxn modelId="{7FCC9208-180A-4FE4-A6F0-926C4EEADE6D}" type="presParOf" srcId="{A8F2E68E-411F-4287-A9AD-B4ACF5180457}" destId="{7ACD52DA-6EB0-4713-BA12-46C6906B27A5}" srcOrd="4" destOrd="0" presId="urn:microsoft.com/office/officeart/2005/8/layout/default"/>
    <dgm:cxn modelId="{EFCD9490-DB94-4BD6-9384-F303F047D302}" type="presParOf" srcId="{A8F2E68E-411F-4287-A9AD-B4ACF5180457}" destId="{5C2A6C7E-6866-432E-B3D1-57B3D54EB473}" srcOrd="5" destOrd="0" presId="urn:microsoft.com/office/officeart/2005/8/layout/default"/>
    <dgm:cxn modelId="{58E6674D-7B29-45AE-9BE8-5EBAD2C33582}" type="presParOf" srcId="{A8F2E68E-411F-4287-A9AD-B4ACF5180457}" destId="{47332271-A9D4-4F60-9583-65501752015A}" srcOrd="6" destOrd="0" presId="urn:microsoft.com/office/officeart/2005/8/layout/default"/>
    <dgm:cxn modelId="{022091EA-A78C-4505-9B87-B01720171F3F}" type="presParOf" srcId="{A8F2E68E-411F-4287-A9AD-B4ACF5180457}" destId="{340AD103-F873-4E21-89F7-8FC2E0859226}" srcOrd="7" destOrd="0" presId="urn:microsoft.com/office/officeart/2005/8/layout/default"/>
    <dgm:cxn modelId="{63F99B02-B8FE-41C9-9111-2B32652D345A}" type="presParOf" srcId="{A8F2E68E-411F-4287-A9AD-B4ACF5180457}" destId="{693FD278-5406-4C47-A71E-5A3F5D3A3335}" srcOrd="8" destOrd="0" presId="urn:microsoft.com/office/officeart/2005/8/layout/default"/>
    <dgm:cxn modelId="{DD8D0201-A324-4AC1-BB3B-6CA042B59F72}" type="presParOf" srcId="{A8F2E68E-411F-4287-A9AD-B4ACF5180457}" destId="{3E9991F5-6471-43DA-96B9-0086C64AD62C}" srcOrd="9" destOrd="0" presId="urn:microsoft.com/office/officeart/2005/8/layout/default"/>
    <dgm:cxn modelId="{03864B68-D7B1-435D-AB42-676CC2EEE495}" type="presParOf" srcId="{A8F2E68E-411F-4287-A9AD-B4ACF5180457}" destId="{C1BBCAFF-18AD-4083-AF81-1FF45AB6F952}" srcOrd="10" destOrd="0" presId="urn:microsoft.com/office/officeart/2005/8/layout/default"/>
    <dgm:cxn modelId="{65488938-D547-4C48-9809-1AF0D75DBE81}" type="presParOf" srcId="{A8F2E68E-411F-4287-A9AD-B4ACF5180457}" destId="{FDAF328F-2AAB-40FE-AB34-DB06CFCA0329}" srcOrd="11" destOrd="0" presId="urn:microsoft.com/office/officeart/2005/8/layout/default"/>
    <dgm:cxn modelId="{F650B1BF-D9B8-4029-B336-FED4B99F00C8}" type="presParOf" srcId="{A8F2E68E-411F-4287-A9AD-B4ACF5180457}" destId="{AC8BD58A-F200-4DF4-B2EA-B62F8E44E56F}" srcOrd="12" destOrd="0" presId="urn:microsoft.com/office/officeart/2005/8/layout/default"/>
    <dgm:cxn modelId="{2B9FF5EE-212D-4CE8-8567-E6BA9218CA59}" type="presParOf" srcId="{A8F2E68E-411F-4287-A9AD-B4ACF5180457}" destId="{80FBEB36-6503-44CE-A16D-ACDBD255F56C}" srcOrd="13" destOrd="0" presId="urn:microsoft.com/office/officeart/2005/8/layout/default"/>
    <dgm:cxn modelId="{C38A70FE-7041-4D16-AE05-11BA4F1B4EF2}" type="presParOf" srcId="{A8F2E68E-411F-4287-A9AD-B4ACF5180457}" destId="{7E906193-6D0B-4A99-85B0-E50710CCCF56}" srcOrd="14" destOrd="0" presId="urn:microsoft.com/office/officeart/2005/8/layout/default"/>
    <dgm:cxn modelId="{8C19FFCF-144B-4AA7-8736-6179CBE97FD1}" type="presParOf" srcId="{A8F2E68E-411F-4287-A9AD-B4ACF5180457}" destId="{4CD5D56D-65E3-4DA0-AE63-7CF5015F82D4}" srcOrd="15" destOrd="0" presId="urn:microsoft.com/office/officeart/2005/8/layout/default"/>
    <dgm:cxn modelId="{45F07875-6F58-4DB5-BC32-E81233710133}" type="presParOf" srcId="{A8F2E68E-411F-4287-A9AD-B4ACF5180457}" destId="{DF33F885-94C8-43EB-B4BF-F7237D6329CC}" srcOrd="1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3FD1B0-1515-4871-91EB-5CB6F02A58E4}" type="datetimeFigureOut">
              <a:rPr lang="zh-CN" altLang="en-US" smtClean="0"/>
              <a:t>2016/4/12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2D4C08-F106-4E95-9FFD-730AE913AE6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13150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Compression ratio</a:t>
            </a:r>
            <a:r>
              <a:rPr lang="en-US" altLang="zh-CN" baseline="0" dirty="0" smtClean="0"/>
              <a:t> : ~2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D4C08-F106-4E95-9FFD-730AE913AE6E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53863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Compression is unusually</a:t>
            </a:r>
            <a:r>
              <a:rPr lang="en-US" altLang="zh-CN" baseline="0" dirty="0" smtClean="0"/>
              <a:t> not the critical path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D4C08-F106-4E95-9FFD-730AE913AE6E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72999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However,</a:t>
            </a:r>
            <a:r>
              <a:rPr lang="en-US" altLang="zh-CN" baseline="0" dirty="0" smtClean="0"/>
              <a:t> decompression does.</a:t>
            </a:r>
          </a:p>
          <a:p>
            <a:endParaRPr lang="en-US" altLang="zh-CN" baseline="0" dirty="0" smtClean="0"/>
          </a:p>
          <a:p>
            <a:r>
              <a:rPr lang="en-US" altLang="zh-CN" baseline="0" dirty="0" smtClean="0"/>
              <a:t>Because Huffman encoding is not fix-sized, the offset of a certain segment cannot be recorded( otherwise, the compression ratio drops). a non-paralleled decompression processes mL, </a:t>
            </a:r>
            <a:r>
              <a:rPr lang="en-US" altLang="zh-CN" baseline="0" dirty="0" err="1" smtClean="0"/>
              <a:t>exp</a:t>
            </a:r>
            <a:r>
              <a:rPr lang="en-US" altLang="zh-CN" baseline="0" dirty="0" smtClean="0"/>
              <a:t>, and </a:t>
            </a:r>
            <a:r>
              <a:rPr lang="en-US" altLang="zh-CN" baseline="0" dirty="0" err="1" smtClean="0"/>
              <a:t>mH</a:t>
            </a:r>
            <a:r>
              <a:rPr lang="en-US" altLang="zh-CN" baseline="0" dirty="0" smtClean="0"/>
              <a:t> sequentially.  However, a paralleled decompression processes </a:t>
            </a:r>
            <a:r>
              <a:rPr lang="en-US" altLang="zh-CN" baseline="0" dirty="0" err="1" smtClean="0"/>
              <a:t>mH</a:t>
            </a:r>
            <a:r>
              <a:rPr lang="en-US" altLang="zh-CN" baseline="0" dirty="0" smtClean="0"/>
              <a:t> and </a:t>
            </a:r>
            <a:r>
              <a:rPr lang="en-US" altLang="zh-CN" baseline="0" dirty="0" err="1" smtClean="0"/>
              <a:t>mH</a:t>
            </a:r>
            <a:r>
              <a:rPr lang="en-US" altLang="zh-CN" baseline="0" dirty="0" smtClean="0"/>
              <a:t> simultaneously in phase one, and then </a:t>
            </a:r>
            <a:r>
              <a:rPr lang="en-US" altLang="zh-CN" baseline="0" dirty="0" err="1" smtClean="0"/>
              <a:t>exp</a:t>
            </a:r>
            <a:r>
              <a:rPr lang="en-US" altLang="zh-CN" baseline="0" dirty="0" smtClean="0"/>
              <a:t> in phase 2 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D4C08-F106-4E95-9FFD-730AE913AE6E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416452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Heuristics for Prediction of Data Types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Perform better</a:t>
            </a:r>
            <a:r>
              <a:rPr lang="en-US" altLang="zh-CN" baseline="0" dirty="0" smtClean="0"/>
              <a:t> on floating-pointing numbers</a:t>
            </a:r>
          </a:p>
          <a:p>
            <a:endParaRPr lang="en-US" altLang="zh-CN" baseline="0" dirty="0" smtClean="0"/>
          </a:p>
          <a:p>
            <a:r>
              <a:rPr lang="en-US" altLang="zh-CN" baseline="0" dirty="0" smtClean="0"/>
              <a:t>Compression ratio : ~4, 12cycles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D4C08-F106-4E95-9FFD-730AE913AE6E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901692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In fact,</a:t>
            </a:r>
            <a:r>
              <a:rPr lang="en-US" altLang="zh-CN" baseline="0" dirty="0" smtClean="0"/>
              <a:t> this picture is kind of misleading</a:t>
            </a:r>
            <a:endParaRPr lang="en-US" altLang="zh-CN" dirty="0" smtClean="0"/>
          </a:p>
          <a:p>
            <a:r>
              <a:rPr lang="en-US" altLang="zh-CN" dirty="0" smtClean="0"/>
              <a:t>MORC</a:t>
            </a:r>
            <a:r>
              <a:rPr lang="en-US" altLang="zh-CN" baseline="0" dirty="0" smtClean="0"/>
              <a:t> is l</a:t>
            </a:r>
            <a:r>
              <a:rPr lang="en-US" altLang="zh-CN" dirty="0" smtClean="0"/>
              <a:t>oop</a:t>
            </a:r>
            <a:r>
              <a:rPr lang="en-US" altLang="zh-CN" baseline="0" dirty="0" smtClean="0"/>
              <a:t>-up-table based….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D4C08-F106-4E95-9FFD-730AE913AE6E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8094142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LMT:</a:t>
            </a:r>
            <a:r>
              <a:rPr lang="en-US" altLang="zh-CN" baseline="0" dirty="0" smtClean="0"/>
              <a:t> valid bits for </a:t>
            </a:r>
            <a:r>
              <a:rPr lang="en-US" altLang="zh-CN" baseline="0" dirty="0" err="1" smtClean="0"/>
              <a:t>addrs</a:t>
            </a:r>
            <a:endParaRPr lang="en-US" altLang="zh-CN" baseline="0" dirty="0" smtClean="0"/>
          </a:p>
          <a:p>
            <a:endParaRPr lang="en-US" altLang="zh-CN" baseline="0" dirty="0" smtClean="0"/>
          </a:p>
          <a:p>
            <a:r>
              <a:rPr lang="en-US" altLang="zh-CN" baseline="0" dirty="0" smtClean="0"/>
              <a:t>IF valid -&gt; decompress tag &amp; check tag </a:t>
            </a:r>
          </a:p>
          <a:p>
            <a:r>
              <a:rPr lang="en-US" altLang="zh-CN" dirty="0" smtClean="0"/>
              <a:t>IF hit -&gt; decompress data</a:t>
            </a:r>
          </a:p>
          <a:p>
            <a:r>
              <a:rPr lang="en-US" altLang="zh-CN" dirty="0" smtClean="0"/>
              <a:t>OR check next tag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Sequentially</a:t>
            </a:r>
            <a:r>
              <a:rPr lang="en-US" altLang="zh-CN" baseline="0" dirty="0" smtClean="0"/>
              <a:t> ? Yes, because most tags will miss!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D4C08-F106-4E95-9FFD-730AE913AE6E}" type="slidenum">
              <a:rPr lang="zh-CN" altLang="en-US" smtClean="0"/>
              <a:t>18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165948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~6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D4C08-F106-4E95-9FFD-730AE913AE6E}" type="slidenum">
              <a:rPr lang="zh-CN" altLang="en-US" smtClean="0"/>
              <a:t>19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686207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Use 3bits prefix and 4~32 bits for</a:t>
            </a:r>
            <a:r>
              <a:rPr lang="en-US" altLang="zh-CN" baseline="0" dirty="0" smtClean="0"/>
              <a:t> content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D4C08-F106-4E95-9FFD-730AE913AE6E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58949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 smtClean="0"/>
              <a:t>Use few bits</a:t>
            </a:r>
            <a:r>
              <a:rPr lang="en-US" altLang="zh-CN" baseline="0" dirty="0" smtClean="0"/>
              <a:t> to represent a block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D4C08-F106-4E95-9FFD-730AE913AE6E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127258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D4C08-F106-4E95-9FFD-730AE913AE6E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009007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it is clear that not every cache line can be represented B+ delta with one base.</a:t>
            </a:r>
          </a:p>
          <a:p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Having more than two bases does not provide additional</a:t>
            </a:r>
          </a:p>
          <a:p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improvement in compression ratio</a:t>
            </a:r>
          </a:p>
          <a:p>
            <a:endParaRPr lang="en-US" altLang="zh-CN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How to make use of the saved space ?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D4C08-F106-4E95-9FFD-730AE913AE6E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406919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Number of tags is doubled, compression encoding bits are added to every tag, data storage is the same in size, but partitioned into segments.</a:t>
            </a:r>
          </a:p>
          <a:p>
            <a:endParaRPr lang="en-US" altLang="zh-CN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D4C08-F106-4E95-9FFD-730AE913AE6E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668883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Compression ratio : ~2</a:t>
            </a:r>
          </a:p>
          <a:p>
            <a:r>
              <a:rPr lang="en-US" altLang="zh-CN" dirty="0" smtClean="0"/>
              <a:t>Lower decompression latency</a:t>
            </a:r>
            <a:endParaRPr lang="zh-CN" altLang="en-US" dirty="0" smtClean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D4C08-F106-4E95-9FFD-730AE913AE6E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354405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This</a:t>
            </a:r>
            <a:r>
              <a:rPr lang="en-US" altLang="zh-CN" baseline="0" dirty="0" smtClean="0"/>
              <a:t> circuit is too complex, not to develop the topic in class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D4C08-F106-4E95-9FFD-730AE913AE6E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949399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10 cycles for decompression</a:t>
            </a:r>
          </a:p>
          <a:p>
            <a:r>
              <a:rPr lang="en-US" altLang="zh-CN" dirty="0" smtClean="0"/>
              <a:t>Compression</a:t>
            </a:r>
            <a:r>
              <a:rPr lang="en-US" altLang="zh-CN" baseline="0" dirty="0" smtClean="0"/>
              <a:t> ratio : 3~4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D4C08-F106-4E95-9FFD-730AE913AE6E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034876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A7D29-6937-4F12-95A5-0E6961B52D63}" type="datetimeFigureOut">
              <a:rPr lang="zh-CN" altLang="en-US" smtClean="0"/>
              <a:t>2016/4/12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58AFE0D-06CA-41DC-9901-7737F9C508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48502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描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A7D29-6937-4F12-95A5-0E6961B52D63}" type="datetimeFigureOut">
              <a:rPr lang="zh-CN" altLang="en-US" smtClean="0"/>
              <a:t>2016/4/12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58AFE0D-06CA-41DC-9901-7737F9C508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5241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引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A7D29-6937-4F12-95A5-0E6961B52D63}" type="datetimeFigureOut">
              <a:rPr lang="zh-CN" altLang="en-US" smtClean="0"/>
              <a:t>2016/4/12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58AFE0D-06CA-41DC-9901-7737F9C508A9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16631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A7D29-6937-4F12-95A5-0E6961B52D63}" type="datetimeFigureOut">
              <a:rPr lang="zh-CN" altLang="en-US" smtClean="0"/>
              <a:t>2016/4/12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58AFE0D-06CA-41DC-9901-7737F9C508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086082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言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A7D29-6937-4F12-95A5-0E6961B52D63}" type="datetimeFigureOut">
              <a:rPr lang="zh-CN" altLang="en-US" smtClean="0"/>
              <a:t>2016/4/12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58AFE0D-06CA-41DC-9901-7737F9C508A9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44810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或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A7D29-6937-4F12-95A5-0E6961B52D63}" type="datetimeFigureOut">
              <a:rPr lang="zh-CN" altLang="en-US" smtClean="0"/>
              <a:t>2016/4/12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58AFE0D-06CA-41DC-9901-7737F9C508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077273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A7D29-6937-4F12-95A5-0E6961B52D63}" type="datetimeFigureOut">
              <a:rPr lang="zh-CN" altLang="en-US" smtClean="0"/>
              <a:t>2016/4/12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AFE0D-06CA-41DC-9901-7737F9C508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722906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A7D29-6937-4F12-95A5-0E6961B52D63}" type="datetimeFigureOut">
              <a:rPr lang="zh-CN" altLang="en-US" smtClean="0"/>
              <a:t>2016/4/12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AFE0D-06CA-41DC-9901-7737F9C508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34347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A7D29-6937-4F12-95A5-0E6961B52D63}" type="datetimeFigureOut">
              <a:rPr lang="zh-CN" altLang="en-US" smtClean="0"/>
              <a:t>2016/4/12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AFE0D-06CA-41DC-9901-7737F9C508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8174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A7D29-6937-4F12-95A5-0E6961B52D63}" type="datetimeFigureOut">
              <a:rPr lang="zh-CN" altLang="en-US" smtClean="0"/>
              <a:t>2016/4/12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58AFE0D-06CA-41DC-9901-7737F9C508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56756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A7D29-6937-4F12-95A5-0E6961B52D63}" type="datetimeFigureOut">
              <a:rPr lang="zh-CN" altLang="en-US" smtClean="0"/>
              <a:t>2016/4/12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58AFE0D-06CA-41DC-9901-7737F9C508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85616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A7D29-6937-4F12-95A5-0E6961B52D63}" type="datetimeFigureOut">
              <a:rPr lang="zh-CN" altLang="en-US" smtClean="0"/>
              <a:t>2016/4/12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58AFE0D-06CA-41DC-9901-7737F9C508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9438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A7D29-6937-4F12-95A5-0E6961B52D63}" type="datetimeFigureOut">
              <a:rPr lang="zh-CN" altLang="en-US" smtClean="0"/>
              <a:t>2016/4/12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AFE0D-06CA-41DC-9901-7737F9C508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56268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A7D29-6937-4F12-95A5-0E6961B52D63}" type="datetimeFigureOut">
              <a:rPr lang="zh-CN" altLang="en-US" smtClean="0"/>
              <a:t>2016/4/12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AFE0D-06CA-41DC-9901-7737F9C508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63668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A7D29-6937-4F12-95A5-0E6961B52D63}" type="datetimeFigureOut">
              <a:rPr lang="zh-CN" altLang="en-US" smtClean="0"/>
              <a:t>2016/4/12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AFE0D-06CA-41DC-9901-7737F9C508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37272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A7D29-6937-4F12-95A5-0E6961B52D63}" type="datetimeFigureOut">
              <a:rPr lang="zh-CN" altLang="en-US" smtClean="0"/>
              <a:t>2016/4/12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58AFE0D-06CA-41DC-9901-7737F9C508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5503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5A7D29-6937-4F12-95A5-0E6961B52D63}" type="datetimeFigureOut">
              <a:rPr lang="zh-CN" altLang="en-US" smtClean="0"/>
              <a:t>2016/4/12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58AFE0D-06CA-41DC-9901-7737F9C508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5808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Survey of </a:t>
            </a:r>
            <a:r>
              <a:rPr lang="en-US" altLang="zh-CN" smtClean="0"/>
              <a:t>Cache </a:t>
            </a:r>
            <a:r>
              <a:rPr lang="en-US" altLang="zh-CN" smtClean="0"/>
              <a:t>Compression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202970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Base Delta </a:t>
            </a:r>
            <a:r>
              <a:rPr lang="en-US" altLang="zh-CN" dirty="0" smtClean="0"/>
              <a:t>Immediate</a:t>
            </a:r>
            <a:br>
              <a:rPr lang="en-US" altLang="zh-CN" dirty="0" smtClean="0"/>
            </a:br>
            <a:r>
              <a:rPr lang="en-US" altLang="zh-CN" dirty="0" smtClean="0"/>
              <a:t>Decompression</a:t>
            </a:r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2925" y="2258013"/>
            <a:ext cx="7214186" cy="3565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78616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Statistical Cache Compression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400" dirty="0" smtClean="0"/>
              <a:t>Huffman encoding</a:t>
            </a:r>
          </a:p>
          <a:p>
            <a:r>
              <a:rPr lang="en-US" altLang="zh-CN" sz="2400" dirty="0" smtClean="0"/>
              <a:t>“Heap” for sampling</a:t>
            </a:r>
          </a:p>
          <a:p>
            <a:endParaRPr lang="en-US" altLang="zh-CN" sz="2400" dirty="0"/>
          </a:p>
          <a:p>
            <a:r>
              <a:rPr lang="en-US" altLang="zh-CN" sz="2400" dirty="0" smtClean="0"/>
              <a:t>The most mathematical method so far, in my opinion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9883364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Statistical Cache Compression</a:t>
            </a:r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8212" y="2590101"/>
            <a:ext cx="8581111" cy="2993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0654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Hycomp</a:t>
            </a:r>
            <a:br>
              <a:rPr lang="en-US" altLang="zh-CN" dirty="0" smtClean="0"/>
            </a:br>
            <a:r>
              <a:rPr lang="en-US" altLang="zh-CN" dirty="0" smtClean="0"/>
              <a:t>FP-H	compression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2592925" y="1895139"/>
            <a:ext cx="58410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Floating-point number specified compression method, based on SC</a:t>
            </a:r>
            <a:r>
              <a:rPr lang="en-US" altLang="zh-CN" sz="2400" baseline="30000" dirty="0" smtClean="0"/>
              <a:t>2</a:t>
            </a:r>
            <a:endParaRPr lang="zh-CN" altLang="en-US" sz="2400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2925" y="2735997"/>
            <a:ext cx="5044718" cy="4046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9474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Hycomp</a:t>
            </a:r>
            <a:br>
              <a:rPr lang="en-US" altLang="zh-CN" dirty="0" smtClean="0"/>
            </a:br>
            <a:r>
              <a:rPr lang="en-US" altLang="zh-CN" dirty="0"/>
              <a:t>FP-H </a:t>
            </a:r>
            <a:r>
              <a:rPr lang="en-US" altLang="zh-CN" dirty="0" smtClean="0"/>
              <a:t>	paralleled decompression</a:t>
            </a:r>
            <a:endParaRPr lang="zh-CN" altLang="en-US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6924" y="2089005"/>
            <a:ext cx="9737688" cy="3862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5184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Hycomp</a:t>
            </a:r>
            <a:br>
              <a:rPr lang="en-US" altLang="zh-CN" dirty="0" smtClean="0"/>
            </a:br>
            <a:r>
              <a:rPr lang="en-US" altLang="zh-CN" dirty="0" smtClean="0"/>
              <a:t>Hybrid compression</a:t>
            </a:r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2925" y="1905000"/>
            <a:ext cx="7315200" cy="4438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15256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MORC</a:t>
            </a:r>
            <a:br>
              <a:rPr lang="en-US" altLang="zh-CN" dirty="0" smtClean="0"/>
            </a:br>
            <a:r>
              <a:rPr lang="en-US" altLang="zh-CN" dirty="0" smtClean="0"/>
              <a:t>Log-based cache</a:t>
            </a:r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2925" y="2212557"/>
            <a:ext cx="7289012" cy="4108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15659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MORC</a:t>
            </a:r>
            <a:br>
              <a:rPr lang="en-US" altLang="zh-CN" dirty="0" smtClean="0"/>
            </a:br>
            <a:r>
              <a:rPr lang="en-US" altLang="zh-CN" dirty="0" smtClean="0"/>
              <a:t>LMT</a:t>
            </a:r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2925" y="1905000"/>
            <a:ext cx="7451206" cy="3409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5826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MORC</a:t>
            </a:r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2925" y="1905000"/>
            <a:ext cx="7370918" cy="4142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47927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MORC</a:t>
            </a:r>
            <a:br>
              <a:rPr lang="en-US" altLang="zh-CN" dirty="0" smtClean="0"/>
            </a:br>
            <a:r>
              <a:rPr lang="en-US" altLang="zh-CN" dirty="0" smtClean="0"/>
              <a:t>Throughput oriented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Manycore-Oriented-Compressed-Cache</a:t>
            </a:r>
          </a:p>
          <a:p>
            <a:pPr lvl="1"/>
            <a:r>
              <a:rPr lang="en-US" altLang="zh-CN" dirty="0" smtClean="0"/>
              <a:t>When cores accumulate, off-chip bandwidth limits performance</a:t>
            </a:r>
            <a:endParaRPr lang="en-US" altLang="zh-CN" dirty="0"/>
          </a:p>
          <a:p>
            <a:r>
              <a:rPr lang="en-US" altLang="zh-CN" dirty="0" smtClean="0"/>
              <a:t>For throughput oriented works, reducing off-chip access is more important than reducing latency.</a:t>
            </a:r>
          </a:p>
          <a:p>
            <a:r>
              <a:rPr lang="en-US" altLang="zh-CN" dirty="0" smtClean="0"/>
              <a:t>Less off-chip access saves energy</a:t>
            </a:r>
          </a:p>
          <a:p>
            <a:pPr marL="0" indent="0">
              <a:buNone/>
            </a:pPr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574921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Outline</a:t>
            </a:r>
            <a:br>
              <a:rPr lang="en-US" altLang="zh-CN" dirty="0" smtClean="0"/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026568"/>
          </a:xfrm>
        </p:spPr>
        <p:txBody>
          <a:bodyPr>
            <a:noAutofit/>
          </a:bodyPr>
          <a:lstStyle/>
          <a:p>
            <a:r>
              <a:rPr lang="en-US" altLang="zh-CN" sz="2000" dirty="0" smtClean="0"/>
              <a:t>Background &amp; Motivation</a:t>
            </a:r>
          </a:p>
          <a:p>
            <a:r>
              <a:rPr lang="en-US" altLang="zh-CN" sz="2000" dirty="0" smtClean="0"/>
              <a:t>Block based cache compression</a:t>
            </a:r>
          </a:p>
          <a:p>
            <a:pPr lvl="1"/>
            <a:r>
              <a:rPr lang="en-US" altLang="zh-CN" sz="2000" dirty="0" smtClean="0"/>
              <a:t>FPC</a:t>
            </a:r>
          </a:p>
          <a:p>
            <a:pPr lvl="1"/>
            <a:r>
              <a:rPr lang="en-US" altLang="zh-CN" sz="2000" dirty="0" smtClean="0"/>
              <a:t>ZCA</a:t>
            </a:r>
          </a:p>
          <a:p>
            <a:pPr lvl="1"/>
            <a:r>
              <a:rPr lang="en-US" altLang="zh-CN" sz="2000" dirty="0" smtClean="0"/>
              <a:t>BDI</a:t>
            </a:r>
          </a:p>
          <a:p>
            <a:pPr lvl="1"/>
            <a:r>
              <a:rPr lang="en-US" altLang="zh-CN" sz="2000" dirty="0" smtClean="0"/>
              <a:t>SC</a:t>
            </a:r>
            <a:r>
              <a:rPr lang="en-US" altLang="zh-CN" sz="2000" baseline="30000" dirty="0" smtClean="0"/>
              <a:t>2</a:t>
            </a:r>
          </a:p>
          <a:p>
            <a:pPr lvl="1"/>
            <a:r>
              <a:rPr lang="en-US" altLang="zh-CN" sz="2000" dirty="0" smtClean="0"/>
              <a:t>HyComp</a:t>
            </a:r>
          </a:p>
          <a:p>
            <a:r>
              <a:rPr lang="en-US" altLang="zh-CN" sz="2000" dirty="0" smtClean="0"/>
              <a:t>Stream based cache compression</a:t>
            </a:r>
          </a:p>
          <a:p>
            <a:pPr lvl="1"/>
            <a:r>
              <a:rPr lang="en-US" altLang="zh-CN" sz="2000" dirty="0" smtClean="0"/>
              <a:t>MORC</a:t>
            </a:r>
          </a:p>
        </p:txBody>
      </p:sp>
    </p:spTree>
    <p:extLst>
      <p:ext uri="{BB962C8B-B14F-4D97-AF65-F5344CB8AC3E}">
        <p14:creationId xmlns:p14="http://schemas.microsoft.com/office/powerpoint/2010/main" val="1111017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Background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Cache is important…</a:t>
            </a:r>
          </a:p>
          <a:p>
            <a:endParaRPr lang="en-US" altLang="zh-CN" dirty="0"/>
          </a:p>
          <a:p>
            <a:r>
              <a:rPr lang="en-US" altLang="zh-CN" dirty="0" smtClean="0"/>
              <a:t>Conflicts:</a:t>
            </a:r>
          </a:p>
          <a:p>
            <a:pPr lvl="1"/>
            <a:r>
              <a:rPr lang="en-US" altLang="zh-CN" dirty="0" smtClean="0"/>
              <a:t>Larger LLC		</a:t>
            </a:r>
            <a:r>
              <a:rPr lang="en-US" altLang="zh-CN" dirty="0" smtClean="0">
                <a:sym typeface="Wingdings" panose="05000000000000000000" pitchFamily="2" charset="2"/>
              </a:rPr>
              <a:t>	more area, more  latency, </a:t>
            </a:r>
            <a:r>
              <a:rPr lang="en-US" altLang="zh-CN" smtClean="0">
                <a:sym typeface="Wingdings" panose="05000000000000000000" pitchFamily="2" charset="2"/>
              </a:rPr>
              <a:t>more energy</a:t>
            </a:r>
            <a:endParaRPr lang="en-US" altLang="zh-CN" dirty="0" smtClean="0">
              <a:sym typeface="Wingdings" panose="05000000000000000000" pitchFamily="2" charset="2"/>
            </a:endParaRPr>
          </a:p>
          <a:p>
            <a:pPr lvl="1"/>
            <a:r>
              <a:rPr lang="en-US" altLang="zh-CN" dirty="0" smtClean="0"/>
              <a:t>Limited LLC	</a:t>
            </a:r>
            <a:r>
              <a:rPr lang="en-US" altLang="zh-CN" dirty="0" smtClean="0">
                <a:sym typeface="Wingdings" panose="05000000000000000000" pitchFamily="2" charset="2"/>
              </a:rPr>
              <a:t>	off-chip access</a:t>
            </a:r>
          </a:p>
          <a:p>
            <a:pPr lvl="1"/>
            <a:endParaRPr lang="en-US" altLang="zh-CN" dirty="0" smtClean="0">
              <a:sym typeface="Wingdings" panose="05000000000000000000" pitchFamily="2" charset="2"/>
            </a:endParaRPr>
          </a:p>
          <a:p>
            <a:r>
              <a:rPr lang="en-US" altLang="zh-CN" dirty="0" smtClean="0">
                <a:sym typeface="Wingdings" panose="05000000000000000000" pitchFamily="2" charset="2"/>
              </a:rPr>
              <a:t>Compression:</a:t>
            </a:r>
          </a:p>
          <a:p>
            <a:pPr lvl="1"/>
            <a:r>
              <a:rPr lang="en-US" altLang="zh-CN" dirty="0" smtClean="0">
                <a:sym typeface="Wingdings" panose="05000000000000000000" pitchFamily="2" charset="2"/>
              </a:rPr>
              <a:t>Trade off latency for less off-chip access</a:t>
            </a:r>
            <a:endParaRPr lang="en-US" altLang="zh-CN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2658461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Frequent Pattern Compression</a:t>
            </a:r>
            <a:endParaRPr lang="zh-CN" altLang="en-US" dirty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772024"/>
              </p:ext>
            </p:extLst>
          </p:nvPr>
        </p:nvGraphicFramePr>
        <p:xfrm>
          <a:off x="2592925" y="2590800"/>
          <a:ext cx="2472851" cy="18348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右箭头 4"/>
          <p:cNvSpPr/>
          <p:nvPr/>
        </p:nvSpPr>
        <p:spPr>
          <a:xfrm>
            <a:off x="5065776" y="3389376"/>
            <a:ext cx="1847088" cy="2407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6" name="文本框 5"/>
          <p:cNvSpPr txBox="1"/>
          <p:nvPr/>
        </p:nvSpPr>
        <p:spPr>
          <a:xfrm>
            <a:off x="7388352" y="3130296"/>
            <a:ext cx="24323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8:</a:t>
            </a:r>
          </a:p>
          <a:p>
            <a:r>
              <a:rPr lang="en-US" altLang="zh-CN" dirty="0" smtClean="0"/>
              <a:t>0000 0000 0000 0000</a:t>
            </a:r>
          </a:p>
          <a:p>
            <a:r>
              <a:rPr lang="en-US" altLang="zh-CN" dirty="0" smtClean="0"/>
              <a:t>0000 0000 0000 1000</a:t>
            </a:r>
            <a:endParaRPr lang="zh-CN" altLang="en-US" dirty="0"/>
          </a:p>
        </p:txBody>
      </p:sp>
      <p:sp>
        <p:nvSpPr>
          <p:cNvPr id="7" name="下箭头 6"/>
          <p:cNvSpPr/>
          <p:nvPr/>
        </p:nvSpPr>
        <p:spPr>
          <a:xfrm>
            <a:off x="8513064" y="4425696"/>
            <a:ext cx="173736" cy="8778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7242048" y="5742432"/>
            <a:ext cx="3337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Pattern:</a:t>
            </a:r>
          </a:p>
          <a:p>
            <a:r>
              <a:rPr lang="en-US" altLang="zh-CN" dirty="0" smtClean="0"/>
              <a:t>4-bits sign-extended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2592925" y="1822180"/>
            <a:ext cx="302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An example: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724240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Frequent Pattern Compression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400" dirty="0" smtClean="0"/>
              <a:t>Patterns</a:t>
            </a:r>
            <a:r>
              <a:rPr lang="en-US" altLang="zh-CN" dirty="0" smtClean="0"/>
              <a:t> :</a:t>
            </a:r>
          </a:p>
          <a:p>
            <a:pPr marL="0" indent="0">
              <a:buNone/>
            </a:pPr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89213" y="2869487"/>
            <a:ext cx="8530314" cy="3270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4323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Zero-content Augmentation</a:t>
            </a:r>
            <a:endParaRPr lang="zh-CN" altLang="en-US" dirty="0"/>
          </a:p>
        </p:txBody>
      </p:sp>
      <p:sp>
        <p:nvSpPr>
          <p:cNvPr id="5" name="下箭头 4"/>
          <p:cNvSpPr/>
          <p:nvPr/>
        </p:nvSpPr>
        <p:spPr>
          <a:xfrm>
            <a:off x="5240766" y="3181350"/>
            <a:ext cx="204396" cy="86924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3595188" y="1674167"/>
            <a:ext cx="36999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/>
              <a:t>Common lines of code: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3617720" y="4189090"/>
            <a:ext cx="38280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/>
              <a:t>Several “blank” blocks</a:t>
            </a:r>
          </a:p>
          <a:p>
            <a:endParaRPr lang="zh-CN" altLang="en-US" sz="2400" dirty="0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5852" y="2200534"/>
            <a:ext cx="5478616" cy="866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03638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Base Delta Immediate</a:t>
            </a:r>
            <a:endParaRPr lang="zh-CN" altLang="en-US" dirty="0"/>
          </a:p>
        </p:txBody>
      </p:sp>
      <p:sp>
        <p:nvSpPr>
          <p:cNvPr id="5" name="右箭头 4"/>
          <p:cNvSpPr/>
          <p:nvPr/>
        </p:nvSpPr>
        <p:spPr>
          <a:xfrm>
            <a:off x="4753804" y="3531314"/>
            <a:ext cx="1847088" cy="2407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9" name="文本框 8"/>
          <p:cNvSpPr txBox="1"/>
          <p:nvPr/>
        </p:nvSpPr>
        <p:spPr>
          <a:xfrm>
            <a:off x="2592925" y="1905000"/>
            <a:ext cx="302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A simple example:</a:t>
            </a:r>
            <a:endParaRPr lang="zh-CN" altLang="en-US" sz="2400" dirty="0"/>
          </a:p>
        </p:txBody>
      </p:sp>
      <p:graphicFrame>
        <p:nvGraphicFramePr>
          <p:cNvPr id="13" name="表格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4622155"/>
              </p:ext>
            </p:extLst>
          </p:nvPr>
        </p:nvGraphicFramePr>
        <p:xfrm>
          <a:off x="1850016" y="3066288"/>
          <a:ext cx="2582134" cy="148336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258213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CN" b="0" dirty="0" smtClean="0"/>
                        <a:t>0x8048004</a:t>
                      </a:r>
                      <a:endParaRPr lang="zh-CN" alt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0x8048008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0x80480c0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0x8048000</a:t>
                      </a:r>
                      <a:endParaRPr lang="zh-CN" altLang="en-US" dirty="0" smtClean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4" name="表格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6781759"/>
              </p:ext>
            </p:extLst>
          </p:nvPr>
        </p:nvGraphicFramePr>
        <p:xfrm>
          <a:off x="7307789" y="2880868"/>
          <a:ext cx="2582134" cy="185420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258213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CN" b="0" dirty="0" smtClean="0"/>
                        <a:t>0x8048004</a:t>
                      </a:r>
                      <a:endParaRPr lang="zh-CN" alt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+,</a:t>
                      </a:r>
                      <a:r>
                        <a:rPr lang="en-US" altLang="zh-CN" baseline="0" dirty="0" smtClean="0"/>
                        <a:t> 0x0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+,</a:t>
                      </a:r>
                      <a:r>
                        <a:rPr lang="en-US" altLang="zh-CN" baseline="0" dirty="0" smtClean="0"/>
                        <a:t> 0x8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+, 0xc0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-,  0x4</a:t>
                      </a:r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79702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Base Delta Immediate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2592925" y="1624404"/>
            <a:ext cx="35819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Multiple Bases:</a:t>
            </a:r>
            <a:endParaRPr lang="zh-CN" altLang="en-US" sz="2400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3757" y="3086363"/>
            <a:ext cx="8390021" cy="265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31536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Base </a:t>
            </a:r>
            <a:r>
              <a:rPr lang="en-US" altLang="zh-CN" dirty="0"/>
              <a:t>Delta Immediate</a:t>
            </a:r>
            <a:br>
              <a:rPr lang="en-US" altLang="zh-CN" dirty="0"/>
            </a:br>
            <a:r>
              <a:rPr lang="en-US" altLang="zh-CN" dirty="0"/>
              <a:t>Organization</a:t>
            </a:r>
            <a:r>
              <a:rPr lang="en-US" altLang="zh-CN" dirty="0" smtClean="0"/>
              <a:t>:</a:t>
            </a:r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2684" y="2754688"/>
            <a:ext cx="8492168" cy="3090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2277898"/>
      </p:ext>
    </p:extLst>
  </p:cSld>
  <p:clrMapOvr>
    <a:masterClrMapping/>
  </p:clrMapOvr>
</p:sld>
</file>

<file path=ppt/theme/theme1.xml><?xml version="1.0" encoding="utf-8"?>
<a:theme xmlns:a="http://schemas.openxmlformats.org/drawingml/2006/main" name="丝状">
  <a:themeElements>
    <a:clrScheme name="丝状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丝状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丝状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2400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366</TotalTime>
  <Words>444</Words>
  <Application>Microsoft Office PowerPoint</Application>
  <PresentationFormat>宽屏</PresentationFormat>
  <Paragraphs>122</Paragraphs>
  <Slides>19</Slides>
  <Notes>15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27" baseType="lpstr">
      <vt:lpstr>宋体</vt:lpstr>
      <vt:lpstr>幼圆</vt:lpstr>
      <vt:lpstr>Arial</vt:lpstr>
      <vt:lpstr>Calibri</vt:lpstr>
      <vt:lpstr>Century Gothic</vt:lpstr>
      <vt:lpstr>Wingdings</vt:lpstr>
      <vt:lpstr>Wingdings 3</vt:lpstr>
      <vt:lpstr>丝状</vt:lpstr>
      <vt:lpstr>Survey of Cache Compression</vt:lpstr>
      <vt:lpstr>Outline </vt:lpstr>
      <vt:lpstr>Background</vt:lpstr>
      <vt:lpstr>Frequent Pattern Compression</vt:lpstr>
      <vt:lpstr>Frequent Pattern Compression</vt:lpstr>
      <vt:lpstr>Zero-content Augmentation</vt:lpstr>
      <vt:lpstr>Base Delta Immediate</vt:lpstr>
      <vt:lpstr>Base Delta Immediate</vt:lpstr>
      <vt:lpstr>Base Delta Immediate Organization:</vt:lpstr>
      <vt:lpstr>Base Delta Immediate Decompression</vt:lpstr>
      <vt:lpstr>Statistical Cache Compression</vt:lpstr>
      <vt:lpstr>Statistical Cache Compression</vt:lpstr>
      <vt:lpstr>Hycomp FP-H compression</vt:lpstr>
      <vt:lpstr>Hycomp FP-H  paralleled decompression</vt:lpstr>
      <vt:lpstr>Hycomp Hybrid compression</vt:lpstr>
      <vt:lpstr>MORC Log-based cache</vt:lpstr>
      <vt:lpstr>MORC LMT</vt:lpstr>
      <vt:lpstr>MORC</vt:lpstr>
      <vt:lpstr>MORC Throughput oriented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周耀阳</dc:creator>
  <cp:lastModifiedBy>周耀阳</cp:lastModifiedBy>
  <cp:revision>84</cp:revision>
  <dcterms:created xsi:type="dcterms:W3CDTF">2016-03-27T08:33:48Z</dcterms:created>
  <dcterms:modified xsi:type="dcterms:W3CDTF">2016-04-12T08:18:28Z</dcterms:modified>
</cp:coreProperties>
</file>