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76" r:id="rId9"/>
    <p:sldId id="269" r:id="rId10"/>
    <p:sldId id="277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58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42.368&amp;rep=rep1&amp;type=pdf" TargetMode="External"/><Relationship Id="rId2" Type="http://schemas.openxmlformats.org/officeDocument/2006/relationships/hyperlink" Target="https://en.wikipedia.org/wiki/Graphics_processing_un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ttp.developer.nvidia.com/GPUGems2/gpugems2_chapter30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-tech.net/hardware/graphics/2007/11/02/nvidia_geforce_8800_gt/2" TargetMode="External"/><Relationship Id="rId2" Type="http://schemas.openxmlformats.org/officeDocument/2006/relationships/hyperlink" Target="http://meseec.ce.rit.edu/551-projects/spring2015/3-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rochester.edu/u/yli/files/report-gpu.pdf" TargetMode="External"/><Relationship Id="rId4" Type="http://schemas.openxmlformats.org/officeDocument/2006/relationships/hyperlink" Target="http://www.nvidia.com/content/events/geoInt2015/LBrown_DL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34002" y="2485622"/>
            <a:ext cx="8791575" cy="805398"/>
          </a:xfrm>
        </p:spPr>
        <p:txBody>
          <a:bodyPr>
            <a:normAutofit fontScale="90000"/>
          </a:bodyPr>
          <a:lstStyle/>
          <a:p>
            <a:r>
              <a:rPr lang="en-US" altLang="zh-CN" cap="none" dirty="0" smtClean="0"/>
              <a:t>GPU Architecture a</a:t>
            </a:r>
            <a:r>
              <a:rPr lang="en-US" altLang="zh-CN" cap="none" dirty="0" smtClean="0"/>
              <a:t>nd Its Application</a:t>
            </a:r>
            <a:endParaRPr lang="zh-CN" altLang="en-US" cap="none" dirty="0"/>
          </a:p>
        </p:txBody>
      </p:sp>
      <p:sp>
        <p:nvSpPr>
          <p:cNvPr id="7" name="文本框 6"/>
          <p:cNvSpPr txBox="1"/>
          <p:nvPr/>
        </p:nvSpPr>
        <p:spPr>
          <a:xfrm>
            <a:off x="7354036" y="4185635"/>
            <a:ext cx="270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陈越</a:t>
            </a:r>
            <a:r>
              <a:rPr lang="zh-CN" altLang="en-US" dirty="0" smtClean="0"/>
              <a:t>琦</a:t>
            </a:r>
            <a:r>
              <a:rPr lang="en-US" altLang="zh-CN" dirty="0" smtClean="0"/>
              <a:t>(121160005)</a:t>
            </a:r>
          </a:p>
          <a:p>
            <a:r>
              <a:rPr lang="en-US" altLang="zh-CN" dirty="0" smtClean="0"/>
              <a:t>Yueqichen.0x0@gmail.com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73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</a:t>
            </a:r>
            <a:r>
              <a:rPr lang="en-US" altLang="zh-CN" cap="none" dirty="0" smtClean="0"/>
              <a:t>ixed-Function to Programmable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288918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Earlier GPUs were fix-function hardware pipelines</a:t>
            </a:r>
          </a:p>
          <a:p>
            <a:r>
              <a:rPr lang="en-US" altLang="zh-CN" dirty="0" smtClean="0"/>
              <a:t>In new GPUs, portions of the pipeline are </a:t>
            </a:r>
            <a:r>
              <a:rPr lang="en-US" altLang="zh-CN" dirty="0" err="1" smtClean="0"/>
              <a:t>completedly</a:t>
            </a:r>
            <a:r>
              <a:rPr lang="en-US" altLang="zh-CN" dirty="0" smtClean="0"/>
              <a:t> programmable</a:t>
            </a:r>
          </a:p>
          <a:p>
            <a:pPr lvl="1"/>
            <a:r>
              <a:rPr lang="en-US" altLang="zh-CN" dirty="0" smtClean="0"/>
              <a:t>Vertex </a:t>
            </a:r>
            <a:r>
              <a:rPr lang="en-US" altLang="zh-CN" dirty="0" err="1" smtClean="0"/>
              <a:t>shaders</a:t>
            </a:r>
            <a:r>
              <a:rPr lang="en-US" altLang="zh-CN" dirty="0" smtClean="0"/>
              <a:t> = programs running on vertex processors</a:t>
            </a:r>
          </a:p>
          <a:p>
            <a:pPr lvl="1"/>
            <a:r>
              <a:rPr lang="en-US" altLang="zh-CN" dirty="0" smtClean="0"/>
              <a:t>fragment </a:t>
            </a:r>
            <a:r>
              <a:rPr lang="en-US" altLang="zh-CN" dirty="0" err="1" smtClean="0"/>
              <a:t>shaders</a:t>
            </a:r>
            <a:r>
              <a:rPr lang="en-US" altLang="zh-CN" dirty="0" smtClean="0"/>
              <a:t> = programs running on fragment processors</a:t>
            </a:r>
          </a:p>
          <a:p>
            <a:pPr lvl="1"/>
            <a:r>
              <a:rPr lang="en-US" altLang="zh-CN" dirty="0" smtClean="0"/>
              <a:t>However, some stages are still fixed function(e.g. </a:t>
            </a:r>
            <a:r>
              <a:rPr lang="en-US" altLang="zh-CN" dirty="0" err="1" smtClean="0"/>
              <a:t>rasterizaiton</a:t>
            </a:r>
            <a:r>
              <a:rPr lang="en-US" altLang="zh-CN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796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1413" y="824580"/>
            <a:ext cx="9905998" cy="643612"/>
          </a:xfrm>
        </p:spPr>
        <p:txBody>
          <a:bodyPr/>
          <a:lstStyle/>
          <a:p>
            <a:r>
              <a:rPr lang="en-US" altLang="zh-CN" dirty="0" smtClean="0"/>
              <a:t>H</a:t>
            </a:r>
            <a:r>
              <a:rPr lang="en-US" altLang="zh-CN" cap="none" dirty="0" smtClean="0"/>
              <a:t>istory of the GPU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1412" y="1571223"/>
            <a:ext cx="9905999" cy="445609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1996: 3DFX Voodoo graphics card implements texture mapping, z-buffering,      	and rasterization, but no vertex processing</a:t>
            </a:r>
          </a:p>
          <a:p>
            <a:r>
              <a:rPr lang="en-US" altLang="zh-CN" dirty="0" smtClean="0"/>
              <a:t>1999: GPUs implement the full graphics pipeline in fixed-function 	hardware(</a:t>
            </a:r>
            <a:r>
              <a:rPr lang="en-US" altLang="zh-CN" dirty="0" err="1" smtClean="0"/>
              <a:t>Nvidia</a:t>
            </a:r>
            <a:r>
              <a:rPr lang="en-US" altLang="zh-CN" dirty="0" smtClean="0"/>
              <a:t> GeForce 256, ATI Radeon 7500)</a:t>
            </a:r>
          </a:p>
          <a:p>
            <a:r>
              <a:rPr lang="en-US" altLang="zh-CN" dirty="0" smtClean="0"/>
              <a:t>2000: Programmable </a:t>
            </a:r>
            <a:r>
              <a:rPr lang="en-US" altLang="zh-CN" dirty="0" err="1" smtClean="0"/>
              <a:t>shader</a:t>
            </a:r>
            <a:r>
              <a:rPr lang="en-US" altLang="zh-CN" dirty="0" smtClean="0"/>
              <a:t> pipelines(</a:t>
            </a:r>
            <a:r>
              <a:rPr lang="en-US" altLang="zh-CN" dirty="0" err="1" smtClean="0"/>
              <a:t>Nvidia</a:t>
            </a:r>
            <a:r>
              <a:rPr lang="en-US" altLang="zh-CN" dirty="0" smtClean="0"/>
              <a:t> GeForce 3)</a:t>
            </a:r>
          </a:p>
          <a:p>
            <a:r>
              <a:rPr lang="en-US" altLang="zh-CN" dirty="0" smtClean="0"/>
              <a:t>2010: General Purpose GPUs for non-graphical compute-intensive 	applications, </a:t>
            </a:r>
            <a:r>
              <a:rPr lang="en-US" altLang="zh-CN" dirty="0" err="1" smtClean="0"/>
              <a:t>Nvidia</a:t>
            </a:r>
            <a:r>
              <a:rPr lang="en-US" altLang="zh-CN" dirty="0" smtClean="0"/>
              <a:t> CUDA parallel programming API</a:t>
            </a:r>
          </a:p>
          <a:p>
            <a:r>
              <a:rPr lang="en-US" altLang="zh-CN" dirty="0" smtClean="0"/>
              <a:t>2014: Unprecedented computer power </a:t>
            </a:r>
            <a:r>
              <a:rPr lang="en-US" altLang="zh-CN" dirty="0" err="1" smtClean="0"/>
              <a:t>Nvidia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Geforce</a:t>
            </a:r>
            <a:r>
              <a:rPr lang="en-US" altLang="zh-CN" dirty="0" smtClean="0"/>
              <a:t> GTX Titan Z – 8.2 	TFLOPS AMD Radeon R9 295X2(dual GPU card) – 11.5 TFLOPS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67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1413" y="386365"/>
            <a:ext cx="9905998" cy="1053899"/>
          </a:xfrm>
        </p:spPr>
        <p:txBody>
          <a:bodyPr/>
          <a:lstStyle/>
          <a:p>
            <a:r>
              <a:rPr lang="en-US" altLang="zh-CN" dirty="0" smtClean="0"/>
              <a:t>G</a:t>
            </a:r>
            <a:r>
              <a:rPr lang="en-US" altLang="zh-CN" cap="none" dirty="0" smtClean="0"/>
              <a:t>PU Architecture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261" y="1154782"/>
            <a:ext cx="6624548" cy="5319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75809" y="2962141"/>
            <a:ext cx="4288664" cy="4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Nvidia</a:t>
            </a:r>
            <a:r>
              <a:rPr lang="en-US" altLang="zh-CN" sz="2400" dirty="0" smtClean="0"/>
              <a:t> GeForce 6 series(2004)[3]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59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0202" y="430693"/>
            <a:ext cx="9905998" cy="1105415"/>
          </a:xfrm>
        </p:spPr>
        <p:txBody>
          <a:bodyPr/>
          <a:lstStyle/>
          <a:p>
            <a:r>
              <a:rPr lang="en-US" altLang="zh-CN" dirty="0" err="1" smtClean="0"/>
              <a:t>S</a:t>
            </a:r>
            <a:r>
              <a:rPr lang="en-US" altLang="zh-CN" cap="none" dirty="0" err="1" smtClean="0"/>
              <a:t>hader</a:t>
            </a:r>
            <a:r>
              <a:rPr lang="en-US" altLang="zh-CN" cap="none" dirty="0" smtClean="0"/>
              <a:t> processors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789" y="1772970"/>
            <a:ext cx="4719331" cy="35417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606" y="1772970"/>
            <a:ext cx="3924300" cy="3381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15920" y="5628068"/>
            <a:ext cx="323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Vertex </a:t>
            </a:r>
            <a:r>
              <a:rPr lang="en-US" altLang="zh-CN" sz="2400" dirty="0" err="1" smtClean="0"/>
              <a:t>Shader</a:t>
            </a:r>
            <a:r>
              <a:rPr lang="en-US" altLang="zh-CN" sz="2400" dirty="0" smtClean="0"/>
              <a:t> core[3]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6110606" y="5628068"/>
            <a:ext cx="3928058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Fragment/Pixel </a:t>
            </a:r>
            <a:r>
              <a:rPr lang="en-US" altLang="zh-CN" sz="2400" dirty="0" err="1" smtClean="0"/>
              <a:t>Shader</a:t>
            </a:r>
            <a:r>
              <a:rPr lang="en-US" altLang="zh-CN" sz="2400" dirty="0" smtClean="0"/>
              <a:t> core[3]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831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Shader</a:t>
            </a:r>
            <a:r>
              <a:rPr lang="en-US" altLang="zh-CN" dirty="0" smtClean="0"/>
              <a:t> processors are generally SIMD</a:t>
            </a:r>
          </a:p>
          <a:p>
            <a:r>
              <a:rPr lang="en-US" altLang="zh-CN" dirty="0" smtClean="0"/>
              <a:t>A single instruction executed on every vertex or pixel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153" y="1802372"/>
            <a:ext cx="25050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</a:t>
            </a:r>
            <a:r>
              <a:rPr lang="en-US" altLang="zh-CN" cap="none" dirty="0" smtClean="0"/>
              <a:t>ptimizations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1413" y="2249487"/>
            <a:ext cx="2902553" cy="29020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Combining different types of </a:t>
            </a:r>
            <a:r>
              <a:rPr lang="en-US" altLang="zh-CN" dirty="0" err="1" smtClean="0"/>
              <a:t>shader</a:t>
            </a:r>
            <a:r>
              <a:rPr lang="en-US" altLang="zh-CN" dirty="0" smtClean="0"/>
              <a:t> cores into a single unified </a:t>
            </a:r>
            <a:r>
              <a:rPr lang="en-US" altLang="zh-CN" dirty="0" err="1" smtClean="0"/>
              <a:t>shader</a:t>
            </a:r>
            <a:r>
              <a:rPr lang="en-US" altLang="zh-CN" dirty="0" smtClean="0"/>
              <a:t> core</a:t>
            </a:r>
          </a:p>
          <a:p>
            <a:r>
              <a:rPr lang="en-US" altLang="zh-CN" dirty="0" smtClean="0"/>
              <a:t>Dynamic task scheduling to balance the load on all cores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735" y="1764986"/>
            <a:ext cx="7686675" cy="29051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34130" y="4997003"/>
            <a:ext cx="4520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Basic blocks in a modern GPU[4]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816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</a:t>
            </a:r>
            <a:r>
              <a:rPr lang="en-US" altLang="zh-CN" cap="none" dirty="0" smtClean="0"/>
              <a:t>nified Architecture example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275" y="1901836"/>
            <a:ext cx="7155265" cy="41932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48540" y="291874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Nvidia</a:t>
            </a:r>
            <a:r>
              <a:rPr lang="en-US" altLang="zh-CN" sz="2400" dirty="0" smtClean="0"/>
              <a:t> GeForce 8(2006)[5]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791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8534" y="309425"/>
            <a:ext cx="9905998" cy="1478570"/>
          </a:xfrm>
        </p:spPr>
        <p:txBody>
          <a:bodyPr/>
          <a:lstStyle/>
          <a:p>
            <a:r>
              <a:rPr lang="en-US" altLang="zh-CN" dirty="0" smtClean="0"/>
              <a:t>G</a:t>
            </a:r>
            <a:r>
              <a:rPr lang="en-US" altLang="zh-CN" cap="none" dirty="0" smtClean="0"/>
              <a:t>PU Compute Performance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1982" y="1397119"/>
            <a:ext cx="7508383" cy="51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1413" y="181780"/>
            <a:ext cx="9905998" cy="1478570"/>
          </a:xfrm>
        </p:spPr>
        <p:txBody>
          <a:bodyPr/>
          <a:lstStyle/>
          <a:p>
            <a:r>
              <a:rPr lang="en-US" altLang="zh-CN" dirty="0" smtClean="0"/>
              <a:t>G</a:t>
            </a:r>
            <a:r>
              <a:rPr lang="en-US" altLang="zh-CN" cap="none" dirty="0" smtClean="0"/>
              <a:t>PU Memory Bandwidth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767" y="1402772"/>
            <a:ext cx="7521264" cy="530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</a:t>
            </a:r>
            <a:r>
              <a:rPr lang="en-US" altLang="zh-CN" cap="none" dirty="0" smtClean="0"/>
              <a:t>hat is deep learning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1413" y="2249487"/>
            <a:ext cx="5903332" cy="287630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Systems that learn to recognize objects that are important, without us telling the system explicitly what that object is ahead of time.[6]</a:t>
            </a:r>
          </a:p>
          <a:p>
            <a:pPr lvl="1"/>
            <a:r>
              <a:rPr lang="en-US" altLang="zh-CN" dirty="0" smtClean="0"/>
              <a:t>don’t have to figure out the features ahead </a:t>
            </a:r>
            <a:r>
              <a:rPr lang="en-US" altLang="zh-CN" dirty="0"/>
              <a:t>of</a:t>
            </a:r>
            <a:r>
              <a:rPr lang="en-US" altLang="zh-CN" dirty="0" smtClean="0"/>
              <a:t> </a:t>
            </a:r>
            <a:r>
              <a:rPr lang="en-US" altLang="zh-CN" dirty="0" smtClean="0"/>
              <a:t>time</a:t>
            </a:r>
          </a:p>
          <a:p>
            <a:pPr lvl="1"/>
            <a:r>
              <a:rPr lang="en-US" altLang="zh-CN" dirty="0" smtClean="0"/>
              <a:t>use same neural net approach for many different problems</a:t>
            </a:r>
          </a:p>
          <a:p>
            <a:pPr lvl="1"/>
            <a:r>
              <a:rPr lang="en-US" altLang="zh-CN" dirty="0" smtClean="0"/>
              <a:t>fault tolerant </a:t>
            </a:r>
          </a:p>
          <a:p>
            <a:pPr lvl="1"/>
            <a:r>
              <a:rPr lang="en-US" altLang="zh-CN" dirty="0" smtClean="0"/>
              <a:t>scales well 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745" y="927611"/>
            <a:ext cx="4475177" cy="490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3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</a:t>
            </a:r>
            <a:r>
              <a:rPr lang="en-US" altLang="zh-CN" cap="none" dirty="0" smtClean="0"/>
              <a:t>verview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What is a GPU</a:t>
            </a:r>
          </a:p>
          <a:p>
            <a:r>
              <a:rPr lang="en-US" altLang="zh-CN" dirty="0" smtClean="0"/>
              <a:t>Difference between GPU and CPU</a:t>
            </a:r>
          </a:p>
          <a:p>
            <a:r>
              <a:rPr lang="en-US" altLang="zh-CN" dirty="0"/>
              <a:t>G</a:t>
            </a:r>
            <a:r>
              <a:rPr lang="en-US" altLang="zh-CN" dirty="0" smtClean="0"/>
              <a:t>raphics pipeline</a:t>
            </a:r>
          </a:p>
          <a:p>
            <a:r>
              <a:rPr lang="en-US" altLang="zh-CN" dirty="0" smtClean="0"/>
              <a:t>History of the GPU</a:t>
            </a:r>
          </a:p>
          <a:p>
            <a:r>
              <a:rPr lang="en-US" altLang="zh-CN" dirty="0" smtClean="0"/>
              <a:t>GPU architecture </a:t>
            </a:r>
          </a:p>
          <a:p>
            <a:r>
              <a:rPr lang="en-US" altLang="zh-CN" dirty="0" smtClean="0"/>
              <a:t>Deep learning with GPUs (optional)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</a:t>
            </a:r>
            <a:r>
              <a:rPr lang="en-US" altLang="zh-CN" cap="none" dirty="0" smtClean="0"/>
              <a:t>hy are GPUs good for deep learning 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034828"/>
            <a:ext cx="4886325" cy="20478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55345" y="2575775"/>
            <a:ext cx="45848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GPUs deliver –</a:t>
            </a:r>
          </a:p>
          <a:p>
            <a:r>
              <a:rPr lang="en-US" altLang="zh-CN" sz="2000" dirty="0" smtClean="0"/>
              <a:t>	- same or better prediction accuracy</a:t>
            </a:r>
          </a:p>
          <a:p>
            <a:r>
              <a:rPr lang="en-US" altLang="zh-CN" sz="2000" dirty="0"/>
              <a:t>	</a:t>
            </a:r>
            <a:r>
              <a:rPr lang="en-US" altLang="zh-CN" sz="2000" dirty="0" smtClean="0"/>
              <a:t>- faster results</a:t>
            </a:r>
          </a:p>
          <a:p>
            <a:r>
              <a:rPr lang="en-US" altLang="zh-CN" sz="2000" dirty="0"/>
              <a:t>	</a:t>
            </a:r>
            <a:r>
              <a:rPr lang="en-US" altLang="zh-CN" sz="2000" dirty="0" smtClean="0"/>
              <a:t>- smaller space </a:t>
            </a:r>
          </a:p>
          <a:p>
            <a:r>
              <a:rPr lang="en-US" altLang="zh-CN" sz="2000" dirty="0"/>
              <a:t>	</a:t>
            </a:r>
            <a:r>
              <a:rPr lang="en-US" altLang="zh-CN" sz="2000" dirty="0" smtClean="0"/>
              <a:t>- lower power[6]</a:t>
            </a:r>
          </a:p>
        </p:txBody>
      </p:sp>
    </p:spTree>
    <p:extLst>
      <p:ext uri="{BB962C8B-B14F-4D97-AF65-F5344CB8AC3E}">
        <p14:creationId xmlns:p14="http://schemas.microsoft.com/office/powerpoint/2010/main" val="22432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</a:t>
            </a:r>
            <a:r>
              <a:rPr lang="en-US" altLang="zh-CN" cap="none" dirty="0" smtClean="0"/>
              <a:t>PU Acceleration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0" y="2748756"/>
            <a:ext cx="84296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</a:t>
            </a:r>
            <a:r>
              <a:rPr lang="en-US" altLang="zh-CN" cap="none" dirty="0" smtClean="0"/>
              <a:t>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[</a:t>
            </a:r>
            <a:r>
              <a:rPr lang="en-US" altLang="zh-CN" dirty="0"/>
              <a:t>1</a:t>
            </a:r>
            <a:r>
              <a:rPr lang="en-US" altLang="zh-CN" dirty="0" smtClean="0"/>
              <a:t>] Wikipedia: Graphics Processing Unit. Retrieved February 2016</a:t>
            </a:r>
          </a:p>
          <a:p>
            <a:pPr lvl="1"/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en.wikipedia.org/wiki/Graphics_processing_unit</a:t>
            </a:r>
            <a:endParaRPr lang="en-US" altLang="zh-CN" dirty="0" smtClean="0"/>
          </a:p>
          <a:p>
            <a:r>
              <a:rPr lang="en-US" altLang="zh-CN" dirty="0" smtClean="0"/>
              <a:t>[2] Crow, Thomas. Evolution of the Graphical Processing Unit. 2004 paper</a:t>
            </a:r>
          </a:p>
          <a:p>
            <a:pPr lvl="1"/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citeseerx.ist.psu.edu/viewdoc/download?doi=10.1.1.142.368&amp;rep=rep1&amp;type=pdf</a:t>
            </a:r>
            <a:endParaRPr lang="en-US" altLang="zh-CN" dirty="0" smtClean="0"/>
          </a:p>
          <a:p>
            <a:r>
              <a:rPr lang="en-US" altLang="zh-CN" dirty="0"/>
              <a:t>[3] Chapter 30. The GeForce 6 series GPU Architecture</a:t>
            </a:r>
          </a:p>
          <a:p>
            <a:pPr lvl="1"/>
            <a:r>
              <a:rPr lang="en-US" altLang="zh-CN" dirty="0">
                <a:hlinkClick r:id="rId4"/>
              </a:rPr>
              <a:t>http://http.developer.nvidia.com/GPUGems2/gpugems2_chapter30.html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9569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</a:t>
            </a:r>
            <a:r>
              <a:rPr lang="en-US" altLang="zh-CN" cap="none" dirty="0" smtClean="0"/>
              <a:t>eferences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[4] GPU Architecture and Function</a:t>
            </a:r>
          </a:p>
          <a:p>
            <a:pPr lvl="1"/>
            <a:r>
              <a:rPr lang="en-US" altLang="zh-CN" dirty="0">
                <a:hlinkClick r:id="rId2"/>
              </a:rPr>
              <a:t>http://</a:t>
            </a:r>
            <a:r>
              <a:rPr lang="en-US" altLang="zh-CN" dirty="0" smtClean="0">
                <a:hlinkClick r:id="rId2"/>
              </a:rPr>
              <a:t>meseec.ce.rit.edu/551-projects/spring2015/3-1.pdf</a:t>
            </a:r>
            <a:endParaRPr lang="en-US" altLang="zh-CN" dirty="0" smtClean="0"/>
          </a:p>
          <a:p>
            <a:r>
              <a:rPr lang="en-US" altLang="zh-CN" dirty="0" smtClean="0"/>
              <a:t>[5] G92: </a:t>
            </a:r>
            <a:r>
              <a:rPr lang="en-US" altLang="zh-CN" dirty="0" err="1" smtClean="0"/>
              <a:t>Nvidia</a:t>
            </a:r>
            <a:r>
              <a:rPr lang="en-US" altLang="zh-CN" dirty="0" smtClean="0"/>
              <a:t> GeForce 8800 GT</a:t>
            </a:r>
          </a:p>
          <a:p>
            <a:pPr lvl="1"/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www.bit-tech.net/hardware/graphics/2007/11/02/nvidia_geforce_8800_gt/2</a:t>
            </a:r>
            <a:endParaRPr lang="en-US" altLang="zh-CN" dirty="0"/>
          </a:p>
          <a:p>
            <a:r>
              <a:rPr lang="en-US" altLang="zh-CN" dirty="0" smtClean="0"/>
              <a:t>[6] Deep learning with GPUs</a:t>
            </a:r>
          </a:p>
          <a:p>
            <a:pPr lvl="1"/>
            <a:r>
              <a:rPr lang="en-US" altLang="zh-CN" dirty="0" smtClean="0">
                <a:hlinkClick r:id="rId4"/>
              </a:rPr>
              <a:t>http</a:t>
            </a:r>
            <a:r>
              <a:rPr lang="en-US" altLang="zh-CN" dirty="0">
                <a:hlinkClick r:id="rId4"/>
              </a:rPr>
              <a:t>://</a:t>
            </a:r>
            <a:r>
              <a:rPr lang="en-US" altLang="zh-CN" dirty="0" smtClean="0">
                <a:hlinkClick r:id="rId4"/>
              </a:rPr>
              <a:t>www.nvidia.com/content/events/geoInt2015/LBrown_DL.pdf</a:t>
            </a:r>
            <a:endParaRPr lang="en-US" altLang="zh-CN" dirty="0" smtClean="0"/>
          </a:p>
          <a:p>
            <a:r>
              <a:rPr lang="en-US" altLang="zh-CN" dirty="0" smtClean="0"/>
              <a:t>[7] GPU for Deep Learning Algorithm</a:t>
            </a:r>
          </a:p>
          <a:p>
            <a:pPr lvl="1"/>
            <a:r>
              <a:rPr lang="en-US" altLang="zh-CN" dirty="0" smtClean="0">
                <a:hlinkClick r:id="rId5"/>
              </a:rPr>
              <a:t>https</a:t>
            </a:r>
            <a:r>
              <a:rPr lang="en-US" altLang="zh-CN" dirty="0">
                <a:hlinkClick r:id="rId5"/>
              </a:rPr>
              <a:t>://</a:t>
            </a:r>
            <a:r>
              <a:rPr lang="en-US" altLang="zh-CN" dirty="0" smtClean="0">
                <a:hlinkClick r:id="rId5"/>
              </a:rPr>
              <a:t>www.cs.rochester.edu/u/yli/files/report-gpu.pdf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8037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1412" y="270789"/>
            <a:ext cx="9905998" cy="1478570"/>
          </a:xfrm>
        </p:spPr>
        <p:txBody>
          <a:bodyPr/>
          <a:lstStyle/>
          <a:p>
            <a:r>
              <a:rPr lang="en-US" altLang="zh-CN" dirty="0" smtClean="0"/>
              <a:t>W</a:t>
            </a:r>
            <a:r>
              <a:rPr lang="en-US" altLang="zh-CN" cap="none" dirty="0" smtClean="0"/>
              <a:t>hat is a GPU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6866" y="1350113"/>
            <a:ext cx="6238182" cy="5108641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Graphics Processing Unit is a specialized electronic circuit designed to rapidly manipulate and alter memory to accelerate the creation of images in a frame buffer intended for output to display.[1]</a:t>
            </a:r>
          </a:p>
          <a:p>
            <a:r>
              <a:rPr lang="en-US" altLang="zh-CN" dirty="0" smtClean="0"/>
              <a:t>Typically placed on a video card, which contains its own memory and display interfaces(HDMI, DVI, VGA, </a:t>
            </a:r>
            <a:r>
              <a:rPr lang="en-US" altLang="zh-CN" dirty="0" err="1" smtClean="0"/>
              <a:t>etc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Primitive GPUs were developed in the 1980s, although the first “complete” GPUs began in the mid 1990s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594" y="1852344"/>
            <a:ext cx="4340181" cy="29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0049" y="1502512"/>
            <a:ext cx="5954847" cy="353312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Video card connected to motherboard through PCI-Express or AGP(Accelerated Graphics Port)</a:t>
            </a:r>
          </a:p>
          <a:p>
            <a:r>
              <a:rPr lang="en-US" altLang="zh-CN" dirty="0" smtClean="0"/>
              <a:t>Northbridge chip enables data transfer between the CPU and GPU</a:t>
            </a:r>
          </a:p>
          <a:p>
            <a:r>
              <a:rPr lang="en-US" altLang="zh-CN" dirty="0" smtClean="0"/>
              <a:t>Graphics memory on the video card contains the pixel RGB data for each frame[4]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106" y="786202"/>
            <a:ext cx="4237149" cy="570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</a:t>
            </a:r>
            <a:r>
              <a:rPr lang="en-US" altLang="zh-CN" cap="none" dirty="0" smtClean="0"/>
              <a:t>ifference between GPU and CPU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1412" y="2249487"/>
            <a:ext cx="9290475" cy="3687674"/>
          </a:xfrm>
        </p:spPr>
        <p:txBody>
          <a:bodyPr/>
          <a:lstStyle/>
          <a:p>
            <a:r>
              <a:rPr lang="en-US" altLang="zh-CN" dirty="0" smtClean="0"/>
              <a:t>Throughput more important than latency</a:t>
            </a:r>
          </a:p>
          <a:p>
            <a:pPr lvl="1"/>
            <a:r>
              <a:rPr lang="en-US" altLang="zh-CN" dirty="0" smtClean="0"/>
              <a:t>High throughput needed for the huge amount of computations required for graphics</a:t>
            </a:r>
          </a:p>
          <a:p>
            <a:pPr lvl="1"/>
            <a:r>
              <a:rPr lang="en-US" altLang="zh-CN" dirty="0" smtClean="0"/>
              <a:t>Nor concerned about latency because human visual system operates on a much longer time scale</a:t>
            </a:r>
          </a:p>
          <a:p>
            <a:r>
              <a:rPr lang="en-US" altLang="zh-CN" dirty="0" smtClean="0"/>
              <a:t>Extremely parallel</a:t>
            </a:r>
          </a:p>
          <a:p>
            <a:pPr lvl="1"/>
            <a:r>
              <a:rPr lang="en-US" altLang="zh-CN" dirty="0" smtClean="0"/>
              <a:t>Different pixels and elements of the image can be operated on independently</a:t>
            </a:r>
          </a:p>
          <a:p>
            <a:pPr lvl="1"/>
            <a:r>
              <a:rPr lang="en-US" altLang="zh-CN" dirty="0"/>
              <a:t>H</a:t>
            </a:r>
            <a:r>
              <a:rPr lang="en-US" altLang="zh-CN" dirty="0" smtClean="0"/>
              <a:t>undreds of cores executing at the same time to take advantage of this fundamental parallelism</a:t>
            </a:r>
          </a:p>
        </p:txBody>
      </p:sp>
    </p:spTree>
    <p:extLst>
      <p:ext uri="{BB962C8B-B14F-4D97-AF65-F5344CB8AC3E}">
        <p14:creationId xmlns:p14="http://schemas.microsoft.com/office/powerpoint/2010/main" val="32174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1493"/>
          </a:xfrm>
        </p:spPr>
        <p:txBody>
          <a:bodyPr/>
          <a:lstStyle/>
          <a:p>
            <a:r>
              <a:rPr lang="en-US" altLang="zh-CN" dirty="0" smtClean="0"/>
              <a:t>I</a:t>
            </a:r>
            <a:r>
              <a:rPr lang="en-US" altLang="zh-CN" cap="none" dirty="0" smtClean="0"/>
              <a:t>nputs and Outputs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1412" y="1700011"/>
            <a:ext cx="9905999" cy="445609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600" dirty="0" smtClean="0"/>
              <a:t>Inputs to GPU(from the CPU/memory):</a:t>
            </a:r>
          </a:p>
          <a:p>
            <a:pPr lvl="1"/>
            <a:r>
              <a:rPr lang="en-US" altLang="zh-CN" sz="2600" dirty="0" smtClean="0"/>
              <a:t>vertices(3D coordinates) of objects</a:t>
            </a:r>
          </a:p>
          <a:p>
            <a:pPr lvl="1"/>
            <a:r>
              <a:rPr lang="en-US" altLang="zh-CN" sz="2600" dirty="0" smtClean="0"/>
              <a:t>Texture data</a:t>
            </a:r>
          </a:p>
          <a:p>
            <a:pPr lvl="1"/>
            <a:r>
              <a:rPr lang="en-US" altLang="zh-CN" sz="2600" dirty="0" smtClean="0"/>
              <a:t>Lighting data</a:t>
            </a:r>
          </a:p>
          <a:p>
            <a:r>
              <a:rPr lang="en-US" altLang="zh-CN" sz="2600" dirty="0" smtClean="0"/>
              <a:t>Outputs from GPU</a:t>
            </a:r>
          </a:p>
          <a:p>
            <a:pPr lvl="1"/>
            <a:r>
              <a:rPr lang="en-US" altLang="zh-CN" sz="2600" dirty="0" smtClean="0"/>
              <a:t>Frame buffer </a:t>
            </a:r>
          </a:p>
          <a:p>
            <a:pPr lvl="2"/>
            <a:r>
              <a:rPr lang="en-US" altLang="zh-CN" sz="2600" dirty="0" smtClean="0"/>
              <a:t>placed in a specific section of graphics memory</a:t>
            </a:r>
          </a:p>
          <a:p>
            <a:pPr lvl="2"/>
            <a:r>
              <a:rPr lang="en-US" altLang="zh-CN" sz="2600" dirty="0" smtClean="0"/>
              <a:t>contains RGB values for each pixel on the screen</a:t>
            </a:r>
          </a:p>
          <a:p>
            <a:pPr lvl="2"/>
            <a:r>
              <a:rPr lang="en-US" altLang="zh-CN" sz="2600" dirty="0" smtClean="0"/>
              <a:t>data is sent directed to display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39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1413" y="758443"/>
            <a:ext cx="9905998" cy="684595"/>
          </a:xfrm>
        </p:spPr>
        <p:txBody>
          <a:bodyPr/>
          <a:lstStyle/>
          <a:p>
            <a:r>
              <a:rPr lang="en-US" altLang="zh-CN" dirty="0" smtClean="0"/>
              <a:t>T</a:t>
            </a:r>
            <a:r>
              <a:rPr lang="en-US" altLang="zh-CN" cap="none" dirty="0" smtClean="0"/>
              <a:t>he Graphics Pipeline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129" y="504422"/>
            <a:ext cx="2857970" cy="6102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57" y="1697059"/>
            <a:ext cx="7823259" cy="421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</a:t>
            </a:r>
            <a:r>
              <a:rPr lang="en-US" altLang="zh-CN" cap="none" dirty="0" smtClean="0"/>
              <a:t>enderings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750" y="1817117"/>
            <a:ext cx="8264379" cy="34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</a:t>
            </a:r>
            <a:r>
              <a:rPr lang="en-US" altLang="zh-CN" cap="none" dirty="0" smtClean="0"/>
              <a:t>ransformation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Camera transformation, Projection transformation</a:t>
            </a:r>
          </a:p>
          <a:p>
            <a:r>
              <a:rPr lang="en-US" altLang="zh-CN" dirty="0" smtClean="0"/>
              <a:t>These transformations simply modify vertices, so they are done by vertex </a:t>
            </a:r>
            <a:r>
              <a:rPr lang="en-US" altLang="zh-CN" dirty="0" err="1" smtClean="0"/>
              <a:t>shaders</a:t>
            </a:r>
            <a:endParaRPr lang="en-US" altLang="zh-CN" dirty="0"/>
          </a:p>
          <a:p>
            <a:r>
              <a:rPr lang="en-US" altLang="zh-CN" dirty="0" smtClean="0"/>
              <a:t>Transform computations are heavy on matrix multiplication </a:t>
            </a:r>
          </a:p>
          <a:p>
            <a:r>
              <a:rPr lang="en-US" altLang="zh-CN" dirty="0" smtClean="0"/>
              <a:t>Each vertex can be transformed independently</a:t>
            </a:r>
          </a:p>
          <a:p>
            <a:pPr lvl="1"/>
            <a:r>
              <a:rPr lang="en-US" altLang="zh-CN" dirty="0" smtClean="0"/>
              <a:t>data parallelism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51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电路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TM04033919[[fn=电路]]</Template>
  <TotalTime>428</TotalTime>
  <Words>604</Words>
  <Application>Microsoft Office PowerPoint</Application>
  <PresentationFormat>宽屏</PresentationFormat>
  <Paragraphs>99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Arial</vt:lpstr>
      <vt:lpstr>Trebuchet MS</vt:lpstr>
      <vt:lpstr>Tw Cen MT</vt:lpstr>
      <vt:lpstr>电路</vt:lpstr>
      <vt:lpstr>GPU Architecture and Its Application</vt:lpstr>
      <vt:lpstr>Overview</vt:lpstr>
      <vt:lpstr>What is a GPU</vt:lpstr>
      <vt:lpstr>PowerPoint 演示文稿</vt:lpstr>
      <vt:lpstr>Difference between GPU and CPU</vt:lpstr>
      <vt:lpstr>Inputs and Outputs</vt:lpstr>
      <vt:lpstr>The Graphics Pipeline</vt:lpstr>
      <vt:lpstr>Renderings</vt:lpstr>
      <vt:lpstr>Transformation</vt:lpstr>
      <vt:lpstr>Fixed-Function to Programmable</vt:lpstr>
      <vt:lpstr>History of the GPU</vt:lpstr>
      <vt:lpstr>GPU Architecture</vt:lpstr>
      <vt:lpstr>Shader processors</vt:lpstr>
      <vt:lpstr>SIMD</vt:lpstr>
      <vt:lpstr>Optimizations </vt:lpstr>
      <vt:lpstr>Unified Architecture example</vt:lpstr>
      <vt:lpstr>GPU Compute Performance </vt:lpstr>
      <vt:lpstr>GPU Memory Bandwidth</vt:lpstr>
      <vt:lpstr>What is deep learning</vt:lpstr>
      <vt:lpstr>Why are GPUs good for deep learning </vt:lpstr>
      <vt:lpstr>GPU Acceleration</vt:lpstr>
      <vt:lpstr>References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229</cp:revision>
  <dcterms:created xsi:type="dcterms:W3CDTF">2016-02-25T13:42:15Z</dcterms:created>
  <dcterms:modified xsi:type="dcterms:W3CDTF">2016-02-29T11:42:01Z</dcterms:modified>
</cp:coreProperties>
</file>