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9" r:id="rId4"/>
    <p:sldId id="260" r:id="rId5"/>
    <p:sldId id="261" r:id="rId6"/>
    <p:sldId id="263" r:id="rId7"/>
    <p:sldId id="262" r:id="rId8"/>
    <p:sldId id="265" r:id="rId9"/>
    <p:sldId id="264" r:id="rId10"/>
    <p:sldId id="25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749"/>
  </p:normalViewPr>
  <p:slideViewPr>
    <p:cSldViewPr snapToGrid="0" snapToObjects="1">
      <p:cViewPr varScale="1">
        <p:scale>
          <a:sx n="104" d="100"/>
          <a:sy n="104" d="100"/>
        </p:scale>
        <p:origin x="3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0E4738-634E-834D-88C3-49908B2642CB}" type="datetimeFigureOut">
              <a:rPr kumimoji="1" lang="zh-CN" altLang="en-US" smtClean="0"/>
              <a:t>16/3/29</a:t>
            </a:fld>
            <a:endParaRPr kumimoji="1" lang="zh-CN"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en-US" altLang="zh-CN" smtClean="0"/>
              <a:t>Click to edit Master text styles</a:t>
            </a:r>
          </a:p>
          <a:p>
            <a:pPr lvl="1"/>
            <a:r>
              <a:rPr kumimoji="1" lang="en-US" altLang="zh-CN" smtClean="0"/>
              <a:t>Second level</a:t>
            </a:r>
          </a:p>
          <a:p>
            <a:pPr lvl="2"/>
            <a:r>
              <a:rPr kumimoji="1" lang="en-US" altLang="zh-CN" smtClean="0"/>
              <a:t>Third level</a:t>
            </a:r>
          </a:p>
          <a:p>
            <a:pPr lvl="3"/>
            <a:r>
              <a:rPr kumimoji="1" lang="en-US" altLang="zh-CN" smtClean="0"/>
              <a:t>Fourth level</a:t>
            </a:r>
          </a:p>
          <a:p>
            <a:pPr lvl="4"/>
            <a:r>
              <a:rPr kumimoji="1" lang="en-US" altLang="zh-CN" smtClean="0"/>
              <a:t>Fifth level</a:t>
            </a:r>
            <a:endParaRPr kumimoji="1" lang="zh-CN"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18C4C1-0529-7645-AA4C-A265EC19B123}" type="slidenum">
              <a:rPr kumimoji="1" lang="zh-CN" altLang="en-US" smtClean="0"/>
              <a:t>‹#›</a:t>
            </a:fld>
            <a:endParaRPr kumimoji="1" lang="zh-CN" altLang="en-US"/>
          </a:p>
        </p:txBody>
      </p:sp>
    </p:spTree>
    <p:extLst>
      <p:ext uri="{BB962C8B-B14F-4D97-AF65-F5344CB8AC3E}">
        <p14:creationId xmlns:p14="http://schemas.microsoft.com/office/powerpoint/2010/main" val="2125727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smtClean="0"/>
              <a:t>the 8080 had a separate address space for input/output; it accessed this space using the IN and OUT instructions. </a:t>
            </a:r>
          </a:p>
          <a:p>
            <a:r>
              <a:rPr lang="en-US" altLang="zh-CN" dirty="0" smtClean="0"/>
              <a:t>For example, writing to memory address 0xFF40 would access the LCD Control register that is part of the LCD display device. In fact, the addresses 0xFF00 to 0xFF7F were reserved for this kind of device mapping. </a:t>
            </a:r>
          </a:p>
          <a:p>
            <a:r>
              <a:rPr kumimoji="1" lang="en-US" altLang="zh-CN" dirty="0" smtClean="0"/>
              <a:t>IY+IX</a:t>
            </a:r>
            <a:r>
              <a:rPr kumimoji="1" lang="zh-CN" altLang="en-US" dirty="0" smtClean="0"/>
              <a:t> 寄存器用于基址＋变址没有采用</a:t>
            </a:r>
            <a:endParaRPr kumimoji="1" lang="zh-CN" altLang="en-US" dirty="0"/>
          </a:p>
        </p:txBody>
      </p:sp>
      <p:sp>
        <p:nvSpPr>
          <p:cNvPr id="4" name="Slide Number Placeholder 3"/>
          <p:cNvSpPr>
            <a:spLocks noGrp="1"/>
          </p:cNvSpPr>
          <p:nvPr>
            <p:ph type="sldNum" sz="quarter" idx="10"/>
          </p:nvPr>
        </p:nvSpPr>
        <p:spPr/>
        <p:txBody>
          <a:bodyPr/>
          <a:lstStyle/>
          <a:p>
            <a:fld id="{6F18C4C1-0529-7645-AA4C-A265EC19B123}" type="slidenum">
              <a:rPr kumimoji="1" lang="zh-CN" altLang="en-US" smtClean="0"/>
              <a:t>4</a:t>
            </a:fld>
            <a:endParaRPr kumimoji="1" lang="zh-CN" altLang="en-US"/>
          </a:p>
        </p:txBody>
      </p:sp>
    </p:spTree>
    <p:extLst>
      <p:ext uri="{BB962C8B-B14F-4D97-AF65-F5344CB8AC3E}">
        <p14:creationId xmlns:p14="http://schemas.microsoft.com/office/powerpoint/2010/main" val="155632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ltLang="zh-CN"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ltLang="zh-CN"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ltLang="zh-CN"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ltLang="zh-CN"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ltLang="zh-CN"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ltLang="zh-CN"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CN"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CN"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ltLang="zh-CN"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ltLang="zh-CN"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ltLang="zh-CN"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zh-CN"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ltLang="zh-CN"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ltLang="zh-CN"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ltLang="zh-CN"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ltLang="zh-CN" smtClean="0"/>
              <a:t>Drag picture to placeholder or click icon to add</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3/29/16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ltLang="zh-CN"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3/29/16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ealboyemulator.wordpress.com/2013/01/01/the-nintendo-game-boy-1/" TargetMode="External"/><Relationship Id="rId4" Type="http://schemas.openxmlformats.org/officeDocument/2006/relationships/hyperlink" Target="http://meseec.ce.rit.edu/551-projects/spring2014/4-1.pdf" TargetMode="External"/><Relationship Id="rId5" Type="http://schemas.openxmlformats.org/officeDocument/2006/relationships/hyperlink" Target="http://meseec.ce.rit.edu/551-projects/fall2013/1-1.pdf" TargetMode="External"/><Relationship Id="rId6" Type="http://schemas.openxmlformats.org/officeDocument/2006/relationships/hyperlink" Target="http://meseec.ce.rit.edu/551-projects/winter2011/1-2.pdf" TargetMode="External"/><Relationship Id="rId1" Type="http://schemas.openxmlformats.org/officeDocument/2006/relationships/slideLayout" Target="../slideLayouts/slideLayout2.xml"/><Relationship Id="rId2" Type="http://schemas.openxmlformats.org/officeDocument/2006/relationships/hyperlink" Target="https://zh.wikipedia.org/wiki/Game_Bo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tif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kumimoji="1" lang="en-US" altLang="zh-CN" dirty="0" smtClean="0"/>
              <a:t>Game</a:t>
            </a:r>
            <a:r>
              <a:rPr kumimoji="1" lang="zh-CN" altLang="en-US" dirty="0" smtClean="0"/>
              <a:t> </a:t>
            </a:r>
            <a:r>
              <a:rPr kumimoji="1" lang="en-US" altLang="zh-CN" dirty="0"/>
              <a:t>B</a:t>
            </a:r>
            <a:r>
              <a:rPr kumimoji="1" lang="en-US" altLang="zh-CN" dirty="0" smtClean="0"/>
              <a:t>oy</a:t>
            </a:r>
            <a:r>
              <a:rPr kumimoji="1" lang="zh-CN" altLang="en-US" dirty="0" smtClean="0"/>
              <a:t> </a:t>
            </a:r>
            <a:r>
              <a:rPr kumimoji="1" lang="en-US" altLang="zh-CN" dirty="0" smtClean="0"/>
              <a:t>Architecture	</a:t>
            </a:r>
            <a:endParaRPr kumimoji="1" lang="zh-CN" altLang="en-US" dirty="0"/>
          </a:p>
        </p:txBody>
      </p:sp>
      <p:sp>
        <p:nvSpPr>
          <p:cNvPr id="3" name="Subtitle 2"/>
          <p:cNvSpPr>
            <a:spLocks noGrp="1"/>
          </p:cNvSpPr>
          <p:nvPr>
            <p:ph type="subTitle" idx="1"/>
          </p:nvPr>
        </p:nvSpPr>
        <p:spPr/>
        <p:txBody>
          <a:bodyPr/>
          <a:lstStyle/>
          <a:p>
            <a:r>
              <a:rPr kumimoji="1" lang="zh-CN" altLang="en-US" dirty="0" smtClean="0"/>
              <a:t>计算机体系结构课程报告</a:t>
            </a:r>
            <a:r>
              <a:rPr kumimoji="1" lang="en-US" altLang="zh-CN" dirty="0" smtClean="0"/>
              <a:t>	</a:t>
            </a:r>
            <a:r>
              <a:rPr kumimoji="1" lang="zh-CN" altLang="en-US" dirty="0" smtClean="0"/>
              <a:t>－－刘继元</a:t>
            </a:r>
            <a:endParaRPr kumimoji="1" lang="zh-CN" altLang="en-US" dirty="0"/>
          </a:p>
        </p:txBody>
      </p:sp>
    </p:spTree>
    <p:extLst>
      <p:ext uri="{BB962C8B-B14F-4D97-AF65-F5344CB8AC3E}">
        <p14:creationId xmlns:p14="http://schemas.microsoft.com/office/powerpoint/2010/main" val="54164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zh-CN" altLang="en-US" dirty="0" smtClean="0"/>
              <a:t>参考网站</a:t>
            </a:r>
            <a:endParaRPr kumimoji="1" lang="zh-CN" altLang="en-US" dirty="0"/>
          </a:p>
        </p:txBody>
      </p:sp>
      <p:sp>
        <p:nvSpPr>
          <p:cNvPr id="3" name="Content Placeholder 2"/>
          <p:cNvSpPr>
            <a:spLocks noGrp="1"/>
          </p:cNvSpPr>
          <p:nvPr>
            <p:ph idx="1"/>
          </p:nvPr>
        </p:nvSpPr>
        <p:spPr/>
        <p:txBody>
          <a:bodyPr/>
          <a:lstStyle/>
          <a:p>
            <a:r>
              <a:rPr kumimoji="1" lang="en-US" altLang="zh-CN" dirty="0">
                <a:hlinkClick r:id="rId2"/>
              </a:rPr>
              <a:t>https://</a:t>
            </a:r>
            <a:r>
              <a:rPr kumimoji="1" lang="en-US" altLang="zh-CN" dirty="0" smtClean="0">
                <a:hlinkClick r:id="rId2"/>
              </a:rPr>
              <a:t>zh.wikipedia.org/wiki/Game_Boy</a:t>
            </a:r>
            <a:endParaRPr kumimoji="1" lang="en-US" altLang="zh-CN" dirty="0" smtClean="0"/>
          </a:p>
          <a:p>
            <a:r>
              <a:rPr kumimoji="1" lang="en-US" altLang="zh-CN" dirty="0">
                <a:hlinkClick r:id="rId3"/>
              </a:rPr>
              <a:t>https://realboyemulator.wordpress.com/2013/01/01/the-nintendo-game-boy-1</a:t>
            </a:r>
            <a:r>
              <a:rPr kumimoji="1" lang="en-US" altLang="zh-CN" dirty="0" smtClean="0">
                <a:hlinkClick r:id="rId3"/>
              </a:rPr>
              <a:t>/</a:t>
            </a:r>
            <a:endParaRPr kumimoji="1" lang="en-US" altLang="zh-CN" dirty="0" smtClean="0"/>
          </a:p>
          <a:p>
            <a:r>
              <a:rPr kumimoji="1" lang="en-US" altLang="zh-CN" dirty="0">
                <a:hlinkClick r:id="rId4"/>
              </a:rPr>
              <a:t>http://</a:t>
            </a:r>
            <a:r>
              <a:rPr kumimoji="1" lang="en-US" altLang="zh-CN" dirty="0" smtClean="0">
                <a:hlinkClick r:id="rId4"/>
              </a:rPr>
              <a:t>meseec.ce.rit.edu/551-projects/spring2014/4-1.pdf</a:t>
            </a:r>
            <a:endParaRPr kumimoji="1" lang="en-US" altLang="zh-CN" dirty="0" smtClean="0"/>
          </a:p>
          <a:p>
            <a:r>
              <a:rPr kumimoji="1" lang="en-US" altLang="zh-CN" dirty="0">
                <a:hlinkClick r:id="rId5"/>
              </a:rPr>
              <a:t>http://</a:t>
            </a:r>
            <a:r>
              <a:rPr kumimoji="1" lang="en-US" altLang="zh-CN" dirty="0" smtClean="0">
                <a:hlinkClick r:id="rId5"/>
              </a:rPr>
              <a:t>meseec.ce.rit.edu/551-projects/fall2013/1-1.pdf</a:t>
            </a:r>
            <a:endParaRPr kumimoji="1" lang="en-US" altLang="zh-CN" dirty="0" smtClean="0"/>
          </a:p>
          <a:p>
            <a:r>
              <a:rPr kumimoji="1" lang="en-US" altLang="zh-CN" dirty="0">
                <a:hlinkClick r:id="rId6"/>
              </a:rPr>
              <a:t>http://</a:t>
            </a:r>
            <a:r>
              <a:rPr kumimoji="1" lang="en-US" altLang="zh-CN" dirty="0" smtClean="0">
                <a:hlinkClick r:id="rId6"/>
              </a:rPr>
              <a:t>meseec.ce.rit.edu/551-projects/winter2011/1-2.pdf</a:t>
            </a:r>
            <a:endParaRPr kumimoji="1" lang="en-US" altLang="zh-CN" dirty="0" smtClean="0"/>
          </a:p>
        </p:txBody>
      </p:sp>
    </p:spTree>
    <p:extLst>
      <p:ext uri="{BB962C8B-B14F-4D97-AF65-F5344CB8AC3E}">
        <p14:creationId xmlns:p14="http://schemas.microsoft.com/office/powerpoint/2010/main" val="905742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CN" dirty="0" smtClean="0"/>
              <a:t>Nintendo</a:t>
            </a:r>
            <a:r>
              <a:rPr kumimoji="1" lang="zh-CN" altLang="en-US" dirty="0" smtClean="0"/>
              <a:t> </a:t>
            </a:r>
            <a:r>
              <a:rPr kumimoji="1" lang="en-US" altLang="zh-CN" dirty="0" smtClean="0"/>
              <a:t>Game</a:t>
            </a:r>
            <a:r>
              <a:rPr kumimoji="1" lang="zh-CN" altLang="en-US" dirty="0" smtClean="0"/>
              <a:t> </a:t>
            </a:r>
            <a:r>
              <a:rPr kumimoji="1" lang="en-US" altLang="zh-CN" dirty="0" smtClean="0"/>
              <a:t>Boy</a:t>
            </a:r>
            <a:endParaRPr kumimoji="1" lang="zh-CN" altLang="en-US" dirty="0"/>
          </a:p>
        </p:txBody>
      </p:sp>
      <p:sp>
        <p:nvSpPr>
          <p:cNvPr id="4" name="Content Placeholder 3"/>
          <p:cNvSpPr>
            <a:spLocks noGrp="1"/>
          </p:cNvSpPr>
          <p:nvPr>
            <p:ph sz="half" idx="1"/>
          </p:nvPr>
        </p:nvSpPr>
        <p:spPr/>
        <p:txBody>
          <a:bodyPr>
            <a:normAutofit/>
          </a:bodyPr>
          <a:lstStyle/>
          <a:p>
            <a:r>
              <a:rPr kumimoji="1" lang="en-US" altLang="zh-CN" dirty="0" smtClean="0"/>
              <a:t>1989</a:t>
            </a:r>
            <a:r>
              <a:rPr kumimoji="1" lang="zh-CN" altLang="en-US" dirty="0" smtClean="0"/>
              <a:t>年任天堂第一台便携式游戏机</a:t>
            </a:r>
            <a:endParaRPr kumimoji="1" lang="en-US" altLang="zh-CN" dirty="0" smtClean="0"/>
          </a:p>
          <a:p>
            <a:r>
              <a:rPr kumimoji="1" lang="zh-CN" altLang="en-US" dirty="0" smtClean="0"/>
              <a:t>全球销量</a:t>
            </a:r>
            <a:r>
              <a:rPr kumimoji="1" lang="en-US" altLang="zh-CN" dirty="0" smtClean="0"/>
              <a:t>1.2</a:t>
            </a:r>
            <a:r>
              <a:rPr kumimoji="1" lang="zh-CN" altLang="en-US" dirty="0" smtClean="0"/>
              <a:t>亿台</a:t>
            </a:r>
            <a:endParaRPr kumimoji="1" lang="en-US" altLang="zh-CN" dirty="0" smtClean="0"/>
          </a:p>
          <a:p>
            <a:r>
              <a:rPr kumimoji="1" lang="zh-CN" altLang="en-US" dirty="0" smtClean="0"/>
              <a:t>畅销游戏</a:t>
            </a:r>
            <a:endParaRPr kumimoji="1" lang="en-US" altLang="zh-CN" dirty="0" smtClean="0"/>
          </a:p>
          <a:p>
            <a:pPr lvl="1"/>
            <a:r>
              <a:rPr kumimoji="1" lang="zh-CN" altLang="en-US" dirty="0" smtClean="0"/>
              <a:t>俄罗斯方块 </a:t>
            </a:r>
            <a:r>
              <a:rPr kumimoji="1" lang="en-US" altLang="zh-CN" dirty="0" smtClean="0"/>
              <a:t>		3026</a:t>
            </a:r>
            <a:r>
              <a:rPr kumimoji="1" lang="zh-CN" altLang="en-US" dirty="0" smtClean="0"/>
              <a:t>万套</a:t>
            </a:r>
            <a:endParaRPr kumimoji="1" lang="en-US" altLang="zh-CN" dirty="0" smtClean="0"/>
          </a:p>
          <a:p>
            <a:pPr lvl="1"/>
            <a:r>
              <a:rPr kumimoji="1" lang="zh-CN" altLang="en-US" dirty="0" smtClean="0"/>
              <a:t>精灵宝可梦红蓝</a:t>
            </a:r>
            <a:r>
              <a:rPr kumimoji="1" lang="en-US" altLang="zh-CN" dirty="0" smtClean="0"/>
              <a:t>	2364</a:t>
            </a:r>
            <a:r>
              <a:rPr kumimoji="1" lang="zh-CN" altLang="en-US" dirty="0" smtClean="0"/>
              <a:t>万套</a:t>
            </a:r>
            <a:endParaRPr kumimoji="1" lang="en-US" altLang="zh-CN" dirty="0" smtClean="0"/>
          </a:p>
          <a:p>
            <a:r>
              <a:rPr kumimoji="1" lang="zh-CN" altLang="en-US" dirty="0" smtClean="0"/>
              <a:t>特性</a:t>
            </a:r>
            <a:endParaRPr kumimoji="1" lang="en-US" altLang="zh-CN" dirty="0" smtClean="0"/>
          </a:p>
          <a:p>
            <a:pPr lvl="1"/>
            <a:r>
              <a:rPr kumimoji="1" lang="zh-CN" altLang="en-US" dirty="0" smtClean="0"/>
              <a:t>使用游戏卡储存游戏</a:t>
            </a:r>
            <a:endParaRPr kumimoji="1" lang="en-US" altLang="zh-CN" dirty="0" smtClean="0"/>
          </a:p>
          <a:p>
            <a:pPr lvl="1"/>
            <a:r>
              <a:rPr kumimoji="1" lang="zh-CN" altLang="en-US" dirty="0" smtClean="0"/>
              <a:t>使用反射式四灰阶液晶屏幕</a:t>
            </a:r>
            <a:endParaRPr kumimoji="1" lang="en-US" altLang="zh-CN" dirty="0" smtClean="0"/>
          </a:p>
          <a:p>
            <a:pPr lvl="1"/>
            <a:r>
              <a:rPr kumimoji="1" lang="zh-CN" altLang="en-US" dirty="0" smtClean="0"/>
              <a:t>可以通过连线进行通讯</a:t>
            </a:r>
            <a:endParaRPr kumimoji="1" lang="en-US" altLang="zh-CN" dirty="0" smtClean="0"/>
          </a:p>
          <a:p>
            <a:pPr lvl="1"/>
            <a:endParaRPr kumimoji="1" lang="en-US" altLang="zh-CN" dirty="0" smtClean="0"/>
          </a:p>
          <a:p>
            <a:endParaRPr kumimoji="1" lang="en-US" altLang="zh-CN" dirty="0" smtClean="0"/>
          </a:p>
          <a:p>
            <a:endParaRPr kumimoji="1" lang="zh-CN" altLang="en-US" dirty="0"/>
          </a:p>
        </p:txBody>
      </p:sp>
      <p:pic>
        <p:nvPicPr>
          <p:cNvPr id="6" name="Content Placeholder 5"/>
          <p:cNvPicPr>
            <a:picLocks noGrp="1" noChangeAspect="1"/>
          </p:cNvPicPr>
          <p:nvPr>
            <p:ph sz="half" idx="2"/>
          </p:nvPr>
        </p:nvPicPr>
        <p:blipFill>
          <a:blip r:embed="rId2"/>
          <a:stretch>
            <a:fillRect/>
          </a:stretch>
        </p:blipFill>
        <p:spPr>
          <a:xfrm>
            <a:off x="8236744" y="2192338"/>
            <a:ext cx="2222500" cy="3644900"/>
          </a:xfrm>
        </p:spPr>
      </p:pic>
    </p:spTree>
    <p:extLst>
      <p:ext uri="{BB962C8B-B14F-4D97-AF65-F5344CB8AC3E}">
        <p14:creationId xmlns:p14="http://schemas.microsoft.com/office/powerpoint/2010/main" val="461710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kumimoji="1" lang="en-US" altLang="zh-CN" dirty="0" smtClean="0"/>
              <a:t>GB</a:t>
            </a:r>
            <a:r>
              <a:rPr kumimoji="1" lang="zh-CN" altLang="en-US" dirty="0" smtClean="0"/>
              <a:t>技术参数</a:t>
            </a:r>
            <a:endParaRPr kumimoji="1" lang="zh-CN" altLang="en-US" dirty="0"/>
          </a:p>
        </p:txBody>
      </p:sp>
      <p:sp>
        <p:nvSpPr>
          <p:cNvPr id="6" name="Content Placeholder 5"/>
          <p:cNvSpPr>
            <a:spLocks noGrp="1"/>
          </p:cNvSpPr>
          <p:nvPr>
            <p:ph idx="1"/>
          </p:nvPr>
        </p:nvSpPr>
        <p:spPr/>
        <p:txBody>
          <a:bodyPr/>
          <a:lstStyle/>
          <a:p>
            <a:r>
              <a:rPr kumimoji="1" lang="zh-CN" altLang="en-US" dirty="0"/>
              <a:t>处理器：</a:t>
            </a:r>
            <a:r>
              <a:rPr kumimoji="1" lang="en-US" altLang="zh-CN" dirty="0"/>
              <a:t>Z80- </a:t>
            </a:r>
            <a:r>
              <a:rPr kumimoji="1" lang="zh-CN" altLang="en-US" dirty="0"/>
              <a:t>改良型 </a:t>
            </a:r>
            <a:r>
              <a:rPr kumimoji="1" lang="en-US" altLang="zh-CN" dirty="0"/>
              <a:t>(8Bit</a:t>
            </a:r>
            <a:r>
              <a:rPr kumimoji="1" lang="en-US" altLang="zh-CN" dirty="0" smtClean="0"/>
              <a:t>)</a:t>
            </a:r>
            <a:r>
              <a:rPr kumimoji="1" lang="zh-CN" altLang="en-US" dirty="0" smtClean="0"/>
              <a:t> 主频</a:t>
            </a:r>
            <a:r>
              <a:rPr kumimoji="1" lang="zh-CN" altLang="en-US" dirty="0"/>
              <a:t>：</a:t>
            </a:r>
            <a:r>
              <a:rPr kumimoji="1" lang="en-US" altLang="zh-CN" dirty="0"/>
              <a:t>4.194304 MHz </a:t>
            </a:r>
            <a:endParaRPr kumimoji="1" lang="en-US" altLang="zh-CN" dirty="0" smtClean="0"/>
          </a:p>
          <a:p>
            <a:pPr lvl="1"/>
            <a:r>
              <a:rPr kumimoji="1" lang="en-US" altLang="zh-CN" dirty="0" smtClean="0"/>
              <a:t>Game </a:t>
            </a:r>
            <a:r>
              <a:rPr kumimoji="1" lang="en-US" altLang="zh-CN" dirty="0"/>
              <a:t>Boy Color </a:t>
            </a:r>
            <a:r>
              <a:rPr kumimoji="1" lang="zh-CN" altLang="en-US" dirty="0"/>
              <a:t>则拥有双</a:t>
            </a:r>
            <a:r>
              <a:rPr kumimoji="1" lang="en-US" altLang="zh-CN" dirty="0"/>
              <a:t>CPU</a:t>
            </a:r>
          </a:p>
          <a:p>
            <a:r>
              <a:rPr kumimoji="1" lang="zh-CN" altLang="en-US" dirty="0"/>
              <a:t>内存：</a:t>
            </a:r>
            <a:r>
              <a:rPr kumimoji="1" lang="en-US" altLang="zh-CN" dirty="0"/>
              <a:t>8 </a:t>
            </a:r>
            <a:r>
              <a:rPr kumimoji="1" lang="en-US" altLang="zh-CN" dirty="0" err="1"/>
              <a:t>KByte</a:t>
            </a:r>
            <a:r>
              <a:rPr kumimoji="1" lang="en-US" altLang="zh-CN" dirty="0"/>
              <a:t> RAM </a:t>
            </a:r>
            <a:endParaRPr kumimoji="1" lang="en-US" altLang="zh-CN" dirty="0" smtClean="0"/>
          </a:p>
          <a:p>
            <a:r>
              <a:rPr kumimoji="1" lang="zh-CN" altLang="en-US" dirty="0" smtClean="0"/>
              <a:t>游戏</a:t>
            </a:r>
            <a:r>
              <a:rPr kumimoji="1" lang="zh-CN" altLang="en-US" dirty="0"/>
              <a:t>卡带容量：</a:t>
            </a:r>
            <a:r>
              <a:rPr kumimoji="1" lang="en-US" altLang="zh-CN" dirty="0"/>
              <a:t>256 </a:t>
            </a:r>
            <a:r>
              <a:rPr kumimoji="1" lang="en-US" altLang="zh-CN" dirty="0" err="1"/>
              <a:t>KBit</a:t>
            </a:r>
            <a:r>
              <a:rPr kumimoji="1" lang="zh-CN" altLang="en-US" dirty="0"/>
              <a:t>，</a:t>
            </a:r>
            <a:r>
              <a:rPr kumimoji="1" lang="en-US" altLang="zh-CN" dirty="0"/>
              <a:t>512 </a:t>
            </a:r>
            <a:r>
              <a:rPr kumimoji="1" lang="en-US" altLang="zh-CN" dirty="0" err="1"/>
              <a:t>KBit</a:t>
            </a:r>
            <a:r>
              <a:rPr kumimoji="1" lang="en-US" altLang="zh-CN" dirty="0"/>
              <a:t>, 1 </a:t>
            </a:r>
            <a:r>
              <a:rPr kumimoji="1" lang="en-US" altLang="zh-CN" dirty="0" err="1"/>
              <a:t>MBit</a:t>
            </a:r>
            <a:r>
              <a:rPr kumimoji="1" lang="zh-CN" altLang="en-US" dirty="0"/>
              <a:t>，</a:t>
            </a:r>
            <a:r>
              <a:rPr kumimoji="1" lang="en-US" altLang="zh-CN" dirty="0"/>
              <a:t>2 </a:t>
            </a:r>
            <a:r>
              <a:rPr kumimoji="1" lang="en-US" altLang="zh-CN" dirty="0" err="1"/>
              <a:t>MBit</a:t>
            </a:r>
            <a:r>
              <a:rPr kumimoji="1" lang="en-US" altLang="zh-CN" dirty="0"/>
              <a:t>, 4 </a:t>
            </a:r>
            <a:r>
              <a:rPr kumimoji="1" lang="en-US" altLang="zh-CN" dirty="0" err="1"/>
              <a:t>MBit</a:t>
            </a:r>
            <a:r>
              <a:rPr kumimoji="1" lang="en-US" altLang="zh-CN" dirty="0"/>
              <a:t>, 8 </a:t>
            </a:r>
            <a:r>
              <a:rPr kumimoji="1" lang="en-US" altLang="zh-CN" dirty="0" err="1"/>
              <a:t>MBit</a:t>
            </a:r>
            <a:r>
              <a:rPr kumimoji="1" lang="en-US" altLang="zh-CN" dirty="0"/>
              <a:t>, 16 </a:t>
            </a:r>
            <a:r>
              <a:rPr kumimoji="1" lang="en-US" altLang="zh-CN" dirty="0" err="1"/>
              <a:t>MBit</a:t>
            </a:r>
            <a:r>
              <a:rPr kumimoji="1" lang="en-US" altLang="zh-CN" dirty="0"/>
              <a:t> </a:t>
            </a:r>
            <a:endParaRPr kumimoji="1" lang="en-US" altLang="zh-CN" dirty="0" smtClean="0"/>
          </a:p>
          <a:p>
            <a:r>
              <a:rPr kumimoji="1" lang="zh-CN" altLang="en-US" dirty="0" smtClean="0"/>
              <a:t>声音</a:t>
            </a:r>
            <a:r>
              <a:rPr kumimoji="1" lang="zh-CN" altLang="en-US" dirty="0"/>
              <a:t>：</a:t>
            </a:r>
            <a:r>
              <a:rPr kumimoji="1" lang="en-US" altLang="zh-CN" dirty="0"/>
              <a:t>4 </a:t>
            </a:r>
            <a:r>
              <a:rPr kumimoji="1" lang="zh-CN" altLang="en-US" dirty="0"/>
              <a:t>声道（矩形波</a:t>
            </a:r>
            <a:r>
              <a:rPr kumimoji="1" lang="en-US" altLang="zh-CN" dirty="0"/>
              <a:t>2</a:t>
            </a:r>
            <a:r>
              <a:rPr kumimoji="1" lang="zh-CN" altLang="en-US" dirty="0"/>
              <a:t>音 任意波</a:t>
            </a:r>
            <a:r>
              <a:rPr kumimoji="1" lang="en-US" altLang="zh-CN" dirty="0"/>
              <a:t>1</a:t>
            </a:r>
            <a:r>
              <a:rPr kumimoji="1" lang="zh-CN" altLang="en-US" dirty="0"/>
              <a:t>音 杂波</a:t>
            </a:r>
            <a:r>
              <a:rPr kumimoji="1" lang="en-US" altLang="zh-CN" dirty="0"/>
              <a:t>1</a:t>
            </a:r>
            <a:r>
              <a:rPr kumimoji="1" lang="zh-CN" altLang="en-US" dirty="0"/>
              <a:t>音） 立体声，带耳机 </a:t>
            </a:r>
            <a:endParaRPr kumimoji="1" lang="en-US" altLang="zh-CN" dirty="0" smtClean="0"/>
          </a:p>
          <a:p>
            <a:r>
              <a:rPr kumimoji="1" lang="zh-CN" altLang="en-US" dirty="0" smtClean="0"/>
              <a:t>图形</a:t>
            </a:r>
            <a:r>
              <a:rPr kumimoji="1" lang="zh-CN" altLang="en-US" dirty="0"/>
              <a:t>：反射式点阵式 液晶屏幕，</a:t>
            </a:r>
            <a:r>
              <a:rPr kumimoji="1" lang="en-US" altLang="zh-CN" dirty="0"/>
              <a:t>2.45”</a:t>
            </a:r>
            <a:r>
              <a:rPr kumimoji="1" lang="zh-CN" altLang="en-US" dirty="0"/>
              <a:t>英寸，最大分辨率 </a:t>
            </a:r>
            <a:r>
              <a:rPr kumimoji="1" lang="en-US" altLang="zh-CN" dirty="0"/>
              <a:t>160×144 Pixel</a:t>
            </a:r>
            <a:r>
              <a:rPr kumimoji="1" lang="zh-CN" altLang="en-US" dirty="0"/>
              <a:t>，四灰阶 </a:t>
            </a:r>
            <a:endParaRPr kumimoji="1" lang="en-US" altLang="zh-CN" dirty="0" smtClean="0"/>
          </a:p>
          <a:p>
            <a:pPr lvl="1"/>
            <a:r>
              <a:rPr kumimoji="1" lang="en-US" altLang="zh-CN" dirty="0" smtClean="0"/>
              <a:t>Game </a:t>
            </a:r>
            <a:r>
              <a:rPr kumimoji="1" lang="en-US" altLang="zh-CN" dirty="0"/>
              <a:t>Boy Color</a:t>
            </a:r>
            <a:r>
              <a:rPr kumimoji="1" lang="zh-CN" altLang="en-US" dirty="0"/>
              <a:t>型：</a:t>
            </a:r>
            <a:r>
              <a:rPr kumimoji="1" lang="en-US" altLang="zh-CN" dirty="0"/>
              <a:t>56</a:t>
            </a:r>
            <a:r>
              <a:rPr kumimoji="1" lang="zh-CN" altLang="en-US" dirty="0"/>
              <a:t>原始色调色盘可同时显示 </a:t>
            </a:r>
            <a:r>
              <a:rPr kumimoji="1" lang="en-US" altLang="zh-CN" dirty="0"/>
              <a:t>32.786</a:t>
            </a:r>
            <a:r>
              <a:rPr kumimoji="1" lang="zh-CN" altLang="en-US" dirty="0"/>
              <a:t>种颜色</a:t>
            </a:r>
          </a:p>
          <a:p>
            <a:r>
              <a:rPr kumimoji="1" lang="zh-CN" altLang="en-US" dirty="0"/>
              <a:t>电源：</a:t>
            </a:r>
            <a:r>
              <a:rPr kumimoji="1" lang="en-US" altLang="zh-CN" dirty="0"/>
              <a:t>4</a:t>
            </a:r>
            <a:r>
              <a:rPr kumimoji="1" lang="zh-CN" altLang="en-US" dirty="0"/>
              <a:t>颗</a:t>
            </a:r>
            <a:r>
              <a:rPr kumimoji="1" lang="en-US" altLang="zh-CN" dirty="0"/>
              <a:t>AA</a:t>
            </a:r>
            <a:r>
              <a:rPr kumimoji="1" lang="zh-CN" altLang="en-US" dirty="0"/>
              <a:t>型（</a:t>
            </a:r>
            <a:r>
              <a:rPr kumimoji="1" lang="en-US" altLang="zh-CN" dirty="0"/>
              <a:t>3</a:t>
            </a:r>
            <a:r>
              <a:rPr kumimoji="1" lang="zh-CN" altLang="en-US" dirty="0"/>
              <a:t>号）电池（也可使用外接交流电源）</a:t>
            </a:r>
          </a:p>
        </p:txBody>
      </p:sp>
    </p:spTree>
    <p:extLst>
      <p:ext uri="{BB962C8B-B14F-4D97-AF65-F5344CB8AC3E}">
        <p14:creationId xmlns:p14="http://schemas.microsoft.com/office/powerpoint/2010/main" val="429240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CN" dirty="0" smtClean="0"/>
              <a:t>CPU</a:t>
            </a:r>
            <a:r>
              <a:rPr kumimoji="1" lang="zh-CN" altLang="en-US" dirty="0"/>
              <a:t> </a:t>
            </a:r>
            <a:r>
              <a:rPr kumimoji="1" lang="en-US" altLang="zh-CN" dirty="0" smtClean="0"/>
              <a:t>-</a:t>
            </a:r>
            <a:r>
              <a:rPr kumimoji="1" lang="zh-CN" altLang="en-US" dirty="0" smtClean="0"/>
              <a:t> </a:t>
            </a:r>
            <a:r>
              <a:rPr kumimoji="1" lang="en-US" altLang="zh-CN" dirty="0"/>
              <a:t>Sharp</a:t>
            </a:r>
            <a:r>
              <a:rPr kumimoji="1" lang="zh-CN" altLang="en-US" dirty="0"/>
              <a:t> </a:t>
            </a:r>
            <a:r>
              <a:rPr kumimoji="1" lang="en-US" altLang="zh-CN" dirty="0"/>
              <a:t>LR35902</a:t>
            </a:r>
            <a:r>
              <a:rPr kumimoji="1" lang="zh-CN" altLang="en-US" dirty="0"/>
              <a:t> （</a:t>
            </a:r>
            <a:r>
              <a:rPr kumimoji="1" lang="en-US" altLang="zh-CN" dirty="0"/>
              <a:t>4MHz</a:t>
            </a:r>
            <a:r>
              <a:rPr kumimoji="1" lang="zh-CN" altLang="en-US" dirty="0"/>
              <a:t>）</a:t>
            </a:r>
          </a:p>
        </p:txBody>
      </p:sp>
      <p:sp>
        <p:nvSpPr>
          <p:cNvPr id="3" name="Content Placeholder 2"/>
          <p:cNvSpPr>
            <a:spLocks noGrp="1"/>
          </p:cNvSpPr>
          <p:nvPr>
            <p:ph idx="1"/>
          </p:nvPr>
        </p:nvSpPr>
        <p:spPr/>
        <p:txBody>
          <a:bodyPr/>
          <a:lstStyle/>
          <a:p>
            <a:r>
              <a:rPr kumimoji="1" lang="en-US" altLang="zh-CN" dirty="0" smtClean="0"/>
              <a:t>Intel 8080</a:t>
            </a:r>
            <a:r>
              <a:rPr kumimoji="1" lang="zh-CN" altLang="en-US" dirty="0" smtClean="0"/>
              <a:t> </a:t>
            </a:r>
            <a:r>
              <a:rPr kumimoji="1" lang="en-US" altLang="zh-CN" dirty="0" smtClean="0"/>
              <a:t>+</a:t>
            </a:r>
            <a:r>
              <a:rPr kumimoji="1" lang="zh-CN" altLang="en-US" dirty="0" smtClean="0"/>
              <a:t> </a:t>
            </a:r>
            <a:r>
              <a:rPr kumimoji="1" lang="en-US" altLang="zh-CN" dirty="0" err="1" smtClean="0"/>
              <a:t>Zilog</a:t>
            </a:r>
            <a:r>
              <a:rPr kumimoji="1" lang="zh-CN" altLang="en-US" dirty="0" smtClean="0"/>
              <a:t> </a:t>
            </a:r>
            <a:r>
              <a:rPr kumimoji="1" lang="en-US" altLang="zh-CN" dirty="0" smtClean="0"/>
              <a:t>Z80</a:t>
            </a:r>
            <a:r>
              <a:rPr kumimoji="1" lang="zh-CN" altLang="en-US" dirty="0" smtClean="0"/>
              <a:t> </a:t>
            </a:r>
            <a:r>
              <a:rPr kumimoji="1" lang="en-US" altLang="zh-CN" dirty="0" smtClean="0"/>
              <a:t>+</a:t>
            </a:r>
            <a:r>
              <a:rPr kumimoji="1" lang="zh-CN" altLang="en-US" dirty="0" smtClean="0"/>
              <a:t> </a:t>
            </a:r>
            <a:r>
              <a:rPr kumimoji="1" lang="is-IS" altLang="zh-CN" dirty="0" smtClean="0"/>
              <a:t>…</a:t>
            </a:r>
            <a:endParaRPr kumimoji="1" lang="en-US" altLang="zh-CN" dirty="0" smtClean="0"/>
          </a:p>
          <a:p>
            <a:r>
              <a:rPr kumimoji="1" lang="en-US" altLang="zh-CN" dirty="0" smtClean="0"/>
              <a:t>8-bit</a:t>
            </a:r>
            <a:r>
              <a:rPr kumimoji="1" lang="zh-CN" altLang="en-US" dirty="0" smtClean="0"/>
              <a:t> </a:t>
            </a:r>
            <a:r>
              <a:rPr kumimoji="1" lang="en-US" altLang="zh-CN" dirty="0" smtClean="0"/>
              <a:t>legend</a:t>
            </a:r>
            <a:r>
              <a:rPr kumimoji="1" lang="zh-CN" altLang="en-US" dirty="0" smtClean="0"/>
              <a:t> </a:t>
            </a:r>
            <a:r>
              <a:rPr kumimoji="1" lang="en-US" altLang="zh-CN" dirty="0" smtClean="0"/>
              <a:t>–</a:t>
            </a:r>
            <a:r>
              <a:rPr kumimoji="1" lang="zh-CN" altLang="en-US" dirty="0" smtClean="0"/>
              <a:t> </a:t>
            </a:r>
            <a:r>
              <a:rPr kumimoji="1" lang="en-US" altLang="zh-CN" dirty="0" smtClean="0"/>
              <a:t>Intel</a:t>
            </a:r>
            <a:r>
              <a:rPr kumimoji="1" lang="zh-CN" altLang="en-US" dirty="0" smtClean="0"/>
              <a:t> </a:t>
            </a:r>
            <a:r>
              <a:rPr kumimoji="1" lang="en-US" altLang="zh-CN" dirty="0" smtClean="0"/>
              <a:t>8080</a:t>
            </a:r>
            <a:r>
              <a:rPr kumimoji="1" lang="zh-CN" altLang="en-US" dirty="0" smtClean="0"/>
              <a:t>（</a:t>
            </a:r>
            <a:r>
              <a:rPr kumimoji="1" lang="en-US" altLang="zh-CN" dirty="0" smtClean="0"/>
              <a:t>2MHz</a:t>
            </a:r>
            <a:r>
              <a:rPr kumimoji="1" lang="zh-CN" altLang="en-US" dirty="0" smtClean="0"/>
              <a:t>） </a:t>
            </a:r>
            <a:r>
              <a:rPr kumimoji="1" lang="en-US" altLang="zh-CN" dirty="0" smtClean="0"/>
              <a:t>–</a:t>
            </a:r>
            <a:r>
              <a:rPr kumimoji="1" lang="zh-CN" altLang="en-US" dirty="0" smtClean="0"/>
              <a:t> </a:t>
            </a:r>
            <a:r>
              <a:rPr kumimoji="1" lang="en-US" altLang="zh-CN" dirty="0" smtClean="0"/>
              <a:t>The</a:t>
            </a:r>
            <a:r>
              <a:rPr kumimoji="1" lang="zh-CN" altLang="en-US" dirty="0" smtClean="0"/>
              <a:t> </a:t>
            </a:r>
            <a:r>
              <a:rPr kumimoji="1" lang="en-US" altLang="zh-CN" dirty="0" smtClean="0"/>
              <a:t>first</a:t>
            </a:r>
            <a:r>
              <a:rPr kumimoji="1" lang="zh-CN" altLang="en-US" dirty="0" smtClean="0"/>
              <a:t> </a:t>
            </a:r>
            <a:r>
              <a:rPr kumimoji="1" lang="en-US" altLang="zh-CN" dirty="0" smtClean="0"/>
              <a:t>truly</a:t>
            </a:r>
            <a:r>
              <a:rPr kumimoji="1" lang="zh-CN" altLang="en-US" dirty="0" smtClean="0"/>
              <a:t> </a:t>
            </a:r>
            <a:r>
              <a:rPr kumimoji="1" lang="en-US" altLang="zh-CN" dirty="0" smtClean="0"/>
              <a:t>usable</a:t>
            </a:r>
            <a:r>
              <a:rPr kumimoji="1" lang="zh-CN" altLang="en-US" dirty="0" smtClean="0"/>
              <a:t> </a:t>
            </a:r>
            <a:r>
              <a:rPr kumimoji="1" lang="en-US" altLang="zh-CN" dirty="0" smtClean="0"/>
              <a:t>microprocessor</a:t>
            </a:r>
          </a:p>
          <a:p>
            <a:pPr lvl="1"/>
            <a:r>
              <a:rPr kumimoji="1" lang="en-US" altLang="zh-CN" dirty="0" smtClean="0"/>
              <a:t>8</a:t>
            </a:r>
            <a:r>
              <a:rPr kumimoji="1" lang="zh-CN" altLang="en-US" dirty="0" smtClean="0"/>
              <a:t>位数据线，</a:t>
            </a:r>
            <a:r>
              <a:rPr kumimoji="1" lang="en-US" altLang="zh-CN" dirty="0" smtClean="0"/>
              <a:t>16</a:t>
            </a:r>
            <a:r>
              <a:rPr kumimoji="1" lang="zh-CN" altLang="en-US" dirty="0" smtClean="0"/>
              <a:t>位地址线，可访问</a:t>
            </a:r>
            <a:r>
              <a:rPr kumimoji="1" lang="en-US" altLang="zh-CN" dirty="0" smtClean="0"/>
              <a:t>64K</a:t>
            </a:r>
            <a:r>
              <a:rPr kumimoji="1" lang="zh-CN" altLang="en-US" dirty="0" smtClean="0"/>
              <a:t>的内存</a:t>
            </a:r>
            <a:endParaRPr kumimoji="1" lang="en-US" altLang="zh-CN" dirty="0" smtClean="0"/>
          </a:p>
          <a:p>
            <a:pPr lvl="1"/>
            <a:r>
              <a:rPr kumimoji="1" lang="zh-CN" altLang="en-US" dirty="0" smtClean="0"/>
              <a:t>寄存器</a:t>
            </a:r>
            <a:r>
              <a:rPr kumimoji="1" lang="en-US" altLang="zh-CN" dirty="0" smtClean="0"/>
              <a:t>8</a:t>
            </a:r>
            <a:r>
              <a:rPr kumimoji="1" lang="zh-CN" altLang="en-US" dirty="0" smtClean="0"/>
              <a:t>位累加器、</a:t>
            </a:r>
            <a:r>
              <a:rPr kumimoji="1" lang="en-US" altLang="zh-CN" dirty="0" smtClean="0"/>
              <a:t>8</a:t>
            </a:r>
            <a:r>
              <a:rPr kumimoji="1" lang="zh-CN" altLang="en-US" dirty="0" smtClean="0"/>
              <a:t>位状态寄存器、</a:t>
            </a:r>
            <a:r>
              <a:rPr kumimoji="1" lang="en-US" altLang="zh-CN" dirty="0" smtClean="0"/>
              <a:t>6</a:t>
            </a:r>
            <a:r>
              <a:rPr kumimoji="1" lang="zh-CN" altLang="en-US" dirty="0" smtClean="0"/>
              <a:t>个</a:t>
            </a:r>
            <a:r>
              <a:rPr kumimoji="1" lang="en-US" altLang="zh-CN" dirty="0" smtClean="0"/>
              <a:t>8</a:t>
            </a:r>
            <a:r>
              <a:rPr kumimoji="1" lang="zh-CN" altLang="en-US" dirty="0" smtClean="0"/>
              <a:t>位通用寄存器、</a:t>
            </a:r>
            <a:r>
              <a:rPr kumimoji="1" lang="en-US" altLang="zh-CN" dirty="0" smtClean="0"/>
              <a:t>16</a:t>
            </a:r>
            <a:r>
              <a:rPr kumimoji="1" lang="zh-CN" altLang="en-US" dirty="0" smtClean="0"/>
              <a:t>位栈指针、</a:t>
            </a:r>
            <a:r>
              <a:rPr kumimoji="1" lang="en-US" altLang="zh-CN" dirty="0" smtClean="0"/>
              <a:t>16</a:t>
            </a:r>
            <a:r>
              <a:rPr kumimoji="1" lang="zh-CN" altLang="en-US" dirty="0" smtClean="0"/>
              <a:t>位程序计数器</a:t>
            </a:r>
            <a:endParaRPr kumimoji="1" lang="en-US" altLang="zh-CN" dirty="0" smtClean="0"/>
          </a:p>
          <a:p>
            <a:pPr lvl="1"/>
            <a:r>
              <a:rPr kumimoji="1" lang="zh-CN" altLang="en-US" dirty="0" smtClean="0"/>
              <a:t>通用寄存器可以成对使用以适应一些</a:t>
            </a:r>
            <a:r>
              <a:rPr kumimoji="1" lang="en-US" altLang="zh-CN" dirty="0" smtClean="0"/>
              <a:t>16</a:t>
            </a:r>
            <a:r>
              <a:rPr kumimoji="1" lang="zh-CN" altLang="en-US" dirty="0" smtClean="0"/>
              <a:t>位的指令（运算）或者寻址</a:t>
            </a:r>
            <a:endParaRPr kumimoji="1" lang="en-US" altLang="zh-CN" dirty="0" smtClean="0"/>
          </a:p>
          <a:p>
            <a:pPr lvl="1"/>
            <a:r>
              <a:rPr kumimoji="1" lang="zh-CN" altLang="en-US" dirty="0" smtClean="0"/>
              <a:t>有些特性没有使用（</a:t>
            </a:r>
            <a:r>
              <a:rPr kumimoji="1" lang="en-US" altLang="zh-CN" dirty="0" smtClean="0"/>
              <a:t>IN/OUT</a:t>
            </a:r>
            <a:r>
              <a:rPr kumimoji="1" lang="zh-CN" altLang="en-US" dirty="0" smtClean="0"/>
              <a:t>指令）</a:t>
            </a:r>
            <a:endParaRPr kumimoji="1" lang="en-US" altLang="zh-CN" dirty="0" smtClean="0"/>
          </a:p>
          <a:p>
            <a:r>
              <a:rPr kumimoji="1" lang="en-US" altLang="zh-CN" dirty="0" err="1" smtClean="0"/>
              <a:t>Zilog</a:t>
            </a:r>
            <a:r>
              <a:rPr kumimoji="1" lang="zh-CN" altLang="en-US" dirty="0" smtClean="0"/>
              <a:t> </a:t>
            </a:r>
            <a:r>
              <a:rPr kumimoji="1" lang="en-US" altLang="zh-CN" dirty="0" smtClean="0"/>
              <a:t>Z80</a:t>
            </a:r>
            <a:r>
              <a:rPr kumimoji="1" lang="zh-CN" altLang="en-US" dirty="0" smtClean="0"/>
              <a:t> （</a:t>
            </a:r>
            <a:r>
              <a:rPr kumimoji="1" lang="en-US" altLang="zh-CN" dirty="0" smtClean="0"/>
              <a:t>2.5MHz</a:t>
            </a:r>
            <a:r>
              <a:rPr kumimoji="1" lang="zh-CN" altLang="en-US" dirty="0" smtClean="0"/>
              <a:t>）</a:t>
            </a:r>
            <a:r>
              <a:rPr kumimoji="1" lang="en-US" altLang="zh-CN" dirty="0" smtClean="0"/>
              <a:t>–</a:t>
            </a:r>
            <a:r>
              <a:rPr kumimoji="1" lang="zh-CN" altLang="en-US" dirty="0" smtClean="0"/>
              <a:t> 兼容 </a:t>
            </a:r>
            <a:r>
              <a:rPr kumimoji="1" lang="en-US" altLang="zh-CN" dirty="0" smtClean="0"/>
              <a:t>Intel</a:t>
            </a:r>
            <a:r>
              <a:rPr kumimoji="1" lang="zh-CN" altLang="en-US" dirty="0" smtClean="0"/>
              <a:t> </a:t>
            </a:r>
            <a:r>
              <a:rPr kumimoji="1" lang="en-US" altLang="zh-CN" dirty="0" smtClean="0"/>
              <a:t>8080</a:t>
            </a:r>
          </a:p>
          <a:p>
            <a:pPr lvl="1"/>
            <a:r>
              <a:rPr kumimoji="1" lang="zh-CN" altLang="en-US" dirty="0" smtClean="0"/>
              <a:t>增加了很多新的特性（虽然绝大多数并没有被采用）</a:t>
            </a:r>
            <a:endParaRPr kumimoji="1" lang="en-US" altLang="zh-CN" dirty="0" smtClean="0"/>
          </a:p>
          <a:p>
            <a:pPr lvl="1"/>
            <a:r>
              <a:rPr kumimoji="1" lang="zh-CN" altLang="en-US" dirty="0" smtClean="0"/>
              <a:t>增加了</a:t>
            </a:r>
            <a:r>
              <a:rPr kumimoji="1" lang="en-US" altLang="zh-CN" dirty="0" smtClean="0"/>
              <a:t>256</a:t>
            </a:r>
            <a:r>
              <a:rPr kumimoji="1" lang="zh-CN" altLang="en-US" dirty="0" smtClean="0"/>
              <a:t>条新的指令空间（</a:t>
            </a:r>
            <a:r>
              <a:rPr kumimoji="1" lang="en-US" altLang="zh-CN" dirty="0" smtClean="0"/>
              <a:t>0xCB</a:t>
            </a:r>
            <a:r>
              <a:rPr kumimoji="1" lang="zh-CN" altLang="en-US" dirty="0" smtClean="0"/>
              <a:t>），位处理被引入</a:t>
            </a:r>
            <a:endParaRPr kumimoji="1" lang="en-US" altLang="zh-CN" dirty="0" smtClean="0"/>
          </a:p>
          <a:p>
            <a:pPr lvl="1"/>
            <a:r>
              <a:rPr kumimoji="1" lang="zh-CN" altLang="en-US" dirty="0" smtClean="0"/>
              <a:t>并没有增加</a:t>
            </a:r>
            <a:r>
              <a:rPr kumimoji="1" lang="en-US" altLang="zh-CN" dirty="0" smtClean="0"/>
              <a:t>Z80</a:t>
            </a:r>
            <a:r>
              <a:rPr kumimoji="1" lang="zh-CN" altLang="en-US" dirty="0" smtClean="0"/>
              <a:t>的寄存器</a:t>
            </a:r>
            <a:endParaRPr kumimoji="1" lang="en-US" altLang="zh-CN" dirty="0" smtClean="0"/>
          </a:p>
        </p:txBody>
      </p:sp>
    </p:spTree>
    <p:extLst>
      <p:ext uri="{BB962C8B-B14F-4D97-AF65-F5344CB8AC3E}">
        <p14:creationId xmlns:p14="http://schemas.microsoft.com/office/powerpoint/2010/main" val="3273488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CN" dirty="0" smtClean="0"/>
              <a:t>Memory</a:t>
            </a:r>
            <a:r>
              <a:rPr kumimoji="1" lang="zh-CN" altLang="en-US" dirty="0" smtClean="0"/>
              <a:t>（</a:t>
            </a:r>
            <a:r>
              <a:rPr kumimoji="1" lang="en-US" altLang="zh-CN" dirty="0" smtClean="0"/>
              <a:t>16</a:t>
            </a:r>
            <a:r>
              <a:rPr kumimoji="1" lang="zh-CN" altLang="en-US" dirty="0" smtClean="0"/>
              <a:t>位地址，</a:t>
            </a:r>
            <a:r>
              <a:rPr kumimoji="1" lang="en-US" altLang="zh-CN" dirty="0" smtClean="0"/>
              <a:t>64KB</a:t>
            </a:r>
            <a:r>
              <a:rPr kumimoji="1" lang="zh-CN" altLang="en-US" dirty="0" smtClean="0"/>
              <a:t>寻址空间）</a:t>
            </a:r>
            <a:endParaRPr kumimoji="1" lang="zh-CN" altLang="en-US" dirty="0"/>
          </a:p>
        </p:txBody>
      </p:sp>
      <p:sp>
        <p:nvSpPr>
          <p:cNvPr id="4" name="Content Placeholder 3"/>
          <p:cNvSpPr>
            <a:spLocks noGrp="1"/>
          </p:cNvSpPr>
          <p:nvPr>
            <p:ph idx="1"/>
          </p:nvPr>
        </p:nvSpPr>
        <p:spPr/>
        <p:txBody>
          <a:bodyPr/>
          <a:lstStyle/>
          <a:p>
            <a:r>
              <a:rPr kumimoji="1" lang="en-US" altLang="zh-CN" dirty="0" smtClean="0"/>
              <a:t>Memory</a:t>
            </a:r>
            <a:r>
              <a:rPr kumimoji="1" lang="zh-CN" altLang="en-US" dirty="0" smtClean="0"/>
              <a:t> </a:t>
            </a:r>
            <a:r>
              <a:rPr kumimoji="1" lang="en-US" altLang="zh-CN" dirty="0" smtClean="0"/>
              <a:t>banking</a:t>
            </a:r>
          </a:p>
          <a:p>
            <a:pPr lvl="1"/>
            <a:r>
              <a:rPr kumimoji="1" lang="zh-CN" altLang="en-US" dirty="0" smtClean="0"/>
              <a:t>游戏</a:t>
            </a:r>
            <a:r>
              <a:rPr kumimoji="1" lang="en-US" altLang="zh-CN" dirty="0" smtClean="0"/>
              <a:t>ROM</a:t>
            </a:r>
            <a:r>
              <a:rPr kumimoji="1" lang="zh-CN" altLang="en-US" dirty="0" smtClean="0"/>
              <a:t>被分成</a:t>
            </a:r>
            <a:r>
              <a:rPr kumimoji="1" lang="en-US" altLang="zh-CN" dirty="0" smtClean="0"/>
              <a:t>16KB</a:t>
            </a:r>
            <a:r>
              <a:rPr kumimoji="1" lang="zh-CN" altLang="en-US" dirty="0" smtClean="0"/>
              <a:t>大小的“</a:t>
            </a:r>
            <a:r>
              <a:rPr kumimoji="1" lang="en-US" altLang="zh-CN" dirty="0" smtClean="0"/>
              <a:t>bank</a:t>
            </a:r>
            <a:r>
              <a:rPr kumimoji="1" lang="zh-CN" altLang="en-US" dirty="0" smtClean="0"/>
              <a:t>”，然后空间复用</a:t>
            </a:r>
            <a:endParaRPr kumimoji="1" lang="en-US" altLang="zh-CN" dirty="0" smtClean="0"/>
          </a:p>
          <a:p>
            <a:pPr lvl="1"/>
            <a:r>
              <a:rPr kumimoji="1" lang="en-US" altLang="zh-CN" dirty="0" smtClean="0"/>
              <a:t>0x0000-0x3fff</a:t>
            </a:r>
            <a:r>
              <a:rPr kumimoji="1" lang="zh-CN" altLang="en-US" dirty="0" smtClean="0"/>
              <a:t>（第一个</a:t>
            </a:r>
            <a:r>
              <a:rPr kumimoji="1" lang="en-US" altLang="zh-CN" dirty="0" smtClean="0"/>
              <a:t>bank</a:t>
            </a:r>
            <a:r>
              <a:rPr kumimoji="1" lang="zh-CN" altLang="en-US" dirty="0" smtClean="0"/>
              <a:t>）保持不变，</a:t>
            </a:r>
            <a:r>
              <a:rPr kumimoji="1" lang="en-US" altLang="zh-CN" dirty="0" smtClean="0"/>
              <a:t>0x4000-0x7fff</a:t>
            </a:r>
            <a:r>
              <a:rPr kumimoji="1" lang="zh-CN" altLang="en-US" dirty="0" smtClean="0"/>
              <a:t>可替换，最大</a:t>
            </a:r>
            <a:r>
              <a:rPr kumimoji="1" lang="en-US" altLang="zh-CN" dirty="0" smtClean="0"/>
              <a:t>4MB</a:t>
            </a:r>
            <a:r>
              <a:rPr kumimoji="1" lang="zh-CN" altLang="en-US" dirty="0" smtClean="0"/>
              <a:t>（</a:t>
            </a:r>
            <a:r>
              <a:rPr kumimoji="1" lang="en-US" altLang="zh-CN" dirty="0" smtClean="0"/>
              <a:t>255</a:t>
            </a:r>
            <a:r>
              <a:rPr kumimoji="1" lang="zh-CN" altLang="en-US" dirty="0" smtClean="0"/>
              <a:t>块）</a:t>
            </a:r>
            <a:endParaRPr kumimoji="1" lang="en-US" altLang="zh-CN" dirty="0" smtClean="0"/>
          </a:p>
          <a:p>
            <a:pPr lvl="1"/>
            <a:r>
              <a:rPr kumimoji="1" lang="en-US" altLang="zh-CN" dirty="0" smtClean="0"/>
              <a:t>bank</a:t>
            </a:r>
            <a:r>
              <a:rPr kumimoji="1" lang="zh-CN" altLang="en-US" dirty="0" smtClean="0"/>
              <a:t>的替换由游戏</a:t>
            </a:r>
            <a:r>
              <a:rPr kumimoji="1" lang="zh-CN" altLang="en-US" smtClean="0"/>
              <a:t>负责</a:t>
            </a:r>
            <a:r>
              <a:rPr kumimoji="1" lang="zh-CN" altLang="en-US" smtClean="0"/>
              <a:t>，</a:t>
            </a:r>
            <a:r>
              <a:rPr kumimoji="1" lang="zh-CN" altLang="en-US" smtClean="0"/>
              <a:t>手动</a:t>
            </a:r>
            <a:endParaRPr kumimoji="1" lang="en-US" altLang="zh-CN" dirty="0" smtClean="0"/>
          </a:p>
          <a:p>
            <a:pPr lvl="1"/>
            <a:r>
              <a:rPr kumimoji="1" lang="en-US" altLang="zh-CN" dirty="0" smtClean="0"/>
              <a:t>Memory</a:t>
            </a:r>
            <a:r>
              <a:rPr kumimoji="1" lang="zh-CN" altLang="en-US" dirty="0" smtClean="0"/>
              <a:t> </a:t>
            </a:r>
            <a:r>
              <a:rPr kumimoji="1" lang="en-US" altLang="zh-CN" dirty="0" smtClean="0"/>
              <a:t>Bank</a:t>
            </a:r>
            <a:r>
              <a:rPr kumimoji="1" lang="zh-CN" altLang="en-US" dirty="0" smtClean="0"/>
              <a:t> </a:t>
            </a:r>
            <a:r>
              <a:rPr kumimoji="1" lang="en-US" altLang="zh-CN" dirty="0" smtClean="0"/>
              <a:t>Controller</a:t>
            </a:r>
            <a:r>
              <a:rPr kumimoji="1" lang="zh-CN" altLang="en-US" dirty="0" smtClean="0"/>
              <a:t>（</a:t>
            </a:r>
            <a:r>
              <a:rPr kumimoji="1" lang="en-US" altLang="zh-CN" dirty="0" smtClean="0"/>
              <a:t>MBC</a:t>
            </a:r>
            <a:r>
              <a:rPr kumimoji="1" lang="zh-CN" altLang="en-US" dirty="0" smtClean="0"/>
              <a:t>）</a:t>
            </a:r>
            <a:endParaRPr kumimoji="1" lang="en-US" altLang="zh-CN" dirty="0" smtClean="0"/>
          </a:p>
          <a:p>
            <a:r>
              <a:rPr kumimoji="1" lang="zh-CN" altLang="en-US" dirty="0" smtClean="0"/>
              <a:t>其余地址空间</a:t>
            </a:r>
            <a:endParaRPr kumimoji="1" lang="en-US" altLang="zh-CN" dirty="0" smtClean="0"/>
          </a:p>
          <a:p>
            <a:pPr lvl="1"/>
            <a:r>
              <a:rPr kumimoji="1" lang="en-US" altLang="zh-CN" dirty="0" smtClean="0"/>
              <a:t>0x8000-0x9fff</a:t>
            </a:r>
            <a:r>
              <a:rPr kumimoji="1" lang="zh-CN" altLang="en-US" dirty="0" smtClean="0"/>
              <a:t> 视频 </a:t>
            </a:r>
            <a:r>
              <a:rPr kumimoji="1" lang="en-US" altLang="zh-CN" dirty="0" smtClean="0"/>
              <a:t>RAM</a:t>
            </a:r>
            <a:r>
              <a:rPr kumimoji="1" lang="zh-CN" altLang="en-US" dirty="0" smtClean="0"/>
              <a:t>，</a:t>
            </a:r>
            <a:r>
              <a:rPr kumimoji="1" lang="en-US" altLang="zh-CN" dirty="0" smtClean="0"/>
              <a:t>0xfe00-0xfeff</a:t>
            </a:r>
            <a:r>
              <a:rPr kumimoji="1" lang="zh-CN" altLang="en-US" dirty="0" smtClean="0"/>
              <a:t> </a:t>
            </a:r>
            <a:r>
              <a:rPr kumimoji="1" lang="en-US" altLang="zh-CN" dirty="0" smtClean="0"/>
              <a:t>-</a:t>
            </a:r>
            <a:r>
              <a:rPr kumimoji="1" lang="zh-CN" altLang="en-US" dirty="0" smtClean="0"/>
              <a:t> </a:t>
            </a:r>
            <a:r>
              <a:rPr lang="en-US" altLang="zh-CN" dirty="0" smtClean="0"/>
              <a:t>Sprite </a:t>
            </a:r>
            <a:r>
              <a:rPr lang="en-US" altLang="zh-CN" dirty="0"/>
              <a:t>Attribute Table</a:t>
            </a:r>
            <a:endParaRPr kumimoji="1" lang="en-US" altLang="zh-CN" dirty="0" smtClean="0"/>
          </a:p>
          <a:p>
            <a:pPr lvl="1"/>
            <a:r>
              <a:rPr kumimoji="1" lang="en-US" altLang="zh-CN" dirty="0" smtClean="0"/>
              <a:t>0xa000-0xbfff</a:t>
            </a:r>
            <a:r>
              <a:rPr kumimoji="1" lang="zh-CN" altLang="en-US" dirty="0" smtClean="0"/>
              <a:t> 可替换外置 </a:t>
            </a:r>
            <a:r>
              <a:rPr kumimoji="1" lang="en-US" altLang="zh-CN" dirty="0" smtClean="0"/>
              <a:t>RAM</a:t>
            </a:r>
            <a:r>
              <a:rPr kumimoji="1" lang="zh-CN" altLang="en-US" dirty="0" smtClean="0"/>
              <a:t> </a:t>
            </a:r>
            <a:r>
              <a:rPr kumimoji="1" lang="en-US" altLang="zh-CN" dirty="0" smtClean="0"/>
              <a:t>bank</a:t>
            </a:r>
            <a:r>
              <a:rPr kumimoji="1" lang="zh-CN" altLang="en-US" dirty="0" smtClean="0"/>
              <a:t>（</a:t>
            </a:r>
            <a:r>
              <a:rPr kumimoji="1" lang="en-US" altLang="zh-CN" dirty="0" smtClean="0"/>
              <a:t>8K</a:t>
            </a:r>
            <a:r>
              <a:rPr kumimoji="1" lang="zh-CN" altLang="en-US" dirty="0" smtClean="0"/>
              <a:t>），最大</a:t>
            </a:r>
            <a:r>
              <a:rPr kumimoji="1" lang="en-US" altLang="zh-CN" dirty="0" smtClean="0"/>
              <a:t>32KB</a:t>
            </a:r>
          </a:p>
          <a:p>
            <a:pPr lvl="1"/>
            <a:r>
              <a:rPr kumimoji="1" lang="en-US" altLang="zh-CN" dirty="0" smtClean="0"/>
              <a:t>0xc000-0xcfff</a:t>
            </a:r>
            <a:r>
              <a:rPr kumimoji="1" lang="zh-CN" altLang="en-US" dirty="0" smtClean="0"/>
              <a:t>，</a:t>
            </a:r>
            <a:r>
              <a:rPr kumimoji="1" lang="en-US" altLang="zh-CN" dirty="0" smtClean="0"/>
              <a:t>0xd000-0xdfff</a:t>
            </a:r>
            <a:r>
              <a:rPr kumimoji="1" lang="zh-CN" altLang="en-US" dirty="0" smtClean="0"/>
              <a:t>，两个内部</a:t>
            </a:r>
            <a:r>
              <a:rPr kumimoji="1" lang="en-US" altLang="zh-CN" dirty="0" smtClean="0"/>
              <a:t>RAM</a:t>
            </a:r>
          </a:p>
          <a:p>
            <a:pPr lvl="1"/>
            <a:r>
              <a:rPr kumimoji="1" lang="en-US" altLang="zh-CN" dirty="0" smtClean="0"/>
              <a:t>0xff00-0xff7f</a:t>
            </a:r>
            <a:r>
              <a:rPr kumimoji="1" lang="zh-CN" altLang="en-US" dirty="0" smtClean="0"/>
              <a:t> 设备映射，</a:t>
            </a:r>
            <a:r>
              <a:rPr kumimoji="1" lang="en-US" altLang="zh-CN" dirty="0" smtClean="0"/>
              <a:t>0xff80-0xfffe</a:t>
            </a:r>
            <a:r>
              <a:rPr kumimoji="1" lang="zh-CN" altLang="en-US" dirty="0" smtClean="0"/>
              <a:t>内部</a:t>
            </a:r>
            <a:r>
              <a:rPr kumimoji="1" lang="en-US" altLang="zh-CN" dirty="0" smtClean="0"/>
              <a:t>RAM</a:t>
            </a:r>
            <a:r>
              <a:rPr kumimoji="1" lang="zh-CN" altLang="en-US" dirty="0" smtClean="0"/>
              <a:t>，</a:t>
            </a:r>
            <a:r>
              <a:rPr kumimoji="1" lang="en-US" altLang="zh-CN" dirty="0" smtClean="0"/>
              <a:t>0xffff</a:t>
            </a:r>
            <a:r>
              <a:rPr kumimoji="1" lang="zh-CN" altLang="en-US" dirty="0" smtClean="0"/>
              <a:t>中断开关寄存器</a:t>
            </a:r>
            <a:endParaRPr kumimoji="1" lang="zh-CN" altLang="en-US" dirty="0"/>
          </a:p>
        </p:txBody>
      </p:sp>
    </p:spTree>
    <p:extLst>
      <p:ext uri="{BB962C8B-B14F-4D97-AF65-F5344CB8AC3E}">
        <p14:creationId xmlns:p14="http://schemas.microsoft.com/office/powerpoint/2010/main" val="1023553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CN" dirty="0" smtClean="0"/>
              <a:t>Memory</a:t>
            </a:r>
            <a:r>
              <a:rPr kumimoji="1" lang="zh-CN" altLang="en-US" dirty="0" smtClean="0"/>
              <a:t> </a:t>
            </a:r>
            <a:r>
              <a:rPr kumimoji="1" lang="en-US" altLang="zh-CN" dirty="0" smtClean="0"/>
              <a:t>Bank</a:t>
            </a:r>
            <a:r>
              <a:rPr kumimoji="1" lang="zh-CN" altLang="en-US" dirty="0" smtClean="0"/>
              <a:t> </a:t>
            </a:r>
            <a:r>
              <a:rPr kumimoji="1" lang="en-US" altLang="zh-CN" dirty="0" smtClean="0"/>
              <a:t>Controller</a:t>
            </a:r>
            <a:r>
              <a:rPr kumimoji="1" lang="zh-CN" altLang="en-US" dirty="0" smtClean="0"/>
              <a:t>（</a:t>
            </a:r>
            <a:r>
              <a:rPr kumimoji="1" lang="en-US" altLang="zh-CN" dirty="0" smtClean="0"/>
              <a:t>MBC</a:t>
            </a:r>
            <a:r>
              <a:rPr kumimoji="1" lang="zh-CN" altLang="en-US" dirty="0" smtClean="0"/>
              <a:t>）</a:t>
            </a:r>
            <a:endParaRPr kumimoji="1" lang="zh-CN" altLang="en-US" dirty="0"/>
          </a:p>
        </p:txBody>
      </p:sp>
      <p:sp>
        <p:nvSpPr>
          <p:cNvPr id="3" name="Content Placeholder 2"/>
          <p:cNvSpPr>
            <a:spLocks noGrp="1"/>
          </p:cNvSpPr>
          <p:nvPr>
            <p:ph idx="1"/>
          </p:nvPr>
        </p:nvSpPr>
        <p:spPr/>
        <p:txBody>
          <a:bodyPr/>
          <a:lstStyle/>
          <a:p>
            <a:r>
              <a:rPr kumimoji="1" lang="en-US" altLang="zh-CN" dirty="0" smtClean="0"/>
              <a:t>MBC</a:t>
            </a:r>
            <a:r>
              <a:rPr kumimoji="1" lang="zh-CN" altLang="en-US" dirty="0" smtClean="0"/>
              <a:t>控制</a:t>
            </a:r>
            <a:r>
              <a:rPr kumimoji="1" lang="en-US" altLang="zh-CN" dirty="0" smtClean="0"/>
              <a:t>bank</a:t>
            </a:r>
            <a:r>
              <a:rPr kumimoji="1" lang="zh-CN" altLang="en-US" dirty="0" smtClean="0"/>
              <a:t>的切换</a:t>
            </a:r>
            <a:r>
              <a:rPr kumimoji="1" lang="en-US" altLang="zh-CN" dirty="0" smtClean="0"/>
              <a:t>(MBC1</a:t>
            </a:r>
            <a:r>
              <a:rPr kumimoji="1" lang="zh-CN" altLang="en-US" dirty="0" smtClean="0"/>
              <a:t>－</a:t>
            </a:r>
            <a:r>
              <a:rPr kumimoji="1" lang="en-US" altLang="zh-CN" dirty="0" smtClean="0"/>
              <a:t>5)</a:t>
            </a:r>
          </a:p>
          <a:p>
            <a:r>
              <a:rPr kumimoji="1" lang="zh-CN" altLang="en-US" dirty="0" smtClean="0"/>
              <a:t>通过写入特定的地址空间来访问</a:t>
            </a:r>
            <a:r>
              <a:rPr kumimoji="1" lang="en-US" altLang="zh-CN" dirty="0" smtClean="0"/>
              <a:t>MBC</a:t>
            </a:r>
            <a:r>
              <a:rPr kumimoji="1" lang="zh-CN" altLang="en-US" dirty="0" smtClean="0"/>
              <a:t>内部的寄存器</a:t>
            </a:r>
            <a:endParaRPr kumimoji="1" lang="en-US" altLang="zh-CN" dirty="0" smtClean="0"/>
          </a:p>
          <a:p>
            <a:pPr lvl="1"/>
            <a:r>
              <a:rPr kumimoji="1" lang="en-US" altLang="zh-CN" dirty="0" smtClean="0"/>
              <a:t>0x0000-0x1fff</a:t>
            </a:r>
            <a:r>
              <a:rPr kumimoji="1" lang="zh-CN" altLang="en-US" dirty="0" smtClean="0"/>
              <a:t> </a:t>
            </a:r>
            <a:r>
              <a:rPr kumimoji="1" lang="en-US" altLang="zh-CN" dirty="0" smtClean="0"/>
              <a:t>–</a:t>
            </a:r>
            <a:r>
              <a:rPr kumimoji="1" lang="zh-CN" altLang="en-US" dirty="0" smtClean="0"/>
              <a:t> </a:t>
            </a:r>
            <a:r>
              <a:rPr kumimoji="1" lang="en-US" altLang="zh-CN" dirty="0" smtClean="0"/>
              <a:t>RAM</a:t>
            </a:r>
            <a:r>
              <a:rPr kumimoji="1" lang="zh-CN" altLang="en-US" dirty="0" smtClean="0"/>
              <a:t>控制寄存器</a:t>
            </a:r>
            <a:endParaRPr kumimoji="1" lang="en-US" altLang="zh-CN" dirty="0" smtClean="0"/>
          </a:p>
          <a:p>
            <a:pPr lvl="1"/>
            <a:r>
              <a:rPr kumimoji="1" lang="en-US" altLang="zh-CN" dirty="0" smtClean="0"/>
              <a:t>0x2000-0x3fff</a:t>
            </a:r>
            <a:r>
              <a:rPr kumimoji="1" lang="zh-CN" altLang="en-US" dirty="0" smtClean="0"/>
              <a:t> </a:t>
            </a:r>
            <a:r>
              <a:rPr kumimoji="1" lang="en-US" altLang="zh-CN" dirty="0" smtClean="0"/>
              <a:t>–</a:t>
            </a:r>
            <a:r>
              <a:rPr kumimoji="1" lang="zh-CN" altLang="en-US" dirty="0" smtClean="0"/>
              <a:t> </a:t>
            </a:r>
            <a:r>
              <a:rPr kumimoji="1" lang="en-US" altLang="zh-CN" dirty="0" smtClean="0"/>
              <a:t>ROM</a:t>
            </a:r>
            <a:r>
              <a:rPr kumimoji="1" lang="zh-CN" altLang="en-US" dirty="0" smtClean="0"/>
              <a:t> </a:t>
            </a:r>
            <a:r>
              <a:rPr kumimoji="1" lang="en-US" altLang="zh-CN" dirty="0" smtClean="0"/>
              <a:t>Bank</a:t>
            </a:r>
            <a:r>
              <a:rPr kumimoji="1" lang="zh-CN" altLang="en-US" dirty="0" smtClean="0"/>
              <a:t> 编号</a:t>
            </a:r>
            <a:endParaRPr kumimoji="1" lang="en-US" altLang="zh-CN" dirty="0" smtClean="0"/>
          </a:p>
          <a:p>
            <a:pPr lvl="1"/>
            <a:r>
              <a:rPr kumimoji="1" lang="en-US" altLang="zh-CN" dirty="0" smtClean="0"/>
              <a:t>0x4000-0x5fff</a:t>
            </a:r>
            <a:r>
              <a:rPr kumimoji="1" lang="zh-CN" altLang="en-US" dirty="0" smtClean="0"/>
              <a:t> </a:t>
            </a:r>
            <a:r>
              <a:rPr kumimoji="1" lang="en-US" altLang="zh-CN" dirty="0" smtClean="0"/>
              <a:t>–</a:t>
            </a:r>
            <a:r>
              <a:rPr kumimoji="1" lang="zh-CN" altLang="en-US" dirty="0" smtClean="0"/>
              <a:t> </a:t>
            </a:r>
            <a:r>
              <a:rPr kumimoji="1" lang="en-US" altLang="zh-CN" dirty="0" smtClean="0"/>
              <a:t>RAM</a:t>
            </a:r>
            <a:r>
              <a:rPr kumimoji="1" lang="zh-CN" altLang="en-US" dirty="0" smtClean="0"/>
              <a:t> </a:t>
            </a:r>
            <a:r>
              <a:rPr kumimoji="1" lang="en-US" altLang="zh-CN" dirty="0" smtClean="0"/>
              <a:t>Bank</a:t>
            </a:r>
            <a:r>
              <a:rPr kumimoji="1" lang="zh-CN" altLang="en-US" dirty="0" smtClean="0"/>
              <a:t> 编号或</a:t>
            </a:r>
            <a:r>
              <a:rPr kumimoji="1" lang="en-US" altLang="zh-CN" dirty="0" smtClean="0"/>
              <a:t>ROM</a:t>
            </a:r>
            <a:r>
              <a:rPr kumimoji="1" lang="zh-CN" altLang="en-US" dirty="0" smtClean="0"/>
              <a:t> </a:t>
            </a:r>
            <a:r>
              <a:rPr kumimoji="1" lang="en-US" altLang="zh-CN" dirty="0" smtClean="0"/>
              <a:t>Bank</a:t>
            </a:r>
            <a:r>
              <a:rPr kumimoji="1" lang="zh-CN" altLang="en-US" dirty="0" smtClean="0"/>
              <a:t> 编号高位</a:t>
            </a:r>
            <a:endParaRPr kumimoji="1" lang="en-US" altLang="zh-CN" dirty="0" smtClean="0"/>
          </a:p>
          <a:p>
            <a:pPr lvl="1"/>
            <a:r>
              <a:rPr kumimoji="1" lang="en-US" altLang="zh-CN" dirty="0" smtClean="0"/>
              <a:t>0x6000-0x7fff</a:t>
            </a:r>
            <a:r>
              <a:rPr kumimoji="1" lang="zh-CN" altLang="en-US" dirty="0" smtClean="0"/>
              <a:t> </a:t>
            </a:r>
            <a:r>
              <a:rPr kumimoji="1" lang="en-US" altLang="zh-CN" dirty="0" smtClean="0"/>
              <a:t>–</a:t>
            </a:r>
            <a:r>
              <a:rPr kumimoji="1" lang="zh-CN" altLang="en-US" dirty="0" smtClean="0"/>
              <a:t> </a:t>
            </a:r>
            <a:r>
              <a:rPr kumimoji="1" lang="en-US" altLang="zh-CN" dirty="0" smtClean="0"/>
              <a:t>ROM/RAM</a:t>
            </a:r>
            <a:r>
              <a:rPr kumimoji="1" lang="zh-CN" altLang="en-US" dirty="0" smtClean="0"/>
              <a:t>模式切换</a:t>
            </a:r>
            <a:endParaRPr kumimoji="1" lang="en-US" altLang="zh-CN" dirty="0" smtClean="0"/>
          </a:p>
          <a:p>
            <a:pPr lvl="1"/>
            <a:r>
              <a:rPr kumimoji="1" lang="zh-CN" altLang="en-US" dirty="0" smtClean="0"/>
              <a:t>以上为 </a:t>
            </a:r>
            <a:r>
              <a:rPr kumimoji="1" lang="en-US" altLang="zh-CN" dirty="0" smtClean="0"/>
              <a:t>MBC1</a:t>
            </a:r>
            <a:r>
              <a:rPr kumimoji="1" lang="zh-CN" altLang="en-US" dirty="0" smtClean="0"/>
              <a:t>，其余同理</a:t>
            </a:r>
            <a:endParaRPr kumimoji="1" lang="en-US" altLang="zh-CN" dirty="0" smtClean="0"/>
          </a:p>
          <a:p>
            <a:r>
              <a:rPr kumimoji="1" lang="en-US" altLang="zh-CN" dirty="0" smtClean="0"/>
              <a:t>0x0000-0x7fff</a:t>
            </a:r>
            <a:r>
              <a:rPr kumimoji="1" lang="zh-CN" altLang="en-US" dirty="0" smtClean="0"/>
              <a:t>为</a:t>
            </a:r>
            <a:r>
              <a:rPr kumimoji="1" lang="en-US" altLang="zh-CN" dirty="0" smtClean="0"/>
              <a:t>ROM</a:t>
            </a:r>
            <a:r>
              <a:rPr kumimoji="1" lang="zh-CN" altLang="en-US" dirty="0" smtClean="0"/>
              <a:t>地址空间，所以不存在些操作，所以所有的写操作都会被重定向到寄存器</a:t>
            </a:r>
            <a:endParaRPr kumimoji="1" lang="zh-CN" altLang="en-US" dirty="0"/>
          </a:p>
        </p:txBody>
      </p:sp>
    </p:spTree>
    <p:extLst>
      <p:ext uri="{BB962C8B-B14F-4D97-AF65-F5344CB8AC3E}">
        <p14:creationId xmlns:p14="http://schemas.microsoft.com/office/powerpoint/2010/main" val="193029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zh-CN" altLang="en-US" dirty="0" smtClean="0"/>
              <a:t>中断系统</a:t>
            </a:r>
            <a:endParaRPr kumimoji="1" lang="zh-CN" altLang="en-US" dirty="0"/>
          </a:p>
        </p:txBody>
      </p:sp>
      <p:sp>
        <p:nvSpPr>
          <p:cNvPr id="3" name="Content Placeholder 2"/>
          <p:cNvSpPr>
            <a:spLocks noGrp="1"/>
          </p:cNvSpPr>
          <p:nvPr>
            <p:ph idx="1"/>
          </p:nvPr>
        </p:nvSpPr>
        <p:spPr/>
        <p:txBody>
          <a:bodyPr/>
          <a:lstStyle/>
          <a:p>
            <a:r>
              <a:rPr kumimoji="1" lang="zh-CN" altLang="en-US" dirty="0" smtClean="0"/>
              <a:t>中断处理由</a:t>
            </a:r>
            <a:r>
              <a:rPr kumimoji="1" lang="en-US" altLang="zh-CN" dirty="0" smtClean="0"/>
              <a:t>ROM</a:t>
            </a:r>
            <a:r>
              <a:rPr kumimoji="1" lang="zh-CN" altLang="en-US" dirty="0" smtClean="0"/>
              <a:t>上的程序完成。</a:t>
            </a:r>
            <a:endParaRPr kumimoji="1" lang="en-US" altLang="zh-CN" dirty="0" smtClean="0"/>
          </a:p>
          <a:p>
            <a:r>
              <a:rPr kumimoji="1" lang="zh-CN" altLang="en-US" dirty="0" smtClean="0"/>
              <a:t>中断告知</a:t>
            </a:r>
            <a:r>
              <a:rPr kumimoji="1" lang="en-US" altLang="zh-CN" dirty="0" smtClean="0"/>
              <a:t>LCD</a:t>
            </a:r>
            <a:r>
              <a:rPr kumimoji="1" lang="zh-CN" altLang="en-US" dirty="0" smtClean="0"/>
              <a:t>屏幕完成内存扫描、计时结束等。</a:t>
            </a:r>
            <a:endParaRPr kumimoji="1" lang="en-US" altLang="zh-CN" dirty="0" smtClean="0"/>
          </a:p>
          <a:p>
            <a:r>
              <a:rPr kumimoji="1" lang="zh-CN" altLang="en-US" dirty="0" smtClean="0"/>
              <a:t>中断到来时，</a:t>
            </a:r>
            <a:r>
              <a:rPr kumimoji="1" lang="en-US" altLang="zh-CN" dirty="0" smtClean="0"/>
              <a:t>CPU</a:t>
            </a:r>
            <a:r>
              <a:rPr kumimoji="1" lang="zh-CN" altLang="en-US" dirty="0" smtClean="0"/>
              <a:t>不再接受新的中断</a:t>
            </a:r>
            <a:r>
              <a:rPr kumimoji="1" lang="zh-CN" altLang="en-US" dirty="0"/>
              <a:t>（实际上中断处理程序可以手动允许中断</a:t>
            </a:r>
            <a:r>
              <a:rPr kumimoji="1" lang="zh-CN" altLang="en-US" dirty="0" smtClean="0"/>
              <a:t>），指令压栈，调用中断处理程。中断结束时，恢复现场。</a:t>
            </a:r>
            <a:endParaRPr kumimoji="1" lang="en-US" altLang="zh-CN" dirty="0" smtClean="0"/>
          </a:p>
          <a:p>
            <a:r>
              <a:rPr kumimoji="1" lang="zh-CN" altLang="en-US" dirty="0" smtClean="0"/>
              <a:t>两个内存映射寄存器</a:t>
            </a:r>
            <a:endParaRPr kumimoji="1" lang="en-US" altLang="zh-CN" dirty="0" smtClean="0"/>
          </a:p>
          <a:p>
            <a:pPr lvl="1"/>
            <a:r>
              <a:rPr kumimoji="1" lang="en-US" altLang="zh-CN" dirty="0" smtClean="0"/>
              <a:t>FFFF</a:t>
            </a:r>
            <a:r>
              <a:rPr kumimoji="1" lang="zh-CN" altLang="en-US" dirty="0" smtClean="0"/>
              <a:t> </a:t>
            </a:r>
            <a:r>
              <a:rPr kumimoji="1" lang="en-US" altLang="zh-CN" dirty="0" smtClean="0"/>
              <a:t>–</a:t>
            </a:r>
            <a:r>
              <a:rPr kumimoji="1" lang="zh-CN" altLang="en-US" dirty="0" smtClean="0"/>
              <a:t> </a:t>
            </a:r>
            <a:r>
              <a:rPr kumimoji="1" lang="en-US" altLang="zh-CN" dirty="0" smtClean="0"/>
              <a:t>IE</a:t>
            </a:r>
            <a:r>
              <a:rPr kumimoji="1" lang="zh-CN" altLang="en-US" dirty="0" smtClean="0"/>
              <a:t> </a:t>
            </a:r>
            <a:r>
              <a:rPr kumimoji="1" lang="en-US" altLang="zh-CN" dirty="0" smtClean="0"/>
              <a:t>–</a:t>
            </a:r>
            <a:r>
              <a:rPr kumimoji="1" lang="zh-CN" altLang="en-US" dirty="0" smtClean="0"/>
              <a:t> </a:t>
            </a:r>
            <a:r>
              <a:rPr kumimoji="1" lang="en-US" altLang="zh-CN" dirty="0" err="1" smtClean="0"/>
              <a:t>Intertupt</a:t>
            </a:r>
            <a:r>
              <a:rPr kumimoji="1" lang="zh-CN" altLang="en-US" dirty="0" smtClean="0"/>
              <a:t> </a:t>
            </a:r>
            <a:r>
              <a:rPr kumimoji="1" lang="en-US" altLang="zh-CN" dirty="0" smtClean="0"/>
              <a:t>Enable(0:V-Blank</a:t>
            </a:r>
            <a:r>
              <a:rPr kumimoji="1" lang="zh-CN" altLang="en-US" dirty="0" smtClean="0"/>
              <a:t>、</a:t>
            </a:r>
            <a:r>
              <a:rPr kumimoji="1" lang="en-US" altLang="zh-CN" dirty="0" smtClean="0"/>
              <a:t>1:LCD</a:t>
            </a:r>
            <a:r>
              <a:rPr kumimoji="1" lang="zh-CN" altLang="en-US" dirty="0" smtClean="0"/>
              <a:t>、</a:t>
            </a:r>
            <a:r>
              <a:rPr kumimoji="1" lang="en-US" altLang="zh-CN" dirty="0" smtClean="0"/>
              <a:t>2:Timer</a:t>
            </a:r>
            <a:r>
              <a:rPr kumimoji="1" lang="zh-CN" altLang="en-US" dirty="0" smtClean="0"/>
              <a:t>、</a:t>
            </a:r>
            <a:r>
              <a:rPr kumimoji="1" lang="en-US" altLang="zh-CN" dirty="0" smtClean="0"/>
              <a:t>3:Serial</a:t>
            </a:r>
            <a:r>
              <a:rPr kumimoji="1" lang="zh-CN" altLang="en-US" dirty="0" smtClean="0"/>
              <a:t>、</a:t>
            </a:r>
            <a:r>
              <a:rPr kumimoji="1" lang="en-US" altLang="zh-CN" dirty="0" smtClean="0"/>
              <a:t>4:Joypad</a:t>
            </a:r>
            <a:r>
              <a:rPr kumimoji="1" lang="zh-CN" altLang="en-US" dirty="0" smtClean="0"/>
              <a:t>）</a:t>
            </a:r>
            <a:endParaRPr kumimoji="1" lang="en-US" altLang="zh-CN" dirty="0" smtClean="0"/>
          </a:p>
          <a:p>
            <a:pPr lvl="1"/>
            <a:r>
              <a:rPr kumimoji="1" lang="en-US" altLang="zh-CN" dirty="0" smtClean="0"/>
              <a:t>FF0F</a:t>
            </a:r>
            <a:r>
              <a:rPr kumimoji="1" lang="zh-CN" altLang="en-US" dirty="0" smtClean="0"/>
              <a:t> </a:t>
            </a:r>
            <a:r>
              <a:rPr kumimoji="1" lang="en-US" altLang="zh-CN" dirty="0" smtClean="0"/>
              <a:t>–</a:t>
            </a:r>
            <a:r>
              <a:rPr kumimoji="1" lang="zh-CN" altLang="en-US" dirty="0" smtClean="0"/>
              <a:t> </a:t>
            </a:r>
            <a:r>
              <a:rPr kumimoji="1" lang="en-US" altLang="zh-CN" dirty="0" smtClean="0"/>
              <a:t>IF</a:t>
            </a:r>
            <a:r>
              <a:rPr kumimoji="1" lang="zh-CN" altLang="en-US" dirty="0" smtClean="0"/>
              <a:t> </a:t>
            </a:r>
            <a:r>
              <a:rPr kumimoji="1" lang="en-US" altLang="zh-CN" dirty="0" smtClean="0"/>
              <a:t>–</a:t>
            </a:r>
            <a:r>
              <a:rPr kumimoji="1" lang="zh-CN" altLang="en-US" dirty="0" smtClean="0"/>
              <a:t> </a:t>
            </a:r>
            <a:r>
              <a:rPr kumimoji="1" lang="en-US" altLang="zh-CN" dirty="0" smtClean="0"/>
              <a:t>Interrupt</a:t>
            </a:r>
            <a:r>
              <a:rPr kumimoji="1" lang="zh-CN" altLang="en-US" dirty="0" smtClean="0"/>
              <a:t> </a:t>
            </a:r>
            <a:r>
              <a:rPr kumimoji="1" lang="en-US" altLang="zh-CN" dirty="0" smtClean="0"/>
              <a:t>Flag</a:t>
            </a:r>
          </a:p>
          <a:p>
            <a:pPr lvl="1"/>
            <a:r>
              <a:rPr kumimoji="1" lang="zh-CN" altLang="en-US" dirty="0" smtClean="0"/>
              <a:t>低位的中断优先级更高</a:t>
            </a:r>
            <a:endParaRPr kumimoji="1" lang="zh-CN" altLang="en-US" dirty="0"/>
          </a:p>
        </p:txBody>
      </p:sp>
    </p:spTree>
    <p:extLst>
      <p:ext uri="{BB962C8B-B14F-4D97-AF65-F5344CB8AC3E}">
        <p14:creationId xmlns:p14="http://schemas.microsoft.com/office/powerpoint/2010/main" val="516290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CN" dirty="0" smtClean="0"/>
              <a:t>Boot </a:t>
            </a:r>
            <a:r>
              <a:rPr kumimoji="1" lang="zh-CN" altLang="en-US" dirty="0" smtClean="0"/>
              <a:t>过程</a:t>
            </a:r>
            <a:endParaRPr kumimoji="1" lang="zh-CN" altLang="en-US" dirty="0"/>
          </a:p>
        </p:txBody>
      </p:sp>
      <p:sp>
        <p:nvSpPr>
          <p:cNvPr id="3" name="Content Placeholder 2"/>
          <p:cNvSpPr>
            <a:spLocks noGrp="1"/>
          </p:cNvSpPr>
          <p:nvPr>
            <p:ph idx="1"/>
          </p:nvPr>
        </p:nvSpPr>
        <p:spPr/>
        <p:txBody>
          <a:bodyPr/>
          <a:lstStyle/>
          <a:p>
            <a:r>
              <a:rPr kumimoji="1" lang="en-US" altLang="zh-CN" dirty="0" smtClean="0"/>
              <a:t>PC</a:t>
            </a:r>
            <a:r>
              <a:rPr kumimoji="1" lang="zh-CN" altLang="en-US" dirty="0" smtClean="0"/>
              <a:t>设置为</a:t>
            </a:r>
            <a:r>
              <a:rPr kumimoji="1" lang="en-US" altLang="zh-CN" dirty="0" smtClean="0"/>
              <a:t>0x00</a:t>
            </a:r>
            <a:r>
              <a:rPr kumimoji="1" lang="zh-CN" altLang="en-US" dirty="0" smtClean="0"/>
              <a:t>，执行内部 </a:t>
            </a:r>
            <a:r>
              <a:rPr kumimoji="1" lang="en-US" altLang="zh-CN" dirty="0" smtClean="0"/>
              <a:t>ROM</a:t>
            </a:r>
            <a:r>
              <a:rPr kumimoji="1" lang="zh-CN" altLang="en-US" dirty="0" smtClean="0"/>
              <a:t> 的 </a:t>
            </a:r>
            <a:r>
              <a:rPr kumimoji="1" lang="en-US" altLang="zh-CN" dirty="0" smtClean="0"/>
              <a:t>boot</a:t>
            </a:r>
            <a:r>
              <a:rPr kumimoji="1" lang="zh-CN" altLang="en-US" dirty="0" smtClean="0"/>
              <a:t> 程序</a:t>
            </a:r>
            <a:endParaRPr kumimoji="1" lang="en-US" altLang="zh-CN" dirty="0" smtClean="0"/>
          </a:p>
          <a:p>
            <a:r>
              <a:rPr kumimoji="1" lang="zh-CN" altLang="en-US" dirty="0" smtClean="0"/>
              <a:t>内部 </a:t>
            </a:r>
            <a:r>
              <a:rPr kumimoji="1" lang="en-US" altLang="zh-CN" dirty="0" smtClean="0"/>
              <a:t>boot</a:t>
            </a:r>
            <a:r>
              <a:rPr kumimoji="1" lang="zh-CN" altLang="en-US" dirty="0" smtClean="0"/>
              <a:t> 的地址空间为</a:t>
            </a:r>
            <a:r>
              <a:rPr kumimoji="1" lang="en-US" altLang="zh-CN" dirty="0" smtClean="0"/>
              <a:t>0x0000-0x00ff</a:t>
            </a:r>
          </a:p>
          <a:p>
            <a:r>
              <a:rPr kumimoji="1" lang="zh-CN" altLang="en-US" dirty="0" smtClean="0"/>
              <a:t>在</a:t>
            </a:r>
            <a:r>
              <a:rPr kumimoji="1" lang="en-US" altLang="zh-CN" dirty="0" smtClean="0"/>
              <a:t>boot</a:t>
            </a:r>
            <a:r>
              <a:rPr kumimoji="1" lang="zh-CN" altLang="en-US" dirty="0" smtClean="0"/>
              <a:t>的过程中</a:t>
            </a:r>
            <a:endParaRPr kumimoji="1" lang="en-US" altLang="zh-CN" dirty="0" smtClean="0"/>
          </a:p>
          <a:p>
            <a:pPr lvl="1"/>
            <a:r>
              <a:rPr kumimoji="1" lang="zh-CN" altLang="en-US" dirty="0" smtClean="0"/>
              <a:t>初始化堆栈</a:t>
            </a:r>
            <a:endParaRPr kumimoji="1" lang="en-US" altLang="zh-CN" dirty="0" smtClean="0"/>
          </a:p>
          <a:p>
            <a:pPr lvl="1"/>
            <a:r>
              <a:rPr kumimoji="1" lang="zh-CN" altLang="en-US" dirty="0" smtClean="0"/>
              <a:t>校验卡带的头，并打印</a:t>
            </a:r>
            <a:r>
              <a:rPr kumimoji="1" lang="en-US" altLang="zh-CN" dirty="0" smtClean="0"/>
              <a:t>logo</a:t>
            </a:r>
            <a:r>
              <a:rPr kumimoji="1" lang="zh-CN" altLang="en-US" dirty="0" smtClean="0"/>
              <a:t>（失败锁死）</a:t>
            </a:r>
            <a:endParaRPr kumimoji="1" lang="en-US" altLang="zh-CN" dirty="0" smtClean="0"/>
          </a:p>
          <a:p>
            <a:pPr lvl="1"/>
            <a:r>
              <a:rPr kumimoji="1" lang="zh-CN" altLang="en-US" dirty="0" smtClean="0"/>
              <a:t>播放开机音</a:t>
            </a:r>
            <a:endParaRPr kumimoji="1" lang="en-US" altLang="zh-CN" dirty="0" smtClean="0"/>
          </a:p>
          <a:p>
            <a:pPr lvl="1"/>
            <a:r>
              <a:rPr kumimoji="1" lang="zh-CN" altLang="en-US" dirty="0" smtClean="0"/>
              <a:t>写一个特殊的寄存器禁用内部</a:t>
            </a:r>
            <a:r>
              <a:rPr kumimoji="1" lang="en-US" altLang="zh-CN" dirty="0" smtClean="0"/>
              <a:t>ROM</a:t>
            </a:r>
          </a:p>
          <a:p>
            <a:pPr lvl="1"/>
            <a:r>
              <a:rPr kumimoji="1" lang="zh-CN" altLang="en-US" dirty="0" smtClean="0"/>
              <a:t>执行</a:t>
            </a:r>
            <a:r>
              <a:rPr kumimoji="1" lang="en-US" altLang="zh-CN" dirty="0" smtClean="0"/>
              <a:t>0x0100</a:t>
            </a:r>
            <a:r>
              <a:rPr kumimoji="1" lang="zh-CN" altLang="en-US" smtClean="0"/>
              <a:t>的指令</a:t>
            </a:r>
            <a:endParaRPr kumimoji="1" lang="zh-CN" altLang="en-US" dirty="0"/>
          </a:p>
        </p:txBody>
      </p:sp>
    </p:spTree>
    <p:extLst>
      <p:ext uri="{BB962C8B-B14F-4D97-AF65-F5344CB8AC3E}">
        <p14:creationId xmlns:p14="http://schemas.microsoft.com/office/powerpoint/2010/main" val="1171038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zh-CN" altLang="en-US" dirty="0" smtClean="0"/>
              <a:t>后继者</a:t>
            </a:r>
            <a:endParaRPr kumimoji="1" lang="zh-CN" altLang="en-US" dirty="0"/>
          </a:p>
        </p:txBody>
      </p:sp>
      <p:sp>
        <p:nvSpPr>
          <p:cNvPr id="3" name="Content Placeholder 2"/>
          <p:cNvSpPr>
            <a:spLocks noGrp="1"/>
          </p:cNvSpPr>
          <p:nvPr>
            <p:ph idx="1"/>
          </p:nvPr>
        </p:nvSpPr>
        <p:spPr/>
        <p:txBody>
          <a:bodyPr/>
          <a:lstStyle/>
          <a:p>
            <a:r>
              <a:rPr kumimoji="1" lang="en-US" altLang="zh-CN" dirty="0" smtClean="0"/>
              <a:t>Game</a:t>
            </a:r>
            <a:r>
              <a:rPr kumimoji="1" lang="zh-CN" altLang="en-US" dirty="0" smtClean="0"/>
              <a:t> </a:t>
            </a:r>
            <a:r>
              <a:rPr kumimoji="1" lang="en-US" altLang="zh-CN" dirty="0" smtClean="0"/>
              <a:t>Boy</a:t>
            </a:r>
            <a:r>
              <a:rPr kumimoji="1" lang="zh-CN" altLang="en-US" dirty="0" smtClean="0"/>
              <a:t> </a:t>
            </a:r>
            <a:r>
              <a:rPr kumimoji="1" lang="en-US" altLang="zh-CN" dirty="0" smtClean="0"/>
              <a:t>Advanced</a:t>
            </a:r>
            <a:r>
              <a:rPr kumimoji="1" lang="zh-CN" altLang="en-US" dirty="0" smtClean="0"/>
              <a:t> </a:t>
            </a:r>
            <a:endParaRPr kumimoji="1" lang="en-US" altLang="zh-CN" dirty="0" smtClean="0"/>
          </a:p>
          <a:p>
            <a:pPr lvl="1"/>
            <a:r>
              <a:rPr kumimoji="1" lang="en-US" altLang="zh-CN" dirty="0" smtClean="0"/>
              <a:t>CPU:</a:t>
            </a:r>
            <a:r>
              <a:rPr kumimoji="1" lang="zh-CN" altLang="en-US" dirty="0" smtClean="0"/>
              <a:t> </a:t>
            </a:r>
            <a:r>
              <a:rPr kumimoji="1" lang="en-US" altLang="zh-CN" dirty="0" smtClean="0"/>
              <a:t>ARM7tdmi</a:t>
            </a:r>
            <a:r>
              <a:rPr kumimoji="1" lang="zh-CN" altLang="en-US" dirty="0" smtClean="0"/>
              <a:t> －</a:t>
            </a:r>
            <a:r>
              <a:rPr kumimoji="1" lang="en-US" altLang="zh-CN" dirty="0" smtClean="0"/>
              <a:t>16.78MHZ</a:t>
            </a:r>
          </a:p>
          <a:p>
            <a:pPr lvl="1"/>
            <a:r>
              <a:rPr kumimoji="1" lang="en-US" altLang="zh-CN" dirty="0" smtClean="0"/>
              <a:t>RISC</a:t>
            </a:r>
            <a:r>
              <a:rPr kumimoji="1" lang="zh-CN" altLang="en-US" dirty="0" smtClean="0"/>
              <a:t> 指令集</a:t>
            </a:r>
            <a:endParaRPr kumimoji="1" lang="en-US" altLang="zh-CN" dirty="0"/>
          </a:p>
          <a:p>
            <a:pPr lvl="1"/>
            <a:r>
              <a:rPr kumimoji="1" lang="zh-CN" altLang="en-US" dirty="0" smtClean="0"/>
              <a:t>同时支持</a:t>
            </a:r>
            <a:r>
              <a:rPr kumimoji="1" lang="en-US" altLang="zh-CN" dirty="0" smtClean="0"/>
              <a:t>32</a:t>
            </a:r>
            <a:r>
              <a:rPr kumimoji="1" lang="zh-CN" altLang="en-US" dirty="0" smtClean="0"/>
              <a:t>位与</a:t>
            </a:r>
            <a:r>
              <a:rPr kumimoji="1" lang="en-US" altLang="zh-CN" dirty="0" smtClean="0"/>
              <a:t>16</a:t>
            </a:r>
            <a:r>
              <a:rPr kumimoji="1" lang="zh-CN" altLang="en-US" dirty="0" smtClean="0"/>
              <a:t>位指令（兼容</a:t>
            </a:r>
            <a:r>
              <a:rPr kumimoji="1" lang="en-US" altLang="zh-CN" dirty="0" smtClean="0"/>
              <a:t>GB</a:t>
            </a:r>
            <a:r>
              <a:rPr kumimoji="1" lang="zh-CN" altLang="en-US" dirty="0" smtClean="0"/>
              <a:t>）</a:t>
            </a:r>
            <a:endParaRPr kumimoji="1" lang="en-US" altLang="zh-CN" dirty="0" smtClean="0"/>
          </a:p>
          <a:p>
            <a:r>
              <a:rPr kumimoji="1" lang="en-US" altLang="zh-CN" dirty="0" smtClean="0"/>
              <a:t>Nintendo</a:t>
            </a:r>
            <a:r>
              <a:rPr kumimoji="1" lang="zh-CN" altLang="en-US" dirty="0" smtClean="0"/>
              <a:t> </a:t>
            </a:r>
            <a:r>
              <a:rPr kumimoji="1" lang="en-US" altLang="zh-CN" dirty="0" smtClean="0"/>
              <a:t>DS</a:t>
            </a:r>
          </a:p>
          <a:p>
            <a:pPr lvl="1"/>
            <a:r>
              <a:rPr kumimoji="1" lang="en-US" altLang="zh-CN" dirty="0" smtClean="0"/>
              <a:t>CPU</a:t>
            </a:r>
            <a:r>
              <a:rPr kumimoji="1" lang="zh-CN" altLang="en-US" dirty="0" smtClean="0"/>
              <a:t>：</a:t>
            </a:r>
            <a:r>
              <a:rPr kumimoji="1" lang="en-US" altLang="zh-CN" dirty="0" smtClean="0"/>
              <a:t>ARM946E-S</a:t>
            </a:r>
            <a:r>
              <a:rPr kumimoji="1" lang="zh-CN" altLang="en-US" dirty="0" smtClean="0"/>
              <a:t>（</a:t>
            </a:r>
            <a:r>
              <a:rPr kumimoji="1" lang="en-US" altLang="zh-CN" dirty="0" smtClean="0"/>
              <a:t>66MHz</a:t>
            </a:r>
            <a:r>
              <a:rPr kumimoji="1" lang="zh-CN" altLang="en-US" dirty="0" smtClean="0"/>
              <a:t>）</a:t>
            </a:r>
            <a:endParaRPr kumimoji="1" lang="en-US" altLang="zh-CN" dirty="0" smtClean="0"/>
          </a:p>
          <a:p>
            <a:r>
              <a:rPr kumimoji="1" lang="en-US" altLang="zh-CN" dirty="0" smtClean="0"/>
              <a:t>Nintendo</a:t>
            </a:r>
            <a:r>
              <a:rPr kumimoji="1" lang="zh-CN" altLang="en-US" dirty="0" smtClean="0"/>
              <a:t> </a:t>
            </a:r>
            <a:r>
              <a:rPr kumimoji="1" lang="en-US" altLang="zh-CN" dirty="0" smtClean="0"/>
              <a:t>3DS</a:t>
            </a:r>
          </a:p>
          <a:p>
            <a:pPr lvl="1"/>
            <a:r>
              <a:rPr kumimoji="1" lang="en-US" altLang="zh-CN" dirty="0" smtClean="0"/>
              <a:t>CPU</a:t>
            </a:r>
            <a:r>
              <a:rPr kumimoji="1" lang="zh-CN" altLang="en-US" dirty="0" smtClean="0"/>
              <a:t>：</a:t>
            </a:r>
            <a:r>
              <a:rPr kumimoji="1" lang="en-US" altLang="zh-CN" dirty="0" smtClean="0"/>
              <a:t>Dual</a:t>
            </a:r>
            <a:r>
              <a:rPr kumimoji="1" lang="zh-CN" altLang="en-US" dirty="0" smtClean="0"/>
              <a:t> </a:t>
            </a:r>
            <a:r>
              <a:rPr kumimoji="1" lang="en-US" altLang="zh-CN" dirty="0" smtClean="0"/>
              <a:t>ARM11</a:t>
            </a:r>
            <a:r>
              <a:rPr kumimoji="1" lang="zh-CN" altLang="en-US" dirty="0" smtClean="0"/>
              <a:t>（</a:t>
            </a:r>
            <a:r>
              <a:rPr kumimoji="1" lang="en-US" altLang="zh-CN" dirty="0" smtClean="0"/>
              <a:t>266MHz</a:t>
            </a:r>
            <a:r>
              <a:rPr kumimoji="1" lang="zh-CN" altLang="en-US" dirty="0" smtClean="0"/>
              <a:t>）</a:t>
            </a:r>
            <a:endParaRPr kumimoji="1" lang="en-US" altLang="zh-CN" dirty="0" smtClean="0"/>
          </a:p>
          <a:p>
            <a:pPr lvl="1"/>
            <a:r>
              <a:rPr kumimoji="1" lang="en-US" altLang="zh-CN" dirty="0" smtClean="0"/>
              <a:t>GPU</a:t>
            </a:r>
            <a:r>
              <a:rPr kumimoji="1" lang="zh-CN" altLang="en-US" dirty="0" smtClean="0"/>
              <a:t>：</a:t>
            </a:r>
            <a:r>
              <a:rPr kumimoji="1" lang="en-US" altLang="zh-CN" dirty="0" smtClean="0"/>
              <a:t>PICA200</a:t>
            </a:r>
            <a:r>
              <a:rPr kumimoji="1" lang="zh-CN" altLang="en-US" dirty="0" smtClean="0"/>
              <a:t>，</a:t>
            </a:r>
            <a:r>
              <a:rPr kumimoji="1" lang="en-US" altLang="zh-CN" dirty="0" smtClean="0"/>
              <a:t>133MHz</a:t>
            </a:r>
            <a:endParaRPr kumimoji="1" lang="zh-CN" altLang="en-US" dirty="0"/>
          </a:p>
        </p:txBody>
      </p:sp>
    </p:spTree>
    <p:extLst>
      <p:ext uri="{BB962C8B-B14F-4D97-AF65-F5344CB8AC3E}">
        <p14:creationId xmlns:p14="http://schemas.microsoft.com/office/powerpoint/2010/main" val="16363236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1479</TotalTime>
  <Words>757</Words>
  <Application>Microsoft Macintosh PowerPoint</Application>
  <PresentationFormat>Widescreen</PresentationFormat>
  <Paragraphs>90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Century Gothic</vt:lpstr>
      <vt:lpstr>DengXian</vt:lpstr>
      <vt:lpstr>Wingdings 3</vt:lpstr>
      <vt:lpstr>幼圆</vt:lpstr>
      <vt:lpstr>Arial</vt:lpstr>
      <vt:lpstr>Wisp</vt:lpstr>
      <vt:lpstr>Game Boy Architecture </vt:lpstr>
      <vt:lpstr>Nintendo Game Boy</vt:lpstr>
      <vt:lpstr>GB技术参数</vt:lpstr>
      <vt:lpstr>CPU - Sharp LR35902 （4MHz）</vt:lpstr>
      <vt:lpstr>Memory（16位地址，64KB寻址空间）</vt:lpstr>
      <vt:lpstr>Memory Bank Controller（MBC）</vt:lpstr>
      <vt:lpstr>中断系统</vt:lpstr>
      <vt:lpstr>Boot 过程</vt:lpstr>
      <vt:lpstr>后继者</vt:lpstr>
      <vt:lpstr>参考网站</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Gameboy Architecture </dc:title>
  <dc:creator>Jiyuan Liu</dc:creator>
  <cp:lastModifiedBy>Jiyuan Liu</cp:lastModifiedBy>
  <cp:revision>40</cp:revision>
  <dcterms:created xsi:type="dcterms:W3CDTF">2016-03-25T13:09:07Z</dcterms:created>
  <dcterms:modified xsi:type="dcterms:W3CDTF">2016-03-29T01:58:59Z</dcterms:modified>
</cp:coreProperties>
</file>