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98" r:id="rId2"/>
    <p:sldId id="309" r:id="rId3"/>
    <p:sldId id="277" r:id="rId4"/>
    <p:sldId id="312" r:id="rId5"/>
    <p:sldId id="301" r:id="rId6"/>
    <p:sldId id="295" r:id="rId7"/>
    <p:sldId id="310" r:id="rId8"/>
    <p:sldId id="313" r:id="rId9"/>
    <p:sldId id="305" r:id="rId10"/>
    <p:sldId id="308" r:id="rId11"/>
    <p:sldId id="271" r:id="rId12"/>
    <p:sldId id="315" r:id="rId13"/>
    <p:sldId id="266" r:id="rId14"/>
    <p:sldId id="307" r:id="rId1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6">
          <p15:clr>
            <a:srgbClr val="A4A3A4"/>
          </p15:clr>
        </p15:guide>
        <p15:guide id="2" orient="horz" pos="1025">
          <p15:clr>
            <a:srgbClr val="A4A3A4"/>
          </p15:clr>
        </p15:guide>
        <p15:guide id="3" orient="horz" pos="1960">
          <p15:clr>
            <a:srgbClr val="A4A3A4"/>
          </p15:clr>
        </p15:guide>
        <p15:guide id="4" orient="horz" pos="344">
          <p15:clr>
            <a:srgbClr val="A4A3A4"/>
          </p15:clr>
        </p15:guide>
        <p15:guide id="5" pos="2965">
          <p15:clr>
            <a:srgbClr val="A4A3A4"/>
          </p15:clr>
        </p15:guide>
        <p15:guide id="6" pos="2597">
          <p15:clr>
            <a:srgbClr val="A4A3A4"/>
          </p15:clr>
        </p15:guide>
        <p15:guide id="7" pos="1463">
          <p15:clr>
            <a:srgbClr val="A4A3A4"/>
          </p15:clr>
        </p15:guide>
        <p15:guide id="8" pos="1633">
          <p15:clr>
            <a:srgbClr val="A4A3A4"/>
          </p15:clr>
        </p15:guide>
        <p15:guide id="9" pos="1112">
          <p15:clr>
            <a:srgbClr val="A4A3A4"/>
          </p15:clr>
        </p15:guide>
        <p15:guide id="10" pos="24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EAD40"/>
    <a:srgbClr val="2B3E4F"/>
    <a:srgbClr val="D6BF16"/>
    <a:srgbClr val="D8DD0F"/>
    <a:srgbClr val="CD970F"/>
    <a:srgbClr val="DEC50E"/>
    <a:srgbClr val="D6A300"/>
    <a:srgbClr val="DCA800"/>
    <a:srgbClr val="ECB400"/>
    <a:srgbClr val="E2DC6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485" autoAdjust="0"/>
    <p:restoredTop sz="94660"/>
  </p:normalViewPr>
  <p:slideViewPr>
    <p:cSldViewPr>
      <p:cViewPr varScale="1">
        <p:scale>
          <a:sx n="132" d="100"/>
          <a:sy n="132" d="100"/>
        </p:scale>
        <p:origin x="-90" y="-186"/>
      </p:cViewPr>
      <p:guideLst>
        <p:guide orient="horz" pos="656"/>
        <p:guide orient="horz" pos="1025"/>
        <p:guide orient="horz" pos="1960"/>
        <p:guide orient="horz" pos="344"/>
        <p:guide pos="2965"/>
        <p:guide pos="2597"/>
        <p:guide pos="1463"/>
        <p:guide pos="1633"/>
        <p:guide pos="1112"/>
        <p:guide pos="242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D3F7D-81EF-4EE0-9D7F-656F3C47B162}" type="datetimeFigureOut">
              <a:rPr lang="zh-CN" altLang="en-US" smtClean="0"/>
              <a:pPr/>
              <a:t>2016/4/20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6C81B-00EB-40D7-BD7E-3526B014A0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60278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6C81B-00EB-40D7-BD7E-3526B014A0B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0660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35 7/28</a:t>
            </a:r>
          </a:p>
          <a:p>
            <a:r>
              <a:rPr lang="zh-CN" altLang="en-US" dirty="0" smtClean="0"/>
              <a:t>党员人数 </a:t>
            </a:r>
            <a:r>
              <a:rPr lang="en-US" altLang="zh-CN" dirty="0" smtClean="0"/>
              <a:t>3</a:t>
            </a:r>
            <a:r>
              <a:rPr lang="zh-CN" altLang="en-US" dirty="0" smtClean="0"/>
              <a:t>人</a:t>
            </a:r>
          </a:p>
          <a:p>
            <a:r>
              <a:rPr lang="zh-CN" altLang="en-US" dirty="0" smtClean="0"/>
              <a:t>本学年推优入党团员数 </a:t>
            </a:r>
            <a:r>
              <a:rPr lang="en-US" altLang="zh-CN" dirty="0" smtClean="0"/>
              <a:t>2</a:t>
            </a:r>
            <a:r>
              <a:rPr lang="zh-CN" altLang="en-US" dirty="0" smtClean="0"/>
              <a:t>人</a:t>
            </a:r>
          </a:p>
          <a:p>
            <a:endParaRPr lang="zh-CN" altLang="en-US" dirty="0" smtClean="0"/>
          </a:p>
          <a:p>
            <a:r>
              <a:rPr lang="zh-CN" altLang="en-US" dirty="0" smtClean="0"/>
              <a:t>学分绩：大二学年有三人列大班学分绩前十名</a:t>
            </a:r>
          </a:p>
          <a:p>
            <a:r>
              <a:rPr lang="zh-CN" altLang="en-US" dirty="0" smtClean="0"/>
              <a:t>多人获得国家奖学金，企业高额奖学金和人民奖学金</a:t>
            </a:r>
            <a:endParaRPr lang="en-US" altLang="zh-CN" dirty="0" smtClean="0"/>
          </a:p>
          <a:p>
            <a:endParaRPr lang="zh-CN" altLang="en-US" dirty="0" smtClean="0"/>
          </a:p>
          <a:p>
            <a:r>
              <a:rPr lang="zh-CN" altLang="en-US" dirty="0" smtClean="0"/>
              <a:t>积极参与志愿活动</a:t>
            </a:r>
          </a:p>
          <a:p>
            <a:r>
              <a:rPr lang="zh-CN" altLang="en-US" dirty="0" smtClean="0"/>
              <a:t>系图书馆 </a:t>
            </a:r>
            <a:r>
              <a:rPr lang="en-US" altLang="zh-CN" dirty="0" smtClean="0"/>
              <a:t>7/26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6C81B-00EB-40D7-BD7E-3526B014A0B5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7631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35 7/28</a:t>
            </a:r>
          </a:p>
          <a:p>
            <a:r>
              <a:rPr lang="zh-CN" altLang="en-US" dirty="0" smtClean="0"/>
              <a:t>党员人数 </a:t>
            </a:r>
            <a:r>
              <a:rPr lang="en-US" altLang="zh-CN" dirty="0" smtClean="0"/>
              <a:t>3</a:t>
            </a:r>
            <a:r>
              <a:rPr lang="zh-CN" altLang="en-US" dirty="0" smtClean="0"/>
              <a:t>人</a:t>
            </a:r>
          </a:p>
          <a:p>
            <a:r>
              <a:rPr lang="zh-CN" altLang="en-US" dirty="0" smtClean="0"/>
              <a:t>本学年推优入党团员数 </a:t>
            </a:r>
            <a:r>
              <a:rPr lang="en-US" altLang="zh-CN" dirty="0" smtClean="0"/>
              <a:t>2</a:t>
            </a:r>
            <a:r>
              <a:rPr lang="zh-CN" altLang="en-US" dirty="0" smtClean="0"/>
              <a:t>人</a:t>
            </a:r>
          </a:p>
          <a:p>
            <a:endParaRPr lang="zh-CN" altLang="en-US" dirty="0" smtClean="0"/>
          </a:p>
          <a:p>
            <a:r>
              <a:rPr lang="zh-CN" altLang="en-US" dirty="0" smtClean="0"/>
              <a:t>学分绩：大二学年有三人列大班学分绩前十名</a:t>
            </a:r>
          </a:p>
          <a:p>
            <a:r>
              <a:rPr lang="zh-CN" altLang="en-US" dirty="0" smtClean="0"/>
              <a:t>多人获得国家奖学金，企业高额奖学金和人民奖学金</a:t>
            </a:r>
            <a:endParaRPr lang="en-US" altLang="zh-CN" dirty="0" smtClean="0"/>
          </a:p>
          <a:p>
            <a:endParaRPr lang="zh-CN" altLang="en-US" dirty="0" smtClean="0"/>
          </a:p>
          <a:p>
            <a:r>
              <a:rPr lang="zh-CN" altLang="en-US" dirty="0" smtClean="0"/>
              <a:t>积极参与志愿活动</a:t>
            </a:r>
          </a:p>
          <a:p>
            <a:r>
              <a:rPr lang="zh-CN" altLang="en-US" dirty="0" smtClean="0"/>
              <a:t>系图书馆 </a:t>
            </a:r>
            <a:r>
              <a:rPr lang="en-US" altLang="zh-CN" dirty="0" smtClean="0"/>
              <a:t>7/26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6C81B-00EB-40D7-BD7E-3526B014A0B5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7631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6C81B-00EB-40D7-BD7E-3526B014A0B5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07763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班级篮球赛</a:t>
            </a:r>
          </a:p>
          <a:p>
            <a:r>
              <a:rPr lang="zh-CN" altLang="en-US" dirty="0" smtClean="0"/>
              <a:t>目的：号召同学积极参与运动；增强班级凝聚力</a:t>
            </a:r>
          </a:p>
          <a:p>
            <a:r>
              <a:rPr lang="zh-CN" altLang="en-US" dirty="0" smtClean="0"/>
              <a:t>范围：全年级</a:t>
            </a:r>
          </a:p>
          <a:p>
            <a:r>
              <a:rPr lang="zh-CN" altLang="en-US" dirty="0" smtClean="0"/>
              <a:t>团结其他班级</a:t>
            </a:r>
          </a:p>
          <a:p>
            <a:r>
              <a:rPr lang="zh-CN" altLang="en-US" dirty="0" smtClean="0"/>
              <a:t>水平高：裁判水平（执法过院系杯比赛，有国家认定的裁判资格证书），有计时、记分员</a:t>
            </a:r>
          </a:p>
          <a:p>
            <a:r>
              <a:rPr lang="zh-CN" altLang="en-US" dirty="0" smtClean="0"/>
              <a:t>影响力大：观看比赛的同学，各年级同学有人观看（如</a:t>
            </a:r>
            <a:r>
              <a:rPr lang="en-US" altLang="zh-CN" dirty="0" smtClean="0"/>
              <a:t>14</a:t>
            </a:r>
            <a:r>
              <a:rPr lang="zh-CN" altLang="en-US" dirty="0" smtClean="0"/>
              <a:t>级女篮队员），黄书剑老师来观看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6C81B-00EB-40D7-BD7E-3526B014A0B5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68782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团结其他班级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6C81B-00EB-40D7-BD7E-3526B014A0B5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078267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奖项</a:t>
            </a:r>
          </a:p>
          <a:p>
            <a:r>
              <a:rPr lang="en-US" altLang="zh-CN" dirty="0" smtClean="0"/>
              <a:t>2015</a:t>
            </a:r>
            <a:r>
              <a:rPr lang="zh-CN" altLang="en-US" dirty="0" smtClean="0"/>
              <a:t>年秋季运动会 苏少波</a:t>
            </a:r>
            <a:r>
              <a:rPr lang="en-US" altLang="zh-CN" dirty="0" smtClean="0"/>
              <a:t>4*400</a:t>
            </a:r>
            <a:r>
              <a:rPr lang="zh-CN" altLang="en-US" dirty="0" smtClean="0"/>
              <a:t>米</a:t>
            </a:r>
          </a:p>
          <a:p>
            <a:r>
              <a:rPr lang="en-US" altLang="zh-CN" dirty="0" smtClean="0"/>
              <a:t>2015</a:t>
            </a:r>
            <a:r>
              <a:rPr lang="zh-CN" altLang="en-US" dirty="0" smtClean="0"/>
              <a:t>程序设计竞赛 </a:t>
            </a:r>
            <a:r>
              <a:rPr lang="en-US" altLang="zh-CN" dirty="0" smtClean="0"/>
              <a:t>1</a:t>
            </a:r>
            <a:r>
              <a:rPr lang="zh-CN" altLang="en-US" dirty="0" smtClean="0"/>
              <a:t>个一等奖，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个二等奖，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个三等奖</a:t>
            </a:r>
          </a:p>
          <a:p>
            <a:r>
              <a:rPr lang="en-US" altLang="zh-CN" dirty="0" smtClean="0"/>
              <a:t>2015</a:t>
            </a:r>
            <a:r>
              <a:rPr lang="zh-CN" altLang="en-US" smtClean="0"/>
              <a:t>全国大学生数学建模竞赛 有两人组队获一等奖</a:t>
            </a:r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F6C81B-00EB-40D7-BD7E-3526B014A0B5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06761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r.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9143999" cy="5143500"/>
          </a:xfrm>
          <a:prstGeom prst="rect">
            <a:avLst/>
          </a:prstGeom>
          <a:solidFill>
            <a:srgbClr val="5198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组合 2"/>
          <p:cNvGrpSpPr/>
          <p:nvPr userDrawn="1"/>
        </p:nvGrpSpPr>
        <p:grpSpPr>
          <a:xfrm>
            <a:off x="-11876" y="-26390"/>
            <a:ext cx="9155877" cy="5169891"/>
            <a:chOff x="-11876" y="-26390"/>
            <a:chExt cx="9155877" cy="5169891"/>
          </a:xfrm>
        </p:grpSpPr>
        <p:sp>
          <p:nvSpPr>
            <p:cNvPr id="4" name="矩形 30"/>
            <p:cNvSpPr/>
            <p:nvPr/>
          </p:nvSpPr>
          <p:spPr>
            <a:xfrm>
              <a:off x="-11876" y="-26390"/>
              <a:ext cx="9155875" cy="5169889"/>
            </a:xfrm>
            <a:custGeom>
              <a:avLst/>
              <a:gdLst>
                <a:gd name="connsiteX0" fmla="*/ 0 w 9144000"/>
                <a:gd name="connsiteY0" fmla="*/ 0 h 5143500"/>
                <a:gd name="connsiteX1" fmla="*/ 9144000 w 9144000"/>
                <a:gd name="connsiteY1" fmla="*/ 0 h 5143500"/>
                <a:gd name="connsiteX2" fmla="*/ 9144000 w 9144000"/>
                <a:gd name="connsiteY2" fmla="*/ 5143500 h 5143500"/>
                <a:gd name="connsiteX3" fmla="*/ 0 w 9144000"/>
                <a:gd name="connsiteY3" fmla="*/ 5143500 h 5143500"/>
                <a:gd name="connsiteX4" fmla="*/ 0 w 9144000"/>
                <a:gd name="connsiteY4" fmla="*/ 0 h 5143500"/>
                <a:gd name="connsiteX0" fmla="*/ 11875 w 9155875"/>
                <a:gd name="connsiteY0" fmla="*/ 0 h 5143500"/>
                <a:gd name="connsiteX1" fmla="*/ 9155875 w 9155875"/>
                <a:gd name="connsiteY1" fmla="*/ 0 h 5143500"/>
                <a:gd name="connsiteX2" fmla="*/ 9155875 w 9155875"/>
                <a:gd name="connsiteY2" fmla="*/ 5143500 h 5143500"/>
                <a:gd name="connsiteX3" fmla="*/ 11875 w 9155875"/>
                <a:gd name="connsiteY3" fmla="*/ 5143500 h 5143500"/>
                <a:gd name="connsiteX4" fmla="*/ 0 w 9155875"/>
                <a:gd name="connsiteY4" fmla="*/ 1128156 h 5143500"/>
                <a:gd name="connsiteX5" fmla="*/ 11875 w 9155875"/>
                <a:gd name="connsiteY5" fmla="*/ 0 h 5143500"/>
                <a:gd name="connsiteX0" fmla="*/ 11875 w 9155875"/>
                <a:gd name="connsiteY0" fmla="*/ 11875 h 5155375"/>
                <a:gd name="connsiteX1" fmla="*/ 7600208 w 9155875"/>
                <a:gd name="connsiteY1" fmla="*/ 0 h 5155375"/>
                <a:gd name="connsiteX2" fmla="*/ 9155875 w 9155875"/>
                <a:gd name="connsiteY2" fmla="*/ 11875 h 5155375"/>
                <a:gd name="connsiteX3" fmla="*/ 9155875 w 9155875"/>
                <a:gd name="connsiteY3" fmla="*/ 5155375 h 5155375"/>
                <a:gd name="connsiteX4" fmla="*/ 11875 w 9155875"/>
                <a:gd name="connsiteY4" fmla="*/ 5155375 h 5155375"/>
                <a:gd name="connsiteX5" fmla="*/ 0 w 9155875"/>
                <a:gd name="connsiteY5" fmla="*/ 1140031 h 5155375"/>
                <a:gd name="connsiteX6" fmla="*/ 11875 w 9155875"/>
                <a:gd name="connsiteY6" fmla="*/ 11875 h 5155375"/>
                <a:gd name="connsiteX0" fmla="*/ 0 w 9155875"/>
                <a:gd name="connsiteY0" fmla="*/ 1140031 h 5155375"/>
                <a:gd name="connsiteX1" fmla="*/ 7600208 w 9155875"/>
                <a:gd name="connsiteY1" fmla="*/ 0 h 5155375"/>
                <a:gd name="connsiteX2" fmla="*/ 9155875 w 9155875"/>
                <a:gd name="connsiteY2" fmla="*/ 11875 h 5155375"/>
                <a:gd name="connsiteX3" fmla="*/ 9155875 w 9155875"/>
                <a:gd name="connsiteY3" fmla="*/ 5155375 h 5155375"/>
                <a:gd name="connsiteX4" fmla="*/ 11875 w 9155875"/>
                <a:gd name="connsiteY4" fmla="*/ 5155375 h 5155375"/>
                <a:gd name="connsiteX5" fmla="*/ 0 w 9155875"/>
                <a:gd name="connsiteY5" fmla="*/ 1140031 h 5155375"/>
                <a:gd name="connsiteX0" fmla="*/ 0 w 9155875"/>
                <a:gd name="connsiteY0" fmla="*/ 1154545 h 5169889"/>
                <a:gd name="connsiteX1" fmla="*/ 8659751 w 9155875"/>
                <a:gd name="connsiteY1" fmla="*/ 0 h 5169889"/>
                <a:gd name="connsiteX2" fmla="*/ 9155875 w 9155875"/>
                <a:gd name="connsiteY2" fmla="*/ 26389 h 5169889"/>
                <a:gd name="connsiteX3" fmla="*/ 9155875 w 9155875"/>
                <a:gd name="connsiteY3" fmla="*/ 5169889 h 5169889"/>
                <a:gd name="connsiteX4" fmla="*/ 11875 w 9155875"/>
                <a:gd name="connsiteY4" fmla="*/ 5169889 h 5169889"/>
                <a:gd name="connsiteX5" fmla="*/ 0 w 9155875"/>
                <a:gd name="connsiteY5" fmla="*/ 1154545 h 5169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55875" h="5169889">
                  <a:moveTo>
                    <a:pt x="0" y="1154545"/>
                  </a:moveTo>
                  <a:lnTo>
                    <a:pt x="8659751" y="0"/>
                  </a:lnTo>
                  <a:lnTo>
                    <a:pt x="9155875" y="26389"/>
                  </a:lnTo>
                  <a:lnTo>
                    <a:pt x="9155875" y="5169889"/>
                  </a:lnTo>
                  <a:lnTo>
                    <a:pt x="11875" y="5169889"/>
                  </a:lnTo>
                  <a:cubicBezTo>
                    <a:pt x="7917" y="3831441"/>
                    <a:pt x="3958" y="2492993"/>
                    <a:pt x="0" y="1154545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  <a:alpha val="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5" name="矩形 29"/>
            <p:cNvSpPr/>
            <p:nvPr/>
          </p:nvSpPr>
          <p:spPr>
            <a:xfrm>
              <a:off x="-11875" y="1761660"/>
              <a:ext cx="9155876" cy="3381841"/>
            </a:xfrm>
            <a:custGeom>
              <a:avLst/>
              <a:gdLst>
                <a:gd name="connsiteX0" fmla="*/ 0 w 9144000"/>
                <a:gd name="connsiteY0" fmla="*/ 0 h 5143500"/>
                <a:gd name="connsiteX1" fmla="*/ 9144000 w 9144000"/>
                <a:gd name="connsiteY1" fmla="*/ 0 h 5143500"/>
                <a:gd name="connsiteX2" fmla="*/ 9144000 w 9144000"/>
                <a:gd name="connsiteY2" fmla="*/ 5143500 h 5143500"/>
                <a:gd name="connsiteX3" fmla="*/ 0 w 9144000"/>
                <a:gd name="connsiteY3" fmla="*/ 5143500 h 5143500"/>
                <a:gd name="connsiteX4" fmla="*/ 0 w 9144000"/>
                <a:gd name="connsiteY4" fmla="*/ 0 h 5143500"/>
                <a:gd name="connsiteX0" fmla="*/ 11875 w 9155875"/>
                <a:gd name="connsiteY0" fmla="*/ 0 h 5143500"/>
                <a:gd name="connsiteX1" fmla="*/ 9155875 w 9155875"/>
                <a:gd name="connsiteY1" fmla="*/ 0 h 5143500"/>
                <a:gd name="connsiteX2" fmla="*/ 9155875 w 9155875"/>
                <a:gd name="connsiteY2" fmla="*/ 5143500 h 5143500"/>
                <a:gd name="connsiteX3" fmla="*/ 11875 w 9155875"/>
                <a:gd name="connsiteY3" fmla="*/ 5143500 h 5143500"/>
                <a:gd name="connsiteX4" fmla="*/ 0 w 9155875"/>
                <a:gd name="connsiteY4" fmla="*/ 1128156 h 5143500"/>
                <a:gd name="connsiteX5" fmla="*/ 11875 w 9155875"/>
                <a:gd name="connsiteY5" fmla="*/ 0 h 5143500"/>
                <a:gd name="connsiteX0" fmla="*/ 11875 w 9155876"/>
                <a:gd name="connsiteY0" fmla="*/ 0 h 5143500"/>
                <a:gd name="connsiteX1" fmla="*/ 9155875 w 9155876"/>
                <a:gd name="connsiteY1" fmla="*/ 0 h 5143500"/>
                <a:gd name="connsiteX2" fmla="*/ 9155876 w 9155876"/>
                <a:gd name="connsiteY2" fmla="*/ 2446317 h 5143500"/>
                <a:gd name="connsiteX3" fmla="*/ 9155875 w 9155876"/>
                <a:gd name="connsiteY3" fmla="*/ 5143500 h 5143500"/>
                <a:gd name="connsiteX4" fmla="*/ 11875 w 9155876"/>
                <a:gd name="connsiteY4" fmla="*/ 5143500 h 5143500"/>
                <a:gd name="connsiteX5" fmla="*/ 0 w 9155876"/>
                <a:gd name="connsiteY5" fmla="*/ 1128156 h 5143500"/>
                <a:gd name="connsiteX6" fmla="*/ 11875 w 9155876"/>
                <a:gd name="connsiteY6" fmla="*/ 0 h 5143500"/>
                <a:gd name="connsiteX0" fmla="*/ 11875 w 9155876"/>
                <a:gd name="connsiteY0" fmla="*/ 0 h 5143500"/>
                <a:gd name="connsiteX1" fmla="*/ 9155876 w 9155876"/>
                <a:gd name="connsiteY1" fmla="*/ 2446317 h 5143500"/>
                <a:gd name="connsiteX2" fmla="*/ 9155875 w 9155876"/>
                <a:gd name="connsiteY2" fmla="*/ 5143500 h 5143500"/>
                <a:gd name="connsiteX3" fmla="*/ 11875 w 9155876"/>
                <a:gd name="connsiteY3" fmla="*/ 5143500 h 5143500"/>
                <a:gd name="connsiteX4" fmla="*/ 0 w 9155876"/>
                <a:gd name="connsiteY4" fmla="*/ 1128156 h 5143500"/>
                <a:gd name="connsiteX5" fmla="*/ 11875 w 9155876"/>
                <a:gd name="connsiteY5" fmla="*/ 0 h 5143500"/>
                <a:gd name="connsiteX0" fmla="*/ 0 w 9155876"/>
                <a:gd name="connsiteY0" fmla="*/ 0 h 4015344"/>
                <a:gd name="connsiteX1" fmla="*/ 9155876 w 9155876"/>
                <a:gd name="connsiteY1" fmla="*/ 1318161 h 4015344"/>
                <a:gd name="connsiteX2" fmla="*/ 9155875 w 9155876"/>
                <a:gd name="connsiteY2" fmla="*/ 4015344 h 4015344"/>
                <a:gd name="connsiteX3" fmla="*/ 11875 w 9155876"/>
                <a:gd name="connsiteY3" fmla="*/ 4015344 h 4015344"/>
                <a:gd name="connsiteX4" fmla="*/ 0 w 9155876"/>
                <a:gd name="connsiteY4" fmla="*/ 0 h 4015344"/>
                <a:gd name="connsiteX0" fmla="*/ 0 w 9155876"/>
                <a:gd name="connsiteY0" fmla="*/ 118753 h 2697183"/>
                <a:gd name="connsiteX1" fmla="*/ 9155876 w 9155876"/>
                <a:gd name="connsiteY1" fmla="*/ 0 h 2697183"/>
                <a:gd name="connsiteX2" fmla="*/ 9155875 w 9155876"/>
                <a:gd name="connsiteY2" fmla="*/ 2697183 h 2697183"/>
                <a:gd name="connsiteX3" fmla="*/ 11875 w 9155876"/>
                <a:gd name="connsiteY3" fmla="*/ 2697183 h 2697183"/>
                <a:gd name="connsiteX4" fmla="*/ 0 w 9155876"/>
                <a:gd name="connsiteY4" fmla="*/ 118753 h 2697183"/>
                <a:gd name="connsiteX0" fmla="*/ 0 w 9155876"/>
                <a:gd name="connsiteY0" fmla="*/ 0 h 2578430"/>
                <a:gd name="connsiteX1" fmla="*/ 9155876 w 9155876"/>
                <a:gd name="connsiteY1" fmla="*/ 1175658 h 2578430"/>
                <a:gd name="connsiteX2" fmla="*/ 9155875 w 9155876"/>
                <a:gd name="connsiteY2" fmla="*/ 2578430 h 2578430"/>
                <a:gd name="connsiteX3" fmla="*/ 11875 w 9155876"/>
                <a:gd name="connsiteY3" fmla="*/ 2578430 h 2578430"/>
                <a:gd name="connsiteX4" fmla="*/ 0 w 9155876"/>
                <a:gd name="connsiteY4" fmla="*/ 0 h 2578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5876" h="2578430">
                  <a:moveTo>
                    <a:pt x="0" y="0"/>
                  </a:moveTo>
                  <a:lnTo>
                    <a:pt x="9155876" y="1175658"/>
                  </a:lnTo>
                  <a:cubicBezTo>
                    <a:pt x="9155876" y="2074719"/>
                    <a:pt x="9155875" y="1679369"/>
                    <a:pt x="9155875" y="2578430"/>
                  </a:cubicBezTo>
                  <a:lnTo>
                    <a:pt x="11875" y="2578430"/>
                  </a:lnTo>
                  <a:cubicBezTo>
                    <a:pt x="7917" y="1239982"/>
                    <a:pt x="3958" y="1338448"/>
                    <a:pt x="0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  <a:alpha val="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6" name="矩形 32"/>
            <p:cNvSpPr/>
            <p:nvPr/>
          </p:nvSpPr>
          <p:spPr>
            <a:xfrm>
              <a:off x="-11876" y="1384875"/>
              <a:ext cx="9155875" cy="3758625"/>
            </a:xfrm>
            <a:custGeom>
              <a:avLst/>
              <a:gdLst>
                <a:gd name="connsiteX0" fmla="*/ 0 w 9144000"/>
                <a:gd name="connsiteY0" fmla="*/ 0 h 5143500"/>
                <a:gd name="connsiteX1" fmla="*/ 9144000 w 9144000"/>
                <a:gd name="connsiteY1" fmla="*/ 0 h 5143500"/>
                <a:gd name="connsiteX2" fmla="*/ 9144000 w 9144000"/>
                <a:gd name="connsiteY2" fmla="*/ 5143500 h 5143500"/>
                <a:gd name="connsiteX3" fmla="*/ 0 w 9144000"/>
                <a:gd name="connsiteY3" fmla="*/ 5143500 h 5143500"/>
                <a:gd name="connsiteX4" fmla="*/ 0 w 9144000"/>
                <a:gd name="connsiteY4" fmla="*/ 0 h 5143500"/>
                <a:gd name="connsiteX0" fmla="*/ 0 w 9144000"/>
                <a:gd name="connsiteY0" fmla="*/ 0 h 5143500"/>
                <a:gd name="connsiteX1" fmla="*/ 9144000 w 9144000"/>
                <a:gd name="connsiteY1" fmla="*/ 0 h 5143500"/>
                <a:gd name="connsiteX2" fmla="*/ 9132125 w 9144000"/>
                <a:gd name="connsiteY2" fmla="*/ 2778826 h 5143500"/>
                <a:gd name="connsiteX3" fmla="*/ 9144000 w 9144000"/>
                <a:gd name="connsiteY3" fmla="*/ 5143500 h 5143500"/>
                <a:gd name="connsiteX4" fmla="*/ 0 w 9144000"/>
                <a:gd name="connsiteY4" fmla="*/ 5143500 h 5143500"/>
                <a:gd name="connsiteX5" fmla="*/ 0 w 9144000"/>
                <a:gd name="connsiteY5" fmla="*/ 0 h 5143500"/>
                <a:gd name="connsiteX0" fmla="*/ 11875 w 9155875"/>
                <a:gd name="connsiteY0" fmla="*/ 0 h 5143500"/>
                <a:gd name="connsiteX1" fmla="*/ 9155875 w 9155875"/>
                <a:gd name="connsiteY1" fmla="*/ 0 h 5143500"/>
                <a:gd name="connsiteX2" fmla="*/ 9144000 w 9155875"/>
                <a:gd name="connsiteY2" fmla="*/ 2778826 h 5143500"/>
                <a:gd name="connsiteX3" fmla="*/ 9155875 w 9155875"/>
                <a:gd name="connsiteY3" fmla="*/ 5143500 h 5143500"/>
                <a:gd name="connsiteX4" fmla="*/ 11875 w 9155875"/>
                <a:gd name="connsiteY4" fmla="*/ 5143500 h 5143500"/>
                <a:gd name="connsiteX5" fmla="*/ 0 w 9155875"/>
                <a:gd name="connsiteY5" fmla="*/ 4738255 h 5143500"/>
                <a:gd name="connsiteX6" fmla="*/ 11875 w 9155875"/>
                <a:gd name="connsiteY6" fmla="*/ 0 h 5143500"/>
                <a:gd name="connsiteX0" fmla="*/ 0 w 9155875"/>
                <a:gd name="connsiteY0" fmla="*/ 4738255 h 5143500"/>
                <a:gd name="connsiteX1" fmla="*/ 9155875 w 9155875"/>
                <a:gd name="connsiteY1" fmla="*/ 0 h 5143500"/>
                <a:gd name="connsiteX2" fmla="*/ 9144000 w 9155875"/>
                <a:gd name="connsiteY2" fmla="*/ 2778826 h 5143500"/>
                <a:gd name="connsiteX3" fmla="*/ 9155875 w 9155875"/>
                <a:gd name="connsiteY3" fmla="*/ 5143500 h 5143500"/>
                <a:gd name="connsiteX4" fmla="*/ 11875 w 9155875"/>
                <a:gd name="connsiteY4" fmla="*/ 5143500 h 5143500"/>
                <a:gd name="connsiteX5" fmla="*/ 0 w 9155875"/>
                <a:gd name="connsiteY5" fmla="*/ 4738255 h 5143500"/>
                <a:gd name="connsiteX0" fmla="*/ 0 w 9155875"/>
                <a:gd name="connsiteY0" fmla="*/ 1961465 h 2366710"/>
                <a:gd name="connsiteX1" fmla="*/ 9144000 w 9155875"/>
                <a:gd name="connsiteY1" fmla="*/ 2036 h 2366710"/>
                <a:gd name="connsiteX2" fmla="*/ 9155875 w 9155875"/>
                <a:gd name="connsiteY2" fmla="*/ 2366710 h 2366710"/>
                <a:gd name="connsiteX3" fmla="*/ 11875 w 9155875"/>
                <a:gd name="connsiteY3" fmla="*/ 2366710 h 2366710"/>
                <a:gd name="connsiteX4" fmla="*/ 0 w 9155875"/>
                <a:gd name="connsiteY4" fmla="*/ 1961465 h 2366710"/>
                <a:gd name="connsiteX0" fmla="*/ 0 w 9155875"/>
                <a:gd name="connsiteY0" fmla="*/ 1959429 h 2364674"/>
                <a:gd name="connsiteX1" fmla="*/ 9144000 w 9155875"/>
                <a:gd name="connsiteY1" fmla="*/ 0 h 2364674"/>
                <a:gd name="connsiteX2" fmla="*/ 9155875 w 9155875"/>
                <a:gd name="connsiteY2" fmla="*/ 2364674 h 2364674"/>
                <a:gd name="connsiteX3" fmla="*/ 11875 w 9155875"/>
                <a:gd name="connsiteY3" fmla="*/ 2364674 h 2364674"/>
                <a:gd name="connsiteX4" fmla="*/ 0 w 9155875"/>
                <a:gd name="connsiteY4" fmla="*/ 1959429 h 2364674"/>
                <a:gd name="connsiteX0" fmla="*/ 0 w 9155875"/>
                <a:gd name="connsiteY0" fmla="*/ 1959429 h 2364674"/>
                <a:gd name="connsiteX1" fmla="*/ 9144000 w 9155875"/>
                <a:gd name="connsiteY1" fmla="*/ 0 h 2364674"/>
                <a:gd name="connsiteX2" fmla="*/ 9155875 w 9155875"/>
                <a:gd name="connsiteY2" fmla="*/ 2364674 h 2364674"/>
                <a:gd name="connsiteX3" fmla="*/ 11875 w 9155875"/>
                <a:gd name="connsiteY3" fmla="*/ 2364674 h 2364674"/>
                <a:gd name="connsiteX4" fmla="*/ 0 w 9155875"/>
                <a:gd name="connsiteY4" fmla="*/ 1959429 h 2364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5875" h="2364674">
                  <a:moveTo>
                    <a:pt x="0" y="1959429"/>
                  </a:moveTo>
                  <a:cubicBezTo>
                    <a:pt x="1569522" y="1589068"/>
                    <a:pt x="6858000" y="514350"/>
                    <a:pt x="9144000" y="0"/>
                  </a:cubicBezTo>
                  <a:cubicBezTo>
                    <a:pt x="9147958" y="788225"/>
                    <a:pt x="9151917" y="1576449"/>
                    <a:pt x="9155875" y="2364674"/>
                  </a:cubicBezTo>
                  <a:lnTo>
                    <a:pt x="11875" y="2364674"/>
                  </a:lnTo>
                  <a:lnTo>
                    <a:pt x="0" y="1959429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1146620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黑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81456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7430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灰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0344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1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66F99-8791-4760-AD44-03F7D9F4A6D3}" type="datetimeFigureOut">
              <a:rPr lang="zh-CN" altLang="en-US" smtClean="0"/>
              <a:pPr/>
              <a:t>2016/4/20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28B5E-D102-4E28-8C04-12FC80BBC05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0718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idu.com/s?wd=ARM%E5%85%AC%E5%8F%B8&amp;tn=44039180_cpr&amp;fenlei=mv6quAkxTZn0IZRqIHckPjm4nH00T1d9rjT3m10LuWbvuHTYmhnk0ZwV5Hcvrjm3rH6sPfKWUMw85HfYnjn4nH6sgvPsT6KdThsqpZwYTjCEQLGCpyw9Uz4Bmy-bIi4WUvYETgN-TLwGUv3EPWDvn1bLrjnkPHf1nHmsPHnz" TargetMode="External"/><Relationship Id="rId2" Type="http://schemas.openxmlformats.org/officeDocument/2006/relationships/hyperlink" Target="https://www.baidu.com/s?wd=%E4%B8%89%E6%98%9F&amp;tn=44039180_cpr&amp;fenlei=mv6quAkxTZn0IZRqIHckPjm4nH00T1d9rjT3m10LuWbvuHTYmhnk0ZwV5Hcvrjm3rH6sPfKWUMw85HfYnjn4nH6sgvPsT6KdThsqpZwYTjCEQLGCpyw9Uz4Bmy-bIi4WUvYETgN-TLwGUv3EPWDvn1bLrjnkPHf1nHmsPHnz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jpeg"/><Relationship Id="rId4" Type="http://schemas.openxmlformats.org/officeDocument/2006/relationships/hyperlink" Target="https://www.baidu.com/s?wd=ARM7&amp;tn=44039180_cpr&amp;fenlei=mv6quAkxTZn0IZRqIHckPjm4nH00T1d9rjT3m10LuWbvuHTYmhnk0ZwV5Hcvrjm3rH6sPfKWUMw85HfYnjn4nH6sgvPsT6KdThsqpZwYTjCEQLGCpyw9Uz4Bmy-bIi4WUvYETgN-TLwGUv3EPWDvn1bLrjnkPHf1nHmsPHn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B3E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714348" y="142858"/>
            <a:ext cx="80010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dirty="0" smtClean="0"/>
              <a:t>한국삼성의</a:t>
            </a:r>
            <a:r>
              <a:rPr lang="en-US" altLang="ko-KR" sz="4400" dirty="0" smtClean="0"/>
              <a:t>s3c44b0x</a:t>
            </a:r>
            <a:br>
              <a:rPr lang="en-US" altLang="ko-KR" sz="4400" dirty="0" smtClean="0"/>
            </a:br>
            <a:r>
              <a:rPr lang="en-US" altLang="ko-KR" sz="4400" dirty="0" smtClean="0"/>
              <a:t>Korean SAMSUNG s3c44b0x</a:t>
            </a:r>
            <a:br>
              <a:rPr lang="en-US" altLang="ko-KR" sz="4400" dirty="0" smtClean="0"/>
            </a:br>
            <a:r>
              <a:rPr lang="zh-CN" altLang="en-US" sz="4400" dirty="0" smtClean="0"/>
              <a:t>韩国三星的</a:t>
            </a:r>
            <a:r>
              <a:rPr lang="en-US" altLang="zh-CN" sz="4400" dirty="0" smtClean="0"/>
              <a:t>s3c44b0x</a:t>
            </a:r>
            <a:r>
              <a:rPr lang="en-US" altLang="ko-KR" sz="4400" dirty="0" smtClean="0"/>
              <a:t/>
            </a:r>
            <a:br>
              <a:rPr lang="en-US" altLang="ko-KR" sz="4400" dirty="0" smtClean="0"/>
            </a:br>
            <a:endParaRPr lang="zh-CN" altLang="en-US" sz="4400" b="1" dirty="0">
              <a:solidFill>
                <a:schemeClr val="bg1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029216" y="2886785"/>
            <a:ext cx="5085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chemeClr val="bg1"/>
                </a:solidFill>
                <a:latin typeface="+mn-ea"/>
              </a:rPr>
              <a:t>——131220158 </a:t>
            </a:r>
            <a:r>
              <a:rPr lang="zh-CN" altLang="en-US" sz="2400" b="1" dirty="0" smtClean="0">
                <a:solidFill>
                  <a:schemeClr val="bg1"/>
                </a:solidFill>
                <a:latin typeface="+mn-ea"/>
              </a:rPr>
              <a:t>岳瀚</a:t>
            </a:r>
            <a:endParaRPr lang="zh-CN" altLang="en-US" sz="24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8973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矩形 13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5198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0" name="文本框 49"/>
          <p:cNvSpPr txBox="1"/>
          <p:nvPr/>
        </p:nvSpPr>
        <p:spPr>
          <a:xfrm>
            <a:off x="37292" y="210554"/>
            <a:ext cx="2627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신호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（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signal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）：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08685" y="1928808"/>
            <a:ext cx="28353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chemeClr val="bg1"/>
                </a:solidFill>
              </a:rPr>
              <a:t>DRAM</a:t>
            </a:r>
          </a:p>
          <a:p>
            <a:r>
              <a:rPr lang="en-US" altLang="zh-CN" sz="3200" b="1" dirty="0" smtClean="0">
                <a:solidFill>
                  <a:schemeClr val="bg1"/>
                </a:solidFill>
              </a:rPr>
              <a:t>SRAM</a:t>
            </a:r>
          </a:p>
          <a:p>
            <a:r>
              <a:rPr lang="en-US" altLang="zh-CN" sz="3200" b="1" dirty="0" smtClean="0">
                <a:solidFill>
                  <a:schemeClr val="bg1"/>
                </a:solidFill>
              </a:rPr>
              <a:t>SDRAM</a:t>
            </a:r>
            <a:endParaRPr lang="zh-CN" altLang="en-US" sz="3200" b="1" dirty="0">
              <a:solidFill>
                <a:schemeClr val="bg1"/>
              </a:solidFill>
            </a:endParaRP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38"/>
            <a:ext cx="628209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590768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矩形 13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5198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grpSp>
        <p:nvGrpSpPr>
          <p:cNvPr id="2" name="组合 1"/>
          <p:cNvGrpSpPr/>
          <p:nvPr/>
        </p:nvGrpSpPr>
        <p:grpSpPr>
          <a:xfrm>
            <a:off x="142844" y="1214428"/>
            <a:ext cx="3381230" cy="777124"/>
            <a:chOff x="5227213" y="2181003"/>
            <a:chExt cx="3381230" cy="777124"/>
          </a:xfrm>
        </p:grpSpPr>
        <p:sp>
          <p:nvSpPr>
            <p:cNvPr id="99" name="TextBox 98"/>
            <p:cNvSpPr txBox="1"/>
            <p:nvPr/>
          </p:nvSpPr>
          <p:spPr>
            <a:xfrm>
              <a:off x="6137495" y="2306569"/>
              <a:ext cx="24709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  <a:latin typeface="+mn-ea"/>
                </a:rPr>
                <a:t>LCD </a:t>
              </a:r>
              <a:endParaRPr lang="zh-CN" altLang="en-US" sz="2000" b="1" dirty="0">
                <a:solidFill>
                  <a:schemeClr val="bg1"/>
                </a:solidFill>
                <a:latin typeface="+mn-ea"/>
              </a:endParaRPr>
            </a:p>
          </p:txBody>
        </p:sp>
        <p:pic>
          <p:nvPicPr>
            <p:cNvPr id="109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7213" y="2181003"/>
              <a:ext cx="1125360" cy="7771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" name="组合 2"/>
          <p:cNvGrpSpPr/>
          <p:nvPr/>
        </p:nvGrpSpPr>
        <p:grpSpPr>
          <a:xfrm>
            <a:off x="142844" y="2786064"/>
            <a:ext cx="3432907" cy="777124"/>
            <a:chOff x="5230221" y="2686521"/>
            <a:chExt cx="3432907" cy="777124"/>
          </a:xfrm>
        </p:grpSpPr>
        <p:sp>
          <p:nvSpPr>
            <p:cNvPr id="100" name="TextBox 99"/>
            <p:cNvSpPr txBox="1"/>
            <p:nvPr/>
          </p:nvSpPr>
          <p:spPr>
            <a:xfrm>
              <a:off x="6192180" y="2818600"/>
              <a:ext cx="24709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CN" altLang="en-US" b="1" dirty="0">
                <a:solidFill>
                  <a:schemeClr val="bg1"/>
                </a:solidFill>
                <a:latin typeface="Script MT Bold" panose="03040602040607080904" pitchFamily="66" charset="0"/>
                <a:ea typeface="黑体" panose="02010609060101010101" pitchFamily="49" charset="-122"/>
              </a:endParaRPr>
            </a:p>
          </p:txBody>
        </p:sp>
        <p:pic>
          <p:nvPicPr>
            <p:cNvPr id="11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0221" y="2686521"/>
              <a:ext cx="1125360" cy="7771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3" name="文本框 52"/>
          <p:cNvSpPr txBox="1"/>
          <p:nvPr/>
        </p:nvSpPr>
        <p:spPr>
          <a:xfrm>
            <a:off x="37292" y="210554"/>
            <a:ext cx="2627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신호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（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signal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）：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1142990"/>
            <a:ext cx="52387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0" name="TextBox 49"/>
          <p:cNvSpPr txBox="1"/>
          <p:nvPr/>
        </p:nvSpPr>
        <p:spPr>
          <a:xfrm>
            <a:off x="857224" y="2928940"/>
            <a:ext cx="24709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Timer/PMW </a:t>
            </a:r>
            <a:endParaRPr lang="zh-CN" altLang="en-US" sz="2000" b="1" dirty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2928940"/>
            <a:ext cx="52482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" name="TextBox 53"/>
          <p:cNvSpPr txBox="1"/>
          <p:nvPr/>
        </p:nvSpPr>
        <p:spPr>
          <a:xfrm>
            <a:off x="1104803" y="4132589"/>
            <a:ext cx="2470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b="1" dirty="0">
              <a:solidFill>
                <a:schemeClr val="bg1"/>
              </a:solidFill>
              <a:latin typeface="Script MT Bold" panose="03040602040607080904" pitchFamily="66" charset="0"/>
              <a:ea typeface="黑体" panose="02010609060101010101" pitchFamily="49" charset="-122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04803" y="3989713"/>
            <a:ext cx="2470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b="1" dirty="0">
              <a:solidFill>
                <a:schemeClr val="bg1"/>
              </a:solidFill>
              <a:latin typeface="Script MT Bold" panose="03040602040607080904" pitchFamily="66" charset="0"/>
              <a:ea typeface="黑体" panose="02010609060101010101" pitchFamily="49" charset="-122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85720" y="4071948"/>
            <a:ext cx="2971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chemeClr val="bg1"/>
                </a:solidFill>
                <a:latin typeface="华文行楷" pitchFamily="2" charset="-122"/>
                <a:ea typeface="华文行楷" pitchFamily="2" charset="-122"/>
              </a:rPr>
              <a:t>03  </a:t>
            </a:r>
            <a:r>
              <a:rPr lang="ko-KR" altLang="en-US" sz="2800" b="1" dirty="0" smtClean="0">
                <a:solidFill>
                  <a:schemeClr val="bg1"/>
                </a:solidFill>
                <a:latin typeface="华文行楷" pitchFamily="2" charset="-122"/>
                <a:ea typeface="华文行楷" pitchFamily="2" charset="-122"/>
              </a:rPr>
              <a:t>중단</a:t>
            </a:r>
            <a:r>
              <a:rPr lang="zh-CN" altLang="en-US" sz="2800" b="1" dirty="0" smtClean="0">
                <a:solidFill>
                  <a:schemeClr val="bg1"/>
                </a:solidFill>
                <a:latin typeface="华文行楷" pitchFamily="2" charset="-122"/>
                <a:ea typeface="华文行楷" pitchFamily="2" charset="-122"/>
              </a:rPr>
              <a:t>（</a:t>
            </a:r>
            <a:r>
              <a:rPr lang="zh-CN" altLang="en-US" sz="2800" b="1" dirty="0" smtClean="0">
                <a:solidFill>
                  <a:schemeClr val="bg1"/>
                </a:solidFill>
                <a:latin typeface="华文行楷" pitchFamily="2" charset="-122"/>
                <a:ea typeface="华文行楷" pitchFamily="2" charset="-122"/>
              </a:rPr>
              <a:t>中断</a:t>
            </a:r>
            <a:r>
              <a:rPr lang="zh-CN" altLang="en-US" sz="2800" b="1" dirty="0" smtClean="0">
                <a:solidFill>
                  <a:schemeClr val="bg1"/>
                </a:solidFill>
                <a:latin typeface="华文行楷" pitchFamily="2" charset="-122"/>
                <a:ea typeface="华文行楷" pitchFamily="2" charset="-122"/>
              </a:rPr>
              <a:t>）</a:t>
            </a:r>
            <a:endParaRPr lang="zh-CN" altLang="en-US" sz="2000" b="1" dirty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71802" y="4071948"/>
            <a:ext cx="52768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5466202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42844" y="1214428"/>
            <a:ext cx="3381230" cy="777124"/>
            <a:chOff x="5227213" y="2181003"/>
            <a:chExt cx="3381230" cy="777124"/>
          </a:xfrm>
        </p:grpSpPr>
        <p:sp>
          <p:nvSpPr>
            <p:cNvPr id="99" name="TextBox 98"/>
            <p:cNvSpPr txBox="1"/>
            <p:nvPr/>
          </p:nvSpPr>
          <p:spPr>
            <a:xfrm>
              <a:off x="6137495" y="2306569"/>
              <a:ext cx="24709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latin typeface="+mn-ea"/>
                </a:rPr>
                <a:t>复位和时钟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+mn-ea"/>
                </a:rPr>
                <a:t> </a:t>
              </a:r>
              <a:endParaRPr lang="zh-CN" altLang="en-US" sz="2000" b="1" dirty="0">
                <a:solidFill>
                  <a:schemeClr val="bg1"/>
                </a:solidFill>
                <a:latin typeface="+mn-ea"/>
              </a:endParaRPr>
            </a:p>
          </p:txBody>
        </p:sp>
        <p:pic>
          <p:nvPicPr>
            <p:cNvPr id="109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7213" y="2181003"/>
              <a:ext cx="1125360" cy="7771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3" name="文本框 52"/>
          <p:cNvSpPr txBox="1"/>
          <p:nvPr/>
        </p:nvSpPr>
        <p:spPr>
          <a:xfrm>
            <a:off x="37292" y="210554"/>
            <a:ext cx="2627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신호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（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signal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）：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57224" y="2928940"/>
            <a:ext cx="24709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chemeClr val="bg1"/>
                </a:solidFill>
                <a:latin typeface="+mn-ea"/>
              </a:rPr>
              <a:t> </a:t>
            </a:r>
            <a:endParaRPr lang="zh-CN" altLang="en-US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104803" y="4132589"/>
            <a:ext cx="2470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b="1" dirty="0">
              <a:solidFill>
                <a:schemeClr val="bg1"/>
              </a:solidFill>
              <a:latin typeface="Script MT Bold" panose="03040602040607080904" pitchFamily="66" charset="0"/>
              <a:ea typeface="黑体" panose="02010609060101010101" pitchFamily="49" charset="-122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04803" y="3989713"/>
            <a:ext cx="2470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b="1" dirty="0">
              <a:solidFill>
                <a:schemeClr val="bg1"/>
              </a:solidFill>
              <a:latin typeface="Script MT Bold" panose="03040602040607080904" pitchFamily="66" charset="0"/>
              <a:ea typeface="黑体" panose="02010609060101010101" pitchFamily="49" charset="-122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85720" y="4071948"/>
            <a:ext cx="2971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chemeClr val="bg1"/>
                </a:solidFill>
                <a:latin typeface="华文行楷" pitchFamily="2" charset="-122"/>
                <a:ea typeface="华文行楷" pitchFamily="2" charset="-122"/>
              </a:rPr>
              <a:t>03    </a:t>
            </a:r>
            <a:r>
              <a:rPr lang="en-US" altLang="zh-CN" sz="2800" b="1" dirty="0" smtClean="0">
                <a:solidFill>
                  <a:schemeClr val="bg1"/>
                </a:solidFill>
                <a:latin typeface="+mn-ea"/>
              </a:rPr>
              <a:t>DMA</a:t>
            </a:r>
            <a:endParaRPr lang="zh-CN" altLang="en-US" sz="2000" b="1" dirty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071948"/>
            <a:ext cx="53244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71421"/>
            <a:ext cx="531495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TextBox 31"/>
          <p:cNvSpPr txBox="1"/>
          <p:nvPr/>
        </p:nvSpPr>
        <p:spPr>
          <a:xfrm>
            <a:off x="214282" y="3071816"/>
            <a:ext cx="2971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chemeClr val="bg1"/>
                </a:solidFill>
                <a:latin typeface="华文行楷" pitchFamily="2" charset="-122"/>
                <a:ea typeface="华文行楷" pitchFamily="2" charset="-122"/>
              </a:rPr>
              <a:t>02   </a:t>
            </a:r>
            <a:r>
              <a:rPr lang="en-US" altLang="zh-CN" sz="2800" b="1" dirty="0" smtClean="0">
                <a:solidFill>
                  <a:schemeClr val="bg1"/>
                </a:solidFill>
                <a:latin typeface="+mn-ea"/>
                <a:ea typeface="华文行楷" pitchFamily="2" charset="-122"/>
              </a:rPr>
              <a:t> </a:t>
            </a:r>
            <a:r>
              <a:rPr lang="en-US" altLang="zh-CN" sz="2800" b="1" dirty="0" smtClean="0">
                <a:solidFill>
                  <a:schemeClr val="bg1"/>
                </a:solidFill>
                <a:latin typeface="+mn-ea"/>
                <a:ea typeface="华文行楷" pitchFamily="2" charset="-122"/>
              </a:rPr>
              <a:t>  GPIO</a:t>
            </a:r>
            <a:endParaRPr lang="zh-CN" altLang="en-US" sz="2000" b="1" dirty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3071816"/>
            <a:ext cx="52673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5466202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75B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7" name="文本框 56"/>
          <p:cNvSpPr txBox="1"/>
          <p:nvPr/>
        </p:nvSpPr>
        <p:spPr>
          <a:xfrm>
            <a:off x="37292" y="210554"/>
            <a:ext cx="2627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응용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(application)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785786" y="2428874"/>
            <a:ext cx="7620003" cy="1355502"/>
            <a:chOff x="1221930" y="3156815"/>
            <a:chExt cx="7620003" cy="1355502"/>
          </a:xfrm>
        </p:grpSpPr>
        <p:grpSp>
          <p:nvGrpSpPr>
            <p:cNvPr id="4" name="组合 3"/>
            <p:cNvGrpSpPr/>
            <p:nvPr/>
          </p:nvGrpSpPr>
          <p:grpSpPr>
            <a:xfrm>
              <a:off x="1221930" y="4340557"/>
              <a:ext cx="496980" cy="171760"/>
              <a:chOff x="5933240" y="3088344"/>
              <a:chExt cx="692142" cy="222680"/>
            </a:xfrm>
          </p:grpSpPr>
          <p:sp>
            <p:nvSpPr>
              <p:cNvPr id="91" name="同侧圆角矩形 90"/>
              <p:cNvSpPr/>
              <p:nvPr/>
            </p:nvSpPr>
            <p:spPr>
              <a:xfrm>
                <a:off x="6026034" y="3088344"/>
                <a:ext cx="599348" cy="222671"/>
              </a:xfrm>
              <a:prstGeom prst="round2SameRect">
                <a:avLst>
                  <a:gd name="adj1" fmla="val 19156"/>
                  <a:gd name="adj2" fmla="val 0"/>
                </a:avLst>
              </a:prstGeom>
              <a:solidFill>
                <a:schemeClr val="tx1">
                  <a:lumMod val="75000"/>
                  <a:lumOff val="25000"/>
                  <a:alpha val="23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 sz="1200"/>
              </a:p>
            </p:txBody>
          </p:sp>
          <p:sp>
            <p:nvSpPr>
              <p:cNvPr id="24" name="同侧圆角矩形 23"/>
              <p:cNvSpPr/>
              <p:nvPr/>
            </p:nvSpPr>
            <p:spPr>
              <a:xfrm>
                <a:off x="5933240" y="3088352"/>
                <a:ext cx="599349" cy="222672"/>
              </a:xfrm>
              <a:prstGeom prst="round2SameRect">
                <a:avLst>
                  <a:gd name="adj1" fmla="val 19156"/>
                  <a:gd name="adj2" fmla="val 0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 sz="1200"/>
              </a:p>
            </p:txBody>
          </p:sp>
        </p:grpSp>
        <p:sp>
          <p:nvSpPr>
            <p:cNvPr id="59" name="文本框 58"/>
            <p:cNvSpPr txBox="1"/>
            <p:nvPr/>
          </p:nvSpPr>
          <p:spPr>
            <a:xfrm>
              <a:off x="2664495" y="3300627"/>
              <a:ext cx="617743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</a:rPr>
                <a:t>GPS </a:t>
              </a:r>
              <a:r>
                <a:rPr lang="zh-CN" altLang="en-US" sz="2000" b="1" dirty="0" smtClean="0">
                  <a:solidFill>
                    <a:schemeClr val="bg1"/>
                  </a:solidFill>
                </a:rPr>
                <a:t>电话        </a:t>
              </a:r>
              <a:r>
                <a:rPr lang="en-US" altLang="zh-CN" sz="2000" b="1" dirty="0" smtClean="0">
                  <a:solidFill>
                    <a:schemeClr val="bg1"/>
                  </a:solidFill>
                </a:rPr>
                <a:t>PDA</a:t>
              </a:r>
              <a:r>
                <a:rPr lang="zh-CN" altLang="en-US" sz="2000" b="1" dirty="0" smtClean="0">
                  <a:solidFill>
                    <a:schemeClr val="bg1"/>
                  </a:solidFill>
                </a:rPr>
                <a:t>（个人数字处理）   </a:t>
              </a:r>
              <a:r>
                <a:rPr lang="en-US" altLang="zh-CN" sz="2000" b="1" dirty="0" smtClean="0">
                  <a:solidFill>
                    <a:schemeClr val="bg1"/>
                  </a:solidFill>
                </a:rPr>
                <a:t>Fish Finder</a:t>
              </a:r>
            </a:p>
            <a:p>
              <a:r>
                <a:rPr lang="zh-CN" altLang="en-US" sz="2000" b="1" dirty="0" smtClean="0">
                  <a:solidFill>
                    <a:schemeClr val="bg1"/>
                  </a:solidFill>
                </a:rPr>
                <a:t>掌上游戏机      指纹识别系统                 </a:t>
              </a:r>
              <a:r>
                <a:rPr lang="en-US" altLang="zh-CN" sz="2000" b="1" dirty="0" smtClean="0">
                  <a:solidFill>
                    <a:schemeClr val="bg1"/>
                  </a:solidFill>
                </a:rPr>
                <a:t>MP3</a:t>
              </a:r>
              <a:r>
                <a:rPr lang="zh-CN" altLang="en-US" sz="2000" b="1" dirty="0" smtClean="0">
                  <a:solidFill>
                    <a:schemeClr val="bg1"/>
                  </a:solidFill>
                </a:rPr>
                <a:t>播放机</a:t>
              </a:r>
              <a:endParaRPr lang="en-US" altLang="zh-CN" sz="2000" b="1" dirty="0" smtClean="0">
                <a:solidFill>
                  <a:schemeClr val="bg1"/>
                </a:solidFill>
              </a:endParaRPr>
            </a:p>
            <a:p>
              <a:r>
                <a:rPr lang="zh-CN" altLang="en-US" sz="2000" b="1" dirty="0" smtClean="0">
                  <a:solidFill>
                    <a:schemeClr val="bg1"/>
                  </a:solidFill>
                </a:rPr>
                <a:t>终端</a:t>
              </a:r>
              <a:r>
                <a:rPr lang="zh-CN" altLang="en-US" sz="2000" b="1" dirty="0" smtClean="0">
                  <a:solidFill>
                    <a:schemeClr val="bg1"/>
                  </a:solidFill>
                </a:rPr>
                <a:t>汽车导航系统    </a:t>
              </a:r>
              <a:r>
                <a:rPr lang="en-US" altLang="zh-CN" sz="2000" b="1" dirty="0" smtClean="0">
                  <a:solidFill>
                    <a:schemeClr val="bg1"/>
                  </a:solidFill>
                </a:rPr>
                <a:t>TWM</a:t>
              </a:r>
              <a:r>
                <a:rPr lang="zh-CN" altLang="en-US" sz="2000" b="1" dirty="0" smtClean="0">
                  <a:solidFill>
                    <a:schemeClr val="bg1"/>
                  </a:solidFill>
                </a:rPr>
                <a:t>（</a:t>
              </a:r>
              <a:r>
                <a:rPr lang="en-US" altLang="zh-CN" sz="2000" b="1" dirty="0" smtClean="0">
                  <a:solidFill>
                    <a:schemeClr val="bg1"/>
                  </a:solidFill>
                </a:rPr>
                <a:t>Two Way messaging </a:t>
              </a:r>
              <a:r>
                <a:rPr lang="zh-CN" altLang="en-US" sz="2000" b="1" dirty="0" smtClean="0">
                  <a:solidFill>
                    <a:schemeClr val="bg1"/>
                  </a:solidFill>
                </a:rPr>
                <a:t>）</a:t>
              </a:r>
              <a:endParaRPr lang="zh-CN" altLang="en-US" sz="20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226074" y="3156815"/>
              <a:ext cx="853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b="1" dirty="0" smtClean="0">
                  <a:solidFill>
                    <a:schemeClr val="bg1"/>
                  </a:solidFill>
                </a:rPr>
                <a:t>실례</a:t>
              </a:r>
              <a:r>
                <a:rPr lang="en-US" altLang="ko-KR" sz="2400" b="1" dirty="0" smtClean="0">
                  <a:solidFill>
                    <a:schemeClr val="bg1"/>
                  </a:solidFill>
                </a:rPr>
                <a:t>:</a:t>
              </a:r>
              <a:endParaRPr lang="zh-CN" altLang="en-US" sz="2400" b="1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714349" y="714362"/>
            <a:ext cx="7413046" cy="1548302"/>
            <a:chOff x="714349" y="714362"/>
            <a:chExt cx="7413046" cy="1548302"/>
          </a:xfrm>
        </p:grpSpPr>
        <p:sp>
          <p:nvSpPr>
            <p:cNvPr id="93" name="同侧圆角矩形 92"/>
            <p:cNvSpPr/>
            <p:nvPr/>
          </p:nvSpPr>
          <p:spPr>
            <a:xfrm>
              <a:off x="1338592" y="2122281"/>
              <a:ext cx="361642" cy="140383"/>
            </a:xfrm>
            <a:prstGeom prst="round2SameRect">
              <a:avLst>
                <a:gd name="adj1" fmla="val 19156"/>
                <a:gd name="adj2" fmla="val 0"/>
              </a:avLst>
            </a:prstGeom>
            <a:solidFill>
              <a:schemeClr val="tx1">
                <a:lumMod val="75000"/>
                <a:lumOff val="25000"/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sz="1200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714349" y="714362"/>
              <a:ext cx="74130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latin typeface="+mn-ea"/>
                </a:rPr>
                <a:t>根据</a:t>
              </a:r>
              <a:r>
                <a:rPr lang="en-US" altLang="zh-CN" sz="2000" b="1" dirty="0" smtClean="0">
                  <a:solidFill>
                    <a:schemeClr val="bg1"/>
                  </a:solidFill>
                  <a:latin typeface="+mn-ea"/>
                </a:rPr>
                <a:t>S3C44B0X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+mn-ea"/>
                </a:rPr>
                <a:t>的功能和资源就可以知道它的</a:t>
              </a:r>
              <a:r>
                <a:rPr lang="zh-CN" altLang="en-US" sz="2000" b="1" dirty="0" smtClean="0">
                  <a:solidFill>
                    <a:schemeClr val="bg1"/>
                  </a:solidFill>
                  <a:latin typeface="+mn-ea"/>
                </a:rPr>
                <a:t>应用场合非常广泛，可以用在工业控制与测量方面，做成嵌入式工控与测量系统。也可以用于网络应用、无线通讯、数码相机与智能成像、智能信息安全卡应用、数字机顶盒与播放器等方面。</a:t>
              </a:r>
              <a:endParaRPr lang="zh-CN" altLang="en-US" sz="20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1286635" y="1148430"/>
              <a:ext cx="420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CN" altLang="en-US" sz="2800" b="1" dirty="0">
                <a:solidFill>
                  <a:srgbClr val="FEAD40"/>
                </a:solidFill>
                <a:latin typeface="Impact" panose="020B080603090205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272551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B3E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1916705" y="2110085"/>
            <a:ext cx="53105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b="1" dirty="0" smtClean="0">
                <a:solidFill>
                  <a:schemeClr val="bg1"/>
                </a:solidFill>
                <a:latin typeface="+mn-ea"/>
              </a:rPr>
              <a:t>고마워요</a:t>
            </a:r>
            <a:r>
              <a:rPr lang="zh-CN" altLang="en-US" sz="5400" b="1" dirty="0" smtClean="0">
                <a:solidFill>
                  <a:schemeClr val="bg1"/>
                </a:solidFill>
                <a:latin typeface="+mn-ea"/>
              </a:rPr>
              <a:t>！</a:t>
            </a:r>
            <a:endParaRPr lang="zh-CN" altLang="en-US" sz="54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591368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5720" y="214296"/>
            <a:ext cx="4098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2800" dirty="0" smtClean="0">
                <a:latin typeface="+mj-ea"/>
                <a:ea typeface="+mj-ea"/>
              </a:rPr>
              <a:t>소개</a:t>
            </a:r>
            <a:r>
              <a:rPr lang="zh-CN" altLang="en-US" sz="2800" dirty="0" smtClean="0">
                <a:latin typeface="+mj-ea"/>
                <a:ea typeface="+mj-ea"/>
              </a:rPr>
              <a:t>（</a:t>
            </a:r>
            <a:r>
              <a:rPr lang="en-US" altLang="zh-CN" sz="2800" dirty="0" smtClean="0">
                <a:latin typeface="+mj-ea"/>
                <a:ea typeface="+mj-ea"/>
              </a:rPr>
              <a:t>introduction</a:t>
            </a:r>
            <a:r>
              <a:rPr lang="zh-CN" altLang="en-US" sz="2800" dirty="0" smtClean="0">
                <a:latin typeface="+mj-ea"/>
                <a:ea typeface="+mj-ea"/>
              </a:rPr>
              <a:t>）：</a:t>
            </a:r>
            <a:endParaRPr lang="zh-CN" altLang="en-US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2844" y="1000114"/>
            <a:ext cx="879599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S3C44B0X </a:t>
            </a:r>
            <a:r>
              <a:rPr lang="zh-CN" altLang="en-US" dirty="0" smtClean="0"/>
              <a:t>是</a:t>
            </a:r>
            <a:r>
              <a:rPr lang="en-US" altLang="zh-CN" dirty="0" smtClean="0"/>
              <a:t>Samsung</a:t>
            </a:r>
            <a:r>
              <a:rPr lang="zh-CN" altLang="en-US" dirty="0" smtClean="0"/>
              <a:t>（</a:t>
            </a:r>
            <a:r>
              <a:rPr lang="zh-CN" altLang="en-US" dirty="0" smtClean="0">
                <a:hlinkClick r:id="rId2"/>
              </a:rPr>
              <a:t>三星</a:t>
            </a:r>
            <a:r>
              <a:rPr lang="zh-CN" altLang="en-US" dirty="0" smtClean="0"/>
              <a:t>）公司的</a:t>
            </a:r>
            <a:r>
              <a:rPr lang="en-US" altLang="zh-CN" dirty="0" smtClean="0"/>
              <a:t>16/32</a:t>
            </a:r>
            <a:r>
              <a:rPr lang="zh-CN" altLang="en-US" dirty="0" smtClean="0"/>
              <a:t>位</a:t>
            </a:r>
            <a:r>
              <a:rPr lang="en-US" altLang="zh-CN" dirty="0" smtClean="0"/>
              <a:t>RISC</a:t>
            </a:r>
            <a:r>
              <a:rPr lang="zh-CN" altLang="en-US" dirty="0" smtClean="0"/>
              <a:t>处理器，内含一个由</a:t>
            </a:r>
            <a:r>
              <a:rPr lang="en-US" altLang="zh-CN" dirty="0" smtClean="0">
                <a:hlinkClick r:id="rId3"/>
              </a:rPr>
              <a:t>ARM</a:t>
            </a:r>
            <a:r>
              <a:rPr lang="zh-CN" altLang="en-US" dirty="0" smtClean="0">
                <a:hlinkClick r:id="rId3"/>
              </a:rPr>
              <a:t>公司</a:t>
            </a:r>
            <a:endParaRPr lang="en-US" altLang="zh-CN" dirty="0" smtClean="0"/>
          </a:p>
          <a:p>
            <a:r>
              <a:rPr lang="zh-CN" altLang="en-US" dirty="0" smtClean="0"/>
              <a:t>设计</a:t>
            </a:r>
            <a:r>
              <a:rPr lang="zh-CN" altLang="en-US" dirty="0" smtClean="0"/>
              <a:t>的</a:t>
            </a:r>
            <a:r>
              <a:rPr lang="en-US" altLang="zh-CN" dirty="0" smtClean="0"/>
              <a:t>16/32</a:t>
            </a:r>
            <a:r>
              <a:rPr lang="zh-CN" altLang="en-US" dirty="0" smtClean="0"/>
              <a:t>位</a:t>
            </a:r>
            <a:r>
              <a:rPr lang="en-US" altLang="zh-CN" dirty="0" smtClean="0">
                <a:hlinkClick r:id="rId4"/>
              </a:rPr>
              <a:t>ARM7</a:t>
            </a:r>
            <a:r>
              <a:rPr lang="en-US" altLang="zh-CN" dirty="0" smtClean="0"/>
              <a:t>TDMI RISC</a:t>
            </a:r>
            <a:r>
              <a:rPr lang="zh-CN" altLang="en-US" dirty="0" smtClean="0"/>
              <a:t>内核，也是</a:t>
            </a:r>
            <a:r>
              <a:rPr lang="en-US" altLang="zh-CN" dirty="0" smtClean="0">
                <a:hlinkClick r:id="rId4"/>
              </a:rPr>
              <a:t>ARM7</a:t>
            </a:r>
            <a:r>
              <a:rPr lang="zh-CN" altLang="en-US" dirty="0" smtClean="0"/>
              <a:t>系列中使用最广泛的一种</a:t>
            </a:r>
            <a:r>
              <a:rPr lang="zh-CN" altLang="en-US" dirty="0" smtClean="0"/>
              <a:t>内核</a:t>
            </a:r>
            <a:endParaRPr lang="en-US" altLang="zh-CN" dirty="0" smtClean="0"/>
          </a:p>
          <a:p>
            <a:r>
              <a:rPr lang="en-US" altLang="zh-CN" dirty="0" smtClean="0"/>
              <a:t>T</a:t>
            </a:r>
            <a:r>
              <a:rPr lang="zh-CN" altLang="en-US" dirty="0" smtClean="0"/>
              <a:t>：表示支持</a:t>
            </a:r>
            <a:r>
              <a:rPr lang="en-US" altLang="zh-CN" dirty="0" smtClean="0"/>
              <a:t>16</a:t>
            </a:r>
            <a:r>
              <a:rPr lang="zh-CN" altLang="en-US" dirty="0" smtClean="0"/>
              <a:t>为压缩指令集</a:t>
            </a:r>
            <a:r>
              <a:rPr lang="en-US" altLang="zh-CN" dirty="0" smtClean="0"/>
              <a:t>Thumb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en-US" altLang="zh-CN" dirty="0" smtClean="0"/>
              <a:t>D</a:t>
            </a:r>
            <a:r>
              <a:rPr lang="zh-CN" altLang="en-US" dirty="0" smtClean="0"/>
              <a:t>：表示支持片上</a:t>
            </a:r>
            <a:r>
              <a:rPr lang="en-US" altLang="zh-CN" dirty="0" smtClean="0"/>
              <a:t>Debug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en-US" altLang="zh-CN" dirty="0" smtClean="0"/>
              <a:t>M</a:t>
            </a:r>
            <a:r>
              <a:rPr lang="zh-CN" altLang="en-US" dirty="0" smtClean="0"/>
              <a:t>：内嵌</a:t>
            </a:r>
            <a:r>
              <a:rPr lang="zh-CN" altLang="en-US" dirty="0" smtClean="0"/>
              <a:t>硬件乘法器（</a:t>
            </a:r>
            <a:r>
              <a:rPr lang="en-US" altLang="zh-CN" dirty="0" smtClean="0"/>
              <a:t>Multiplier</a:t>
            </a:r>
            <a:r>
              <a:rPr lang="zh-CN" altLang="en-US" dirty="0" smtClean="0"/>
              <a:t>）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en-US" altLang="zh-CN" dirty="0" smtClean="0"/>
              <a:t>I</a:t>
            </a:r>
            <a:r>
              <a:rPr lang="zh-CN" altLang="en-US" dirty="0" smtClean="0"/>
              <a:t>： 嵌入式</a:t>
            </a:r>
            <a:r>
              <a:rPr lang="en-US" altLang="zh-CN" dirty="0" smtClean="0"/>
              <a:t>ICE</a:t>
            </a:r>
            <a:r>
              <a:rPr lang="zh-CN" altLang="en-US" dirty="0" smtClean="0"/>
              <a:t>，支持片上断点和调试点），</a:t>
            </a:r>
            <a:endParaRPr lang="zh-CN" altLang="en-US" dirty="0"/>
          </a:p>
        </p:txBody>
      </p:sp>
      <p:pic>
        <p:nvPicPr>
          <p:cNvPr id="7" name="图片 6" descr="201372910125380748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2066" y="1855836"/>
            <a:ext cx="4071934" cy="3287664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5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37292" y="210554"/>
            <a:ext cx="2627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자원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(resources)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01570" y="996575"/>
            <a:ext cx="5524989" cy="1338828"/>
            <a:chOff x="622186" y="996575"/>
            <a:chExt cx="5524989" cy="1338828"/>
          </a:xfrm>
        </p:grpSpPr>
        <p:sp>
          <p:nvSpPr>
            <p:cNvPr id="3" name="椭圆 1"/>
            <p:cNvSpPr/>
            <p:nvPr/>
          </p:nvSpPr>
          <p:spPr>
            <a:xfrm>
              <a:off x="622186" y="1198330"/>
              <a:ext cx="439424" cy="518325"/>
            </a:xfrm>
            <a:custGeom>
              <a:avLst/>
              <a:gdLst/>
              <a:ahLst/>
              <a:cxnLst/>
              <a:rect l="l" t="t" r="r" b="b"/>
              <a:pathLst>
                <a:path w="675074" h="816163">
                  <a:moveTo>
                    <a:pt x="337537" y="108230"/>
                  </a:moveTo>
                  <a:cubicBezTo>
                    <a:pt x="281429" y="108230"/>
                    <a:pt x="235944" y="153715"/>
                    <a:pt x="235944" y="209823"/>
                  </a:cubicBezTo>
                  <a:cubicBezTo>
                    <a:pt x="235944" y="265931"/>
                    <a:pt x="281429" y="311416"/>
                    <a:pt x="337537" y="311416"/>
                  </a:cubicBezTo>
                  <a:cubicBezTo>
                    <a:pt x="393645" y="311416"/>
                    <a:pt x="439130" y="265931"/>
                    <a:pt x="439130" y="209823"/>
                  </a:cubicBezTo>
                  <a:cubicBezTo>
                    <a:pt x="439130" y="153715"/>
                    <a:pt x="393645" y="108230"/>
                    <a:pt x="337537" y="108230"/>
                  </a:cubicBezTo>
                  <a:close/>
                  <a:moveTo>
                    <a:pt x="337537" y="0"/>
                  </a:moveTo>
                  <a:cubicBezTo>
                    <a:pt x="523954" y="0"/>
                    <a:pt x="675074" y="151120"/>
                    <a:pt x="675074" y="337537"/>
                  </a:cubicBezTo>
                  <a:cubicBezTo>
                    <a:pt x="675074" y="443308"/>
                    <a:pt x="623250" y="521840"/>
                    <a:pt x="549310" y="598408"/>
                  </a:cubicBezTo>
                  <a:lnTo>
                    <a:pt x="337537" y="816163"/>
                  </a:lnTo>
                  <a:lnTo>
                    <a:pt x="125765" y="598408"/>
                  </a:lnTo>
                  <a:cubicBezTo>
                    <a:pt x="51825" y="531365"/>
                    <a:pt x="0" y="443308"/>
                    <a:pt x="0" y="337537"/>
                  </a:cubicBezTo>
                  <a:cubicBezTo>
                    <a:pt x="0" y="151120"/>
                    <a:pt x="151120" y="0"/>
                    <a:pt x="337537" y="0"/>
                  </a:cubicBezTo>
                  <a:close/>
                </a:path>
              </a:pathLst>
            </a:custGeom>
            <a:gradFill>
              <a:gsLst>
                <a:gs pos="49000">
                  <a:srgbClr val="AE3A2E"/>
                </a:gs>
                <a:gs pos="50000">
                  <a:srgbClr val="CE5144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1241630" y="996575"/>
              <a:ext cx="4905545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b="1" dirty="0" smtClean="0">
                  <a:solidFill>
                    <a:schemeClr val="bg1"/>
                  </a:solidFill>
                </a:rPr>
                <a:t> ARM7TDMI </a:t>
              </a:r>
              <a:r>
                <a:rPr lang="zh-CN" altLang="en-US" b="1" dirty="0" smtClean="0">
                  <a:solidFill>
                    <a:schemeClr val="bg1"/>
                  </a:solidFill>
                </a:rPr>
                <a:t>内核 </a:t>
              </a:r>
              <a:endParaRPr lang="en-US" altLang="zh-CN" b="1" dirty="0" smtClean="0">
                <a:solidFill>
                  <a:schemeClr val="bg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b="1" dirty="0" smtClean="0">
                  <a:solidFill>
                    <a:schemeClr val="bg1"/>
                  </a:solidFill>
                </a:rPr>
                <a:t>8KB </a:t>
              </a:r>
              <a:r>
                <a:rPr lang="zh-CN" altLang="en-US" b="1" dirty="0" smtClean="0">
                  <a:solidFill>
                    <a:schemeClr val="bg1"/>
                  </a:solidFill>
                </a:rPr>
                <a:t>的 </a:t>
              </a:r>
              <a:r>
                <a:rPr lang="en-US" altLang="zh-CN" b="1" dirty="0" smtClean="0">
                  <a:solidFill>
                    <a:schemeClr val="bg1"/>
                  </a:solidFill>
                </a:rPr>
                <a:t>cache </a:t>
              </a:r>
              <a:r>
                <a:rPr lang="zh-CN" altLang="en-US" b="1" dirty="0" smtClean="0">
                  <a:solidFill>
                    <a:schemeClr val="bg1"/>
                  </a:solidFill>
                </a:rPr>
                <a:t>外部存储器控制器</a:t>
              </a:r>
              <a:endParaRPr lang="en-US" altLang="zh-CN" b="1" dirty="0" smtClean="0">
                <a:solidFill>
                  <a:schemeClr val="bg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b="1" dirty="0" smtClean="0">
                  <a:solidFill>
                    <a:schemeClr val="bg1"/>
                  </a:solidFill>
                </a:rPr>
                <a:t>LCD </a:t>
              </a:r>
              <a:r>
                <a:rPr lang="zh-CN" altLang="en-US" b="1" dirty="0" smtClean="0">
                  <a:solidFill>
                    <a:schemeClr val="bg1"/>
                  </a:solidFill>
                </a:rPr>
                <a:t>控制器 带专用</a:t>
              </a:r>
              <a:r>
                <a:rPr lang="en-US" altLang="zh-CN" b="1" dirty="0" smtClean="0">
                  <a:solidFill>
                    <a:schemeClr val="bg1"/>
                  </a:solidFill>
                </a:rPr>
                <a:t>DMA</a:t>
              </a:r>
              <a:r>
                <a:rPr lang="zh-CN" altLang="en-US" b="1" dirty="0" smtClean="0">
                  <a:solidFill>
                    <a:schemeClr val="bg1"/>
                  </a:solidFill>
                </a:rPr>
                <a:t>的</a:t>
              </a:r>
              <a:r>
                <a:rPr lang="en-US" altLang="zh-CN" b="1" dirty="0" smtClean="0">
                  <a:solidFill>
                    <a:schemeClr val="bg1"/>
                  </a:solidFill>
                </a:rPr>
                <a:t>LCD </a:t>
              </a:r>
              <a:r>
                <a:rPr lang="zh-CN" altLang="en-US" b="1" dirty="0" smtClean="0">
                  <a:solidFill>
                    <a:schemeClr val="bg1"/>
                  </a:solidFill>
                </a:rPr>
                <a:t>控制器 </a:t>
              </a:r>
              <a:endParaRPr lang="zh-CN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1241630" y="2212289"/>
            <a:ext cx="6677202" cy="1585049"/>
            <a:chOff x="640103" y="2212289"/>
            <a:chExt cx="6677202" cy="1585049"/>
          </a:xfrm>
        </p:grpSpPr>
        <p:sp>
          <p:nvSpPr>
            <p:cNvPr id="5" name="椭圆 1"/>
            <p:cNvSpPr/>
            <p:nvPr/>
          </p:nvSpPr>
          <p:spPr>
            <a:xfrm>
              <a:off x="640103" y="2413465"/>
              <a:ext cx="421507" cy="518325"/>
            </a:xfrm>
            <a:custGeom>
              <a:avLst/>
              <a:gdLst/>
              <a:ahLst/>
              <a:cxnLst/>
              <a:rect l="l" t="t" r="r" b="b"/>
              <a:pathLst>
                <a:path w="675074" h="816163">
                  <a:moveTo>
                    <a:pt x="337537" y="108230"/>
                  </a:moveTo>
                  <a:cubicBezTo>
                    <a:pt x="281429" y="108230"/>
                    <a:pt x="235944" y="153715"/>
                    <a:pt x="235944" y="209823"/>
                  </a:cubicBezTo>
                  <a:cubicBezTo>
                    <a:pt x="235944" y="265931"/>
                    <a:pt x="281429" y="311416"/>
                    <a:pt x="337537" y="311416"/>
                  </a:cubicBezTo>
                  <a:cubicBezTo>
                    <a:pt x="393645" y="311416"/>
                    <a:pt x="439130" y="265931"/>
                    <a:pt x="439130" y="209823"/>
                  </a:cubicBezTo>
                  <a:cubicBezTo>
                    <a:pt x="439130" y="153715"/>
                    <a:pt x="393645" y="108230"/>
                    <a:pt x="337537" y="108230"/>
                  </a:cubicBezTo>
                  <a:close/>
                  <a:moveTo>
                    <a:pt x="337537" y="0"/>
                  </a:moveTo>
                  <a:cubicBezTo>
                    <a:pt x="523954" y="0"/>
                    <a:pt x="675074" y="151120"/>
                    <a:pt x="675074" y="337537"/>
                  </a:cubicBezTo>
                  <a:cubicBezTo>
                    <a:pt x="675074" y="443308"/>
                    <a:pt x="623250" y="521840"/>
                    <a:pt x="549310" y="598408"/>
                  </a:cubicBezTo>
                  <a:lnTo>
                    <a:pt x="337537" y="816163"/>
                  </a:lnTo>
                  <a:lnTo>
                    <a:pt x="125765" y="598408"/>
                  </a:lnTo>
                  <a:cubicBezTo>
                    <a:pt x="51825" y="531365"/>
                    <a:pt x="0" y="443308"/>
                    <a:pt x="0" y="337537"/>
                  </a:cubicBezTo>
                  <a:cubicBezTo>
                    <a:pt x="0" y="151120"/>
                    <a:pt x="151120" y="0"/>
                    <a:pt x="337537" y="0"/>
                  </a:cubicBezTo>
                  <a:close/>
                </a:path>
              </a:pathLst>
            </a:custGeom>
            <a:gradFill>
              <a:gsLst>
                <a:gs pos="49000">
                  <a:srgbClr val="BB861F"/>
                </a:gs>
                <a:gs pos="50000">
                  <a:srgbClr val="DDA334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1241630" y="2212289"/>
              <a:ext cx="6075675" cy="15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两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个通用的</a:t>
              </a: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DMA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通道，两个带外部请求的外围</a:t>
              </a: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DMA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通道</a:t>
              </a:r>
              <a:endParaRPr lang="zh-CN" altLang="en-US" b="1" dirty="0">
                <a:solidFill>
                  <a:schemeClr val="bg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5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个通道</a:t>
              </a: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PWM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定时器和一个内部定时器</a:t>
              </a:r>
              <a:endParaRPr lang="en-US" altLang="zh-CN" b="1" dirty="0" smtClean="0">
                <a:solidFill>
                  <a:schemeClr val="bg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看门狗定时器</a:t>
              </a:r>
              <a:endParaRPr lang="en-US" altLang="zh-CN" b="1" dirty="0" smtClean="0">
                <a:solidFill>
                  <a:schemeClr val="bg1"/>
                </a:solidFill>
                <a:latin typeface="+mn-ea"/>
              </a:endParaRPr>
            </a:p>
            <a:p>
              <a:endParaRPr lang="zh-CN" altLang="en-US" sz="1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961710" y="3649303"/>
            <a:ext cx="5386810" cy="1338828"/>
            <a:chOff x="625350" y="3649303"/>
            <a:chExt cx="5386810" cy="1338828"/>
          </a:xfrm>
        </p:grpSpPr>
        <p:sp>
          <p:nvSpPr>
            <p:cNvPr id="4" name="椭圆 1"/>
            <p:cNvSpPr/>
            <p:nvPr/>
          </p:nvSpPr>
          <p:spPr>
            <a:xfrm>
              <a:off x="625350" y="3696875"/>
              <a:ext cx="436259" cy="542127"/>
            </a:xfrm>
            <a:custGeom>
              <a:avLst/>
              <a:gdLst/>
              <a:ahLst/>
              <a:cxnLst/>
              <a:rect l="l" t="t" r="r" b="b"/>
              <a:pathLst>
                <a:path w="675074" h="816163">
                  <a:moveTo>
                    <a:pt x="337537" y="108230"/>
                  </a:moveTo>
                  <a:cubicBezTo>
                    <a:pt x="281429" y="108230"/>
                    <a:pt x="235944" y="153715"/>
                    <a:pt x="235944" y="209823"/>
                  </a:cubicBezTo>
                  <a:cubicBezTo>
                    <a:pt x="235944" y="265931"/>
                    <a:pt x="281429" y="311416"/>
                    <a:pt x="337537" y="311416"/>
                  </a:cubicBezTo>
                  <a:cubicBezTo>
                    <a:pt x="393645" y="311416"/>
                    <a:pt x="439130" y="265931"/>
                    <a:pt x="439130" y="209823"/>
                  </a:cubicBezTo>
                  <a:cubicBezTo>
                    <a:pt x="439130" y="153715"/>
                    <a:pt x="393645" y="108230"/>
                    <a:pt x="337537" y="108230"/>
                  </a:cubicBezTo>
                  <a:close/>
                  <a:moveTo>
                    <a:pt x="337537" y="0"/>
                  </a:moveTo>
                  <a:cubicBezTo>
                    <a:pt x="523954" y="0"/>
                    <a:pt x="675074" y="151120"/>
                    <a:pt x="675074" y="337537"/>
                  </a:cubicBezTo>
                  <a:cubicBezTo>
                    <a:pt x="675074" y="443308"/>
                    <a:pt x="623250" y="521840"/>
                    <a:pt x="549310" y="598408"/>
                  </a:cubicBezTo>
                  <a:lnTo>
                    <a:pt x="337537" y="816163"/>
                  </a:lnTo>
                  <a:lnTo>
                    <a:pt x="125765" y="598408"/>
                  </a:lnTo>
                  <a:cubicBezTo>
                    <a:pt x="51825" y="531365"/>
                    <a:pt x="0" y="443308"/>
                    <a:pt x="0" y="337537"/>
                  </a:cubicBezTo>
                  <a:cubicBezTo>
                    <a:pt x="0" y="151120"/>
                    <a:pt x="151120" y="0"/>
                    <a:pt x="337537" y="0"/>
                  </a:cubicBezTo>
                  <a:close/>
                </a:path>
              </a:pathLst>
            </a:custGeom>
            <a:gradFill>
              <a:gsLst>
                <a:gs pos="49000">
                  <a:srgbClr val="216694"/>
                </a:gs>
                <a:gs pos="50000">
                  <a:srgbClr val="2980B9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1241629" y="3649303"/>
              <a:ext cx="4770531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71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位的通用</a:t>
              </a: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I/O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接口 </a:t>
              </a: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8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个外部中断源</a:t>
              </a:r>
              <a:endParaRPr lang="en-US" altLang="zh-CN" b="1" dirty="0" smtClean="0">
                <a:solidFill>
                  <a:schemeClr val="bg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8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通道的</a:t>
              </a: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10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位</a:t>
              </a: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ADC</a:t>
              </a:r>
            </a:p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带日立功能的实时时钟</a:t>
              </a:r>
              <a:endParaRPr lang="en-US" altLang="zh-CN" b="1" dirty="0" smtClean="0">
                <a:solidFill>
                  <a:schemeClr val="bg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212248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5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37292" y="210554"/>
            <a:ext cx="2627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기능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(function)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grpSp>
        <p:nvGrpSpPr>
          <p:cNvPr id="6" name="组合 7"/>
          <p:cNvGrpSpPr/>
          <p:nvPr/>
        </p:nvGrpSpPr>
        <p:grpSpPr>
          <a:xfrm>
            <a:off x="701570" y="996575"/>
            <a:ext cx="5524989" cy="1338828"/>
            <a:chOff x="622186" y="996575"/>
            <a:chExt cx="5524989" cy="1338828"/>
          </a:xfrm>
        </p:grpSpPr>
        <p:sp>
          <p:nvSpPr>
            <p:cNvPr id="3" name="椭圆 1"/>
            <p:cNvSpPr/>
            <p:nvPr/>
          </p:nvSpPr>
          <p:spPr>
            <a:xfrm>
              <a:off x="622186" y="1198330"/>
              <a:ext cx="439424" cy="518325"/>
            </a:xfrm>
            <a:custGeom>
              <a:avLst/>
              <a:gdLst/>
              <a:ahLst/>
              <a:cxnLst/>
              <a:rect l="l" t="t" r="r" b="b"/>
              <a:pathLst>
                <a:path w="675074" h="816163">
                  <a:moveTo>
                    <a:pt x="337537" y="108230"/>
                  </a:moveTo>
                  <a:cubicBezTo>
                    <a:pt x="281429" y="108230"/>
                    <a:pt x="235944" y="153715"/>
                    <a:pt x="235944" y="209823"/>
                  </a:cubicBezTo>
                  <a:cubicBezTo>
                    <a:pt x="235944" y="265931"/>
                    <a:pt x="281429" y="311416"/>
                    <a:pt x="337537" y="311416"/>
                  </a:cubicBezTo>
                  <a:cubicBezTo>
                    <a:pt x="393645" y="311416"/>
                    <a:pt x="439130" y="265931"/>
                    <a:pt x="439130" y="209823"/>
                  </a:cubicBezTo>
                  <a:cubicBezTo>
                    <a:pt x="439130" y="153715"/>
                    <a:pt x="393645" y="108230"/>
                    <a:pt x="337537" y="108230"/>
                  </a:cubicBezTo>
                  <a:close/>
                  <a:moveTo>
                    <a:pt x="337537" y="0"/>
                  </a:moveTo>
                  <a:cubicBezTo>
                    <a:pt x="523954" y="0"/>
                    <a:pt x="675074" y="151120"/>
                    <a:pt x="675074" y="337537"/>
                  </a:cubicBezTo>
                  <a:cubicBezTo>
                    <a:pt x="675074" y="443308"/>
                    <a:pt x="623250" y="521840"/>
                    <a:pt x="549310" y="598408"/>
                  </a:cubicBezTo>
                  <a:lnTo>
                    <a:pt x="337537" y="816163"/>
                  </a:lnTo>
                  <a:lnTo>
                    <a:pt x="125765" y="598408"/>
                  </a:lnTo>
                  <a:cubicBezTo>
                    <a:pt x="51825" y="531365"/>
                    <a:pt x="0" y="443308"/>
                    <a:pt x="0" y="337537"/>
                  </a:cubicBezTo>
                  <a:cubicBezTo>
                    <a:pt x="0" y="151120"/>
                    <a:pt x="151120" y="0"/>
                    <a:pt x="337537" y="0"/>
                  </a:cubicBezTo>
                  <a:close/>
                </a:path>
              </a:pathLst>
            </a:custGeom>
            <a:gradFill>
              <a:gsLst>
                <a:gs pos="49000">
                  <a:srgbClr val="AE3A2E"/>
                </a:gs>
                <a:gs pos="50000">
                  <a:srgbClr val="CE5144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1241630" y="996575"/>
              <a:ext cx="4905545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b="1" dirty="0" smtClean="0">
                  <a:solidFill>
                    <a:schemeClr val="bg1"/>
                  </a:solidFill>
                </a:rPr>
                <a:t> </a:t>
              </a:r>
              <a:r>
                <a:rPr lang="zh-CN" altLang="en-US" b="1" dirty="0" smtClean="0">
                  <a:solidFill>
                    <a:schemeClr val="bg1"/>
                  </a:solidFill>
                </a:rPr>
                <a:t>电源管理支持 </a:t>
              </a:r>
              <a:endParaRPr lang="en-US" altLang="zh-CN" b="1" dirty="0" smtClean="0">
                <a:solidFill>
                  <a:schemeClr val="bg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solidFill>
                    <a:schemeClr val="bg1"/>
                  </a:solidFill>
                </a:rPr>
                <a:t>系统管理功能</a:t>
              </a:r>
              <a:endParaRPr lang="en-US" altLang="zh-CN" b="1" dirty="0" smtClean="0">
                <a:solidFill>
                  <a:schemeClr val="bg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b="1" dirty="0" smtClean="0">
                  <a:solidFill>
                    <a:schemeClr val="bg1"/>
                  </a:solidFill>
                </a:rPr>
                <a:t>Cache</a:t>
              </a:r>
              <a:r>
                <a:rPr lang="zh-CN" altLang="en-US" b="1" dirty="0" smtClean="0">
                  <a:solidFill>
                    <a:schemeClr val="bg1"/>
                  </a:solidFill>
                </a:rPr>
                <a:t>和内部存储器功能</a:t>
              </a:r>
              <a:endParaRPr lang="zh-CN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组合 8"/>
          <p:cNvGrpSpPr/>
          <p:nvPr/>
        </p:nvGrpSpPr>
        <p:grpSpPr>
          <a:xfrm>
            <a:off x="1241630" y="2212289"/>
            <a:ext cx="6677202" cy="1200329"/>
            <a:chOff x="640103" y="2212289"/>
            <a:chExt cx="6677202" cy="1200329"/>
          </a:xfrm>
        </p:grpSpPr>
        <p:sp>
          <p:nvSpPr>
            <p:cNvPr id="5" name="椭圆 1"/>
            <p:cNvSpPr/>
            <p:nvPr/>
          </p:nvSpPr>
          <p:spPr>
            <a:xfrm>
              <a:off x="640103" y="2413465"/>
              <a:ext cx="421507" cy="518325"/>
            </a:xfrm>
            <a:custGeom>
              <a:avLst/>
              <a:gdLst/>
              <a:ahLst/>
              <a:cxnLst/>
              <a:rect l="l" t="t" r="r" b="b"/>
              <a:pathLst>
                <a:path w="675074" h="816163">
                  <a:moveTo>
                    <a:pt x="337537" y="108230"/>
                  </a:moveTo>
                  <a:cubicBezTo>
                    <a:pt x="281429" y="108230"/>
                    <a:pt x="235944" y="153715"/>
                    <a:pt x="235944" y="209823"/>
                  </a:cubicBezTo>
                  <a:cubicBezTo>
                    <a:pt x="235944" y="265931"/>
                    <a:pt x="281429" y="311416"/>
                    <a:pt x="337537" y="311416"/>
                  </a:cubicBezTo>
                  <a:cubicBezTo>
                    <a:pt x="393645" y="311416"/>
                    <a:pt x="439130" y="265931"/>
                    <a:pt x="439130" y="209823"/>
                  </a:cubicBezTo>
                  <a:cubicBezTo>
                    <a:pt x="439130" y="153715"/>
                    <a:pt x="393645" y="108230"/>
                    <a:pt x="337537" y="108230"/>
                  </a:cubicBezTo>
                  <a:close/>
                  <a:moveTo>
                    <a:pt x="337537" y="0"/>
                  </a:moveTo>
                  <a:cubicBezTo>
                    <a:pt x="523954" y="0"/>
                    <a:pt x="675074" y="151120"/>
                    <a:pt x="675074" y="337537"/>
                  </a:cubicBezTo>
                  <a:cubicBezTo>
                    <a:pt x="675074" y="443308"/>
                    <a:pt x="623250" y="521840"/>
                    <a:pt x="549310" y="598408"/>
                  </a:cubicBezTo>
                  <a:lnTo>
                    <a:pt x="337537" y="816163"/>
                  </a:lnTo>
                  <a:lnTo>
                    <a:pt x="125765" y="598408"/>
                  </a:lnTo>
                  <a:cubicBezTo>
                    <a:pt x="51825" y="531365"/>
                    <a:pt x="0" y="443308"/>
                    <a:pt x="0" y="337537"/>
                  </a:cubicBezTo>
                  <a:cubicBezTo>
                    <a:pt x="0" y="151120"/>
                    <a:pt x="151120" y="0"/>
                    <a:pt x="337537" y="0"/>
                  </a:cubicBezTo>
                  <a:close/>
                </a:path>
              </a:pathLst>
            </a:custGeom>
            <a:gradFill>
              <a:gsLst>
                <a:gs pos="49000">
                  <a:srgbClr val="BB861F"/>
                </a:gs>
                <a:gs pos="50000">
                  <a:srgbClr val="DDA334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1241630" y="2212289"/>
              <a:ext cx="60756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中断控制器</a:t>
              </a:r>
              <a:endParaRPr lang="en-US" altLang="zh-CN" b="1" dirty="0" smtClean="0">
                <a:solidFill>
                  <a:schemeClr val="bg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时钟和电源管理功能</a:t>
              </a:r>
              <a:endParaRPr lang="en-US" altLang="zh-CN" b="1" dirty="0" smtClean="0">
                <a:solidFill>
                  <a:schemeClr val="bg1"/>
                </a:solidFill>
                <a:latin typeface="+mn-ea"/>
              </a:endParaRPr>
            </a:p>
            <a:p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定时器功能</a:t>
              </a:r>
              <a:endParaRPr lang="zh-CN" altLang="en-US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8" name="组合 9"/>
          <p:cNvGrpSpPr/>
          <p:nvPr/>
        </p:nvGrpSpPr>
        <p:grpSpPr>
          <a:xfrm>
            <a:off x="1961710" y="3649303"/>
            <a:ext cx="5386810" cy="1338828"/>
            <a:chOff x="625350" y="3649303"/>
            <a:chExt cx="5386810" cy="1338828"/>
          </a:xfrm>
        </p:grpSpPr>
        <p:sp>
          <p:nvSpPr>
            <p:cNvPr id="4" name="椭圆 1"/>
            <p:cNvSpPr/>
            <p:nvPr/>
          </p:nvSpPr>
          <p:spPr>
            <a:xfrm>
              <a:off x="625350" y="3696875"/>
              <a:ext cx="436259" cy="542127"/>
            </a:xfrm>
            <a:custGeom>
              <a:avLst/>
              <a:gdLst/>
              <a:ahLst/>
              <a:cxnLst/>
              <a:rect l="l" t="t" r="r" b="b"/>
              <a:pathLst>
                <a:path w="675074" h="816163">
                  <a:moveTo>
                    <a:pt x="337537" y="108230"/>
                  </a:moveTo>
                  <a:cubicBezTo>
                    <a:pt x="281429" y="108230"/>
                    <a:pt x="235944" y="153715"/>
                    <a:pt x="235944" y="209823"/>
                  </a:cubicBezTo>
                  <a:cubicBezTo>
                    <a:pt x="235944" y="265931"/>
                    <a:pt x="281429" y="311416"/>
                    <a:pt x="337537" y="311416"/>
                  </a:cubicBezTo>
                  <a:cubicBezTo>
                    <a:pt x="393645" y="311416"/>
                    <a:pt x="439130" y="265931"/>
                    <a:pt x="439130" y="209823"/>
                  </a:cubicBezTo>
                  <a:cubicBezTo>
                    <a:pt x="439130" y="153715"/>
                    <a:pt x="393645" y="108230"/>
                    <a:pt x="337537" y="108230"/>
                  </a:cubicBezTo>
                  <a:close/>
                  <a:moveTo>
                    <a:pt x="337537" y="0"/>
                  </a:moveTo>
                  <a:cubicBezTo>
                    <a:pt x="523954" y="0"/>
                    <a:pt x="675074" y="151120"/>
                    <a:pt x="675074" y="337537"/>
                  </a:cubicBezTo>
                  <a:cubicBezTo>
                    <a:pt x="675074" y="443308"/>
                    <a:pt x="623250" y="521840"/>
                    <a:pt x="549310" y="598408"/>
                  </a:cubicBezTo>
                  <a:lnTo>
                    <a:pt x="337537" y="816163"/>
                  </a:lnTo>
                  <a:lnTo>
                    <a:pt x="125765" y="598408"/>
                  </a:lnTo>
                  <a:cubicBezTo>
                    <a:pt x="51825" y="531365"/>
                    <a:pt x="0" y="443308"/>
                    <a:pt x="0" y="337537"/>
                  </a:cubicBezTo>
                  <a:cubicBezTo>
                    <a:pt x="0" y="151120"/>
                    <a:pt x="151120" y="0"/>
                    <a:pt x="337537" y="0"/>
                  </a:cubicBezTo>
                  <a:close/>
                </a:path>
              </a:pathLst>
            </a:custGeom>
            <a:gradFill>
              <a:gsLst>
                <a:gs pos="49000">
                  <a:srgbClr val="216694"/>
                </a:gs>
                <a:gs pos="50000">
                  <a:srgbClr val="2980B9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1241629" y="3649303"/>
              <a:ext cx="4770531" cy="1338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b="1" dirty="0" smtClean="0">
                  <a:solidFill>
                    <a:schemeClr val="bg1"/>
                  </a:solidFill>
                  <a:latin typeface="+mn-ea"/>
                </a:rPr>
                <a:t>DMA </a:t>
              </a: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控制器</a:t>
              </a:r>
              <a:endParaRPr lang="en-US" altLang="zh-CN" b="1" dirty="0" smtClean="0">
                <a:solidFill>
                  <a:schemeClr val="bg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b="1" dirty="0" smtClean="0">
                  <a:solidFill>
                    <a:schemeClr val="bg1"/>
                  </a:solidFill>
                  <a:latin typeface="+mn-ea"/>
                </a:rPr>
                <a:t>通用输入输出功能</a:t>
              </a:r>
              <a:endParaRPr lang="en-US" altLang="zh-CN" b="1" dirty="0" smtClean="0">
                <a:solidFill>
                  <a:schemeClr val="bg1"/>
                </a:solidFill>
                <a:latin typeface="+mn-ea"/>
              </a:endParaRPr>
            </a:p>
            <a:p>
              <a:pPr>
                <a:lnSpc>
                  <a:spcPct val="150000"/>
                </a:lnSpc>
              </a:pPr>
              <a:endParaRPr lang="en-US" altLang="zh-CN" b="1" dirty="0" smtClean="0">
                <a:solidFill>
                  <a:schemeClr val="bg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212248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5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zh-CN" dirty="0" smtClean="0"/>
              <a:t>S3C44B0X</a:t>
            </a:r>
            <a:r>
              <a:rPr lang="zh-CN" altLang="en-US" dirty="0" smtClean="0"/>
              <a:t>其</a:t>
            </a:r>
            <a:r>
              <a:rPr lang="zh-CN" altLang="en-US" dirty="0" smtClean="0"/>
              <a:t>外部可扩充</a:t>
            </a:r>
            <a:r>
              <a:rPr lang="en-US" altLang="zh-CN" dirty="0" smtClean="0"/>
              <a:t>SDRAM</a:t>
            </a:r>
            <a:r>
              <a:rPr lang="zh-CN" altLang="en-US" dirty="0" smtClean="0"/>
              <a:t>、</a:t>
            </a:r>
            <a:r>
              <a:rPr lang="en-US" altLang="zh-CN" dirty="0" smtClean="0"/>
              <a:t>ROM</a:t>
            </a:r>
            <a:r>
              <a:rPr lang="zh-CN" altLang="en-US" dirty="0" smtClean="0"/>
              <a:t>、</a:t>
            </a:r>
            <a:r>
              <a:rPr lang="en-US" altLang="zh-CN" dirty="0" smtClean="0"/>
              <a:t>Flash</a:t>
            </a:r>
            <a:r>
              <a:rPr lang="zh-CN" altLang="en-US" dirty="0" smtClean="0"/>
              <a:t>等存储器。介绍一种针对</a:t>
            </a:r>
            <a:r>
              <a:rPr lang="en-US" altLang="zh-CN" dirty="0" smtClean="0"/>
              <a:t>S3C44BOX</a:t>
            </a:r>
            <a:r>
              <a:rPr lang="zh-CN" altLang="en-US" dirty="0" smtClean="0"/>
              <a:t>微处理器外挂的</a:t>
            </a:r>
            <a:r>
              <a:rPr lang="en-US" altLang="zh-CN" dirty="0" smtClean="0"/>
              <a:t>FLASH</a:t>
            </a:r>
            <a:r>
              <a:rPr lang="zh-CN" altLang="en-US" dirty="0" smtClean="0"/>
              <a:t>存储器的文件系统的设计与实现过程。在对文件的读写过程中，采用</a:t>
            </a:r>
            <a:r>
              <a:rPr lang="en-US" altLang="zh-CN" dirty="0" smtClean="0"/>
              <a:t>SDRAM</a:t>
            </a:r>
            <a:r>
              <a:rPr lang="zh-CN" altLang="en-US" dirty="0" smtClean="0"/>
              <a:t>作为缓冲区，提高读写速度，避免对</a:t>
            </a:r>
            <a:r>
              <a:rPr lang="en-US" altLang="zh-CN" dirty="0" smtClean="0"/>
              <a:t>Flash</a:t>
            </a:r>
            <a:r>
              <a:rPr lang="zh-CN" altLang="en-US" dirty="0" smtClean="0"/>
              <a:t>的频繁操作，从而延长</a:t>
            </a:r>
            <a:r>
              <a:rPr lang="en-US" altLang="zh-CN" dirty="0" smtClean="0"/>
              <a:t>Flash</a:t>
            </a:r>
            <a:r>
              <a:rPr lang="zh-CN" altLang="en-US" dirty="0" smtClean="0"/>
              <a:t>的使用寿命。</a:t>
            </a:r>
            <a:endParaRPr lang="zh-CN" altLang="en-US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5720" y="214296"/>
            <a:ext cx="8358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bg1"/>
                </a:solidFill>
              </a:rPr>
              <a:t>플래쉬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메모리의 우세</a:t>
            </a:r>
            <a:r>
              <a:rPr lang="en-US" altLang="zh-CN" sz="2800" b="1" dirty="0" smtClean="0">
                <a:solidFill>
                  <a:schemeClr val="bg1"/>
                </a:solidFill>
              </a:rPr>
              <a:t>(Advantages in flash)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90925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矩形 4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4393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4" name="文本框 25"/>
          <p:cNvSpPr txBox="1"/>
          <p:nvPr/>
        </p:nvSpPr>
        <p:spPr>
          <a:xfrm>
            <a:off x="214282" y="214296"/>
            <a:ext cx="471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b="1" dirty="0" smtClean="0">
                <a:solidFill>
                  <a:schemeClr val="bg1"/>
                </a:solidFill>
              </a:rPr>
              <a:t>특성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（</a:t>
            </a:r>
            <a:r>
              <a:rPr lang="en-US" altLang="zh-CN" sz="3600" b="1" dirty="0" smtClean="0">
                <a:solidFill>
                  <a:schemeClr val="bg1"/>
                </a:solidFill>
              </a:rPr>
              <a:t>characteristic</a:t>
            </a:r>
            <a:r>
              <a:rPr lang="zh-CN" altLang="en-US" sz="3600" b="1" dirty="0" smtClean="0">
                <a:solidFill>
                  <a:schemeClr val="bg1"/>
                </a:solidFill>
              </a:rPr>
              <a:t>）</a:t>
            </a:r>
            <a:endParaRPr lang="zh-CN" altLang="en-US" sz="3600" b="1" dirty="0">
              <a:solidFill>
                <a:schemeClr val="bg1"/>
              </a:solidFill>
            </a:endParaRPr>
          </a:p>
        </p:txBody>
      </p:sp>
      <p:sp>
        <p:nvSpPr>
          <p:cNvPr id="5" name="文本框 25"/>
          <p:cNvSpPr txBox="1"/>
          <p:nvPr/>
        </p:nvSpPr>
        <p:spPr>
          <a:xfrm>
            <a:off x="214282" y="857238"/>
            <a:ext cx="8929718" cy="2898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 smtClean="0">
                <a:solidFill>
                  <a:schemeClr val="bg1"/>
                </a:solidFill>
              </a:rPr>
              <a:t>供电：内核</a:t>
            </a:r>
            <a:r>
              <a:rPr lang="en-US" altLang="zh-CN" sz="3200" dirty="0" smtClean="0">
                <a:solidFill>
                  <a:schemeClr val="bg1"/>
                </a:solidFill>
              </a:rPr>
              <a:t>2.5V  ,I/O 3.0V-3.6V</a:t>
            </a:r>
          </a:p>
          <a:p>
            <a:pPr>
              <a:lnSpc>
                <a:spcPct val="200000"/>
              </a:lnSpc>
            </a:pPr>
            <a:r>
              <a:rPr lang="zh-CN" altLang="en-US" sz="3200" dirty="0" smtClean="0">
                <a:solidFill>
                  <a:schemeClr val="bg1"/>
                </a:solidFill>
              </a:rPr>
              <a:t>频率：最高 </a:t>
            </a:r>
            <a:r>
              <a:rPr lang="en-US" altLang="zh-CN" sz="3200" dirty="0" smtClean="0">
                <a:solidFill>
                  <a:schemeClr val="bg1"/>
                </a:solidFill>
              </a:rPr>
              <a:t>66 MHZ</a:t>
            </a:r>
          </a:p>
          <a:p>
            <a:pPr>
              <a:lnSpc>
                <a:spcPct val="200000"/>
              </a:lnSpc>
            </a:pPr>
            <a:r>
              <a:rPr lang="zh-CN" altLang="en-US" sz="3200" dirty="0" smtClean="0">
                <a:solidFill>
                  <a:schemeClr val="bg1"/>
                </a:solidFill>
              </a:rPr>
              <a:t>封装：</a:t>
            </a:r>
            <a:r>
              <a:rPr lang="en-US" altLang="zh-CN" sz="3200" dirty="0" smtClean="0">
                <a:solidFill>
                  <a:schemeClr val="bg1"/>
                </a:solidFill>
              </a:rPr>
              <a:t>160LQFP /160 FPGA</a:t>
            </a:r>
            <a:endParaRPr lang="zh-CN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22592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714362"/>
            <a:ext cx="7161213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矩形 2"/>
          <p:cNvSpPr/>
          <p:nvPr/>
        </p:nvSpPr>
        <p:spPr>
          <a:xfrm>
            <a:off x="285720" y="214296"/>
            <a:ext cx="47149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800" b="1" dirty="0" smtClean="0"/>
              <a:t>인터페이스</a:t>
            </a:r>
            <a:r>
              <a:rPr lang="en-US" altLang="ko-KR" sz="2800" b="1" dirty="0" smtClean="0"/>
              <a:t> </a:t>
            </a:r>
            <a:r>
              <a:rPr lang="zh-CN" altLang="en-US" sz="2800" b="1" dirty="0" smtClean="0"/>
              <a:t>（</a:t>
            </a:r>
            <a:r>
              <a:rPr lang="en-US" altLang="ko-KR" sz="2800" b="1" dirty="0" smtClean="0"/>
              <a:t>Interface</a:t>
            </a:r>
            <a:r>
              <a:rPr lang="zh-CN" altLang="en-US" sz="2800" b="1" dirty="0" smtClean="0"/>
              <a:t>）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85720" y="214296"/>
            <a:ext cx="47149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800" b="1" dirty="0" smtClean="0"/>
              <a:t>인터페이스</a:t>
            </a:r>
            <a:r>
              <a:rPr lang="en-US" altLang="ko-KR" sz="2800" b="1" dirty="0" smtClean="0"/>
              <a:t> </a:t>
            </a:r>
            <a:r>
              <a:rPr lang="zh-CN" altLang="en-US" sz="2800" b="1" dirty="0" smtClean="0"/>
              <a:t>（</a:t>
            </a:r>
            <a:r>
              <a:rPr lang="en-US" altLang="ko-KR" sz="2800" b="1" dirty="0" smtClean="0"/>
              <a:t>Interface</a:t>
            </a:r>
            <a:r>
              <a:rPr lang="zh-CN" altLang="en-US" sz="2800" b="1" dirty="0" smtClean="0"/>
              <a:t>）</a:t>
            </a:r>
            <a:endParaRPr lang="zh-CN" altLang="en-US" sz="2800" b="1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785800"/>
            <a:ext cx="7215197" cy="43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矩形 13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5198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70" name="组合 69"/>
          <p:cNvGrpSpPr/>
          <p:nvPr/>
        </p:nvGrpSpPr>
        <p:grpSpPr>
          <a:xfrm>
            <a:off x="8809082" y="-38540"/>
            <a:ext cx="499158" cy="375857"/>
            <a:chOff x="8809082" y="-38540"/>
            <a:chExt cx="499158" cy="375857"/>
          </a:xfrm>
        </p:grpSpPr>
        <p:sp>
          <p:nvSpPr>
            <p:cNvPr id="71" name="直角三角形 70"/>
            <p:cNvSpPr/>
            <p:nvPr/>
          </p:nvSpPr>
          <p:spPr>
            <a:xfrm rot="10800000">
              <a:off x="8809082" y="0"/>
              <a:ext cx="337317" cy="337317"/>
            </a:xfrm>
            <a:prstGeom prst="rtTriangle">
              <a:avLst/>
            </a:prstGeom>
            <a:solidFill>
              <a:srgbClr val="5198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864802" y="-38540"/>
              <a:ext cx="44343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100" dirty="0" smtClean="0">
                  <a:solidFill>
                    <a:schemeClr val="bg1"/>
                  </a:solidFill>
                  <a:latin typeface="+mn-ea"/>
                </a:rPr>
                <a:t>11</a:t>
              </a:r>
              <a:endParaRPr lang="zh-CN" altLang="en-US" sz="1100" dirty="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53" name="文本框 52"/>
          <p:cNvSpPr txBox="1"/>
          <p:nvPr/>
        </p:nvSpPr>
        <p:spPr>
          <a:xfrm>
            <a:off x="37292" y="210554"/>
            <a:ext cx="8178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신호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（</a:t>
            </a:r>
            <a:r>
              <a:rPr lang="en-US" altLang="zh-CN" sz="2400" b="1" dirty="0" smtClean="0">
                <a:solidFill>
                  <a:schemeClr val="bg1"/>
                </a:solidFill>
              </a:rPr>
              <a:t>signal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）：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버스</a:t>
            </a:r>
            <a:r>
              <a:rPr lang="zh-CN" altLang="en-US" sz="2400" b="1" dirty="0" smtClean="0">
                <a:solidFill>
                  <a:schemeClr val="bg1"/>
                </a:solidFill>
              </a:rPr>
              <a:t>（总线）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963500"/>
            <a:ext cx="9144000" cy="418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509317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Z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Z-1">
      <a:majorFont>
        <a:latin typeface="BankGothic Md BT"/>
        <a:ea typeface="方正韵动中黑简体"/>
        <a:cs typeface=""/>
      </a:majorFont>
      <a:minorFont>
        <a:latin typeface="BankGothic Lt BT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alpha val="38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1697</TotalTime>
  <Words>646</Words>
  <Application>Microsoft Office PowerPoint</Application>
  <PresentationFormat>全屏显示(16:9)</PresentationFormat>
  <Paragraphs>94</Paragraphs>
  <Slides>14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MZ-1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Mr-Z</dc:creator>
  <cp:lastModifiedBy>Lenovo</cp:lastModifiedBy>
  <cp:revision>166</cp:revision>
  <dcterms:created xsi:type="dcterms:W3CDTF">2014-07-21T00:27:27Z</dcterms:created>
  <dcterms:modified xsi:type="dcterms:W3CDTF">2016-04-20T09:01:04Z</dcterms:modified>
</cp:coreProperties>
</file>