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 id="2147483673" r:id="rId2"/>
  </p:sldMasterIdLst>
  <p:notesMasterIdLst>
    <p:notesMasterId r:id="rId15"/>
  </p:notesMasterIdLst>
  <p:handoutMasterIdLst>
    <p:handoutMasterId r:id="rId16"/>
  </p:handoutMasterIdLst>
  <p:sldIdLst>
    <p:sldId id="256" r:id="rId3"/>
    <p:sldId id="277" r:id="rId4"/>
    <p:sldId id="281" r:id="rId5"/>
    <p:sldId id="278" r:id="rId6"/>
    <p:sldId id="303" r:id="rId7"/>
    <p:sldId id="282" r:id="rId8"/>
    <p:sldId id="302" r:id="rId9"/>
    <p:sldId id="294" r:id="rId10"/>
    <p:sldId id="287" r:id="rId11"/>
    <p:sldId id="292" r:id="rId12"/>
    <p:sldId id="299" r:id="rId13"/>
    <p:sldId id="304"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709" autoAdjust="0"/>
  </p:normalViewPr>
  <p:slideViewPr>
    <p:cSldViewPr snapToGrid="0" snapToObjects="1">
      <p:cViewPr varScale="1">
        <p:scale>
          <a:sx n="64" d="100"/>
          <a:sy n="64" d="100"/>
        </p:scale>
        <p:origin x="1566" y="60"/>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DBFA9C2-33ED-1946-A78F-3D07EBC84E99}" type="datetimeFigureOut">
              <a:rPr lang="en-US" smtClean="0"/>
              <a:t>5/6/2016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8905B6C-F7E0-DB43-8778-16DE9F2393EA}" type="slidenum">
              <a:rPr lang="en-US" smtClean="0"/>
              <a:t>‹#›</a:t>
            </a:fld>
            <a:endParaRPr lang="en-US"/>
          </a:p>
        </p:txBody>
      </p:sp>
    </p:spTree>
    <p:extLst>
      <p:ext uri="{BB962C8B-B14F-4D97-AF65-F5344CB8AC3E}">
        <p14:creationId xmlns:p14="http://schemas.microsoft.com/office/powerpoint/2010/main" val="69639213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7A2BB2-55BD-C547-83FA-A7B6E195F757}" type="datetimeFigureOut">
              <a:rPr lang="en-US" smtClean="0"/>
              <a:t>5/6/2016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A5B641-E266-4444-A87F-F1B065D3B651}" type="slidenum">
              <a:rPr lang="en-US" smtClean="0"/>
              <a:t>‹#›</a:t>
            </a:fld>
            <a:endParaRPr lang="en-US"/>
          </a:p>
        </p:txBody>
      </p:sp>
    </p:spTree>
    <p:extLst>
      <p:ext uri="{BB962C8B-B14F-4D97-AF65-F5344CB8AC3E}">
        <p14:creationId xmlns:p14="http://schemas.microsoft.com/office/powerpoint/2010/main" val="226480652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en.wikipedia.org/wiki/Computer_security"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baike.baidu.com/view/880.htm"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baike.baidu.com/view/880.htm"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sz="1200" b="0" i="0" kern="1200" dirty="0" smtClean="0">
                <a:solidFill>
                  <a:schemeClr val="tx1"/>
                </a:solidFill>
                <a:effectLst/>
                <a:latin typeface="+mn-lt"/>
                <a:ea typeface="+mn-ea"/>
                <a:cs typeface="+mn-cs"/>
              </a:rPr>
              <a:t>是指符合</a:t>
            </a:r>
            <a:r>
              <a:rPr lang="en-US" altLang="zh-CN" sz="1200" b="0" i="0" kern="1200" dirty="0" smtClean="0">
                <a:solidFill>
                  <a:schemeClr val="tx1"/>
                </a:solidFill>
                <a:effectLst/>
                <a:latin typeface="+mn-lt"/>
                <a:ea typeface="+mn-ea"/>
                <a:cs typeface="+mn-cs"/>
              </a:rPr>
              <a:t>TPM</a:t>
            </a:r>
            <a:r>
              <a:rPr lang="zh-CN" altLang="en-US" sz="1200" b="0" i="0" kern="1200" dirty="0" smtClean="0">
                <a:solidFill>
                  <a:schemeClr val="tx1"/>
                </a:solidFill>
                <a:effectLst/>
                <a:latin typeface="+mn-lt"/>
                <a:ea typeface="+mn-ea"/>
                <a:cs typeface="+mn-cs"/>
              </a:rPr>
              <a:t>（可信赖平台模块）标准的安全芯片</a:t>
            </a:r>
            <a:endParaRPr lang="zh-CN" altLang="en-US" dirty="0"/>
          </a:p>
        </p:txBody>
      </p:sp>
      <p:sp>
        <p:nvSpPr>
          <p:cNvPr id="4" name="灯片编号占位符 3"/>
          <p:cNvSpPr>
            <a:spLocks noGrp="1"/>
          </p:cNvSpPr>
          <p:nvPr>
            <p:ph type="sldNum" sz="quarter" idx="10"/>
          </p:nvPr>
        </p:nvSpPr>
        <p:spPr/>
        <p:txBody>
          <a:bodyPr/>
          <a:lstStyle/>
          <a:p>
            <a:fld id="{E1A5B641-E266-4444-A87F-F1B065D3B651}" type="slidenum">
              <a:rPr lang="en-US" smtClean="0"/>
              <a:t>1</a:t>
            </a:fld>
            <a:endParaRPr lang="en-US"/>
          </a:p>
        </p:txBody>
      </p:sp>
    </p:spTree>
    <p:extLst>
      <p:ext uri="{BB962C8B-B14F-4D97-AF65-F5344CB8AC3E}">
        <p14:creationId xmlns:p14="http://schemas.microsoft.com/office/powerpoint/2010/main" val="953958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marL="0" lvl="1"/>
            <a:r>
              <a:rPr lang="zh-CN" altLang="en-US" dirty="0" smtClean="0">
                <a:latin typeface="Times New Roman" charset="0"/>
              </a:rPr>
              <a:t>系统的安全要依赖于它</a:t>
            </a:r>
            <a:endParaRPr lang="en-US" altLang="zh-CN" dirty="0" smtClean="0">
              <a:latin typeface="Times New Roman" charset="0"/>
            </a:endParaRPr>
          </a:p>
          <a:p>
            <a:pPr marL="0" lvl="1"/>
            <a:r>
              <a:rPr lang="zh-CN" altLang="en-US" dirty="0" smtClean="0">
                <a:latin typeface="Times New Roman" charset="0"/>
              </a:rPr>
              <a:t>组件出现问题的时候系统的安全策略就失效了</a:t>
            </a:r>
            <a:endParaRPr lang="en-US" altLang="zh-CN" dirty="0" smtClean="0">
              <a:latin typeface="Times New Roman" charset="0"/>
            </a:endParaRPr>
          </a:p>
          <a:p>
            <a:pPr marL="0" lvl="1"/>
            <a:r>
              <a:rPr lang="zh-CN" altLang="en-US" dirty="0" smtClean="0">
                <a:latin typeface="Times New Roman" charset="0"/>
              </a:rPr>
              <a:t>是否被相信是取决于它对整个系统起到的作用</a:t>
            </a:r>
            <a:endParaRPr lang="en-US" altLang="zh-CN" dirty="0" smtClean="0">
              <a:latin typeface="Times New Roman" charset="0"/>
            </a:endParaRPr>
          </a:p>
          <a:p>
            <a:pPr marL="0" lvl="1"/>
            <a:endParaRPr lang="en-US" altLang="zh-CN" dirty="0" smtClean="0">
              <a:latin typeface="Times New Roman" charset="0"/>
            </a:endParaRPr>
          </a:p>
          <a:p>
            <a:pPr marL="0" lvl="1"/>
            <a:r>
              <a:rPr lang="zh-CN" altLang="en-US" dirty="0" smtClean="0">
                <a:latin typeface="Times New Roman" charset="0"/>
              </a:rPr>
              <a:t>是否有</a:t>
            </a:r>
            <a:r>
              <a:rPr lang="en-US" altLang="zh-CN" dirty="0" smtClean="0">
                <a:latin typeface="Times New Roman" charset="0"/>
              </a:rPr>
              <a:t>trustworthy</a:t>
            </a:r>
            <a:r>
              <a:rPr lang="zh-CN" altLang="en-US" dirty="0" smtClean="0">
                <a:latin typeface="Times New Roman" charset="0"/>
              </a:rPr>
              <a:t>取决于它本身的属性</a:t>
            </a:r>
            <a:endParaRPr lang="en-US" altLang="zh-CN" dirty="0" smtClean="0">
              <a:latin typeface="Times New Roman" charset="0"/>
            </a:endParaRPr>
          </a:p>
          <a:p>
            <a:pPr marL="0" lvl="1"/>
            <a:endParaRPr lang="en-US" dirty="0">
              <a:latin typeface="Times New Roman" charset="0"/>
            </a:endParaRPr>
          </a:p>
        </p:txBody>
      </p:sp>
      <p:sp>
        <p:nvSpPr>
          <p:cNvPr id="61444"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2958" eaLnBrk="0" hangingPunct="0">
              <a:defRPr sz="2200">
                <a:solidFill>
                  <a:schemeClr val="tx1"/>
                </a:solidFill>
                <a:latin typeface="Times New Roman" charset="0"/>
                <a:ea typeface="ＭＳ Ｐゴシック" charset="0"/>
              </a:defRPr>
            </a:lvl1pPr>
            <a:lvl2pPr marL="685817" indent="-263776" defTabSz="912958" eaLnBrk="0" hangingPunct="0">
              <a:defRPr sz="2200">
                <a:solidFill>
                  <a:schemeClr val="tx1"/>
                </a:solidFill>
                <a:latin typeface="Times New Roman" charset="0"/>
                <a:ea typeface="ＭＳ Ｐゴシック" charset="0"/>
              </a:defRPr>
            </a:lvl2pPr>
            <a:lvl3pPr marL="1055103" indent="-211021" defTabSz="912958" eaLnBrk="0" hangingPunct="0">
              <a:defRPr sz="2200">
                <a:solidFill>
                  <a:schemeClr val="tx1"/>
                </a:solidFill>
                <a:latin typeface="Times New Roman" charset="0"/>
                <a:ea typeface="ＭＳ Ｐゴシック" charset="0"/>
              </a:defRPr>
            </a:lvl3pPr>
            <a:lvl4pPr marL="1477145" indent="-211021" defTabSz="912958" eaLnBrk="0" hangingPunct="0">
              <a:defRPr sz="2200">
                <a:solidFill>
                  <a:schemeClr val="tx1"/>
                </a:solidFill>
                <a:latin typeface="Times New Roman" charset="0"/>
                <a:ea typeface="ＭＳ Ｐゴシック" charset="0"/>
              </a:defRPr>
            </a:lvl4pPr>
            <a:lvl5pPr marL="1899186" indent="-211021" defTabSz="912958" eaLnBrk="0" hangingPunct="0">
              <a:defRPr sz="2200">
                <a:solidFill>
                  <a:schemeClr val="tx1"/>
                </a:solidFill>
                <a:latin typeface="Times New Roman" charset="0"/>
                <a:ea typeface="ＭＳ Ｐゴシック" charset="0"/>
              </a:defRPr>
            </a:lvl5pPr>
            <a:lvl6pPr marL="2321227" indent="-211021" defTabSz="912958" eaLnBrk="0" fontAlgn="base" hangingPunct="0">
              <a:spcBef>
                <a:spcPct val="0"/>
              </a:spcBef>
              <a:spcAft>
                <a:spcPct val="0"/>
              </a:spcAft>
              <a:defRPr sz="2200">
                <a:solidFill>
                  <a:schemeClr val="tx1"/>
                </a:solidFill>
                <a:latin typeface="Times New Roman" charset="0"/>
                <a:ea typeface="ＭＳ Ｐゴシック" charset="0"/>
              </a:defRPr>
            </a:lvl6pPr>
            <a:lvl7pPr marL="2743269" indent="-211021" defTabSz="912958" eaLnBrk="0" fontAlgn="base" hangingPunct="0">
              <a:spcBef>
                <a:spcPct val="0"/>
              </a:spcBef>
              <a:spcAft>
                <a:spcPct val="0"/>
              </a:spcAft>
              <a:defRPr sz="2200">
                <a:solidFill>
                  <a:schemeClr val="tx1"/>
                </a:solidFill>
                <a:latin typeface="Times New Roman" charset="0"/>
                <a:ea typeface="ＭＳ Ｐゴシック" charset="0"/>
              </a:defRPr>
            </a:lvl7pPr>
            <a:lvl8pPr marL="3165310" indent="-211021" defTabSz="912958" eaLnBrk="0" fontAlgn="base" hangingPunct="0">
              <a:spcBef>
                <a:spcPct val="0"/>
              </a:spcBef>
              <a:spcAft>
                <a:spcPct val="0"/>
              </a:spcAft>
              <a:defRPr sz="2200">
                <a:solidFill>
                  <a:schemeClr val="tx1"/>
                </a:solidFill>
                <a:latin typeface="Times New Roman" charset="0"/>
                <a:ea typeface="ＭＳ Ｐゴシック" charset="0"/>
              </a:defRPr>
            </a:lvl8pPr>
            <a:lvl9pPr marL="3587351" indent="-211021" defTabSz="912958" eaLnBrk="0" fontAlgn="base" hangingPunct="0">
              <a:spcBef>
                <a:spcPct val="0"/>
              </a:spcBef>
              <a:spcAft>
                <a:spcPct val="0"/>
              </a:spcAft>
              <a:defRPr sz="2200">
                <a:solidFill>
                  <a:schemeClr val="tx1"/>
                </a:solidFill>
                <a:latin typeface="Times New Roman" charset="0"/>
                <a:ea typeface="ＭＳ Ｐゴシック" charset="0"/>
              </a:defRPr>
            </a:lvl9pPr>
          </a:lstStyle>
          <a:p>
            <a:pPr eaLnBrk="1" hangingPunct="1"/>
            <a:fld id="{3EC6C730-211E-854C-BFC9-FF5A3FF1A3A7}" type="slidenum">
              <a:rPr lang="en-US" sz="1200"/>
              <a:pPr eaLnBrk="1" hangingPunct="1"/>
              <a:t>3</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1" i="0" kern="1200" dirty="0" smtClean="0">
                <a:solidFill>
                  <a:schemeClr val="tx1"/>
                </a:solidFill>
                <a:effectLst/>
                <a:latin typeface="+mn-lt"/>
                <a:ea typeface="+mn-ea"/>
                <a:cs typeface="+mn-cs"/>
              </a:rPr>
              <a:t>Physical access</a:t>
            </a:r>
            <a:r>
              <a:rPr lang="en-US" altLang="zh-CN" sz="1200" b="0" i="0" kern="1200" dirty="0" smtClean="0">
                <a:solidFill>
                  <a:schemeClr val="tx1"/>
                </a:solidFill>
                <a:effectLst/>
                <a:latin typeface="+mn-lt"/>
                <a:ea typeface="+mn-ea"/>
                <a:cs typeface="+mn-cs"/>
              </a:rPr>
              <a:t> is a term in </a:t>
            </a:r>
            <a:r>
              <a:rPr lang="en-US" altLang="zh-CN" sz="1200" b="0" i="0" u="none" strike="noStrike" kern="1200" dirty="0" smtClean="0">
                <a:solidFill>
                  <a:schemeClr val="tx1"/>
                </a:solidFill>
                <a:effectLst/>
                <a:latin typeface="+mn-lt"/>
                <a:ea typeface="+mn-ea"/>
                <a:cs typeface="+mn-cs"/>
                <a:hlinkClick r:id="rId3" tooltip="Computer security"/>
              </a:rPr>
              <a:t>computer security</a:t>
            </a:r>
            <a:r>
              <a:rPr lang="en-US" altLang="zh-CN" sz="1200" b="0" i="0" kern="1200" dirty="0" smtClean="0">
                <a:solidFill>
                  <a:schemeClr val="tx1"/>
                </a:solidFill>
                <a:effectLst/>
                <a:latin typeface="+mn-lt"/>
                <a:ea typeface="+mn-ea"/>
                <a:cs typeface="+mn-cs"/>
              </a:rPr>
              <a:t> that refers to the ability of people to physically gain access to a computer system. According to Gregory White, "Given physical access to an office, the knowledgeable attacker will quickly be able to find the information needed to gain access to the organization's computer systems and network."</a:t>
            </a:r>
            <a:endParaRPr lang="zh-CN" altLang="en-US" dirty="0"/>
          </a:p>
        </p:txBody>
      </p:sp>
      <p:sp>
        <p:nvSpPr>
          <p:cNvPr id="4" name="灯片编号占位符 3"/>
          <p:cNvSpPr>
            <a:spLocks noGrp="1"/>
          </p:cNvSpPr>
          <p:nvPr>
            <p:ph type="sldNum" sz="quarter" idx="10"/>
          </p:nvPr>
        </p:nvSpPr>
        <p:spPr/>
        <p:txBody>
          <a:bodyPr/>
          <a:lstStyle/>
          <a:p>
            <a:fld id="{E1A5B641-E266-4444-A87F-F1B065D3B651}" type="slidenum">
              <a:rPr lang="en-US" smtClean="0"/>
              <a:t>4</a:t>
            </a:fld>
            <a:endParaRPr lang="en-US"/>
          </a:p>
        </p:txBody>
      </p:sp>
    </p:spTree>
    <p:extLst>
      <p:ext uri="{BB962C8B-B14F-4D97-AF65-F5344CB8AC3E}">
        <p14:creationId xmlns:p14="http://schemas.microsoft.com/office/powerpoint/2010/main" val="26365719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CB2B4B-6BEC-5642-9492-BF9276D3D3F8}" type="slidenum">
              <a:rPr lang="en-US"/>
              <a:pPr/>
              <a:t>5</a:t>
            </a:fld>
            <a:endParaRPr lang="en-US"/>
          </a:p>
        </p:txBody>
      </p:sp>
      <p:sp>
        <p:nvSpPr>
          <p:cNvPr id="20275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202756" name="Rectangle 4"/>
          <p:cNvSpPr>
            <a:spLocks noGrp="1" noChangeArrowheads="1"/>
          </p:cNvSpPr>
          <p:nvPr>
            <p:ph type="body" idx="1"/>
          </p:nvPr>
        </p:nvSpPr>
        <p:spPr>
          <a:xfrm>
            <a:off x="466204" y="4343816"/>
            <a:ext cx="5996053" cy="4113556"/>
          </a:xfrm>
          <a:noFill/>
          <a:ln/>
        </p:spPr>
        <p:txBody>
          <a:bodyPr/>
          <a:lstStyle/>
          <a:p>
            <a:pPr marL="228600" indent="-228600">
              <a:buFontTx/>
              <a:buChar char="•"/>
            </a:pPr>
            <a:r>
              <a:rPr lang="zh-CN" altLang="en-US" sz="1200" b="1" i="0" kern="1200" dirty="0" smtClean="0">
                <a:solidFill>
                  <a:schemeClr val="tx1"/>
                </a:solidFill>
                <a:effectLst/>
                <a:latin typeface="+mn-lt"/>
                <a:ea typeface="+mn-ea"/>
                <a:cs typeface="+mn-cs"/>
              </a:rPr>
              <a:t>可信计算组织</a:t>
            </a:r>
            <a:r>
              <a:rPr lang="en-US" altLang="zh-CN" sz="1200" b="1" i="0" kern="1200" dirty="0" smtClean="0">
                <a:solidFill>
                  <a:schemeClr val="tx1"/>
                </a:solidFill>
                <a:effectLst/>
                <a:latin typeface="+mn-lt"/>
                <a:ea typeface="+mn-ea"/>
                <a:cs typeface="+mn-cs"/>
              </a:rPr>
              <a:t>(TCG)</a:t>
            </a:r>
            <a:r>
              <a:rPr lang="zh-CN" altLang="en-US" sz="1200" b="1" i="0" kern="1200" dirty="0" smtClean="0">
                <a:solidFill>
                  <a:schemeClr val="tx1"/>
                </a:solidFill>
                <a:effectLst/>
                <a:latin typeface="+mn-lt"/>
                <a:ea typeface="+mn-ea"/>
                <a:cs typeface="+mn-cs"/>
              </a:rPr>
              <a:t>是一个非营利性行业协会，像这些国际标准的硬件和软件的标准都是由它制定的。它是由许多成员公司</a:t>
            </a:r>
            <a:r>
              <a:rPr lang="en-US" altLang="zh-CN" sz="1200" b="1" i="0" kern="1200" dirty="0" smtClean="0">
                <a:solidFill>
                  <a:schemeClr val="tx1"/>
                </a:solidFill>
                <a:effectLst/>
                <a:latin typeface="+mn-lt"/>
                <a:ea typeface="+mn-ea"/>
                <a:cs typeface="+mn-cs"/>
              </a:rPr>
              <a:t>,</a:t>
            </a:r>
            <a:endParaRPr lang="en-US" sz="2400" dirty="0">
              <a:latin typeface="Arial" charset="0"/>
            </a:endParaRPr>
          </a:p>
        </p:txBody>
      </p:sp>
    </p:spTree>
    <p:extLst>
      <p:ext uri="{BB962C8B-B14F-4D97-AF65-F5344CB8AC3E}">
        <p14:creationId xmlns:p14="http://schemas.microsoft.com/office/powerpoint/2010/main" val="28204253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1ED180-B7B3-D74E-9D68-C052CC0814F2}" type="slidenum">
              <a:rPr lang="en-US"/>
              <a:pPr/>
              <a:t>6</a:t>
            </a:fld>
            <a:endParaRPr lang="en-US"/>
          </a:p>
        </p:txBody>
      </p:sp>
      <p:sp>
        <p:nvSpPr>
          <p:cNvPr id="192514" name="Rectangle 2050"/>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92515" name="Rectangle 2051"/>
          <p:cNvSpPr>
            <a:spLocks noGrp="1" noChangeArrowheads="1"/>
          </p:cNvSpPr>
          <p:nvPr>
            <p:ph type="body" idx="1"/>
          </p:nvPr>
        </p:nvSpPr>
        <p:spPr>
          <a:xfrm>
            <a:off x="436845" y="4343816"/>
            <a:ext cx="5869227" cy="4113556"/>
          </a:xfrm>
        </p:spPr>
        <p:txBody>
          <a:bodyPr/>
          <a:lstStyle/>
          <a:p>
            <a:pPr>
              <a:buFontTx/>
              <a:buChar char="•"/>
            </a:pPr>
            <a:r>
              <a:rPr lang="en-US" altLang="zh-CN" sz="1200" b="1" i="0" kern="1200" dirty="0" smtClean="0">
                <a:solidFill>
                  <a:schemeClr val="tx1"/>
                </a:solidFill>
                <a:effectLst/>
                <a:latin typeface="+mn-lt"/>
                <a:ea typeface="+mn-ea"/>
                <a:cs typeface="+mn-cs"/>
              </a:rPr>
              <a:t>Trusted Platform Module (TPM) is an international standard for a secure </a:t>
            </a:r>
            <a:r>
              <a:rPr lang="en-US" altLang="zh-CN" sz="1200" b="1" i="0" kern="1200" dirty="0" err="1" smtClean="0">
                <a:solidFill>
                  <a:schemeClr val="tx1"/>
                </a:solidFill>
                <a:effectLst/>
                <a:latin typeface="+mn-lt"/>
                <a:ea typeface="+mn-ea"/>
                <a:cs typeface="+mn-cs"/>
              </a:rPr>
              <a:t>cryptoprocessor</a:t>
            </a:r>
            <a:r>
              <a:rPr lang="zh-CN" altLang="en-US" sz="1200" b="1" i="0" kern="1200" dirty="0" smtClean="0">
                <a:solidFill>
                  <a:schemeClr val="tx1"/>
                </a:solidFill>
                <a:effectLst/>
                <a:latin typeface="+mn-lt"/>
                <a:ea typeface="+mn-ea"/>
                <a:cs typeface="+mn-cs"/>
              </a:rPr>
              <a:t>（密码处理器）</a:t>
            </a:r>
            <a:r>
              <a:rPr lang="en-US" altLang="zh-CN" sz="1200" b="1" i="0" kern="1200" dirty="0" smtClean="0">
                <a:solidFill>
                  <a:schemeClr val="tx1"/>
                </a:solidFill>
                <a:effectLst/>
                <a:latin typeface="+mn-lt"/>
                <a:ea typeface="+mn-ea"/>
                <a:cs typeface="+mn-cs"/>
              </a:rPr>
              <a:t>, which is a dedicated microprocessor designed to secure hardware by integrating cryptographic keys into devices.</a:t>
            </a:r>
          </a:p>
          <a:p>
            <a:pPr>
              <a:buFontTx/>
              <a:buChar char="•"/>
            </a:pPr>
            <a:r>
              <a:rPr lang="zh-CN" altLang="en-US" sz="1200" b="1" i="0" kern="1200" dirty="0" smtClean="0">
                <a:solidFill>
                  <a:schemeClr val="tx1"/>
                </a:solidFill>
                <a:effectLst/>
                <a:latin typeface="+mn-lt"/>
                <a:ea typeface="+mn-ea"/>
                <a:cs typeface="+mn-cs"/>
              </a:rPr>
              <a:t>国际安全密码处理器的标准</a:t>
            </a:r>
            <a:endParaRPr lang="en-US" altLang="zh-CN" sz="1200" b="1" i="0" kern="1200" dirty="0" smtClean="0">
              <a:solidFill>
                <a:schemeClr val="tx1"/>
              </a:solidFill>
              <a:effectLst/>
              <a:latin typeface="+mn-lt"/>
              <a:ea typeface="+mn-ea"/>
              <a:cs typeface="+mn-cs"/>
            </a:endParaRPr>
          </a:p>
          <a:p>
            <a:pPr>
              <a:buFontTx/>
              <a:buChar char="•"/>
            </a:pPr>
            <a:r>
              <a:rPr lang="zh-CN" altLang="en-US" sz="1200" b="1" i="0" kern="1200" dirty="0" smtClean="0">
                <a:solidFill>
                  <a:schemeClr val="tx1"/>
                </a:solidFill>
                <a:effectLst/>
                <a:latin typeface="+mn-lt"/>
                <a:ea typeface="+mn-ea"/>
                <a:cs typeface="+mn-cs"/>
              </a:rPr>
              <a:t>它是通过将秘钥集成到设备的方式确保硬件安全</a:t>
            </a:r>
            <a:endParaRPr lang="en-US" sz="2400" dirty="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收集和证明系统的状态</a:t>
            </a:r>
            <a:endParaRPr lang="en-US" altLang="zh-CN" dirty="0" smtClean="0"/>
          </a:p>
          <a:p>
            <a:r>
              <a:rPr lang="zh-CN" altLang="en-US" dirty="0" smtClean="0"/>
              <a:t>证明平台的身份</a:t>
            </a:r>
            <a:endParaRPr lang="en-US" altLang="zh-CN" dirty="0" smtClean="0"/>
          </a:p>
          <a:p>
            <a:endParaRPr lang="en-US" altLang="zh-CN" dirty="0" smtClean="0"/>
          </a:p>
          <a:p>
            <a:r>
              <a:rPr lang="zh-CN" altLang="en-US" dirty="0" smtClean="0"/>
              <a:t>阻止未经授权的软件</a:t>
            </a:r>
            <a:endParaRPr lang="en-US" altLang="zh-CN" dirty="0" smtClean="0"/>
          </a:p>
          <a:p>
            <a:r>
              <a:rPr lang="zh-CN" altLang="en-US" dirty="0" smtClean="0"/>
              <a:t>帮助阻止恶意软件</a:t>
            </a:r>
            <a:endParaRPr lang="zh-CN" altLang="en-US" dirty="0"/>
          </a:p>
        </p:txBody>
      </p:sp>
      <p:sp>
        <p:nvSpPr>
          <p:cNvPr id="4" name="灯片编号占位符 3"/>
          <p:cNvSpPr>
            <a:spLocks noGrp="1"/>
          </p:cNvSpPr>
          <p:nvPr>
            <p:ph type="sldNum" sz="quarter" idx="10"/>
          </p:nvPr>
        </p:nvSpPr>
        <p:spPr/>
        <p:txBody>
          <a:bodyPr/>
          <a:lstStyle/>
          <a:p>
            <a:fld id="{E1A5B641-E266-4444-A87F-F1B065D3B651}" type="slidenum">
              <a:rPr lang="en-US" smtClean="0"/>
              <a:t>8</a:t>
            </a:fld>
            <a:endParaRPr lang="en-US"/>
          </a:p>
        </p:txBody>
      </p:sp>
    </p:spTree>
    <p:extLst>
      <p:ext uri="{BB962C8B-B14F-4D97-AF65-F5344CB8AC3E}">
        <p14:creationId xmlns:p14="http://schemas.microsoft.com/office/powerpoint/2010/main" val="39971765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F1EB09-DF80-4840-8439-F2699F72A9BE}" type="slidenum">
              <a:rPr lang="en-US"/>
              <a:pPr/>
              <a:t>9</a:t>
            </a:fld>
            <a:endParaRPr lang="en-US"/>
          </a:p>
        </p:txBody>
      </p:sp>
      <p:sp>
        <p:nvSpPr>
          <p:cNvPr id="20480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204804" name="Rectangle 4"/>
          <p:cNvSpPr>
            <a:spLocks noGrp="1" noChangeArrowheads="1"/>
          </p:cNvSpPr>
          <p:nvPr>
            <p:ph type="body" idx="1"/>
          </p:nvPr>
        </p:nvSpPr>
        <p:spPr>
          <a:xfrm>
            <a:off x="436845" y="4343816"/>
            <a:ext cx="5869227" cy="4113556"/>
          </a:xfrm>
          <a:noFill/>
          <a:ln/>
        </p:spPr>
        <p:txBody>
          <a:bodyPr/>
          <a:lstStyle/>
          <a:p>
            <a:pPr>
              <a:buFontTx/>
              <a:buChar char="•"/>
            </a:pPr>
            <a:r>
              <a:rPr lang="zh-CN" altLang="en-US" sz="1200" b="1" i="0" kern="1200" dirty="0" smtClean="0">
                <a:solidFill>
                  <a:schemeClr val="tx1"/>
                </a:solidFill>
                <a:effectLst/>
                <a:latin typeface="+mn-lt"/>
                <a:ea typeface="+mn-ea"/>
                <a:cs typeface="+mn-cs"/>
              </a:rPr>
              <a:t>存在许多鱼目混珠的软件供应商</a:t>
            </a:r>
            <a:endParaRPr lang="en-US" altLang="zh-CN" sz="1200" b="1" i="0" kern="1200" dirty="0" smtClean="0">
              <a:solidFill>
                <a:schemeClr val="tx1"/>
              </a:solidFill>
              <a:effectLst/>
              <a:latin typeface="+mn-lt"/>
              <a:ea typeface="+mn-ea"/>
              <a:cs typeface="+mn-cs"/>
            </a:endParaRPr>
          </a:p>
          <a:p>
            <a:pPr>
              <a:buFontTx/>
              <a:buChar char="•"/>
            </a:pPr>
            <a:r>
              <a:rPr lang="zh-CN" altLang="en-US" sz="1200" b="1" i="0" kern="1200" dirty="0" smtClean="0">
                <a:solidFill>
                  <a:schemeClr val="tx1"/>
                </a:solidFill>
                <a:effectLst/>
                <a:latin typeface="+mn-lt"/>
                <a:ea typeface="+mn-ea"/>
                <a:cs typeface="+mn-cs"/>
              </a:rPr>
              <a:t>就像是全球公认的安全权威之一的安德森说的：可信计算需要你向软硬件供应商交出你的机器控制权，这样一来从用户的角度电脑值得信赖的程度就会降低。</a:t>
            </a:r>
            <a:endParaRPr lang="en-US" sz="2400" dirty="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sz="1200" b="0" i="0" kern="1200" dirty="0" smtClean="0">
                <a:solidFill>
                  <a:schemeClr val="tx1"/>
                </a:solidFill>
                <a:effectLst/>
                <a:latin typeface="+mn-lt"/>
                <a:ea typeface="+mn-ea"/>
                <a:cs typeface="+mn-cs"/>
              </a:rPr>
              <a:t> </a:t>
            </a:r>
            <a:r>
              <a:rPr lang="en-US" altLang="zh-CN" sz="1200" b="0" i="0" kern="1200" dirty="0" smtClean="0">
                <a:solidFill>
                  <a:schemeClr val="tx1"/>
                </a:solidFill>
                <a:effectLst/>
                <a:latin typeface="+mn-lt"/>
                <a:ea typeface="+mn-ea"/>
                <a:cs typeface="+mn-cs"/>
              </a:rPr>
              <a:t>BitLocker</a:t>
            </a:r>
            <a:r>
              <a:rPr lang="zh-CN" altLang="en-US" sz="1200" b="0" i="0" kern="1200" dirty="0" smtClean="0">
                <a:solidFill>
                  <a:schemeClr val="tx1"/>
                </a:solidFill>
                <a:effectLst/>
                <a:latin typeface="+mn-lt"/>
                <a:ea typeface="+mn-ea"/>
                <a:cs typeface="+mn-cs"/>
              </a:rPr>
              <a:t>驱动器加密通过加密</a:t>
            </a:r>
            <a:r>
              <a:rPr lang="en-US" altLang="zh-CN" sz="1200" b="0" i="0" kern="1200" dirty="0" smtClean="0">
                <a:solidFill>
                  <a:schemeClr val="tx1"/>
                </a:solidFill>
                <a:effectLst/>
                <a:latin typeface="+mn-lt"/>
                <a:ea typeface="+mn-ea"/>
                <a:cs typeface="+mn-cs"/>
              </a:rPr>
              <a:t>Windows</a:t>
            </a:r>
            <a:r>
              <a:rPr lang="zh-CN" altLang="en-US" sz="1200" b="0" i="0" u="none" strike="noStrike" kern="1200" dirty="0" smtClean="0">
                <a:solidFill>
                  <a:schemeClr val="tx1"/>
                </a:solidFill>
                <a:effectLst/>
                <a:latin typeface="+mn-lt"/>
                <a:ea typeface="+mn-ea"/>
                <a:cs typeface="+mn-cs"/>
                <a:hlinkClick r:id="rId3"/>
              </a:rPr>
              <a:t>操作系统</a:t>
            </a:r>
            <a:r>
              <a:rPr lang="zh-CN" altLang="en-US" sz="1200" b="0" i="0" kern="1200" dirty="0" smtClean="0">
                <a:solidFill>
                  <a:schemeClr val="tx1"/>
                </a:solidFill>
                <a:effectLst/>
                <a:latin typeface="+mn-lt"/>
                <a:ea typeface="+mn-ea"/>
                <a:cs typeface="+mn-cs"/>
              </a:rPr>
              <a:t>卷上存储的所有数据可以更好地保护计算机中的数据。</a:t>
            </a:r>
            <a:endParaRPr lang="zh-CN" altLang="en-US" dirty="0"/>
          </a:p>
        </p:txBody>
      </p:sp>
      <p:sp>
        <p:nvSpPr>
          <p:cNvPr id="4" name="灯片编号占位符 3"/>
          <p:cNvSpPr>
            <a:spLocks noGrp="1"/>
          </p:cNvSpPr>
          <p:nvPr>
            <p:ph type="sldNum" sz="quarter" idx="10"/>
          </p:nvPr>
        </p:nvSpPr>
        <p:spPr/>
        <p:txBody>
          <a:bodyPr/>
          <a:lstStyle/>
          <a:p>
            <a:fld id="{E1A5B641-E266-4444-A87F-F1B065D3B651}" type="slidenum">
              <a:rPr lang="en-US" smtClean="0"/>
              <a:t>10</a:t>
            </a:fld>
            <a:endParaRPr lang="en-US"/>
          </a:p>
        </p:txBody>
      </p:sp>
    </p:spTree>
    <p:extLst>
      <p:ext uri="{BB962C8B-B14F-4D97-AF65-F5344CB8AC3E}">
        <p14:creationId xmlns:p14="http://schemas.microsoft.com/office/powerpoint/2010/main" val="5423425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D0623068-6773-F740-A4CB-416263A4619D}" type="slidenum">
              <a:rPr lang="en-US">
                <a:solidFill>
                  <a:prstClr val="black"/>
                </a:solidFill>
              </a:rPr>
              <a:pPr/>
              <a:t>11</a:t>
            </a:fld>
            <a:endParaRPr lang="en-US">
              <a:solidFill>
                <a:prstClr val="black"/>
              </a:solidFill>
            </a:endParaRPr>
          </a:p>
        </p:txBody>
      </p:sp>
      <p:sp>
        <p:nvSpPr>
          <p:cNvPr id="9216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2" name="备注占位符 1"/>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CN" altLang="en-US" sz="1200" b="0" i="0" kern="1200" dirty="0" smtClean="0">
                <a:solidFill>
                  <a:schemeClr val="tx1"/>
                </a:solidFill>
                <a:effectLst/>
                <a:latin typeface="+mn-lt"/>
                <a:ea typeface="+mn-ea"/>
                <a:cs typeface="+mn-cs"/>
              </a:rPr>
              <a:t> </a:t>
            </a:r>
            <a:r>
              <a:rPr lang="en-US" altLang="zh-CN" sz="1200" b="0" i="0" kern="1200" dirty="0" smtClean="0">
                <a:solidFill>
                  <a:schemeClr val="tx1"/>
                </a:solidFill>
                <a:effectLst/>
                <a:latin typeface="+mn-lt"/>
                <a:ea typeface="+mn-ea"/>
                <a:cs typeface="+mn-cs"/>
              </a:rPr>
              <a:t>BitLocker</a:t>
            </a:r>
            <a:r>
              <a:rPr lang="zh-CN" altLang="en-US" sz="1200" b="0" i="0" kern="1200" dirty="0" smtClean="0">
                <a:solidFill>
                  <a:schemeClr val="tx1"/>
                </a:solidFill>
                <a:effectLst/>
                <a:latin typeface="+mn-lt"/>
                <a:ea typeface="+mn-ea"/>
                <a:cs typeface="+mn-cs"/>
              </a:rPr>
              <a:t>驱动器加密通过加密</a:t>
            </a:r>
            <a:r>
              <a:rPr lang="en-US" altLang="zh-CN" sz="1200" b="0" i="0" kern="1200" dirty="0" smtClean="0">
                <a:solidFill>
                  <a:schemeClr val="tx1"/>
                </a:solidFill>
                <a:effectLst/>
                <a:latin typeface="+mn-lt"/>
                <a:ea typeface="+mn-ea"/>
                <a:cs typeface="+mn-cs"/>
              </a:rPr>
              <a:t>Windows</a:t>
            </a:r>
            <a:r>
              <a:rPr lang="zh-CN" altLang="en-US" sz="1200" b="0" i="0" u="none" strike="noStrike" kern="1200" dirty="0" smtClean="0">
                <a:solidFill>
                  <a:schemeClr val="tx1"/>
                </a:solidFill>
                <a:effectLst/>
                <a:latin typeface="+mn-lt"/>
                <a:ea typeface="+mn-ea"/>
                <a:cs typeface="+mn-cs"/>
                <a:hlinkClick r:id="rId3"/>
              </a:rPr>
              <a:t>操作系统</a:t>
            </a:r>
            <a:r>
              <a:rPr lang="zh-CN" altLang="en-US" sz="1200" b="0" i="0" kern="1200" dirty="0" smtClean="0">
                <a:solidFill>
                  <a:schemeClr val="tx1"/>
                </a:solidFill>
                <a:effectLst/>
                <a:latin typeface="+mn-lt"/>
                <a:ea typeface="+mn-ea"/>
                <a:cs typeface="+mn-cs"/>
              </a:rPr>
              <a:t>卷上存储的所有数据可以更好地保护计算机中的数据。</a:t>
            </a:r>
            <a:endParaRPr lang="zh-CN" altLang="en-US" dirty="0" smtClean="0"/>
          </a:p>
          <a:p>
            <a:endParaRPr lang="zh-CN"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52C2A8-4CD9-C54A-AEF4-E48E47EF3D3B}" type="datetime1">
              <a:rPr lang="en-US" smtClean="0"/>
              <a:t>5/6/2016</a:t>
            </a:fld>
            <a:endParaRPr lang="en-US"/>
          </a:p>
        </p:txBody>
      </p:sp>
      <p:sp>
        <p:nvSpPr>
          <p:cNvPr id="5" name="Footer Placeholder 4"/>
          <p:cNvSpPr>
            <a:spLocks noGrp="1"/>
          </p:cNvSpPr>
          <p:nvPr>
            <p:ph type="ftr" sz="quarter" idx="11"/>
          </p:nvPr>
        </p:nvSpPr>
        <p:spPr/>
        <p:txBody>
          <a:bodyPr/>
          <a:lstStyle/>
          <a:p>
            <a:r>
              <a:rPr lang="en-US" smtClean="0"/>
              <a:t>CS660 - Advanced Information Assurance - UMassAmherst </a:t>
            </a:r>
            <a:endParaRPr lang="en-US"/>
          </a:p>
        </p:txBody>
      </p:sp>
      <p:sp>
        <p:nvSpPr>
          <p:cNvPr id="6" name="Slide Number Placeholder 5"/>
          <p:cNvSpPr>
            <a:spLocks noGrp="1"/>
          </p:cNvSpPr>
          <p:nvPr>
            <p:ph type="sldNum" sz="quarter" idx="12"/>
          </p:nvPr>
        </p:nvSpPr>
        <p:spPr/>
        <p:txBody>
          <a:bodyPr/>
          <a:lstStyle/>
          <a:p>
            <a:fld id="{CF5F3735-DF36-BA4D-8B7B-6E770590AE69}" type="slidenum">
              <a:rPr lang="en-US" smtClean="0"/>
              <a:t>‹#›</a:t>
            </a:fld>
            <a:endParaRPr lang="en-US"/>
          </a:p>
        </p:txBody>
      </p:sp>
    </p:spTree>
    <p:extLst>
      <p:ext uri="{BB962C8B-B14F-4D97-AF65-F5344CB8AC3E}">
        <p14:creationId xmlns:p14="http://schemas.microsoft.com/office/powerpoint/2010/main" val="705406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DB94D5-A9EA-8C49-9E85-D3C770193CDB}" type="datetime1">
              <a:rPr lang="en-US" smtClean="0"/>
              <a:t>5/6/2016</a:t>
            </a:fld>
            <a:endParaRPr lang="en-US"/>
          </a:p>
        </p:txBody>
      </p:sp>
      <p:sp>
        <p:nvSpPr>
          <p:cNvPr id="5" name="Footer Placeholder 4"/>
          <p:cNvSpPr>
            <a:spLocks noGrp="1"/>
          </p:cNvSpPr>
          <p:nvPr>
            <p:ph type="ftr" sz="quarter" idx="11"/>
          </p:nvPr>
        </p:nvSpPr>
        <p:spPr/>
        <p:txBody>
          <a:bodyPr/>
          <a:lstStyle/>
          <a:p>
            <a:r>
              <a:rPr lang="en-US" smtClean="0"/>
              <a:t>CS660 - Advanced Information Assurance - UMassAmherst </a:t>
            </a:r>
            <a:endParaRPr lang="en-US"/>
          </a:p>
        </p:txBody>
      </p:sp>
      <p:sp>
        <p:nvSpPr>
          <p:cNvPr id="6" name="Slide Number Placeholder 5"/>
          <p:cNvSpPr>
            <a:spLocks noGrp="1"/>
          </p:cNvSpPr>
          <p:nvPr>
            <p:ph type="sldNum" sz="quarter" idx="12"/>
          </p:nvPr>
        </p:nvSpPr>
        <p:spPr/>
        <p:txBody>
          <a:bodyPr/>
          <a:lstStyle/>
          <a:p>
            <a:fld id="{CF5F3735-DF36-BA4D-8B7B-6E770590AE69}" type="slidenum">
              <a:rPr lang="en-US" smtClean="0"/>
              <a:t>‹#›</a:t>
            </a:fld>
            <a:endParaRPr lang="en-US"/>
          </a:p>
        </p:txBody>
      </p:sp>
    </p:spTree>
    <p:extLst>
      <p:ext uri="{BB962C8B-B14F-4D97-AF65-F5344CB8AC3E}">
        <p14:creationId xmlns:p14="http://schemas.microsoft.com/office/powerpoint/2010/main" val="2404141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BF5275-506E-E145-959F-42D2825C60AA}" type="datetime1">
              <a:rPr lang="en-US" smtClean="0"/>
              <a:t>5/6/2016</a:t>
            </a:fld>
            <a:endParaRPr lang="en-US"/>
          </a:p>
        </p:txBody>
      </p:sp>
      <p:sp>
        <p:nvSpPr>
          <p:cNvPr id="5" name="Footer Placeholder 4"/>
          <p:cNvSpPr>
            <a:spLocks noGrp="1"/>
          </p:cNvSpPr>
          <p:nvPr>
            <p:ph type="ftr" sz="quarter" idx="11"/>
          </p:nvPr>
        </p:nvSpPr>
        <p:spPr/>
        <p:txBody>
          <a:bodyPr/>
          <a:lstStyle/>
          <a:p>
            <a:r>
              <a:rPr lang="en-US" smtClean="0"/>
              <a:t>CS660 - Advanced Information Assurance - UMassAmherst </a:t>
            </a:r>
            <a:endParaRPr lang="en-US"/>
          </a:p>
        </p:txBody>
      </p:sp>
      <p:sp>
        <p:nvSpPr>
          <p:cNvPr id="6" name="Slide Number Placeholder 5"/>
          <p:cNvSpPr>
            <a:spLocks noGrp="1"/>
          </p:cNvSpPr>
          <p:nvPr>
            <p:ph type="sldNum" sz="quarter" idx="12"/>
          </p:nvPr>
        </p:nvSpPr>
        <p:spPr/>
        <p:txBody>
          <a:bodyPr/>
          <a:lstStyle/>
          <a:p>
            <a:fld id="{CF5F3735-DF36-BA4D-8B7B-6E770590AE69}" type="slidenum">
              <a:rPr lang="en-US" smtClean="0"/>
              <a:t>‹#›</a:t>
            </a:fld>
            <a:endParaRPr lang="en-US"/>
          </a:p>
        </p:txBody>
      </p:sp>
    </p:spTree>
    <p:extLst>
      <p:ext uri="{BB962C8B-B14F-4D97-AF65-F5344CB8AC3E}">
        <p14:creationId xmlns:p14="http://schemas.microsoft.com/office/powerpoint/2010/main" val="36811043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583A977F-2504-E741-85B4-8F01994E1F25}" type="datetimeFigureOut">
              <a:rPr lang="en-US" dirty="0"/>
              <a:t>5/6/2016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62883345"/>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12B9A02F-357D-AF42-B110-A7740AFDCA1B}" type="datetimeFigureOut">
              <a:rPr lang="en-US" dirty="0"/>
              <a:t>5/6/2016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99549031"/>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编辑母版文本样式</a:t>
            </a:r>
          </a:p>
        </p:txBody>
      </p:sp>
      <p:sp>
        <p:nvSpPr>
          <p:cNvPr id="4" name="Date Placeholder 3"/>
          <p:cNvSpPr>
            <a:spLocks noGrp="1"/>
          </p:cNvSpPr>
          <p:nvPr>
            <p:ph type="dt" sz="half" idx="10"/>
          </p:nvPr>
        </p:nvSpPr>
        <p:spPr/>
        <p:txBody>
          <a:bodyPr/>
          <a:lstStyle/>
          <a:p>
            <a:fld id="{DABB9B27-4D02-2940-AED5-BC8F2B3B1507}" type="datetimeFigureOut">
              <a:rPr lang="en-US" dirty="0"/>
              <a:t>5/6/2016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91844786"/>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04CF7878-2C98-7449-BB8F-764A5EA8E558}" type="datetimeFigureOut">
              <a:rPr lang="en-US" dirty="0"/>
              <a:t>5/6/2016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81928713"/>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E6D2F403-9584-1749-B6AB-5E1C5F94527C}" type="datetimeFigureOut">
              <a:rPr lang="en-US" dirty="0"/>
              <a:t>5/6/2016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00079864"/>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58C0351-EB03-5444-BA93-B7E778374E24}" type="datetimeFigureOut">
              <a:rPr lang="en-US" dirty="0"/>
              <a:t>5/6/2016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01105377"/>
      </p:ext>
    </p:extLst>
  </p:cSld>
  <p:clrMapOvr>
    <a:masterClrMapping/>
  </p:clrMapOvr>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EADB90-FF7E-5041-AB9F-1BC0957AB829}" type="datetimeFigureOut">
              <a:rPr lang="en-US" dirty="0"/>
              <a:t>5/6/2016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54806172"/>
      </p:ext>
    </p:extLst>
  </p:cSld>
  <p:clrMapOvr>
    <a:masterClrMapping/>
  </p:clrMapOvr>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编辑母版文本样式</a:t>
            </a:r>
          </a:p>
        </p:txBody>
      </p:sp>
      <p:sp>
        <p:nvSpPr>
          <p:cNvPr id="5" name="Date Placeholder 4"/>
          <p:cNvSpPr>
            <a:spLocks noGrp="1"/>
          </p:cNvSpPr>
          <p:nvPr>
            <p:ph type="dt" sz="half" idx="10"/>
          </p:nvPr>
        </p:nvSpPr>
        <p:spPr/>
        <p:txBody>
          <a:bodyPr/>
          <a:lstStyle/>
          <a:p>
            <a:fld id="{C1EB8CB6-48D8-4E47-B0D3-B56230F429D0}" type="datetimeFigureOut">
              <a:rPr lang="en-US" dirty="0"/>
              <a:t>5/6/2016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739949418"/>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D9DE00-867B-6D42-8F2C-937703B30BF1}" type="datetime1">
              <a:rPr lang="en-US" smtClean="0"/>
              <a:t>5/6/2016</a:t>
            </a:fld>
            <a:endParaRPr lang="en-US"/>
          </a:p>
        </p:txBody>
      </p:sp>
      <p:sp>
        <p:nvSpPr>
          <p:cNvPr id="5" name="Footer Placeholder 4"/>
          <p:cNvSpPr>
            <a:spLocks noGrp="1"/>
          </p:cNvSpPr>
          <p:nvPr>
            <p:ph type="ftr" sz="quarter" idx="11"/>
          </p:nvPr>
        </p:nvSpPr>
        <p:spPr/>
        <p:txBody>
          <a:bodyPr/>
          <a:lstStyle/>
          <a:p>
            <a:r>
              <a:rPr lang="en-US" smtClean="0"/>
              <a:t>CS660 - Advanced Information Assurance - UMassAmherst </a:t>
            </a:r>
            <a:endParaRPr lang="en-US"/>
          </a:p>
        </p:txBody>
      </p:sp>
      <p:sp>
        <p:nvSpPr>
          <p:cNvPr id="6" name="Slide Number Placeholder 5"/>
          <p:cNvSpPr>
            <a:spLocks noGrp="1"/>
          </p:cNvSpPr>
          <p:nvPr>
            <p:ph type="sldNum" sz="quarter" idx="12"/>
          </p:nvPr>
        </p:nvSpPr>
        <p:spPr/>
        <p:txBody>
          <a:bodyPr/>
          <a:lstStyle/>
          <a:p>
            <a:fld id="{CF5F3735-DF36-BA4D-8B7B-6E770590AE69}" type="slidenum">
              <a:rPr lang="en-US" smtClean="0"/>
              <a:t>‹#›</a:t>
            </a:fld>
            <a:endParaRPr lang="en-US"/>
          </a:p>
        </p:txBody>
      </p:sp>
    </p:spTree>
    <p:extLst>
      <p:ext uri="{BB962C8B-B14F-4D97-AF65-F5344CB8AC3E}">
        <p14:creationId xmlns:p14="http://schemas.microsoft.com/office/powerpoint/2010/main" val="40528992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编辑母版文本样式</a:t>
            </a:r>
          </a:p>
        </p:txBody>
      </p:sp>
      <p:sp>
        <p:nvSpPr>
          <p:cNvPr id="5" name="Date Placeholder 4"/>
          <p:cNvSpPr>
            <a:spLocks noGrp="1"/>
          </p:cNvSpPr>
          <p:nvPr>
            <p:ph type="dt" sz="half" idx="10"/>
          </p:nvPr>
        </p:nvSpPr>
        <p:spPr/>
        <p:txBody>
          <a:bodyPr/>
          <a:lstStyle/>
          <a:p>
            <a:fld id="{4EF716D3-DCE8-CC45-8106-AE5DFCD073F9}" type="datetimeFigureOut">
              <a:rPr lang="en-US" dirty="0"/>
              <a:t>5/6/2016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22238191"/>
      </p:ext>
    </p:extLst>
  </p:cSld>
  <p:clrMapOvr>
    <a:masterClrMapping/>
  </p:clrMapOvr>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编辑母版文本样式</a:t>
            </a:r>
          </a:p>
        </p:txBody>
      </p:sp>
      <p:sp>
        <p:nvSpPr>
          <p:cNvPr id="4" name="Date Placeholder 3"/>
          <p:cNvSpPr>
            <a:spLocks noGrp="1"/>
          </p:cNvSpPr>
          <p:nvPr>
            <p:ph type="dt" sz="half" idx="10"/>
          </p:nvPr>
        </p:nvSpPr>
        <p:spPr/>
        <p:txBody>
          <a:bodyPr/>
          <a:lstStyle/>
          <a:p>
            <a:fld id="{944F351F-53B1-3B4C-8CD4-15B0457E8E3F}" type="datetimeFigureOut">
              <a:rPr lang="en-US" dirty="0"/>
              <a:t>5/6/2016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10996309"/>
      </p:ext>
    </p:extLst>
  </p:cSld>
  <p:clrMapOvr>
    <a:masterClrMapping/>
  </p:clrMapOvr>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zh-CN" altLang="en-US" smtClean="0"/>
              <a:t>单击此处编辑母版标题样式</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smtClean="0"/>
              <a:t>编辑母版文本样式</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编辑母版文本样式</a:t>
            </a:r>
          </a:p>
        </p:txBody>
      </p:sp>
      <p:sp>
        <p:nvSpPr>
          <p:cNvPr id="4" name="Date Placeholder 3"/>
          <p:cNvSpPr>
            <a:spLocks noGrp="1"/>
          </p:cNvSpPr>
          <p:nvPr>
            <p:ph type="dt" sz="half" idx="10"/>
          </p:nvPr>
        </p:nvSpPr>
        <p:spPr/>
        <p:txBody>
          <a:bodyPr/>
          <a:lstStyle/>
          <a:p>
            <a:fld id="{BAB1E8F6-4F69-E448-82E4-3FF8C30628E4}" type="datetimeFigureOut">
              <a:rPr lang="en-US" dirty="0"/>
              <a:t>5/6/2016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39915359"/>
      </p:ext>
    </p:extLst>
  </p:cSld>
  <p:clrMapOvr>
    <a:masterClrMapping/>
  </p:clrMapOvr>
  <p:hf hd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zh-CN" altLang="en-US" smtClean="0"/>
              <a:t>单击此处编辑母版标题样式</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CN" altLang="en-US" smtClean="0"/>
              <a:t>编辑母版文本样式</a:t>
            </a:r>
          </a:p>
        </p:txBody>
      </p:sp>
      <p:sp>
        <p:nvSpPr>
          <p:cNvPr id="5" name="Date Placeholder 4"/>
          <p:cNvSpPr>
            <a:spLocks noGrp="1"/>
          </p:cNvSpPr>
          <p:nvPr>
            <p:ph type="dt" sz="half" idx="10"/>
          </p:nvPr>
        </p:nvSpPr>
        <p:spPr/>
        <p:txBody>
          <a:bodyPr/>
          <a:lstStyle/>
          <a:p>
            <a:fld id="{F790BAD4-EC93-8B4C-97AE-9AB5F3271B19}" type="datetimeFigureOut">
              <a:rPr lang="en-US" dirty="0"/>
              <a:t>5/6/2016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40090789"/>
      </p:ext>
    </p:extLst>
  </p:cSld>
  <p:clrMapOvr>
    <a:masterClrMapping/>
  </p:clrMapOvr>
  <p:hf hd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引言名片">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zh-CN" altLang="en-US" smtClean="0"/>
              <a:t>单击此处编辑母版标题样式</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smtClean="0"/>
              <a:t>编辑母版文本样式</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CN" altLang="en-US" smtClean="0"/>
              <a:t>编辑母版文本样式</a:t>
            </a:r>
          </a:p>
        </p:txBody>
      </p:sp>
      <p:sp>
        <p:nvSpPr>
          <p:cNvPr id="5" name="Date Placeholder 4"/>
          <p:cNvSpPr>
            <a:spLocks noGrp="1"/>
          </p:cNvSpPr>
          <p:nvPr>
            <p:ph type="dt" sz="half" idx="10"/>
          </p:nvPr>
        </p:nvSpPr>
        <p:spPr/>
        <p:txBody>
          <a:bodyPr/>
          <a:lstStyle/>
          <a:p>
            <a:fld id="{E6C9050E-E079-6441-81E7-806D30677343}" type="datetimeFigureOut">
              <a:rPr lang="en-US" dirty="0"/>
              <a:t>5/6/2016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11217716"/>
      </p:ext>
    </p:extLst>
  </p:cSld>
  <p:clrMapOvr>
    <a:masterClrMapping/>
  </p:clrMapOvr>
  <p:hf hd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真或假">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zh-CN" altLang="en-US" smtClean="0"/>
              <a:t>单击此处编辑母版标题样式</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smtClean="0"/>
              <a:t>编辑母版文本样式</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CN" altLang="en-US" smtClean="0"/>
              <a:t>编辑母版文本样式</a:t>
            </a:r>
          </a:p>
        </p:txBody>
      </p:sp>
      <p:sp>
        <p:nvSpPr>
          <p:cNvPr id="5" name="Date Placeholder 4"/>
          <p:cNvSpPr>
            <a:spLocks noGrp="1"/>
          </p:cNvSpPr>
          <p:nvPr>
            <p:ph type="dt" sz="half" idx="10"/>
          </p:nvPr>
        </p:nvSpPr>
        <p:spPr/>
        <p:txBody>
          <a:bodyPr/>
          <a:lstStyle/>
          <a:p>
            <a:fld id="{99B230AF-FFB7-DE42-B481-AAC2589869DA}" type="datetimeFigureOut">
              <a:rPr lang="en-US" dirty="0"/>
              <a:t>5/6/2016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42902073"/>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ncho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DE9A7C16-FAF2-2C41-B697-563997C522AD}" type="datetimeFigureOut">
              <a:rPr lang="en-US" dirty="0"/>
              <a:t>5/6/2016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55982191"/>
      </p:ext>
    </p:extLst>
  </p:cSld>
  <p:clrMapOvr>
    <a:masterClrMapping/>
  </p:clrMapOvr>
  <p:hf hd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0A19D9EA-0687-604F-B97A-763B6765DF9F}" type="datetimeFigureOut">
              <a:rPr lang="en-US" dirty="0"/>
              <a:t>5/6/2016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179588187"/>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3AF454-F4BC-0A40-A3B3-8FEC2FCD6BCA}" type="datetime1">
              <a:rPr lang="en-US" smtClean="0"/>
              <a:t>5/6/2016</a:t>
            </a:fld>
            <a:endParaRPr lang="en-US"/>
          </a:p>
        </p:txBody>
      </p:sp>
      <p:sp>
        <p:nvSpPr>
          <p:cNvPr id="5" name="Footer Placeholder 4"/>
          <p:cNvSpPr>
            <a:spLocks noGrp="1"/>
          </p:cNvSpPr>
          <p:nvPr>
            <p:ph type="ftr" sz="quarter" idx="11"/>
          </p:nvPr>
        </p:nvSpPr>
        <p:spPr/>
        <p:txBody>
          <a:bodyPr/>
          <a:lstStyle/>
          <a:p>
            <a:r>
              <a:rPr lang="en-US" smtClean="0"/>
              <a:t>CS660 - Advanced Information Assurance - UMassAmherst </a:t>
            </a:r>
            <a:endParaRPr lang="en-US"/>
          </a:p>
        </p:txBody>
      </p:sp>
      <p:sp>
        <p:nvSpPr>
          <p:cNvPr id="6" name="Slide Number Placeholder 5"/>
          <p:cNvSpPr>
            <a:spLocks noGrp="1"/>
          </p:cNvSpPr>
          <p:nvPr>
            <p:ph type="sldNum" sz="quarter" idx="12"/>
          </p:nvPr>
        </p:nvSpPr>
        <p:spPr/>
        <p:txBody>
          <a:bodyPr/>
          <a:lstStyle/>
          <a:p>
            <a:fld id="{CF5F3735-DF36-BA4D-8B7B-6E770590AE69}" type="slidenum">
              <a:rPr lang="en-US" smtClean="0"/>
              <a:t>‹#›</a:t>
            </a:fld>
            <a:endParaRPr lang="en-US"/>
          </a:p>
        </p:txBody>
      </p:sp>
    </p:spTree>
    <p:extLst>
      <p:ext uri="{BB962C8B-B14F-4D97-AF65-F5344CB8AC3E}">
        <p14:creationId xmlns:p14="http://schemas.microsoft.com/office/powerpoint/2010/main" val="3658669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F9C497-48AF-3446-BE45-AF7EFA999765}" type="datetime1">
              <a:rPr lang="en-US" smtClean="0"/>
              <a:t>5/6/2016</a:t>
            </a:fld>
            <a:endParaRPr lang="en-US"/>
          </a:p>
        </p:txBody>
      </p:sp>
      <p:sp>
        <p:nvSpPr>
          <p:cNvPr id="6" name="Footer Placeholder 5"/>
          <p:cNvSpPr>
            <a:spLocks noGrp="1"/>
          </p:cNvSpPr>
          <p:nvPr>
            <p:ph type="ftr" sz="quarter" idx="11"/>
          </p:nvPr>
        </p:nvSpPr>
        <p:spPr/>
        <p:txBody>
          <a:bodyPr/>
          <a:lstStyle/>
          <a:p>
            <a:r>
              <a:rPr lang="en-US" smtClean="0"/>
              <a:t>CS660 - Advanced Information Assurance - UMassAmherst </a:t>
            </a:r>
            <a:endParaRPr lang="en-US"/>
          </a:p>
        </p:txBody>
      </p:sp>
      <p:sp>
        <p:nvSpPr>
          <p:cNvPr id="7" name="Slide Number Placeholder 6"/>
          <p:cNvSpPr>
            <a:spLocks noGrp="1"/>
          </p:cNvSpPr>
          <p:nvPr>
            <p:ph type="sldNum" sz="quarter" idx="12"/>
          </p:nvPr>
        </p:nvSpPr>
        <p:spPr/>
        <p:txBody>
          <a:bodyPr/>
          <a:lstStyle/>
          <a:p>
            <a:fld id="{CF5F3735-DF36-BA4D-8B7B-6E770590AE69}" type="slidenum">
              <a:rPr lang="en-US" smtClean="0"/>
              <a:t>‹#›</a:t>
            </a:fld>
            <a:endParaRPr lang="en-US"/>
          </a:p>
        </p:txBody>
      </p:sp>
    </p:spTree>
    <p:extLst>
      <p:ext uri="{BB962C8B-B14F-4D97-AF65-F5344CB8AC3E}">
        <p14:creationId xmlns:p14="http://schemas.microsoft.com/office/powerpoint/2010/main" val="3835581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D06A9E-B662-BE46-BB25-EDB40CBC441C}" type="datetime1">
              <a:rPr lang="en-US" smtClean="0"/>
              <a:t>5/6/2016</a:t>
            </a:fld>
            <a:endParaRPr lang="en-US"/>
          </a:p>
        </p:txBody>
      </p:sp>
      <p:sp>
        <p:nvSpPr>
          <p:cNvPr id="8" name="Footer Placeholder 7"/>
          <p:cNvSpPr>
            <a:spLocks noGrp="1"/>
          </p:cNvSpPr>
          <p:nvPr>
            <p:ph type="ftr" sz="quarter" idx="11"/>
          </p:nvPr>
        </p:nvSpPr>
        <p:spPr/>
        <p:txBody>
          <a:bodyPr/>
          <a:lstStyle/>
          <a:p>
            <a:r>
              <a:rPr lang="en-US" smtClean="0"/>
              <a:t>CS660 - Advanced Information Assurance - UMassAmherst </a:t>
            </a:r>
            <a:endParaRPr lang="en-US"/>
          </a:p>
        </p:txBody>
      </p:sp>
      <p:sp>
        <p:nvSpPr>
          <p:cNvPr id="9" name="Slide Number Placeholder 8"/>
          <p:cNvSpPr>
            <a:spLocks noGrp="1"/>
          </p:cNvSpPr>
          <p:nvPr>
            <p:ph type="sldNum" sz="quarter" idx="12"/>
          </p:nvPr>
        </p:nvSpPr>
        <p:spPr/>
        <p:txBody>
          <a:bodyPr/>
          <a:lstStyle/>
          <a:p>
            <a:fld id="{CF5F3735-DF36-BA4D-8B7B-6E770590AE69}" type="slidenum">
              <a:rPr lang="en-US" smtClean="0"/>
              <a:t>‹#›</a:t>
            </a:fld>
            <a:endParaRPr lang="en-US"/>
          </a:p>
        </p:txBody>
      </p:sp>
    </p:spTree>
    <p:extLst>
      <p:ext uri="{BB962C8B-B14F-4D97-AF65-F5344CB8AC3E}">
        <p14:creationId xmlns:p14="http://schemas.microsoft.com/office/powerpoint/2010/main" val="3057202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5AC362-E6B1-E040-9B95-407D0B3ED3A7}" type="datetime1">
              <a:rPr lang="en-US" smtClean="0"/>
              <a:t>5/6/2016</a:t>
            </a:fld>
            <a:endParaRPr lang="en-US"/>
          </a:p>
        </p:txBody>
      </p:sp>
      <p:sp>
        <p:nvSpPr>
          <p:cNvPr id="4" name="Footer Placeholder 3"/>
          <p:cNvSpPr>
            <a:spLocks noGrp="1"/>
          </p:cNvSpPr>
          <p:nvPr>
            <p:ph type="ftr" sz="quarter" idx="11"/>
          </p:nvPr>
        </p:nvSpPr>
        <p:spPr/>
        <p:txBody>
          <a:bodyPr/>
          <a:lstStyle/>
          <a:p>
            <a:r>
              <a:rPr lang="en-US" smtClean="0"/>
              <a:t>CS660 - Advanced Information Assurance - UMassAmherst </a:t>
            </a:r>
            <a:endParaRPr lang="en-US"/>
          </a:p>
        </p:txBody>
      </p:sp>
      <p:sp>
        <p:nvSpPr>
          <p:cNvPr id="5" name="Slide Number Placeholder 4"/>
          <p:cNvSpPr>
            <a:spLocks noGrp="1"/>
          </p:cNvSpPr>
          <p:nvPr>
            <p:ph type="sldNum" sz="quarter" idx="12"/>
          </p:nvPr>
        </p:nvSpPr>
        <p:spPr/>
        <p:txBody>
          <a:bodyPr/>
          <a:lstStyle/>
          <a:p>
            <a:fld id="{CF5F3735-DF36-BA4D-8B7B-6E770590AE69}" type="slidenum">
              <a:rPr lang="en-US" smtClean="0"/>
              <a:t>‹#›</a:t>
            </a:fld>
            <a:endParaRPr lang="en-US"/>
          </a:p>
        </p:txBody>
      </p:sp>
    </p:spTree>
    <p:extLst>
      <p:ext uri="{BB962C8B-B14F-4D97-AF65-F5344CB8AC3E}">
        <p14:creationId xmlns:p14="http://schemas.microsoft.com/office/powerpoint/2010/main" val="165536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92059E-4E34-9D46-9FBE-A003D6FE7095}" type="datetime1">
              <a:rPr lang="en-US" smtClean="0"/>
              <a:t>5/6/2016</a:t>
            </a:fld>
            <a:endParaRPr lang="en-US"/>
          </a:p>
        </p:txBody>
      </p:sp>
      <p:sp>
        <p:nvSpPr>
          <p:cNvPr id="3" name="Footer Placeholder 2"/>
          <p:cNvSpPr>
            <a:spLocks noGrp="1"/>
          </p:cNvSpPr>
          <p:nvPr>
            <p:ph type="ftr" sz="quarter" idx="11"/>
          </p:nvPr>
        </p:nvSpPr>
        <p:spPr/>
        <p:txBody>
          <a:bodyPr/>
          <a:lstStyle/>
          <a:p>
            <a:r>
              <a:rPr lang="en-US" smtClean="0"/>
              <a:t>CS660 - Advanced Information Assurance - UMassAmherst </a:t>
            </a:r>
            <a:endParaRPr lang="en-US"/>
          </a:p>
        </p:txBody>
      </p:sp>
      <p:sp>
        <p:nvSpPr>
          <p:cNvPr id="4" name="Slide Number Placeholder 3"/>
          <p:cNvSpPr>
            <a:spLocks noGrp="1"/>
          </p:cNvSpPr>
          <p:nvPr>
            <p:ph type="sldNum" sz="quarter" idx="12"/>
          </p:nvPr>
        </p:nvSpPr>
        <p:spPr/>
        <p:txBody>
          <a:bodyPr/>
          <a:lstStyle/>
          <a:p>
            <a:fld id="{CF5F3735-DF36-BA4D-8B7B-6E770590AE69}" type="slidenum">
              <a:rPr lang="en-US" smtClean="0"/>
              <a:t>‹#›</a:t>
            </a:fld>
            <a:endParaRPr lang="en-US"/>
          </a:p>
        </p:txBody>
      </p:sp>
    </p:spTree>
    <p:extLst>
      <p:ext uri="{BB962C8B-B14F-4D97-AF65-F5344CB8AC3E}">
        <p14:creationId xmlns:p14="http://schemas.microsoft.com/office/powerpoint/2010/main" val="1661745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1141DF-A40D-5E42-BA9D-A697DD94BF1F}" type="datetime1">
              <a:rPr lang="en-US" smtClean="0"/>
              <a:t>5/6/2016</a:t>
            </a:fld>
            <a:endParaRPr lang="en-US"/>
          </a:p>
        </p:txBody>
      </p:sp>
      <p:sp>
        <p:nvSpPr>
          <p:cNvPr id="6" name="Footer Placeholder 5"/>
          <p:cNvSpPr>
            <a:spLocks noGrp="1"/>
          </p:cNvSpPr>
          <p:nvPr>
            <p:ph type="ftr" sz="quarter" idx="11"/>
          </p:nvPr>
        </p:nvSpPr>
        <p:spPr/>
        <p:txBody>
          <a:bodyPr/>
          <a:lstStyle/>
          <a:p>
            <a:r>
              <a:rPr lang="en-US" smtClean="0"/>
              <a:t>CS660 - Advanced Information Assurance - UMassAmherst </a:t>
            </a:r>
            <a:endParaRPr lang="en-US"/>
          </a:p>
        </p:txBody>
      </p:sp>
      <p:sp>
        <p:nvSpPr>
          <p:cNvPr id="7" name="Slide Number Placeholder 6"/>
          <p:cNvSpPr>
            <a:spLocks noGrp="1"/>
          </p:cNvSpPr>
          <p:nvPr>
            <p:ph type="sldNum" sz="quarter" idx="12"/>
          </p:nvPr>
        </p:nvSpPr>
        <p:spPr/>
        <p:txBody>
          <a:bodyPr/>
          <a:lstStyle/>
          <a:p>
            <a:fld id="{CF5F3735-DF36-BA4D-8B7B-6E770590AE69}" type="slidenum">
              <a:rPr lang="en-US" smtClean="0"/>
              <a:t>‹#›</a:t>
            </a:fld>
            <a:endParaRPr lang="en-US"/>
          </a:p>
        </p:txBody>
      </p:sp>
    </p:spTree>
    <p:extLst>
      <p:ext uri="{BB962C8B-B14F-4D97-AF65-F5344CB8AC3E}">
        <p14:creationId xmlns:p14="http://schemas.microsoft.com/office/powerpoint/2010/main" val="3638947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D07C7F-2C06-EB4D-BF27-E777C6D04DD8}" type="datetime1">
              <a:rPr lang="en-US" smtClean="0"/>
              <a:t>5/6/2016</a:t>
            </a:fld>
            <a:endParaRPr lang="en-US"/>
          </a:p>
        </p:txBody>
      </p:sp>
      <p:sp>
        <p:nvSpPr>
          <p:cNvPr id="6" name="Footer Placeholder 5"/>
          <p:cNvSpPr>
            <a:spLocks noGrp="1"/>
          </p:cNvSpPr>
          <p:nvPr>
            <p:ph type="ftr" sz="quarter" idx="11"/>
          </p:nvPr>
        </p:nvSpPr>
        <p:spPr/>
        <p:txBody>
          <a:bodyPr/>
          <a:lstStyle/>
          <a:p>
            <a:r>
              <a:rPr lang="en-US" smtClean="0"/>
              <a:t>CS660 - Advanced Information Assurance - UMassAmherst </a:t>
            </a:r>
            <a:endParaRPr lang="en-US"/>
          </a:p>
        </p:txBody>
      </p:sp>
      <p:sp>
        <p:nvSpPr>
          <p:cNvPr id="7" name="Slide Number Placeholder 6"/>
          <p:cNvSpPr>
            <a:spLocks noGrp="1"/>
          </p:cNvSpPr>
          <p:nvPr>
            <p:ph type="sldNum" sz="quarter" idx="12"/>
          </p:nvPr>
        </p:nvSpPr>
        <p:spPr/>
        <p:txBody>
          <a:bodyPr/>
          <a:lstStyle/>
          <a:p>
            <a:fld id="{CF5F3735-DF36-BA4D-8B7B-6E770590AE69}" type="slidenum">
              <a:rPr lang="en-US" smtClean="0"/>
              <a:t>‹#›</a:t>
            </a:fld>
            <a:endParaRPr lang="en-US"/>
          </a:p>
        </p:txBody>
      </p:sp>
    </p:spTree>
    <p:extLst>
      <p:ext uri="{BB962C8B-B14F-4D97-AF65-F5344CB8AC3E}">
        <p14:creationId xmlns:p14="http://schemas.microsoft.com/office/powerpoint/2010/main" val="1099070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1F2624-7495-144A-9163-5976CBDF8E4B}" type="datetime1">
              <a:rPr lang="en-US" smtClean="0"/>
              <a:t>5/6/2016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CS660 - Advanced Information Assurance - UMassAmherst </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5F3735-DF36-BA4D-8B7B-6E770590AE69}" type="slidenum">
              <a:rPr lang="en-US" smtClean="0"/>
              <a:t>‹#›</a:t>
            </a:fld>
            <a:endParaRPr lang="en-US"/>
          </a:p>
        </p:txBody>
      </p:sp>
    </p:spTree>
    <p:extLst>
      <p:ext uri="{BB962C8B-B14F-4D97-AF65-F5344CB8AC3E}">
        <p14:creationId xmlns:p14="http://schemas.microsoft.com/office/powerpoint/2010/main" val="3745548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221F2624-7495-144A-9163-5976CBDF8E4B}" type="datetime1">
              <a:rPr lang="en-US" smtClean="0"/>
              <a:t>5/6/2016</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CS660 - Advanced Information Assurance - UMassAmherst </a:t>
            </a:r>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CF5F3735-DF36-BA4D-8B7B-6E770590AE69}" type="slidenum">
              <a:rPr lang="en-US" smtClean="0"/>
              <a:t>‹#›</a:t>
            </a:fld>
            <a:endParaRPr lang="en-US"/>
          </a:p>
        </p:txBody>
      </p:sp>
    </p:spTree>
    <p:extLst>
      <p:ext uri="{BB962C8B-B14F-4D97-AF65-F5344CB8AC3E}">
        <p14:creationId xmlns:p14="http://schemas.microsoft.com/office/powerpoint/2010/main" val="33148171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Lst>
  <p:transition>
    <p:fade/>
  </p:transition>
  <p:timing>
    <p:tnLst>
      <p:par>
        <p:cTn id="1" dur="indefinite" restart="never" nodeType="tmRoot"/>
      </p:par>
    </p:tnLst>
  </p:timing>
  <p:hf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7.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2438" y="2130425"/>
            <a:ext cx="8787990" cy="1470025"/>
          </a:xfrm>
        </p:spPr>
        <p:txBody>
          <a:bodyPr>
            <a:normAutofit fontScale="90000"/>
          </a:bodyPr>
          <a:lstStyle/>
          <a:p>
            <a:r>
              <a:rPr lang="en-US" sz="5400" dirty="0" smtClean="0"/>
              <a:t>Hardware Security:</a:t>
            </a:r>
            <a:br>
              <a:rPr lang="en-US" sz="5400" dirty="0" smtClean="0"/>
            </a:br>
            <a:r>
              <a:rPr lang="en-US" sz="5400" dirty="0" smtClean="0"/>
              <a:t>Trusted Platform Module</a:t>
            </a:r>
            <a:endParaRPr lang="en-US" sz="5400" dirty="0"/>
          </a:p>
        </p:txBody>
      </p:sp>
    </p:spTree>
    <p:extLst>
      <p:ext uri="{BB962C8B-B14F-4D97-AF65-F5344CB8AC3E}">
        <p14:creationId xmlns:p14="http://schemas.microsoft.com/office/powerpoint/2010/main" val="7830614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Real-World Applications</a:t>
            </a:r>
            <a:endParaRPr lang="en-US" dirty="0"/>
          </a:p>
        </p:txBody>
      </p:sp>
      <p:sp>
        <p:nvSpPr>
          <p:cNvPr id="3" name="Content Placeholder 2"/>
          <p:cNvSpPr>
            <a:spLocks noGrp="1"/>
          </p:cNvSpPr>
          <p:nvPr>
            <p:ph idx="1"/>
          </p:nvPr>
        </p:nvSpPr>
        <p:spPr/>
        <p:txBody>
          <a:bodyPr>
            <a:normAutofit/>
          </a:bodyPr>
          <a:lstStyle/>
          <a:p>
            <a:pPr marL="342900" lvl="1" indent="-342900">
              <a:buFont typeface="Arial"/>
              <a:buChar char="•"/>
            </a:pPr>
            <a:r>
              <a:rPr lang="en-US" sz="3200" dirty="0">
                <a:latin typeface="Arial" charset="0"/>
              </a:rPr>
              <a:t>Hard drive </a:t>
            </a:r>
            <a:r>
              <a:rPr lang="en-US" sz="3200" dirty="0" smtClean="0">
                <a:latin typeface="Arial" charset="0"/>
              </a:rPr>
              <a:t>encryption</a:t>
            </a:r>
          </a:p>
          <a:p>
            <a:pPr marL="742950" lvl="2" indent="-342900"/>
            <a:r>
              <a:rPr lang="en-US" sz="2800" dirty="0" err="1" smtClean="0">
                <a:latin typeface="Arial" charset="0"/>
              </a:rPr>
              <a:t>BitLocker</a:t>
            </a:r>
            <a:r>
              <a:rPr lang="en-US" sz="2800" dirty="0" smtClean="0">
                <a:latin typeface="Arial" charset="0"/>
              </a:rPr>
              <a:t> in Windows 8</a:t>
            </a:r>
          </a:p>
          <a:p>
            <a:pPr marL="342900" lvl="1" indent="-342900">
              <a:buFont typeface="Arial"/>
              <a:buChar char="•"/>
            </a:pPr>
            <a:r>
              <a:rPr lang="en-US" sz="3200" dirty="0" smtClean="0">
                <a:latin typeface="Arial" charset="0"/>
              </a:rPr>
              <a:t>Trustworthy OS</a:t>
            </a:r>
          </a:p>
          <a:p>
            <a:pPr marL="742950" lvl="2" indent="-342900"/>
            <a:r>
              <a:rPr lang="en-US" sz="2800" dirty="0" smtClean="0">
                <a:latin typeface="Arial" charset="0"/>
              </a:rPr>
              <a:t>Google’s Chromebook use TPM to prevent firmware rollback</a:t>
            </a:r>
          </a:p>
        </p:txBody>
      </p:sp>
      <p:sp>
        <p:nvSpPr>
          <p:cNvPr id="5" name="Slide Number Placeholder 4"/>
          <p:cNvSpPr>
            <a:spLocks noGrp="1"/>
          </p:cNvSpPr>
          <p:nvPr>
            <p:ph type="sldNum" sz="quarter" idx="12"/>
          </p:nvPr>
        </p:nvSpPr>
        <p:spPr/>
        <p:txBody>
          <a:bodyPr/>
          <a:lstStyle/>
          <a:p>
            <a:fld id="{CF5F3735-DF36-BA4D-8B7B-6E770590AE69}" type="slidenum">
              <a:rPr lang="en-US" smtClean="0"/>
              <a:t>10</a:t>
            </a:fld>
            <a:endParaRPr lang="en-US"/>
          </a:p>
        </p:txBody>
      </p:sp>
    </p:spTree>
    <p:extLst>
      <p:ext uri="{BB962C8B-B14F-4D97-AF65-F5344CB8AC3E}">
        <p14:creationId xmlns:p14="http://schemas.microsoft.com/office/powerpoint/2010/main" val="40657939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1340370" y="247338"/>
            <a:ext cx="7503827" cy="804863"/>
          </a:xfrm>
        </p:spPr>
        <p:txBody>
          <a:bodyPr>
            <a:normAutofit fontScale="90000"/>
          </a:bodyPr>
          <a:lstStyle/>
          <a:p>
            <a:r>
              <a:rPr lang="en-US" sz="3200"/>
              <a:t>BitLocker™ Drive Encryption Architecture</a:t>
            </a:r>
            <a:br>
              <a:rPr lang="en-US" sz="3200"/>
            </a:br>
            <a:r>
              <a:rPr lang="en-US" sz="2000">
                <a:solidFill>
                  <a:schemeClr val="accent1"/>
                </a:solidFill>
              </a:rPr>
              <a:t>Static Root of Trust Measurement of boot components</a:t>
            </a:r>
          </a:p>
        </p:txBody>
      </p:sp>
      <p:graphicFrame>
        <p:nvGraphicFramePr>
          <p:cNvPr id="57347" name="Object 3"/>
          <p:cNvGraphicFramePr>
            <a:graphicFrameLocks noGrp="1" noChangeAspect="1"/>
          </p:cNvGraphicFramePr>
          <p:nvPr>
            <p:ph sz="half" idx="4294967295"/>
          </p:nvPr>
        </p:nvGraphicFramePr>
        <p:xfrm>
          <a:off x="423863" y="1447800"/>
          <a:ext cx="8720137" cy="4567238"/>
        </p:xfrm>
        <a:graphic>
          <a:graphicData uri="http://schemas.openxmlformats.org/presentationml/2006/ole">
            <mc:AlternateContent xmlns:mc="http://schemas.openxmlformats.org/markup-compatibility/2006">
              <mc:Choice xmlns:v="urn:schemas-microsoft-com:vml" Requires="v">
                <p:oleObj spid="_x0000_s40986" name="Visio" r:id="rId4" imgW="12554065" imgH="6394399" progId="Visio.Drawing.11">
                  <p:embed/>
                </p:oleObj>
              </mc:Choice>
              <mc:Fallback>
                <p:oleObj name="Visio" r:id="rId4" imgW="12554065" imgH="6394399" progId="Visio.Drawing.1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3863" y="1447800"/>
                        <a:ext cx="8720137" cy="4567238"/>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3175" cap="flat" cmpd="sng">
                            <a:solidFill>
                              <a:srgbClr val="FFFFFF"/>
                            </a:solidFill>
                            <a:prstDash val="solid"/>
                            <a:miter lim="800000"/>
                            <a:headEnd/>
                            <a:tailEn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431456570"/>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252865" y="3072984"/>
            <a:ext cx="5351489" cy="1200329"/>
          </a:xfrm>
          <a:prstGeom prst="rect">
            <a:avLst/>
          </a:prstGeom>
          <a:noFill/>
        </p:spPr>
        <p:txBody>
          <a:bodyPr wrap="square" rtlCol="0">
            <a:spAutoFit/>
          </a:bodyPr>
          <a:lstStyle/>
          <a:p>
            <a:r>
              <a:rPr lang="en-US" altLang="zh-CN" sz="7200" b="1" dirty="0" smtClean="0"/>
              <a:t>THANKS</a:t>
            </a:r>
            <a:r>
              <a:rPr lang="zh-CN" altLang="en-US" sz="7200" b="1" dirty="0" smtClean="0"/>
              <a:t>！</a:t>
            </a:r>
            <a:endParaRPr lang="zh-CN" altLang="en-US" sz="7200" b="1" dirty="0"/>
          </a:p>
        </p:txBody>
      </p:sp>
    </p:spTree>
    <p:extLst>
      <p:ext uri="{BB962C8B-B14F-4D97-AF65-F5344CB8AC3E}">
        <p14:creationId xmlns:p14="http://schemas.microsoft.com/office/powerpoint/2010/main" val="287562192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Hardware Security</a:t>
            </a:r>
            <a:endParaRPr lang="en-US" dirty="0"/>
          </a:p>
        </p:txBody>
      </p:sp>
      <p:sp>
        <p:nvSpPr>
          <p:cNvPr id="3" name="Content Placeholder 2"/>
          <p:cNvSpPr>
            <a:spLocks noGrp="1"/>
          </p:cNvSpPr>
          <p:nvPr>
            <p:ph idx="1"/>
          </p:nvPr>
        </p:nvSpPr>
        <p:spPr/>
        <p:txBody>
          <a:bodyPr/>
          <a:lstStyle/>
          <a:p>
            <a:r>
              <a:rPr lang="en-US" dirty="0" smtClean="0"/>
              <a:t>Definition: implement security protection mechanisms in hardware</a:t>
            </a:r>
          </a:p>
          <a:p>
            <a:pPr lvl="1"/>
            <a:r>
              <a:rPr lang="en-US" dirty="0" smtClean="0"/>
              <a:t>E.g., design trusted hardware, as opposed to (in addition to) trusted software</a:t>
            </a:r>
            <a:endParaRPr lang="en-US" dirty="0"/>
          </a:p>
        </p:txBody>
      </p:sp>
      <p:sp>
        <p:nvSpPr>
          <p:cNvPr id="5" name="Slide Number Placeholder 4"/>
          <p:cNvSpPr>
            <a:spLocks noGrp="1"/>
          </p:cNvSpPr>
          <p:nvPr>
            <p:ph type="sldNum" sz="quarter" idx="12"/>
          </p:nvPr>
        </p:nvSpPr>
        <p:spPr/>
        <p:txBody>
          <a:bodyPr/>
          <a:lstStyle/>
          <a:p>
            <a:fld id="{CF5F3735-DF36-BA4D-8B7B-6E770590AE69}" type="slidenum">
              <a:rPr lang="en-US" smtClean="0"/>
              <a:t>2</a:t>
            </a:fld>
            <a:endParaRPr lang="en-US"/>
          </a:p>
        </p:txBody>
      </p:sp>
    </p:spTree>
    <p:extLst>
      <p:ext uri="{BB962C8B-B14F-4D97-AF65-F5344CB8AC3E}">
        <p14:creationId xmlns:p14="http://schemas.microsoft.com/office/powerpoint/2010/main" val="540122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Rectangle 2"/>
          <p:cNvSpPr>
            <a:spLocks noGrp="1" noChangeArrowheads="1"/>
          </p:cNvSpPr>
          <p:nvPr>
            <p:ph type="title"/>
          </p:nvPr>
        </p:nvSpPr>
        <p:spPr/>
        <p:txBody>
          <a:bodyPr/>
          <a:lstStyle/>
          <a:p>
            <a:pPr eaLnBrk="1" hangingPunct="1"/>
            <a:r>
              <a:rPr lang="en-US" dirty="0">
                <a:latin typeface="Times New Roman" charset="0"/>
              </a:rPr>
              <a:t>Trusted </a:t>
            </a:r>
            <a:r>
              <a:rPr lang="en-US" dirty="0" smtClean="0">
                <a:latin typeface="Times New Roman" charset="0"/>
              </a:rPr>
              <a:t>or </a:t>
            </a:r>
            <a:r>
              <a:rPr lang="en-US" dirty="0">
                <a:latin typeface="Times New Roman" charset="0"/>
              </a:rPr>
              <a:t>Trustworthy</a:t>
            </a:r>
          </a:p>
        </p:txBody>
      </p:sp>
      <p:sp>
        <p:nvSpPr>
          <p:cNvPr id="16390" name="Rectangle 3"/>
          <p:cNvSpPr>
            <a:spLocks noGrp="1" noChangeArrowheads="1"/>
          </p:cNvSpPr>
          <p:nvPr>
            <p:ph idx="1"/>
          </p:nvPr>
        </p:nvSpPr>
        <p:spPr/>
        <p:txBody>
          <a:bodyPr>
            <a:normAutofit fontScale="92500" lnSpcReduction="10000"/>
          </a:bodyPr>
          <a:lstStyle/>
          <a:p>
            <a:pPr eaLnBrk="1" hangingPunct="1"/>
            <a:r>
              <a:rPr lang="en-US" dirty="0">
                <a:latin typeface="Arial" charset="0"/>
              </a:rPr>
              <a:t>A component of a system is trusted means that </a:t>
            </a:r>
          </a:p>
          <a:p>
            <a:pPr lvl="1" eaLnBrk="1" hangingPunct="1"/>
            <a:r>
              <a:rPr lang="en-US" dirty="0">
                <a:latin typeface="Arial" charset="0"/>
              </a:rPr>
              <a:t>the security of the system depends on it</a:t>
            </a:r>
          </a:p>
          <a:p>
            <a:pPr lvl="1" eaLnBrk="1" hangingPunct="1"/>
            <a:r>
              <a:rPr lang="en-US" dirty="0">
                <a:latin typeface="Arial" charset="0"/>
              </a:rPr>
              <a:t>failure of component can break the security policy</a:t>
            </a:r>
          </a:p>
          <a:p>
            <a:pPr lvl="1" eaLnBrk="1" hangingPunct="1"/>
            <a:r>
              <a:rPr lang="en-US" dirty="0" smtClean="0">
                <a:latin typeface="Arial" charset="0"/>
              </a:rPr>
              <a:t>determined by its role in the system</a:t>
            </a:r>
          </a:p>
          <a:p>
            <a:pPr eaLnBrk="1" hangingPunct="1"/>
            <a:r>
              <a:rPr lang="en-US" dirty="0" smtClean="0">
                <a:latin typeface="Arial" charset="0"/>
              </a:rPr>
              <a:t>A </a:t>
            </a:r>
            <a:r>
              <a:rPr lang="en-US" dirty="0">
                <a:latin typeface="Arial" charset="0"/>
              </a:rPr>
              <a:t>component is trustworthy means that</a:t>
            </a:r>
          </a:p>
          <a:p>
            <a:pPr lvl="1" eaLnBrk="1" hangingPunct="1"/>
            <a:r>
              <a:rPr lang="en-US" dirty="0">
                <a:latin typeface="Arial" charset="0"/>
              </a:rPr>
              <a:t>the component deserves to be trusted</a:t>
            </a:r>
          </a:p>
          <a:p>
            <a:pPr lvl="1" eaLnBrk="1" hangingPunct="1"/>
            <a:r>
              <a:rPr lang="en-US" dirty="0">
                <a:latin typeface="Arial" charset="0"/>
              </a:rPr>
              <a:t>e.g., it is implemented correctly</a:t>
            </a:r>
          </a:p>
          <a:p>
            <a:pPr lvl="1" eaLnBrk="1" hangingPunct="1"/>
            <a:r>
              <a:rPr lang="en-US" dirty="0">
                <a:latin typeface="Arial" charset="0"/>
              </a:rPr>
              <a:t>determined by intrinsic properties of the component</a:t>
            </a:r>
          </a:p>
        </p:txBody>
      </p:sp>
      <p:sp>
        <p:nvSpPr>
          <p:cNvPr id="3" name="Slide Number Placeholder 2"/>
          <p:cNvSpPr>
            <a:spLocks noGrp="1"/>
          </p:cNvSpPr>
          <p:nvPr>
            <p:ph type="sldNum" sz="quarter" idx="12"/>
          </p:nvPr>
        </p:nvSpPr>
        <p:spPr/>
        <p:txBody>
          <a:bodyPr/>
          <a:lstStyle/>
          <a:p>
            <a:fld id="{CF5F3735-DF36-BA4D-8B7B-6E770590AE69}" type="slidenum">
              <a:rPr lang="en-US" smtClean="0"/>
              <a:t>3</a:t>
            </a:fld>
            <a:endParaRPr lang="en-US"/>
          </a:p>
        </p:txBody>
      </p:sp>
    </p:spTree>
    <p:extLst>
      <p:ext uri="{BB962C8B-B14F-4D97-AF65-F5344CB8AC3E}">
        <p14:creationId xmlns:p14="http://schemas.microsoft.com/office/powerpoint/2010/main" val="42227953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Hardware Security</a:t>
            </a:r>
            <a:endParaRPr lang="en-US" dirty="0"/>
          </a:p>
        </p:txBody>
      </p:sp>
      <p:sp>
        <p:nvSpPr>
          <p:cNvPr id="3" name="Content Placeholder 2"/>
          <p:cNvSpPr>
            <a:spLocks noGrp="1"/>
          </p:cNvSpPr>
          <p:nvPr>
            <p:ph idx="1"/>
          </p:nvPr>
        </p:nvSpPr>
        <p:spPr>
          <a:xfrm>
            <a:off x="457200" y="1600200"/>
            <a:ext cx="8229600" cy="4336961"/>
          </a:xfrm>
        </p:spPr>
        <p:txBody>
          <a:bodyPr>
            <a:normAutofit fontScale="92500"/>
          </a:bodyPr>
          <a:lstStyle/>
          <a:p>
            <a:r>
              <a:rPr lang="en-US" altLang="ja-JP" dirty="0" smtClean="0">
                <a:latin typeface="Arial"/>
              </a:rPr>
              <a:t>Software security: software protect software!</a:t>
            </a:r>
          </a:p>
          <a:p>
            <a:pPr lvl="1"/>
            <a:r>
              <a:rPr lang="en-US" altLang="ja-JP" dirty="0" smtClean="0">
                <a:latin typeface="Arial"/>
              </a:rPr>
              <a:t>Vulnerable to attacks</a:t>
            </a:r>
          </a:p>
          <a:p>
            <a:pPr lvl="1"/>
            <a:r>
              <a:rPr lang="en-US" altLang="ja-JP" dirty="0" smtClean="0">
                <a:latin typeface="Arial"/>
              </a:rPr>
              <a:t>Easy infiltration</a:t>
            </a:r>
          </a:p>
          <a:p>
            <a:pPr lvl="1"/>
            <a:r>
              <a:rPr lang="en-US" altLang="ja-JP" dirty="0" smtClean="0">
                <a:latin typeface="Arial"/>
              </a:rPr>
              <a:t>Fast spread</a:t>
            </a:r>
          </a:p>
          <a:p>
            <a:pPr marL="0" indent="0">
              <a:buFontTx/>
              <a:buNone/>
            </a:pPr>
            <a:endParaRPr lang="en-US" dirty="0"/>
          </a:p>
          <a:p>
            <a:r>
              <a:rPr lang="en-US" dirty="0" smtClean="0"/>
              <a:t>Hardware security: hardware protect software</a:t>
            </a:r>
          </a:p>
          <a:p>
            <a:pPr lvl="1"/>
            <a:r>
              <a:rPr lang="en-US" dirty="0" smtClean="0"/>
              <a:t>Attacks need physical access</a:t>
            </a:r>
          </a:p>
          <a:p>
            <a:pPr lvl="1"/>
            <a:r>
              <a:rPr lang="en-US" dirty="0" smtClean="0"/>
              <a:t>Software infiltration much more difficult </a:t>
            </a:r>
            <a:endParaRPr lang="en-US" dirty="0"/>
          </a:p>
        </p:txBody>
      </p:sp>
      <p:sp>
        <p:nvSpPr>
          <p:cNvPr id="5" name="Slide Number Placeholder 4"/>
          <p:cNvSpPr>
            <a:spLocks noGrp="1"/>
          </p:cNvSpPr>
          <p:nvPr>
            <p:ph type="sldNum" sz="quarter" idx="12"/>
          </p:nvPr>
        </p:nvSpPr>
        <p:spPr/>
        <p:txBody>
          <a:bodyPr/>
          <a:lstStyle/>
          <a:p>
            <a:fld id="{CF5F3735-DF36-BA4D-8B7B-6E770590AE69}" type="slidenum">
              <a:rPr lang="en-US" smtClean="0"/>
              <a:t>4</a:t>
            </a:fld>
            <a:endParaRPr lang="en-US"/>
          </a:p>
        </p:txBody>
      </p:sp>
    </p:spTree>
    <p:extLst>
      <p:ext uri="{BB962C8B-B14F-4D97-AF65-F5344CB8AC3E}">
        <p14:creationId xmlns:p14="http://schemas.microsoft.com/office/powerpoint/2010/main" val="14997309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1026"/>
          <p:cNvSpPr>
            <a:spLocks noGrp="1" noChangeArrowheads="1"/>
          </p:cNvSpPr>
          <p:nvPr>
            <p:ph type="title"/>
          </p:nvPr>
        </p:nvSpPr>
        <p:spPr>
          <a:xfrm>
            <a:off x="600075" y="1000125"/>
            <a:ext cx="7559675" cy="531813"/>
          </a:xfrm>
        </p:spPr>
        <p:txBody>
          <a:bodyPr>
            <a:normAutofit fontScale="90000"/>
          </a:bodyPr>
          <a:lstStyle/>
          <a:p>
            <a:pPr algn="ctr"/>
            <a:r>
              <a:rPr lang="en-US">
                <a:cs typeface="Times New Roman" charset="0"/>
              </a:rPr>
              <a:t>The Trusted Computing Group</a:t>
            </a:r>
          </a:p>
        </p:txBody>
      </p:sp>
      <p:sp>
        <p:nvSpPr>
          <p:cNvPr id="191493" name="Rectangle 1029"/>
          <p:cNvSpPr>
            <a:spLocks noGrp="1" noChangeArrowheads="1"/>
          </p:cNvSpPr>
          <p:nvPr>
            <p:ph idx="1"/>
          </p:nvPr>
        </p:nvSpPr>
        <p:spPr>
          <a:xfrm>
            <a:off x="795338" y="1998662"/>
            <a:ext cx="7553325" cy="3892471"/>
          </a:xfrm>
        </p:spPr>
        <p:txBody>
          <a:bodyPr>
            <a:normAutofit/>
          </a:bodyPr>
          <a:lstStyle/>
          <a:p>
            <a:r>
              <a:rPr lang="en-US" sz="3200" b="0" i="0" dirty="0" smtClean="0"/>
              <a:t>non-profit </a:t>
            </a:r>
            <a:r>
              <a:rPr lang="en-US" sz="3200" b="0" i="0" dirty="0"/>
              <a:t>industry </a:t>
            </a:r>
            <a:r>
              <a:rPr lang="en-US" sz="3200" b="0" i="0" dirty="0" smtClean="0"/>
              <a:t>consortium</a:t>
            </a:r>
          </a:p>
          <a:p>
            <a:r>
              <a:rPr lang="en-US" sz="3200" b="0" i="0" dirty="0" smtClean="0"/>
              <a:t>develops </a:t>
            </a:r>
            <a:r>
              <a:rPr lang="en-US" sz="3200" b="0" i="0" dirty="0"/>
              <a:t>hardware and software </a:t>
            </a:r>
            <a:r>
              <a:rPr lang="en-US" sz="3200" b="0" i="0" dirty="0" smtClean="0"/>
              <a:t>standards</a:t>
            </a:r>
          </a:p>
          <a:p>
            <a:r>
              <a:rPr lang="en-US" sz="3200" b="0" i="0" dirty="0" smtClean="0"/>
              <a:t>funded </a:t>
            </a:r>
            <a:r>
              <a:rPr lang="en-US" sz="3200" b="0" i="0" dirty="0"/>
              <a:t>by many member companies, including IBM, Intel, AMD, Microsoft, Sony, Sun, and HP among others</a:t>
            </a:r>
            <a:r>
              <a:rPr lang="en-US" sz="3200" b="0" i="0" dirty="0" smtClean="0"/>
              <a:t>.</a:t>
            </a:r>
            <a:endParaRPr lang="en-US" sz="3200" b="0" i="0" dirty="0"/>
          </a:p>
        </p:txBody>
      </p:sp>
      <p:sp>
        <p:nvSpPr>
          <p:cNvPr id="3" name="Slide Number Placeholder 2"/>
          <p:cNvSpPr>
            <a:spLocks noGrp="1"/>
          </p:cNvSpPr>
          <p:nvPr>
            <p:ph type="sldNum" sz="quarter" idx="12"/>
          </p:nvPr>
        </p:nvSpPr>
        <p:spPr/>
        <p:txBody>
          <a:bodyPr/>
          <a:lstStyle/>
          <a:p>
            <a:fld id="{CF5F3735-DF36-BA4D-8B7B-6E770590AE69}" type="slidenum">
              <a:rPr lang="en-US" smtClean="0"/>
              <a:t>5</a:t>
            </a:fld>
            <a:endParaRPr lang="en-US"/>
          </a:p>
        </p:txBody>
      </p:sp>
    </p:spTree>
    <p:extLst>
      <p:ext uri="{BB962C8B-B14F-4D97-AF65-F5344CB8AC3E}">
        <p14:creationId xmlns:p14="http://schemas.microsoft.com/office/powerpoint/2010/main" val="20236362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p:txBody>
          <a:bodyPr/>
          <a:lstStyle/>
          <a:p>
            <a:r>
              <a:rPr lang="en-US" dirty="0"/>
              <a:t>Trusted Platform </a:t>
            </a:r>
            <a:r>
              <a:rPr lang="en-US" dirty="0" smtClean="0"/>
              <a:t>Module (</a:t>
            </a:r>
            <a:r>
              <a:rPr lang="en-US" dirty="0" smtClean="0">
                <a:cs typeface="Times New Roman" charset="0"/>
              </a:rPr>
              <a:t>TPM)</a:t>
            </a:r>
            <a:endParaRPr lang="en-US" dirty="0">
              <a:cs typeface="Times New Roman" charset="0"/>
            </a:endParaRPr>
          </a:p>
        </p:txBody>
      </p:sp>
      <p:sp>
        <p:nvSpPr>
          <p:cNvPr id="181251" name="Rectangle 3"/>
          <p:cNvSpPr>
            <a:spLocks noGrp="1" noChangeArrowheads="1"/>
          </p:cNvSpPr>
          <p:nvPr>
            <p:ph idx="1"/>
          </p:nvPr>
        </p:nvSpPr>
        <p:spPr>
          <a:xfrm>
            <a:off x="433388" y="1465263"/>
            <a:ext cx="8210550" cy="3121727"/>
          </a:xfrm>
        </p:spPr>
        <p:txBody>
          <a:bodyPr>
            <a:normAutofit fontScale="92500" lnSpcReduction="20000"/>
          </a:bodyPr>
          <a:lstStyle/>
          <a:p>
            <a:r>
              <a:rPr lang="en-US" altLang="zh-CN" dirty="0"/>
              <a:t>technical specification was written by TCG</a:t>
            </a:r>
          </a:p>
          <a:p>
            <a:r>
              <a:rPr lang="en-US" altLang="zh-CN" dirty="0" smtClean="0"/>
              <a:t>International </a:t>
            </a:r>
            <a:r>
              <a:rPr lang="en-US" altLang="zh-CN" dirty="0"/>
              <a:t>standard for a secure </a:t>
            </a:r>
            <a:r>
              <a:rPr lang="en-US" altLang="zh-CN" dirty="0" err="1" smtClean="0"/>
              <a:t>cryptoprocessor</a:t>
            </a:r>
            <a:endParaRPr lang="en-US" altLang="zh-CN" dirty="0" smtClean="0"/>
          </a:p>
          <a:p>
            <a:r>
              <a:rPr lang="en-US" sz="3200" b="0" i="0" dirty="0" smtClean="0">
                <a:cs typeface="Times New Roman" charset="0"/>
              </a:rPr>
              <a:t>The purpose </a:t>
            </a:r>
            <a:r>
              <a:rPr lang="en-US" sz="3200" b="0" i="0" dirty="0">
                <a:cs typeface="Times New Roman" charset="0"/>
              </a:rPr>
              <a:t>is to provide more </a:t>
            </a:r>
            <a:r>
              <a:rPr lang="en-US" sz="3200" b="0" i="0" dirty="0" smtClean="0">
                <a:cs typeface="Times New Roman" charset="0"/>
              </a:rPr>
              <a:t>security </a:t>
            </a:r>
            <a:r>
              <a:rPr lang="en-US" altLang="zh-CN" sz="3200" b="0" i="0" dirty="0" smtClean="0">
                <a:cs typeface="Times New Roman" charset="0"/>
              </a:rPr>
              <a:t>in hardware</a:t>
            </a:r>
            <a:endParaRPr lang="en-US" sz="3200" b="0" i="0" dirty="0">
              <a:cs typeface="Times New Roman" charset="0"/>
            </a:endParaRPr>
          </a:p>
          <a:p>
            <a:r>
              <a:rPr lang="en-US" dirty="0">
                <a:cs typeface="Times New Roman" charset="0"/>
              </a:rPr>
              <a:t>secure hardware by integrating cryptographic keys into devices.</a:t>
            </a:r>
            <a:endParaRPr lang="en-US" sz="3200" b="0" i="0" dirty="0">
              <a:cs typeface="Times New Roman" charset="0"/>
            </a:endParaRPr>
          </a:p>
        </p:txBody>
      </p:sp>
      <p:sp>
        <p:nvSpPr>
          <p:cNvPr id="3" name="Slide Number Placeholder 2"/>
          <p:cNvSpPr>
            <a:spLocks noGrp="1"/>
          </p:cNvSpPr>
          <p:nvPr>
            <p:ph type="sldNum" sz="quarter" idx="12"/>
          </p:nvPr>
        </p:nvSpPr>
        <p:spPr/>
        <p:txBody>
          <a:bodyPr/>
          <a:lstStyle/>
          <a:p>
            <a:fld id="{CF5F3735-DF36-BA4D-8B7B-6E770590AE69}" type="slidenum">
              <a:rPr lang="en-US" smtClean="0"/>
              <a:t>6</a:t>
            </a:fld>
            <a:endParaRPr lang="en-US"/>
          </a:p>
        </p:txBody>
      </p:sp>
      <p:pic>
        <p:nvPicPr>
          <p:cNvPr id="181252" name="Picture 4" descr="tpm_chip_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89613" y="3989388"/>
            <a:ext cx="3186112" cy="2720975"/>
          </a:xfrm>
          <a:prstGeom prst="rect">
            <a:avLst/>
          </a:prstGeom>
          <a:noFill/>
          <a:effectLst>
            <a:outerShdw blurRad="63500" dist="38099" dir="2700000" algn="ctr" rotWithShape="0">
              <a:schemeClr val="bg2">
                <a:alpha val="74998"/>
              </a:schemeClr>
            </a:outerShdw>
          </a:effectLst>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1968653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12"/>
          </p:nvPr>
        </p:nvSpPr>
        <p:spPr/>
        <p:txBody>
          <a:bodyPr/>
          <a:lstStyle/>
          <a:p>
            <a:fld id="{CF5F3735-DF36-BA4D-8B7B-6E770590AE69}" type="slidenum">
              <a:rPr lang="en-US" smtClean="0"/>
              <a:t>7</a:t>
            </a:fld>
            <a:endParaRPr lang="en-US"/>
          </a:p>
        </p:txBody>
      </p:sp>
      <p:pic>
        <p:nvPicPr>
          <p:cNvPr id="4" name="图片 3"/>
          <p:cNvPicPr>
            <a:picLocks noChangeAspect="1"/>
          </p:cNvPicPr>
          <p:nvPr/>
        </p:nvPicPr>
        <p:blipFill>
          <a:blip r:embed="rId2"/>
          <a:stretch>
            <a:fillRect/>
          </a:stretch>
        </p:blipFill>
        <p:spPr>
          <a:xfrm>
            <a:off x="126293" y="199298"/>
            <a:ext cx="8753155" cy="6537167"/>
          </a:xfrm>
          <a:prstGeom prst="rect">
            <a:avLst/>
          </a:prstGeom>
        </p:spPr>
      </p:pic>
    </p:spTree>
    <p:extLst>
      <p:ext uri="{BB962C8B-B14F-4D97-AF65-F5344CB8AC3E}">
        <p14:creationId xmlns:p14="http://schemas.microsoft.com/office/powerpoint/2010/main" val="22293473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a:t>
            </a:r>
            <a:endParaRPr lang="en-US" dirty="0"/>
          </a:p>
        </p:txBody>
      </p:sp>
      <p:sp>
        <p:nvSpPr>
          <p:cNvPr id="3" name="Content Placeholder 2"/>
          <p:cNvSpPr>
            <a:spLocks noGrp="1"/>
          </p:cNvSpPr>
          <p:nvPr>
            <p:ph idx="1"/>
          </p:nvPr>
        </p:nvSpPr>
        <p:spPr/>
        <p:txBody>
          <a:bodyPr/>
          <a:lstStyle/>
          <a:p>
            <a:r>
              <a:rPr lang="en-US" dirty="0"/>
              <a:t>TPMs allow a system to:</a:t>
            </a:r>
          </a:p>
          <a:p>
            <a:pPr lvl="1"/>
            <a:r>
              <a:rPr lang="en-US" dirty="0">
                <a:solidFill>
                  <a:schemeClr val="accent2"/>
                </a:solidFill>
              </a:rPr>
              <a:t>Gather</a:t>
            </a:r>
            <a:r>
              <a:rPr lang="en-US" dirty="0"/>
              <a:t> and </a:t>
            </a:r>
            <a:r>
              <a:rPr lang="en-US" dirty="0">
                <a:solidFill>
                  <a:schemeClr val="accent2"/>
                </a:solidFill>
              </a:rPr>
              <a:t>attest</a:t>
            </a:r>
            <a:r>
              <a:rPr lang="en-US" dirty="0"/>
              <a:t> system state</a:t>
            </a:r>
          </a:p>
          <a:p>
            <a:pPr lvl="1"/>
            <a:r>
              <a:rPr lang="en-US" dirty="0"/>
              <a:t>Store and generate </a:t>
            </a:r>
            <a:r>
              <a:rPr lang="en-US" dirty="0">
                <a:solidFill>
                  <a:schemeClr val="accent2"/>
                </a:solidFill>
              </a:rPr>
              <a:t>cryptographic</a:t>
            </a:r>
            <a:r>
              <a:rPr lang="en-US" dirty="0"/>
              <a:t> data</a:t>
            </a:r>
          </a:p>
          <a:p>
            <a:pPr lvl="1"/>
            <a:r>
              <a:rPr lang="en-US" dirty="0"/>
              <a:t>Prove platform </a:t>
            </a:r>
            <a:r>
              <a:rPr lang="en-US" dirty="0">
                <a:solidFill>
                  <a:schemeClr val="accent2"/>
                </a:solidFill>
              </a:rPr>
              <a:t>identity</a:t>
            </a:r>
            <a:endParaRPr lang="en-US" dirty="0"/>
          </a:p>
          <a:p>
            <a:endParaRPr lang="en-US" dirty="0" smtClean="0">
              <a:cs typeface="Times New Roman" charset="0"/>
            </a:endParaRPr>
          </a:p>
          <a:p>
            <a:r>
              <a:rPr lang="en-US" dirty="0" smtClean="0">
                <a:cs typeface="Times New Roman" charset="0"/>
              </a:rPr>
              <a:t>Prevents </a:t>
            </a:r>
            <a:r>
              <a:rPr lang="en-US" dirty="0">
                <a:cs typeface="Times New Roman" charset="0"/>
              </a:rPr>
              <a:t>unauthorized software</a:t>
            </a:r>
          </a:p>
          <a:p>
            <a:r>
              <a:rPr lang="en-US" dirty="0">
                <a:cs typeface="Times New Roman" charset="0"/>
              </a:rPr>
              <a:t>Helps prevent malware</a:t>
            </a:r>
          </a:p>
          <a:p>
            <a:endParaRPr lang="en-US" dirty="0"/>
          </a:p>
        </p:txBody>
      </p:sp>
      <p:sp>
        <p:nvSpPr>
          <p:cNvPr id="5" name="Slide Number Placeholder 4"/>
          <p:cNvSpPr>
            <a:spLocks noGrp="1"/>
          </p:cNvSpPr>
          <p:nvPr>
            <p:ph type="sldNum" sz="quarter" idx="12"/>
          </p:nvPr>
        </p:nvSpPr>
        <p:spPr/>
        <p:txBody>
          <a:bodyPr/>
          <a:lstStyle/>
          <a:p>
            <a:fld id="{CF5F3735-DF36-BA4D-8B7B-6E770590AE69}" type="slidenum">
              <a:rPr lang="en-US" smtClean="0"/>
              <a:t>8</a:t>
            </a:fld>
            <a:endParaRPr lang="en-US"/>
          </a:p>
        </p:txBody>
      </p:sp>
    </p:spTree>
    <p:extLst>
      <p:ext uri="{BB962C8B-B14F-4D97-AF65-F5344CB8AC3E}">
        <p14:creationId xmlns:p14="http://schemas.microsoft.com/office/powerpoint/2010/main" val="31146987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p:txBody>
          <a:bodyPr/>
          <a:lstStyle/>
          <a:p>
            <a:pPr algn="ctr"/>
            <a:r>
              <a:rPr lang="en-US" dirty="0" smtClean="0"/>
              <a:t>Limitations</a:t>
            </a:r>
            <a:endParaRPr lang="en-US" dirty="0"/>
          </a:p>
        </p:txBody>
      </p:sp>
      <p:sp>
        <p:nvSpPr>
          <p:cNvPr id="186371" name="Rectangle 3"/>
          <p:cNvSpPr>
            <a:spLocks noGrp="1" noChangeArrowheads="1"/>
          </p:cNvSpPr>
          <p:nvPr>
            <p:ph idx="1"/>
          </p:nvPr>
        </p:nvSpPr>
        <p:spPr>
          <a:xfrm>
            <a:off x="457200" y="1494072"/>
            <a:ext cx="8410575" cy="4845805"/>
          </a:xfrm>
        </p:spPr>
        <p:txBody>
          <a:bodyPr>
            <a:noAutofit/>
          </a:bodyPr>
          <a:lstStyle/>
          <a:p>
            <a:pPr marL="342900" indent="-342900" defTabSz="914400"/>
            <a:r>
              <a:rPr lang="en-US" b="0" i="0" dirty="0">
                <a:cs typeface="Times New Roman" charset="0"/>
              </a:rPr>
              <a:t>Advanced features will require O/S </a:t>
            </a:r>
            <a:r>
              <a:rPr lang="en-US" b="0" i="0" dirty="0" smtClean="0">
                <a:cs typeface="Times New Roman" charset="0"/>
              </a:rPr>
              <a:t>support</a:t>
            </a:r>
            <a:endParaRPr lang="en-US" b="0" i="0" dirty="0">
              <a:cs typeface="Times New Roman" charset="0"/>
            </a:endParaRPr>
          </a:p>
          <a:p>
            <a:pPr marL="342900" indent="-342900" defTabSz="914400"/>
            <a:r>
              <a:rPr lang="en-US" b="0" i="0" dirty="0" smtClean="0">
                <a:cs typeface="Times New Roman" charset="0"/>
              </a:rPr>
              <a:t>Potential </a:t>
            </a:r>
            <a:r>
              <a:rPr lang="en-US" b="0" i="0" dirty="0">
                <a:cs typeface="Times New Roman" charset="0"/>
              </a:rPr>
              <a:t>for abuse by Software </a:t>
            </a:r>
            <a:r>
              <a:rPr lang="en-US" b="0" i="0" dirty="0" smtClean="0">
                <a:cs typeface="Times New Roman" charset="0"/>
              </a:rPr>
              <a:t>vendors</a:t>
            </a:r>
            <a:endParaRPr lang="en-US" b="0" i="0" dirty="0">
              <a:cs typeface="Times New Roman" charset="0"/>
            </a:endParaRPr>
          </a:p>
          <a:p>
            <a:pPr lvl="1" indent="-342900" defTabSz="914400"/>
            <a:r>
              <a:rPr lang="en-US" b="0" i="0" dirty="0" smtClean="0">
                <a:cs typeface="Times New Roman" charset="0"/>
              </a:rPr>
              <a:t>Co</a:t>
            </a:r>
            <a:r>
              <a:rPr lang="en-US" b="0" i="0" dirty="0">
                <a:cs typeface="Times New Roman" charset="0"/>
              </a:rPr>
              <a:t>-processor or Cop-processor</a:t>
            </a:r>
            <a:r>
              <a:rPr lang="en-US" b="0" i="0" dirty="0" smtClean="0">
                <a:cs typeface="Times New Roman" charset="0"/>
              </a:rPr>
              <a:t>?</a:t>
            </a:r>
          </a:p>
          <a:p>
            <a:pPr lvl="1" indent="-342900" defTabSz="914400"/>
            <a:r>
              <a:rPr lang="ja-JP" altLang="en-US" dirty="0">
                <a:latin typeface="Arial"/>
                <a:cs typeface="Times New Roman" charset="0"/>
              </a:rPr>
              <a:t>“</a:t>
            </a:r>
            <a:r>
              <a:rPr lang="en-US" dirty="0">
                <a:cs typeface="Times New Roman" charset="0"/>
              </a:rPr>
              <a:t>Trusted Computing requires you to surrender control of your machine to the vendors of your hardware and software, thereby making the computer less trustworthy from the user</a:t>
            </a:r>
            <a:r>
              <a:rPr lang="ja-JP" altLang="en-US" dirty="0">
                <a:latin typeface="Arial"/>
                <a:cs typeface="Times New Roman" charset="0"/>
              </a:rPr>
              <a:t>’</a:t>
            </a:r>
            <a:r>
              <a:rPr lang="en-US" dirty="0">
                <a:cs typeface="Times New Roman" charset="0"/>
              </a:rPr>
              <a:t>s perspective</a:t>
            </a:r>
            <a:r>
              <a:rPr lang="ja-JP" altLang="en-US" dirty="0">
                <a:latin typeface="Arial"/>
                <a:cs typeface="Times New Roman" charset="0"/>
              </a:rPr>
              <a:t>”</a:t>
            </a:r>
            <a:r>
              <a:rPr lang="en-US" dirty="0">
                <a:cs typeface="Times New Roman" charset="0"/>
              </a:rPr>
              <a:t>  </a:t>
            </a:r>
            <a:r>
              <a:rPr lang="en-US" dirty="0" smtClean="0">
                <a:cs typeface="Times New Roman" charset="0"/>
              </a:rPr>
              <a:t> </a:t>
            </a:r>
            <a:r>
              <a:rPr lang="en-US" dirty="0">
                <a:cs typeface="Times New Roman" charset="0"/>
              </a:rPr>
              <a:t>Ross </a:t>
            </a:r>
            <a:r>
              <a:rPr lang="en-US" dirty="0" smtClean="0">
                <a:cs typeface="Times New Roman" charset="0"/>
              </a:rPr>
              <a:t>Anderson</a:t>
            </a:r>
            <a:endParaRPr lang="en-US" dirty="0">
              <a:cs typeface="Times New Roman" charset="0"/>
            </a:endParaRPr>
          </a:p>
        </p:txBody>
      </p:sp>
      <p:sp>
        <p:nvSpPr>
          <p:cNvPr id="3" name="Slide Number Placeholder 2"/>
          <p:cNvSpPr>
            <a:spLocks noGrp="1"/>
          </p:cNvSpPr>
          <p:nvPr>
            <p:ph type="sldNum" sz="quarter" idx="12"/>
          </p:nvPr>
        </p:nvSpPr>
        <p:spPr/>
        <p:txBody>
          <a:bodyPr/>
          <a:lstStyle/>
          <a:p>
            <a:fld id="{CF5F3735-DF36-BA4D-8B7B-6E770590AE69}" type="slidenum">
              <a:rPr lang="en-US" smtClean="0"/>
              <a:t>9</a:t>
            </a:fld>
            <a:endParaRPr lang="en-US"/>
          </a:p>
        </p:txBody>
      </p:sp>
    </p:spTree>
    <p:extLst>
      <p:ext uri="{BB962C8B-B14F-4D97-AF65-F5344CB8AC3E}">
        <p14:creationId xmlns:p14="http://schemas.microsoft.com/office/powerpoint/2010/main" val="19939636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丝状">
  <a:themeElements>
    <a:clrScheme name="丝状">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丝状">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丝状">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4553</TotalTime>
  <Words>530</Words>
  <Application>Microsoft Office PowerPoint</Application>
  <PresentationFormat>全屏显示(4:3)</PresentationFormat>
  <Paragraphs>89</Paragraphs>
  <Slides>12</Slides>
  <Notes>9</Notes>
  <HiddenSlides>0</HiddenSlides>
  <MMClips>0</MMClips>
  <ScaleCrop>false</ScaleCrop>
  <HeadingPairs>
    <vt:vector size="8" baseType="variant">
      <vt:variant>
        <vt:lpstr>已用的字体</vt:lpstr>
      </vt:variant>
      <vt:variant>
        <vt:i4>8</vt:i4>
      </vt:variant>
      <vt:variant>
        <vt:lpstr>主题</vt:lpstr>
      </vt:variant>
      <vt:variant>
        <vt:i4>2</vt:i4>
      </vt:variant>
      <vt:variant>
        <vt:lpstr>嵌入 OLE 服务器</vt:lpstr>
      </vt:variant>
      <vt:variant>
        <vt:i4>1</vt:i4>
      </vt:variant>
      <vt:variant>
        <vt:lpstr>幻灯片标题</vt:lpstr>
      </vt:variant>
      <vt:variant>
        <vt:i4>12</vt:i4>
      </vt:variant>
    </vt:vector>
  </HeadingPairs>
  <TitlesOfParts>
    <vt:vector size="23" baseType="lpstr">
      <vt:lpstr>MS PGothic</vt:lpstr>
      <vt:lpstr>宋体</vt:lpstr>
      <vt:lpstr>幼圆</vt:lpstr>
      <vt:lpstr>Arial</vt:lpstr>
      <vt:lpstr>Calibri</vt:lpstr>
      <vt:lpstr>Century Gothic</vt:lpstr>
      <vt:lpstr>Times New Roman</vt:lpstr>
      <vt:lpstr>Wingdings 3</vt:lpstr>
      <vt:lpstr>Office Theme</vt:lpstr>
      <vt:lpstr>丝状</vt:lpstr>
      <vt:lpstr>Visio</vt:lpstr>
      <vt:lpstr>Hardware Security: Trusted Platform Module</vt:lpstr>
      <vt:lpstr>Hardware Security</vt:lpstr>
      <vt:lpstr>Trusted or Trustworthy</vt:lpstr>
      <vt:lpstr>Why Hardware Security</vt:lpstr>
      <vt:lpstr>The Trusted Computing Group</vt:lpstr>
      <vt:lpstr>Trusted Platform Module (TPM)</vt:lpstr>
      <vt:lpstr>PowerPoint 演示文稿</vt:lpstr>
      <vt:lpstr>Goals</vt:lpstr>
      <vt:lpstr>Limitations</vt:lpstr>
      <vt:lpstr>Real-World Applications</vt:lpstr>
      <vt:lpstr>BitLocker™ Drive Encryption Architecture Static Root of Trust Measurement of boot components</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amir </dc:creator>
  <cp:lastModifiedBy>Wenjin</cp:lastModifiedBy>
  <cp:revision>127</cp:revision>
  <dcterms:created xsi:type="dcterms:W3CDTF">2014-09-04T22:08:14Z</dcterms:created>
  <dcterms:modified xsi:type="dcterms:W3CDTF">2016-05-06T05:24:24Z</dcterms:modified>
</cp:coreProperties>
</file>