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6" r:id="rId3"/>
    <p:sldId id="277" r:id="rId4"/>
    <p:sldId id="278" r:id="rId5"/>
    <p:sldId id="279" r:id="rId6"/>
    <p:sldId id="284" r:id="rId7"/>
    <p:sldId id="283" r:id="rId8"/>
    <p:sldId id="280" r:id="rId9"/>
    <p:sldId id="285" r:id="rId10"/>
    <p:sldId id="286" r:id="rId11"/>
    <p:sldId id="287" r:id="rId12"/>
    <p:sldId id="288" r:id="rId13"/>
    <p:sldId id="281" r:id="rId14"/>
    <p:sldId id="282" r:id="rId15"/>
    <p:sldId id="275" r:id="rId16"/>
  </p:sldIdLst>
  <p:sldSz cx="7620000" cy="5715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334"/>
    <a:srgbClr val="B94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87207" autoAdjust="0"/>
  </p:normalViewPr>
  <p:slideViewPr>
    <p:cSldViewPr>
      <p:cViewPr varScale="1">
        <p:scale>
          <a:sx n="77" d="100"/>
          <a:sy n="77" d="100"/>
        </p:scale>
        <p:origin x="1572" y="66"/>
      </p:cViewPr>
      <p:guideLst>
        <p:guide orient="horz" pos="1800"/>
        <p:guide pos="24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93D35-A974-499F-BB8A-A52CEFB9CB08}" type="datetimeFigureOut">
              <a:rPr lang="zh-CN" altLang="en-US" smtClean="0"/>
              <a:t>2016/4/19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418D9-0979-455D-B094-742A9F62F083}" type="slidenum">
              <a:rPr lang="zh-CN" altLang="en-US" smtClean="0"/>
              <a:t>‹#›</a:t>
            </a:fld>
            <a:endParaRPr lang="zh-CN" altLang="en-US"/>
          </a:p>
        </p:txBody>
      </p:sp>
    </p:spTree>
    <p:extLst>
      <p:ext uri="{BB962C8B-B14F-4D97-AF65-F5344CB8AC3E}">
        <p14:creationId xmlns:p14="http://schemas.microsoft.com/office/powerpoint/2010/main" val="224459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Flash_memory#NOR_memories" TargetMode="External"/><Relationship Id="rId7" Type="http://schemas.openxmlformats.org/officeDocument/2006/relationships/hyperlink" Target="https://en.wikipedia.org/wiki/Intel_Corpor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Institute_of_Electrical_and_Electronics_Engineers" TargetMode="External"/><Relationship Id="rId5" Type="http://schemas.openxmlformats.org/officeDocument/2006/relationships/hyperlink" Target="https://en.wikipedia.org/wiki/Fujio_Masuoka" TargetMode="External"/><Relationship Id="rId4" Type="http://schemas.openxmlformats.org/officeDocument/2006/relationships/hyperlink" Target="https://en.wikipedia.org/wiki/Flash_memory#NAND_memor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Non-volatile_memor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Machine_word" TargetMode="External"/><Relationship Id="rId5" Type="http://schemas.openxmlformats.org/officeDocument/2006/relationships/hyperlink" Target="https://en.wikipedia.org/wiki/EPROM" TargetMode="External"/><Relationship Id="rId4" Type="http://schemas.openxmlformats.org/officeDocument/2006/relationships/hyperlink" Target="https://en.wikipedia.org/wiki/Computer_storag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Flash memory (both </a:t>
            </a:r>
            <a:r>
              <a:rPr lang="en-US" altLang="zh-CN" sz="1200" b="0" i="0" u="none" strike="noStrike" kern="1200" dirty="0" smtClean="0">
                <a:solidFill>
                  <a:schemeClr val="tx1"/>
                </a:solidFill>
                <a:effectLst/>
                <a:latin typeface="+mn-lt"/>
                <a:ea typeface="+mn-ea"/>
                <a:cs typeface="+mn-cs"/>
                <a:hlinkClick r:id="rId3"/>
              </a:rPr>
              <a:t>NOR</a:t>
            </a:r>
            <a:r>
              <a:rPr lang="en-US" altLang="zh-CN" sz="1200" b="0" i="0" kern="1200" dirty="0" smtClean="0">
                <a:solidFill>
                  <a:schemeClr val="tx1"/>
                </a:solidFill>
                <a:effectLst/>
                <a:latin typeface="+mn-lt"/>
                <a:ea typeface="+mn-ea"/>
                <a:cs typeface="+mn-cs"/>
              </a:rPr>
              <a:t> and </a:t>
            </a:r>
            <a:r>
              <a:rPr lang="en-US" altLang="zh-CN" sz="1200" b="0" i="0" u="none" strike="noStrike" kern="1200" dirty="0" smtClean="0">
                <a:solidFill>
                  <a:schemeClr val="tx1"/>
                </a:solidFill>
                <a:effectLst/>
                <a:latin typeface="+mn-lt"/>
                <a:ea typeface="+mn-ea"/>
                <a:cs typeface="+mn-cs"/>
                <a:hlinkClick r:id="rId4"/>
              </a:rPr>
              <a:t>NAND</a:t>
            </a:r>
            <a:r>
              <a:rPr lang="en-US" altLang="zh-CN" sz="1200" b="0" i="0" kern="1200" dirty="0" smtClean="0">
                <a:solidFill>
                  <a:schemeClr val="tx1"/>
                </a:solidFill>
                <a:effectLst/>
                <a:latin typeface="+mn-lt"/>
                <a:ea typeface="+mn-ea"/>
                <a:cs typeface="+mn-cs"/>
              </a:rPr>
              <a:t> types) was invented by Dr. </a:t>
            </a:r>
            <a:r>
              <a:rPr lang="en-US" altLang="zh-CN" sz="1200" b="0" i="0" u="none" strike="noStrike" kern="1200" dirty="0" err="1" smtClean="0">
                <a:solidFill>
                  <a:schemeClr val="tx1"/>
                </a:solidFill>
                <a:effectLst/>
                <a:latin typeface="+mn-lt"/>
                <a:ea typeface="+mn-ea"/>
                <a:cs typeface="+mn-cs"/>
                <a:hlinkClick r:id="rId5" tooltip="Fujio Masuoka"/>
              </a:rPr>
              <a:t>Fujio</a:t>
            </a:r>
            <a:r>
              <a:rPr lang="en-US" altLang="zh-CN" sz="1200" b="0" i="0" u="none" strike="noStrike" kern="1200" dirty="0" smtClean="0">
                <a:solidFill>
                  <a:schemeClr val="tx1"/>
                </a:solidFill>
                <a:effectLst/>
                <a:latin typeface="+mn-lt"/>
                <a:ea typeface="+mn-ea"/>
                <a:cs typeface="+mn-cs"/>
                <a:hlinkClick r:id="rId5" tooltip="Fujio Masuoka"/>
              </a:rPr>
              <a:t> </a:t>
            </a:r>
            <a:r>
              <a:rPr lang="en-US" altLang="zh-CN" sz="1200" b="0" i="0" u="none" strike="noStrike" kern="1200" dirty="0" err="1" smtClean="0">
                <a:solidFill>
                  <a:schemeClr val="tx1"/>
                </a:solidFill>
                <a:effectLst/>
                <a:latin typeface="+mn-lt"/>
                <a:ea typeface="+mn-ea"/>
                <a:cs typeface="+mn-cs"/>
                <a:hlinkClick r:id="rId5" tooltip="Fujio Masuoka"/>
              </a:rPr>
              <a:t>Masuoka</a:t>
            </a:r>
            <a:r>
              <a:rPr lang="en-US" altLang="zh-CN" sz="1200" b="0" i="0" kern="1200" dirty="0" smtClean="0">
                <a:solidFill>
                  <a:schemeClr val="tx1"/>
                </a:solidFill>
                <a:effectLst/>
                <a:latin typeface="+mn-lt"/>
                <a:ea typeface="+mn-ea"/>
                <a:cs typeface="+mn-cs"/>
              </a:rPr>
              <a:t> while working for Toshiba circa </a:t>
            </a:r>
            <a:r>
              <a:rPr lang="en-US" altLang="zh-CN" sz="1200" b="1" i="0" kern="1200" dirty="0" smtClean="0">
                <a:solidFill>
                  <a:schemeClr val="tx1"/>
                </a:solidFill>
                <a:effectLst/>
                <a:latin typeface="+mn-lt"/>
                <a:ea typeface="+mn-ea"/>
                <a:cs typeface="+mn-cs"/>
              </a:rPr>
              <a:t>1980</a:t>
            </a:r>
            <a:r>
              <a:rPr lang="en-US" altLang="zh-CN" sz="1200" b="0" i="0" kern="1200" dirty="0" smtClean="0">
                <a:solidFill>
                  <a:schemeClr val="tx1"/>
                </a:solidFill>
                <a:effectLst/>
                <a:latin typeface="+mn-lt"/>
                <a:ea typeface="+mn-ea"/>
                <a:cs typeface="+mn-cs"/>
              </a:rPr>
              <a:t>.</a:t>
            </a:r>
          </a:p>
          <a:p>
            <a:r>
              <a:rPr lang="en-US" altLang="zh-CN" sz="1200" b="0" i="0" kern="1200" dirty="0" err="1" smtClean="0">
                <a:solidFill>
                  <a:schemeClr val="tx1"/>
                </a:solidFill>
                <a:effectLst/>
                <a:latin typeface="+mn-lt"/>
                <a:ea typeface="+mn-ea"/>
                <a:cs typeface="+mn-cs"/>
              </a:rPr>
              <a:t>Masuoka</a:t>
            </a:r>
            <a:r>
              <a:rPr lang="en-US" altLang="zh-CN" sz="1200" b="0" i="0" kern="1200" dirty="0" smtClean="0">
                <a:solidFill>
                  <a:schemeClr val="tx1"/>
                </a:solidFill>
                <a:effectLst/>
                <a:latin typeface="+mn-lt"/>
                <a:ea typeface="+mn-ea"/>
                <a:cs typeface="+mn-cs"/>
              </a:rPr>
              <a:t> and colleagues presented the invention at the </a:t>
            </a:r>
            <a:r>
              <a:rPr lang="en-US" altLang="zh-CN" sz="1200" b="0" i="1" u="none" strike="noStrike" kern="1200" dirty="0" smtClean="0">
                <a:solidFill>
                  <a:schemeClr val="tx1"/>
                </a:solidFill>
                <a:effectLst/>
                <a:latin typeface="+mn-lt"/>
                <a:ea typeface="+mn-ea"/>
                <a:cs typeface="+mn-cs"/>
                <a:hlinkClick r:id="rId6" tooltip="Institute of Electrical and Electronics Engineers"/>
              </a:rPr>
              <a:t>IEEE</a:t>
            </a:r>
            <a:r>
              <a:rPr lang="en-US" altLang="zh-CN" sz="1200" b="0" i="1" kern="1200" dirty="0" smtClean="0">
                <a:solidFill>
                  <a:schemeClr val="tx1"/>
                </a:solidFill>
                <a:effectLst/>
                <a:latin typeface="+mn-lt"/>
                <a:ea typeface="+mn-ea"/>
                <a:cs typeface="+mn-cs"/>
              </a:rPr>
              <a:t> </a:t>
            </a:r>
            <a:r>
              <a:rPr lang="en-US" altLang="zh-CN" sz="1200" b="1" i="1" kern="1200" dirty="0" smtClean="0">
                <a:solidFill>
                  <a:schemeClr val="tx1"/>
                </a:solidFill>
                <a:effectLst/>
                <a:latin typeface="+mn-lt"/>
                <a:ea typeface="+mn-ea"/>
                <a:cs typeface="+mn-cs"/>
              </a:rPr>
              <a:t>1984</a:t>
            </a:r>
            <a:r>
              <a:rPr lang="en-US" altLang="zh-CN" sz="1200" b="0" i="1" kern="1200" dirty="0" smtClean="0">
                <a:solidFill>
                  <a:schemeClr val="tx1"/>
                </a:solidFill>
                <a:effectLst/>
                <a:latin typeface="+mn-lt"/>
                <a:ea typeface="+mn-ea"/>
                <a:cs typeface="+mn-cs"/>
              </a:rPr>
              <a:t> International Electron Devices Meeting</a:t>
            </a:r>
            <a:r>
              <a:rPr lang="en-US" altLang="zh-CN" sz="1200" b="0" i="0" kern="1200" dirty="0" smtClean="0">
                <a:solidFill>
                  <a:schemeClr val="tx1"/>
                </a:solidFill>
                <a:effectLst/>
                <a:latin typeface="+mn-lt"/>
                <a:ea typeface="+mn-ea"/>
                <a:cs typeface="+mn-cs"/>
              </a:rPr>
              <a:t> (IEDM) held in San Francisco.</a:t>
            </a:r>
          </a:p>
          <a:p>
            <a:r>
              <a:rPr lang="en-US" altLang="zh-CN" sz="1200" b="0" i="0" u="none" strike="noStrike" kern="1200" dirty="0" smtClean="0">
                <a:solidFill>
                  <a:schemeClr val="tx1"/>
                </a:solidFill>
                <a:effectLst/>
                <a:latin typeface="+mn-lt"/>
                <a:ea typeface="+mn-ea"/>
                <a:cs typeface="+mn-cs"/>
                <a:hlinkClick r:id="rId7" tooltip="Intel Corporation"/>
              </a:rPr>
              <a:t>Intel Corporation</a:t>
            </a:r>
            <a:r>
              <a:rPr lang="en-US" altLang="zh-CN" sz="1200" b="0" i="0" kern="1200" dirty="0" smtClean="0">
                <a:solidFill>
                  <a:schemeClr val="tx1"/>
                </a:solidFill>
                <a:effectLst/>
                <a:latin typeface="+mn-lt"/>
                <a:ea typeface="+mn-ea"/>
                <a:cs typeface="+mn-cs"/>
              </a:rPr>
              <a:t> saw the massive potential of the invention and introduced the first commercial NOR type flash chip in </a:t>
            </a:r>
            <a:r>
              <a:rPr lang="en-US" altLang="zh-CN" sz="1200" b="1" i="0" kern="1200" dirty="0" smtClean="0">
                <a:solidFill>
                  <a:schemeClr val="tx1"/>
                </a:solidFill>
                <a:effectLst/>
                <a:latin typeface="+mn-lt"/>
                <a:ea typeface="+mn-ea"/>
                <a:cs typeface="+mn-cs"/>
              </a:rPr>
              <a:t>1988</a:t>
            </a:r>
            <a:r>
              <a:rPr lang="en-US" altLang="zh-CN" sz="1200" b="0" i="0" kern="1200" dirty="0" smtClean="0">
                <a:solidFill>
                  <a:schemeClr val="tx1"/>
                </a:solidFill>
                <a:effectLst/>
                <a:latin typeface="+mn-lt"/>
                <a:ea typeface="+mn-ea"/>
                <a:cs typeface="+mn-cs"/>
              </a:rPr>
              <a:t>.</a:t>
            </a:r>
          </a:p>
          <a:p>
            <a:endParaRPr lang="zh-CN" altLang="en-US" dirty="0"/>
          </a:p>
        </p:txBody>
      </p:sp>
      <p:sp>
        <p:nvSpPr>
          <p:cNvPr id="4" name="灯片编号占位符 3"/>
          <p:cNvSpPr>
            <a:spLocks noGrp="1"/>
          </p:cNvSpPr>
          <p:nvPr>
            <p:ph type="sldNum" sz="quarter" idx="10"/>
          </p:nvPr>
        </p:nvSpPr>
        <p:spPr/>
        <p:txBody>
          <a:bodyPr/>
          <a:lstStyle/>
          <a:p>
            <a:fld id="{5A1418D9-0979-455D-B094-742A9F62F083}" type="slidenum">
              <a:rPr lang="zh-CN" altLang="en-US" smtClean="0"/>
              <a:t>3</a:t>
            </a:fld>
            <a:endParaRPr lang="zh-CN" altLang="en-US"/>
          </a:p>
        </p:txBody>
      </p:sp>
    </p:spTree>
    <p:extLst>
      <p:ext uri="{BB962C8B-B14F-4D97-AF65-F5344CB8AC3E}">
        <p14:creationId xmlns:p14="http://schemas.microsoft.com/office/powerpoint/2010/main" val="272388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PCM</a:t>
            </a:r>
            <a:r>
              <a:rPr lang="zh-CN" altLang="en-US" sz="1200" b="1" i="0" kern="1200" dirty="0" smtClean="0">
                <a:solidFill>
                  <a:schemeClr val="tx1"/>
                </a:solidFill>
                <a:effectLst/>
                <a:latin typeface="+mn-lt"/>
                <a:ea typeface="+mn-ea"/>
                <a:cs typeface="+mn-cs"/>
              </a:rPr>
              <a:t>相变存储器（</a:t>
            </a:r>
            <a:r>
              <a:rPr lang="en-US" altLang="zh-CN" sz="1200" b="1" i="0" kern="1200" dirty="0" smtClean="0">
                <a:solidFill>
                  <a:schemeClr val="tx1"/>
                </a:solidFill>
                <a:effectLst/>
                <a:latin typeface="+mn-lt"/>
                <a:ea typeface="+mn-ea"/>
                <a:cs typeface="+mn-cs"/>
              </a:rPr>
              <a:t>PCM/PRAM</a:t>
            </a:r>
            <a:r>
              <a:rPr lang="zh-CN" altLang="en-US" sz="1200" b="1"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1969</a:t>
            </a:r>
            <a:r>
              <a:rPr lang="zh-CN" altLang="en-US" sz="1200" b="0" i="0" kern="1200" dirty="0" smtClean="0">
                <a:solidFill>
                  <a:schemeClr val="tx1"/>
                </a:solidFill>
                <a:effectLst/>
                <a:latin typeface="+mn-lt"/>
                <a:ea typeface="+mn-ea"/>
                <a:cs typeface="+mn-cs"/>
              </a:rPr>
              <a:t>年发明，相比</a:t>
            </a:r>
            <a:r>
              <a:rPr lang="en-US" altLang="zh-CN" sz="1200" b="0" i="0" kern="1200" dirty="0" smtClean="0">
                <a:solidFill>
                  <a:schemeClr val="tx1"/>
                </a:solidFill>
                <a:effectLst/>
                <a:latin typeface="+mn-lt"/>
                <a:ea typeface="+mn-ea"/>
                <a:cs typeface="+mn-cs"/>
              </a:rPr>
              <a:t>NAND</a:t>
            </a:r>
            <a:r>
              <a:rPr lang="zh-CN" altLang="en-US" sz="1200" b="0" i="0" kern="1200" dirty="0" smtClean="0">
                <a:solidFill>
                  <a:schemeClr val="tx1"/>
                </a:solidFill>
                <a:effectLst/>
                <a:latin typeface="+mn-lt"/>
                <a:ea typeface="+mn-ea"/>
                <a:cs typeface="+mn-cs"/>
              </a:rPr>
              <a:t>更早，但受限于复杂的技术限制至今处于研究状态。</a:t>
            </a:r>
            <a:r>
              <a:rPr lang="en-US" altLang="zh-CN" sz="1200" b="0" i="0" kern="1200" dirty="0" smtClean="0">
                <a:solidFill>
                  <a:schemeClr val="tx1"/>
                </a:solidFill>
                <a:effectLst/>
                <a:latin typeface="+mn-lt"/>
                <a:ea typeface="+mn-ea"/>
                <a:cs typeface="+mn-cs"/>
              </a:rPr>
              <a:t>PCM </a:t>
            </a:r>
            <a:r>
              <a:rPr lang="zh-CN" altLang="en-US" sz="1200" b="0" i="0" kern="1200" dirty="0" smtClean="0">
                <a:solidFill>
                  <a:schemeClr val="tx1"/>
                </a:solidFill>
                <a:effectLst/>
                <a:latin typeface="+mn-lt"/>
                <a:ea typeface="+mn-ea"/>
                <a:cs typeface="+mn-cs"/>
              </a:rPr>
              <a:t>利用硫系玻璃的特性，能够在四种不同状态之间切换：结晶、非结晶和两种部分结晶状态。电流通过时产生的热量可以改变其状态，不同状态的电阻系数不同，通过对电阻的判别可以存储数据。虽然已经有几家公司制造出了低密度的</a:t>
            </a:r>
            <a:r>
              <a:rPr lang="en-US" altLang="zh-CN" sz="1200" b="0" i="0" kern="1200" dirty="0" smtClean="0">
                <a:solidFill>
                  <a:schemeClr val="tx1"/>
                </a:solidFill>
                <a:effectLst/>
                <a:latin typeface="+mn-lt"/>
                <a:ea typeface="+mn-ea"/>
                <a:cs typeface="+mn-cs"/>
              </a:rPr>
              <a:t>PCM</a:t>
            </a:r>
            <a:r>
              <a:rPr lang="zh-CN" altLang="en-US" sz="1200" b="0" i="0" kern="1200" dirty="0" smtClean="0">
                <a:solidFill>
                  <a:schemeClr val="tx1"/>
                </a:solidFill>
                <a:effectLst/>
                <a:latin typeface="+mn-lt"/>
                <a:ea typeface="+mn-ea"/>
                <a:cs typeface="+mn-cs"/>
              </a:rPr>
              <a:t>相变存储器产品，不过尚没有大容量产品商用化生产。</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1" i="0" kern="1200" dirty="0" smtClean="0">
                <a:solidFill>
                  <a:schemeClr val="tx1"/>
                </a:solidFill>
                <a:effectLst/>
                <a:latin typeface="+mn-lt"/>
                <a:ea typeface="+mn-ea"/>
                <a:cs typeface="+mn-cs"/>
              </a:rPr>
              <a:t>MRAM</a:t>
            </a:r>
            <a:r>
              <a:rPr lang="zh-CN" altLang="en-US" sz="1200" b="1" i="0" kern="1200" dirty="0" smtClean="0">
                <a:solidFill>
                  <a:schemeClr val="tx1"/>
                </a:solidFill>
                <a:effectLst/>
                <a:latin typeface="+mn-lt"/>
                <a:ea typeface="+mn-ea"/>
                <a:cs typeface="+mn-cs"/>
              </a:rPr>
              <a:t>磁阻式随机存储器：</a:t>
            </a:r>
            <a:r>
              <a:rPr lang="en-US" altLang="zh-CN" sz="1200" b="0" i="0" kern="1200" dirty="0" smtClean="0">
                <a:solidFill>
                  <a:schemeClr val="tx1"/>
                </a:solidFill>
                <a:effectLst/>
                <a:latin typeface="+mn-lt"/>
                <a:ea typeface="+mn-ea"/>
                <a:cs typeface="+mn-cs"/>
              </a:rPr>
              <a:t>MRAM</a:t>
            </a:r>
            <a:r>
              <a:rPr lang="zh-CN" altLang="en-US" sz="1200" b="0" i="0" kern="1200" dirty="0" smtClean="0">
                <a:solidFill>
                  <a:schemeClr val="tx1"/>
                </a:solidFill>
                <a:effectLst/>
                <a:latin typeface="+mn-lt"/>
                <a:ea typeface="+mn-ea"/>
                <a:cs typeface="+mn-cs"/>
              </a:rPr>
              <a:t>是以磁电阻性能来存储数据的随机存储器，它采用磁化方向不同所导致的磁电阻不同来记录</a:t>
            </a:r>
            <a:r>
              <a:rPr lang="en-US" altLang="zh-CN" sz="1200" b="0" i="0" kern="1200" dirty="0" smtClean="0">
                <a:solidFill>
                  <a:schemeClr val="tx1"/>
                </a:solidFill>
                <a:effectLst/>
                <a:latin typeface="+mn-lt"/>
                <a:ea typeface="+mn-ea"/>
                <a:cs typeface="+mn-cs"/>
              </a:rPr>
              <a:t>0</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，只要外部磁场不改变，磁化的方向就不会变化。</a:t>
            </a:r>
            <a:r>
              <a:rPr lang="en-US" altLang="zh-CN" sz="1200" b="0" i="0" kern="1200" dirty="0" smtClean="0">
                <a:solidFill>
                  <a:schemeClr val="tx1"/>
                </a:solidFill>
                <a:effectLst/>
                <a:latin typeface="+mn-lt"/>
                <a:ea typeface="+mn-ea"/>
                <a:cs typeface="+mn-cs"/>
              </a:rPr>
              <a:t>MRAM</a:t>
            </a:r>
            <a:r>
              <a:rPr lang="zh-CN" altLang="en-US" sz="1200" b="0" i="0" kern="1200" dirty="0" smtClean="0">
                <a:solidFill>
                  <a:schemeClr val="tx1"/>
                </a:solidFill>
                <a:effectLst/>
                <a:latin typeface="+mn-lt"/>
                <a:ea typeface="+mn-ea"/>
                <a:cs typeface="+mn-cs"/>
              </a:rPr>
              <a:t>不需要</a:t>
            </a:r>
            <a:r>
              <a:rPr lang="en-US" altLang="zh-CN" sz="1200" b="0" i="0" kern="1200" dirty="0" smtClean="0">
                <a:solidFill>
                  <a:schemeClr val="tx1"/>
                </a:solidFill>
                <a:effectLst/>
                <a:latin typeface="+mn-lt"/>
                <a:ea typeface="+mn-ea"/>
                <a:cs typeface="+mn-cs"/>
              </a:rPr>
              <a:t>DRAM</a:t>
            </a:r>
            <a:r>
              <a:rPr lang="zh-CN" altLang="en-US" sz="1200" b="0" i="0" kern="1200" dirty="0" smtClean="0">
                <a:solidFill>
                  <a:schemeClr val="tx1"/>
                </a:solidFill>
                <a:effectLst/>
                <a:latin typeface="+mn-lt"/>
                <a:ea typeface="+mn-ea"/>
                <a:cs typeface="+mn-cs"/>
              </a:rPr>
              <a:t>那样的刷新操作，兼具非易失性、高速度和低能耗特点 </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MRAM</a:t>
            </a:r>
            <a:r>
              <a:rPr lang="zh-CN" altLang="en-US" sz="1200" b="0" i="0" kern="1200" dirty="0" smtClean="0">
                <a:solidFill>
                  <a:schemeClr val="tx1"/>
                </a:solidFill>
                <a:effectLst/>
                <a:latin typeface="+mn-lt"/>
                <a:ea typeface="+mn-ea"/>
                <a:cs typeface="+mn-cs"/>
              </a:rPr>
              <a:t>目前主要用于通信和军事领域</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1" i="0" kern="1200" dirty="0" err="1" smtClean="0">
                <a:solidFill>
                  <a:schemeClr val="tx1"/>
                </a:solidFill>
                <a:effectLst/>
                <a:latin typeface="+mn-lt"/>
                <a:ea typeface="+mn-ea"/>
                <a:cs typeface="+mn-cs"/>
              </a:rPr>
              <a:t>ReRAM</a:t>
            </a:r>
            <a:r>
              <a:rPr lang="zh-CN" altLang="en-US" sz="1200" b="1" i="0" kern="1200" dirty="0" smtClean="0">
                <a:solidFill>
                  <a:schemeClr val="tx1"/>
                </a:solidFill>
                <a:effectLst/>
                <a:latin typeface="+mn-lt"/>
                <a:ea typeface="+mn-ea"/>
                <a:cs typeface="+mn-cs"/>
              </a:rPr>
              <a:t>电阻式随机存储器（</a:t>
            </a:r>
            <a:r>
              <a:rPr lang="en-US" altLang="zh-CN" sz="1200" b="1" i="0" kern="1200" dirty="0" smtClean="0">
                <a:solidFill>
                  <a:schemeClr val="tx1"/>
                </a:solidFill>
                <a:effectLst/>
                <a:latin typeface="+mn-lt"/>
                <a:ea typeface="+mn-ea"/>
                <a:cs typeface="+mn-cs"/>
              </a:rPr>
              <a:t>RRAM/</a:t>
            </a:r>
            <a:r>
              <a:rPr lang="en-US" altLang="zh-CN" sz="1200" b="1" i="0" kern="1200" dirty="0" err="1" smtClean="0">
                <a:solidFill>
                  <a:schemeClr val="tx1"/>
                </a:solidFill>
                <a:effectLst/>
                <a:latin typeface="+mn-lt"/>
                <a:ea typeface="+mn-ea"/>
                <a:cs typeface="+mn-cs"/>
              </a:rPr>
              <a:t>ReRAM</a:t>
            </a:r>
            <a:r>
              <a:rPr lang="zh-CN" altLang="en-US" sz="1200" b="1"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ReRAM</a:t>
            </a:r>
            <a:r>
              <a:rPr lang="zh-CN" altLang="en-US" sz="1200" b="0" i="0" kern="1200" dirty="0" smtClean="0">
                <a:solidFill>
                  <a:schemeClr val="tx1"/>
                </a:solidFill>
                <a:effectLst/>
                <a:latin typeface="+mn-lt"/>
                <a:ea typeface="+mn-ea"/>
                <a:cs typeface="+mn-cs"/>
              </a:rPr>
              <a:t>依靠绝缘体的电阻变化来区分</a:t>
            </a:r>
            <a:r>
              <a:rPr lang="en-US" altLang="zh-CN" sz="1200" b="0" i="0" kern="1200" dirty="0" smtClean="0">
                <a:solidFill>
                  <a:schemeClr val="tx1"/>
                </a:solidFill>
                <a:effectLst/>
                <a:latin typeface="+mn-lt"/>
                <a:ea typeface="+mn-ea"/>
                <a:cs typeface="+mn-cs"/>
              </a:rPr>
              <a:t>0</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从而存储数据。美光和索尼正在联合进行这一方面的研究，在</a:t>
            </a:r>
            <a:r>
              <a:rPr lang="en-US" altLang="zh-CN" sz="1200" b="0" i="0" kern="1200" dirty="0" smtClean="0">
                <a:solidFill>
                  <a:schemeClr val="tx1"/>
                </a:solidFill>
                <a:effectLst/>
                <a:latin typeface="+mn-lt"/>
                <a:ea typeface="+mn-ea"/>
                <a:cs typeface="+mn-cs"/>
              </a:rPr>
              <a:t>2014</a:t>
            </a:r>
            <a:r>
              <a:rPr lang="zh-CN" altLang="en-US" sz="1200" b="0" i="0" kern="1200" dirty="0" smtClean="0">
                <a:solidFill>
                  <a:schemeClr val="tx1"/>
                </a:solidFill>
                <a:effectLst/>
                <a:latin typeface="+mn-lt"/>
                <a:ea typeface="+mn-ea"/>
                <a:cs typeface="+mn-cs"/>
              </a:rPr>
              <a:t>年美光与索尼公布了</a:t>
            </a:r>
            <a:r>
              <a:rPr lang="en-US" altLang="zh-CN" sz="1200" b="0" i="0" kern="1200" dirty="0" smtClean="0">
                <a:solidFill>
                  <a:schemeClr val="tx1"/>
                </a:solidFill>
                <a:effectLst/>
                <a:latin typeface="+mn-lt"/>
                <a:ea typeface="+mn-ea"/>
                <a:cs typeface="+mn-cs"/>
              </a:rPr>
              <a:t>16Gbit </a:t>
            </a:r>
            <a:r>
              <a:rPr lang="en-US" altLang="zh-CN" sz="1200" b="0" i="0" kern="1200" dirty="0" err="1" smtClean="0">
                <a:solidFill>
                  <a:schemeClr val="tx1"/>
                </a:solidFill>
                <a:effectLst/>
                <a:latin typeface="+mn-lt"/>
                <a:ea typeface="+mn-ea"/>
                <a:cs typeface="+mn-cs"/>
              </a:rPr>
              <a:t>ReRAM</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的工程样品，该样品使用</a:t>
            </a:r>
            <a:r>
              <a:rPr lang="en-US" altLang="zh-CN" sz="1200" b="0" i="0" kern="1200" dirty="0" smtClean="0">
                <a:solidFill>
                  <a:schemeClr val="tx1"/>
                </a:solidFill>
                <a:effectLst/>
                <a:latin typeface="+mn-lt"/>
                <a:ea typeface="+mn-ea"/>
                <a:cs typeface="+mn-cs"/>
              </a:rPr>
              <a:t>27nm CMOS</a:t>
            </a:r>
            <a:r>
              <a:rPr lang="zh-CN" altLang="en-US" sz="1200" b="0" i="0" kern="1200" dirty="0" smtClean="0">
                <a:solidFill>
                  <a:schemeClr val="tx1"/>
                </a:solidFill>
                <a:effectLst/>
                <a:latin typeface="+mn-lt"/>
                <a:ea typeface="+mn-ea"/>
                <a:cs typeface="+mn-cs"/>
              </a:rPr>
              <a:t>工艺制造，性能表现处于</a:t>
            </a:r>
            <a:r>
              <a:rPr lang="en-US" altLang="zh-CN" sz="1200" b="0" i="0" kern="1200" dirty="0" smtClean="0">
                <a:solidFill>
                  <a:schemeClr val="tx1"/>
                </a:solidFill>
                <a:effectLst/>
                <a:latin typeface="+mn-lt"/>
                <a:ea typeface="+mn-ea"/>
                <a:cs typeface="+mn-cs"/>
              </a:rPr>
              <a:t>DRAM</a:t>
            </a:r>
            <a:r>
              <a:rPr lang="zh-CN" altLang="en-US" sz="1200" b="0" i="0" kern="1200" dirty="0" smtClean="0">
                <a:solidFill>
                  <a:schemeClr val="tx1"/>
                </a:solidFill>
                <a:effectLst/>
                <a:latin typeface="+mn-lt"/>
                <a:ea typeface="+mn-ea"/>
                <a:cs typeface="+mn-cs"/>
              </a:rPr>
              <a:t>与</a:t>
            </a:r>
            <a:r>
              <a:rPr lang="en-US" altLang="zh-CN" sz="1200" b="0" i="0" kern="1200" dirty="0" smtClean="0">
                <a:solidFill>
                  <a:schemeClr val="tx1"/>
                </a:solidFill>
                <a:effectLst/>
                <a:latin typeface="+mn-lt"/>
                <a:ea typeface="+mn-ea"/>
                <a:cs typeface="+mn-cs"/>
              </a:rPr>
              <a:t>NAND</a:t>
            </a:r>
            <a:r>
              <a:rPr lang="zh-CN" altLang="en-US" sz="1200" b="0" i="0" kern="1200" dirty="0" smtClean="0">
                <a:solidFill>
                  <a:schemeClr val="tx1"/>
                </a:solidFill>
                <a:effectLst/>
                <a:latin typeface="+mn-lt"/>
                <a:ea typeface="+mn-ea"/>
                <a:cs typeface="+mn-cs"/>
              </a:rPr>
              <a:t>之间，并且是非易失性存储介质。</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3D </a:t>
            </a:r>
            <a:r>
              <a:rPr lang="en-US" altLang="zh-CN" sz="1200" b="0" i="0" kern="1200" dirty="0" err="1" smtClean="0">
                <a:solidFill>
                  <a:schemeClr val="tx1"/>
                </a:solidFill>
                <a:effectLst/>
                <a:latin typeface="+mn-lt"/>
                <a:ea typeface="+mn-ea"/>
                <a:cs typeface="+mn-cs"/>
              </a:rPr>
              <a:t>XPoint</a:t>
            </a:r>
            <a:r>
              <a:rPr lang="zh-CN" altLang="en-US" sz="1200" b="0" i="0" kern="1200" dirty="0" smtClean="0">
                <a:solidFill>
                  <a:schemeClr val="tx1"/>
                </a:solidFill>
                <a:effectLst/>
                <a:latin typeface="+mn-lt"/>
                <a:ea typeface="+mn-ea"/>
                <a:cs typeface="+mn-cs"/>
              </a:rPr>
              <a:t>存储单元的结构非常简单，位于字符线和位线交叉点上的存储单元包含一个选择器和一个存储器，在字符线和位线上施加一个特定的电压就可以激活对应的选择器，从而使指定的存储器处于可读或可写状态。在</a:t>
            </a:r>
            <a:r>
              <a:rPr lang="en-US" altLang="zh-CN" sz="1200" b="0" i="0" kern="1200" dirty="0" smtClean="0">
                <a:solidFill>
                  <a:schemeClr val="tx1"/>
                </a:solidFill>
                <a:effectLst/>
                <a:latin typeface="+mn-lt"/>
                <a:ea typeface="+mn-ea"/>
                <a:cs typeface="+mn-cs"/>
              </a:rPr>
              <a:t>NAND</a:t>
            </a:r>
            <a:r>
              <a:rPr lang="zh-CN" altLang="en-US" sz="1200" b="0" i="0" kern="1200" dirty="0" smtClean="0">
                <a:solidFill>
                  <a:schemeClr val="tx1"/>
                </a:solidFill>
                <a:effectLst/>
                <a:latin typeface="+mn-lt"/>
                <a:ea typeface="+mn-ea"/>
                <a:cs typeface="+mn-cs"/>
              </a:rPr>
              <a:t>结构中最小存取单位</a:t>
            </a:r>
            <a:r>
              <a:rPr lang="en-US" altLang="zh-CN" sz="1200" b="0" i="0" kern="1200" dirty="0" smtClean="0">
                <a:solidFill>
                  <a:schemeClr val="tx1"/>
                </a:solidFill>
                <a:effectLst/>
                <a:latin typeface="+mn-lt"/>
                <a:ea typeface="+mn-ea"/>
                <a:cs typeface="+mn-cs"/>
              </a:rPr>
              <a:t>Page</a:t>
            </a:r>
            <a:r>
              <a:rPr lang="zh-CN" altLang="en-US" sz="1200" b="0" i="0" kern="1200" dirty="0" smtClean="0">
                <a:solidFill>
                  <a:schemeClr val="tx1"/>
                </a:solidFill>
                <a:effectLst/>
                <a:latin typeface="+mn-lt"/>
                <a:ea typeface="+mn-ea"/>
                <a:cs typeface="+mn-cs"/>
              </a:rPr>
              <a:t>页为</a:t>
            </a:r>
            <a:r>
              <a:rPr lang="en-US" altLang="zh-CN" sz="1200" b="0" i="0" kern="1200" dirty="0" smtClean="0">
                <a:solidFill>
                  <a:schemeClr val="tx1"/>
                </a:solidFill>
                <a:effectLst/>
                <a:latin typeface="+mn-lt"/>
                <a:ea typeface="+mn-ea"/>
                <a:cs typeface="+mn-cs"/>
              </a:rPr>
              <a:t>8KB</a:t>
            </a:r>
            <a:r>
              <a:rPr lang="zh-CN" altLang="en-US" sz="1200" b="0" i="0" kern="1200" dirty="0" smtClean="0">
                <a:solidFill>
                  <a:schemeClr val="tx1"/>
                </a:solidFill>
                <a:effectLst/>
                <a:latin typeface="+mn-lt"/>
                <a:ea typeface="+mn-ea"/>
                <a:cs typeface="+mn-cs"/>
              </a:rPr>
              <a:t>或</a:t>
            </a:r>
            <a:r>
              <a:rPr lang="en-US" altLang="zh-CN" sz="1200" b="0" i="0" kern="1200" dirty="0" smtClean="0">
                <a:solidFill>
                  <a:schemeClr val="tx1"/>
                </a:solidFill>
                <a:effectLst/>
                <a:latin typeface="+mn-lt"/>
                <a:ea typeface="+mn-ea"/>
                <a:cs typeface="+mn-cs"/>
              </a:rPr>
              <a:t>16KB</a:t>
            </a:r>
            <a:r>
              <a:rPr lang="zh-CN" altLang="en-US" sz="1200" b="0" i="0" kern="1200" dirty="0" smtClean="0">
                <a:solidFill>
                  <a:schemeClr val="tx1"/>
                </a:solidFill>
                <a:effectLst/>
                <a:latin typeface="+mn-lt"/>
                <a:ea typeface="+mn-ea"/>
                <a:cs typeface="+mn-cs"/>
              </a:rPr>
              <a:t>，而在</a:t>
            </a:r>
            <a:r>
              <a:rPr lang="en-US" altLang="zh-CN" sz="1200" b="0" i="0" kern="1200" dirty="0" smtClean="0">
                <a:solidFill>
                  <a:schemeClr val="tx1"/>
                </a:solidFill>
                <a:effectLst/>
                <a:latin typeface="+mn-lt"/>
                <a:ea typeface="+mn-ea"/>
                <a:cs typeface="+mn-cs"/>
              </a:rPr>
              <a:t>3D </a:t>
            </a:r>
            <a:r>
              <a:rPr lang="en-US" altLang="zh-CN" sz="1200" b="0" i="0" kern="1200" dirty="0" err="1" smtClean="0">
                <a:solidFill>
                  <a:schemeClr val="tx1"/>
                </a:solidFill>
                <a:effectLst/>
                <a:latin typeface="+mn-lt"/>
                <a:ea typeface="+mn-ea"/>
                <a:cs typeface="+mn-cs"/>
              </a:rPr>
              <a:t>XPoint</a:t>
            </a:r>
            <a:r>
              <a:rPr lang="zh-CN" altLang="en-US" sz="1200" b="0" i="0" kern="1200" dirty="0" smtClean="0">
                <a:solidFill>
                  <a:schemeClr val="tx1"/>
                </a:solidFill>
                <a:effectLst/>
                <a:latin typeface="+mn-lt"/>
                <a:ea typeface="+mn-ea"/>
                <a:cs typeface="+mn-cs"/>
              </a:rPr>
              <a:t>中最小存取单元是比特，</a:t>
            </a:r>
            <a:r>
              <a:rPr lang="en-US" altLang="zh-CN" sz="1200" b="0" i="0" kern="1200" dirty="0" smtClean="0">
                <a:solidFill>
                  <a:schemeClr val="tx1"/>
                </a:solidFill>
                <a:effectLst/>
                <a:latin typeface="+mn-lt"/>
                <a:ea typeface="+mn-ea"/>
                <a:cs typeface="+mn-cs"/>
              </a:rPr>
              <a:t>NAND</a:t>
            </a:r>
            <a:r>
              <a:rPr lang="zh-CN" altLang="en-US" sz="1200" b="0" i="0" kern="1200" dirty="0" smtClean="0">
                <a:solidFill>
                  <a:schemeClr val="tx1"/>
                </a:solidFill>
                <a:effectLst/>
                <a:latin typeface="+mn-lt"/>
                <a:ea typeface="+mn-ea"/>
                <a:cs typeface="+mn-cs"/>
              </a:rPr>
              <a:t>中每个</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的存储单元共用一条位线，因此擦除最小单位是</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，而</a:t>
            </a:r>
            <a:r>
              <a:rPr lang="en-US" altLang="zh-CN" sz="1200" b="0" i="0" kern="1200" dirty="0" smtClean="0">
                <a:solidFill>
                  <a:schemeClr val="tx1"/>
                </a:solidFill>
                <a:effectLst/>
                <a:latin typeface="+mn-lt"/>
                <a:ea typeface="+mn-ea"/>
                <a:cs typeface="+mn-cs"/>
              </a:rPr>
              <a:t>3D </a:t>
            </a:r>
            <a:r>
              <a:rPr lang="en-US" altLang="zh-CN" sz="1200" b="0" i="0" kern="1200" dirty="0" err="1" smtClean="0">
                <a:solidFill>
                  <a:schemeClr val="tx1"/>
                </a:solidFill>
                <a:effectLst/>
                <a:latin typeface="+mn-lt"/>
                <a:ea typeface="+mn-ea"/>
                <a:cs typeface="+mn-cs"/>
              </a:rPr>
              <a:t>XPoint</a:t>
            </a:r>
            <a:r>
              <a:rPr lang="zh-CN" altLang="en-US" sz="1200" b="0" i="0" kern="1200" dirty="0" smtClean="0">
                <a:solidFill>
                  <a:schemeClr val="tx1"/>
                </a:solidFill>
                <a:effectLst/>
                <a:latin typeface="+mn-lt"/>
                <a:ea typeface="+mn-ea"/>
                <a:cs typeface="+mn-cs"/>
              </a:rPr>
              <a:t>中的每个存储单元都可以独立读取和写入，也就是说，</a:t>
            </a:r>
            <a:r>
              <a:rPr lang="en-US" altLang="zh-CN" sz="1200" b="0" i="0" kern="1200" dirty="0" smtClean="0">
                <a:solidFill>
                  <a:schemeClr val="tx1"/>
                </a:solidFill>
                <a:effectLst/>
                <a:latin typeface="+mn-lt"/>
                <a:ea typeface="+mn-ea"/>
                <a:cs typeface="+mn-cs"/>
              </a:rPr>
              <a:t>3D </a:t>
            </a:r>
            <a:r>
              <a:rPr lang="en-US" altLang="zh-CN" sz="1200" b="0" i="0" kern="1200" dirty="0" err="1" smtClean="0">
                <a:solidFill>
                  <a:schemeClr val="tx1"/>
                </a:solidFill>
                <a:effectLst/>
                <a:latin typeface="+mn-lt"/>
                <a:ea typeface="+mn-ea"/>
                <a:cs typeface="+mn-cs"/>
              </a:rPr>
              <a:t>XPoint</a:t>
            </a:r>
            <a:r>
              <a:rPr lang="zh-CN" altLang="en-US" sz="1200" b="0" i="0" kern="1200" dirty="0" smtClean="0">
                <a:solidFill>
                  <a:schemeClr val="tx1"/>
                </a:solidFill>
                <a:effectLst/>
                <a:latin typeface="+mn-lt"/>
                <a:ea typeface="+mn-ea"/>
                <a:cs typeface="+mn-cs"/>
              </a:rPr>
              <a:t>具备了与</a:t>
            </a:r>
            <a:r>
              <a:rPr lang="en-US" altLang="zh-CN" sz="1200" b="0" i="0" kern="1200" dirty="0" smtClean="0">
                <a:solidFill>
                  <a:schemeClr val="tx1"/>
                </a:solidFill>
                <a:effectLst/>
                <a:latin typeface="+mn-lt"/>
                <a:ea typeface="+mn-ea"/>
                <a:cs typeface="+mn-cs"/>
              </a:rPr>
              <a:t>NOR</a:t>
            </a:r>
            <a:r>
              <a:rPr lang="zh-CN" altLang="en-US" sz="1200" b="0" i="0" kern="1200" dirty="0" smtClean="0">
                <a:solidFill>
                  <a:schemeClr val="tx1"/>
                </a:solidFill>
                <a:effectLst/>
                <a:latin typeface="+mn-lt"/>
                <a:ea typeface="+mn-ea"/>
                <a:cs typeface="+mn-cs"/>
              </a:rPr>
              <a:t>闪存类似的随机存取能力，这点和</a:t>
            </a:r>
            <a:r>
              <a:rPr lang="en-US" altLang="zh-CN" sz="1200" b="0" i="0" kern="1200" dirty="0" smtClean="0">
                <a:solidFill>
                  <a:schemeClr val="tx1"/>
                </a:solidFill>
                <a:effectLst/>
                <a:latin typeface="+mn-lt"/>
                <a:ea typeface="+mn-ea"/>
                <a:cs typeface="+mn-cs"/>
              </a:rPr>
              <a:t>DRAM</a:t>
            </a:r>
            <a:r>
              <a:rPr lang="zh-CN" altLang="en-US" sz="1200" b="0" i="0" kern="1200" dirty="0" smtClean="0">
                <a:solidFill>
                  <a:schemeClr val="tx1"/>
                </a:solidFill>
                <a:effectLst/>
                <a:latin typeface="+mn-lt"/>
                <a:ea typeface="+mn-ea"/>
                <a:cs typeface="+mn-cs"/>
              </a:rPr>
              <a:t>动态随机存取存储器是比较相似的。</a:t>
            </a:r>
            <a:r>
              <a:rPr lang="en-US" altLang="zh-CN" sz="1200" b="0" i="0" kern="1200" dirty="0" smtClean="0">
                <a:solidFill>
                  <a:schemeClr val="tx1"/>
                </a:solidFill>
                <a:effectLst/>
                <a:latin typeface="+mn-lt"/>
                <a:ea typeface="+mn-ea"/>
                <a:cs typeface="+mn-cs"/>
              </a:rPr>
              <a:t>NAND</a:t>
            </a:r>
            <a:r>
              <a:rPr lang="zh-CN" altLang="en-US" sz="1200" b="0" i="0" kern="1200" dirty="0" smtClean="0">
                <a:solidFill>
                  <a:schemeClr val="tx1"/>
                </a:solidFill>
                <a:effectLst/>
                <a:latin typeface="+mn-lt"/>
                <a:ea typeface="+mn-ea"/>
                <a:cs typeface="+mn-cs"/>
              </a:rPr>
              <a:t>闪存由于结构原因需要有复杂的</a:t>
            </a:r>
            <a:r>
              <a:rPr lang="en-US" altLang="zh-CN" sz="1200" b="0" i="0" kern="1200" dirty="0" smtClean="0">
                <a:solidFill>
                  <a:schemeClr val="tx1"/>
                </a:solidFill>
                <a:effectLst/>
                <a:latin typeface="+mn-lt"/>
                <a:ea typeface="+mn-ea"/>
                <a:cs typeface="+mn-cs"/>
              </a:rPr>
              <a:t>GC</a:t>
            </a:r>
            <a:r>
              <a:rPr lang="zh-CN" altLang="en-US" sz="1200" b="0" i="0" kern="1200" dirty="0" smtClean="0">
                <a:solidFill>
                  <a:schemeClr val="tx1"/>
                </a:solidFill>
                <a:effectLst/>
                <a:latin typeface="+mn-lt"/>
                <a:ea typeface="+mn-ea"/>
                <a:cs typeface="+mn-cs"/>
              </a:rPr>
              <a:t>垃圾回收机制来维持性能，无论垃圾回收算法如何细化，读取</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中所有有效页</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将有效页整理写入到新的</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擦除原有</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这样的</a:t>
            </a:r>
            <a:r>
              <a:rPr lang="en-US" altLang="zh-CN" sz="1200" b="0" i="0" kern="1200" dirty="0" smtClean="0">
                <a:solidFill>
                  <a:schemeClr val="tx1"/>
                </a:solidFill>
                <a:effectLst/>
                <a:latin typeface="+mn-lt"/>
                <a:ea typeface="+mn-ea"/>
                <a:cs typeface="+mn-cs"/>
              </a:rPr>
              <a:t>GC</a:t>
            </a:r>
            <a:r>
              <a:rPr lang="zh-CN" altLang="en-US" sz="1200" b="0" i="0" kern="1200" dirty="0" smtClean="0">
                <a:solidFill>
                  <a:schemeClr val="tx1"/>
                </a:solidFill>
                <a:effectLst/>
                <a:latin typeface="+mn-lt"/>
                <a:ea typeface="+mn-ea"/>
                <a:cs typeface="+mn-cs"/>
              </a:rPr>
              <a:t>过程都会消耗大量时间。而</a:t>
            </a:r>
            <a:r>
              <a:rPr lang="en-US" altLang="zh-CN" sz="1200" b="0" i="0" kern="1200" dirty="0" smtClean="0">
                <a:solidFill>
                  <a:schemeClr val="tx1"/>
                </a:solidFill>
                <a:effectLst/>
                <a:latin typeface="+mn-lt"/>
                <a:ea typeface="+mn-ea"/>
                <a:cs typeface="+mn-cs"/>
              </a:rPr>
              <a:t>3D </a:t>
            </a:r>
            <a:r>
              <a:rPr lang="en-US" altLang="zh-CN" sz="1200" b="0" i="0" kern="1200" dirty="0" err="1" smtClean="0">
                <a:solidFill>
                  <a:schemeClr val="tx1"/>
                </a:solidFill>
                <a:effectLst/>
                <a:latin typeface="+mn-lt"/>
                <a:ea typeface="+mn-ea"/>
                <a:cs typeface="+mn-cs"/>
              </a:rPr>
              <a:t>XPoint</a:t>
            </a:r>
            <a:r>
              <a:rPr lang="zh-CN" altLang="en-US" sz="1200" b="0" i="0" kern="1200" dirty="0" smtClean="0">
                <a:solidFill>
                  <a:schemeClr val="tx1"/>
                </a:solidFill>
                <a:effectLst/>
                <a:latin typeface="+mn-lt"/>
                <a:ea typeface="+mn-ea"/>
                <a:cs typeface="+mn-cs"/>
              </a:rPr>
              <a:t>由于最小读写单位都是比特，不会遇到</a:t>
            </a:r>
            <a:r>
              <a:rPr lang="en-US" altLang="zh-CN" sz="1200" b="0" i="0" kern="1200" dirty="0" smtClean="0">
                <a:solidFill>
                  <a:schemeClr val="tx1"/>
                </a:solidFill>
                <a:effectLst/>
                <a:latin typeface="+mn-lt"/>
                <a:ea typeface="+mn-ea"/>
                <a:cs typeface="+mn-cs"/>
              </a:rPr>
              <a:t>NAND</a:t>
            </a:r>
            <a:r>
              <a:rPr lang="zh-CN" altLang="en-US" sz="1200" b="0" i="0" kern="1200" dirty="0" smtClean="0">
                <a:solidFill>
                  <a:schemeClr val="tx1"/>
                </a:solidFill>
                <a:effectLst/>
                <a:latin typeface="+mn-lt"/>
                <a:ea typeface="+mn-ea"/>
                <a:cs typeface="+mn-cs"/>
              </a:rPr>
              <a:t>所面临的这些困难。</a:t>
            </a:r>
            <a:endParaRPr lang="zh-CN" altLang="en-US" dirty="0"/>
          </a:p>
        </p:txBody>
      </p:sp>
      <p:sp>
        <p:nvSpPr>
          <p:cNvPr id="4" name="灯片编号占位符 3"/>
          <p:cNvSpPr>
            <a:spLocks noGrp="1"/>
          </p:cNvSpPr>
          <p:nvPr>
            <p:ph type="sldNum" sz="quarter" idx="10"/>
          </p:nvPr>
        </p:nvSpPr>
        <p:spPr/>
        <p:txBody>
          <a:bodyPr/>
          <a:lstStyle/>
          <a:p>
            <a:fld id="{5A1418D9-0979-455D-B094-742A9F62F083}" type="slidenum">
              <a:rPr lang="zh-CN" altLang="en-US" smtClean="0"/>
              <a:t>14</a:t>
            </a:fld>
            <a:endParaRPr lang="zh-CN" altLang="en-US"/>
          </a:p>
        </p:txBody>
      </p:sp>
    </p:spTree>
    <p:extLst>
      <p:ext uri="{BB962C8B-B14F-4D97-AF65-F5344CB8AC3E}">
        <p14:creationId xmlns:p14="http://schemas.microsoft.com/office/powerpoint/2010/main" val="268959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1418D9-0979-455D-B094-742A9F62F083}" type="slidenum">
              <a:rPr lang="zh-CN" altLang="en-US" smtClean="0"/>
              <a:t>15</a:t>
            </a:fld>
            <a:endParaRPr lang="zh-CN" altLang="en-US"/>
          </a:p>
        </p:txBody>
      </p:sp>
    </p:spTree>
    <p:extLst>
      <p:ext uri="{BB962C8B-B14F-4D97-AF65-F5344CB8AC3E}">
        <p14:creationId xmlns:p14="http://schemas.microsoft.com/office/powerpoint/2010/main" val="399206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Flash memory</a:t>
            </a:r>
            <a:r>
              <a:rPr lang="en-US" altLang="zh-CN" sz="1200" b="0" i="0" kern="1200" dirty="0" smtClean="0">
                <a:solidFill>
                  <a:schemeClr val="tx1"/>
                </a:solidFill>
                <a:effectLst/>
                <a:latin typeface="+mn-lt"/>
                <a:ea typeface="+mn-ea"/>
                <a:cs typeface="+mn-cs"/>
              </a:rPr>
              <a:t> is an electronic (solid-state) </a:t>
            </a:r>
            <a:r>
              <a:rPr lang="en-US" altLang="zh-CN" sz="1200" b="0" i="0" u="none" strike="noStrike" kern="1200" dirty="0" smtClean="0">
                <a:solidFill>
                  <a:schemeClr val="tx1"/>
                </a:solidFill>
                <a:effectLst/>
                <a:latin typeface="+mn-lt"/>
                <a:ea typeface="+mn-ea"/>
                <a:cs typeface="+mn-cs"/>
                <a:hlinkClick r:id="rId3" tooltip="Non-volatile memory"/>
              </a:rPr>
              <a:t>non-volatile</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hlinkClick r:id="rId4" tooltip="Computer storage"/>
              </a:rPr>
              <a:t>computer storage</a:t>
            </a:r>
            <a:r>
              <a:rPr lang="en-US" altLang="zh-CN" sz="1200" b="0" i="0" kern="1200" dirty="0" smtClean="0">
                <a:solidFill>
                  <a:schemeClr val="tx1"/>
                </a:solidFill>
                <a:effectLst/>
                <a:latin typeface="+mn-lt"/>
                <a:ea typeface="+mn-ea"/>
                <a:cs typeface="+mn-cs"/>
              </a:rPr>
              <a:t> medium that can be electrically erased and reprogrammed</a:t>
            </a: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Whereas </a:t>
            </a:r>
            <a:r>
              <a:rPr lang="en-US" altLang="zh-CN" sz="1200" b="0" i="0" u="none" strike="noStrike" kern="1200" dirty="0" smtClean="0">
                <a:solidFill>
                  <a:schemeClr val="tx1"/>
                </a:solidFill>
                <a:effectLst/>
                <a:latin typeface="+mn-lt"/>
                <a:ea typeface="+mn-ea"/>
                <a:cs typeface="+mn-cs"/>
                <a:hlinkClick r:id="rId5" tooltip="EPROM"/>
              </a:rPr>
              <a:t>EPROMs</a:t>
            </a:r>
            <a:r>
              <a:rPr lang="en-US" altLang="zh-CN" sz="1200" b="0" i="0" kern="1200" dirty="0" smtClean="0">
                <a:solidFill>
                  <a:schemeClr val="tx1"/>
                </a:solidFill>
                <a:effectLst/>
                <a:latin typeface="+mn-lt"/>
                <a:ea typeface="+mn-ea"/>
                <a:cs typeface="+mn-cs"/>
              </a:rPr>
              <a:t> had to be completely erased before being rewritten, NAND-type flash memory may be written and read in blocks (or pages) which are generally much smaller than the entire device. NOR-type flash allows a </a:t>
            </a:r>
            <a:r>
              <a:rPr lang="en-US" altLang="zh-CN" sz="1200" b="0" i="0" kern="1200" dirty="0" err="1" smtClean="0">
                <a:solidFill>
                  <a:schemeClr val="tx1"/>
                </a:solidFill>
                <a:effectLst/>
                <a:latin typeface="+mn-lt"/>
                <a:ea typeface="+mn-ea"/>
                <a:cs typeface="+mn-cs"/>
              </a:rPr>
              <a:t>single</a:t>
            </a:r>
            <a:r>
              <a:rPr lang="en-US" altLang="zh-CN" sz="1200" b="0" i="0" u="none" strike="noStrike" kern="1200" dirty="0" err="1" smtClean="0">
                <a:solidFill>
                  <a:schemeClr val="tx1"/>
                </a:solidFill>
                <a:effectLst/>
                <a:latin typeface="+mn-lt"/>
                <a:ea typeface="+mn-ea"/>
                <a:cs typeface="+mn-cs"/>
                <a:hlinkClick r:id="rId6" tooltip="Machine word"/>
              </a:rPr>
              <a:t>machine</a:t>
            </a:r>
            <a:r>
              <a:rPr lang="en-US" altLang="zh-CN" sz="1200" b="0" i="0" u="none" strike="noStrike" kern="1200" dirty="0" smtClean="0">
                <a:solidFill>
                  <a:schemeClr val="tx1"/>
                </a:solidFill>
                <a:effectLst/>
                <a:latin typeface="+mn-lt"/>
                <a:ea typeface="+mn-ea"/>
                <a:cs typeface="+mn-cs"/>
                <a:hlinkClick r:id="rId6" tooltip="Machine word"/>
              </a:rPr>
              <a:t> word</a:t>
            </a:r>
            <a:r>
              <a:rPr lang="en-US" altLang="zh-CN" sz="1200" b="0" i="0" kern="1200" dirty="0" smtClean="0">
                <a:solidFill>
                  <a:schemeClr val="tx1"/>
                </a:solidFill>
                <a:effectLst/>
                <a:latin typeface="+mn-lt"/>
                <a:ea typeface="+mn-ea"/>
                <a:cs typeface="+mn-cs"/>
              </a:rPr>
              <a:t> (byte) to be written—​​to an erased location—​​or read independently.</a:t>
            </a: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狭义的</a:t>
            </a:r>
            <a:r>
              <a:rPr lang="en-US" altLang="zh-CN" sz="1200" b="0" i="0" kern="1200" dirty="0" smtClean="0">
                <a:solidFill>
                  <a:schemeClr val="tx1"/>
                </a:solidFill>
                <a:effectLst/>
                <a:latin typeface="+mn-lt"/>
                <a:ea typeface="+mn-ea"/>
                <a:cs typeface="+mn-cs"/>
              </a:rPr>
              <a:t>EEPROM</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这种</a:t>
            </a:r>
            <a:r>
              <a:rPr lang="en-US" altLang="zh-CN" sz="1200" b="0" i="0" kern="1200" dirty="0" smtClean="0">
                <a:solidFill>
                  <a:schemeClr val="tx1"/>
                </a:solidFill>
                <a:effectLst/>
                <a:latin typeface="+mn-lt"/>
                <a:ea typeface="+mn-ea"/>
                <a:cs typeface="+mn-cs"/>
              </a:rPr>
              <a:t>rom</a:t>
            </a:r>
            <a:r>
              <a:rPr lang="zh-CN" altLang="en-US" sz="1200" b="0" i="0" kern="1200" dirty="0" smtClean="0">
                <a:solidFill>
                  <a:schemeClr val="tx1"/>
                </a:solidFill>
                <a:effectLst/>
                <a:latin typeface="+mn-lt"/>
                <a:ea typeface="+mn-ea"/>
                <a:cs typeface="+mn-cs"/>
              </a:rPr>
              <a:t>的特点是可以随机访问和修改任何一个字节，可以往每个</a:t>
            </a:r>
            <a:r>
              <a:rPr lang="en-US" altLang="zh-CN" sz="1200" b="0" i="0" kern="1200" dirty="0" smtClean="0">
                <a:solidFill>
                  <a:schemeClr val="tx1"/>
                </a:solidFill>
                <a:effectLst/>
                <a:latin typeface="+mn-lt"/>
                <a:ea typeface="+mn-ea"/>
                <a:cs typeface="+mn-cs"/>
              </a:rPr>
              <a:t>bit</a:t>
            </a:r>
            <a:r>
              <a:rPr lang="zh-CN" altLang="en-US" sz="1200" b="0" i="0" kern="1200" dirty="0" smtClean="0">
                <a:solidFill>
                  <a:schemeClr val="tx1"/>
                </a:solidFill>
                <a:effectLst/>
                <a:latin typeface="+mn-lt"/>
                <a:ea typeface="+mn-ea"/>
                <a:cs typeface="+mn-cs"/>
              </a:rPr>
              <a:t>中写入</a:t>
            </a:r>
            <a:r>
              <a:rPr lang="en-US" altLang="zh-CN" sz="1200" b="0" i="0" kern="1200" dirty="0" smtClean="0">
                <a:solidFill>
                  <a:schemeClr val="tx1"/>
                </a:solidFill>
                <a:effectLst/>
                <a:latin typeface="+mn-lt"/>
                <a:ea typeface="+mn-ea"/>
                <a:cs typeface="+mn-cs"/>
              </a:rPr>
              <a:t>0</a:t>
            </a:r>
            <a:r>
              <a:rPr lang="zh-CN" altLang="en-US" sz="1200" b="0" i="0" kern="1200" dirty="0" smtClean="0">
                <a:solidFill>
                  <a:schemeClr val="tx1"/>
                </a:solidFill>
                <a:effectLst/>
                <a:latin typeface="+mn-lt"/>
                <a:ea typeface="+mn-ea"/>
                <a:cs typeface="+mn-cs"/>
              </a:rPr>
              <a:t>或者</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。这是最传统的一种</a:t>
            </a:r>
            <a:r>
              <a:rPr lang="en-US" altLang="zh-CN" sz="1200" b="0" i="0" kern="1200" dirty="0" smtClean="0">
                <a:solidFill>
                  <a:schemeClr val="tx1"/>
                </a:solidFill>
                <a:effectLst/>
                <a:latin typeface="+mn-lt"/>
                <a:ea typeface="+mn-ea"/>
                <a:cs typeface="+mn-cs"/>
              </a:rPr>
              <a:t>EEPROM</a:t>
            </a:r>
            <a:r>
              <a:rPr lang="zh-CN" altLang="en-US" sz="1200" b="0" i="0" kern="1200" dirty="0" smtClean="0">
                <a:solidFill>
                  <a:schemeClr val="tx1"/>
                </a:solidFill>
                <a:effectLst/>
                <a:latin typeface="+mn-lt"/>
                <a:ea typeface="+mn-ea"/>
                <a:cs typeface="+mn-cs"/>
              </a:rPr>
              <a:t>，掉电后数据不丢失，可以保存</a:t>
            </a:r>
            <a:r>
              <a:rPr lang="en-US" altLang="zh-CN" sz="1200" b="0" i="0" kern="1200" dirty="0" smtClean="0">
                <a:solidFill>
                  <a:schemeClr val="tx1"/>
                </a:solidFill>
                <a:effectLst/>
                <a:latin typeface="+mn-lt"/>
                <a:ea typeface="+mn-ea"/>
                <a:cs typeface="+mn-cs"/>
              </a:rPr>
              <a:t>100</a:t>
            </a:r>
            <a:r>
              <a:rPr lang="zh-CN" altLang="en-US" sz="1200" b="0" i="0" kern="1200" dirty="0" smtClean="0">
                <a:solidFill>
                  <a:schemeClr val="tx1"/>
                </a:solidFill>
                <a:effectLst/>
                <a:latin typeface="+mn-lt"/>
                <a:ea typeface="+mn-ea"/>
                <a:cs typeface="+mn-cs"/>
              </a:rPr>
              <a:t>年，可以擦写</a:t>
            </a:r>
            <a:r>
              <a:rPr lang="en-US" altLang="zh-CN" sz="1200" b="0" i="0" kern="1200" dirty="0" smtClean="0">
                <a:solidFill>
                  <a:schemeClr val="tx1"/>
                </a:solidFill>
                <a:effectLst/>
                <a:latin typeface="+mn-lt"/>
                <a:ea typeface="+mn-ea"/>
                <a:cs typeface="+mn-cs"/>
              </a:rPr>
              <a:t>100w</a:t>
            </a:r>
            <a:r>
              <a:rPr lang="zh-CN" altLang="en-US" sz="1200" b="0" i="0" kern="1200" dirty="0" smtClean="0">
                <a:solidFill>
                  <a:schemeClr val="tx1"/>
                </a:solidFill>
                <a:effectLst/>
                <a:latin typeface="+mn-lt"/>
                <a:ea typeface="+mn-ea"/>
                <a:cs typeface="+mn-cs"/>
              </a:rPr>
              <a:t>次。具有较高的可靠性，但是电路复杂</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成本也高。因此目前的</a:t>
            </a:r>
            <a:r>
              <a:rPr lang="en-US" altLang="zh-CN" sz="1200" b="0" i="0" kern="1200" dirty="0" smtClean="0">
                <a:solidFill>
                  <a:schemeClr val="tx1"/>
                </a:solidFill>
                <a:effectLst/>
                <a:latin typeface="+mn-lt"/>
                <a:ea typeface="+mn-ea"/>
                <a:cs typeface="+mn-cs"/>
              </a:rPr>
              <a:t>EEPROM</a:t>
            </a:r>
            <a:r>
              <a:rPr lang="zh-CN" altLang="en-US" sz="1200" b="0" i="0" kern="1200" dirty="0" smtClean="0">
                <a:solidFill>
                  <a:schemeClr val="tx1"/>
                </a:solidFill>
                <a:effectLst/>
                <a:latin typeface="+mn-lt"/>
                <a:ea typeface="+mn-ea"/>
                <a:cs typeface="+mn-cs"/>
              </a:rPr>
              <a:t>都是几十千字节到几百千字节的，绝少有超过</a:t>
            </a:r>
            <a:r>
              <a:rPr lang="en-US" altLang="zh-CN" sz="1200" b="0" i="0" kern="1200" dirty="0" smtClean="0">
                <a:solidFill>
                  <a:schemeClr val="tx1"/>
                </a:solidFill>
                <a:effectLst/>
                <a:latin typeface="+mn-lt"/>
                <a:ea typeface="+mn-ea"/>
                <a:cs typeface="+mn-cs"/>
              </a:rPr>
              <a:t>512K</a:t>
            </a:r>
            <a:r>
              <a:rPr lang="zh-CN" altLang="en-US" sz="1200" b="0" i="0" kern="1200" dirty="0" smtClean="0">
                <a:solidFill>
                  <a:schemeClr val="tx1"/>
                </a:solidFill>
                <a:effectLst/>
                <a:latin typeface="+mn-lt"/>
                <a:ea typeface="+mn-ea"/>
                <a:cs typeface="+mn-cs"/>
              </a:rPr>
              <a:t>的。</a:t>
            </a:r>
          </a:p>
          <a:p>
            <a:r>
              <a:rPr lang="zh-CN" altLang="en-US" sz="1200" b="0" i="0" kern="1200" dirty="0" smtClean="0">
                <a:solidFill>
                  <a:schemeClr val="tx1"/>
                </a:solidFill>
                <a:effectLst/>
                <a:latin typeface="+mn-lt"/>
                <a:ea typeface="+mn-ea"/>
                <a:cs typeface="+mn-cs"/>
              </a:rPr>
              <a:t> </a:t>
            </a:r>
          </a:p>
          <a:p>
            <a:r>
              <a:rPr lang="en-US" altLang="zh-CN" sz="1200" b="0" i="0" kern="1200" dirty="0" smtClean="0">
                <a:solidFill>
                  <a:schemeClr val="tx1"/>
                </a:solidFill>
                <a:effectLst/>
                <a:latin typeface="+mn-lt"/>
                <a:ea typeface="+mn-ea"/>
                <a:cs typeface="+mn-cs"/>
              </a:rPr>
              <a:t>flash:</a:t>
            </a:r>
          </a:p>
          <a:p>
            <a:r>
              <a:rPr lang="en-US" altLang="zh-CN" sz="1200" b="0" i="0" kern="1200" dirty="0" smtClean="0">
                <a:solidFill>
                  <a:schemeClr val="tx1"/>
                </a:solidFill>
                <a:effectLst/>
                <a:latin typeface="+mn-lt"/>
                <a:ea typeface="+mn-ea"/>
                <a:cs typeface="+mn-cs"/>
              </a:rPr>
              <a:t>flash</a:t>
            </a:r>
            <a:r>
              <a:rPr lang="zh-CN" altLang="en-US" sz="1200" b="0" i="0" kern="1200" dirty="0" smtClean="0">
                <a:solidFill>
                  <a:schemeClr val="tx1"/>
                </a:solidFill>
                <a:effectLst/>
                <a:latin typeface="+mn-lt"/>
                <a:ea typeface="+mn-ea"/>
                <a:cs typeface="+mn-cs"/>
              </a:rPr>
              <a:t>属于广义的</a:t>
            </a:r>
            <a:r>
              <a:rPr lang="en-US" altLang="zh-CN" sz="1200" b="0" i="0" kern="1200" dirty="0" smtClean="0">
                <a:solidFill>
                  <a:schemeClr val="tx1"/>
                </a:solidFill>
                <a:effectLst/>
                <a:latin typeface="+mn-lt"/>
                <a:ea typeface="+mn-ea"/>
                <a:cs typeface="+mn-cs"/>
              </a:rPr>
              <a:t>EEPROM</a:t>
            </a:r>
            <a:r>
              <a:rPr lang="zh-CN" altLang="en-US" sz="1200" b="0" i="0" kern="1200" dirty="0" smtClean="0">
                <a:solidFill>
                  <a:schemeClr val="tx1"/>
                </a:solidFill>
                <a:effectLst/>
                <a:latin typeface="+mn-lt"/>
                <a:ea typeface="+mn-ea"/>
                <a:cs typeface="+mn-cs"/>
              </a:rPr>
              <a:t>，因为它也是电擦除的</a:t>
            </a:r>
            <a:r>
              <a:rPr lang="en-US" altLang="zh-CN" sz="1200" b="0" i="0" kern="1200" dirty="0" smtClean="0">
                <a:solidFill>
                  <a:schemeClr val="tx1"/>
                </a:solidFill>
                <a:effectLst/>
                <a:latin typeface="+mn-lt"/>
                <a:ea typeface="+mn-ea"/>
                <a:cs typeface="+mn-cs"/>
              </a:rPr>
              <a:t>rom</a:t>
            </a:r>
            <a:r>
              <a:rPr lang="zh-CN" altLang="en-US" sz="1200" b="0" i="0" kern="1200" dirty="0" smtClean="0">
                <a:solidFill>
                  <a:schemeClr val="tx1"/>
                </a:solidFill>
                <a:effectLst/>
                <a:latin typeface="+mn-lt"/>
                <a:ea typeface="+mn-ea"/>
                <a:cs typeface="+mn-cs"/>
              </a:rPr>
              <a:t>。但是为了区别于一般的按字节为单位的擦写的</a:t>
            </a:r>
            <a:r>
              <a:rPr lang="en-US" altLang="zh-CN" sz="1200" b="0" i="0" kern="1200" dirty="0" smtClean="0">
                <a:solidFill>
                  <a:schemeClr val="tx1"/>
                </a:solidFill>
                <a:effectLst/>
                <a:latin typeface="+mn-lt"/>
                <a:ea typeface="+mn-ea"/>
                <a:cs typeface="+mn-cs"/>
              </a:rPr>
              <a:t>EEPROM</a:t>
            </a:r>
            <a:r>
              <a:rPr lang="zh-CN" altLang="en-US" sz="1200" b="0" i="0" kern="1200" dirty="0" smtClean="0">
                <a:solidFill>
                  <a:schemeClr val="tx1"/>
                </a:solidFill>
                <a:effectLst/>
                <a:latin typeface="+mn-lt"/>
                <a:ea typeface="+mn-ea"/>
                <a:cs typeface="+mn-cs"/>
              </a:rPr>
              <a:t>，我们都叫它</a:t>
            </a:r>
            <a:r>
              <a:rPr lang="en-US" altLang="zh-CN" sz="1200" b="0" i="0" kern="1200" dirty="0" smtClean="0">
                <a:solidFill>
                  <a:schemeClr val="tx1"/>
                </a:solidFill>
                <a:effectLst/>
                <a:latin typeface="+mn-lt"/>
                <a:ea typeface="+mn-ea"/>
                <a:cs typeface="+mn-cs"/>
              </a:rPr>
              <a:t>flash</a:t>
            </a:r>
            <a:r>
              <a:rPr lang="zh-CN" altLang="en-US" sz="1200" b="0" i="0" kern="1200" dirty="0" smtClean="0">
                <a:solidFill>
                  <a:schemeClr val="tx1"/>
                </a:solidFill>
                <a:effectLst/>
                <a:latin typeface="+mn-lt"/>
                <a:ea typeface="+mn-ea"/>
                <a:cs typeface="+mn-cs"/>
              </a:rPr>
              <a:t>。</a:t>
            </a:r>
          </a:p>
          <a:p>
            <a:r>
              <a:rPr lang="en-US" altLang="zh-CN" sz="1200" b="0" i="0" kern="1200" dirty="0" smtClean="0">
                <a:solidFill>
                  <a:schemeClr val="tx1"/>
                </a:solidFill>
                <a:effectLst/>
                <a:latin typeface="+mn-lt"/>
                <a:ea typeface="+mn-ea"/>
                <a:cs typeface="+mn-cs"/>
              </a:rPr>
              <a:t>flash</a:t>
            </a:r>
            <a:r>
              <a:rPr lang="zh-CN" altLang="en-US" sz="1200" b="0" i="0" kern="1200" dirty="0" smtClean="0">
                <a:solidFill>
                  <a:schemeClr val="tx1"/>
                </a:solidFill>
                <a:effectLst/>
                <a:latin typeface="+mn-lt"/>
                <a:ea typeface="+mn-ea"/>
                <a:cs typeface="+mn-cs"/>
              </a:rPr>
              <a:t>做的改进就是擦除时不再以字节为单位，而是以块为单位，一次简化了电路，数据密度更高，降低了成本。上</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rom</a:t>
            </a:r>
            <a:r>
              <a:rPr lang="zh-CN" altLang="en-US" sz="1200" b="0" i="0" kern="1200" dirty="0" smtClean="0">
                <a:solidFill>
                  <a:schemeClr val="tx1"/>
                </a:solidFill>
                <a:effectLst/>
                <a:latin typeface="+mn-lt"/>
                <a:ea typeface="+mn-ea"/>
                <a:cs typeface="+mn-cs"/>
              </a:rPr>
              <a:t>一般都是</a:t>
            </a:r>
            <a:r>
              <a:rPr lang="en-US" altLang="zh-CN" sz="1200" b="0" i="0" kern="1200" dirty="0" smtClean="0">
                <a:solidFill>
                  <a:schemeClr val="tx1"/>
                </a:solidFill>
                <a:effectLst/>
                <a:latin typeface="+mn-lt"/>
                <a:ea typeface="+mn-ea"/>
                <a:cs typeface="+mn-cs"/>
              </a:rPr>
              <a:t>flash</a:t>
            </a:r>
            <a:r>
              <a:rPr lang="zh-CN" altLang="en-US" sz="1200" b="0" i="0" kern="1200" dirty="0" smtClean="0">
                <a:solidFill>
                  <a:schemeClr val="tx1"/>
                </a:solidFill>
                <a:effectLst/>
                <a:latin typeface="+mn-lt"/>
                <a:ea typeface="+mn-ea"/>
                <a:cs typeface="+mn-cs"/>
              </a:rPr>
              <a:t>。</a:t>
            </a:r>
          </a:p>
          <a:p>
            <a:endParaRPr lang="zh-CN" altLang="en-US" dirty="0"/>
          </a:p>
        </p:txBody>
      </p:sp>
      <p:sp>
        <p:nvSpPr>
          <p:cNvPr id="4" name="灯片编号占位符 3"/>
          <p:cNvSpPr>
            <a:spLocks noGrp="1"/>
          </p:cNvSpPr>
          <p:nvPr>
            <p:ph type="sldNum" sz="quarter" idx="10"/>
          </p:nvPr>
        </p:nvSpPr>
        <p:spPr/>
        <p:txBody>
          <a:bodyPr/>
          <a:lstStyle/>
          <a:p>
            <a:fld id="{5A1418D9-0979-455D-B094-742A9F62F083}" type="slidenum">
              <a:rPr lang="zh-CN" altLang="en-US" smtClean="0"/>
              <a:t>4</a:t>
            </a:fld>
            <a:endParaRPr lang="zh-CN" altLang="en-US"/>
          </a:p>
        </p:txBody>
      </p:sp>
    </p:spTree>
    <p:extLst>
      <p:ext uri="{BB962C8B-B14F-4D97-AF65-F5344CB8AC3E}">
        <p14:creationId xmlns:p14="http://schemas.microsoft.com/office/powerpoint/2010/main" val="312418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两者的物理、电子方面的特性决定了两者的不同</a:t>
            </a:r>
            <a:endParaRPr lang="en-US" altLang="zh-CN" dirty="0" smtClean="0"/>
          </a:p>
          <a:p>
            <a:r>
              <a:rPr lang="zh-CN" altLang="en-US" dirty="0" smtClean="0"/>
              <a:t>具体见</a:t>
            </a:r>
            <a:r>
              <a:rPr lang="en-US" altLang="zh-CN" dirty="0" smtClean="0"/>
              <a:t>http://blog.csdn.net/liuhongwei123888/article/details/8642017</a:t>
            </a:r>
            <a:endParaRPr lang="zh-CN" altLang="en-US" dirty="0"/>
          </a:p>
        </p:txBody>
      </p:sp>
      <p:sp>
        <p:nvSpPr>
          <p:cNvPr id="4" name="灯片编号占位符 3"/>
          <p:cNvSpPr>
            <a:spLocks noGrp="1"/>
          </p:cNvSpPr>
          <p:nvPr>
            <p:ph type="sldNum" sz="quarter" idx="10"/>
          </p:nvPr>
        </p:nvSpPr>
        <p:spPr/>
        <p:txBody>
          <a:bodyPr/>
          <a:lstStyle/>
          <a:p>
            <a:fld id="{5A1418D9-0979-455D-B094-742A9F62F083}" type="slidenum">
              <a:rPr lang="zh-CN" altLang="en-US" smtClean="0"/>
              <a:t>5</a:t>
            </a:fld>
            <a:endParaRPr lang="zh-CN" altLang="en-US"/>
          </a:p>
        </p:txBody>
      </p:sp>
    </p:spTree>
    <p:extLst>
      <p:ext uri="{BB962C8B-B14F-4D97-AF65-F5344CB8AC3E}">
        <p14:creationId xmlns:p14="http://schemas.microsoft.com/office/powerpoint/2010/main" val="108317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NOR allows random-access for reading, NAND allows only page access</a:t>
            </a:r>
            <a:endParaRPr lang="zh-CN" altLang="en-US" dirty="0"/>
          </a:p>
        </p:txBody>
      </p:sp>
      <p:sp>
        <p:nvSpPr>
          <p:cNvPr id="4" name="灯片编号占位符 3"/>
          <p:cNvSpPr>
            <a:spLocks noGrp="1"/>
          </p:cNvSpPr>
          <p:nvPr>
            <p:ph type="sldNum" sz="quarter" idx="10"/>
          </p:nvPr>
        </p:nvSpPr>
        <p:spPr/>
        <p:txBody>
          <a:bodyPr/>
          <a:lstStyle/>
          <a:p>
            <a:fld id="{5A1418D9-0979-455D-B094-742A9F62F083}" type="slidenum">
              <a:rPr lang="zh-CN" altLang="en-US" smtClean="0"/>
              <a:t>7</a:t>
            </a:fld>
            <a:endParaRPr lang="zh-CN" altLang="en-US"/>
          </a:p>
        </p:txBody>
      </p:sp>
    </p:spTree>
    <p:extLst>
      <p:ext uri="{BB962C8B-B14F-4D97-AF65-F5344CB8AC3E}">
        <p14:creationId xmlns:p14="http://schemas.microsoft.com/office/powerpoint/2010/main" val="217221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NAND Flash</a:t>
            </a:r>
            <a:r>
              <a:rPr lang="zh-CN" altLang="en-US" sz="1200" b="0" i="0" kern="1200" dirty="0" smtClean="0">
                <a:solidFill>
                  <a:schemeClr val="tx1"/>
                </a:solidFill>
                <a:effectLst/>
                <a:latin typeface="+mn-lt"/>
                <a:ea typeface="+mn-ea"/>
                <a:cs typeface="+mn-cs"/>
              </a:rPr>
              <a:t>存储器由</a:t>
            </a:r>
            <a:r>
              <a:rPr lang="en-US" altLang="zh-CN" sz="1200" b="0" i="0" kern="1200" dirty="0" smtClean="0">
                <a:solidFill>
                  <a:schemeClr val="tx1"/>
                </a:solidFill>
                <a:effectLst/>
                <a:latin typeface="+mn-lt"/>
                <a:ea typeface="+mn-ea"/>
                <a:cs typeface="+mn-cs"/>
              </a:rPr>
              <a:t>block (</a:t>
            </a:r>
            <a:r>
              <a:rPr lang="zh-CN" altLang="en-US" sz="1200" b="0" i="0" kern="1200" dirty="0" smtClean="0">
                <a:solidFill>
                  <a:schemeClr val="tx1"/>
                </a:solidFill>
                <a:effectLst/>
                <a:latin typeface="+mn-lt"/>
                <a:ea typeface="+mn-ea"/>
                <a:cs typeface="+mn-cs"/>
              </a:rPr>
              <a:t>块</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构成</a:t>
            </a:r>
            <a:r>
              <a:rPr lang="en-US" altLang="zh-CN" sz="1200" b="0" i="0" kern="1200" dirty="0" smtClean="0">
                <a:solidFill>
                  <a:schemeClr val="tx1"/>
                </a:solidFill>
                <a:effectLst/>
                <a:latin typeface="+mn-lt"/>
                <a:ea typeface="+mn-ea"/>
                <a:cs typeface="+mn-cs"/>
              </a:rPr>
              <a:t>, block</a:t>
            </a:r>
            <a:r>
              <a:rPr lang="zh-CN" altLang="en-US" sz="1200" b="0" i="0" kern="1200" dirty="0" smtClean="0">
                <a:solidFill>
                  <a:schemeClr val="tx1"/>
                </a:solidFill>
                <a:effectLst/>
                <a:latin typeface="+mn-lt"/>
                <a:ea typeface="+mn-ea"/>
                <a:cs typeface="+mn-cs"/>
              </a:rPr>
              <a:t>的基本单元是</a:t>
            </a:r>
            <a:r>
              <a:rPr lang="en-US" altLang="zh-CN" sz="1200" b="0" i="0" kern="1200" dirty="0" smtClean="0">
                <a:solidFill>
                  <a:schemeClr val="tx1"/>
                </a:solidFill>
                <a:effectLst/>
                <a:latin typeface="+mn-lt"/>
                <a:ea typeface="+mn-ea"/>
                <a:cs typeface="+mn-cs"/>
              </a:rPr>
              <a:t>page (</a:t>
            </a:r>
            <a:r>
              <a:rPr lang="zh-CN" altLang="en-US" sz="1200" b="0" i="0" kern="1200" dirty="0" smtClean="0">
                <a:solidFill>
                  <a:schemeClr val="tx1"/>
                </a:solidFill>
                <a:effectLst/>
                <a:latin typeface="+mn-lt"/>
                <a:ea typeface="+mn-ea"/>
                <a:cs typeface="+mn-cs"/>
              </a:rPr>
              <a:t>页</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。通常来说</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每一个</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由</a:t>
            </a:r>
            <a:r>
              <a:rPr lang="en-US" altLang="zh-CN" sz="1200" b="0" i="0" kern="1200" dirty="0" smtClean="0">
                <a:solidFill>
                  <a:schemeClr val="tx1"/>
                </a:solidFill>
                <a:effectLst/>
                <a:latin typeface="+mn-lt"/>
                <a:ea typeface="+mn-ea"/>
                <a:cs typeface="+mn-cs"/>
              </a:rPr>
              <a:t>16, 32</a:t>
            </a:r>
            <a:r>
              <a:rPr lang="zh-CN" altLang="en-US" sz="1200" b="0" i="0" kern="1200" dirty="0" smtClean="0">
                <a:solidFill>
                  <a:schemeClr val="tx1"/>
                </a:solidFill>
                <a:effectLst/>
                <a:latin typeface="+mn-lt"/>
                <a:ea typeface="+mn-ea"/>
                <a:cs typeface="+mn-cs"/>
              </a:rPr>
              <a:t>或</a:t>
            </a:r>
            <a:r>
              <a:rPr lang="en-US" altLang="zh-CN" sz="1200" b="0" i="0" kern="1200" dirty="0" smtClean="0">
                <a:solidFill>
                  <a:schemeClr val="tx1"/>
                </a:solidFill>
                <a:effectLst/>
                <a:latin typeface="+mn-lt"/>
                <a:ea typeface="+mn-ea"/>
                <a:cs typeface="+mn-cs"/>
              </a:rPr>
              <a:t>64</a:t>
            </a:r>
            <a:r>
              <a:rPr lang="zh-CN" altLang="en-US" sz="1200" b="0" i="0" kern="1200" dirty="0" smtClean="0">
                <a:solidFill>
                  <a:schemeClr val="tx1"/>
                </a:solidFill>
                <a:effectLst/>
                <a:latin typeface="+mn-lt"/>
                <a:ea typeface="+mn-ea"/>
                <a:cs typeface="+mn-cs"/>
              </a:rPr>
              <a:t>个</a:t>
            </a:r>
            <a:r>
              <a:rPr lang="en-US" altLang="zh-CN" sz="1200" b="0" i="0" kern="1200" dirty="0" smtClean="0">
                <a:solidFill>
                  <a:schemeClr val="tx1"/>
                </a:solidFill>
                <a:effectLst/>
                <a:latin typeface="+mn-lt"/>
                <a:ea typeface="+mn-ea"/>
                <a:cs typeface="+mn-cs"/>
              </a:rPr>
              <a:t>page</a:t>
            </a:r>
            <a:r>
              <a:rPr lang="zh-CN" altLang="en-US" sz="1200" b="0" i="0" kern="1200" dirty="0" smtClean="0">
                <a:solidFill>
                  <a:schemeClr val="tx1"/>
                </a:solidFill>
                <a:effectLst/>
                <a:latin typeface="+mn-lt"/>
                <a:ea typeface="+mn-ea"/>
                <a:cs typeface="+mn-cs"/>
              </a:rPr>
              <a:t>组成。大多数的</a:t>
            </a:r>
            <a:r>
              <a:rPr lang="en-US" altLang="zh-CN" sz="1200" b="0" i="0" kern="1200" dirty="0" smtClean="0">
                <a:solidFill>
                  <a:schemeClr val="tx1"/>
                </a:solidFill>
                <a:effectLst/>
                <a:latin typeface="+mn-lt"/>
                <a:ea typeface="+mn-ea"/>
                <a:cs typeface="+mn-cs"/>
              </a:rPr>
              <a:t>NAND Flash</a:t>
            </a:r>
            <a:r>
              <a:rPr lang="zh-CN" altLang="en-US" sz="1200" b="0" i="0" kern="1200" dirty="0" smtClean="0">
                <a:solidFill>
                  <a:schemeClr val="tx1"/>
                </a:solidFill>
                <a:effectLst/>
                <a:latin typeface="+mn-lt"/>
                <a:ea typeface="+mn-ea"/>
                <a:cs typeface="+mn-cs"/>
              </a:rPr>
              <a:t>器件每一个</a:t>
            </a:r>
            <a:r>
              <a:rPr lang="en-US" altLang="zh-CN" sz="1200" b="0" i="0" kern="1200" dirty="0" smtClean="0">
                <a:solidFill>
                  <a:schemeClr val="tx1"/>
                </a:solidFill>
                <a:effectLst/>
                <a:latin typeface="+mn-lt"/>
                <a:ea typeface="+mn-ea"/>
                <a:cs typeface="+mn-cs"/>
              </a:rPr>
              <a:t>page (</a:t>
            </a:r>
            <a:r>
              <a:rPr lang="zh-CN" altLang="en-US" sz="1200" b="0" i="0" kern="1200" dirty="0" smtClean="0">
                <a:solidFill>
                  <a:schemeClr val="tx1"/>
                </a:solidFill>
                <a:effectLst/>
                <a:latin typeface="+mn-lt"/>
                <a:ea typeface="+mn-ea"/>
                <a:cs typeface="+mn-cs"/>
              </a:rPr>
              <a:t>页</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内包含</a:t>
            </a:r>
            <a:r>
              <a:rPr lang="en-US" altLang="zh-CN" sz="1200" b="0" i="0" kern="1200" dirty="0" smtClean="0">
                <a:solidFill>
                  <a:schemeClr val="tx1"/>
                </a:solidFill>
                <a:effectLst/>
                <a:latin typeface="+mn-lt"/>
                <a:ea typeface="+mn-ea"/>
                <a:cs typeface="+mn-cs"/>
              </a:rPr>
              <a:t>512</a:t>
            </a:r>
            <a:r>
              <a:rPr lang="zh-CN" altLang="en-US" sz="1200" b="0" i="0" kern="1200" dirty="0" smtClean="0">
                <a:solidFill>
                  <a:schemeClr val="tx1"/>
                </a:solidFill>
                <a:effectLst/>
                <a:latin typeface="+mn-lt"/>
                <a:ea typeface="+mn-ea"/>
                <a:cs typeface="+mn-cs"/>
              </a:rPr>
              <a:t>个字节</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或称为</a:t>
            </a:r>
            <a:r>
              <a:rPr lang="en-US" altLang="zh-CN" sz="1200" b="0" i="0" kern="1200" dirty="0" smtClean="0">
                <a:solidFill>
                  <a:schemeClr val="tx1"/>
                </a:solidFill>
                <a:effectLst/>
                <a:latin typeface="+mn-lt"/>
                <a:ea typeface="+mn-ea"/>
                <a:cs typeface="+mn-cs"/>
              </a:rPr>
              <a:t>256</a:t>
            </a:r>
            <a:r>
              <a:rPr lang="zh-CN" altLang="en-US" sz="1200" b="0" i="0" kern="1200" dirty="0" smtClean="0">
                <a:solidFill>
                  <a:schemeClr val="tx1"/>
                </a:solidFill>
                <a:effectLst/>
                <a:latin typeface="+mn-lt"/>
                <a:ea typeface="+mn-ea"/>
                <a:cs typeface="+mn-cs"/>
              </a:rPr>
              <a:t>个字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Data area</a:t>
            </a:r>
            <a:r>
              <a:rPr lang="zh-CN" altLang="en-US" sz="1200" b="0" i="0" kern="1200" dirty="0" smtClean="0">
                <a:solidFill>
                  <a:schemeClr val="tx1"/>
                </a:solidFill>
                <a:effectLst/>
                <a:latin typeface="+mn-lt"/>
                <a:ea typeface="+mn-ea"/>
                <a:cs typeface="+mn-cs"/>
              </a:rPr>
              <a:t>（数据存储区域）。每一个</a:t>
            </a:r>
            <a:r>
              <a:rPr lang="en-US" altLang="zh-CN" sz="1200" b="0" i="0" kern="1200" dirty="0" smtClean="0">
                <a:solidFill>
                  <a:schemeClr val="tx1"/>
                </a:solidFill>
                <a:effectLst/>
                <a:latin typeface="+mn-lt"/>
                <a:ea typeface="+mn-ea"/>
                <a:cs typeface="+mn-cs"/>
              </a:rPr>
              <a:t>page</a:t>
            </a:r>
            <a:r>
              <a:rPr lang="zh-CN" altLang="en-US" sz="1200" b="0" i="0" kern="1200" dirty="0" smtClean="0">
                <a:solidFill>
                  <a:schemeClr val="tx1"/>
                </a:solidFill>
                <a:effectLst/>
                <a:latin typeface="+mn-lt"/>
                <a:ea typeface="+mn-ea"/>
                <a:cs typeface="+mn-cs"/>
              </a:rPr>
              <a:t>内包含有一个扩展的</a:t>
            </a:r>
            <a:r>
              <a:rPr lang="en-US" altLang="zh-CN" sz="1200" b="0" i="0" kern="1200" dirty="0" smtClean="0">
                <a:solidFill>
                  <a:schemeClr val="tx1"/>
                </a:solidFill>
                <a:effectLst/>
                <a:latin typeface="+mn-lt"/>
                <a:ea typeface="+mn-ea"/>
                <a:cs typeface="+mn-cs"/>
              </a:rPr>
              <a:t>16</a:t>
            </a:r>
            <a:r>
              <a:rPr lang="zh-CN" altLang="en-US" sz="1200" b="0" i="0" kern="1200" dirty="0" smtClean="0">
                <a:solidFill>
                  <a:schemeClr val="tx1"/>
                </a:solidFill>
                <a:effectLst/>
                <a:latin typeface="+mn-lt"/>
                <a:ea typeface="+mn-ea"/>
                <a:cs typeface="+mn-cs"/>
              </a:rPr>
              <a:t>字节的 </a:t>
            </a:r>
            <a:r>
              <a:rPr lang="en-US" altLang="zh-CN" sz="1200" b="0" i="0" kern="1200" dirty="0" smtClean="0">
                <a:solidFill>
                  <a:schemeClr val="tx1"/>
                </a:solidFill>
                <a:effectLst/>
                <a:latin typeface="+mn-lt"/>
                <a:ea typeface="+mn-ea"/>
                <a:cs typeface="+mn-cs"/>
              </a:rPr>
              <a:t>Spare area</a:t>
            </a:r>
            <a:r>
              <a:rPr lang="zh-CN" altLang="en-US" sz="1200" b="0" i="0" kern="1200" dirty="0" smtClean="0">
                <a:solidFill>
                  <a:schemeClr val="tx1"/>
                </a:solidFill>
                <a:effectLst/>
                <a:latin typeface="+mn-lt"/>
                <a:ea typeface="+mn-ea"/>
                <a:cs typeface="+mn-cs"/>
              </a:rPr>
              <a:t>（备用区域）。所以每一个</a:t>
            </a:r>
            <a:r>
              <a:rPr lang="en-US" altLang="zh-CN" sz="1200" b="0" i="0" kern="1200" dirty="0" smtClean="0">
                <a:solidFill>
                  <a:schemeClr val="tx1"/>
                </a:solidFill>
                <a:effectLst/>
                <a:latin typeface="+mn-lt"/>
                <a:ea typeface="+mn-ea"/>
                <a:cs typeface="+mn-cs"/>
              </a:rPr>
              <a:t>page</a:t>
            </a:r>
            <a:r>
              <a:rPr lang="zh-CN" altLang="en-US" sz="1200" b="0" i="0" kern="1200" dirty="0" smtClean="0">
                <a:solidFill>
                  <a:schemeClr val="tx1"/>
                </a:solidFill>
                <a:effectLst/>
                <a:latin typeface="+mn-lt"/>
                <a:ea typeface="+mn-ea"/>
                <a:cs typeface="+mn-cs"/>
              </a:rPr>
              <a:t>的大小为</a:t>
            </a:r>
            <a:r>
              <a:rPr lang="en-US" altLang="zh-CN" sz="1200" b="0" i="0" kern="1200" dirty="0" smtClean="0">
                <a:solidFill>
                  <a:schemeClr val="tx1"/>
                </a:solidFill>
                <a:effectLst/>
                <a:latin typeface="+mn-lt"/>
                <a:ea typeface="+mn-ea"/>
                <a:cs typeface="+mn-cs"/>
              </a:rPr>
              <a:t>512+16=528</a:t>
            </a:r>
            <a:r>
              <a:rPr lang="zh-CN" altLang="en-US" sz="1200" b="0" i="0" kern="1200" dirty="0" smtClean="0">
                <a:solidFill>
                  <a:schemeClr val="tx1"/>
                </a:solidFill>
                <a:effectLst/>
                <a:latin typeface="+mn-lt"/>
                <a:ea typeface="+mn-ea"/>
                <a:cs typeface="+mn-cs"/>
              </a:rPr>
              <a:t>字节。我们称这样的</a:t>
            </a:r>
            <a:r>
              <a:rPr lang="en-US" altLang="zh-CN" sz="1200" b="0" i="0" kern="1200" dirty="0" smtClean="0">
                <a:solidFill>
                  <a:schemeClr val="tx1"/>
                </a:solidFill>
                <a:effectLst/>
                <a:latin typeface="+mn-lt"/>
                <a:ea typeface="+mn-ea"/>
                <a:cs typeface="+mn-cs"/>
              </a:rPr>
              <a:t>page</a:t>
            </a:r>
            <a:r>
              <a:rPr lang="zh-CN" altLang="en-US" sz="1200" b="0" i="0" kern="1200" dirty="0" smtClean="0">
                <a:solidFill>
                  <a:schemeClr val="tx1"/>
                </a:solidFill>
                <a:effectLst/>
                <a:latin typeface="+mn-lt"/>
                <a:ea typeface="+mn-ea"/>
                <a:cs typeface="+mn-cs"/>
              </a:rPr>
              <a:t>为</a:t>
            </a:r>
            <a:r>
              <a:rPr lang="en-US" altLang="zh-CN" sz="1200" b="0" i="0" kern="1200" dirty="0" smtClean="0">
                <a:solidFill>
                  <a:schemeClr val="tx1"/>
                </a:solidFill>
                <a:effectLst/>
                <a:latin typeface="+mn-lt"/>
                <a:ea typeface="+mn-ea"/>
                <a:cs typeface="+mn-cs"/>
              </a:rPr>
              <a:t>small page</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       那些大容量的</a:t>
            </a:r>
            <a:r>
              <a:rPr lang="en-US" altLang="zh-CN" sz="1200" b="0" i="0" kern="1200" dirty="0" smtClean="0">
                <a:solidFill>
                  <a:schemeClr val="tx1"/>
                </a:solidFill>
                <a:effectLst/>
                <a:latin typeface="+mn-lt"/>
                <a:ea typeface="+mn-ea"/>
                <a:cs typeface="+mn-cs"/>
              </a:rPr>
              <a:t>(1Gbig</a:t>
            </a:r>
            <a:r>
              <a:rPr lang="zh-CN" altLang="en-US" sz="1200" b="0" i="0" kern="1200" dirty="0" smtClean="0">
                <a:solidFill>
                  <a:schemeClr val="tx1"/>
                </a:solidFill>
                <a:effectLst/>
                <a:latin typeface="+mn-lt"/>
                <a:ea typeface="+mn-ea"/>
                <a:cs typeface="+mn-cs"/>
              </a:rPr>
              <a:t>或更多</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NAND Flash, </a:t>
            </a:r>
            <a:r>
              <a:rPr lang="zh-CN" altLang="en-US" sz="1200" b="0" i="0" kern="1200" dirty="0" smtClean="0">
                <a:solidFill>
                  <a:schemeClr val="tx1"/>
                </a:solidFill>
                <a:effectLst/>
                <a:latin typeface="+mn-lt"/>
                <a:ea typeface="+mn-ea"/>
                <a:cs typeface="+mn-cs"/>
              </a:rPr>
              <a:t>它每</a:t>
            </a:r>
            <a:r>
              <a:rPr lang="en-US" altLang="zh-CN" sz="1200" b="0" i="0" kern="1200" dirty="0" smtClean="0">
                <a:solidFill>
                  <a:schemeClr val="tx1"/>
                </a:solidFill>
                <a:effectLst/>
                <a:latin typeface="+mn-lt"/>
                <a:ea typeface="+mn-ea"/>
                <a:cs typeface="+mn-cs"/>
              </a:rPr>
              <a:t>page</a:t>
            </a:r>
            <a:r>
              <a:rPr lang="zh-CN" altLang="en-US" sz="1200" b="0" i="0" kern="1200" dirty="0" smtClean="0">
                <a:solidFill>
                  <a:schemeClr val="tx1"/>
                </a:solidFill>
                <a:effectLst/>
                <a:latin typeface="+mn-lt"/>
                <a:ea typeface="+mn-ea"/>
                <a:cs typeface="+mn-cs"/>
              </a:rPr>
              <a:t>的容量就更大</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每</a:t>
            </a:r>
            <a:r>
              <a:rPr lang="en-US" altLang="zh-CN" sz="1200" b="0" i="0" kern="1200" dirty="0" smtClean="0">
                <a:solidFill>
                  <a:schemeClr val="tx1"/>
                </a:solidFill>
                <a:effectLst/>
                <a:latin typeface="+mn-lt"/>
                <a:ea typeface="+mn-ea"/>
                <a:cs typeface="+mn-cs"/>
              </a:rPr>
              <a:t>page</a:t>
            </a:r>
            <a:r>
              <a:rPr lang="zh-CN" altLang="en-US" sz="1200" b="0" i="0" kern="1200" dirty="0" smtClean="0">
                <a:solidFill>
                  <a:schemeClr val="tx1"/>
                </a:solidFill>
                <a:effectLst/>
                <a:latin typeface="+mn-lt"/>
                <a:ea typeface="+mn-ea"/>
                <a:cs typeface="+mn-cs"/>
              </a:rPr>
              <a:t>内</a:t>
            </a:r>
            <a:r>
              <a:rPr lang="en-US" altLang="zh-CN" sz="1200" b="0" i="0" kern="1200" dirty="0" smtClean="0">
                <a:solidFill>
                  <a:schemeClr val="tx1"/>
                </a:solidFill>
                <a:effectLst/>
                <a:latin typeface="+mn-lt"/>
                <a:ea typeface="+mn-ea"/>
                <a:cs typeface="+mn-cs"/>
              </a:rPr>
              <a:t>Data area</a:t>
            </a:r>
            <a:r>
              <a:rPr lang="zh-CN" altLang="en-US" sz="1200" b="0" i="0" kern="1200" dirty="0" smtClean="0">
                <a:solidFill>
                  <a:schemeClr val="tx1"/>
                </a:solidFill>
                <a:effectLst/>
                <a:latin typeface="+mn-lt"/>
                <a:ea typeface="+mn-ea"/>
                <a:cs typeface="+mn-cs"/>
              </a:rPr>
              <a:t>（数据存储区域）的大小为</a:t>
            </a:r>
            <a:r>
              <a:rPr lang="en-US" altLang="zh-CN" sz="1200" b="0" i="0" kern="1200" dirty="0" smtClean="0">
                <a:solidFill>
                  <a:schemeClr val="tx1"/>
                </a:solidFill>
                <a:effectLst/>
                <a:latin typeface="+mn-lt"/>
                <a:ea typeface="+mn-ea"/>
                <a:cs typeface="+mn-cs"/>
              </a:rPr>
              <a:t>2048</a:t>
            </a:r>
            <a:r>
              <a:rPr lang="zh-CN" altLang="en-US" sz="1200" b="0" i="0" kern="1200" dirty="0" smtClean="0">
                <a:solidFill>
                  <a:schemeClr val="tx1"/>
                </a:solidFill>
                <a:effectLst/>
                <a:latin typeface="+mn-lt"/>
                <a:ea typeface="+mn-ea"/>
                <a:cs typeface="+mn-cs"/>
              </a:rPr>
              <a:t>字节</a:t>
            </a:r>
            <a:r>
              <a:rPr lang="en-US" altLang="zh-CN" sz="1200" b="0" i="0" kern="1200" dirty="0" smtClean="0">
                <a:solidFill>
                  <a:schemeClr val="tx1"/>
                </a:solidFill>
                <a:effectLst/>
                <a:latin typeface="+mn-lt"/>
                <a:ea typeface="+mn-ea"/>
                <a:cs typeface="+mn-cs"/>
              </a:rPr>
              <a:t>, Spare area</a:t>
            </a:r>
            <a:r>
              <a:rPr lang="zh-CN" altLang="en-US" sz="1200" b="0" i="0" kern="1200" dirty="0" smtClean="0">
                <a:solidFill>
                  <a:schemeClr val="tx1"/>
                </a:solidFill>
                <a:effectLst/>
                <a:latin typeface="+mn-lt"/>
                <a:ea typeface="+mn-ea"/>
                <a:cs typeface="+mn-cs"/>
              </a:rPr>
              <a:t>（备用区域）大小为</a:t>
            </a:r>
            <a:r>
              <a:rPr lang="en-US" altLang="zh-CN" sz="1200" b="0" i="0" kern="1200" dirty="0" smtClean="0">
                <a:solidFill>
                  <a:schemeClr val="tx1"/>
                </a:solidFill>
                <a:effectLst/>
                <a:latin typeface="+mn-lt"/>
                <a:ea typeface="+mn-ea"/>
                <a:cs typeface="+mn-cs"/>
              </a:rPr>
              <a:t>64</a:t>
            </a:r>
            <a:r>
              <a:rPr lang="zh-CN" altLang="en-US" sz="1200" b="0" i="0" kern="1200" dirty="0" smtClean="0">
                <a:solidFill>
                  <a:schemeClr val="tx1"/>
                </a:solidFill>
                <a:effectLst/>
                <a:latin typeface="+mn-lt"/>
                <a:ea typeface="+mn-ea"/>
                <a:cs typeface="+mn-cs"/>
              </a:rPr>
              <a:t>字节。</a:t>
            </a:r>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A1418D9-0979-455D-B094-742A9F62F083}" type="slidenum">
              <a:rPr lang="zh-CN" altLang="en-US" smtClean="0"/>
              <a:t>8</a:t>
            </a:fld>
            <a:endParaRPr lang="zh-CN" altLang="en-US"/>
          </a:p>
        </p:txBody>
      </p:sp>
    </p:spTree>
    <p:extLst>
      <p:ext uri="{BB962C8B-B14F-4D97-AF65-F5344CB8AC3E}">
        <p14:creationId xmlns:p14="http://schemas.microsoft.com/office/powerpoint/2010/main" val="403106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备用单元结构描述：</a:t>
            </a:r>
            <a:r>
              <a:rPr lang="zh-CN" altLang="en-US" sz="1200" b="0" i="0" kern="1200" dirty="0" smtClean="0">
                <a:solidFill>
                  <a:schemeClr val="tx1"/>
                </a:solidFill>
                <a:effectLst/>
                <a:latin typeface="+mn-lt"/>
                <a:ea typeface="+mn-ea"/>
                <a:cs typeface="+mn-cs"/>
              </a:rPr>
              <a:t> </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NOR Flash</a:t>
            </a:r>
            <a:r>
              <a:rPr lang="zh-CN" altLang="en-US" sz="1200" b="0" i="0" kern="1200" dirty="0" smtClean="0">
                <a:solidFill>
                  <a:schemeClr val="tx1"/>
                </a:solidFill>
                <a:effectLst/>
                <a:latin typeface="+mn-lt"/>
                <a:ea typeface="+mn-ea"/>
                <a:cs typeface="+mn-cs"/>
              </a:rPr>
              <a:t>中</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所有的存储区域都保证是完好的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同时也拥有相同的耐久性。在硬模中专门制成了一个相当容量的扩展存储单元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他们被用来修补存储阵列中那些坏的部分， 这也是为了保证生产出来的产品全部拥有完好的存储区域。为了增加产量和降低生产成本</a:t>
            </a:r>
            <a:r>
              <a:rPr lang="en-US" altLang="zh-CN" sz="1200" b="0" i="0" kern="1200" dirty="0" smtClean="0">
                <a:solidFill>
                  <a:schemeClr val="tx1"/>
                </a:solidFill>
                <a:effectLst/>
                <a:latin typeface="+mn-lt"/>
                <a:ea typeface="+mn-ea"/>
                <a:cs typeface="+mn-cs"/>
              </a:rPr>
              <a:t>, NAND Flash </a:t>
            </a:r>
            <a:r>
              <a:rPr lang="zh-CN" altLang="en-US" sz="1200" b="0" i="0" kern="1200" dirty="0" smtClean="0">
                <a:solidFill>
                  <a:schemeClr val="tx1"/>
                </a:solidFill>
                <a:effectLst/>
                <a:latin typeface="+mn-lt"/>
                <a:ea typeface="+mn-ea"/>
                <a:cs typeface="+mn-cs"/>
              </a:rPr>
              <a:t>器件中存在一些随机</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。为了防止数据存储到这些坏的单元中</a:t>
            </a:r>
            <a:r>
              <a:rPr lang="en-US" altLang="zh-CN" sz="1200" b="0" i="0" kern="1200" dirty="0" smtClean="0">
                <a:solidFill>
                  <a:schemeClr val="tx1"/>
                </a:solidFill>
                <a:effectLst/>
                <a:latin typeface="+mn-lt"/>
                <a:ea typeface="+mn-ea"/>
                <a:cs typeface="+mn-cs"/>
              </a:rPr>
              <a:t>, bad block </a:t>
            </a:r>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IC</a:t>
            </a:r>
            <a:r>
              <a:rPr lang="zh-CN" altLang="en-US" sz="1200" b="0" i="0" kern="1200" dirty="0" smtClean="0">
                <a:solidFill>
                  <a:schemeClr val="tx1"/>
                </a:solidFill>
                <a:effectLst/>
                <a:latin typeface="+mn-lt"/>
                <a:ea typeface="+mn-ea"/>
                <a:cs typeface="+mn-cs"/>
              </a:rPr>
              <a:t>烧录前必须先识别。在一些出版物中</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有人称</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为“</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也有人称</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为“</a:t>
            </a:r>
            <a:r>
              <a:rPr lang="en-US" altLang="zh-CN" sz="1200" b="0" i="0" kern="1200" dirty="0" smtClean="0">
                <a:solidFill>
                  <a:schemeClr val="tx1"/>
                </a:solidFill>
                <a:effectLst/>
                <a:latin typeface="+mn-lt"/>
                <a:ea typeface="+mn-ea"/>
                <a:cs typeface="+mn-cs"/>
              </a:rPr>
              <a:t>invalid block”</a:t>
            </a:r>
            <a:r>
              <a:rPr lang="zh-CN" altLang="en-US" sz="1200" b="0" i="0" kern="1200" dirty="0" smtClean="0">
                <a:solidFill>
                  <a:schemeClr val="tx1"/>
                </a:solidFill>
                <a:effectLst/>
                <a:latin typeface="+mn-lt"/>
                <a:ea typeface="+mn-ea"/>
                <a:cs typeface="+mn-cs"/>
              </a:rPr>
              <a:t>。其实他们拥有相同的含义</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指相同的东西。</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NAND Flash</a:t>
            </a:r>
            <a:r>
              <a:rPr lang="zh-CN" altLang="en-US" sz="1200" b="0" i="0" kern="1200" dirty="0" smtClean="0">
                <a:solidFill>
                  <a:schemeClr val="tx1"/>
                </a:solidFill>
                <a:effectLst/>
                <a:latin typeface="+mn-lt"/>
                <a:ea typeface="+mn-ea"/>
                <a:cs typeface="+mn-cs"/>
              </a:rPr>
              <a:t>厂商在生产制程中使用</a:t>
            </a:r>
            <a:r>
              <a:rPr lang="en-US" altLang="zh-CN" sz="1200" b="0" i="0" kern="1200" dirty="0" smtClean="0">
                <a:solidFill>
                  <a:schemeClr val="tx1"/>
                </a:solidFill>
                <a:effectLst/>
                <a:latin typeface="+mn-lt"/>
                <a:ea typeface="+mn-ea"/>
                <a:cs typeface="+mn-cs"/>
              </a:rPr>
              <a:t>Spare area</a:t>
            </a:r>
            <a:r>
              <a:rPr lang="zh-CN" altLang="en-US" sz="1200" b="0" i="0" kern="1200" dirty="0" smtClean="0">
                <a:solidFill>
                  <a:schemeClr val="tx1"/>
                </a:solidFill>
                <a:effectLst/>
                <a:latin typeface="+mn-lt"/>
                <a:ea typeface="+mn-ea"/>
                <a:cs typeface="+mn-cs"/>
              </a:rPr>
              <a:t>（备用区域）来标识</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所以这些器件被运送到客户手中时已经被标识。从功能上来说</a:t>
            </a:r>
            <a:r>
              <a:rPr lang="en-US" altLang="zh-CN" sz="1200" b="0" i="0" kern="1200" dirty="0" smtClean="0">
                <a:solidFill>
                  <a:schemeClr val="tx1"/>
                </a:solidFill>
                <a:effectLst/>
                <a:latin typeface="+mn-lt"/>
                <a:ea typeface="+mn-ea"/>
                <a:cs typeface="+mn-cs"/>
              </a:rPr>
              <a:t>, Spare area</a:t>
            </a:r>
            <a:r>
              <a:rPr lang="zh-CN" altLang="en-US" sz="1200" b="0" i="0" kern="1200" dirty="0" smtClean="0">
                <a:solidFill>
                  <a:schemeClr val="tx1"/>
                </a:solidFill>
                <a:effectLst/>
                <a:latin typeface="+mn-lt"/>
                <a:ea typeface="+mn-ea"/>
                <a:cs typeface="+mn-cs"/>
              </a:rPr>
              <a:t>（备用区域）内所有的字节都可以像</a:t>
            </a:r>
            <a:r>
              <a:rPr lang="en-US" altLang="zh-CN" sz="1200" b="0" i="0" kern="1200" dirty="0" smtClean="0">
                <a:solidFill>
                  <a:schemeClr val="tx1"/>
                </a:solidFill>
                <a:effectLst/>
                <a:latin typeface="+mn-lt"/>
                <a:ea typeface="+mn-ea"/>
                <a:cs typeface="+mn-cs"/>
              </a:rPr>
              <a:t>Data area</a:t>
            </a:r>
            <a:r>
              <a:rPr lang="zh-CN" altLang="en-US" sz="1200" b="0" i="0" kern="1200" dirty="0" smtClean="0">
                <a:solidFill>
                  <a:schemeClr val="tx1"/>
                </a:solidFill>
                <a:effectLst/>
                <a:latin typeface="+mn-lt"/>
                <a:ea typeface="+mn-ea"/>
                <a:cs typeface="+mn-cs"/>
              </a:rPr>
              <a:t>（数据存储区域）内的字节一样被用户用来存储数据。关于备用字节的使用</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我们推荐使用三星的标准。</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A1418D9-0979-455D-B094-742A9F62F083}" type="slidenum">
              <a:rPr lang="zh-CN" altLang="en-US" smtClean="0"/>
              <a:t>9</a:t>
            </a:fld>
            <a:endParaRPr lang="zh-CN" altLang="en-US"/>
          </a:p>
        </p:txBody>
      </p:sp>
    </p:spTree>
    <p:extLst>
      <p:ext uri="{BB962C8B-B14F-4D97-AF65-F5344CB8AC3E}">
        <p14:creationId xmlns:p14="http://schemas.microsoft.com/office/powerpoint/2010/main" val="128478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sv-SE" altLang="zh-CN" sz="1200" b="0" i="0" kern="1200" dirty="0" smtClean="0">
                <a:solidFill>
                  <a:schemeClr val="tx1"/>
                </a:solidFill>
                <a:effectLst/>
                <a:latin typeface="+mn-lt"/>
                <a:ea typeface="+mn-ea"/>
                <a:cs typeface="+mn-cs"/>
              </a:rPr>
              <a:t>Bad block (Invalid block)</a:t>
            </a:r>
            <a:r>
              <a:rPr lang="zh-CN" altLang="sv-SE" sz="1200" b="0" i="0" kern="1200" dirty="0" smtClean="0">
                <a:solidFill>
                  <a:schemeClr val="tx1"/>
                </a:solidFill>
                <a:effectLst/>
                <a:latin typeface="+mn-lt"/>
                <a:ea typeface="+mn-ea"/>
                <a:cs typeface="+mn-cs"/>
              </a:rPr>
              <a:t>的管理</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自从</a:t>
            </a:r>
            <a:r>
              <a:rPr lang="en-US" altLang="zh-CN" sz="1200" b="0" i="0" kern="1200" dirty="0" smtClean="0">
                <a:solidFill>
                  <a:schemeClr val="tx1"/>
                </a:solidFill>
                <a:effectLst/>
                <a:latin typeface="+mn-lt"/>
                <a:ea typeface="+mn-ea"/>
                <a:cs typeface="+mn-cs"/>
              </a:rPr>
              <a:t>NAND</a:t>
            </a:r>
            <a:r>
              <a:rPr lang="zh-CN" altLang="en-US" sz="1200" b="0" i="0" kern="1200" dirty="0" smtClean="0">
                <a:solidFill>
                  <a:schemeClr val="tx1"/>
                </a:solidFill>
                <a:effectLst/>
                <a:latin typeface="+mn-lt"/>
                <a:ea typeface="+mn-ea"/>
                <a:cs typeface="+mn-cs"/>
              </a:rPr>
              <a:t>结构被设计用来作为低成本的多媒体存储器</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它的标准规范中是允许存在</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的。只要</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的容量小于总容量的</a:t>
            </a:r>
            <a:r>
              <a:rPr lang="en-US" altLang="zh-CN" sz="1200" b="0" i="0" kern="1200" dirty="0" smtClean="0">
                <a:solidFill>
                  <a:schemeClr val="tx1"/>
                </a:solidFill>
                <a:effectLst/>
                <a:latin typeface="+mn-lt"/>
                <a:ea typeface="+mn-ea"/>
                <a:cs typeface="+mn-cs"/>
              </a:rPr>
              <a:t>2% </a:t>
            </a:r>
            <a:r>
              <a:rPr lang="zh-CN" altLang="en-US" sz="1200" b="0" i="0" kern="1200" dirty="0" smtClean="0">
                <a:solidFill>
                  <a:schemeClr val="tx1"/>
                </a:solidFill>
                <a:effectLst/>
                <a:latin typeface="+mn-lt"/>
                <a:ea typeface="+mn-ea"/>
                <a:cs typeface="+mn-cs"/>
              </a:rPr>
              <a:t>那就是允许的。一个</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中如果有坏的存储区域</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那它就会被标识成</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列表可以存储在一个芯片中的一个好的</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上</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也可以存储在同一系统的另外一颗芯片上。</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列表是被要求的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这是由于</a:t>
            </a:r>
            <a:r>
              <a:rPr lang="en-US" altLang="zh-CN" sz="1200" b="0" i="0" kern="1200" dirty="0" smtClean="0">
                <a:solidFill>
                  <a:schemeClr val="tx1"/>
                </a:solidFill>
                <a:effectLst/>
                <a:latin typeface="+mn-lt"/>
                <a:ea typeface="+mn-ea"/>
                <a:cs typeface="+mn-cs"/>
              </a:rPr>
              <a:t>NAND Flash</a:t>
            </a:r>
            <a:r>
              <a:rPr lang="zh-CN" altLang="en-US" sz="1200" b="0" i="0" kern="1200" dirty="0" smtClean="0">
                <a:solidFill>
                  <a:schemeClr val="tx1"/>
                </a:solidFill>
                <a:effectLst/>
                <a:latin typeface="+mn-lt"/>
                <a:ea typeface="+mn-ea"/>
                <a:cs typeface="+mn-cs"/>
              </a:rPr>
              <a:t>只能执行有限的读和擦除次数。由于所有的</a:t>
            </a:r>
            <a:r>
              <a:rPr lang="en-US" altLang="zh-CN" sz="1200" b="0" i="0" kern="1200" dirty="0" smtClean="0">
                <a:solidFill>
                  <a:schemeClr val="tx1"/>
                </a:solidFill>
                <a:effectLst/>
                <a:latin typeface="+mn-lt"/>
                <a:ea typeface="+mn-ea"/>
                <a:cs typeface="+mn-cs"/>
              </a:rPr>
              <a:t>Flash</a:t>
            </a:r>
            <a:r>
              <a:rPr lang="zh-CN" altLang="en-US" sz="1200" b="0" i="0" kern="1200" dirty="0" smtClean="0">
                <a:solidFill>
                  <a:schemeClr val="tx1"/>
                </a:solidFill>
                <a:effectLst/>
                <a:latin typeface="+mn-lt"/>
                <a:ea typeface="+mn-ea"/>
                <a:cs typeface="+mn-cs"/>
              </a:rPr>
              <a:t>存储器最终都会被磨损而且不能再使用</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这个列表需要被用来跟踪记录那些在使用中发现的</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。允许</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的存在有利于提高芯片的产量，同时也降低了成本。因为每个</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是独立的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而且是被</a:t>
            </a:r>
            <a:r>
              <a:rPr lang="en-US" altLang="zh-CN" sz="1200" b="0" i="0" kern="1200" dirty="0" smtClean="0">
                <a:solidFill>
                  <a:schemeClr val="tx1"/>
                </a:solidFill>
                <a:effectLst/>
                <a:latin typeface="+mn-lt"/>
                <a:ea typeface="+mn-ea"/>
                <a:cs typeface="+mn-cs"/>
              </a:rPr>
              <a:t>bit lines</a:t>
            </a:r>
            <a:r>
              <a:rPr lang="zh-CN" altLang="en-US" sz="1200" b="0" i="0" kern="1200" dirty="0" smtClean="0">
                <a:solidFill>
                  <a:schemeClr val="tx1"/>
                </a:solidFill>
                <a:effectLst/>
                <a:latin typeface="+mn-lt"/>
                <a:ea typeface="+mn-ea"/>
                <a:cs typeface="+mn-cs"/>
              </a:rPr>
              <a:t>隔离的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所以</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的存在并不会影响那些其他</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的正常工作。</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的一般分为两种</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生产过程中产生的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使用过程中产生的。当</a:t>
            </a:r>
            <a:r>
              <a:rPr lang="en-US" altLang="zh-CN" sz="1200" b="0" i="0" kern="1200" dirty="0" smtClean="0">
                <a:solidFill>
                  <a:schemeClr val="tx1"/>
                </a:solidFill>
                <a:effectLst/>
                <a:latin typeface="+mn-lt"/>
                <a:ea typeface="+mn-ea"/>
                <a:cs typeface="+mn-cs"/>
              </a:rPr>
              <a:t>block</a:t>
            </a:r>
            <a:r>
              <a:rPr lang="zh-CN" altLang="en-US" sz="1200" b="0" i="0" kern="1200" dirty="0" smtClean="0">
                <a:solidFill>
                  <a:schemeClr val="tx1"/>
                </a:solidFill>
                <a:effectLst/>
                <a:latin typeface="+mn-lt"/>
                <a:ea typeface="+mn-ea"/>
                <a:cs typeface="+mn-cs"/>
              </a:rPr>
              <a:t>被发现是</a:t>
            </a:r>
            <a:r>
              <a:rPr lang="en-US" altLang="zh-CN" sz="1200" b="0" i="0" kern="1200" dirty="0" smtClean="0">
                <a:solidFill>
                  <a:schemeClr val="tx1"/>
                </a:solidFill>
                <a:effectLst/>
                <a:latin typeface="+mn-lt"/>
                <a:ea typeface="+mn-ea"/>
                <a:cs typeface="+mn-cs"/>
              </a:rPr>
              <a:t>bad block , </a:t>
            </a:r>
            <a:r>
              <a:rPr lang="zh-CN" altLang="en-US" sz="1200" b="0" i="0" kern="1200" dirty="0" smtClean="0">
                <a:solidFill>
                  <a:schemeClr val="tx1"/>
                </a:solidFill>
                <a:effectLst/>
                <a:latin typeface="+mn-lt"/>
                <a:ea typeface="+mn-ea"/>
                <a:cs typeface="+mn-cs"/>
              </a:rPr>
              <a:t>一般是在该块的前两个</a:t>
            </a:r>
            <a:r>
              <a:rPr lang="en-US" altLang="zh-CN" sz="1200" b="0" i="0" kern="1200" dirty="0" smtClean="0">
                <a:solidFill>
                  <a:schemeClr val="tx1"/>
                </a:solidFill>
                <a:effectLst/>
                <a:latin typeface="+mn-lt"/>
                <a:ea typeface="+mn-ea"/>
                <a:cs typeface="+mn-cs"/>
              </a:rPr>
              <a:t>page (</a:t>
            </a:r>
            <a:r>
              <a:rPr lang="zh-CN" altLang="en-US" sz="1200" b="0" i="0" kern="1200" dirty="0" smtClean="0">
                <a:solidFill>
                  <a:schemeClr val="tx1"/>
                </a:solidFill>
                <a:effectLst/>
                <a:latin typeface="+mn-lt"/>
                <a:ea typeface="+mn-ea"/>
                <a:cs typeface="+mn-cs"/>
              </a:rPr>
              <a:t>页</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的第</a:t>
            </a:r>
            <a:r>
              <a:rPr lang="en-US" altLang="zh-CN" sz="1200" b="0" i="0" kern="1200" dirty="0" smtClean="0">
                <a:solidFill>
                  <a:schemeClr val="tx1"/>
                </a:solidFill>
                <a:effectLst/>
                <a:latin typeface="+mn-lt"/>
                <a:ea typeface="+mn-ea"/>
                <a:cs typeface="+mn-cs"/>
              </a:rPr>
              <a:t>517</a:t>
            </a:r>
            <a:r>
              <a:rPr lang="zh-CN" altLang="en-US" sz="1200" b="0" i="0" kern="1200" dirty="0" smtClean="0">
                <a:solidFill>
                  <a:schemeClr val="tx1"/>
                </a:solidFill>
                <a:effectLst/>
                <a:latin typeface="+mn-lt"/>
                <a:ea typeface="+mn-ea"/>
                <a:cs typeface="+mn-cs"/>
              </a:rPr>
              <a:t>字节处用非</a:t>
            </a:r>
            <a:r>
              <a:rPr lang="en-US" altLang="zh-CN" sz="1200" b="0" i="0" kern="1200" dirty="0" smtClean="0">
                <a:solidFill>
                  <a:schemeClr val="tx1"/>
                </a:solidFill>
                <a:effectLst/>
                <a:latin typeface="+mn-lt"/>
                <a:ea typeface="+mn-ea"/>
                <a:cs typeface="+mn-cs"/>
              </a:rPr>
              <a:t>FF</a:t>
            </a:r>
            <a:r>
              <a:rPr lang="zh-CN" altLang="en-US" sz="1200" b="0" i="0" kern="1200" dirty="0" smtClean="0">
                <a:solidFill>
                  <a:schemeClr val="tx1"/>
                </a:solidFill>
                <a:effectLst/>
                <a:latin typeface="+mn-lt"/>
                <a:ea typeface="+mn-ea"/>
                <a:cs typeface="+mn-cs"/>
              </a:rPr>
              <a:t>来标识。</a:t>
            </a:r>
            <a:endParaRPr lang="en-US" altLang="zh-CN" sz="1200" b="0" i="0" kern="1200" dirty="0" smtClean="0">
              <a:solidFill>
                <a:schemeClr val="tx1"/>
              </a:solidFill>
              <a:effectLst/>
              <a:latin typeface="+mn-lt"/>
              <a:ea typeface="+mn-ea"/>
              <a:cs typeface="+mn-cs"/>
            </a:endParaRPr>
          </a:p>
          <a:p>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A1418D9-0979-455D-B094-742A9F62F083}" type="slidenum">
              <a:rPr lang="zh-CN" altLang="en-US" smtClean="0"/>
              <a:t>10</a:t>
            </a:fld>
            <a:endParaRPr lang="zh-CN" altLang="en-US"/>
          </a:p>
        </p:txBody>
      </p:sp>
    </p:spTree>
    <p:extLst>
      <p:ext uri="{BB962C8B-B14F-4D97-AF65-F5344CB8AC3E}">
        <p14:creationId xmlns:p14="http://schemas.microsoft.com/office/powerpoint/2010/main" val="344413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在嵌入式系统中对</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进行管理必须要求有特殊的软件层。因此对</a:t>
            </a:r>
            <a:r>
              <a:rPr lang="en-US" altLang="zh-CN" sz="1200" b="0" i="0" kern="1200" dirty="0" smtClean="0">
                <a:solidFill>
                  <a:schemeClr val="tx1"/>
                </a:solidFill>
                <a:effectLst/>
                <a:latin typeface="+mn-lt"/>
                <a:ea typeface="+mn-ea"/>
                <a:cs typeface="+mn-cs"/>
              </a:rPr>
              <a:t>NAND Flash</a:t>
            </a:r>
            <a:r>
              <a:rPr lang="zh-CN" altLang="en-US" sz="1200" b="0" i="0" kern="1200" dirty="0" smtClean="0">
                <a:solidFill>
                  <a:schemeClr val="tx1"/>
                </a:solidFill>
                <a:effectLst/>
                <a:latin typeface="+mn-lt"/>
                <a:ea typeface="+mn-ea"/>
                <a:cs typeface="+mn-cs"/>
              </a:rPr>
              <a:t>进行烧录</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必须采用正确的方式进行</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的管理</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该方法取决于嵌入式系统中程序的管理方式。对</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的管理有很多种方式</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没有那一种方式被定义成标准方式。</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        例如</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一种通用的方式是跳过</a:t>
            </a:r>
            <a:r>
              <a:rPr lang="en-US" altLang="zh-CN" sz="1200" b="0" i="0" kern="1200" dirty="0" smtClean="0">
                <a:solidFill>
                  <a:schemeClr val="tx1"/>
                </a:solidFill>
                <a:effectLst/>
                <a:latin typeface="+mn-lt"/>
                <a:ea typeface="+mn-ea"/>
                <a:cs typeface="+mn-cs"/>
              </a:rPr>
              <a:t>bad block , </a:t>
            </a:r>
            <a:r>
              <a:rPr lang="zh-CN" altLang="en-US" sz="1200" b="0" i="0" kern="1200" dirty="0" smtClean="0">
                <a:solidFill>
                  <a:schemeClr val="tx1"/>
                </a:solidFill>
                <a:effectLst/>
                <a:latin typeface="+mn-lt"/>
                <a:ea typeface="+mn-ea"/>
                <a:cs typeface="+mn-cs"/>
              </a:rPr>
              <a:t>把数据写入那些已知的好块中 </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这种方法被称为“</a:t>
            </a:r>
            <a:r>
              <a:rPr lang="en-US" altLang="zh-CN" sz="1200" b="0" i="0" kern="1200" dirty="0" smtClean="0">
                <a:solidFill>
                  <a:schemeClr val="tx1"/>
                </a:solidFill>
                <a:effectLst/>
                <a:latin typeface="+mn-lt"/>
                <a:ea typeface="+mn-ea"/>
                <a:cs typeface="+mn-cs"/>
              </a:rPr>
              <a:t>Skip Block”</a:t>
            </a:r>
            <a:r>
              <a:rPr lang="zh-CN" altLang="en-US" sz="1200" b="0" i="0" kern="1200" dirty="0" smtClean="0">
                <a:solidFill>
                  <a:schemeClr val="tx1"/>
                </a:solidFill>
                <a:effectLst/>
                <a:latin typeface="+mn-lt"/>
                <a:ea typeface="+mn-ea"/>
                <a:cs typeface="+mn-cs"/>
              </a:rPr>
              <a:t>。另外一种通用的方式叫做“</a:t>
            </a:r>
            <a:r>
              <a:rPr lang="en-US" altLang="zh-CN" sz="1200" b="0" i="0" kern="1200" dirty="0" smtClean="0">
                <a:solidFill>
                  <a:schemeClr val="tx1"/>
                </a:solidFill>
                <a:effectLst/>
                <a:latin typeface="+mn-lt"/>
                <a:ea typeface="+mn-ea"/>
                <a:cs typeface="+mn-cs"/>
              </a:rPr>
              <a:t>Reserved Block Area”, </a:t>
            </a:r>
            <a:r>
              <a:rPr lang="zh-CN" altLang="en-US" sz="1200" b="0" i="0" kern="1200" dirty="0" smtClean="0">
                <a:solidFill>
                  <a:schemeClr val="tx1"/>
                </a:solidFill>
                <a:effectLst/>
                <a:latin typeface="+mn-lt"/>
                <a:ea typeface="+mn-ea"/>
                <a:cs typeface="+mn-cs"/>
              </a:rPr>
              <a:t>这种方法用已知好的</a:t>
            </a:r>
            <a:r>
              <a:rPr lang="en-US" altLang="zh-CN" sz="1200" b="0" i="0" kern="1200" dirty="0" smtClean="0">
                <a:solidFill>
                  <a:schemeClr val="tx1"/>
                </a:solidFill>
                <a:effectLst/>
                <a:latin typeface="+mn-lt"/>
                <a:ea typeface="+mn-ea"/>
                <a:cs typeface="+mn-cs"/>
              </a:rPr>
              <a:t>block (</a:t>
            </a:r>
            <a:r>
              <a:rPr lang="zh-CN" altLang="en-US" sz="1200" b="0" i="0" kern="1200" dirty="0" smtClean="0">
                <a:solidFill>
                  <a:schemeClr val="tx1"/>
                </a:solidFill>
                <a:effectLst/>
                <a:latin typeface="+mn-lt"/>
                <a:ea typeface="+mn-ea"/>
                <a:cs typeface="+mn-cs"/>
              </a:rPr>
              <a:t>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来替代</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这些已知好的</a:t>
            </a:r>
            <a:r>
              <a:rPr lang="en-US" altLang="zh-CN" sz="1200" b="0" i="0" kern="1200" dirty="0" smtClean="0">
                <a:solidFill>
                  <a:schemeClr val="tx1"/>
                </a:solidFill>
                <a:effectLst/>
                <a:latin typeface="+mn-lt"/>
                <a:ea typeface="+mn-ea"/>
                <a:cs typeface="+mn-cs"/>
              </a:rPr>
              <a:t>block (</a:t>
            </a:r>
            <a:r>
              <a:rPr lang="zh-CN" altLang="en-US" sz="1200" b="0" i="0" kern="1200" dirty="0" smtClean="0">
                <a:solidFill>
                  <a:schemeClr val="tx1"/>
                </a:solidFill>
                <a:effectLst/>
                <a:latin typeface="+mn-lt"/>
                <a:ea typeface="+mn-ea"/>
                <a:cs typeface="+mn-cs"/>
              </a:rPr>
              <a:t>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是预先保留设置的。</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        除此之外</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其他应用需求对每个页内的数据进行</a:t>
            </a:r>
            <a:r>
              <a:rPr lang="en-US" altLang="zh-CN" sz="1200" b="0" i="0" kern="1200" dirty="0" smtClean="0">
                <a:solidFill>
                  <a:schemeClr val="tx1"/>
                </a:solidFill>
                <a:effectLst/>
                <a:latin typeface="+mn-lt"/>
                <a:ea typeface="+mn-ea"/>
                <a:cs typeface="+mn-cs"/>
              </a:rPr>
              <a:t>ECC</a:t>
            </a:r>
            <a:r>
              <a:rPr lang="zh-CN" altLang="en-US" sz="1200" b="0" i="0" kern="1200" dirty="0" smtClean="0">
                <a:solidFill>
                  <a:schemeClr val="tx1"/>
                </a:solidFill>
                <a:effectLst/>
                <a:latin typeface="+mn-lt"/>
                <a:ea typeface="+mn-ea"/>
                <a:cs typeface="+mn-cs"/>
              </a:rPr>
              <a:t>计算。当</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产生时</a:t>
            </a:r>
            <a:r>
              <a:rPr lang="en-US" altLang="zh-CN" sz="1200" b="0" i="0" kern="1200" dirty="0" smtClean="0">
                <a:solidFill>
                  <a:schemeClr val="tx1"/>
                </a:solidFill>
                <a:effectLst/>
                <a:latin typeface="+mn-lt"/>
                <a:ea typeface="+mn-ea"/>
                <a:cs typeface="+mn-cs"/>
              </a:rPr>
              <a:t>, ECC</a:t>
            </a:r>
            <a:r>
              <a:rPr lang="zh-CN" altLang="en-US" sz="1200" b="0" i="0" kern="1200" dirty="0" smtClean="0">
                <a:solidFill>
                  <a:schemeClr val="tx1"/>
                </a:solidFill>
                <a:effectLst/>
                <a:latin typeface="+mn-lt"/>
                <a:ea typeface="+mn-ea"/>
                <a:cs typeface="+mn-cs"/>
              </a:rPr>
              <a:t>校验被用来侦测</a:t>
            </a:r>
            <a:r>
              <a:rPr lang="en-US" altLang="zh-CN" sz="1200" b="0" i="0" kern="1200" dirty="0" smtClean="0">
                <a:solidFill>
                  <a:schemeClr val="tx1"/>
                </a:solidFill>
                <a:effectLst/>
                <a:latin typeface="+mn-lt"/>
                <a:ea typeface="+mn-ea"/>
                <a:cs typeface="+mn-cs"/>
              </a:rPr>
              <a:t>bad block </a:t>
            </a:r>
            <a:r>
              <a:rPr lang="zh-CN" altLang="en-US" sz="1200" b="0" i="0" kern="1200" dirty="0" smtClean="0">
                <a:solidFill>
                  <a:schemeClr val="tx1"/>
                </a:solidFill>
                <a:effectLst/>
                <a:latin typeface="+mn-lt"/>
                <a:ea typeface="+mn-ea"/>
                <a:cs typeface="+mn-cs"/>
              </a:rPr>
              <a:t>的出现并且做数据的修补。</a:t>
            </a:r>
            <a:r>
              <a:rPr lang="en-US" altLang="zh-CN" sz="1200" b="0" i="0" kern="1200" dirty="0" smtClean="0">
                <a:solidFill>
                  <a:schemeClr val="tx1"/>
                </a:solidFill>
                <a:effectLst/>
                <a:latin typeface="+mn-lt"/>
                <a:ea typeface="+mn-ea"/>
                <a:cs typeface="+mn-cs"/>
              </a:rPr>
              <a:t>ECC</a:t>
            </a:r>
            <a:r>
              <a:rPr lang="zh-CN" altLang="en-US" sz="1200" b="0" i="0" kern="1200" dirty="0" smtClean="0">
                <a:solidFill>
                  <a:schemeClr val="tx1"/>
                </a:solidFill>
                <a:effectLst/>
                <a:latin typeface="+mn-lt"/>
                <a:ea typeface="+mn-ea"/>
                <a:cs typeface="+mn-cs"/>
              </a:rPr>
              <a:t>数据也会被写入备用区域。这种目的的算法通常被称作 </a:t>
            </a:r>
            <a:r>
              <a:rPr lang="en-US" altLang="zh-CN" sz="1200" b="0" i="0" kern="1200" dirty="0" smtClean="0">
                <a:solidFill>
                  <a:schemeClr val="tx1"/>
                </a:solidFill>
                <a:effectLst/>
                <a:latin typeface="+mn-lt"/>
                <a:ea typeface="+mn-ea"/>
                <a:cs typeface="+mn-cs"/>
              </a:rPr>
              <a:t>Error Correction/Error Detection(EC/ED) algorithms</a:t>
            </a:r>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A1418D9-0979-455D-B094-742A9F62F083}" type="slidenum">
              <a:rPr lang="zh-CN" altLang="en-US" smtClean="0"/>
              <a:t>11</a:t>
            </a:fld>
            <a:endParaRPr lang="zh-CN" altLang="en-US"/>
          </a:p>
        </p:txBody>
      </p:sp>
    </p:spTree>
    <p:extLst>
      <p:ext uri="{BB962C8B-B14F-4D97-AF65-F5344CB8AC3E}">
        <p14:creationId xmlns:p14="http://schemas.microsoft.com/office/powerpoint/2010/main" val="25102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三星的“</a:t>
            </a:r>
            <a:r>
              <a:rPr lang="en-US" altLang="zh-CN" sz="1200" b="0" i="0" kern="1200" dirty="0" smtClean="0">
                <a:solidFill>
                  <a:schemeClr val="tx1"/>
                </a:solidFill>
                <a:effectLst/>
                <a:latin typeface="+mn-lt"/>
                <a:ea typeface="+mn-ea"/>
                <a:cs typeface="+mn-cs"/>
              </a:rPr>
              <a:t>Reserved Block Area method” </a:t>
            </a:r>
            <a:r>
              <a:rPr lang="zh-CN" altLang="en-US" sz="1200" b="0" i="0" kern="1200" dirty="0" smtClean="0">
                <a:solidFill>
                  <a:schemeClr val="tx1"/>
                </a:solidFill>
                <a:effectLst/>
                <a:latin typeface="+mn-lt"/>
                <a:ea typeface="+mn-ea"/>
                <a:cs typeface="+mn-cs"/>
              </a:rPr>
              <a:t>基于这样的法则</a:t>
            </a:r>
            <a:r>
              <a:rPr lang="en-US" altLang="zh-CN" sz="1200" b="0" i="0" kern="1200" dirty="0" smtClean="0">
                <a:solidFill>
                  <a:schemeClr val="tx1"/>
                </a:solidFill>
                <a:effectLst/>
                <a:latin typeface="+mn-lt"/>
                <a:ea typeface="+mn-ea"/>
                <a:cs typeface="+mn-cs"/>
              </a:rPr>
              <a:t>, bad block </a:t>
            </a:r>
            <a:r>
              <a:rPr lang="zh-CN" altLang="en-US" sz="1200" b="0" i="0" kern="1200" dirty="0" smtClean="0">
                <a:solidFill>
                  <a:schemeClr val="tx1"/>
                </a:solidFill>
                <a:effectLst/>
                <a:latin typeface="+mn-lt"/>
                <a:ea typeface="+mn-ea"/>
                <a:cs typeface="+mn-cs"/>
              </a:rPr>
              <a:t>在使用者的系统中能够被好</a:t>
            </a:r>
            <a:r>
              <a:rPr lang="en-US" altLang="zh-CN" sz="1200" b="0" i="0" kern="1200" dirty="0" smtClean="0">
                <a:solidFill>
                  <a:schemeClr val="tx1"/>
                </a:solidFill>
                <a:effectLst/>
                <a:latin typeface="+mn-lt"/>
                <a:ea typeface="+mn-ea"/>
                <a:cs typeface="+mn-cs"/>
              </a:rPr>
              <a:t>block (</a:t>
            </a:r>
            <a:r>
              <a:rPr lang="zh-CN" altLang="en-US" sz="1200" b="0" i="0" kern="1200" dirty="0" smtClean="0">
                <a:solidFill>
                  <a:schemeClr val="tx1"/>
                </a:solidFill>
                <a:effectLst/>
                <a:latin typeface="+mn-lt"/>
                <a:ea typeface="+mn-ea"/>
                <a:cs typeface="+mn-cs"/>
              </a:rPr>
              <a:t>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所替代。这种烧录算法工作时首先决定将那些</a:t>
            </a:r>
            <a:r>
              <a:rPr lang="en-US" altLang="zh-CN" sz="1200" b="0" i="0" kern="1200" dirty="0" smtClean="0">
                <a:solidFill>
                  <a:schemeClr val="tx1"/>
                </a:solidFill>
                <a:effectLst/>
                <a:latin typeface="+mn-lt"/>
                <a:ea typeface="+mn-ea"/>
                <a:cs typeface="+mn-cs"/>
              </a:rPr>
              <a:t>block (</a:t>
            </a:r>
            <a:r>
              <a:rPr lang="zh-CN" altLang="en-US" sz="1200" b="0" i="0" kern="1200" dirty="0" smtClean="0">
                <a:solidFill>
                  <a:schemeClr val="tx1"/>
                </a:solidFill>
                <a:effectLst/>
                <a:latin typeface="+mn-lt"/>
                <a:ea typeface="+mn-ea"/>
                <a:cs typeface="+mn-cs"/>
              </a:rPr>
              <a:t>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用来做</a:t>
            </a:r>
            <a:r>
              <a:rPr lang="en-US" altLang="zh-CN" sz="1200" b="0" i="0" kern="1200" dirty="0" smtClean="0">
                <a:solidFill>
                  <a:schemeClr val="tx1"/>
                </a:solidFill>
                <a:effectLst/>
                <a:latin typeface="+mn-lt"/>
                <a:ea typeface="+mn-ea"/>
                <a:cs typeface="+mn-cs"/>
              </a:rPr>
              <a:t>UBA(User Block Area), </a:t>
            </a:r>
            <a:r>
              <a:rPr lang="zh-CN" altLang="en-US" sz="1200" b="0" i="0" kern="1200" dirty="0" smtClean="0">
                <a:solidFill>
                  <a:schemeClr val="tx1"/>
                </a:solidFill>
                <a:effectLst/>
                <a:latin typeface="+mn-lt"/>
                <a:ea typeface="+mn-ea"/>
                <a:cs typeface="+mn-cs"/>
              </a:rPr>
              <a:t>这些</a:t>
            </a:r>
            <a:r>
              <a:rPr lang="en-US" altLang="zh-CN" sz="1200" b="0" i="0" kern="1200" dirty="0" smtClean="0">
                <a:solidFill>
                  <a:schemeClr val="tx1"/>
                </a:solidFill>
                <a:effectLst/>
                <a:latin typeface="+mn-lt"/>
                <a:ea typeface="+mn-ea"/>
                <a:cs typeface="+mn-cs"/>
              </a:rPr>
              <a:t>block (</a:t>
            </a:r>
            <a:r>
              <a:rPr lang="zh-CN" altLang="en-US" sz="1200" b="0" i="0" kern="1200" dirty="0" smtClean="0">
                <a:solidFill>
                  <a:schemeClr val="tx1"/>
                </a:solidFill>
                <a:effectLst/>
                <a:latin typeface="+mn-lt"/>
                <a:ea typeface="+mn-ea"/>
                <a:cs typeface="+mn-cs"/>
              </a:rPr>
              <a:t>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将会被</a:t>
            </a:r>
            <a:r>
              <a:rPr lang="en-US" altLang="zh-CN" sz="1200" b="0" i="0" kern="1200" dirty="0" smtClean="0">
                <a:solidFill>
                  <a:schemeClr val="tx1"/>
                </a:solidFill>
                <a:effectLst/>
                <a:latin typeface="+mn-lt"/>
                <a:ea typeface="+mn-ea"/>
                <a:cs typeface="+mn-cs"/>
              </a:rPr>
              <a:t>RBA map table</a:t>
            </a:r>
            <a:r>
              <a:rPr lang="zh-CN" altLang="en-US" sz="1200" b="0" i="0" kern="1200" dirty="0" smtClean="0">
                <a:solidFill>
                  <a:schemeClr val="tx1"/>
                </a:solidFill>
                <a:effectLst/>
                <a:latin typeface="+mn-lt"/>
                <a:ea typeface="+mn-ea"/>
                <a:cs typeface="+mn-cs"/>
              </a:rPr>
              <a:t>记录</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并且对这些</a:t>
            </a:r>
            <a:r>
              <a:rPr lang="en-US" altLang="zh-CN" sz="1200" b="0" i="0" kern="1200" dirty="0" smtClean="0">
                <a:solidFill>
                  <a:schemeClr val="tx1"/>
                </a:solidFill>
                <a:effectLst/>
                <a:latin typeface="+mn-lt"/>
                <a:ea typeface="+mn-ea"/>
                <a:cs typeface="+mn-cs"/>
              </a:rPr>
              <a:t>block (</a:t>
            </a:r>
            <a:r>
              <a:rPr lang="zh-CN" altLang="en-US" sz="1200" b="0" i="0" kern="1200" dirty="0" smtClean="0">
                <a:solidFill>
                  <a:schemeClr val="tx1"/>
                </a:solidFill>
                <a:effectLst/>
                <a:latin typeface="+mn-lt"/>
                <a:ea typeface="+mn-ea"/>
                <a:cs typeface="+mn-cs"/>
              </a:rPr>
              <a:t>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进行保留操作。接下来</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算法读取</a:t>
            </a:r>
            <a:r>
              <a:rPr lang="en-US" altLang="zh-CN" sz="1200" b="0" i="0" kern="1200" dirty="0" smtClean="0">
                <a:solidFill>
                  <a:schemeClr val="tx1"/>
                </a:solidFill>
                <a:effectLst/>
                <a:latin typeface="+mn-lt"/>
                <a:ea typeface="+mn-ea"/>
                <a:cs typeface="+mn-cs"/>
              </a:rPr>
              <a:t>Spare area</a:t>
            </a:r>
            <a:r>
              <a:rPr lang="zh-CN" altLang="en-US" sz="1200" b="0" i="0" kern="1200" dirty="0" smtClean="0">
                <a:solidFill>
                  <a:schemeClr val="tx1"/>
                </a:solidFill>
                <a:effectLst/>
                <a:latin typeface="+mn-lt"/>
                <a:ea typeface="+mn-ea"/>
                <a:cs typeface="+mn-cs"/>
              </a:rPr>
              <a:t>（备用区域）的信息然后建立一个</a:t>
            </a:r>
            <a:r>
              <a:rPr lang="en-US" altLang="zh-CN" sz="1200" b="0" i="0" kern="1200" dirty="0" smtClean="0">
                <a:solidFill>
                  <a:schemeClr val="tx1"/>
                </a:solidFill>
                <a:effectLst/>
                <a:latin typeface="+mn-lt"/>
                <a:ea typeface="+mn-ea"/>
                <a:cs typeface="+mn-cs"/>
              </a:rPr>
              <a:t>map</a:t>
            </a:r>
            <a:r>
              <a:rPr lang="zh-CN" altLang="en-US" sz="1200" b="0" i="0" kern="1200" dirty="0" smtClean="0">
                <a:solidFill>
                  <a:schemeClr val="tx1"/>
                </a:solidFill>
                <a:effectLst/>
                <a:latin typeface="+mn-lt"/>
                <a:ea typeface="+mn-ea"/>
                <a:cs typeface="+mn-cs"/>
              </a:rPr>
              <a:t>列表到</a:t>
            </a:r>
            <a:r>
              <a:rPr lang="en-US" altLang="zh-CN" sz="1200" b="0" i="0" kern="1200" dirty="0" smtClean="0">
                <a:solidFill>
                  <a:schemeClr val="tx1"/>
                </a:solidFill>
                <a:effectLst/>
                <a:latin typeface="+mn-lt"/>
                <a:ea typeface="+mn-ea"/>
                <a:cs typeface="+mn-cs"/>
              </a:rPr>
              <a:t>RBA</a:t>
            </a:r>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RBA</a:t>
            </a:r>
            <a:r>
              <a:rPr lang="zh-CN" altLang="en-US" sz="1200" b="0" i="0" kern="1200" dirty="0" smtClean="0">
                <a:solidFill>
                  <a:schemeClr val="tx1"/>
                </a:solidFill>
                <a:effectLst/>
                <a:latin typeface="+mn-lt"/>
                <a:ea typeface="+mn-ea"/>
                <a:cs typeface="+mn-cs"/>
              </a:rPr>
              <a:t>中唯一只有第一和第二个块被用来存储列表和对它进行备份。这</a:t>
            </a:r>
            <a:r>
              <a:rPr lang="en-US" altLang="zh-CN" sz="1200" b="0" i="0" kern="1200" dirty="0" smtClean="0">
                <a:solidFill>
                  <a:schemeClr val="tx1"/>
                </a:solidFill>
                <a:effectLst/>
                <a:latin typeface="+mn-lt"/>
                <a:ea typeface="+mn-ea"/>
                <a:cs typeface="+mn-cs"/>
              </a:rPr>
              <a:t>RBA</a:t>
            </a:r>
            <a:r>
              <a:rPr lang="zh-CN" altLang="en-US" sz="1200" b="0" i="0" kern="1200" dirty="0" smtClean="0">
                <a:solidFill>
                  <a:schemeClr val="tx1"/>
                </a:solidFill>
                <a:effectLst/>
                <a:latin typeface="+mn-lt"/>
                <a:ea typeface="+mn-ea"/>
                <a:cs typeface="+mn-cs"/>
              </a:rPr>
              <a:t>中的</a:t>
            </a:r>
            <a:r>
              <a:rPr lang="en-US" altLang="zh-CN" sz="1200" b="0" i="0" kern="1200" dirty="0" smtClean="0">
                <a:solidFill>
                  <a:schemeClr val="tx1"/>
                </a:solidFill>
                <a:effectLst/>
                <a:latin typeface="+mn-lt"/>
                <a:ea typeface="+mn-ea"/>
                <a:cs typeface="+mn-cs"/>
              </a:rPr>
              <a:t>map</a:t>
            </a:r>
            <a:r>
              <a:rPr lang="zh-CN" altLang="en-US" sz="1200" b="0" i="0" kern="1200" dirty="0" smtClean="0">
                <a:solidFill>
                  <a:schemeClr val="tx1"/>
                </a:solidFill>
                <a:effectLst/>
                <a:latin typeface="+mn-lt"/>
                <a:ea typeface="+mn-ea"/>
                <a:cs typeface="+mn-cs"/>
              </a:rPr>
              <a:t>包含一些有了信息</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如用来那些</a:t>
            </a:r>
            <a:r>
              <a:rPr lang="en-US" altLang="zh-CN" sz="1200" b="0" i="0" kern="1200" dirty="0" smtClean="0">
                <a:solidFill>
                  <a:schemeClr val="tx1"/>
                </a:solidFill>
                <a:effectLst/>
                <a:latin typeface="+mn-lt"/>
                <a:ea typeface="+mn-ea"/>
                <a:cs typeface="+mn-cs"/>
              </a:rPr>
              <a:t>RBA</a:t>
            </a:r>
            <a:r>
              <a:rPr lang="zh-CN" altLang="en-US" sz="1200" b="0" i="0" kern="1200" dirty="0" smtClean="0">
                <a:solidFill>
                  <a:schemeClr val="tx1"/>
                </a:solidFill>
                <a:effectLst/>
                <a:latin typeface="+mn-lt"/>
                <a:ea typeface="+mn-ea"/>
                <a:cs typeface="+mn-cs"/>
              </a:rPr>
              <a:t>中的保留块来代替</a:t>
            </a:r>
            <a:r>
              <a:rPr lang="en-US" altLang="zh-CN" sz="1200" b="0" i="0" kern="1200" dirty="0" smtClean="0">
                <a:solidFill>
                  <a:schemeClr val="tx1"/>
                </a:solidFill>
                <a:effectLst/>
                <a:latin typeface="+mn-lt"/>
                <a:ea typeface="+mn-ea"/>
                <a:cs typeface="+mn-cs"/>
              </a:rPr>
              <a:t>bad block</a:t>
            </a:r>
            <a:r>
              <a:rPr lang="zh-CN" altLang="en-US" sz="1200" b="0" i="0" kern="1200" dirty="0" smtClean="0">
                <a:solidFill>
                  <a:schemeClr val="tx1"/>
                </a:solidFill>
                <a:effectLst/>
                <a:latin typeface="+mn-lt"/>
                <a:ea typeface="+mn-ea"/>
                <a:cs typeface="+mn-cs"/>
              </a:rPr>
              <a:t>。数据域在</a:t>
            </a:r>
            <a:r>
              <a:rPr lang="en-US" altLang="zh-CN" sz="1200" b="0" i="0" kern="1200" dirty="0" smtClean="0">
                <a:solidFill>
                  <a:schemeClr val="tx1"/>
                </a:solidFill>
                <a:effectLst/>
                <a:latin typeface="+mn-lt"/>
                <a:ea typeface="+mn-ea"/>
                <a:cs typeface="+mn-cs"/>
              </a:rPr>
              <a:t>map</a:t>
            </a:r>
            <a:r>
              <a:rPr lang="zh-CN" altLang="en-US" sz="1200" b="0" i="0" kern="1200" dirty="0" smtClean="0">
                <a:solidFill>
                  <a:schemeClr val="tx1"/>
                </a:solidFill>
                <a:effectLst/>
                <a:latin typeface="+mn-lt"/>
                <a:ea typeface="+mn-ea"/>
                <a:cs typeface="+mn-cs"/>
              </a:rPr>
              <a:t>表中表示如下</a:t>
            </a:r>
            <a:r>
              <a:rPr lang="en-US" altLang="zh-CN" sz="1200" b="0" i="0" kern="1200" dirty="0" smtClean="0">
                <a:solidFill>
                  <a:schemeClr val="tx1"/>
                </a:solidFill>
                <a:effectLst/>
                <a:latin typeface="+mn-lt"/>
                <a:ea typeface="+mn-ea"/>
                <a:cs typeface="+mn-cs"/>
              </a:rPr>
              <a:t>:</a:t>
            </a:r>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A1418D9-0979-455D-B094-742A9F62F083}" type="slidenum">
              <a:rPr lang="zh-CN" altLang="en-US" smtClean="0"/>
              <a:t>12</a:t>
            </a:fld>
            <a:endParaRPr lang="zh-CN" altLang="en-US"/>
          </a:p>
        </p:txBody>
      </p:sp>
    </p:spTree>
    <p:extLst>
      <p:ext uri="{BB962C8B-B14F-4D97-AF65-F5344CB8AC3E}">
        <p14:creationId xmlns:p14="http://schemas.microsoft.com/office/powerpoint/2010/main" val="233421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2" descr="C:\Users\iamisis\Desktop\白.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7620000" cy="571658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571500" y="1775356"/>
            <a:ext cx="6477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24500" y="228866"/>
            <a:ext cx="17145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28866"/>
            <a:ext cx="50165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2" descr="C:\Users\iamisis\Desktop\白.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7620000" cy="571658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extBox 7"/>
          <p:cNvSpPr txBox="1"/>
          <p:nvPr userDrawn="1"/>
        </p:nvSpPr>
        <p:spPr>
          <a:xfrm>
            <a:off x="6914023" y="4945732"/>
            <a:ext cx="380233" cy="348878"/>
          </a:xfrm>
          <a:prstGeom prst="rect">
            <a:avLst/>
          </a:prstGeom>
          <a:noFill/>
        </p:spPr>
        <p:txBody>
          <a:bodyPr wrap="none" rtlCol="0">
            <a:spAutoFit/>
          </a:bodyPr>
          <a:lstStyle/>
          <a:p>
            <a:pPr algn="ctr"/>
            <a:r>
              <a:rPr lang="en-US" altLang="zh-CN" sz="1667" dirty="0" smtClean="0">
                <a:solidFill>
                  <a:srgbClr val="E70334"/>
                </a:solidFill>
                <a:latin typeface="Impact" pitchFamily="34" charset="0"/>
              </a:rPr>
              <a:t>Br</a:t>
            </a:r>
            <a:endParaRPr lang="zh-CN" altLang="en-US" sz="1667" dirty="0">
              <a:solidFill>
                <a:srgbClr val="E70334"/>
              </a:solidFill>
              <a:latin typeface="Impact"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01928" y="3672418"/>
            <a:ext cx="6477000" cy="1135063"/>
          </a:xfrm>
        </p:spPr>
        <p:txBody>
          <a:bodyPr anchor="t"/>
          <a:lstStyle>
            <a:lvl1pPr algn="l">
              <a:defRPr sz="3333"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81000" y="1279262"/>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内容占位符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870855" y="1279262"/>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内容占位符 5"/>
          <p:cNvSpPr>
            <a:spLocks noGrp="1"/>
          </p:cNvSpPr>
          <p:nvPr>
            <p:ph sz="quarter" idx="4"/>
          </p:nvPr>
        </p:nvSpPr>
        <p:spPr>
          <a:xfrm>
            <a:off x="3870855"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81001" y="227543"/>
            <a:ext cx="2506928" cy="968375"/>
          </a:xfrm>
        </p:spPr>
        <p:txBody>
          <a:bodyPr anchor="b"/>
          <a:lstStyle>
            <a:lvl1pPr algn="l">
              <a:defRPr sz="1667"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81001" y="1195918"/>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93573" y="4000500"/>
            <a:ext cx="4572000" cy="472282"/>
          </a:xfrm>
        </p:spPr>
        <p:txBody>
          <a:bodyPr anchor="b"/>
          <a:lstStyle>
            <a:lvl1pPr algn="l">
              <a:defRPr sz="1667"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zh-CN" altLang="en-US"/>
          </a:p>
        </p:txBody>
      </p:sp>
      <p:sp>
        <p:nvSpPr>
          <p:cNvPr id="4" name="文本占位符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2016/4/19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81000" y="5296960"/>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530820CF-B880-4189-942D-D702A7CBA730}" type="datetimeFigureOut">
              <a:rPr lang="zh-CN" altLang="en-US" smtClean="0"/>
              <a:t>2016/4/19 Tuesday</a:t>
            </a:fld>
            <a:endParaRPr lang="zh-CN" altLang="en-US"/>
          </a:p>
        </p:txBody>
      </p:sp>
      <p:sp>
        <p:nvSpPr>
          <p:cNvPr id="5" name="页脚占位符 4"/>
          <p:cNvSpPr>
            <a:spLocks noGrp="1"/>
          </p:cNvSpPr>
          <p:nvPr>
            <p:ph type="ftr" sz="quarter" idx="3"/>
          </p:nvPr>
        </p:nvSpPr>
        <p:spPr>
          <a:xfrm>
            <a:off x="2603500" y="5296960"/>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461000" y="5296960"/>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110000" y="2347443"/>
            <a:ext cx="540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10000" y="3367557"/>
            <a:ext cx="540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081808" y="2472779"/>
            <a:ext cx="3528392" cy="769441"/>
          </a:xfrm>
          <a:prstGeom prst="rect">
            <a:avLst/>
          </a:prstGeom>
          <a:noFill/>
        </p:spPr>
        <p:txBody>
          <a:bodyPr wrap="square" rtlCol="0">
            <a:spAutoFit/>
          </a:bodyPr>
          <a:lstStyle/>
          <a:p>
            <a:r>
              <a:rPr lang="en-US" altLang="zh-CN" sz="4400" dirty="0" smtClean="0">
                <a:solidFill>
                  <a:srgbClr val="E70334"/>
                </a:solidFill>
              </a:rPr>
              <a:t>flash memory</a:t>
            </a:r>
            <a:endParaRPr lang="zh-CN" altLang="en-US" sz="4400" dirty="0">
              <a:solidFill>
                <a:srgbClr val="E70334"/>
              </a:solidFill>
            </a:endParaRPr>
          </a:p>
        </p:txBody>
      </p:sp>
      <p:sp>
        <p:nvSpPr>
          <p:cNvPr id="5" name="TextBox 18"/>
          <p:cNvSpPr txBox="1"/>
          <p:nvPr/>
        </p:nvSpPr>
        <p:spPr>
          <a:xfrm>
            <a:off x="2954637" y="3492895"/>
            <a:ext cx="1710725" cy="297454"/>
          </a:xfrm>
          <a:prstGeom prst="rect">
            <a:avLst/>
          </a:prstGeom>
          <a:noFill/>
        </p:spPr>
        <p:txBody>
          <a:bodyPr wrap="none" rtlCol="0">
            <a:spAutoFit/>
          </a:bodyPr>
          <a:lstStyle/>
          <a:p>
            <a:r>
              <a:rPr lang="en-US" altLang="zh-CN" sz="1333" dirty="0">
                <a:solidFill>
                  <a:schemeClr val="tx1">
                    <a:lumMod val="65000"/>
                    <a:lumOff val="35000"/>
                  </a:schemeClr>
                </a:solidFill>
                <a:latin typeface="微软雅黑" pitchFamily="34" charset="-122"/>
                <a:ea typeface="微软雅黑" pitchFamily="34" charset="-122"/>
              </a:rPr>
              <a:t> </a:t>
            </a:r>
            <a:r>
              <a:rPr lang="en-US" altLang="zh-CN" sz="1333" dirty="0" smtClean="0">
                <a:solidFill>
                  <a:schemeClr val="tx1">
                    <a:lumMod val="65000"/>
                    <a:lumOff val="35000"/>
                  </a:schemeClr>
                </a:solidFill>
                <a:latin typeface="微软雅黑" pitchFamily="34" charset="-122"/>
                <a:ea typeface="微软雅黑" pitchFamily="34" charset="-122"/>
              </a:rPr>
              <a:t>131220125 </a:t>
            </a:r>
            <a:r>
              <a:rPr lang="zh-CN" altLang="en-US" sz="1333" dirty="0" smtClean="0">
                <a:solidFill>
                  <a:schemeClr val="tx1">
                    <a:lumMod val="65000"/>
                    <a:lumOff val="35000"/>
                  </a:schemeClr>
                </a:solidFill>
                <a:latin typeface="微软雅黑" pitchFamily="34" charset="-122"/>
                <a:ea typeface="微软雅黑" pitchFamily="34" charset="-122"/>
              </a:rPr>
              <a:t>金天成</a:t>
            </a:r>
            <a:endParaRPr lang="zh-CN" altLang="en-US" sz="1333"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938920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5178021" cy="707886"/>
          </a:xfrm>
          <a:prstGeom prst="rect">
            <a:avLst/>
          </a:prstGeom>
          <a:noFill/>
        </p:spPr>
        <p:txBody>
          <a:bodyPr wrap="none" rtlCol="0">
            <a:spAutoFit/>
          </a:bodyPr>
          <a:lstStyle/>
          <a:p>
            <a:r>
              <a:rPr lang="en-US" altLang="zh-CN" sz="4000" b="1" dirty="0">
                <a:solidFill>
                  <a:srgbClr val="E70334"/>
                </a:solidFill>
                <a:latin typeface="Impact" pitchFamily="34" charset="0"/>
                <a:ea typeface="微软雅黑" pitchFamily="34" charset="-122"/>
              </a:rPr>
              <a:t>NAND flash architecture</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690873" y="1849388"/>
            <a:ext cx="6238254" cy="3933566"/>
          </a:xfrm>
          <a:prstGeom prst="rect">
            <a:avLst/>
          </a:prstGeom>
        </p:spPr>
      </p:pic>
    </p:spTree>
    <p:extLst>
      <p:ext uri="{BB962C8B-B14F-4D97-AF65-F5344CB8AC3E}">
        <p14:creationId xmlns:p14="http://schemas.microsoft.com/office/powerpoint/2010/main" val="237740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5178021" cy="707886"/>
          </a:xfrm>
          <a:prstGeom prst="rect">
            <a:avLst/>
          </a:prstGeom>
          <a:noFill/>
        </p:spPr>
        <p:txBody>
          <a:bodyPr wrap="none" rtlCol="0">
            <a:spAutoFit/>
          </a:bodyPr>
          <a:lstStyle/>
          <a:p>
            <a:r>
              <a:rPr lang="en-US" altLang="zh-CN" sz="4000" b="1" dirty="0">
                <a:solidFill>
                  <a:srgbClr val="E70334"/>
                </a:solidFill>
                <a:latin typeface="Impact" pitchFamily="34" charset="0"/>
                <a:ea typeface="微软雅黑" pitchFamily="34" charset="-122"/>
              </a:rPr>
              <a:t>NAND flash architecture</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1471842" y="1993404"/>
            <a:ext cx="4352925" cy="3324225"/>
          </a:xfrm>
          <a:prstGeom prst="rect">
            <a:avLst/>
          </a:prstGeom>
        </p:spPr>
      </p:pic>
    </p:spTree>
    <p:extLst>
      <p:ext uri="{BB962C8B-B14F-4D97-AF65-F5344CB8AC3E}">
        <p14:creationId xmlns:p14="http://schemas.microsoft.com/office/powerpoint/2010/main" val="978027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05744" y="376237"/>
            <a:ext cx="5095875" cy="4962525"/>
          </a:xfrm>
          <a:prstGeom prst="rect">
            <a:avLst/>
          </a:prstGeom>
        </p:spPr>
      </p:pic>
    </p:spTree>
    <p:extLst>
      <p:ext uri="{BB962C8B-B14F-4D97-AF65-F5344CB8AC3E}">
        <p14:creationId xmlns:p14="http://schemas.microsoft.com/office/powerpoint/2010/main" val="33686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2236510" cy="707886"/>
          </a:xfrm>
          <a:prstGeom prst="rect">
            <a:avLst/>
          </a:prstGeom>
          <a:noFill/>
        </p:spPr>
        <p:txBody>
          <a:bodyPr wrap="none" rtlCol="0">
            <a:spAutoFit/>
          </a:bodyPr>
          <a:lstStyle/>
          <a:p>
            <a:r>
              <a:rPr lang="zh-CN" altLang="en-US" sz="4000" b="1" dirty="0" smtClean="0">
                <a:solidFill>
                  <a:srgbClr val="E70334"/>
                </a:solidFill>
                <a:latin typeface="Impact" pitchFamily="34" charset="0"/>
                <a:ea typeface="微软雅黑" pitchFamily="34" charset="-122"/>
              </a:rPr>
              <a:t>未来发展</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8"/>
          <p:cNvSpPr txBox="1"/>
          <p:nvPr/>
        </p:nvSpPr>
        <p:spPr>
          <a:xfrm>
            <a:off x="720628" y="1993404"/>
            <a:ext cx="1396536" cy="36933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E70334"/>
                </a:solidFill>
                <a:latin typeface="微软雅黑" pitchFamily="34" charset="-122"/>
                <a:ea typeface="微软雅黑" pitchFamily="34" charset="-122"/>
              </a:rPr>
              <a:t>总体趋势</a:t>
            </a:r>
            <a:endParaRPr lang="zh-CN" altLang="en-US" dirty="0">
              <a:solidFill>
                <a:srgbClr val="E70334"/>
              </a:solidFill>
              <a:latin typeface="微软雅黑" pitchFamily="34" charset="-122"/>
              <a:ea typeface="微软雅黑" pitchFamily="34" charset="-122"/>
            </a:endParaRPr>
          </a:p>
        </p:txBody>
      </p:sp>
      <p:sp>
        <p:nvSpPr>
          <p:cNvPr id="14" name="TextBox 18"/>
          <p:cNvSpPr txBox="1"/>
          <p:nvPr/>
        </p:nvSpPr>
        <p:spPr>
          <a:xfrm>
            <a:off x="1001688" y="2425452"/>
            <a:ext cx="2031325"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itchFamily="34" charset="-122"/>
                <a:ea typeface="微软雅黑" pitchFamily="34" charset="-122"/>
              </a:rPr>
              <a:t>存储容量越来越</a:t>
            </a:r>
            <a:r>
              <a:rPr lang="zh-CN" altLang="en-US" dirty="0" smtClean="0">
                <a:solidFill>
                  <a:schemeClr val="tx1">
                    <a:lumMod val="65000"/>
                    <a:lumOff val="35000"/>
                  </a:schemeClr>
                </a:solidFill>
                <a:latin typeface="微软雅黑" pitchFamily="34" charset="-122"/>
                <a:ea typeface="微软雅黑" pitchFamily="34" charset="-122"/>
              </a:rPr>
              <a:t>大</a:t>
            </a:r>
            <a:endParaRPr lang="en-US" altLang="zh-CN" dirty="0" smtClean="0">
              <a:solidFill>
                <a:schemeClr val="tx1">
                  <a:lumMod val="65000"/>
                  <a:lumOff val="35000"/>
                </a:schemeClr>
              </a:solidFill>
              <a:latin typeface="微软雅黑" pitchFamily="34" charset="-122"/>
              <a:ea typeface="微软雅黑" pitchFamily="34" charset="-122"/>
            </a:endParaRPr>
          </a:p>
        </p:txBody>
      </p:sp>
      <p:sp>
        <p:nvSpPr>
          <p:cNvPr id="16" name="TextBox 18"/>
          <p:cNvSpPr txBox="1"/>
          <p:nvPr/>
        </p:nvSpPr>
        <p:spPr>
          <a:xfrm>
            <a:off x="1001688" y="2857500"/>
            <a:ext cx="2492990" cy="369332"/>
          </a:xfrm>
          <a:prstGeom prst="rect">
            <a:avLst/>
          </a:prstGeom>
          <a:noFill/>
        </p:spPr>
        <p:txBody>
          <a:bodyPr wrap="none" rtlCol="0">
            <a:spAutoFit/>
          </a:bodyPr>
          <a:lstStyle/>
          <a:p>
            <a:r>
              <a:rPr lang="zh-CN" altLang="en-US" dirty="0" smtClean="0">
                <a:solidFill>
                  <a:schemeClr val="tx1">
                    <a:lumMod val="65000"/>
                    <a:lumOff val="35000"/>
                  </a:schemeClr>
                </a:solidFill>
                <a:latin typeface="微软雅黑" pitchFamily="34" charset="-122"/>
                <a:ea typeface="微软雅黑" pitchFamily="34" charset="-122"/>
              </a:rPr>
              <a:t>数据</a:t>
            </a:r>
            <a:r>
              <a:rPr lang="zh-CN" altLang="en-US" dirty="0">
                <a:solidFill>
                  <a:schemeClr val="tx1">
                    <a:lumMod val="65000"/>
                    <a:lumOff val="35000"/>
                  </a:schemeClr>
                </a:solidFill>
                <a:latin typeface="微软雅黑" pitchFamily="34" charset="-122"/>
                <a:ea typeface="微软雅黑" pitchFamily="34" charset="-122"/>
              </a:rPr>
              <a:t>读写速度</a:t>
            </a:r>
            <a:r>
              <a:rPr lang="zh-CN" altLang="en-US" dirty="0" smtClean="0">
                <a:solidFill>
                  <a:schemeClr val="tx1">
                    <a:lumMod val="65000"/>
                    <a:lumOff val="35000"/>
                  </a:schemeClr>
                </a:solidFill>
                <a:latin typeface="微软雅黑" pitchFamily="34" charset="-122"/>
                <a:ea typeface="微软雅黑" pitchFamily="34" charset="-122"/>
              </a:rPr>
              <a:t>越来越快</a:t>
            </a:r>
            <a:endParaRPr lang="en-US" altLang="zh-CN" dirty="0" smtClean="0">
              <a:solidFill>
                <a:schemeClr val="tx1">
                  <a:lumMod val="65000"/>
                  <a:lumOff val="35000"/>
                </a:schemeClr>
              </a:solidFill>
              <a:latin typeface="微软雅黑" pitchFamily="34" charset="-122"/>
              <a:ea typeface="微软雅黑" pitchFamily="34" charset="-122"/>
            </a:endParaRPr>
          </a:p>
        </p:txBody>
      </p:sp>
      <p:sp>
        <p:nvSpPr>
          <p:cNvPr id="17" name="TextBox 18"/>
          <p:cNvSpPr txBox="1"/>
          <p:nvPr/>
        </p:nvSpPr>
        <p:spPr>
          <a:xfrm>
            <a:off x="1001688" y="3289548"/>
            <a:ext cx="2262158" cy="369332"/>
          </a:xfrm>
          <a:prstGeom prst="rect">
            <a:avLst/>
          </a:prstGeom>
          <a:noFill/>
        </p:spPr>
        <p:txBody>
          <a:bodyPr wrap="none" rtlCol="0">
            <a:spAutoFit/>
          </a:bodyPr>
          <a:lstStyle/>
          <a:p>
            <a:r>
              <a:rPr lang="zh-CN" altLang="en-US" dirty="0" smtClean="0">
                <a:solidFill>
                  <a:schemeClr val="tx1">
                    <a:lumMod val="65000"/>
                    <a:lumOff val="35000"/>
                  </a:schemeClr>
                </a:solidFill>
                <a:latin typeface="微软雅黑" pitchFamily="34" charset="-122"/>
                <a:ea typeface="微软雅黑" pitchFamily="34" charset="-122"/>
              </a:rPr>
              <a:t>性能</a:t>
            </a:r>
            <a:r>
              <a:rPr lang="zh-CN" altLang="en-US" dirty="0">
                <a:solidFill>
                  <a:schemeClr val="tx1">
                    <a:lumMod val="65000"/>
                    <a:lumOff val="35000"/>
                  </a:schemeClr>
                </a:solidFill>
                <a:latin typeface="微软雅黑" pitchFamily="34" charset="-122"/>
                <a:ea typeface="微软雅黑" pitchFamily="34" charset="-122"/>
              </a:rPr>
              <a:t>价格比越来越高</a:t>
            </a:r>
          </a:p>
        </p:txBody>
      </p:sp>
      <p:pic>
        <p:nvPicPr>
          <p:cNvPr id="3" name="图片 2"/>
          <p:cNvPicPr>
            <a:picLocks noChangeAspect="1"/>
          </p:cNvPicPr>
          <p:nvPr/>
        </p:nvPicPr>
        <p:blipFill>
          <a:blip r:embed="rId2"/>
          <a:stretch>
            <a:fillRect/>
          </a:stretch>
        </p:blipFill>
        <p:spPr>
          <a:xfrm>
            <a:off x="868344" y="1993404"/>
            <a:ext cx="5883312" cy="3309363"/>
          </a:xfrm>
          <a:prstGeom prst="rect">
            <a:avLst/>
          </a:prstGeom>
        </p:spPr>
      </p:pic>
    </p:spTree>
    <p:extLst>
      <p:ext uri="{BB962C8B-B14F-4D97-AF65-F5344CB8AC3E}">
        <p14:creationId xmlns:p14="http://schemas.microsoft.com/office/powerpoint/2010/main" val="2208226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2236510" cy="707886"/>
          </a:xfrm>
          <a:prstGeom prst="rect">
            <a:avLst/>
          </a:prstGeom>
          <a:noFill/>
        </p:spPr>
        <p:txBody>
          <a:bodyPr wrap="none" rtlCol="0">
            <a:spAutoFit/>
          </a:bodyPr>
          <a:lstStyle/>
          <a:p>
            <a:r>
              <a:rPr lang="zh-CN" altLang="en-US" sz="4000" b="1" dirty="0" smtClean="0">
                <a:solidFill>
                  <a:srgbClr val="E70334"/>
                </a:solidFill>
                <a:latin typeface="Impact" pitchFamily="34" charset="0"/>
                <a:ea typeface="微软雅黑" pitchFamily="34" charset="-122"/>
              </a:rPr>
              <a:t>未来发展</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18"/>
          <p:cNvSpPr txBox="1"/>
          <p:nvPr/>
        </p:nvSpPr>
        <p:spPr>
          <a:xfrm>
            <a:off x="646746" y="1993404"/>
            <a:ext cx="3528530"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solidFill>
                  <a:schemeClr val="tx1">
                    <a:lumMod val="65000"/>
                    <a:lumOff val="35000"/>
                  </a:schemeClr>
                </a:solidFill>
                <a:latin typeface="微软雅黑" pitchFamily="34" charset="-122"/>
                <a:ea typeface="微软雅黑" pitchFamily="34" charset="-122"/>
              </a:rPr>
              <a:t>PCM</a:t>
            </a:r>
            <a:r>
              <a:rPr lang="zh-CN" altLang="en-US" sz="1600" dirty="0">
                <a:solidFill>
                  <a:schemeClr val="tx1">
                    <a:lumMod val="65000"/>
                    <a:lumOff val="35000"/>
                  </a:schemeClr>
                </a:solidFill>
                <a:latin typeface="微软雅黑" pitchFamily="34" charset="-122"/>
                <a:ea typeface="微软雅黑" pitchFamily="34" charset="-122"/>
              </a:rPr>
              <a:t>相变存储器（</a:t>
            </a:r>
            <a:r>
              <a:rPr lang="en-US" altLang="zh-CN" sz="1600" dirty="0">
                <a:solidFill>
                  <a:schemeClr val="tx1">
                    <a:lumMod val="65000"/>
                    <a:lumOff val="35000"/>
                  </a:schemeClr>
                </a:solidFill>
                <a:latin typeface="微软雅黑" pitchFamily="34" charset="-122"/>
                <a:ea typeface="微软雅黑" pitchFamily="34" charset="-122"/>
              </a:rPr>
              <a:t>PCM/PRAM</a:t>
            </a:r>
            <a:r>
              <a:rPr lang="zh-CN" altLang="en-US" sz="1600" dirty="0">
                <a:solidFill>
                  <a:schemeClr val="tx1">
                    <a:lumMod val="65000"/>
                    <a:lumOff val="35000"/>
                  </a:schemeClr>
                </a:solidFill>
                <a:latin typeface="微软雅黑" pitchFamily="34" charset="-122"/>
                <a:ea typeface="微软雅黑" pitchFamily="34" charset="-122"/>
              </a:rPr>
              <a:t>）</a:t>
            </a:r>
          </a:p>
        </p:txBody>
      </p:sp>
      <p:sp>
        <p:nvSpPr>
          <p:cNvPr id="10" name="TextBox 18"/>
          <p:cNvSpPr txBox="1"/>
          <p:nvPr/>
        </p:nvSpPr>
        <p:spPr>
          <a:xfrm>
            <a:off x="646746" y="2356920"/>
            <a:ext cx="2794355"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solidFill>
                  <a:schemeClr val="tx1">
                    <a:lumMod val="65000"/>
                    <a:lumOff val="35000"/>
                  </a:schemeClr>
                </a:solidFill>
                <a:latin typeface="微软雅黑" pitchFamily="34" charset="-122"/>
                <a:ea typeface="微软雅黑" pitchFamily="34" charset="-122"/>
              </a:rPr>
              <a:t>MRAM</a:t>
            </a:r>
            <a:r>
              <a:rPr lang="zh-CN" altLang="en-US" sz="1600" dirty="0">
                <a:solidFill>
                  <a:schemeClr val="tx1">
                    <a:lumMod val="65000"/>
                    <a:lumOff val="35000"/>
                  </a:schemeClr>
                </a:solidFill>
                <a:latin typeface="微软雅黑" pitchFamily="34" charset="-122"/>
                <a:ea typeface="微软雅黑" pitchFamily="34" charset="-122"/>
              </a:rPr>
              <a:t>磁阻式随机存储器</a:t>
            </a:r>
          </a:p>
        </p:txBody>
      </p:sp>
      <p:sp>
        <p:nvSpPr>
          <p:cNvPr id="11" name="TextBox 18"/>
          <p:cNvSpPr txBox="1"/>
          <p:nvPr/>
        </p:nvSpPr>
        <p:spPr>
          <a:xfrm>
            <a:off x="646745" y="2720436"/>
            <a:ext cx="4676665"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err="1">
                <a:solidFill>
                  <a:schemeClr val="tx1">
                    <a:lumMod val="65000"/>
                    <a:lumOff val="35000"/>
                  </a:schemeClr>
                </a:solidFill>
                <a:latin typeface="微软雅黑" pitchFamily="34" charset="-122"/>
                <a:ea typeface="微软雅黑" pitchFamily="34" charset="-122"/>
              </a:rPr>
              <a:t>ReRAM</a:t>
            </a:r>
            <a:r>
              <a:rPr lang="zh-CN" altLang="en-US" sz="1600" dirty="0">
                <a:solidFill>
                  <a:schemeClr val="tx1">
                    <a:lumMod val="65000"/>
                    <a:lumOff val="35000"/>
                  </a:schemeClr>
                </a:solidFill>
                <a:latin typeface="微软雅黑" pitchFamily="34" charset="-122"/>
                <a:ea typeface="微软雅黑" pitchFamily="34" charset="-122"/>
              </a:rPr>
              <a:t>电阻式随机存储器（</a:t>
            </a:r>
            <a:r>
              <a:rPr lang="en-US" altLang="zh-CN" sz="1600" dirty="0">
                <a:solidFill>
                  <a:schemeClr val="tx1">
                    <a:lumMod val="65000"/>
                    <a:lumOff val="35000"/>
                  </a:schemeClr>
                </a:solidFill>
                <a:latin typeface="微软雅黑" pitchFamily="34" charset="-122"/>
                <a:ea typeface="微软雅黑" pitchFamily="34" charset="-122"/>
              </a:rPr>
              <a:t>RRAM/</a:t>
            </a:r>
            <a:r>
              <a:rPr lang="en-US" altLang="zh-CN" sz="1600" dirty="0" err="1">
                <a:solidFill>
                  <a:schemeClr val="tx1">
                    <a:lumMod val="65000"/>
                    <a:lumOff val="35000"/>
                  </a:schemeClr>
                </a:solidFill>
                <a:latin typeface="微软雅黑" pitchFamily="34" charset="-122"/>
                <a:ea typeface="微软雅黑" pitchFamily="34" charset="-122"/>
              </a:rPr>
              <a:t>ReRAM</a:t>
            </a:r>
            <a:r>
              <a:rPr lang="zh-CN" altLang="en-US" sz="1600" dirty="0">
                <a:solidFill>
                  <a:schemeClr val="tx1">
                    <a:lumMod val="65000"/>
                    <a:lumOff val="35000"/>
                  </a:schemeClr>
                </a:solidFill>
                <a:latin typeface="微软雅黑" pitchFamily="34" charset="-122"/>
                <a:ea typeface="微软雅黑" pitchFamily="34" charset="-122"/>
              </a:rPr>
              <a:t>）</a:t>
            </a:r>
          </a:p>
        </p:txBody>
      </p:sp>
      <p:sp>
        <p:nvSpPr>
          <p:cNvPr id="12" name="TextBox 18"/>
          <p:cNvSpPr txBox="1"/>
          <p:nvPr/>
        </p:nvSpPr>
        <p:spPr>
          <a:xfrm>
            <a:off x="646745" y="3359982"/>
            <a:ext cx="2762359" cy="369332"/>
          </a:xfrm>
          <a:prstGeom prst="rect">
            <a:avLst/>
          </a:prstGeom>
          <a:noFill/>
        </p:spPr>
        <p:txBody>
          <a:bodyPr wrap="none" rtlCol="0">
            <a:spAutoFit/>
          </a:bodyPr>
          <a:lstStyle/>
          <a:p>
            <a:pPr marL="285750" indent="-285750">
              <a:buFont typeface="Wingdings" panose="05000000000000000000" pitchFamily="2" charset="2"/>
              <a:buChar char="Ø"/>
            </a:pPr>
            <a:r>
              <a:rPr lang="en-US" altLang="zh-CN" dirty="0" smtClean="0">
                <a:solidFill>
                  <a:schemeClr val="tx1">
                    <a:lumMod val="65000"/>
                    <a:lumOff val="35000"/>
                  </a:schemeClr>
                </a:solidFill>
                <a:latin typeface="微软雅黑" pitchFamily="34" charset="-122"/>
                <a:ea typeface="微软雅黑" pitchFamily="34" charset="-122"/>
              </a:rPr>
              <a:t>2015 Inter 3D </a:t>
            </a:r>
            <a:r>
              <a:rPr lang="en-US" altLang="zh-CN" dirty="0" err="1" smtClean="0">
                <a:solidFill>
                  <a:schemeClr val="tx1">
                    <a:lumMod val="65000"/>
                    <a:lumOff val="35000"/>
                  </a:schemeClr>
                </a:solidFill>
                <a:latin typeface="微软雅黑" pitchFamily="34" charset="-122"/>
                <a:ea typeface="微软雅黑" pitchFamily="34" charset="-122"/>
              </a:rPr>
              <a:t>XPoint</a:t>
            </a:r>
            <a:endParaRPr lang="zh-CN" altLang="en-US"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99072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a:spLocks noChangeArrowheads="1"/>
          </p:cNvSpPr>
          <p:nvPr/>
        </p:nvSpPr>
        <p:spPr bwMode="auto">
          <a:xfrm>
            <a:off x="2584979" y="2395803"/>
            <a:ext cx="248234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5500" b="1" dirty="0">
                <a:solidFill>
                  <a:srgbClr val="E70334"/>
                </a:solidFill>
                <a:cs typeface="Calibri" pitchFamily="34" charset="0"/>
              </a:rPr>
              <a:t>Thanks!</a:t>
            </a:r>
            <a:endParaRPr lang="zh-CN" altLang="en-US" sz="5500" b="1" dirty="0">
              <a:solidFill>
                <a:srgbClr val="E70334"/>
              </a:solidFill>
              <a:cs typeface="Calibri" pitchFamily="34" charset="0"/>
            </a:endParaRPr>
          </a:p>
        </p:txBody>
      </p:sp>
    </p:spTree>
    <p:extLst>
      <p:ext uri="{BB962C8B-B14F-4D97-AF65-F5344CB8AC3E}">
        <p14:creationId xmlns:p14="http://schemas.microsoft.com/office/powerpoint/2010/main" val="2625935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p:nvPr/>
        </p:nvSpPr>
        <p:spPr>
          <a:xfrm>
            <a:off x="646746" y="967213"/>
            <a:ext cx="1500732" cy="584775"/>
          </a:xfrm>
          <a:prstGeom prst="rect">
            <a:avLst/>
          </a:prstGeom>
          <a:noFill/>
        </p:spPr>
        <p:txBody>
          <a:bodyPr wrap="none" rtlCol="0">
            <a:spAutoFit/>
          </a:bodyPr>
          <a:lstStyle/>
          <a:p>
            <a:r>
              <a:rPr lang="en-US" altLang="zh-CN" sz="3200" b="1" dirty="0" err="1" smtClean="0">
                <a:solidFill>
                  <a:srgbClr val="E70334"/>
                </a:solidFill>
                <a:latin typeface="Impact" pitchFamily="34" charset="0"/>
                <a:ea typeface="微软雅黑" pitchFamily="34" charset="-122"/>
              </a:rPr>
              <a:t>Contect</a:t>
            </a:r>
            <a:endParaRPr lang="zh-CN" altLang="zh-CN" sz="1400" b="1" dirty="0">
              <a:solidFill>
                <a:srgbClr val="E70334"/>
              </a:solidFill>
              <a:latin typeface="Impact" pitchFamily="34" charset="0"/>
              <a:ea typeface="微软雅黑" pitchFamily="34" charset="-122"/>
            </a:endParaRPr>
          </a:p>
        </p:txBody>
      </p:sp>
      <p:grpSp>
        <p:nvGrpSpPr>
          <p:cNvPr id="10" name="组合 9"/>
          <p:cNvGrpSpPr/>
          <p:nvPr/>
        </p:nvGrpSpPr>
        <p:grpSpPr>
          <a:xfrm>
            <a:off x="2617635" y="1777380"/>
            <a:ext cx="282450" cy="400110"/>
            <a:chOff x="3386818" y="3649588"/>
            <a:chExt cx="338941" cy="480133"/>
          </a:xfrm>
        </p:grpSpPr>
        <p:sp>
          <p:nvSpPr>
            <p:cNvPr id="11" name="TextBox 4"/>
            <p:cNvSpPr txBox="1"/>
            <p:nvPr/>
          </p:nvSpPr>
          <p:spPr>
            <a:xfrm>
              <a:off x="3386818" y="3649588"/>
              <a:ext cx="338941" cy="480133"/>
            </a:xfrm>
            <a:prstGeom prst="rect">
              <a:avLst/>
            </a:prstGeom>
            <a:noFill/>
          </p:spPr>
          <p:txBody>
            <a:bodyPr wrap="none" rtlCol="0">
              <a:spAutoFit/>
            </a:bodyPr>
            <a:lstStyle/>
            <a:p>
              <a:pPr algn="ctr"/>
              <a:r>
                <a:rPr lang="en-US" altLang="zh-CN" sz="2000" dirty="0">
                  <a:solidFill>
                    <a:srgbClr val="E70334"/>
                  </a:solidFill>
                  <a:latin typeface="Impact" pitchFamily="34" charset="0"/>
                </a:rPr>
                <a:t>1</a:t>
              </a:r>
              <a:endParaRPr lang="zh-CN" altLang="en-US" sz="2000" dirty="0">
                <a:solidFill>
                  <a:srgbClr val="E70334"/>
                </a:solidFill>
                <a:latin typeface="Impact" pitchFamily="34" charset="0"/>
              </a:endParaRPr>
            </a:p>
          </p:txBody>
        </p:sp>
        <p:cxnSp>
          <p:nvCxnSpPr>
            <p:cNvPr id="12" name="直接连接符 11"/>
            <p:cNvCxnSpPr>
              <a:stCxn id="11" idx="2"/>
              <a:endCxn id="11" idx="3"/>
            </p:cNvCxnSpPr>
            <p:nvPr/>
          </p:nvCxnSpPr>
          <p:spPr>
            <a:xfrm flipV="1">
              <a:off x="3556288" y="3889654"/>
              <a:ext cx="169470" cy="240066"/>
            </a:xfrm>
            <a:prstGeom prst="line">
              <a:avLst/>
            </a:prstGeom>
            <a:ln>
              <a:solidFill>
                <a:srgbClr val="E70334"/>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602412" y="2209428"/>
            <a:ext cx="312907" cy="400110"/>
            <a:chOff x="3368544" y="3649588"/>
            <a:chExt cx="375490" cy="480133"/>
          </a:xfrm>
        </p:grpSpPr>
        <p:sp>
          <p:nvSpPr>
            <p:cNvPr id="14" name="TextBox 28"/>
            <p:cNvSpPr txBox="1"/>
            <p:nvPr/>
          </p:nvSpPr>
          <p:spPr>
            <a:xfrm>
              <a:off x="3368544" y="3649588"/>
              <a:ext cx="375490" cy="480133"/>
            </a:xfrm>
            <a:prstGeom prst="rect">
              <a:avLst/>
            </a:prstGeom>
            <a:noFill/>
          </p:spPr>
          <p:txBody>
            <a:bodyPr wrap="none" rtlCol="0">
              <a:spAutoFit/>
            </a:bodyPr>
            <a:lstStyle/>
            <a:p>
              <a:pPr algn="ctr"/>
              <a:r>
                <a:rPr lang="en-US" altLang="zh-CN" sz="2000" dirty="0">
                  <a:solidFill>
                    <a:srgbClr val="E70334"/>
                  </a:solidFill>
                  <a:latin typeface="Impact" pitchFamily="34" charset="0"/>
                </a:rPr>
                <a:t>2</a:t>
              </a:r>
              <a:endParaRPr lang="zh-CN" altLang="en-US" sz="2000" dirty="0">
                <a:solidFill>
                  <a:srgbClr val="E70334"/>
                </a:solidFill>
                <a:latin typeface="Impact" pitchFamily="34" charset="0"/>
              </a:endParaRPr>
            </a:p>
          </p:txBody>
        </p:sp>
        <p:cxnSp>
          <p:nvCxnSpPr>
            <p:cNvPr id="15" name="直接连接符 14"/>
            <p:cNvCxnSpPr>
              <a:stCxn id="14" idx="2"/>
              <a:endCxn id="14" idx="3"/>
            </p:cNvCxnSpPr>
            <p:nvPr/>
          </p:nvCxnSpPr>
          <p:spPr>
            <a:xfrm flipV="1">
              <a:off x="3556290" y="3889654"/>
              <a:ext cx="187744" cy="240066"/>
            </a:xfrm>
            <a:prstGeom prst="line">
              <a:avLst/>
            </a:prstGeom>
            <a:ln>
              <a:solidFill>
                <a:srgbClr val="E70334"/>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598413" y="2641476"/>
            <a:ext cx="320922" cy="400110"/>
            <a:chOff x="3363735" y="3649588"/>
            <a:chExt cx="385106" cy="480133"/>
          </a:xfrm>
        </p:grpSpPr>
        <p:sp>
          <p:nvSpPr>
            <p:cNvPr id="17" name="TextBox 33"/>
            <p:cNvSpPr txBox="1"/>
            <p:nvPr/>
          </p:nvSpPr>
          <p:spPr>
            <a:xfrm>
              <a:off x="3363735" y="3649588"/>
              <a:ext cx="385106" cy="480133"/>
            </a:xfrm>
            <a:prstGeom prst="rect">
              <a:avLst/>
            </a:prstGeom>
            <a:noFill/>
          </p:spPr>
          <p:txBody>
            <a:bodyPr wrap="none" rtlCol="0">
              <a:spAutoFit/>
            </a:bodyPr>
            <a:lstStyle/>
            <a:p>
              <a:pPr algn="ctr"/>
              <a:r>
                <a:rPr lang="en-US" altLang="zh-CN" sz="2000" dirty="0">
                  <a:solidFill>
                    <a:srgbClr val="E70334"/>
                  </a:solidFill>
                  <a:latin typeface="Impact" pitchFamily="34" charset="0"/>
                </a:rPr>
                <a:t>3</a:t>
              </a:r>
              <a:endParaRPr lang="zh-CN" altLang="en-US" sz="2000" dirty="0">
                <a:solidFill>
                  <a:srgbClr val="E70334"/>
                </a:solidFill>
                <a:latin typeface="Impact" pitchFamily="34" charset="0"/>
              </a:endParaRPr>
            </a:p>
          </p:txBody>
        </p:sp>
        <p:cxnSp>
          <p:nvCxnSpPr>
            <p:cNvPr id="18" name="直接连接符 17"/>
            <p:cNvCxnSpPr>
              <a:stCxn id="17" idx="2"/>
              <a:endCxn id="17" idx="3"/>
            </p:cNvCxnSpPr>
            <p:nvPr/>
          </p:nvCxnSpPr>
          <p:spPr>
            <a:xfrm flipV="1">
              <a:off x="3556288" y="3889654"/>
              <a:ext cx="192553" cy="240066"/>
            </a:xfrm>
            <a:prstGeom prst="line">
              <a:avLst/>
            </a:prstGeom>
            <a:ln>
              <a:solidFill>
                <a:srgbClr val="E70334"/>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3135648" y="1777384"/>
            <a:ext cx="697627" cy="400110"/>
          </a:xfrm>
          <a:prstGeom prst="rect">
            <a:avLst/>
          </a:prstGeom>
        </p:spPr>
        <p:txBody>
          <a:bodyPr wrap="none">
            <a:spAutoFit/>
          </a:bodyPr>
          <a:lstStyle/>
          <a:p>
            <a:r>
              <a:rPr lang="zh-CN" altLang="en-US" sz="2000" dirty="0">
                <a:solidFill>
                  <a:schemeClr val="tx1">
                    <a:lumMod val="50000"/>
                    <a:lumOff val="50000"/>
                  </a:schemeClr>
                </a:solidFill>
                <a:latin typeface="微软雅黑" pitchFamily="34" charset="-122"/>
                <a:ea typeface="微软雅黑" pitchFamily="34" charset="-122"/>
              </a:rPr>
              <a:t>历史</a:t>
            </a:r>
            <a:endParaRPr lang="zh-CN" altLang="en-US" sz="2000" dirty="0"/>
          </a:p>
        </p:txBody>
      </p:sp>
      <p:sp>
        <p:nvSpPr>
          <p:cNvPr id="23" name="矩形 22"/>
          <p:cNvSpPr/>
          <p:nvPr/>
        </p:nvSpPr>
        <p:spPr>
          <a:xfrm>
            <a:off x="3135647" y="2209432"/>
            <a:ext cx="1273105" cy="400110"/>
          </a:xfrm>
          <a:prstGeom prst="rect">
            <a:avLst/>
          </a:prstGeom>
        </p:spPr>
        <p:txBody>
          <a:bodyPr wrap="none">
            <a:spAutoFit/>
          </a:bodyPr>
          <a:lstStyle/>
          <a:p>
            <a:r>
              <a:rPr lang="en-US" altLang="zh-CN" sz="2000" dirty="0">
                <a:solidFill>
                  <a:schemeClr val="tx1">
                    <a:lumMod val="50000"/>
                    <a:lumOff val="50000"/>
                  </a:schemeClr>
                </a:solidFill>
                <a:latin typeface="微软雅黑" pitchFamily="34" charset="-122"/>
                <a:ea typeface="微软雅黑" pitchFamily="34" charset="-122"/>
              </a:rPr>
              <a:t>f</a:t>
            </a:r>
            <a:r>
              <a:rPr lang="en-US" altLang="zh-CN" sz="2000" dirty="0" smtClean="0">
                <a:solidFill>
                  <a:schemeClr val="tx1">
                    <a:lumMod val="50000"/>
                    <a:lumOff val="50000"/>
                  </a:schemeClr>
                </a:solidFill>
                <a:latin typeface="微软雅黑" pitchFamily="34" charset="-122"/>
                <a:ea typeface="微软雅黑" pitchFamily="34" charset="-122"/>
              </a:rPr>
              <a:t>lash</a:t>
            </a:r>
            <a:r>
              <a:rPr lang="zh-CN" altLang="en-US" sz="2000" dirty="0">
                <a:solidFill>
                  <a:schemeClr val="tx1">
                    <a:lumMod val="50000"/>
                    <a:lumOff val="50000"/>
                  </a:schemeClr>
                </a:solidFill>
                <a:latin typeface="微软雅黑" pitchFamily="34" charset="-122"/>
                <a:ea typeface="微软雅黑" pitchFamily="34" charset="-122"/>
              </a:rPr>
              <a:t>介绍</a:t>
            </a:r>
            <a:endParaRPr lang="zh-CN" altLang="en-US" sz="2000" dirty="0"/>
          </a:p>
        </p:txBody>
      </p:sp>
      <p:sp>
        <p:nvSpPr>
          <p:cNvPr id="25" name="矩形 24"/>
          <p:cNvSpPr/>
          <p:nvPr/>
        </p:nvSpPr>
        <p:spPr>
          <a:xfrm>
            <a:off x="3106306" y="2657445"/>
            <a:ext cx="1467068" cy="400110"/>
          </a:xfrm>
          <a:prstGeom prst="rect">
            <a:avLst/>
          </a:prstGeom>
        </p:spPr>
        <p:txBody>
          <a:bodyPr wrap="none">
            <a:spAutoFit/>
          </a:bodyPr>
          <a:lstStyle/>
          <a:p>
            <a:r>
              <a:rPr lang="zh-CN" altLang="en-US" sz="2000" dirty="0" smtClean="0">
                <a:solidFill>
                  <a:schemeClr val="tx1">
                    <a:lumMod val="50000"/>
                    <a:lumOff val="50000"/>
                  </a:schemeClr>
                </a:solidFill>
                <a:latin typeface="微软雅黑" pitchFamily="34" charset="-122"/>
                <a:ea typeface="微软雅黑" pitchFamily="34" charset="-122"/>
              </a:rPr>
              <a:t>未来的发展</a:t>
            </a:r>
            <a:endParaRPr lang="zh-CN" altLang="en-US" sz="2000" dirty="0"/>
          </a:p>
        </p:txBody>
      </p:sp>
    </p:spTree>
    <p:extLst>
      <p:ext uri="{BB962C8B-B14F-4D97-AF65-F5344CB8AC3E}">
        <p14:creationId xmlns:p14="http://schemas.microsoft.com/office/powerpoint/2010/main" val="97131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1210588" cy="707886"/>
          </a:xfrm>
          <a:prstGeom prst="rect">
            <a:avLst/>
          </a:prstGeom>
          <a:noFill/>
        </p:spPr>
        <p:txBody>
          <a:bodyPr wrap="none" rtlCol="0">
            <a:spAutoFit/>
          </a:bodyPr>
          <a:lstStyle/>
          <a:p>
            <a:r>
              <a:rPr lang="zh-CN" altLang="en-US" sz="4000" b="1" dirty="0" smtClean="0">
                <a:solidFill>
                  <a:srgbClr val="E70334"/>
                </a:solidFill>
                <a:latin typeface="Impact" pitchFamily="34" charset="0"/>
                <a:ea typeface="微软雅黑" pitchFamily="34" charset="-122"/>
              </a:rPr>
              <a:t>历史</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3"/>
          <p:cNvSpPr txBox="1"/>
          <p:nvPr/>
        </p:nvSpPr>
        <p:spPr>
          <a:xfrm>
            <a:off x="1155200" y="2134222"/>
            <a:ext cx="588624" cy="297454"/>
          </a:xfrm>
          <a:prstGeom prst="rect">
            <a:avLst/>
          </a:prstGeom>
          <a:noFill/>
          <a:ln>
            <a:noFill/>
          </a:ln>
        </p:spPr>
        <p:txBody>
          <a:bodyPr wrap="none" rtlCol="0">
            <a:spAutoFit/>
          </a:bodyPr>
          <a:lstStyle/>
          <a:p>
            <a:pPr algn="r"/>
            <a:r>
              <a:rPr lang="en-US" altLang="zh-CN" sz="1333" i="1" dirty="0" smtClean="0">
                <a:solidFill>
                  <a:srgbClr val="E70334"/>
                </a:solidFill>
                <a:latin typeface="微软雅黑" pitchFamily="34" charset="-122"/>
                <a:ea typeface="微软雅黑" pitchFamily="34" charset="-122"/>
              </a:rPr>
              <a:t>1980</a:t>
            </a:r>
            <a:endParaRPr lang="zh-CN" altLang="en-US" sz="1333" i="1" dirty="0">
              <a:solidFill>
                <a:srgbClr val="E70334"/>
              </a:solidFill>
              <a:latin typeface="微软雅黑" pitchFamily="34" charset="-122"/>
              <a:ea typeface="微软雅黑" pitchFamily="34" charset="-122"/>
            </a:endParaRPr>
          </a:p>
        </p:txBody>
      </p:sp>
      <p:cxnSp>
        <p:nvCxnSpPr>
          <p:cNvPr id="31" name="直接连接符 30"/>
          <p:cNvCxnSpPr/>
          <p:nvPr/>
        </p:nvCxnSpPr>
        <p:spPr>
          <a:xfrm>
            <a:off x="1829780" y="1837387"/>
            <a:ext cx="0" cy="288032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xtBox 13"/>
          <p:cNvSpPr txBox="1"/>
          <p:nvPr/>
        </p:nvSpPr>
        <p:spPr>
          <a:xfrm>
            <a:off x="1135965" y="2635344"/>
            <a:ext cx="607859" cy="307777"/>
          </a:xfrm>
          <a:prstGeom prst="rect">
            <a:avLst/>
          </a:prstGeom>
          <a:noFill/>
          <a:ln>
            <a:noFill/>
          </a:ln>
        </p:spPr>
        <p:txBody>
          <a:bodyPr wrap="none" rtlCol="0">
            <a:spAutoFit/>
          </a:bodyPr>
          <a:lstStyle>
            <a:defPPr>
              <a:defRPr lang="zh-CN"/>
            </a:defPPr>
            <a:lvl1pPr algn="r">
              <a:defRPr sz="1600" b="1">
                <a:solidFill>
                  <a:srgbClr val="E70334"/>
                </a:solidFill>
                <a:latin typeface="微软雅黑" pitchFamily="34" charset="-122"/>
                <a:ea typeface="微软雅黑" pitchFamily="34" charset="-122"/>
              </a:defRPr>
            </a:lvl1pPr>
          </a:lstStyle>
          <a:p>
            <a:r>
              <a:rPr lang="en-US" altLang="zh-CN" sz="1400" b="0" i="1" dirty="0"/>
              <a:t>1984</a:t>
            </a:r>
            <a:endParaRPr lang="zh-CN" altLang="en-US" sz="1333" b="0" i="1" dirty="0"/>
          </a:p>
        </p:txBody>
      </p:sp>
      <p:sp>
        <p:nvSpPr>
          <p:cNvPr id="36" name="TextBox 14"/>
          <p:cNvSpPr txBox="1"/>
          <p:nvPr/>
        </p:nvSpPr>
        <p:spPr>
          <a:xfrm>
            <a:off x="1155200" y="3136465"/>
            <a:ext cx="588624" cy="297454"/>
          </a:xfrm>
          <a:prstGeom prst="rect">
            <a:avLst/>
          </a:prstGeom>
          <a:noFill/>
          <a:ln>
            <a:noFill/>
          </a:ln>
        </p:spPr>
        <p:txBody>
          <a:bodyPr wrap="none" rtlCol="0">
            <a:spAutoFit/>
          </a:bodyPr>
          <a:lstStyle/>
          <a:p>
            <a:pPr algn="r"/>
            <a:r>
              <a:rPr lang="en-US" altLang="zh-CN" sz="1333" i="1" dirty="0" smtClean="0">
                <a:solidFill>
                  <a:srgbClr val="E70334"/>
                </a:solidFill>
                <a:latin typeface="微软雅黑" pitchFamily="34" charset="-122"/>
                <a:ea typeface="微软雅黑" pitchFamily="34" charset="-122"/>
              </a:rPr>
              <a:t>1988</a:t>
            </a:r>
            <a:endParaRPr lang="zh-CN" altLang="en-US" sz="1333" i="1" dirty="0">
              <a:solidFill>
                <a:srgbClr val="E70334"/>
              </a:solidFill>
              <a:latin typeface="微软雅黑" pitchFamily="34" charset="-122"/>
              <a:ea typeface="微软雅黑" pitchFamily="34" charset="-122"/>
            </a:endParaRPr>
          </a:p>
        </p:txBody>
      </p:sp>
      <p:sp>
        <p:nvSpPr>
          <p:cNvPr id="37" name="TextBox 15"/>
          <p:cNvSpPr txBox="1"/>
          <p:nvPr/>
        </p:nvSpPr>
        <p:spPr>
          <a:xfrm>
            <a:off x="1155200" y="3637587"/>
            <a:ext cx="588624" cy="297454"/>
          </a:xfrm>
          <a:prstGeom prst="rect">
            <a:avLst/>
          </a:prstGeom>
          <a:noFill/>
          <a:ln>
            <a:noFill/>
          </a:ln>
        </p:spPr>
        <p:txBody>
          <a:bodyPr wrap="none" rtlCol="0">
            <a:spAutoFit/>
          </a:bodyPr>
          <a:lstStyle>
            <a:defPPr>
              <a:defRPr lang="zh-CN"/>
            </a:defPPr>
            <a:lvl1pPr algn="r">
              <a:defRPr sz="1600" b="1">
                <a:solidFill>
                  <a:srgbClr val="E70334"/>
                </a:solidFill>
                <a:latin typeface="微软雅黑" pitchFamily="34" charset="-122"/>
                <a:ea typeface="微软雅黑" pitchFamily="34" charset="-122"/>
              </a:defRPr>
            </a:lvl1pPr>
          </a:lstStyle>
          <a:p>
            <a:r>
              <a:rPr lang="en-US" altLang="zh-CN" sz="1333" b="0" i="1" dirty="0" smtClean="0"/>
              <a:t>1989</a:t>
            </a:r>
            <a:endParaRPr lang="zh-CN" altLang="en-US" sz="1333" b="0" i="1" dirty="0"/>
          </a:p>
        </p:txBody>
      </p:sp>
      <p:sp>
        <p:nvSpPr>
          <p:cNvPr id="38" name="TextBox 18"/>
          <p:cNvSpPr txBox="1"/>
          <p:nvPr/>
        </p:nvSpPr>
        <p:spPr>
          <a:xfrm>
            <a:off x="1937792" y="2134222"/>
            <a:ext cx="3295454" cy="297454"/>
          </a:xfrm>
          <a:prstGeom prst="rect">
            <a:avLst/>
          </a:prstGeom>
          <a:noFill/>
        </p:spPr>
        <p:txBody>
          <a:bodyPr wrap="none" rtlCol="0">
            <a:spAutoFit/>
          </a:bodyPr>
          <a:lstStyle/>
          <a:p>
            <a:r>
              <a:rPr lang="en-US" altLang="zh-CN" sz="1333" dirty="0">
                <a:solidFill>
                  <a:schemeClr val="tx1">
                    <a:lumMod val="65000"/>
                    <a:lumOff val="35000"/>
                  </a:schemeClr>
                </a:solidFill>
                <a:latin typeface="微软雅黑" pitchFamily="34" charset="-122"/>
                <a:ea typeface="微软雅黑" pitchFamily="34" charset="-122"/>
              </a:rPr>
              <a:t> </a:t>
            </a:r>
            <a:r>
              <a:rPr lang="en-US" altLang="zh-CN" sz="1333" dirty="0" err="1">
                <a:solidFill>
                  <a:schemeClr val="tx1">
                    <a:lumMod val="65000"/>
                    <a:lumOff val="35000"/>
                  </a:schemeClr>
                </a:solidFill>
                <a:latin typeface="微软雅黑" pitchFamily="34" charset="-122"/>
                <a:ea typeface="微软雅黑" pitchFamily="34" charset="-122"/>
              </a:rPr>
              <a:t>Fujio</a:t>
            </a:r>
            <a:r>
              <a:rPr lang="en-US" altLang="zh-CN" sz="1333" dirty="0">
                <a:solidFill>
                  <a:schemeClr val="tx1">
                    <a:lumMod val="65000"/>
                    <a:lumOff val="35000"/>
                  </a:schemeClr>
                </a:solidFill>
                <a:latin typeface="微软雅黑" pitchFamily="34" charset="-122"/>
                <a:ea typeface="微软雅黑" pitchFamily="34" charset="-122"/>
              </a:rPr>
              <a:t> </a:t>
            </a:r>
            <a:r>
              <a:rPr lang="en-US" altLang="zh-CN" sz="1333" dirty="0" err="1" smtClean="0">
                <a:solidFill>
                  <a:schemeClr val="tx1">
                    <a:lumMod val="65000"/>
                    <a:lumOff val="35000"/>
                  </a:schemeClr>
                </a:solidFill>
                <a:latin typeface="微软雅黑" pitchFamily="34" charset="-122"/>
                <a:ea typeface="微软雅黑" pitchFamily="34" charset="-122"/>
              </a:rPr>
              <a:t>Masuoka</a:t>
            </a:r>
            <a:r>
              <a:rPr lang="zh-CN" altLang="en-US" sz="1333" dirty="0">
                <a:solidFill>
                  <a:schemeClr val="tx1">
                    <a:lumMod val="65000"/>
                    <a:lumOff val="35000"/>
                  </a:schemeClr>
                </a:solidFill>
                <a:latin typeface="微软雅黑" pitchFamily="34" charset="-122"/>
                <a:ea typeface="微软雅黑" pitchFamily="34" charset="-122"/>
              </a:rPr>
              <a:t>（桀冈富士雄</a:t>
            </a:r>
            <a:r>
              <a:rPr lang="zh-CN" altLang="en-US" sz="1333" dirty="0" smtClean="0">
                <a:solidFill>
                  <a:schemeClr val="tx1">
                    <a:lumMod val="65000"/>
                    <a:lumOff val="35000"/>
                  </a:schemeClr>
                </a:solidFill>
                <a:latin typeface="微软雅黑" pitchFamily="34" charset="-122"/>
                <a:ea typeface="微软雅黑" pitchFamily="34" charset="-122"/>
              </a:rPr>
              <a:t>）</a:t>
            </a:r>
            <a:r>
              <a:rPr lang="en-US" altLang="zh-CN" sz="1333" dirty="0">
                <a:solidFill>
                  <a:schemeClr val="tx1">
                    <a:lumMod val="65000"/>
                    <a:lumOff val="35000"/>
                  </a:schemeClr>
                </a:solidFill>
                <a:latin typeface="微软雅黑" pitchFamily="34" charset="-122"/>
                <a:ea typeface="微软雅黑" pitchFamily="34" charset="-122"/>
              </a:rPr>
              <a:t>,</a:t>
            </a:r>
            <a:r>
              <a:rPr lang="en-US" altLang="zh-CN" sz="1333" dirty="0" smtClean="0">
                <a:solidFill>
                  <a:schemeClr val="tx1">
                    <a:lumMod val="65000"/>
                    <a:lumOff val="35000"/>
                  </a:schemeClr>
                </a:solidFill>
                <a:latin typeface="微软雅黑" pitchFamily="34" charset="-122"/>
                <a:ea typeface="微软雅黑" pitchFamily="34" charset="-122"/>
              </a:rPr>
              <a:t>Toshiba</a:t>
            </a:r>
            <a:endParaRPr lang="zh-CN" altLang="en-US" sz="1333" dirty="0">
              <a:solidFill>
                <a:schemeClr val="tx1">
                  <a:lumMod val="65000"/>
                  <a:lumOff val="35000"/>
                </a:schemeClr>
              </a:solidFill>
              <a:latin typeface="微软雅黑" pitchFamily="34" charset="-122"/>
              <a:ea typeface="微软雅黑" pitchFamily="34" charset="-122"/>
            </a:endParaRPr>
          </a:p>
        </p:txBody>
      </p:sp>
      <p:sp>
        <p:nvSpPr>
          <p:cNvPr id="39" name="TextBox 18"/>
          <p:cNvSpPr txBox="1"/>
          <p:nvPr/>
        </p:nvSpPr>
        <p:spPr>
          <a:xfrm>
            <a:off x="1940456" y="2653640"/>
            <a:ext cx="4930196" cy="297454"/>
          </a:xfrm>
          <a:prstGeom prst="rect">
            <a:avLst/>
          </a:prstGeom>
          <a:noFill/>
        </p:spPr>
        <p:txBody>
          <a:bodyPr wrap="none" rtlCol="0">
            <a:spAutoFit/>
          </a:bodyPr>
          <a:lstStyle/>
          <a:p>
            <a:r>
              <a:rPr lang="en-US" altLang="zh-CN" sz="1333" dirty="0">
                <a:solidFill>
                  <a:schemeClr val="tx1">
                    <a:lumMod val="65000"/>
                    <a:lumOff val="35000"/>
                  </a:schemeClr>
                </a:solidFill>
                <a:latin typeface="微软雅黑" pitchFamily="34" charset="-122"/>
                <a:ea typeface="微软雅黑" pitchFamily="34" charset="-122"/>
              </a:rPr>
              <a:t> </a:t>
            </a:r>
            <a:r>
              <a:rPr lang="en-US" altLang="zh-CN" sz="1333" dirty="0" err="1" smtClean="0">
                <a:solidFill>
                  <a:schemeClr val="tx1">
                    <a:lumMod val="65000"/>
                    <a:lumOff val="35000"/>
                  </a:schemeClr>
                </a:solidFill>
                <a:latin typeface="微软雅黑" pitchFamily="34" charset="-122"/>
                <a:ea typeface="微软雅黑" pitchFamily="34" charset="-122"/>
              </a:rPr>
              <a:t>Masuoka</a:t>
            </a:r>
            <a:r>
              <a:rPr lang="zh-CN" altLang="en-US" sz="1333" dirty="0" smtClean="0">
                <a:solidFill>
                  <a:schemeClr val="tx1">
                    <a:lumMod val="65000"/>
                    <a:lumOff val="35000"/>
                  </a:schemeClr>
                </a:solidFill>
                <a:latin typeface="微软雅黑" pitchFamily="34" charset="-122"/>
                <a:ea typeface="微软雅黑" pitchFamily="34" charset="-122"/>
              </a:rPr>
              <a:t>，</a:t>
            </a:r>
            <a:r>
              <a:rPr lang="en-US" altLang="zh-CN" sz="1333" dirty="0" smtClean="0">
                <a:solidFill>
                  <a:schemeClr val="tx1">
                    <a:lumMod val="65000"/>
                    <a:lumOff val="35000"/>
                  </a:schemeClr>
                </a:solidFill>
                <a:latin typeface="微软雅黑" pitchFamily="34" charset="-122"/>
                <a:ea typeface="微软雅黑" pitchFamily="34" charset="-122"/>
              </a:rPr>
              <a:t>International </a:t>
            </a:r>
            <a:r>
              <a:rPr lang="en-US" altLang="zh-CN" sz="1333" dirty="0">
                <a:solidFill>
                  <a:schemeClr val="tx1">
                    <a:lumMod val="65000"/>
                    <a:lumOff val="35000"/>
                  </a:schemeClr>
                </a:solidFill>
                <a:latin typeface="微软雅黑" pitchFamily="34" charset="-122"/>
                <a:ea typeface="微软雅黑" pitchFamily="34" charset="-122"/>
              </a:rPr>
              <a:t>Electron Devices Meeting (IEDM)</a:t>
            </a:r>
            <a:endParaRPr lang="zh-CN" altLang="en-US" sz="1333" dirty="0">
              <a:solidFill>
                <a:schemeClr val="tx1">
                  <a:lumMod val="65000"/>
                  <a:lumOff val="35000"/>
                </a:schemeClr>
              </a:solidFill>
              <a:latin typeface="微软雅黑" pitchFamily="34" charset="-122"/>
              <a:ea typeface="微软雅黑" pitchFamily="34" charset="-122"/>
            </a:endParaRPr>
          </a:p>
        </p:txBody>
      </p:sp>
      <p:sp>
        <p:nvSpPr>
          <p:cNvPr id="41" name="TextBox 18"/>
          <p:cNvSpPr txBox="1"/>
          <p:nvPr/>
        </p:nvSpPr>
        <p:spPr>
          <a:xfrm>
            <a:off x="2017828" y="3136110"/>
            <a:ext cx="1494512" cy="297454"/>
          </a:xfrm>
          <a:prstGeom prst="rect">
            <a:avLst/>
          </a:prstGeom>
          <a:noFill/>
        </p:spPr>
        <p:txBody>
          <a:bodyPr wrap="none" rtlCol="0">
            <a:spAutoFit/>
          </a:bodyPr>
          <a:lstStyle/>
          <a:p>
            <a:r>
              <a:rPr lang="en-US" altLang="zh-CN" sz="1333" dirty="0" smtClean="0">
                <a:solidFill>
                  <a:schemeClr val="tx1">
                    <a:lumMod val="65000"/>
                    <a:lumOff val="35000"/>
                  </a:schemeClr>
                </a:solidFill>
                <a:latin typeface="微软雅黑" pitchFamily="34" charset="-122"/>
                <a:ea typeface="微软雅黑" pitchFamily="34" charset="-122"/>
              </a:rPr>
              <a:t>Inter NOR flash</a:t>
            </a:r>
            <a:endParaRPr lang="zh-CN" altLang="en-US" sz="1333" dirty="0">
              <a:solidFill>
                <a:schemeClr val="tx1">
                  <a:lumMod val="65000"/>
                  <a:lumOff val="35000"/>
                </a:schemeClr>
              </a:solidFill>
              <a:latin typeface="微软雅黑" pitchFamily="34" charset="-122"/>
              <a:ea typeface="微软雅黑" pitchFamily="34" charset="-122"/>
            </a:endParaRPr>
          </a:p>
        </p:txBody>
      </p:sp>
      <p:sp>
        <p:nvSpPr>
          <p:cNvPr id="42" name="TextBox 18"/>
          <p:cNvSpPr txBox="1"/>
          <p:nvPr/>
        </p:nvSpPr>
        <p:spPr>
          <a:xfrm>
            <a:off x="1992515" y="3637587"/>
            <a:ext cx="1817485" cy="297454"/>
          </a:xfrm>
          <a:prstGeom prst="rect">
            <a:avLst/>
          </a:prstGeom>
          <a:noFill/>
        </p:spPr>
        <p:txBody>
          <a:bodyPr wrap="none" rtlCol="0">
            <a:spAutoFit/>
          </a:bodyPr>
          <a:lstStyle/>
          <a:p>
            <a:r>
              <a:rPr lang="en-US" altLang="zh-CN" sz="1333" dirty="0">
                <a:solidFill>
                  <a:schemeClr val="tx1">
                    <a:lumMod val="65000"/>
                    <a:lumOff val="35000"/>
                  </a:schemeClr>
                </a:solidFill>
                <a:latin typeface="微软雅黑" pitchFamily="34" charset="-122"/>
                <a:ea typeface="微软雅黑" pitchFamily="34" charset="-122"/>
              </a:rPr>
              <a:t>Toshiba</a:t>
            </a:r>
            <a:r>
              <a:rPr lang="zh-CN" altLang="en-US" sz="1333" dirty="0" smtClean="0">
                <a:solidFill>
                  <a:schemeClr val="tx1">
                    <a:lumMod val="65000"/>
                    <a:lumOff val="35000"/>
                  </a:schemeClr>
                </a:solidFill>
                <a:latin typeface="微软雅黑" pitchFamily="34" charset="-122"/>
                <a:ea typeface="微软雅黑" pitchFamily="34" charset="-122"/>
              </a:rPr>
              <a:t> </a:t>
            </a:r>
            <a:r>
              <a:rPr lang="en-US" altLang="zh-CN" sz="1333" dirty="0" smtClean="0">
                <a:solidFill>
                  <a:schemeClr val="tx1">
                    <a:lumMod val="65000"/>
                    <a:lumOff val="35000"/>
                  </a:schemeClr>
                </a:solidFill>
                <a:latin typeface="微软雅黑" pitchFamily="34" charset="-122"/>
                <a:ea typeface="微软雅黑" pitchFamily="34" charset="-122"/>
              </a:rPr>
              <a:t>NAND flash</a:t>
            </a:r>
            <a:endParaRPr lang="zh-CN" altLang="en-US" sz="1333"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12048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1210588" cy="707886"/>
          </a:xfrm>
          <a:prstGeom prst="rect">
            <a:avLst/>
          </a:prstGeom>
          <a:noFill/>
        </p:spPr>
        <p:txBody>
          <a:bodyPr wrap="none" rtlCol="0">
            <a:spAutoFit/>
          </a:bodyPr>
          <a:lstStyle/>
          <a:p>
            <a:r>
              <a:rPr lang="zh-CN" altLang="en-US" sz="4000" b="1" dirty="0">
                <a:solidFill>
                  <a:srgbClr val="E70334"/>
                </a:solidFill>
                <a:latin typeface="Impact" pitchFamily="34" charset="0"/>
                <a:ea typeface="微软雅黑" pitchFamily="34" charset="-122"/>
              </a:rPr>
              <a:t>介绍</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18"/>
          <p:cNvSpPr txBox="1"/>
          <p:nvPr/>
        </p:nvSpPr>
        <p:spPr>
          <a:xfrm>
            <a:off x="770156" y="2012940"/>
            <a:ext cx="5314340"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tx1">
                    <a:lumMod val="65000"/>
                    <a:lumOff val="35000"/>
                  </a:schemeClr>
                </a:solidFill>
                <a:latin typeface="微软雅黑" pitchFamily="34" charset="-122"/>
                <a:ea typeface="微软雅黑" pitchFamily="34" charset="-122"/>
              </a:rPr>
              <a:t>非易失性存储器（</a:t>
            </a:r>
            <a:r>
              <a:rPr lang="en-US" altLang="zh-CN" sz="1600" dirty="0" smtClean="0">
                <a:solidFill>
                  <a:schemeClr val="tx1">
                    <a:lumMod val="65000"/>
                    <a:lumOff val="35000"/>
                  </a:schemeClr>
                </a:solidFill>
                <a:latin typeface="微软雅黑" pitchFamily="34" charset="-122"/>
                <a:ea typeface="微软雅黑" pitchFamily="34" charset="-122"/>
              </a:rPr>
              <a:t>non-volatile </a:t>
            </a:r>
            <a:r>
              <a:rPr lang="en-US" altLang="zh-CN" sz="1600" dirty="0">
                <a:solidFill>
                  <a:schemeClr val="tx1">
                    <a:lumMod val="65000"/>
                    <a:lumOff val="35000"/>
                  </a:schemeClr>
                </a:solidFill>
                <a:latin typeface="微软雅黑" pitchFamily="34" charset="-122"/>
                <a:ea typeface="微软雅黑" pitchFamily="34" charset="-122"/>
              </a:rPr>
              <a:t>computer </a:t>
            </a:r>
            <a:r>
              <a:rPr lang="en-US" altLang="zh-CN" sz="1600" dirty="0" smtClean="0">
                <a:solidFill>
                  <a:schemeClr val="tx1">
                    <a:lumMod val="65000"/>
                    <a:lumOff val="35000"/>
                  </a:schemeClr>
                </a:solidFill>
                <a:latin typeface="微软雅黑" pitchFamily="34" charset="-122"/>
                <a:ea typeface="微软雅黑" pitchFamily="34" charset="-122"/>
              </a:rPr>
              <a:t>storage</a:t>
            </a:r>
            <a:r>
              <a:rPr lang="zh-CN" altLang="en-US" sz="1600" dirty="0" smtClean="0">
                <a:solidFill>
                  <a:schemeClr val="tx1">
                    <a:lumMod val="65000"/>
                    <a:lumOff val="35000"/>
                  </a:schemeClr>
                </a:solidFill>
                <a:latin typeface="微软雅黑" pitchFamily="34" charset="-122"/>
                <a:ea typeface="微软雅黑" pitchFamily="34" charset="-122"/>
              </a:rPr>
              <a:t>）</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41" name="TextBox 18"/>
          <p:cNvSpPr txBox="1"/>
          <p:nvPr/>
        </p:nvSpPr>
        <p:spPr>
          <a:xfrm>
            <a:off x="770156" y="2588103"/>
            <a:ext cx="2114681"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smtClean="0">
                <a:solidFill>
                  <a:schemeClr val="tx1">
                    <a:lumMod val="65000"/>
                    <a:lumOff val="35000"/>
                  </a:schemeClr>
                </a:solidFill>
                <a:latin typeface="微软雅黑" pitchFamily="34" charset="-122"/>
                <a:ea typeface="微软雅黑" pitchFamily="34" charset="-122"/>
              </a:rPr>
              <a:t>电可擦除、可编程</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15" name="TextBox 18"/>
          <p:cNvSpPr txBox="1"/>
          <p:nvPr/>
        </p:nvSpPr>
        <p:spPr>
          <a:xfrm>
            <a:off x="785664" y="3095010"/>
            <a:ext cx="1937775"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smtClean="0">
                <a:solidFill>
                  <a:schemeClr val="tx1">
                    <a:lumMod val="65000"/>
                    <a:lumOff val="35000"/>
                  </a:schemeClr>
                </a:solidFill>
                <a:latin typeface="微软雅黑" pitchFamily="34" charset="-122"/>
                <a:ea typeface="微软雅黑" pitchFamily="34" charset="-122"/>
              </a:rPr>
              <a:t>EEPROM</a:t>
            </a:r>
            <a:r>
              <a:rPr lang="zh-CN" altLang="en-US" sz="1600" dirty="0" smtClean="0">
                <a:solidFill>
                  <a:schemeClr val="tx1">
                    <a:lumMod val="65000"/>
                    <a:lumOff val="35000"/>
                  </a:schemeClr>
                </a:solidFill>
                <a:latin typeface="微软雅黑" pitchFamily="34" charset="-122"/>
                <a:ea typeface="微软雅黑" pitchFamily="34" charset="-122"/>
              </a:rPr>
              <a:t>的一种</a:t>
            </a:r>
            <a:endParaRPr lang="zh-CN" altLang="en-US" sz="16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34926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2768707" cy="707886"/>
          </a:xfrm>
          <a:prstGeom prst="rect">
            <a:avLst/>
          </a:prstGeom>
          <a:noFill/>
        </p:spPr>
        <p:txBody>
          <a:bodyPr wrap="none" rtlCol="0">
            <a:spAutoFit/>
          </a:bodyPr>
          <a:lstStyle/>
          <a:p>
            <a:r>
              <a:rPr lang="en-US" altLang="zh-CN" sz="4000" b="1" dirty="0" smtClean="0">
                <a:solidFill>
                  <a:srgbClr val="E70334"/>
                </a:solidFill>
                <a:latin typeface="Impact" pitchFamily="34" charset="0"/>
                <a:ea typeface="微软雅黑" pitchFamily="34" charset="-122"/>
              </a:rPr>
              <a:t>NOR </a:t>
            </a:r>
            <a:r>
              <a:rPr lang="en-US" altLang="zh-CN" sz="4000" b="1" dirty="0" err="1" smtClean="0">
                <a:solidFill>
                  <a:srgbClr val="E70334"/>
                </a:solidFill>
                <a:latin typeface="Impact" pitchFamily="34" charset="0"/>
                <a:ea typeface="微软雅黑" pitchFamily="34" charset="-122"/>
              </a:rPr>
              <a:t>vs</a:t>
            </a:r>
            <a:r>
              <a:rPr lang="en-US" altLang="zh-CN" sz="4000" b="1" dirty="0" smtClean="0">
                <a:solidFill>
                  <a:srgbClr val="E70334"/>
                </a:solidFill>
                <a:latin typeface="Impact" pitchFamily="34" charset="0"/>
                <a:ea typeface="微软雅黑" pitchFamily="34" charset="-122"/>
              </a:rPr>
              <a:t> NAND</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46746" y="2065412"/>
            <a:ext cx="6238254" cy="369332"/>
          </a:xfrm>
          <a:prstGeom prst="rect">
            <a:avLst/>
          </a:prstGeom>
        </p:spPr>
        <p:txBody>
          <a:bodyPr wrap="square">
            <a:spAutoFit/>
          </a:bodyPr>
          <a:lstStyle/>
          <a:p>
            <a:pPr marL="285750" indent="-285750">
              <a:buFont typeface="Wingdings" panose="05000000000000000000" pitchFamily="2" charset="2"/>
              <a:buChar char="Ø"/>
            </a:pPr>
            <a:r>
              <a:rPr lang="en-US" altLang="zh-CN" b="1" dirty="0" smtClean="0">
                <a:solidFill>
                  <a:srgbClr val="454545"/>
                </a:solidFill>
                <a:latin typeface="Microsoft Yahei" panose="020B0503020204020204" pitchFamily="34" charset="-122"/>
                <a:ea typeface="Microsoft Yahei" panose="020B0503020204020204" pitchFamily="34" charset="-122"/>
              </a:rPr>
              <a:t>NOR(</a:t>
            </a:r>
            <a:r>
              <a:rPr lang="zh-CN" altLang="en-US" b="1" dirty="0">
                <a:solidFill>
                  <a:srgbClr val="454545"/>
                </a:solidFill>
                <a:latin typeface="Microsoft Yahei" panose="020B0503020204020204" pitchFamily="34" charset="-122"/>
                <a:ea typeface="Microsoft Yahei" panose="020B0503020204020204" pitchFamily="34" charset="-122"/>
              </a:rPr>
              <a:t>热电子效应</a:t>
            </a:r>
            <a:r>
              <a:rPr lang="en-US" altLang="zh-CN" b="1" dirty="0" smtClean="0">
                <a:solidFill>
                  <a:srgbClr val="454545"/>
                </a:solidFill>
                <a:latin typeface="Microsoft Yahei" panose="020B0503020204020204" pitchFamily="34" charset="-122"/>
                <a:ea typeface="Microsoft Yahei" panose="020B0503020204020204" pitchFamily="34" charset="-122"/>
              </a:rPr>
              <a:t>)</a:t>
            </a:r>
          </a:p>
        </p:txBody>
      </p:sp>
      <p:sp>
        <p:nvSpPr>
          <p:cNvPr id="5" name="矩形 4"/>
          <p:cNvSpPr/>
          <p:nvPr/>
        </p:nvSpPr>
        <p:spPr>
          <a:xfrm>
            <a:off x="900020" y="2426000"/>
            <a:ext cx="2262158"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数据线和地址线分离</a:t>
            </a:r>
            <a:endParaRPr lang="zh-CN" altLang="en-US" dirty="0"/>
          </a:p>
        </p:txBody>
      </p:sp>
      <p:sp>
        <p:nvSpPr>
          <p:cNvPr id="7" name="矩形 6"/>
          <p:cNvSpPr/>
          <p:nvPr/>
        </p:nvSpPr>
        <p:spPr>
          <a:xfrm>
            <a:off x="900020" y="2799418"/>
            <a:ext cx="2492990"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以字节或字为单位编程</a:t>
            </a:r>
            <a:endParaRPr lang="zh-CN" altLang="en-US" dirty="0"/>
          </a:p>
        </p:txBody>
      </p:sp>
      <p:sp>
        <p:nvSpPr>
          <p:cNvPr id="8" name="矩形 7"/>
          <p:cNvSpPr/>
          <p:nvPr/>
        </p:nvSpPr>
        <p:spPr>
          <a:xfrm>
            <a:off x="900020" y="3167912"/>
            <a:ext cx="1800493"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以块为单位擦除</a:t>
            </a:r>
            <a:endParaRPr lang="zh-CN" altLang="en-US" dirty="0"/>
          </a:p>
        </p:txBody>
      </p:sp>
      <p:sp>
        <p:nvSpPr>
          <p:cNvPr id="9" name="矩形 8"/>
          <p:cNvSpPr/>
          <p:nvPr/>
        </p:nvSpPr>
        <p:spPr>
          <a:xfrm>
            <a:off x="900020" y="3536406"/>
            <a:ext cx="2262158" cy="369332"/>
          </a:xfrm>
          <a:prstGeom prst="rect">
            <a:avLst/>
          </a:prstGeom>
        </p:spPr>
        <p:txBody>
          <a:bodyPr wrap="none">
            <a:spAutoFit/>
          </a:bodyPr>
          <a:lstStyle/>
          <a:p>
            <a:r>
              <a:rPr lang="zh-CN" altLang="en-US" smtClean="0">
                <a:solidFill>
                  <a:srgbClr val="454545"/>
                </a:solidFill>
                <a:latin typeface="Microsoft Yahei" panose="020B0503020204020204" pitchFamily="34" charset="-122"/>
                <a:ea typeface="Microsoft Yahei" panose="020B0503020204020204" pitchFamily="34" charset="-122"/>
              </a:rPr>
              <a:t>编程和擦除的速度慢</a:t>
            </a:r>
            <a:endParaRPr lang="zh-CN" altLang="en-US" dirty="0"/>
          </a:p>
        </p:txBody>
      </p:sp>
      <p:sp>
        <p:nvSpPr>
          <p:cNvPr id="10" name="矩形 9"/>
          <p:cNvSpPr/>
          <p:nvPr/>
        </p:nvSpPr>
        <p:spPr>
          <a:xfrm>
            <a:off x="923103" y="3904900"/>
            <a:ext cx="1107996"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耗电量大</a:t>
            </a:r>
            <a:endParaRPr lang="zh-CN" altLang="en-US" dirty="0"/>
          </a:p>
        </p:txBody>
      </p:sp>
      <p:sp>
        <p:nvSpPr>
          <p:cNvPr id="11" name="矩形 10"/>
          <p:cNvSpPr/>
          <p:nvPr/>
        </p:nvSpPr>
        <p:spPr>
          <a:xfrm>
            <a:off x="923103" y="4272556"/>
            <a:ext cx="877163"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价格高</a:t>
            </a:r>
            <a:endParaRPr lang="zh-CN" altLang="en-US" dirty="0"/>
          </a:p>
        </p:txBody>
      </p:sp>
    </p:spTree>
    <p:extLst>
      <p:ext uri="{BB962C8B-B14F-4D97-AF65-F5344CB8AC3E}">
        <p14:creationId xmlns:p14="http://schemas.microsoft.com/office/powerpoint/2010/main" val="2257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2768707" cy="707886"/>
          </a:xfrm>
          <a:prstGeom prst="rect">
            <a:avLst/>
          </a:prstGeom>
          <a:noFill/>
        </p:spPr>
        <p:txBody>
          <a:bodyPr wrap="none" rtlCol="0">
            <a:spAutoFit/>
          </a:bodyPr>
          <a:lstStyle/>
          <a:p>
            <a:r>
              <a:rPr lang="en-US" altLang="zh-CN" sz="4000" b="1" dirty="0" smtClean="0">
                <a:solidFill>
                  <a:srgbClr val="E70334"/>
                </a:solidFill>
                <a:latin typeface="Impact" pitchFamily="34" charset="0"/>
                <a:ea typeface="微软雅黑" pitchFamily="34" charset="-122"/>
              </a:rPr>
              <a:t>NOR </a:t>
            </a:r>
            <a:r>
              <a:rPr lang="en-US" altLang="zh-CN" sz="4000" b="1" dirty="0" err="1" smtClean="0">
                <a:solidFill>
                  <a:srgbClr val="E70334"/>
                </a:solidFill>
                <a:latin typeface="Impact" pitchFamily="34" charset="0"/>
                <a:ea typeface="微软雅黑" pitchFamily="34" charset="-122"/>
              </a:rPr>
              <a:t>vs</a:t>
            </a:r>
            <a:r>
              <a:rPr lang="en-US" altLang="zh-CN" sz="4000" b="1" dirty="0" smtClean="0">
                <a:solidFill>
                  <a:srgbClr val="E70334"/>
                </a:solidFill>
                <a:latin typeface="Impact" pitchFamily="34" charset="0"/>
                <a:ea typeface="微软雅黑" pitchFamily="34" charset="-122"/>
              </a:rPr>
              <a:t> NAND</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46746" y="2065412"/>
            <a:ext cx="6238254" cy="369332"/>
          </a:xfrm>
          <a:prstGeom prst="rect">
            <a:avLst/>
          </a:prstGeom>
        </p:spPr>
        <p:txBody>
          <a:bodyPr wrap="square">
            <a:spAutoFit/>
          </a:bodyPr>
          <a:lstStyle/>
          <a:p>
            <a:pPr marL="285750" indent="-285750">
              <a:buFont typeface="Wingdings" panose="05000000000000000000" pitchFamily="2" charset="2"/>
              <a:buChar char="Ø"/>
            </a:pPr>
            <a:r>
              <a:rPr lang="en-US" altLang="zh-CN" b="1" dirty="0">
                <a:solidFill>
                  <a:srgbClr val="454545"/>
                </a:solidFill>
                <a:latin typeface="Microsoft Yahei" panose="020B0503020204020204" pitchFamily="34" charset="-122"/>
                <a:ea typeface="Microsoft Yahei" panose="020B0503020204020204" pitchFamily="34" charset="-122"/>
              </a:rPr>
              <a:t>NAND(</a:t>
            </a:r>
            <a:r>
              <a:rPr lang="zh-CN" altLang="en-US" b="1" dirty="0">
                <a:solidFill>
                  <a:srgbClr val="454545"/>
                </a:solidFill>
                <a:latin typeface="Microsoft Yahei" panose="020B0503020204020204" pitchFamily="34" charset="-122"/>
                <a:ea typeface="Microsoft Yahei" panose="020B0503020204020204" pitchFamily="34" charset="-122"/>
              </a:rPr>
              <a:t>量子的隧道效应</a:t>
            </a:r>
            <a:r>
              <a:rPr lang="en-US" altLang="zh-CN" b="1" dirty="0" smtClean="0">
                <a:solidFill>
                  <a:srgbClr val="454545"/>
                </a:solidFill>
                <a:latin typeface="Microsoft Yahei" panose="020B0503020204020204" pitchFamily="34" charset="-122"/>
                <a:ea typeface="Microsoft Yahei" panose="020B0503020204020204" pitchFamily="34" charset="-122"/>
              </a:rPr>
              <a:t>)</a:t>
            </a:r>
          </a:p>
        </p:txBody>
      </p:sp>
      <p:sp>
        <p:nvSpPr>
          <p:cNvPr id="5" name="矩形 4"/>
          <p:cNvSpPr/>
          <p:nvPr/>
        </p:nvSpPr>
        <p:spPr>
          <a:xfrm>
            <a:off x="900020" y="2426000"/>
            <a:ext cx="5032147"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读写操作是以页为单位</a:t>
            </a:r>
            <a:r>
              <a:rPr lang="zh-CN" altLang="en-US" dirty="0" smtClean="0">
                <a:solidFill>
                  <a:srgbClr val="454545"/>
                </a:solidFill>
                <a:latin typeface="Microsoft Yahei" panose="020B0503020204020204" pitchFamily="34" charset="-122"/>
                <a:ea typeface="Microsoft Yahei" panose="020B0503020204020204" pitchFamily="34" charset="-122"/>
              </a:rPr>
              <a:t>的</a:t>
            </a:r>
            <a:r>
              <a:rPr lang="zh-CN" altLang="en-US" dirty="0">
                <a:solidFill>
                  <a:srgbClr val="454545"/>
                </a:solidFill>
                <a:latin typeface="Microsoft Yahei" panose="020B0503020204020204" pitchFamily="34" charset="-122"/>
                <a:ea typeface="Microsoft Yahei" panose="020B0503020204020204" pitchFamily="34" charset="-122"/>
              </a:rPr>
              <a:t>，</a:t>
            </a:r>
            <a:r>
              <a:rPr lang="zh-CN" altLang="en-US" dirty="0" smtClean="0">
                <a:solidFill>
                  <a:srgbClr val="454545"/>
                </a:solidFill>
                <a:latin typeface="Microsoft Yahei" panose="020B0503020204020204" pitchFamily="34" charset="-122"/>
                <a:ea typeface="Microsoft Yahei" panose="020B0503020204020204" pitchFamily="34" charset="-122"/>
              </a:rPr>
              <a:t>擦除</a:t>
            </a:r>
            <a:r>
              <a:rPr lang="zh-CN" altLang="en-US" dirty="0">
                <a:solidFill>
                  <a:srgbClr val="454545"/>
                </a:solidFill>
                <a:latin typeface="Microsoft Yahei" panose="020B0503020204020204" pitchFamily="34" charset="-122"/>
                <a:ea typeface="Microsoft Yahei" panose="020B0503020204020204" pitchFamily="34" charset="-122"/>
              </a:rPr>
              <a:t>是以块为单位的</a:t>
            </a:r>
            <a:endParaRPr lang="zh-CN" altLang="en-US" dirty="0"/>
          </a:p>
        </p:txBody>
      </p:sp>
      <p:sp>
        <p:nvSpPr>
          <p:cNvPr id="7" name="矩形 6"/>
          <p:cNvSpPr/>
          <p:nvPr/>
        </p:nvSpPr>
        <p:spPr>
          <a:xfrm>
            <a:off x="900020" y="2799418"/>
            <a:ext cx="2954655" cy="369332"/>
          </a:xfrm>
          <a:prstGeom prst="rect">
            <a:avLst/>
          </a:prstGeom>
        </p:spPr>
        <p:txBody>
          <a:bodyPr wrap="none">
            <a:spAutoFit/>
          </a:bodyPr>
          <a:lstStyle/>
          <a:p>
            <a:r>
              <a:rPr lang="zh-CN" altLang="en-US" dirty="0" smtClean="0">
                <a:solidFill>
                  <a:srgbClr val="454545"/>
                </a:solidFill>
                <a:latin typeface="Microsoft Yahei" panose="020B0503020204020204" pitchFamily="34" charset="-122"/>
                <a:ea typeface="Microsoft Yahei" panose="020B0503020204020204" pitchFamily="34" charset="-122"/>
              </a:rPr>
              <a:t>编程和擦除的速度都非常快</a:t>
            </a:r>
            <a:endParaRPr lang="zh-CN" altLang="en-US" dirty="0"/>
          </a:p>
        </p:txBody>
      </p:sp>
      <p:sp>
        <p:nvSpPr>
          <p:cNvPr id="8" name="矩形 7"/>
          <p:cNvSpPr/>
          <p:nvPr/>
        </p:nvSpPr>
        <p:spPr>
          <a:xfrm>
            <a:off x="900020" y="3167912"/>
            <a:ext cx="3877985"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数据线和地址线共</a:t>
            </a:r>
            <a:r>
              <a:rPr lang="zh-CN" altLang="en-US" dirty="0" smtClean="0">
                <a:solidFill>
                  <a:srgbClr val="454545"/>
                </a:solidFill>
                <a:latin typeface="Microsoft Yahei" panose="020B0503020204020204" pitchFamily="34" charset="-122"/>
                <a:ea typeface="Microsoft Yahei" panose="020B0503020204020204" pitchFamily="34" charset="-122"/>
              </a:rPr>
              <a:t>用，</a:t>
            </a:r>
            <a:r>
              <a:rPr lang="zh-CN" altLang="en-US" dirty="0">
                <a:solidFill>
                  <a:srgbClr val="454545"/>
                </a:solidFill>
                <a:latin typeface="Microsoft Yahei" panose="020B0503020204020204" pitchFamily="34" charset="-122"/>
                <a:ea typeface="Microsoft Yahei" panose="020B0503020204020204" pitchFamily="34" charset="-122"/>
              </a:rPr>
              <a:t>采用串行</a:t>
            </a:r>
            <a:r>
              <a:rPr lang="zh-CN" altLang="en-US" dirty="0" smtClean="0">
                <a:solidFill>
                  <a:srgbClr val="454545"/>
                </a:solidFill>
                <a:latin typeface="Microsoft Yahei" panose="020B0503020204020204" pitchFamily="34" charset="-122"/>
                <a:ea typeface="Microsoft Yahei" panose="020B0503020204020204" pitchFamily="34" charset="-122"/>
              </a:rPr>
              <a:t>方式</a:t>
            </a:r>
            <a:endParaRPr lang="en-US" altLang="zh-CN" dirty="0" smtClean="0">
              <a:solidFill>
                <a:srgbClr val="454545"/>
              </a:solidFill>
              <a:latin typeface="Microsoft Yahei" panose="020B0503020204020204" pitchFamily="34" charset="-122"/>
              <a:ea typeface="Microsoft Yahei" panose="020B0503020204020204" pitchFamily="34" charset="-122"/>
            </a:endParaRPr>
          </a:p>
        </p:txBody>
      </p:sp>
      <p:sp>
        <p:nvSpPr>
          <p:cNvPr id="9" name="矩形 8"/>
          <p:cNvSpPr/>
          <p:nvPr/>
        </p:nvSpPr>
        <p:spPr>
          <a:xfrm>
            <a:off x="900020" y="3536406"/>
            <a:ext cx="4108817"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随机读取速度慢，不能按字节随机编程</a:t>
            </a:r>
            <a:endParaRPr lang="zh-CN" altLang="en-US" dirty="0"/>
          </a:p>
        </p:txBody>
      </p:sp>
      <p:sp>
        <p:nvSpPr>
          <p:cNvPr id="10" name="矩形 9"/>
          <p:cNvSpPr/>
          <p:nvPr/>
        </p:nvSpPr>
        <p:spPr>
          <a:xfrm>
            <a:off x="923103" y="3904900"/>
            <a:ext cx="1800493"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体积小，价格低</a:t>
            </a:r>
            <a:endParaRPr lang="zh-CN" altLang="en-US" dirty="0"/>
          </a:p>
        </p:txBody>
      </p:sp>
      <p:sp>
        <p:nvSpPr>
          <p:cNvPr id="11" name="矩形 10"/>
          <p:cNvSpPr/>
          <p:nvPr/>
        </p:nvSpPr>
        <p:spPr>
          <a:xfrm>
            <a:off x="923103" y="4272556"/>
            <a:ext cx="4339650" cy="369332"/>
          </a:xfrm>
          <a:prstGeom prst="rect">
            <a:avLst/>
          </a:prstGeom>
        </p:spPr>
        <p:txBody>
          <a:bodyPr wrap="none">
            <a:spAutoFit/>
          </a:bodyPr>
          <a:lstStyle/>
          <a:p>
            <a:r>
              <a:rPr lang="zh-CN" altLang="en-US" dirty="0">
                <a:solidFill>
                  <a:srgbClr val="454545"/>
                </a:solidFill>
                <a:latin typeface="Microsoft Yahei" panose="020B0503020204020204" pitchFamily="34" charset="-122"/>
                <a:ea typeface="Microsoft Yahei" panose="020B0503020204020204" pitchFamily="34" charset="-122"/>
              </a:rPr>
              <a:t>芯片内存在失效块，需要查错和效验功能</a:t>
            </a:r>
            <a:endParaRPr lang="zh-CN" altLang="en-US" dirty="0"/>
          </a:p>
        </p:txBody>
      </p:sp>
    </p:spTree>
    <p:extLst>
      <p:ext uri="{BB962C8B-B14F-4D97-AF65-F5344CB8AC3E}">
        <p14:creationId xmlns:p14="http://schemas.microsoft.com/office/powerpoint/2010/main" val="308226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2768707" cy="707886"/>
          </a:xfrm>
          <a:prstGeom prst="rect">
            <a:avLst/>
          </a:prstGeom>
          <a:noFill/>
        </p:spPr>
        <p:txBody>
          <a:bodyPr wrap="none" rtlCol="0">
            <a:spAutoFit/>
          </a:bodyPr>
          <a:lstStyle/>
          <a:p>
            <a:r>
              <a:rPr lang="en-US" altLang="zh-CN" sz="4000" b="1" dirty="0" smtClean="0">
                <a:solidFill>
                  <a:srgbClr val="E70334"/>
                </a:solidFill>
                <a:latin typeface="Impact" pitchFamily="34" charset="0"/>
                <a:ea typeface="微软雅黑" pitchFamily="34" charset="-122"/>
              </a:rPr>
              <a:t>NOR </a:t>
            </a:r>
            <a:r>
              <a:rPr lang="en-US" altLang="zh-CN" sz="4000" b="1" dirty="0" err="1" smtClean="0">
                <a:solidFill>
                  <a:srgbClr val="E70334"/>
                </a:solidFill>
                <a:latin typeface="Impact" pitchFamily="34" charset="0"/>
                <a:ea typeface="微软雅黑" pitchFamily="34" charset="-122"/>
              </a:rPr>
              <a:t>vs</a:t>
            </a:r>
            <a:r>
              <a:rPr lang="en-US" altLang="zh-CN" sz="4000" b="1" dirty="0" smtClean="0">
                <a:solidFill>
                  <a:srgbClr val="E70334"/>
                </a:solidFill>
                <a:latin typeface="Impact" pitchFamily="34" charset="0"/>
                <a:ea typeface="微软雅黑" pitchFamily="34" charset="-122"/>
              </a:rPr>
              <a:t> NAND</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1361728" y="2751761"/>
            <a:ext cx="4752528" cy="2914051"/>
          </a:xfrm>
          <a:prstGeom prst="rect">
            <a:avLst/>
          </a:prstGeom>
        </p:spPr>
      </p:pic>
      <p:sp>
        <p:nvSpPr>
          <p:cNvPr id="8" name="矩形 7"/>
          <p:cNvSpPr/>
          <p:nvPr/>
        </p:nvSpPr>
        <p:spPr>
          <a:xfrm>
            <a:off x="657140" y="1759649"/>
            <a:ext cx="6537236" cy="369332"/>
          </a:xfrm>
          <a:prstGeom prst="rect">
            <a:avLst/>
          </a:prstGeom>
        </p:spPr>
        <p:txBody>
          <a:bodyPr wrap="square">
            <a:spAutoFit/>
          </a:bodyPr>
          <a:lstStyle/>
          <a:p>
            <a:pPr marL="285750" indent="-285750">
              <a:buFont typeface="Wingdings" panose="05000000000000000000" pitchFamily="2" charset="2"/>
              <a:buChar char="Ø"/>
            </a:pPr>
            <a:r>
              <a:rPr lang="en-US" altLang="zh-CN" dirty="0">
                <a:solidFill>
                  <a:srgbClr val="252525"/>
                </a:solidFill>
                <a:latin typeface="Arial" panose="020B0604020202020204" pitchFamily="34" charset="0"/>
              </a:rPr>
              <a:t>the connections of the </a:t>
            </a:r>
            <a:r>
              <a:rPr lang="en-US" altLang="zh-CN" dirty="0">
                <a:solidFill>
                  <a:srgbClr val="252525"/>
                </a:solidFill>
                <a:latin typeface="Microsoft Yahei" panose="020B0503020204020204" pitchFamily="34" charset="-122"/>
                <a:ea typeface="Microsoft Yahei" panose="020B0503020204020204" pitchFamily="34" charset="-122"/>
              </a:rPr>
              <a:t>individual</a:t>
            </a:r>
            <a:r>
              <a:rPr lang="en-US" altLang="zh-CN" dirty="0">
                <a:solidFill>
                  <a:srgbClr val="252525"/>
                </a:solidFill>
                <a:latin typeface="Arial" panose="020B0604020202020204" pitchFamily="34" charset="0"/>
              </a:rPr>
              <a:t> memory cells are different</a:t>
            </a:r>
            <a:endParaRPr lang="en-US" altLang="zh-CN" b="0" i="0" dirty="0">
              <a:solidFill>
                <a:srgbClr val="252525"/>
              </a:solidFill>
              <a:effectLst/>
              <a:latin typeface="Arial" panose="020B0604020202020204" pitchFamily="34" charset="0"/>
            </a:endParaRPr>
          </a:p>
        </p:txBody>
      </p:sp>
      <p:sp>
        <p:nvSpPr>
          <p:cNvPr id="9" name="矩形 8"/>
          <p:cNvSpPr/>
          <p:nvPr/>
        </p:nvSpPr>
        <p:spPr>
          <a:xfrm>
            <a:off x="646746" y="2171256"/>
            <a:ext cx="6547630" cy="646331"/>
          </a:xfrm>
          <a:prstGeom prst="rect">
            <a:avLst/>
          </a:prstGeom>
        </p:spPr>
        <p:txBody>
          <a:bodyPr wrap="square">
            <a:spAutoFit/>
          </a:bodyPr>
          <a:lstStyle/>
          <a:p>
            <a:pPr marL="285750" indent="-285750">
              <a:buFont typeface="Wingdings" panose="05000000000000000000" pitchFamily="2" charset="2"/>
              <a:buChar char="Ø"/>
            </a:pPr>
            <a:r>
              <a:rPr lang="en-US" altLang="zh-CN" dirty="0">
                <a:solidFill>
                  <a:srgbClr val="252525"/>
                </a:solidFill>
                <a:latin typeface="Arial" panose="020B0604020202020204" pitchFamily="34" charset="0"/>
              </a:rPr>
              <a:t>the interface provided for reading and writing the memory is different</a:t>
            </a:r>
            <a:endParaRPr lang="zh-CN" altLang="en-US" dirty="0"/>
          </a:p>
        </p:txBody>
      </p:sp>
    </p:spTree>
    <p:extLst>
      <p:ext uri="{BB962C8B-B14F-4D97-AF65-F5344CB8AC3E}">
        <p14:creationId xmlns:p14="http://schemas.microsoft.com/office/powerpoint/2010/main" val="188162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5178021" cy="707886"/>
          </a:xfrm>
          <a:prstGeom prst="rect">
            <a:avLst/>
          </a:prstGeom>
          <a:noFill/>
        </p:spPr>
        <p:txBody>
          <a:bodyPr wrap="none" rtlCol="0">
            <a:spAutoFit/>
          </a:bodyPr>
          <a:lstStyle/>
          <a:p>
            <a:r>
              <a:rPr lang="en-US" altLang="zh-CN" sz="4000" b="1" dirty="0">
                <a:solidFill>
                  <a:srgbClr val="E70334"/>
                </a:solidFill>
                <a:latin typeface="Impact" pitchFamily="34" charset="0"/>
                <a:ea typeface="微软雅黑" pitchFamily="34" charset="-122"/>
              </a:rPr>
              <a:t>NAND flash architecture</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666610" y="2137420"/>
            <a:ext cx="6238875" cy="2667000"/>
          </a:xfrm>
          <a:prstGeom prst="rect">
            <a:avLst/>
          </a:prstGeom>
        </p:spPr>
      </p:pic>
    </p:spTree>
    <p:extLst>
      <p:ext uri="{BB962C8B-B14F-4D97-AF65-F5344CB8AC3E}">
        <p14:creationId xmlns:p14="http://schemas.microsoft.com/office/powerpoint/2010/main" val="195801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46746" y="967213"/>
            <a:ext cx="5178021" cy="707886"/>
          </a:xfrm>
          <a:prstGeom prst="rect">
            <a:avLst/>
          </a:prstGeom>
          <a:noFill/>
        </p:spPr>
        <p:txBody>
          <a:bodyPr wrap="none" rtlCol="0">
            <a:spAutoFit/>
          </a:bodyPr>
          <a:lstStyle/>
          <a:p>
            <a:r>
              <a:rPr lang="en-US" altLang="zh-CN" sz="4000" b="1" dirty="0">
                <a:solidFill>
                  <a:srgbClr val="E70334"/>
                </a:solidFill>
                <a:latin typeface="Impact" pitchFamily="34" charset="0"/>
                <a:ea typeface="微软雅黑" pitchFamily="34" charset="-122"/>
              </a:rPr>
              <a:t>NAND flash architecture</a:t>
            </a:r>
            <a:endParaRPr lang="zh-CN" altLang="zh-CN" sz="1667" b="1" dirty="0">
              <a:solidFill>
                <a:srgbClr val="E70334"/>
              </a:solidFill>
              <a:latin typeface="Impact" pitchFamily="34" charset="0"/>
              <a:ea typeface="微软雅黑" pitchFamily="34" charset="-122"/>
            </a:endParaRPr>
          </a:p>
        </p:txBody>
      </p:sp>
      <p:cxnSp>
        <p:nvCxnSpPr>
          <p:cNvPr id="29" name="直接连接符 28"/>
          <p:cNvCxnSpPr/>
          <p:nvPr/>
        </p:nvCxnSpPr>
        <p:spPr>
          <a:xfrm>
            <a:off x="735000" y="1717373"/>
            <a:ext cx="6150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371475" y="2209428"/>
            <a:ext cx="6877050" cy="1866900"/>
          </a:xfrm>
          <a:prstGeom prst="rect">
            <a:avLst/>
          </a:prstGeom>
        </p:spPr>
      </p:pic>
      <p:pic>
        <p:nvPicPr>
          <p:cNvPr id="4" name="图片 3"/>
          <p:cNvPicPr>
            <a:picLocks noChangeAspect="1"/>
          </p:cNvPicPr>
          <p:nvPr/>
        </p:nvPicPr>
        <p:blipFill>
          <a:blip r:embed="rId4"/>
          <a:stretch>
            <a:fillRect/>
          </a:stretch>
        </p:blipFill>
        <p:spPr>
          <a:xfrm>
            <a:off x="1721768" y="4105832"/>
            <a:ext cx="3876675" cy="1009650"/>
          </a:xfrm>
          <a:prstGeom prst="rect">
            <a:avLst/>
          </a:prstGeom>
        </p:spPr>
      </p:pic>
    </p:spTree>
    <p:extLst>
      <p:ext uri="{BB962C8B-B14F-4D97-AF65-F5344CB8AC3E}">
        <p14:creationId xmlns:p14="http://schemas.microsoft.com/office/powerpoint/2010/main" val="57545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1014</Words>
  <Application>Microsoft Office PowerPoint</Application>
  <PresentationFormat>自定义</PresentationFormat>
  <Paragraphs>101</Paragraphs>
  <Slides>15</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Microsoft Yahei</vt:lpstr>
      <vt:lpstr>宋体</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张焱</dc:creator>
  <cp:lastModifiedBy>skyc king</cp:lastModifiedBy>
  <cp:revision>73</cp:revision>
  <dcterms:created xsi:type="dcterms:W3CDTF">2013-03-19T07:25:13Z</dcterms:created>
  <dcterms:modified xsi:type="dcterms:W3CDTF">2016-04-19T02:01:38Z</dcterms:modified>
</cp:coreProperties>
</file>