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9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E8A08-DDE2-4A66-ABF3-F1210BDF4895}" type="datetimeFigureOut">
              <a:rPr lang="zh-CN" altLang="en-US" smtClean="0"/>
              <a:t>2016/4/12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DB02C-9664-4769-84DA-1BFA5E14E85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6397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E8A08-DDE2-4A66-ABF3-F1210BDF4895}" type="datetimeFigureOut">
              <a:rPr lang="zh-CN" altLang="en-US" smtClean="0"/>
              <a:t>2016/4/12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DB02C-9664-4769-84DA-1BFA5E14E85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7711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E8A08-DDE2-4A66-ABF3-F1210BDF4895}" type="datetimeFigureOut">
              <a:rPr lang="zh-CN" altLang="en-US" smtClean="0"/>
              <a:t>2016/4/12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DB02C-9664-4769-84DA-1BFA5E14E85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463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E8A08-DDE2-4A66-ABF3-F1210BDF4895}" type="datetimeFigureOut">
              <a:rPr lang="zh-CN" altLang="en-US" smtClean="0"/>
              <a:t>2016/4/12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DB02C-9664-4769-84DA-1BFA5E14E85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8135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E8A08-DDE2-4A66-ABF3-F1210BDF4895}" type="datetimeFigureOut">
              <a:rPr lang="zh-CN" altLang="en-US" smtClean="0"/>
              <a:t>2016/4/12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DB02C-9664-4769-84DA-1BFA5E14E85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6180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E8A08-DDE2-4A66-ABF3-F1210BDF4895}" type="datetimeFigureOut">
              <a:rPr lang="zh-CN" altLang="en-US" smtClean="0"/>
              <a:t>2016/4/12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DB02C-9664-4769-84DA-1BFA5E14E85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8653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E8A08-DDE2-4A66-ABF3-F1210BDF4895}" type="datetimeFigureOut">
              <a:rPr lang="zh-CN" altLang="en-US" smtClean="0"/>
              <a:t>2016/4/12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DB02C-9664-4769-84DA-1BFA5E14E85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0166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E8A08-DDE2-4A66-ABF3-F1210BDF4895}" type="datetimeFigureOut">
              <a:rPr lang="zh-CN" altLang="en-US" smtClean="0"/>
              <a:t>2016/4/12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DB02C-9664-4769-84DA-1BFA5E14E85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3414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E8A08-DDE2-4A66-ABF3-F1210BDF4895}" type="datetimeFigureOut">
              <a:rPr lang="zh-CN" altLang="en-US" smtClean="0"/>
              <a:t>2016/4/12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DB02C-9664-4769-84DA-1BFA5E14E85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1355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E8A08-DDE2-4A66-ABF3-F1210BDF4895}" type="datetimeFigureOut">
              <a:rPr lang="zh-CN" altLang="en-US" smtClean="0"/>
              <a:t>2016/4/12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DB02C-9664-4769-84DA-1BFA5E14E85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9490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E8A08-DDE2-4A66-ABF3-F1210BDF4895}" type="datetimeFigureOut">
              <a:rPr lang="zh-CN" altLang="en-US" smtClean="0"/>
              <a:t>2016/4/12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DB02C-9664-4769-84DA-1BFA5E14E85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2333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2E8A08-DDE2-4A66-ABF3-F1210BDF4895}" type="datetimeFigureOut">
              <a:rPr lang="zh-CN" altLang="en-US" smtClean="0"/>
              <a:t>2016/4/12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3DB02C-9664-4769-84DA-1BFA5E14E85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0952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 smtClean="0"/>
              <a:t> </a:t>
            </a:r>
            <a:r>
              <a:rPr lang="zh-CN" altLang="en-US" dirty="0"/>
              <a:t>天河</a:t>
            </a:r>
            <a:r>
              <a:rPr lang="zh-CN" altLang="en-US" dirty="0" smtClean="0"/>
              <a:t>二号超级计算机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 smtClean="0"/>
              <a:t>131220112 </a:t>
            </a:r>
            <a:r>
              <a:rPr lang="zh-CN" altLang="en-US" dirty="0" smtClean="0"/>
              <a:t>戴巍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8451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本地磁盘用于大数据应用。</a:t>
            </a:r>
            <a:endParaRPr lang="en-US" altLang="zh-CN" dirty="0" smtClean="0"/>
          </a:p>
          <a:p>
            <a:r>
              <a:rPr lang="zh-CN" altLang="en-US" dirty="0"/>
              <a:t>过渡</a:t>
            </a:r>
            <a:r>
              <a:rPr lang="zh-CN" altLang="en-US" dirty="0" smtClean="0"/>
              <a:t>层由</a:t>
            </a:r>
            <a:r>
              <a:rPr lang="en-US" altLang="zh-CN" dirty="0" err="1" smtClean="0"/>
              <a:t>ssd</a:t>
            </a:r>
            <a:r>
              <a:rPr lang="zh-CN" altLang="en-US" dirty="0" smtClean="0"/>
              <a:t>组成，用于数据密集型的应用，读写速度快。可以达到</a:t>
            </a:r>
            <a:r>
              <a:rPr lang="en-US" altLang="zh-CN" dirty="0" smtClean="0"/>
              <a:t>1Tb/s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r>
              <a:rPr lang="en-US" altLang="zh-CN" dirty="0" smtClean="0"/>
              <a:t>128</a:t>
            </a:r>
            <a:r>
              <a:rPr lang="zh-CN" altLang="en-US" dirty="0" smtClean="0"/>
              <a:t>个集中存储服务器负责</a:t>
            </a:r>
            <a:r>
              <a:rPr lang="en-US" altLang="zh-CN" dirty="0" smtClean="0"/>
              <a:t>I/O</a:t>
            </a:r>
            <a:r>
              <a:rPr lang="zh-CN" altLang="en-US" dirty="0" smtClean="0"/>
              <a:t>输出，读写速度达到</a:t>
            </a:r>
            <a:r>
              <a:rPr lang="en-US" altLang="zh-CN" dirty="0" smtClean="0"/>
              <a:t>100Gb/s.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5723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互联通信子系统</a:t>
            </a:r>
            <a:r>
              <a:rPr lang="en-US" altLang="zh-CN" dirty="0" smtClean="0"/>
              <a:t>TH-Express 2+</a:t>
            </a:r>
            <a:endParaRPr lang="zh-CN" altLang="en-US" dirty="0"/>
          </a:p>
        </p:txBody>
      </p:sp>
      <p:pic>
        <p:nvPicPr>
          <p:cNvPr id="4" name="内容占位符 3" descr="屏幕剪辑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3" y="1815020"/>
            <a:ext cx="8569048" cy="4494300"/>
          </a:xfrm>
        </p:spPr>
      </p:pic>
    </p:spTree>
    <p:extLst>
      <p:ext uri="{BB962C8B-B14F-4D97-AF65-F5344CB8AC3E}">
        <p14:creationId xmlns:p14="http://schemas.microsoft.com/office/powerpoint/2010/main" val="118899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TH-Express 2+ </a:t>
            </a:r>
            <a:r>
              <a:rPr lang="zh-CN" altLang="en-US" dirty="0" smtClean="0"/>
              <a:t>互连网络实现为三层胖树拓扑结构</a:t>
            </a:r>
            <a:endParaRPr lang="en-US" altLang="zh-CN" dirty="0" smtClean="0"/>
          </a:p>
          <a:p>
            <a:r>
              <a:rPr lang="zh-CN" altLang="en-US" dirty="0" smtClean="0"/>
              <a:t>采用这种拓扑结构的原因是</a:t>
            </a:r>
            <a:r>
              <a:rPr lang="en-US" altLang="zh-CN" dirty="0" smtClean="0"/>
              <a:t>, </a:t>
            </a:r>
            <a:r>
              <a:rPr lang="zh-CN" altLang="en-US" dirty="0" smtClean="0"/>
              <a:t>胖树能获得很高的双向带宽</a:t>
            </a:r>
            <a:r>
              <a:rPr lang="en-US" altLang="zh-CN" dirty="0" smtClean="0"/>
              <a:t>, </a:t>
            </a:r>
            <a:r>
              <a:rPr lang="zh-CN" altLang="en-US" dirty="0" smtClean="0"/>
              <a:t>使每个节点的双向带宽等于节点的注入带宽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3779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监控诊断子系统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监控诊断子系统实现全系统实时安全监测、系统控制和调试诊断功能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9594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天河二号软件系统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由操作系统、文件系统、资源管理系统、编译系统、并行开发工具、应用支撑框架和自治管理系统等构成</a:t>
            </a:r>
          </a:p>
        </p:txBody>
      </p:sp>
    </p:spTree>
    <p:extLst>
      <p:ext uri="{BB962C8B-B14F-4D97-AF65-F5344CB8AC3E}">
        <p14:creationId xmlns:p14="http://schemas.microsoft.com/office/powerpoint/2010/main" val="5476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27584" y="0"/>
            <a:ext cx="7416824" cy="810344"/>
          </a:xfrm>
        </p:spPr>
        <p:txBody>
          <a:bodyPr/>
          <a:lstStyle/>
          <a:p>
            <a:r>
              <a:rPr lang="zh-CN" altLang="en-US" dirty="0" smtClean="0"/>
              <a:t>软件栈架构</a:t>
            </a:r>
            <a:endParaRPr lang="zh-CN" altLang="en-US" dirty="0"/>
          </a:p>
        </p:txBody>
      </p:sp>
      <p:pic>
        <p:nvPicPr>
          <p:cNvPr id="4" name="内容占位符 3" descr="屏幕剪辑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71" y="692696"/>
            <a:ext cx="9015029" cy="5613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81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应用领域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zh-CN" altLang="en-US" dirty="0" smtClean="0"/>
              <a:t>天河二号已应用于生物医药、新材料、</a:t>
            </a:r>
            <a:r>
              <a:rPr lang="en-US" altLang="zh-CN" dirty="0" smtClean="0"/>
              <a:t> </a:t>
            </a:r>
            <a:r>
              <a:rPr lang="zh-CN" altLang="en-US" dirty="0" smtClean="0"/>
              <a:t>工程设计与仿真分析、天气预报、智慧城市、电子商务、云计算与大数据、数字媒体和动漫设计等多个领域，还将广泛应用于大科学、大工程、信息化等领域，为经济社会转型升级提供重要支撑。</a:t>
            </a:r>
            <a:endParaRPr lang="en-US" altLang="zh-CN" dirty="0" smtClean="0"/>
          </a:p>
          <a:p>
            <a:r>
              <a:rPr lang="zh-CN" altLang="en-US" dirty="0" smtClean="0"/>
              <a:t>天河二号逐步在生命科学、材料科学、大气科学、地球物理、宇宙、经济学，以及大型基因组组装、基因测序、污染治理等一系列事关国计民生的大科学、大工程中“大显身手”。此外，国家超算广州中心积极推动国际交流与合作，利用天河二号为国外研究机构提供高性能计算服务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1747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存在问题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能耗过高：从目前天河二号来看，计算节点的能耗约为</a:t>
            </a:r>
            <a:r>
              <a:rPr lang="en-US" altLang="zh-CN" dirty="0" smtClean="0"/>
              <a:t>18</a:t>
            </a:r>
            <a:r>
              <a:rPr lang="zh-CN" altLang="en-US" dirty="0" smtClean="0"/>
              <a:t>兆瓦，再加上散热系统的整体能耗在</a:t>
            </a:r>
            <a:r>
              <a:rPr lang="en-US" altLang="zh-CN" dirty="0" smtClean="0"/>
              <a:t>20</a:t>
            </a:r>
            <a:r>
              <a:rPr lang="zh-CN" altLang="en-US" dirty="0" smtClean="0"/>
              <a:t>兆瓦以上。如果正常运行，天河二号每年的电费就会超过</a:t>
            </a:r>
            <a:r>
              <a:rPr lang="en-US" altLang="zh-CN" dirty="0" smtClean="0"/>
              <a:t>1</a:t>
            </a:r>
            <a:r>
              <a:rPr lang="zh-CN" altLang="en-US" dirty="0" smtClean="0"/>
              <a:t>亿元，年耗电量约为</a:t>
            </a:r>
            <a:r>
              <a:rPr lang="en-US" altLang="zh-CN" dirty="0" smtClean="0"/>
              <a:t>2</a:t>
            </a:r>
            <a:r>
              <a:rPr lang="zh-CN" altLang="en-US" dirty="0" smtClean="0"/>
              <a:t>亿度。</a:t>
            </a:r>
            <a:endParaRPr lang="en-US" altLang="zh-CN" dirty="0" smtClean="0"/>
          </a:p>
          <a:p>
            <a:r>
              <a:rPr lang="zh-CN" altLang="en-US" dirty="0" smtClean="0"/>
              <a:t>应用软件缺失：资源利用率低，在实际运行中无法达到预期的计算速度，造成了一定的浪费。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0516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50306"/>
          </a:xfrm>
        </p:spPr>
        <p:txBody>
          <a:bodyPr>
            <a:noAutofit/>
          </a:bodyPr>
          <a:lstStyle/>
          <a:p>
            <a:pPr algn="l"/>
            <a:r>
              <a:rPr lang="zh-CN" altLang="en-US" sz="2400" dirty="0" smtClean="0"/>
              <a:t>超级计算机：能够执行一般个人电脑无法处理的大资料量与高速运算的电脑。其基本组成组件与个人电脑的概念无太大差异，但规格与性能则强大许多，是一种超大型电子计算机。具有很强的计算和处理数据的能力，主要特点表现为高速度和大容量，配有多种外部和外围设备及丰富的、高功能的软件系统。现有的超级计算机运算速度大都可以达到每秒一太</a:t>
            </a:r>
            <a:r>
              <a:rPr lang="en-US" altLang="zh-CN" sz="2400" dirty="0" smtClean="0"/>
              <a:t>(Trillion,</a:t>
            </a:r>
            <a:r>
              <a:rPr lang="zh-CN" altLang="en-US" sz="2400" dirty="0" smtClean="0"/>
              <a:t>万亿</a:t>
            </a:r>
            <a:r>
              <a:rPr lang="en-US" altLang="zh-CN" sz="2400" dirty="0" smtClean="0"/>
              <a:t>)</a:t>
            </a:r>
            <a:r>
              <a:rPr lang="zh-CN" altLang="en-US" sz="2400" dirty="0" smtClean="0"/>
              <a:t>次以上。</a:t>
            </a:r>
            <a:endParaRPr lang="zh-CN" altLang="en-US" sz="2400" dirty="0"/>
          </a:p>
        </p:txBody>
      </p:sp>
      <p:pic>
        <p:nvPicPr>
          <p:cNvPr id="3" name="图片 2" descr="屏幕剪辑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140968"/>
            <a:ext cx="4419265" cy="2846973"/>
          </a:xfrm>
          <a:prstGeom prst="rect">
            <a:avLst/>
          </a:prstGeom>
        </p:spPr>
      </p:pic>
      <p:pic>
        <p:nvPicPr>
          <p:cNvPr id="4" name="图片 3" descr="屏幕剪辑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789040"/>
            <a:ext cx="7886170" cy="2398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932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最新</a:t>
            </a:r>
            <a:r>
              <a:rPr lang="zh-CN" altLang="en-US" dirty="0"/>
              <a:t>排名</a:t>
            </a:r>
          </a:p>
        </p:txBody>
      </p:sp>
      <p:pic>
        <p:nvPicPr>
          <p:cNvPr id="12" name="内容占位符 11" descr="屏幕剪辑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2816"/>
            <a:ext cx="8887463" cy="4896543"/>
          </a:xfrm>
        </p:spPr>
      </p:pic>
    </p:spTree>
    <p:extLst>
      <p:ext uri="{BB962C8B-B14F-4D97-AF65-F5344CB8AC3E}">
        <p14:creationId xmlns:p14="http://schemas.microsoft.com/office/powerpoint/2010/main" val="61372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天河二号硬件系统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 </a:t>
            </a:r>
            <a:r>
              <a:rPr lang="zh-CN" altLang="en-US" dirty="0" smtClean="0"/>
              <a:t>计算阵列</a:t>
            </a:r>
            <a:endParaRPr lang="en-US" altLang="zh-CN" dirty="0" smtClean="0"/>
          </a:p>
          <a:p>
            <a:r>
              <a:rPr lang="en-US" altLang="zh-CN" dirty="0" smtClean="0"/>
              <a:t> </a:t>
            </a:r>
            <a:r>
              <a:rPr lang="zh-CN" altLang="en-US" dirty="0" smtClean="0"/>
              <a:t>服务阵列</a:t>
            </a:r>
            <a:endParaRPr lang="en-US" altLang="zh-CN" dirty="0" smtClean="0"/>
          </a:p>
          <a:p>
            <a:r>
              <a:rPr lang="en-US" altLang="zh-CN" dirty="0"/>
              <a:t> </a:t>
            </a:r>
            <a:r>
              <a:rPr lang="zh-CN" altLang="en-US" dirty="0"/>
              <a:t>存储</a:t>
            </a:r>
            <a:r>
              <a:rPr lang="zh-CN" altLang="en-US" dirty="0" smtClean="0"/>
              <a:t>子系统</a:t>
            </a:r>
            <a:endParaRPr lang="en-US" altLang="zh-CN" dirty="0" smtClean="0"/>
          </a:p>
          <a:p>
            <a:r>
              <a:rPr lang="zh-CN" altLang="en-US" dirty="0" smtClean="0"/>
              <a:t>互联通信子系统</a:t>
            </a:r>
            <a:endParaRPr lang="en-US" altLang="zh-CN" dirty="0" smtClean="0"/>
          </a:p>
          <a:p>
            <a:r>
              <a:rPr lang="zh-CN" altLang="en-US" dirty="0" smtClean="0"/>
              <a:t>监控诊断子系统</a:t>
            </a:r>
            <a:endParaRPr lang="en-US" altLang="zh-CN" dirty="0" smtClean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3966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计算阵列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共</a:t>
            </a:r>
            <a:r>
              <a:rPr lang="en-US" altLang="zh-CN" dirty="0" smtClean="0"/>
              <a:t>16000</a:t>
            </a:r>
            <a:r>
              <a:rPr lang="zh-CN" altLang="en-US" dirty="0" smtClean="0"/>
              <a:t>个计算节点，每个节点包含两个</a:t>
            </a:r>
            <a:r>
              <a:rPr lang="en-US" altLang="zh-CN" dirty="0" smtClean="0"/>
              <a:t>Intel Xeon </a:t>
            </a:r>
            <a:r>
              <a:rPr lang="zh-CN" altLang="en-US" dirty="0" smtClean="0"/>
              <a:t>处理器和三个</a:t>
            </a:r>
            <a:r>
              <a:rPr lang="en-US" altLang="zh-CN" dirty="0" smtClean="0"/>
              <a:t>MIC</a:t>
            </a:r>
            <a:r>
              <a:rPr lang="zh-CN" altLang="en-US" dirty="0"/>
              <a:t>众</a:t>
            </a:r>
            <a:r>
              <a:rPr lang="zh-CN" altLang="en-US" dirty="0" smtClean="0"/>
              <a:t>核协处理器。共</a:t>
            </a:r>
            <a:r>
              <a:rPr lang="en-US" altLang="zh-CN" dirty="0" smtClean="0"/>
              <a:t>3120000</a:t>
            </a:r>
            <a:r>
              <a:rPr lang="zh-CN" altLang="en-US" dirty="0" smtClean="0"/>
              <a:t>个计算核心。</a:t>
            </a:r>
            <a:endParaRPr lang="en-US" altLang="zh-CN" dirty="0" smtClean="0"/>
          </a:p>
          <a:p>
            <a:r>
              <a:rPr lang="zh-CN" altLang="en-US" dirty="0" smtClean="0"/>
              <a:t>峰值速度（</a:t>
            </a:r>
            <a:r>
              <a:rPr lang="en-US" altLang="zh-CN" dirty="0" err="1" smtClean="0"/>
              <a:t>Rpeak</a:t>
            </a:r>
            <a:r>
              <a:rPr lang="zh-CN" altLang="en-US" dirty="0" smtClean="0"/>
              <a:t>）每秒</a:t>
            </a:r>
            <a:r>
              <a:rPr lang="en-US" altLang="zh-CN" dirty="0" smtClean="0"/>
              <a:t>54,902.4TFLOPS</a:t>
            </a:r>
            <a:r>
              <a:rPr lang="zh-CN" altLang="en-US" dirty="0" smtClean="0"/>
              <a:t>（万亿次浮点运算）（一小时运算次数相当于</a:t>
            </a:r>
            <a:r>
              <a:rPr lang="en-US" altLang="zh-CN" dirty="0" smtClean="0"/>
              <a:t>13</a:t>
            </a:r>
            <a:r>
              <a:rPr lang="zh-CN" altLang="en-US" dirty="0" smtClean="0"/>
              <a:t>亿人同时使用计算器计算</a:t>
            </a:r>
            <a:r>
              <a:rPr lang="en-US" altLang="zh-CN" dirty="0" smtClean="0"/>
              <a:t>1000</a:t>
            </a:r>
            <a:r>
              <a:rPr lang="zh-CN" altLang="en-US" dirty="0" smtClean="0"/>
              <a:t>年）</a:t>
            </a:r>
            <a:endParaRPr lang="en-US" altLang="zh-CN" dirty="0" smtClean="0"/>
          </a:p>
          <a:p>
            <a:r>
              <a:rPr lang="zh-CN" altLang="en-US" dirty="0" smtClean="0"/>
              <a:t>持续速度（</a:t>
            </a:r>
            <a:r>
              <a:rPr lang="en-US" altLang="zh-CN" dirty="0" err="1" smtClean="0"/>
              <a:t>Rmax</a:t>
            </a:r>
            <a:r>
              <a:rPr lang="zh-CN" altLang="en-US" dirty="0" smtClean="0"/>
              <a:t>）</a:t>
            </a:r>
            <a:r>
              <a:rPr lang="en-US" altLang="zh-CN" dirty="0" smtClean="0"/>
              <a:t>33,862.7TFLOPS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4098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采用</a:t>
            </a:r>
            <a:r>
              <a:rPr lang="zh-CN" altLang="en-US" dirty="0" smtClean="0"/>
              <a:t>异构多态体系结构。</a:t>
            </a:r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pPr marL="0" indent="0">
              <a:buNone/>
            </a:pPr>
            <a:endParaRPr lang="zh-CN" altLang="en-US" dirty="0"/>
          </a:p>
        </p:txBody>
      </p:sp>
      <p:pic>
        <p:nvPicPr>
          <p:cNvPr id="4" name="图片 3" descr="屏幕剪辑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124743"/>
            <a:ext cx="6603461" cy="5360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64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r>
              <a:rPr lang="zh-CN" altLang="en-US" dirty="0" smtClean="0"/>
              <a:t>节点包含 </a:t>
            </a:r>
            <a:r>
              <a:rPr lang="en-US" altLang="zh-CN" dirty="0" smtClean="0"/>
              <a:t>4</a:t>
            </a:r>
            <a:r>
              <a:rPr lang="zh-CN" altLang="en-US" dirty="0" smtClean="0"/>
              <a:t>个高速 </a:t>
            </a:r>
            <a:r>
              <a:rPr lang="en-US" altLang="zh-CN" dirty="0" smtClean="0"/>
              <a:t>PCIE </a:t>
            </a:r>
            <a:r>
              <a:rPr lang="zh-CN" altLang="en-US" dirty="0" smtClean="0"/>
              <a:t>总线</a:t>
            </a:r>
            <a:r>
              <a:rPr lang="en-US" altLang="zh-CN" dirty="0" smtClean="0"/>
              <a:t>, </a:t>
            </a:r>
            <a:r>
              <a:rPr lang="zh-CN" altLang="en-US" dirty="0" smtClean="0"/>
              <a:t>其中 </a:t>
            </a:r>
            <a:r>
              <a:rPr lang="en-US" altLang="zh-CN" dirty="0" smtClean="0"/>
              <a:t>3 </a:t>
            </a:r>
            <a:r>
              <a:rPr lang="zh-CN" altLang="en-US" dirty="0" smtClean="0"/>
              <a:t>个连</a:t>
            </a:r>
            <a:r>
              <a:rPr lang="en-US" altLang="zh-CN" dirty="0" smtClean="0"/>
              <a:t>MIC, </a:t>
            </a:r>
            <a:r>
              <a:rPr lang="zh-CN" altLang="en-US" dirty="0" smtClean="0"/>
              <a:t>一个连接 </a:t>
            </a:r>
            <a:r>
              <a:rPr lang="en-US" altLang="zh-CN" dirty="0" smtClean="0"/>
              <a:t>NIC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r>
              <a:rPr lang="en-US" altLang="zh-CN" dirty="0" smtClean="0"/>
              <a:t>2</a:t>
            </a:r>
            <a:r>
              <a:rPr lang="zh-CN" altLang="en-US" dirty="0" smtClean="0"/>
              <a:t>个</a:t>
            </a:r>
            <a:r>
              <a:rPr lang="en-US" altLang="zh-CN" dirty="0" smtClean="0"/>
              <a:t>CPU</a:t>
            </a:r>
            <a:r>
              <a:rPr lang="zh-CN" altLang="en-US" dirty="0" smtClean="0"/>
              <a:t>通过两路</a:t>
            </a:r>
            <a:r>
              <a:rPr lang="en-US" altLang="zh-CN" dirty="0" smtClean="0"/>
              <a:t>QPI</a:t>
            </a:r>
            <a:r>
              <a:rPr lang="zh-CN" altLang="en-US" dirty="0" smtClean="0"/>
              <a:t>信号直接连接，每个</a:t>
            </a:r>
            <a:r>
              <a:rPr lang="en-US" altLang="zh-CN" dirty="0" smtClean="0"/>
              <a:t>CPU</a:t>
            </a:r>
            <a:r>
              <a:rPr lang="zh-CN" altLang="en-US" dirty="0" smtClean="0"/>
              <a:t>设计</a:t>
            </a:r>
            <a:r>
              <a:rPr lang="en-US" altLang="zh-CN" dirty="0" smtClean="0"/>
              <a:t>4</a:t>
            </a:r>
            <a:r>
              <a:rPr lang="zh-CN" altLang="en-US" dirty="0" smtClean="0"/>
              <a:t>个通道，共</a:t>
            </a:r>
            <a:r>
              <a:rPr lang="en-US" altLang="zh-CN" dirty="0" smtClean="0"/>
              <a:t>8</a:t>
            </a:r>
            <a:r>
              <a:rPr lang="zh-CN" altLang="en-US" dirty="0" smtClean="0"/>
              <a:t>个</a:t>
            </a:r>
            <a:r>
              <a:rPr lang="en-US" altLang="zh-CN" dirty="0" smtClean="0"/>
              <a:t>DIMM</a:t>
            </a:r>
            <a:r>
              <a:rPr lang="zh-CN" altLang="en-US" dirty="0" smtClean="0"/>
              <a:t>插座。最大可支持</a:t>
            </a:r>
            <a:r>
              <a:rPr lang="en-US" altLang="zh-CN" dirty="0" smtClean="0"/>
              <a:t>128GB DDR3</a:t>
            </a:r>
            <a:r>
              <a:rPr lang="zh-CN" altLang="en-US" dirty="0" smtClean="0"/>
              <a:t>内存。</a:t>
            </a:r>
            <a:endParaRPr lang="en-US" altLang="zh-CN" dirty="0" smtClean="0"/>
          </a:p>
          <a:p>
            <a:r>
              <a:rPr lang="en-US" altLang="zh-CN" dirty="0" smtClean="0"/>
              <a:t>CPU0</a:t>
            </a:r>
            <a:r>
              <a:rPr lang="zh-CN" altLang="en-US" dirty="0" smtClean="0"/>
              <a:t>通过</a:t>
            </a:r>
            <a:r>
              <a:rPr lang="en-US" altLang="zh-CN" dirty="0" smtClean="0"/>
              <a:t>PCH</a:t>
            </a:r>
            <a:r>
              <a:rPr lang="zh-CN" altLang="en-US" dirty="0" smtClean="0"/>
              <a:t>芯片进行外围拓展，两个</a:t>
            </a:r>
            <a:r>
              <a:rPr lang="en-US" altLang="zh-CN" dirty="0" smtClean="0"/>
              <a:t>PCIE</a:t>
            </a:r>
            <a:r>
              <a:rPr lang="zh-CN" altLang="en-US" dirty="0" smtClean="0"/>
              <a:t>接口分别与网络接口芯片及</a:t>
            </a:r>
            <a:r>
              <a:rPr lang="en-US" altLang="zh-CN" dirty="0" smtClean="0"/>
              <a:t>MIC</a:t>
            </a:r>
            <a:r>
              <a:rPr lang="zh-CN" altLang="en-US" dirty="0" smtClean="0"/>
              <a:t>众核协处理器相连接。</a:t>
            </a:r>
            <a:endParaRPr lang="en-US" altLang="zh-CN" dirty="0" smtClean="0"/>
          </a:p>
          <a:p>
            <a:r>
              <a:rPr lang="en-US" altLang="zh-CN" dirty="0" smtClean="0"/>
              <a:t>CPU1</a:t>
            </a:r>
            <a:r>
              <a:rPr lang="zh-CN" altLang="en-US" dirty="0"/>
              <a:t> </a:t>
            </a:r>
            <a:r>
              <a:rPr lang="zh-CN" altLang="en-US" dirty="0" smtClean="0"/>
              <a:t>通过</a:t>
            </a:r>
            <a:r>
              <a:rPr lang="en-US" altLang="zh-CN" dirty="0" smtClean="0"/>
              <a:t>PCIE</a:t>
            </a:r>
            <a:r>
              <a:rPr lang="zh-CN" altLang="en-US" dirty="0" smtClean="0"/>
              <a:t>与另外两个</a:t>
            </a:r>
            <a:r>
              <a:rPr lang="en-US" altLang="zh-CN" dirty="0" smtClean="0"/>
              <a:t>MIC</a:t>
            </a:r>
            <a:r>
              <a:rPr lang="zh-CN" altLang="en-US" dirty="0" smtClean="0"/>
              <a:t>众核协处理器相连。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72108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服务阵列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共</a:t>
            </a:r>
            <a:r>
              <a:rPr lang="en-US" altLang="zh-CN" dirty="0" smtClean="0"/>
              <a:t>4096</a:t>
            </a:r>
            <a:r>
              <a:rPr lang="zh-CN" altLang="en-US" dirty="0" smtClean="0"/>
              <a:t>个节点，每个节点包含一个</a:t>
            </a:r>
            <a:r>
              <a:rPr lang="en-US" altLang="zh-CN" dirty="0" smtClean="0"/>
              <a:t>FT-1500</a:t>
            </a:r>
            <a:r>
              <a:rPr lang="zh-CN" altLang="en-US" dirty="0" smtClean="0"/>
              <a:t>处理器</a:t>
            </a:r>
            <a:endParaRPr lang="en-US" altLang="zh-CN" dirty="0" smtClean="0"/>
          </a:p>
          <a:p>
            <a:r>
              <a:rPr lang="zh-CN" altLang="en-US" dirty="0" smtClean="0"/>
              <a:t>主要承担高吞吐率和高安全的信息服务类应用，例如电子政务跟云计算应用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3740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存储阵列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层次式混合共享存储架构</a:t>
            </a:r>
          </a:p>
        </p:txBody>
      </p:sp>
      <p:pic>
        <p:nvPicPr>
          <p:cNvPr id="4" name="图片 3" descr="屏幕剪辑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55" y="2276872"/>
            <a:ext cx="7488832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436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673</Words>
  <Application>Microsoft Office PowerPoint</Application>
  <PresentationFormat>全屏显示(4:3)</PresentationFormat>
  <Paragraphs>46</Paragraphs>
  <Slides>17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18" baseType="lpstr">
      <vt:lpstr>Office 主题​​</vt:lpstr>
      <vt:lpstr> 天河二号超级计算机</vt:lpstr>
      <vt:lpstr>超级计算机：能够执行一般个人电脑无法处理的大资料量与高速运算的电脑。其基本组成组件与个人电脑的概念无太大差异，但规格与性能则强大许多，是一种超大型电子计算机。具有很强的计算和处理数据的能力，主要特点表现为高速度和大容量，配有多种外部和外围设备及丰富的、高功能的软件系统。现有的超级计算机运算速度大都可以达到每秒一太(Trillion,万亿)次以上。</vt:lpstr>
      <vt:lpstr>最新排名</vt:lpstr>
      <vt:lpstr>天河二号硬件系统</vt:lpstr>
      <vt:lpstr>计算阵列</vt:lpstr>
      <vt:lpstr>PowerPoint 演示文稿</vt:lpstr>
      <vt:lpstr>PowerPoint 演示文稿</vt:lpstr>
      <vt:lpstr>服务阵列</vt:lpstr>
      <vt:lpstr>存储阵列</vt:lpstr>
      <vt:lpstr>PowerPoint 演示文稿</vt:lpstr>
      <vt:lpstr>互联通信子系统TH-Express 2+</vt:lpstr>
      <vt:lpstr>PowerPoint 演示文稿</vt:lpstr>
      <vt:lpstr>监控诊断子系统</vt:lpstr>
      <vt:lpstr>天河二号软件系统</vt:lpstr>
      <vt:lpstr>软件栈架构</vt:lpstr>
      <vt:lpstr>应用领域</vt:lpstr>
      <vt:lpstr>存在问题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天河二号超级计算机</dc:title>
  <dc:creator>daiwei</dc:creator>
  <cp:lastModifiedBy>daiwei</cp:lastModifiedBy>
  <cp:revision>12</cp:revision>
  <dcterms:created xsi:type="dcterms:W3CDTF">2016-04-11T19:08:56Z</dcterms:created>
  <dcterms:modified xsi:type="dcterms:W3CDTF">2016-04-11T21:43:21Z</dcterms:modified>
</cp:coreProperties>
</file>