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8" r:id="rId4"/>
    <p:sldId id="258" r:id="rId5"/>
    <p:sldId id="260" r:id="rId6"/>
    <p:sldId id="261" r:id="rId7"/>
    <p:sldId id="262" r:id="rId8"/>
    <p:sldId id="263" r:id="rId9"/>
    <p:sldId id="270" r:id="rId10"/>
    <p:sldId id="271" r:id="rId11"/>
    <p:sldId id="272" r:id="rId12"/>
    <p:sldId id="273" r:id="rId13"/>
    <p:sldId id="274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DDB1D-360C-425D-BD49-C083E619D1AB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26F17-E3E2-49FC-8C3E-1A5ADD9B846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84027" y="8686488"/>
            <a:ext cx="2972421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b"/>
          <a:lstStyle/>
          <a:p>
            <a:pPr algn="r" defTabSz="864587"/>
            <a:fld id="{A184FEDB-1F84-4292-9EF5-D8CC3D120453}" type="slidenum">
              <a:rPr lang="en-US" altLang="zh-CN" sz="1300">
                <a:cs typeface="Arial" pitchFamily="34" charset="0"/>
              </a:rPr>
              <a:pPr algn="r" defTabSz="864587"/>
              <a:t>5</a:t>
            </a:fld>
            <a:endParaRPr lang="en-US" altLang="zh-CN" sz="1300" dirty="0">
              <a:cs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576263" y="544513"/>
            <a:ext cx="4568825" cy="34274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7943" y="4091066"/>
            <a:ext cx="5867193" cy="417382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97301">
              <a:spcBef>
                <a:spcPct val="0"/>
              </a:spcBef>
            </a:pPr>
            <a:endParaRPr lang="en-GB" altLang="zh-CN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69" y="4344025"/>
            <a:ext cx="5488264" cy="4112926"/>
          </a:xfrm>
          <a:noFill/>
        </p:spPr>
        <p:txBody>
          <a:bodyPr wrap="square" lIns="89229" tIns="44615" rIns="89229" bIns="44615" numCol="1" anchor="t" anchorCtr="0" compatLnSpc="1">
            <a:prstTxWarp prst="textNoShape">
              <a:avLst/>
            </a:prstTxWarp>
          </a:bodyPr>
          <a:lstStyle/>
          <a:p>
            <a:pPr marL="40503"/>
            <a:endParaRPr lang="en-US" altLang="zh-CN" sz="1100" dirty="0">
              <a:solidFill>
                <a:srgbClr val="000000"/>
              </a:solidFill>
              <a:sym typeface="Verdan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69" y="4344025"/>
            <a:ext cx="5488264" cy="4112926"/>
          </a:xfrm>
          <a:noFill/>
        </p:spPr>
        <p:txBody>
          <a:bodyPr wrap="square" lIns="89229" tIns="44615" rIns="89229" bIns="44615" numCol="1" anchor="t" anchorCtr="0" compatLnSpc="1">
            <a:prstTxWarp prst="textNoShape">
              <a:avLst/>
            </a:prstTxWarp>
          </a:bodyPr>
          <a:lstStyle/>
          <a:p>
            <a:pPr marL="40503"/>
            <a:endParaRPr lang="en-US" altLang="zh-CN" sz="1100" dirty="0">
              <a:solidFill>
                <a:srgbClr val="000000"/>
              </a:solidFill>
              <a:sym typeface="Verdan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027" y="8686488"/>
            <a:ext cx="2972421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b"/>
          <a:lstStyle/>
          <a:p>
            <a:pPr algn="r" defTabSz="864587"/>
            <a:fld id="{3EBCBD3A-C18A-48F4-80E2-3AD1ABBF86DA}" type="slidenum">
              <a:rPr lang="en-US" altLang="zh-CN" sz="1300">
                <a:cs typeface="Arial" pitchFamily="34" charset="0"/>
              </a:rPr>
              <a:pPr algn="r" defTabSz="864587"/>
              <a:t>9</a:t>
            </a:fld>
            <a:endParaRPr lang="en-US" altLang="zh-CN" sz="1300" dirty="0">
              <a:cs typeface="Arial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576263" y="544513"/>
            <a:ext cx="4568825" cy="34274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7943" y="4091066"/>
            <a:ext cx="5867193" cy="417382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897301">
              <a:spcBef>
                <a:spcPct val="0"/>
              </a:spcBef>
            </a:pPr>
            <a:endParaRPr lang="en-GB" altLang="zh-CN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2016/3/6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aike.baidu.com/view/1670.htm" TargetMode="External"/><Relationship Id="rId4" Type="http://schemas.openxmlformats.org/officeDocument/2006/relationships/hyperlink" Target="http://baike.baidu.com/view/16381.ht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Computer_multitasking" TargetMode="External"/><Relationship Id="rId3" Type="http://schemas.openxmlformats.org/officeDocument/2006/relationships/hyperlink" Target="https://en.wikipedia.org/wiki/Windows_10" TargetMode="External"/><Relationship Id="rId7" Type="http://schemas.openxmlformats.org/officeDocument/2006/relationships/hyperlink" Target="https://en.wikipedia.org/wiki/Xbox_One#cite_note-Engadget_-_Xbox_One_OS-91" TargetMode="External"/><Relationship Id="rId12" Type="http://schemas.openxmlformats.org/officeDocument/2006/relationships/hyperlink" Target="https://en.wikipedia.org/wiki/Xbox_One#cite_note-pcworld-universalapps-93" TargetMode="External"/><Relationship Id="rId2" Type="http://schemas.openxmlformats.org/officeDocument/2006/relationships/hyperlink" Target="https://en.wikipedia.org/wiki/Hyperviso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Xbox_One#cite_note-polygon-osarchitecture-90" TargetMode="External"/><Relationship Id="rId11" Type="http://schemas.openxmlformats.org/officeDocument/2006/relationships/hyperlink" Target="https://en.wikipedia.org/wiki/Xbox_One#cite_note-pcw-startback-92" TargetMode="External"/><Relationship Id="rId5" Type="http://schemas.openxmlformats.org/officeDocument/2006/relationships/hyperlink" Target="https://en.wikipedia.org/wiki/Xbox_One#cite_note-techradar-xb1review-89" TargetMode="External"/><Relationship Id="rId10" Type="http://schemas.openxmlformats.org/officeDocument/2006/relationships/hyperlink" Target="https://en.wikipedia.org/wiki/Windows_10_Mobile" TargetMode="External"/><Relationship Id="rId4" Type="http://schemas.openxmlformats.org/officeDocument/2006/relationships/hyperlink" Target="https://en.wikipedia.org/wiki/Xbox_One#cite_note-cnet-w10xboxone-88" TargetMode="External"/><Relationship Id="rId9" Type="http://schemas.openxmlformats.org/officeDocument/2006/relationships/hyperlink" Target="https://en.wikipedia.org/wiki/Universal_Windows_Platfor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baike.baidu.com/view/50611.htm" TargetMode="External"/><Relationship Id="rId3" Type="http://schemas.openxmlformats.org/officeDocument/2006/relationships/hyperlink" Target="http://baike.baidu.com/view/2089.htm" TargetMode="External"/><Relationship Id="rId7" Type="http://schemas.openxmlformats.org/officeDocument/2006/relationships/hyperlink" Target="http://baike.baidu.com/view/765885.htm" TargetMode="External"/><Relationship Id="rId2" Type="http://schemas.openxmlformats.org/officeDocument/2006/relationships/hyperlink" Target="http://baike.baidu.com/subview/578829/6614416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aike.baidu.com/view/518102.htm" TargetMode="External"/><Relationship Id="rId5" Type="http://schemas.openxmlformats.org/officeDocument/2006/relationships/hyperlink" Target="http://baike.baidu.com/view/120892.htm" TargetMode="External"/><Relationship Id="rId4" Type="http://schemas.openxmlformats.org/officeDocument/2006/relationships/hyperlink" Target="http://baike.baidu.com/view/1196.ht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131220165</a:t>
            </a:r>
          </a:p>
          <a:p>
            <a:r>
              <a:rPr lang="zh-CN" altLang="en-US" dirty="0" smtClean="0"/>
              <a:t>刘一帆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55576" y="764704"/>
            <a:ext cx="7732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Xbox one</a:t>
            </a:r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计算机系统介绍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/>
          </p:cNvSpPr>
          <p:nvPr>
            <p:ph type="title"/>
          </p:nvPr>
        </p:nvSpPr>
        <p:spPr>
          <a:xfrm>
            <a:off x="-396552" y="0"/>
            <a:ext cx="9227368" cy="1143000"/>
          </a:xfrm>
        </p:spPr>
        <p:txBody>
          <a:bodyPr>
            <a:normAutofit/>
          </a:bodyPr>
          <a:lstStyle/>
          <a:p>
            <a:r>
              <a:rPr lang="en-US" altLang="zh-CN" sz="3200" dirty="0" smtClean="0">
                <a:ea typeface="宋体" pitchFamily="2" charset="-122"/>
              </a:rPr>
              <a:t>APU</a:t>
            </a:r>
            <a:r>
              <a:rPr lang="zh-CN" altLang="en-US" sz="3200" dirty="0" smtClean="0">
                <a:ea typeface="宋体" pitchFamily="2" charset="-122"/>
              </a:rPr>
              <a:t>解析</a:t>
            </a:r>
            <a:r>
              <a:rPr lang="en-US" altLang="zh-CN" sz="3200" dirty="0" smtClean="0">
                <a:ea typeface="宋体" pitchFamily="2" charset="-122"/>
              </a:rPr>
              <a:t>/ </a:t>
            </a:r>
            <a:r>
              <a:rPr lang="en-US" altLang="zh-CN" sz="3200" u="sng" dirty="0" smtClean="0">
                <a:solidFill>
                  <a:schemeClr val="hlink"/>
                </a:solidFill>
                <a:ea typeface="宋体" pitchFamily="2" charset="-122"/>
              </a:rPr>
              <a:t>CPU</a:t>
            </a:r>
            <a:r>
              <a:rPr lang="zh-CN" altLang="en-US" sz="3200" dirty="0" smtClean="0">
                <a:ea typeface="宋体" pitchFamily="2" charset="-122"/>
              </a:rPr>
              <a:t>部分：</a:t>
            </a:r>
            <a:r>
              <a:rPr lang="en-US" altLang="zh-CN" sz="3200" dirty="0" smtClean="0">
                <a:ea typeface="宋体" pitchFamily="2" charset="-122"/>
              </a:rPr>
              <a:t>L2</a:t>
            </a:r>
            <a:r>
              <a:rPr lang="zh-CN" altLang="en-US" sz="3200" dirty="0" smtClean="0">
                <a:ea typeface="宋体" pitchFamily="2" charset="-122"/>
              </a:rPr>
              <a:t>增大，没有</a:t>
            </a:r>
            <a:r>
              <a:rPr lang="en-US" altLang="zh-CN" sz="3200" dirty="0" smtClean="0">
                <a:ea typeface="宋体" pitchFamily="2" charset="-122"/>
              </a:rPr>
              <a:t>L3 </a:t>
            </a:r>
            <a:endParaRPr lang="zh-CN" altLang="en-US" sz="3200" dirty="0" smtClean="0">
              <a:ea typeface="宋体" pitchFamily="2" charset="-122"/>
            </a:endParaRPr>
          </a:p>
        </p:txBody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>
          <a:xfrm>
            <a:off x="395536" y="4941168"/>
            <a:ext cx="8229600" cy="16668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CN" altLang="en-US" sz="2000" dirty="0" smtClean="0">
                <a:ea typeface="宋体" pitchFamily="2" charset="-122"/>
              </a:rPr>
              <a:t>在</a:t>
            </a:r>
            <a:r>
              <a:rPr lang="en-US" altLang="zh-CN" sz="2000" dirty="0" smtClean="0">
                <a:ea typeface="宋体" pitchFamily="2" charset="-122"/>
              </a:rPr>
              <a:t>L2</a:t>
            </a:r>
            <a:r>
              <a:rPr lang="zh-CN" altLang="en-US" sz="2000" dirty="0" smtClean="0">
                <a:ea typeface="宋体" pitchFamily="2" charset="-122"/>
              </a:rPr>
              <a:t>增大的同时，</a:t>
            </a:r>
            <a:r>
              <a:rPr lang="en-US" altLang="zh-CN" sz="2000" dirty="0" smtClean="0">
                <a:ea typeface="宋体" pitchFamily="2" charset="-122"/>
              </a:rPr>
              <a:t>AMD</a:t>
            </a:r>
            <a:r>
              <a:rPr lang="zh-CN" altLang="en-US" sz="2000" dirty="0" smtClean="0">
                <a:ea typeface="宋体" pitchFamily="2" charset="-122"/>
              </a:rPr>
              <a:t>还对处理器指令执行效率和硬件预取方面做了一定的优化，据称</a:t>
            </a:r>
            <a:r>
              <a:rPr lang="en-US" altLang="zh-CN" sz="2000" dirty="0" smtClean="0">
                <a:ea typeface="宋体" pitchFamily="2" charset="-122"/>
              </a:rPr>
              <a:t>Llano APU</a:t>
            </a:r>
            <a:r>
              <a:rPr lang="zh-CN" altLang="en-US" sz="2000" dirty="0" smtClean="0">
                <a:ea typeface="宋体" pitchFamily="2" charset="-122"/>
              </a:rPr>
              <a:t>的</a:t>
            </a:r>
            <a:r>
              <a:rPr lang="en-US" altLang="zh-CN" sz="2000" dirty="0" smtClean="0">
                <a:ea typeface="宋体" pitchFamily="2" charset="-122"/>
              </a:rPr>
              <a:t>IPC</a:t>
            </a:r>
            <a:r>
              <a:rPr lang="zh-CN" altLang="en-US" sz="2000" dirty="0" smtClean="0">
                <a:ea typeface="宋体" pitchFamily="2" charset="-122"/>
              </a:rPr>
              <a:t>（每个时钟周期内执行的指令数）将比</a:t>
            </a:r>
            <a:r>
              <a:rPr lang="en-US" altLang="zh-CN" sz="2000" dirty="0" err="1" smtClean="0">
                <a:ea typeface="宋体" pitchFamily="2" charset="-122"/>
              </a:rPr>
              <a:t>Phenom</a:t>
            </a:r>
            <a:r>
              <a:rPr lang="en-US" altLang="zh-CN" sz="2000" dirty="0" smtClean="0">
                <a:ea typeface="宋体" pitchFamily="2" charset="-122"/>
              </a:rPr>
              <a:t> II</a:t>
            </a:r>
            <a:r>
              <a:rPr lang="zh-CN" altLang="en-US" sz="2000" dirty="0" smtClean="0">
                <a:ea typeface="宋体" pitchFamily="2" charset="-122"/>
              </a:rPr>
              <a:t>架构提高</a:t>
            </a:r>
            <a:r>
              <a:rPr lang="en-US" altLang="zh-CN" sz="2000" dirty="0" smtClean="0">
                <a:ea typeface="宋体" pitchFamily="2" charset="-122"/>
              </a:rPr>
              <a:t>6%</a:t>
            </a:r>
            <a:r>
              <a:rPr lang="zh-CN" altLang="en-US" sz="2000" dirty="0" smtClean="0">
                <a:ea typeface="宋体" pitchFamily="2" charset="-122"/>
              </a:rPr>
              <a:t>以上。也就是说，没有</a:t>
            </a:r>
            <a:r>
              <a:rPr lang="en-US" altLang="zh-CN" sz="2000" dirty="0" smtClean="0">
                <a:ea typeface="宋体" pitchFamily="2" charset="-122"/>
              </a:rPr>
              <a:t>L3</a:t>
            </a:r>
            <a:r>
              <a:rPr lang="zh-CN" altLang="en-US" sz="2000" dirty="0" smtClean="0">
                <a:ea typeface="宋体" pitchFamily="2" charset="-122"/>
              </a:rPr>
              <a:t>但有双倍</a:t>
            </a:r>
            <a:r>
              <a:rPr lang="en-US" altLang="zh-CN" sz="2000" dirty="0" smtClean="0">
                <a:ea typeface="宋体" pitchFamily="2" charset="-122"/>
              </a:rPr>
              <a:t>L2</a:t>
            </a:r>
            <a:r>
              <a:rPr lang="zh-CN" altLang="en-US" sz="2000" dirty="0" smtClean="0">
                <a:ea typeface="宋体" pitchFamily="2" charset="-122"/>
              </a:rPr>
              <a:t>的</a:t>
            </a:r>
            <a:r>
              <a:rPr lang="en-US" altLang="zh-CN" sz="2000" dirty="0" smtClean="0">
                <a:ea typeface="宋体" pitchFamily="2" charset="-122"/>
              </a:rPr>
              <a:t>Llano APU</a:t>
            </a:r>
            <a:r>
              <a:rPr lang="zh-CN" altLang="en-US" sz="2000" dirty="0" smtClean="0">
                <a:ea typeface="宋体" pitchFamily="2" charset="-122"/>
              </a:rPr>
              <a:t>，其</a:t>
            </a:r>
            <a:r>
              <a:rPr lang="en-US" altLang="zh-CN" sz="2000" dirty="0" smtClean="0">
                <a:ea typeface="宋体" pitchFamily="2" charset="-122"/>
              </a:rPr>
              <a:t>CPU</a:t>
            </a:r>
            <a:r>
              <a:rPr lang="zh-CN" altLang="en-US" sz="2000" dirty="0" smtClean="0">
                <a:ea typeface="宋体" pitchFamily="2" charset="-122"/>
              </a:rPr>
              <a:t>性能不一定比拥有</a:t>
            </a:r>
            <a:r>
              <a:rPr lang="en-US" altLang="zh-CN" sz="2000" dirty="0" smtClean="0">
                <a:ea typeface="宋体" pitchFamily="2" charset="-122"/>
              </a:rPr>
              <a:t>6MB L3</a:t>
            </a:r>
            <a:r>
              <a:rPr lang="zh-CN" altLang="en-US" sz="2000" dirty="0" smtClean="0">
                <a:ea typeface="宋体" pitchFamily="2" charset="-122"/>
              </a:rPr>
              <a:t>的</a:t>
            </a:r>
            <a:r>
              <a:rPr lang="en-US" altLang="zh-CN" sz="2000" dirty="0" err="1" smtClean="0">
                <a:ea typeface="宋体" pitchFamily="2" charset="-122"/>
              </a:rPr>
              <a:t>Phenom</a:t>
            </a:r>
            <a:r>
              <a:rPr lang="en-US" altLang="zh-CN" sz="2000" dirty="0" smtClean="0">
                <a:ea typeface="宋体" pitchFamily="2" charset="-122"/>
              </a:rPr>
              <a:t> II X4</a:t>
            </a:r>
            <a:r>
              <a:rPr lang="zh-CN" altLang="en-US" sz="2000" dirty="0" smtClean="0">
                <a:ea typeface="宋体" pitchFamily="2" charset="-122"/>
              </a:rPr>
              <a:t>弱。</a:t>
            </a:r>
          </a:p>
        </p:txBody>
      </p:sp>
      <p:pic>
        <p:nvPicPr>
          <p:cNvPr id="97285" name="Picture 5" descr="AMD的融合伟业！Llano APU笔记本首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268760"/>
            <a:ext cx="6069012" cy="3325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ea typeface="宋体" pitchFamily="2" charset="-122"/>
              </a:rPr>
              <a:t>APU</a:t>
            </a:r>
            <a:r>
              <a:rPr lang="zh-CN" altLang="en-US" sz="2800" dirty="0" smtClean="0">
                <a:ea typeface="宋体" pitchFamily="2" charset="-122"/>
              </a:rPr>
              <a:t>解析</a:t>
            </a:r>
            <a:r>
              <a:rPr lang="en-US" altLang="zh-CN" sz="2800" dirty="0" smtClean="0">
                <a:ea typeface="宋体" pitchFamily="2" charset="-122"/>
              </a:rPr>
              <a:t>/</a:t>
            </a:r>
            <a:r>
              <a:rPr lang="zh-CN" altLang="en-US" sz="2800" u="sng" dirty="0" smtClean="0">
                <a:solidFill>
                  <a:schemeClr val="hlink"/>
                </a:solidFill>
                <a:ea typeface="宋体" pitchFamily="2" charset="-122"/>
              </a:rPr>
              <a:t>内存</a:t>
            </a:r>
            <a:r>
              <a:rPr lang="zh-CN" altLang="en-US" sz="2800" dirty="0" smtClean="0">
                <a:ea typeface="宋体" pitchFamily="2" charset="-122"/>
              </a:rPr>
              <a:t>部分：</a:t>
            </a:r>
            <a:r>
              <a:rPr lang="en-US" altLang="zh-CN" sz="2800" dirty="0" smtClean="0">
                <a:ea typeface="宋体" pitchFamily="2" charset="-122"/>
              </a:rPr>
              <a:t>CPU&amp;GPU</a:t>
            </a:r>
            <a:r>
              <a:rPr lang="zh-CN" altLang="en-US" sz="2800" dirty="0" smtClean="0">
                <a:ea typeface="宋体" pitchFamily="2" charset="-122"/>
              </a:rPr>
              <a:t>共享控制器</a:t>
            </a:r>
          </a:p>
        </p:txBody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>
          <a:xfrm>
            <a:off x="395536" y="4077072"/>
            <a:ext cx="82296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Llano APU</a:t>
            </a:r>
            <a:r>
              <a:rPr lang="zh-CN" altLang="en-US" sz="2000" dirty="0" smtClean="0">
                <a:ea typeface="宋体" pitchFamily="2" charset="-122"/>
              </a:rPr>
              <a:t>内部整合了一个双通道</a:t>
            </a:r>
            <a:r>
              <a:rPr lang="en-US" altLang="zh-CN" sz="2000" dirty="0" smtClean="0">
                <a:ea typeface="宋体" pitchFamily="2" charset="-122"/>
              </a:rPr>
              <a:t>DDR3</a:t>
            </a:r>
            <a:r>
              <a:rPr lang="zh-CN" altLang="en-US" sz="2000" dirty="0" smtClean="0">
                <a:ea typeface="宋体" pitchFamily="2" charset="-122"/>
              </a:rPr>
              <a:t>内存控制器，单条</a:t>
            </a:r>
            <a:r>
              <a:rPr lang="en-US" altLang="zh-CN" sz="2000" dirty="0" smtClean="0">
                <a:ea typeface="宋体" pitchFamily="2" charset="-122"/>
              </a:rPr>
              <a:t>DDR3</a:t>
            </a:r>
            <a:r>
              <a:rPr lang="zh-CN" altLang="en-US" sz="2000" dirty="0" smtClean="0">
                <a:ea typeface="宋体" pitchFamily="2" charset="-122"/>
              </a:rPr>
              <a:t>内存是</a:t>
            </a:r>
            <a:r>
              <a:rPr lang="en-US" altLang="zh-CN" sz="2000" dirty="0" smtClean="0">
                <a:ea typeface="宋体" pitchFamily="2" charset="-122"/>
              </a:rPr>
              <a:t>64bit</a:t>
            </a:r>
            <a:r>
              <a:rPr lang="zh-CN" altLang="en-US" sz="2000" dirty="0" smtClean="0">
                <a:ea typeface="宋体" pitchFamily="2" charset="-122"/>
              </a:rPr>
              <a:t>双通道就是</a:t>
            </a:r>
            <a:r>
              <a:rPr lang="en-US" altLang="zh-CN" sz="2000" dirty="0" smtClean="0">
                <a:ea typeface="宋体" pitchFamily="2" charset="-122"/>
              </a:rPr>
              <a:t>128bit</a:t>
            </a:r>
            <a:r>
              <a:rPr lang="zh-CN" altLang="en-US" sz="2000" dirty="0" smtClean="0">
                <a:ea typeface="宋体" pitchFamily="2" charset="-122"/>
              </a:rPr>
              <a:t>，基本上可以满足主流独显的位宽要求了。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CPU</a:t>
            </a:r>
            <a:r>
              <a:rPr lang="zh-CN" altLang="en-US" sz="2000" dirty="0" smtClean="0">
                <a:ea typeface="宋体" pitchFamily="2" charset="-122"/>
              </a:rPr>
              <a:t>和</a:t>
            </a:r>
            <a:r>
              <a:rPr lang="en-US" altLang="zh-CN" sz="2000" dirty="0" smtClean="0">
                <a:ea typeface="宋体" pitchFamily="2" charset="-122"/>
              </a:rPr>
              <a:t>GPU</a:t>
            </a:r>
            <a:r>
              <a:rPr lang="zh-CN" altLang="en-US" sz="2000" dirty="0" smtClean="0">
                <a:ea typeface="宋体" pitchFamily="2" charset="-122"/>
              </a:rPr>
              <a:t>在内存控制器面前是平等的，都是直接相连，带宽可以最大化利用，延迟可以降到最低。 </a:t>
            </a:r>
          </a:p>
          <a:p>
            <a:pPr>
              <a:lnSpc>
                <a:spcPct val="90000"/>
              </a:lnSpc>
            </a:pPr>
            <a:r>
              <a:rPr lang="zh-CN" altLang="en-US" sz="2000" dirty="0" smtClean="0">
                <a:ea typeface="宋体" pitchFamily="2" charset="-122"/>
              </a:rPr>
              <a:t>但共享内存还有一个最大的好处，那就是</a:t>
            </a:r>
            <a:r>
              <a:rPr lang="en-US" altLang="zh-CN" sz="2000" dirty="0" smtClean="0">
                <a:ea typeface="宋体" pitchFamily="2" charset="-122"/>
              </a:rPr>
              <a:t>APU</a:t>
            </a:r>
            <a:r>
              <a:rPr lang="zh-CN" altLang="en-US" sz="2000" dirty="0" smtClean="0">
                <a:ea typeface="宋体" pitchFamily="2" charset="-122"/>
              </a:rPr>
              <a:t>最擅长的异构计算，当</a:t>
            </a:r>
            <a:r>
              <a:rPr lang="en-US" altLang="zh-CN" sz="2000" dirty="0" smtClean="0">
                <a:ea typeface="宋体" pitchFamily="2" charset="-122"/>
              </a:rPr>
              <a:t>CPU</a:t>
            </a:r>
            <a:r>
              <a:rPr lang="zh-CN" altLang="en-US" sz="2000" dirty="0" smtClean="0">
                <a:ea typeface="宋体" pitchFamily="2" charset="-122"/>
              </a:rPr>
              <a:t>和</a:t>
            </a:r>
            <a:r>
              <a:rPr lang="en-US" altLang="zh-CN" sz="2000" dirty="0" smtClean="0">
                <a:ea typeface="宋体" pitchFamily="2" charset="-122"/>
              </a:rPr>
              <a:t>GPU</a:t>
            </a:r>
            <a:r>
              <a:rPr lang="zh-CN" altLang="en-US" sz="2000" dirty="0" smtClean="0">
                <a:ea typeface="宋体" pitchFamily="2" charset="-122"/>
              </a:rPr>
              <a:t>做大规模并行计算的话，存取的数据都在内存当中，交换数据无需绕过漫长的总线，也无需在内存与显存之间徘徊。共享式内存可以消除</a:t>
            </a:r>
            <a:r>
              <a:rPr lang="en-US" altLang="zh-CN" sz="2000" dirty="0" smtClean="0">
                <a:ea typeface="宋体" pitchFamily="2" charset="-122"/>
              </a:rPr>
              <a:t>CPU</a:t>
            </a:r>
            <a:r>
              <a:rPr lang="zh-CN" altLang="en-US" sz="2000" dirty="0" smtClean="0">
                <a:ea typeface="宋体" pitchFamily="2" charset="-122"/>
              </a:rPr>
              <a:t>与</a:t>
            </a:r>
            <a:r>
              <a:rPr lang="en-US" altLang="zh-CN" sz="2000" dirty="0" smtClean="0">
                <a:ea typeface="宋体" pitchFamily="2" charset="-122"/>
              </a:rPr>
              <a:t>GPU</a:t>
            </a:r>
            <a:r>
              <a:rPr lang="zh-CN" altLang="en-US" sz="2000" dirty="0" smtClean="0">
                <a:ea typeface="宋体" pitchFamily="2" charset="-122"/>
              </a:rPr>
              <a:t>之间最大的瓶颈。 </a:t>
            </a:r>
          </a:p>
        </p:txBody>
      </p:sp>
      <p:pic>
        <p:nvPicPr>
          <p:cNvPr id="102406" name="Picture 6" descr="AMD的融合伟业！Llano APU笔记本首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68760"/>
            <a:ext cx="5772150" cy="2530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>
                <a:ea typeface="宋体" pitchFamily="2" charset="-122"/>
              </a:rPr>
              <a:t>APU</a:t>
            </a:r>
            <a:r>
              <a:rPr lang="zh-CN" altLang="en-US" sz="3600" dirty="0" smtClean="0">
                <a:ea typeface="宋体" pitchFamily="2" charset="-122"/>
              </a:rPr>
              <a:t>解析</a:t>
            </a:r>
            <a:r>
              <a:rPr lang="en-US" altLang="zh-CN" sz="3600" dirty="0" smtClean="0">
                <a:ea typeface="宋体" pitchFamily="2" charset="-122"/>
              </a:rPr>
              <a:t>/</a:t>
            </a:r>
            <a:r>
              <a:rPr lang="zh-CN" altLang="en-US" sz="3600" u="sng" dirty="0" smtClean="0">
                <a:solidFill>
                  <a:schemeClr val="hlink"/>
                </a:solidFill>
                <a:ea typeface="宋体" pitchFamily="2" charset="-122"/>
              </a:rPr>
              <a:t>北桥</a:t>
            </a:r>
            <a:r>
              <a:rPr lang="zh-CN" altLang="en-US" sz="3600" dirty="0" smtClean="0">
                <a:ea typeface="宋体" pitchFamily="2" charset="-122"/>
              </a:rPr>
              <a:t>部分：</a:t>
            </a:r>
            <a:r>
              <a:rPr lang="en-US" altLang="zh-CN" sz="3600" dirty="0" smtClean="0">
                <a:ea typeface="宋体" pitchFamily="2" charset="-122"/>
              </a:rPr>
              <a:t>24</a:t>
            </a:r>
            <a:r>
              <a:rPr lang="zh-CN" altLang="en-US" sz="3600" dirty="0" smtClean="0">
                <a:ea typeface="宋体" pitchFamily="2" charset="-122"/>
              </a:rPr>
              <a:t>条</a:t>
            </a:r>
            <a:r>
              <a:rPr lang="en-US" altLang="zh-CN" sz="3600" dirty="0" smtClean="0">
                <a:ea typeface="宋体" pitchFamily="2" charset="-122"/>
              </a:rPr>
              <a:t>PCI-E2.0</a:t>
            </a:r>
            <a:r>
              <a:rPr lang="zh-CN" altLang="en-US" sz="3600" dirty="0" smtClean="0">
                <a:ea typeface="宋体" pitchFamily="2" charset="-122"/>
              </a:rPr>
              <a:t>通道</a:t>
            </a:r>
          </a:p>
        </p:txBody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>
          <a:xfrm>
            <a:off x="395536" y="4797152"/>
            <a:ext cx="8229600" cy="137001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zh-CN" dirty="0" err="1" smtClean="0">
                <a:ea typeface="宋体" pitchFamily="2" charset="-122"/>
              </a:rPr>
              <a:t>Llaon</a:t>
            </a:r>
            <a:r>
              <a:rPr lang="en-US" altLang="zh-CN" dirty="0" smtClean="0">
                <a:ea typeface="宋体" pitchFamily="2" charset="-122"/>
              </a:rPr>
              <a:t> APU</a:t>
            </a:r>
            <a:r>
              <a:rPr lang="zh-CN" altLang="en-US" dirty="0" smtClean="0">
                <a:ea typeface="宋体" pitchFamily="2" charset="-122"/>
              </a:rPr>
              <a:t>当中总共集成了</a:t>
            </a:r>
            <a:r>
              <a:rPr lang="en-US" altLang="zh-CN" dirty="0" smtClean="0">
                <a:ea typeface="宋体" pitchFamily="2" charset="-122"/>
              </a:rPr>
              <a:t>24</a:t>
            </a:r>
            <a:r>
              <a:rPr lang="zh-CN" altLang="en-US" dirty="0" smtClean="0">
                <a:ea typeface="宋体" pitchFamily="2" charset="-122"/>
              </a:rPr>
              <a:t>条</a:t>
            </a:r>
            <a:r>
              <a:rPr lang="en-US" altLang="zh-CN" dirty="0" smtClean="0">
                <a:ea typeface="宋体" pitchFamily="2" charset="-122"/>
              </a:rPr>
              <a:t>PCI-E 2.0</a:t>
            </a:r>
            <a:r>
              <a:rPr lang="zh-CN" altLang="en-US" dirty="0" smtClean="0">
                <a:ea typeface="宋体" pitchFamily="2" charset="-122"/>
              </a:rPr>
              <a:t>通道，其中</a:t>
            </a:r>
            <a:r>
              <a:rPr lang="en-US" altLang="zh-CN" dirty="0" smtClean="0">
                <a:ea typeface="宋体" pitchFamily="2" charset="-122"/>
              </a:rPr>
              <a:t>16</a:t>
            </a:r>
            <a:r>
              <a:rPr lang="zh-CN" altLang="en-US" dirty="0" smtClean="0">
                <a:ea typeface="宋体" pitchFamily="2" charset="-122"/>
              </a:rPr>
              <a:t>条是给独立显卡用的，最多可以拆分成两个</a:t>
            </a:r>
            <a:r>
              <a:rPr lang="en-US" altLang="zh-CN" dirty="0" smtClean="0">
                <a:ea typeface="宋体" pitchFamily="2" charset="-122"/>
              </a:rPr>
              <a:t>PCI-E X8</a:t>
            </a:r>
            <a:r>
              <a:rPr lang="zh-CN" altLang="en-US" dirty="0" smtClean="0">
                <a:ea typeface="宋体" pitchFamily="2" charset="-122"/>
              </a:rPr>
              <a:t>支持双独立显卡。</a:t>
            </a:r>
          </a:p>
          <a:p>
            <a:pPr>
              <a:lnSpc>
                <a:spcPct val="90000"/>
              </a:lnSpc>
            </a:pPr>
            <a:r>
              <a:rPr lang="zh-CN" altLang="en-US" dirty="0" smtClean="0">
                <a:ea typeface="宋体" pitchFamily="2" charset="-122"/>
              </a:rPr>
              <a:t>    </a:t>
            </a:r>
            <a:r>
              <a:rPr lang="en-US" altLang="zh-CN" dirty="0" smtClean="0">
                <a:ea typeface="宋体" pitchFamily="2" charset="-122"/>
              </a:rPr>
              <a:t>4</a:t>
            </a:r>
            <a:r>
              <a:rPr lang="zh-CN" altLang="en-US" dirty="0" smtClean="0">
                <a:ea typeface="宋体" pitchFamily="2" charset="-122"/>
              </a:rPr>
              <a:t>条组合成为</a:t>
            </a:r>
            <a:r>
              <a:rPr lang="en-US" altLang="zh-CN" dirty="0" smtClean="0">
                <a:ea typeface="宋体" pitchFamily="2" charset="-122"/>
              </a:rPr>
              <a:t>Unified Media Interface</a:t>
            </a:r>
            <a:r>
              <a:rPr lang="zh-CN" altLang="en-US" dirty="0" smtClean="0">
                <a:ea typeface="宋体" pitchFamily="2" charset="-122"/>
              </a:rPr>
              <a:t>（</a:t>
            </a:r>
            <a:r>
              <a:rPr lang="en-US" altLang="zh-CN" dirty="0" smtClean="0">
                <a:ea typeface="宋体" pitchFamily="2" charset="-122"/>
              </a:rPr>
              <a:t>UMI</a:t>
            </a:r>
            <a:r>
              <a:rPr lang="zh-CN" altLang="en-US" dirty="0" smtClean="0">
                <a:ea typeface="宋体" pitchFamily="2" charset="-122"/>
              </a:rPr>
              <a:t>总线），用来连接</a:t>
            </a:r>
            <a:r>
              <a:rPr lang="en-US" altLang="zh-CN" dirty="0" smtClean="0">
                <a:ea typeface="宋体" pitchFamily="2" charset="-122"/>
              </a:rPr>
              <a:t>Fusion Controller Hub</a:t>
            </a:r>
            <a:r>
              <a:rPr lang="zh-CN" altLang="en-US" dirty="0" smtClean="0">
                <a:ea typeface="宋体" pitchFamily="2" charset="-122"/>
              </a:rPr>
              <a:t>（</a:t>
            </a:r>
            <a:r>
              <a:rPr lang="en-US" altLang="zh-CN" dirty="0" smtClean="0">
                <a:ea typeface="宋体" pitchFamily="2" charset="-122"/>
              </a:rPr>
              <a:t>FCH</a:t>
            </a:r>
            <a:r>
              <a:rPr lang="zh-CN" altLang="en-US" dirty="0" smtClean="0">
                <a:ea typeface="宋体" pitchFamily="2" charset="-122"/>
              </a:rPr>
              <a:t>，即芯片组，传统的南桥）</a:t>
            </a:r>
          </a:p>
          <a:p>
            <a:pPr>
              <a:lnSpc>
                <a:spcPct val="90000"/>
              </a:lnSpc>
            </a:pPr>
            <a:r>
              <a:rPr lang="zh-CN" altLang="en-US" dirty="0" smtClean="0">
                <a:ea typeface="宋体" pitchFamily="2" charset="-122"/>
              </a:rPr>
              <a:t>    还有</a:t>
            </a:r>
            <a:r>
              <a:rPr lang="en-US" altLang="zh-CN" dirty="0" smtClean="0">
                <a:ea typeface="宋体" pitchFamily="2" charset="-122"/>
              </a:rPr>
              <a:t>4</a:t>
            </a:r>
            <a:r>
              <a:rPr lang="zh-CN" altLang="en-US" dirty="0" smtClean="0">
                <a:ea typeface="宋体" pitchFamily="2" charset="-122"/>
              </a:rPr>
              <a:t>条用于传输显示输出，通过南桥输出到显示器。</a:t>
            </a:r>
          </a:p>
          <a:p>
            <a:pPr>
              <a:lnSpc>
                <a:spcPct val="90000"/>
              </a:lnSpc>
            </a:pPr>
            <a:endParaRPr lang="zh-CN" altLang="en-US" dirty="0" smtClean="0">
              <a:ea typeface="宋体" pitchFamily="2" charset="-122"/>
            </a:endParaRPr>
          </a:p>
        </p:txBody>
      </p:sp>
      <p:pic>
        <p:nvPicPr>
          <p:cNvPr id="103430" name="Picture 6" descr="AMD的融合伟业！Llano APU笔记本首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340768"/>
            <a:ext cx="5629275" cy="302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>
                <a:ea typeface="宋体" pitchFamily="2" charset="-122"/>
              </a:rPr>
              <a:t>APU</a:t>
            </a:r>
            <a:r>
              <a:rPr lang="zh-CN" altLang="en-US" sz="3600" dirty="0" smtClean="0">
                <a:ea typeface="宋体" pitchFamily="2" charset="-122"/>
              </a:rPr>
              <a:t>解析</a:t>
            </a:r>
            <a:r>
              <a:rPr lang="en-US" altLang="zh-CN" sz="3600" dirty="0" smtClean="0">
                <a:ea typeface="宋体" pitchFamily="2" charset="-122"/>
              </a:rPr>
              <a:t>/</a:t>
            </a:r>
            <a:r>
              <a:rPr lang="en-US" altLang="zh-CN" sz="3600" u="sng" dirty="0" smtClean="0">
                <a:solidFill>
                  <a:schemeClr val="hlink"/>
                </a:solidFill>
                <a:ea typeface="宋体" pitchFamily="2" charset="-122"/>
              </a:rPr>
              <a:t>GPU</a:t>
            </a:r>
            <a:r>
              <a:rPr lang="zh-CN" altLang="en-US" sz="3600" dirty="0" smtClean="0">
                <a:ea typeface="宋体" pitchFamily="2" charset="-122"/>
              </a:rPr>
              <a:t>部分：</a:t>
            </a:r>
            <a:r>
              <a:rPr lang="en-US" altLang="zh-CN" sz="3600" dirty="0" smtClean="0">
                <a:ea typeface="宋体" pitchFamily="2" charset="-122"/>
              </a:rPr>
              <a:t>HD6000</a:t>
            </a:r>
            <a:r>
              <a:rPr lang="zh-CN" altLang="en-US" sz="3600" dirty="0" smtClean="0">
                <a:ea typeface="宋体" pitchFamily="2" charset="-122"/>
              </a:rPr>
              <a:t>架构</a:t>
            </a:r>
            <a:r>
              <a:rPr lang="en-US" altLang="zh-CN" sz="3600" dirty="0" smtClean="0">
                <a:ea typeface="宋体" pitchFamily="2" charset="-122"/>
              </a:rPr>
              <a:t>400SP</a:t>
            </a:r>
            <a:endParaRPr lang="zh-CN" altLang="en-US" sz="3600" dirty="0" smtClean="0">
              <a:ea typeface="宋体" pitchFamily="2" charset="-122"/>
            </a:endParaRPr>
          </a:p>
        </p:txBody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29600" cy="4979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Llano</a:t>
            </a:r>
            <a:r>
              <a:rPr lang="zh-CN" altLang="en-US" sz="2000" dirty="0" smtClean="0">
                <a:ea typeface="宋体" pitchFamily="2" charset="-122"/>
              </a:rPr>
              <a:t>拥有</a:t>
            </a:r>
            <a:r>
              <a:rPr lang="en-US" altLang="zh-CN" sz="2000" dirty="0" smtClean="0">
                <a:ea typeface="宋体" pitchFamily="2" charset="-122"/>
              </a:rPr>
              <a:t>80</a:t>
            </a:r>
            <a:r>
              <a:rPr lang="zh-CN" altLang="en-US" sz="2000" dirty="0" smtClean="0">
                <a:ea typeface="宋体" pitchFamily="2" charset="-122"/>
              </a:rPr>
              <a:t>个</a:t>
            </a:r>
            <a:r>
              <a:rPr lang="en-US" altLang="zh-CN" sz="2000" dirty="0" err="1" smtClean="0">
                <a:ea typeface="宋体" pitchFamily="2" charset="-122"/>
              </a:rPr>
              <a:t>Radeon</a:t>
            </a:r>
            <a:r>
              <a:rPr lang="en-US" altLang="zh-CN" sz="2000" dirty="0" smtClean="0">
                <a:ea typeface="宋体" pitchFamily="2" charset="-122"/>
              </a:rPr>
              <a:t> Cores</a:t>
            </a:r>
            <a:r>
              <a:rPr lang="zh-CN" altLang="en-US" sz="2000" dirty="0" smtClean="0">
                <a:ea typeface="宋体" pitchFamily="2" charset="-122"/>
              </a:rPr>
              <a:t>，总计</a:t>
            </a:r>
            <a:r>
              <a:rPr lang="en-US" altLang="zh-CN" sz="2000" dirty="0" smtClean="0">
                <a:ea typeface="宋体" pitchFamily="2" charset="-122"/>
              </a:rPr>
              <a:t>80x5=400</a:t>
            </a:r>
            <a:r>
              <a:rPr lang="zh-CN" altLang="en-US" sz="2000" dirty="0" smtClean="0">
                <a:ea typeface="宋体" pitchFamily="2" charset="-122"/>
              </a:rPr>
              <a:t>个流处理器。</a:t>
            </a:r>
            <a:r>
              <a:rPr lang="en-US" altLang="zh-CN" sz="2000" dirty="0" smtClean="0">
                <a:ea typeface="宋体" pitchFamily="2" charset="-122"/>
              </a:rPr>
              <a:t>HD6000</a:t>
            </a:r>
            <a:r>
              <a:rPr lang="zh-CN" altLang="en-US" sz="2000" dirty="0" smtClean="0">
                <a:ea typeface="宋体" pitchFamily="2" charset="-122"/>
              </a:rPr>
              <a:t>中低端产品也是这种架构。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1.“Sumo”</a:t>
            </a:r>
            <a:r>
              <a:rPr lang="zh-CN" altLang="en-US" sz="2000" dirty="0" smtClean="0">
                <a:ea typeface="宋体" pitchFamily="2" charset="-122"/>
              </a:rPr>
              <a:t>被整合在</a:t>
            </a:r>
            <a:r>
              <a:rPr lang="en-US" altLang="zh-CN" sz="2000" dirty="0" err="1" smtClean="0">
                <a:ea typeface="宋体" pitchFamily="2" charset="-122"/>
              </a:rPr>
              <a:t>Llaon</a:t>
            </a:r>
            <a:r>
              <a:rPr lang="en-US" altLang="zh-CN" sz="2000" dirty="0" smtClean="0">
                <a:ea typeface="宋体" pitchFamily="2" charset="-122"/>
              </a:rPr>
              <a:t> APU</a:t>
            </a:r>
            <a:r>
              <a:rPr lang="zh-CN" altLang="en-US" sz="2000" dirty="0" smtClean="0">
                <a:ea typeface="宋体" pitchFamily="2" charset="-122"/>
              </a:rPr>
              <a:t>之中，自然和处理器一样采用了</a:t>
            </a:r>
            <a:r>
              <a:rPr lang="en-US" altLang="zh-CN" sz="2000" dirty="0" err="1" smtClean="0">
                <a:ea typeface="宋体" pitchFamily="2" charset="-122"/>
              </a:rPr>
              <a:t>GloblFoundries</a:t>
            </a:r>
            <a:r>
              <a:rPr lang="en-US" altLang="zh-CN" sz="2000" dirty="0" smtClean="0">
                <a:ea typeface="宋体" pitchFamily="2" charset="-122"/>
              </a:rPr>
              <a:t> 32nm</a:t>
            </a:r>
            <a:r>
              <a:rPr lang="zh-CN" altLang="en-US" sz="2000" dirty="0" smtClean="0">
                <a:ea typeface="宋体" pitchFamily="2" charset="-122"/>
              </a:rPr>
              <a:t>制造工艺，比“</a:t>
            </a:r>
            <a:r>
              <a:rPr lang="en-US" altLang="zh-CN" sz="2000" dirty="0" smtClean="0">
                <a:ea typeface="宋体" pitchFamily="2" charset="-122"/>
              </a:rPr>
              <a:t>Redwood”</a:t>
            </a:r>
            <a:r>
              <a:rPr lang="zh-CN" altLang="en-US" sz="2000" dirty="0" smtClean="0">
                <a:ea typeface="宋体" pitchFamily="2" charset="-122"/>
              </a:rPr>
              <a:t>台积电</a:t>
            </a:r>
            <a:r>
              <a:rPr lang="en-US" altLang="zh-CN" sz="2000" dirty="0" smtClean="0">
                <a:ea typeface="宋体" pitchFamily="2" charset="-122"/>
              </a:rPr>
              <a:t>40nm</a:t>
            </a:r>
            <a:r>
              <a:rPr lang="zh-CN" altLang="en-US" sz="2000" dirty="0" smtClean="0">
                <a:ea typeface="宋体" pitchFamily="2" charset="-122"/>
              </a:rPr>
              <a:t>工艺先进一代；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2.“Sumo”</a:t>
            </a:r>
            <a:r>
              <a:rPr lang="zh-CN" altLang="en-US" sz="2000" dirty="0" smtClean="0">
                <a:ea typeface="宋体" pitchFamily="2" charset="-122"/>
              </a:rPr>
              <a:t>的显存控制器部分为特殊设计，通过北桥直接与处理器内存控制器相连；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3. </a:t>
            </a:r>
            <a:r>
              <a:rPr lang="zh-CN" altLang="en-US" sz="2000" dirty="0" smtClean="0">
                <a:ea typeface="宋体" pitchFamily="2" charset="-122"/>
              </a:rPr>
              <a:t>第二代统一渲染架构，完整的</a:t>
            </a:r>
            <a:r>
              <a:rPr lang="en-US" altLang="zh-CN" sz="2000" dirty="0" smtClean="0">
                <a:ea typeface="宋体" pitchFamily="2" charset="-122"/>
              </a:rPr>
              <a:t>DX11 API</a:t>
            </a:r>
            <a:r>
              <a:rPr lang="zh-CN" altLang="en-US" sz="2000" dirty="0" smtClean="0">
                <a:ea typeface="宋体" pitchFamily="2" charset="-122"/>
              </a:rPr>
              <a:t>支持，</a:t>
            </a:r>
            <a:r>
              <a:rPr lang="en-US" altLang="zh-CN" sz="2000" dirty="0" smtClean="0">
                <a:ea typeface="宋体" pitchFamily="2" charset="-122"/>
              </a:rPr>
              <a:t>Tessellation</a:t>
            </a:r>
            <a:r>
              <a:rPr lang="zh-CN" altLang="en-US" sz="2000" dirty="0" smtClean="0">
                <a:ea typeface="宋体" pitchFamily="2" charset="-122"/>
              </a:rPr>
              <a:t>曲面细分，</a:t>
            </a:r>
            <a:r>
              <a:rPr lang="en-US" altLang="zh-CN" sz="2000" dirty="0" err="1" smtClean="0">
                <a:ea typeface="宋体" pitchFamily="2" charset="-122"/>
              </a:rPr>
              <a:t>ShaderModel</a:t>
            </a:r>
            <a:r>
              <a:rPr lang="en-US" altLang="zh-CN" sz="2000" dirty="0" smtClean="0">
                <a:ea typeface="宋体" pitchFamily="2" charset="-122"/>
              </a:rPr>
              <a:t> 5.0</a:t>
            </a:r>
            <a:r>
              <a:rPr lang="zh-CN" altLang="en-US" sz="2000" dirty="0" smtClean="0">
                <a:ea typeface="宋体" pitchFamily="2" charset="-122"/>
              </a:rPr>
              <a:t>，</a:t>
            </a:r>
            <a:r>
              <a:rPr lang="en-US" altLang="zh-CN" sz="2000" dirty="0" smtClean="0">
                <a:ea typeface="宋体" pitchFamily="2" charset="-122"/>
              </a:rPr>
              <a:t>OpenGL 4.1</a:t>
            </a:r>
            <a:r>
              <a:rPr lang="zh-CN" altLang="en-US" sz="2000" dirty="0" smtClean="0">
                <a:ea typeface="宋体" pitchFamily="2" charset="-122"/>
              </a:rPr>
              <a:t>全面支持；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4. </a:t>
            </a:r>
            <a:r>
              <a:rPr lang="zh-CN" altLang="en-US" sz="2000" dirty="0" smtClean="0">
                <a:ea typeface="宋体" pitchFamily="2" charset="-122"/>
              </a:rPr>
              <a:t>高品质抗锯齿和各项异性过滤支持，最高支持</a:t>
            </a:r>
            <a:r>
              <a:rPr lang="en-US" altLang="zh-CN" sz="2000" dirty="0" smtClean="0">
                <a:ea typeface="宋体" pitchFamily="2" charset="-122"/>
              </a:rPr>
              <a:t>24xMSAA</a:t>
            </a:r>
            <a:r>
              <a:rPr lang="zh-CN" altLang="en-US" sz="2000" dirty="0" smtClean="0">
                <a:ea typeface="宋体" pitchFamily="2" charset="-122"/>
              </a:rPr>
              <a:t>、</a:t>
            </a:r>
            <a:r>
              <a:rPr lang="en-US" altLang="zh-CN" sz="2000" dirty="0" smtClean="0">
                <a:ea typeface="宋体" pitchFamily="2" charset="-122"/>
              </a:rPr>
              <a:t>SSAA</a:t>
            </a:r>
            <a:r>
              <a:rPr lang="zh-CN" altLang="en-US" sz="2000" dirty="0" smtClean="0">
                <a:ea typeface="宋体" pitchFamily="2" charset="-122"/>
              </a:rPr>
              <a:t>、</a:t>
            </a:r>
            <a:r>
              <a:rPr lang="en-US" altLang="zh-CN" sz="2000" dirty="0" smtClean="0">
                <a:ea typeface="宋体" pitchFamily="2" charset="-122"/>
              </a:rPr>
              <a:t>MLAA</a:t>
            </a:r>
            <a:r>
              <a:rPr lang="zh-CN" altLang="en-US" sz="2000" dirty="0" smtClean="0">
                <a:ea typeface="宋体" pitchFamily="2" charset="-122"/>
              </a:rPr>
              <a:t>；</a:t>
            </a:r>
          </a:p>
          <a:p>
            <a:pPr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5. </a:t>
            </a:r>
            <a:r>
              <a:rPr lang="en-US" altLang="zh-CN" sz="2000" dirty="0" err="1" smtClean="0">
                <a:ea typeface="宋体" pitchFamily="2" charset="-122"/>
              </a:rPr>
              <a:t>OpenCL</a:t>
            </a:r>
            <a:r>
              <a:rPr lang="en-US" altLang="zh-CN" sz="2000" dirty="0" smtClean="0">
                <a:ea typeface="宋体" pitchFamily="2" charset="-122"/>
              </a:rPr>
              <a:t> 1.1</a:t>
            </a:r>
            <a:r>
              <a:rPr lang="zh-CN" altLang="en-US" sz="2000" dirty="0" smtClean="0">
                <a:ea typeface="宋体" pitchFamily="2" charset="-122"/>
              </a:rPr>
              <a:t>，</a:t>
            </a:r>
            <a:r>
              <a:rPr lang="en-US" altLang="zh-CN" sz="2000" dirty="0" err="1" smtClean="0">
                <a:ea typeface="宋体" pitchFamily="2" charset="-122"/>
              </a:rPr>
              <a:t>DirectCompute</a:t>
            </a:r>
            <a:r>
              <a:rPr lang="en-US" altLang="zh-CN" sz="2000" dirty="0" smtClean="0">
                <a:ea typeface="宋体" pitchFamily="2" charset="-122"/>
              </a:rPr>
              <a:t> 11</a:t>
            </a:r>
            <a:r>
              <a:rPr lang="zh-CN" altLang="en-US" sz="2000" dirty="0" smtClean="0">
                <a:ea typeface="宋体" pitchFamily="2" charset="-122"/>
              </a:rPr>
              <a:t>，</a:t>
            </a:r>
            <a:r>
              <a:rPr lang="en-US" altLang="zh-CN" sz="2000" dirty="0" smtClean="0">
                <a:ea typeface="宋体" pitchFamily="2" charset="-122"/>
              </a:rPr>
              <a:t>AMD APP</a:t>
            </a:r>
            <a:r>
              <a:rPr lang="zh-CN" altLang="en-US" sz="2000" dirty="0" smtClean="0">
                <a:ea typeface="宋体" pitchFamily="2" charset="-122"/>
              </a:rPr>
              <a:t>异构计算加速技术</a:t>
            </a:r>
          </a:p>
          <a:p>
            <a:pPr>
              <a:lnSpc>
                <a:spcPct val="90000"/>
              </a:lnSpc>
            </a:pPr>
            <a:r>
              <a:rPr lang="zh-CN" altLang="en-US" sz="2000" dirty="0" smtClean="0">
                <a:ea typeface="宋体" pitchFamily="2" charset="-122"/>
              </a:rPr>
              <a:t>注：以上</a:t>
            </a:r>
            <a:r>
              <a:rPr lang="en-US" altLang="zh-CN" sz="2000" dirty="0" smtClean="0">
                <a:ea typeface="宋体" pitchFamily="2" charset="-122"/>
              </a:rPr>
              <a:t>3.4.5.</a:t>
            </a:r>
            <a:r>
              <a:rPr lang="zh-CN" altLang="en-US" sz="2000" dirty="0" smtClean="0">
                <a:ea typeface="宋体" pitchFamily="2" charset="-122"/>
              </a:rPr>
              <a:t>三项技术特性</a:t>
            </a:r>
            <a:r>
              <a:rPr lang="en-US" altLang="zh-CN" sz="2000" dirty="0" smtClean="0">
                <a:ea typeface="宋体" pitchFamily="2" charset="-122"/>
              </a:rPr>
              <a:t>Intel Sandy Bridge HD3000</a:t>
            </a:r>
            <a:r>
              <a:rPr lang="zh-CN" altLang="en-US" sz="2000" dirty="0" smtClean="0">
                <a:ea typeface="宋体" pitchFamily="2" charset="-122"/>
              </a:rPr>
              <a:t>集显都不支持。基本上</a:t>
            </a:r>
            <a:r>
              <a:rPr lang="en-US" altLang="zh-CN" sz="2000" dirty="0" smtClean="0">
                <a:ea typeface="宋体" pitchFamily="2" charset="-122"/>
              </a:rPr>
              <a:t>AMD HD6000</a:t>
            </a:r>
            <a:r>
              <a:rPr lang="zh-CN" altLang="en-US" sz="2000" dirty="0" smtClean="0">
                <a:ea typeface="宋体" pitchFamily="2" charset="-122"/>
              </a:rPr>
              <a:t>独立显卡支持的图形技术特性，</a:t>
            </a:r>
            <a:r>
              <a:rPr lang="en-US" altLang="zh-CN" sz="2000" dirty="0" smtClean="0">
                <a:ea typeface="宋体" pitchFamily="2" charset="-122"/>
              </a:rPr>
              <a:t>Llano APU</a:t>
            </a:r>
            <a:r>
              <a:rPr lang="zh-CN" altLang="en-US" sz="2000" dirty="0" smtClean="0">
                <a:ea typeface="宋体" pitchFamily="2" charset="-122"/>
              </a:rPr>
              <a:t>集显也都能支持。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87624" y="1700808"/>
            <a:ext cx="65527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索尼选择了速度更快的、峰值带宽</a:t>
            </a:r>
            <a:r>
              <a:rPr lang="en-US" altLang="zh-CN" dirty="0" smtClean="0"/>
              <a:t>176GB/s </a:t>
            </a:r>
            <a:r>
              <a:rPr lang="zh-CN" altLang="en-US" dirty="0" smtClean="0"/>
              <a:t>的但是高延迟的</a:t>
            </a:r>
            <a:r>
              <a:rPr lang="en-US" altLang="zh-CN" dirty="0" smtClean="0"/>
              <a:t>GDDR5</a:t>
            </a:r>
            <a:r>
              <a:rPr lang="zh-CN" altLang="en-US" dirty="0" smtClean="0"/>
              <a:t>，而微软选择了峰值带宽只</a:t>
            </a:r>
            <a:r>
              <a:rPr lang="en-US" altLang="zh-CN" dirty="0" smtClean="0"/>
              <a:t>68GB/s </a:t>
            </a:r>
            <a:r>
              <a:rPr lang="zh-CN" altLang="en-US" dirty="0" smtClean="0"/>
              <a:t>但是延迟小的</a:t>
            </a:r>
            <a:r>
              <a:rPr lang="en-US" altLang="zh-CN" dirty="0" smtClean="0"/>
              <a:t>DDR3</a:t>
            </a:r>
            <a:r>
              <a:rPr lang="zh-CN" altLang="en-US" dirty="0" smtClean="0"/>
              <a:t>，相比之下差多了。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但是这可以通过</a:t>
            </a:r>
            <a:r>
              <a:rPr lang="en-US" altLang="zh-CN" dirty="0" smtClean="0">
                <a:solidFill>
                  <a:srgbClr val="FF0000"/>
                </a:solidFill>
              </a:rPr>
              <a:t>ESRAM</a:t>
            </a:r>
            <a:r>
              <a:rPr lang="zh-CN" altLang="en-US" dirty="0" smtClean="0"/>
              <a:t>（增强静态随机存储器）来弥补，带宽峰值可以达到</a:t>
            </a:r>
            <a:r>
              <a:rPr lang="en-US" altLang="zh-CN" dirty="0" smtClean="0"/>
              <a:t>204GB/s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理论上来说虽然两台主机分配资源的方法是影响主机的一个因素，但是</a:t>
            </a:r>
            <a:r>
              <a:rPr lang="en-US" altLang="zh-CN" dirty="0" smtClean="0"/>
              <a:t>Xbox One</a:t>
            </a:r>
            <a:r>
              <a:rPr lang="zh-CN" altLang="en-US" dirty="0" smtClean="0"/>
              <a:t>很明显能够保证系统内足够的带宽。</a:t>
            </a:r>
          </a:p>
          <a:p>
            <a:r>
              <a:rPr lang="zh-CN" altLang="en-US" dirty="0" smtClean="0"/>
              <a:t> </a:t>
            </a:r>
          </a:p>
          <a:p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3563888" y="620688"/>
            <a:ext cx="1576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内存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f/f6/Xbox-One-Kinect.jpg/220px-Xbox-One-Kine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268760"/>
            <a:ext cx="2095500" cy="1285876"/>
          </a:xfrm>
          <a:prstGeom prst="rect">
            <a:avLst/>
          </a:prstGeom>
          <a:noFill/>
        </p:spPr>
      </p:pic>
      <p:pic>
        <p:nvPicPr>
          <p:cNvPr id="1028" name="Picture 4" descr="http://d.hiphotos.baidu.com/baike/w%3D268/sign=23938d01a5efce1bea2bcfcc9750f3e8/bd3eb13533fa828b15625314ff1f4134960a5a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068960"/>
            <a:ext cx="2552700" cy="159067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27584" y="1916832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Kinect</a:t>
            </a:r>
            <a:r>
              <a:rPr lang="zh-CN" altLang="en-US" dirty="0" smtClean="0"/>
              <a:t>是微软在</a:t>
            </a:r>
            <a:r>
              <a:rPr lang="en-US" altLang="zh-CN" dirty="0" smtClean="0"/>
              <a:t>2009</a:t>
            </a:r>
            <a:r>
              <a:rPr lang="zh-CN" altLang="en-US" dirty="0" smtClean="0"/>
              <a:t>年</a:t>
            </a:r>
            <a:r>
              <a:rPr lang="en-US" altLang="zh-CN" dirty="0" smtClean="0"/>
              <a:t>6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</a:t>
            </a:r>
            <a:r>
              <a:rPr lang="zh-CN" altLang="en-US" dirty="0" smtClean="0"/>
              <a:t>日的</a:t>
            </a:r>
            <a:r>
              <a:rPr lang="en-US" altLang="zh-CN" dirty="0" smtClean="0">
                <a:hlinkClick r:id="rId4"/>
              </a:rPr>
              <a:t>E3</a:t>
            </a:r>
            <a:r>
              <a:rPr lang="zh-CN" altLang="en-US" dirty="0" smtClean="0"/>
              <a:t>大展上，正式公布的</a:t>
            </a:r>
            <a:r>
              <a:rPr lang="en-US" altLang="zh-CN" dirty="0" smtClean="0">
                <a:hlinkClick r:id="rId5"/>
              </a:rPr>
              <a:t>XBOX360</a:t>
            </a:r>
            <a:r>
              <a:rPr lang="zh-CN" altLang="en-US" dirty="0" smtClean="0"/>
              <a:t>体感周边外设。</a:t>
            </a:r>
            <a:r>
              <a:rPr lang="en-US" altLang="zh-CN" dirty="0" err="1" smtClean="0"/>
              <a:t>Kinect</a:t>
            </a:r>
            <a:r>
              <a:rPr lang="zh-CN" altLang="en-US" dirty="0" smtClean="0"/>
              <a:t>彻底颠覆了游戏的单一操作，使人机互动的理念更加彻底的展现出来。</a:t>
            </a:r>
            <a:r>
              <a:rPr lang="en-US" altLang="zh-CN" baseline="30000" dirty="0" smtClean="0"/>
              <a:t>[1]</a:t>
            </a:r>
            <a:r>
              <a:rPr lang="zh-CN" altLang="en-US" dirty="0" smtClean="0"/>
              <a:t>  网友普遍称其中文名为“啃奶特”。</a:t>
            </a:r>
          </a:p>
          <a:p>
            <a:r>
              <a:rPr lang="zh-CN" altLang="en-US" dirty="0" smtClean="0"/>
              <a:t>它是一种</a:t>
            </a:r>
            <a:r>
              <a:rPr lang="en-US" altLang="zh-CN" dirty="0" smtClean="0"/>
              <a:t>3D</a:t>
            </a:r>
            <a:r>
              <a:rPr lang="zh-CN" altLang="en-US" dirty="0" smtClean="0"/>
              <a:t>体感摄影机</a:t>
            </a:r>
            <a:r>
              <a:rPr lang="en-US" altLang="zh-CN" dirty="0" smtClean="0"/>
              <a:t>(</a:t>
            </a:r>
            <a:r>
              <a:rPr lang="zh-CN" altLang="en-US" dirty="0" smtClean="0"/>
              <a:t>开发代号“</a:t>
            </a:r>
            <a:r>
              <a:rPr lang="en-US" altLang="zh-CN" dirty="0" smtClean="0"/>
              <a:t>Project Natal”)</a:t>
            </a:r>
            <a:r>
              <a:rPr lang="zh-CN" altLang="en-US" dirty="0" smtClean="0"/>
              <a:t>，同时它导入了即时动态捕捉、影像辨识、麦克风输入、语音辨识、社群互动等功能。</a:t>
            </a:r>
            <a:r>
              <a:rPr lang="en-US" altLang="zh-CN" dirty="0" err="1" smtClean="0"/>
              <a:t>Kinect</a:t>
            </a:r>
            <a:r>
              <a:rPr lang="en-US" altLang="zh-CN" dirty="0" smtClean="0"/>
              <a:t> </a:t>
            </a:r>
          </a:p>
          <a:p>
            <a:r>
              <a:rPr lang="zh-CN" altLang="en-US" dirty="0" smtClean="0"/>
              <a:t>玩家可以通过这项技术在游戏中开车、与其他玩家互动、通过互联网与其他</a:t>
            </a:r>
            <a:r>
              <a:rPr lang="en-US" altLang="zh-CN" dirty="0" smtClean="0"/>
              <a:t>Xbox</a:t>
            </a:r>
            <a:r>
              <a:rPr lang="zh-CN" altLang="en-US" dirty="0" smtClean="0"/>
              <a:t>玩家分享图片和信息等。</a:t>
            </a:r>
          </a:p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419872" y="476672"/>
            <a:ext cx="1936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kinect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Hypervisor</a:t>
            </a:r>
            <a:r>
              <a:rPr lang="zh-CN" altLang="en-US" dirty="0" smtClean="0"/>
              <a:t>是一种运行在物理服务器和操作系统之间的中间软件层</a:t>
            </a:r>
            <a:r>
              <a:rPr lang="en-US" altLang="zh-CN" dirty="0" smtClean="0"/>
              <a:t>,</a:t>
            </a:r>
            <a:r>
              <a:rPr lang="zh-CN" altLang="en-US" dirty="0" smtClean="0"/>
              <a:t>可允许多个操作系统和应用共享一套基础物理硬件，因此也可以看作是虚拟环境中的 “元”操作系统，它可以协调访问服务器上的所有物理设备和虚拟机，也叫虚拟机监视器（</a:t>
            </a:r>
            <a:r>
              <a:rPr lang="en-US" altLang="zh-CN" dirty="0" smtClean="0"/>
              <a:t>Virtual Machine Monitor</a:t>
            </a:r>
            <a:r>
              <a:rPr lang="zh-CN" altLang="en-US" dirty="0" smtClean="0"/>
              <a:t>）。</a:t>
            </a:r>
            <a:r>
              <a:rPr lang="en-US" altLang="zh-CN" dirty="0" smtClean="0"/>
              <a:t>Hypervisor</a:t>
            </a:r>
            <a:r>
              <a:rPr lang="zh-CN" altLang="en-US" dirty="0" smtClean="0"/>
              <a:t>是所有虚拟化技术的核心。非中断地支持多工作负载迁移的能力是</a:t>
            </a:r>
            <a:r>
              <a:rPr lang="en-US" altLang="zh-CN" dirty="0" smtClean="0"/>
              <a:t>Hypervisor</a:t>
            </a:r>
            <a:r>
              <a:rPr lang="zh-CN" altLang="en-US" dirty="0" smtClean="0"/>
              <a:t>的基本功能。当服务器启动并执 行</a:t>
            </a:r>
            <a:r>
              <a:rPr lang="en-US" altLang="zh-CN" dirty="0" smtClean="0"/>
              <a:t>Hypervisor</a:t>
            </a:r>
            <a:r>
              <a:rPr lang="zh-CN" altLang="en-US" dirty="0" smtClean="0"/>
              <a:t>时，它会给每一台虚拟机分配适量的内存、</a:t>
            </a:r>
            <a:r>
              <a:rPr lang="en-US" altLang="zh-CN" dirty="0" smtClean="0"/>
              <a:t>CPU</a:t>
            </a:r>
            <a:r>
              <a:rPr lang="zh-CN" altLang="en-US" dirty="0" smtClean="0"/>
              <a:t>、网络和磁盘，并加载所有虚拟机的客户操作系统。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699792" y="404664"/>
            <a:ext cx="3236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hypervisor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2420888"/>
            <a:ext cx="8352928" cy="3456384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Xbox One runs two operating systems within a </a:t>
            </a:r>
            <a:r>
              <a:rPr lang="en-US" altLang="zh-CN" dirty="0" smtClean="0">
                <a:hlinkClick r:id="rId2" tooltip="Hypervisor"/>
              </a:rPr>
              <a:t>hypervisor</a:t>
            </a:r>
            <a:r>
              <a:rPr lang="en-US" altLang="zh-CN" dirty="0" smtClean="0"/>
              <a:t>; games run within one operating system, while apps and the user interface run within a stripped-down variant of </a:t>
            </a:r>
            <a:r>
              <a:rPr lang="en-US" altLang="zh-CN" dirty="0" smtClean="0">
                <a:hlinkClick r:id="rId3" tooltip="Windows 10"/>
              </a:rPr>
              <a:t>Windows 10</a:t>
            </a:r>
            <a:r>
              <a:rPr lang="en-US" altLang="zh-CN" baseline="30000" dirty="0" smtClean="0">
                <a:hlinkClick r:id="rId4"/>
              </a:rPr>
              <a:t>[87]</a:t>
            </a:r>
            <a:r>
              <a:rPr lang="en-US" altLang="zh-CN" dirty="0" smtClean="0"/>
              <a:t> (originally Windows 8).</a:t>
            </a:r>
            <a:r>
              <a:rPr lang="en-US" altLang="zh-CN" baseline="30000" dirty="0" smtClean="0">
                <a:hlinkClick r:id="rId5"/>
              </a:rPr>
              <a:t>[88]</a:t>
            </a:r>
            <a:r>
              <a:rPr lang="en-US" altLang="zh-CN" dirty="0" smtClean="0"/>
              <a:t> This architecture allows resources to be allocated specifically to different aspects of the console's functions, including multitasking and </a:t>
            </a:r>
            <a:r>
              <a:rPr lang="en-US" altLang="zh-CN" dirty="0" err="1" smtClean="0"/>
              <a:t>Kinect</a:t>
            </a:r>
            <a:r>
              <a:rPr lang="en-US" altLang="zh-CN" dirty="0" smtClean="0"/>
              <a:t> processing, ensuring an "absolute guarantee of performance" for games.</a:t>
            </a:r>
            <a:r>
              <a:rPr lang="en-US" altLang="zh-CN" baseline="30000" dirty="0" smtClean="0">
                <a:hlinkClick r:id="rId6"/>
              </a:rPr>
              <a:t>[89]</a:t>
            </a:r>
            <a:r>
              <a:rPr lang="en-US" altLang="zh-CN" baseline="30000" dirty="0" smtClean="0">
                <a:hlinkClick r:id="rId7"/>
              </a:rPr>
              <a:t>[90]</a:t>
            </a:r>
            <a:r>
              <a:rPr lang="en-US" altLang="zh-CN" dirty="0" smtClean="0"/>
              <a:t> Apps can be snapped to the side of the screen as a form of </a:t>
            </a:r>
            <a:r>
              <a:rPr lang="en-US" altLang="zh-CN" dirty="0" smtClean="0">
                <a:hlinkClick r:id="rId8" tooltip="Computer multitasking"/>
              </a:rPr>
              <a:t>multitasking</a:t>
            </a:r>
            <a:r>
              <a:rPr lang="en-US" altLang="zh-CN" dirty="0" smtClean="0"/>
              <a:t>.</a:t>
            </a:r>
            <a:r>
              <a:rPr lang="en-US" altLang="zh-CN" baseline="30000" dirty="0" smtClean="0">
                <a:hlinkClick r:id="rId5"/>
              </a:rPr>
              <a:t>[88]</a:t>
            </a:r>
            <a:r>
              <a:rPr lang="en-US" altLang="zh-CN" dirty="0" smtClean="0"/>
              <a:t> Xbox One can support </a:t>
            </a:r>
            <a:r>
              <a:rPr lang="en-US" altLang="zh-CN" dirty="0" smtClean="0">
                <a:hlinkClick r:id="rId9" tooltip="Universal Windows Platform"/>
              </a:rPr>
              <a:t>Universal Windows Platform</a:t>
            </a:r>
            <a:r>
              <a:rPr lang="en-US" altLang="zh-CN" dirty="0" smtClean="0"/>
              <a:t> apps, which can be designed to run across Xbox One, Windows 10 on PC, and </a:t>
            </a:r>
            <a:r>
              <a:rPr lang="en-US" altLang="zh-CN" dirty="0" smtClean="0">
                <a:hlinkClick r:id="rId10" tooltip="Windows 10 Mobile"/>
              </a:rPr>
              <a:t>Windows 10 for mobile devices</a:t>
            </a:r>
            <a:r>
              <a:rPr lang="en-US" altLang="zh-CN" dirty="0" smtClean="0"/>
              <a:t>.</a:t>
            </a:r>
            <a:r>
              <a:rPr lang="en-US" altLang="zh-CN" baseline="30000" dirty="0" smtClean="0">
                <a:hlinkClick r:id="rId4"/>
              </a:rPr>
              <a:t>[87]</a:t>
            </a:r>
            <a:r>
              <a:rPr lang="en-US" altLang="zh-CN" baseline="30000" dirty="0" smtClean="0">
                <a:hlinkClick r:id="rId11"/>
              </a:rPr>
              <a:t>[91]</a:t>
            </a:r>
            <a:r>
              <a:rPr lang="en-US" altLang="zh-CN" baseline="30000" dirty="0" smtClean="0">
                <a:hlinkClick r:id="rId12"/>
              </a:rPr>
              <a:t>[92]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36096" y="587727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----</a:t>
            </a:r>
            <a:r>
              <a:rPr lang="en-US" altLang="zh-CN" dirty="0" err="1" smtClean="0"/>
              <a:t>wikipika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-145032" y="332656"/>
            <a:ext cx="92890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Hypervisor </a:t>
            </a:r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怎么应用在</a:t>
            </a:r>
            <a:r>
              <a:rPr lang="en-US" altLang="zh-CN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xbox</a:t>
            </a:r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one</a:t>
            </a:r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中？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什么是</a:t>
            </a:r>
            <a:r>
              <a:rPr lang="en-US" altLang="zh-CN" dirty="0" err="1" smtClean="0"/>
              <a:t>xbox</a:t>
            </a:r>
            <a:r>
              <a:rPr lang="en-US" altLang="zh-CN" dirty="0" smtClean="0"/>
              <a:t> one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XBOX ONE</a:t>
            </a:r>
            <a:r>
              <a:rPr lang="zh-CN" altLang="en-US" dirty="0" smtClean="0"/>
              <a:t>，是微软发售的家用游戏机。是</a:t>
            </a:r>
            <a:r>
              <a:rPr lang="en-US" altLang="zh-CN" dirty="0" smtClean="0"/>
              <a:t>XBOX 360</a:t>
            </a:r>
            <a:r>
              <a:rPr lang="zh-CN" altLang="en-US" dirty="0" smtClean="0"/>
              <a:t>的下一代机种。简称为</a:t>
            </a:r>
            <a:r>
              <a:rPr lang="en-US" altLang="zh-CN" dirty="0" smtClean="0"/>
              <a:t>XONE</a:t>
            </a:r>
            <a:r>
              <a:rPr lang="zh-CN" altLang="en-US" dirty="0" smtClean="0"/>
              <a:t>、</a:t>
            </a:r>
            <a:r>
              <a:rPr lang="en-US" altLang="zh-CN" dirty="0" smtClean="0"/>
              <a:t>XB-ONE</a:t>
            </a:r>
            <a:r>
              <a:rPr lang="zh-CN" altLang="en-US" dirty="0" smtClean="0"/>
              <a:t>。</a:t>
            </a:r>
          </a:p>
          <a:p>
            <a:r>
              <a:rPr lang="zh-CN" altLang="en-US" dirty="0" smtClean="0"/>
              <a:t>于</a:t>
            </a:r>
            <a:r>
              <a:rPr lang="en-US" altLang="zh-CN" dirty="0" smtClean="0"/>
              <a:t>2013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11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22</a:t>
            </a:r>
            <a:r>
              <a:rPr lang="zh-CN" altLang="en-US" dirty="0" smtClean="0"/>
              <a:t>日在美国、欧洲等</a:t>
            </a:r>
            <a:r>
              <a:rPr lang="en-US" altLang="zh-CN" dirty="0" smtClean="0"/>
              <a:t>13</a:t>
            </a:r>
            <a:r>
              <a:rPr lang="zh-CN" altLang="en-US" dirty="0" smtClean="0"/>
              <a:t>个国家发售。</a:t>
            </a:r>
            <a:r>
              <a:rPr lang="en-US" altLang="zh-CN" dirty="0" smtClean="0"/>
              <a:t>2014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r>
              <a:rPr lang="en-US" altLang="zh-CN" dirty="0" smtClean="0"/>
              <a:t>4</a:t>
            </a:r>
            <a:r>
              <a:rPr lang="zh-CN" altLang="en-US" dirty="0" smtClean="0"/>
              <a:t>日在日本发售。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27809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2000" dirty="0" smtClean="0"/>
              <a:t>      微软的一位技术人员</a:t>
            </a:r>
            <a:r>
              <a:rPr lang="en-US" altLang="zh-CN" sz="2000" dirty="0" smtClean="0"/>
              <a:t>Andrew </a:t>
            </a:r>
            <a:r>
              <a:rPr lang="en-US" altLang="zh-CN" sz="2000" dirty="0" err="1" smtClean="0"/>
              <a:t>Goosen</a:t>
            </a:r>
            <a:r>
              <a:rPr lang="en-US" altLang="zh-CN" sz="2000" dirty="0" smtClean="0"/>
              <a:t> </a:t>
            </a:r>
            <a:r>
              <a:rPr lang="zh-CN" altLang="en-US" sz="2000" dirty="0" smtClean="0"/>
              <a:t>说：“设计一台平衡的主机要考虑软硬件的所有方面，只有把两者结合得平衡才能得到完美的表现。非常高兴能有这次机会和你说说设计问题。现在外面有很多错误的消息，很多人都没有真正明白，我们对自己的设计很有信心。我们认为我们设计的主机非常平衡，性能非常好。</a:t>
            </a:r>
            <a:r>
              <a:rPr lang="zh-CN" altLang="en-US" sz="2000" dirty="0" smtClean="0">
                <a:solidFill>
                  <a:srgbClr val="FF0000"/>
                </a:solidFill>
              </a:rPr>
              <a:t>我们开发出的东西除了单单处理</a:t>
            </a:r>
            <a:r>
              <a:rPr lang="en-US" altLang="zh-CN" sz="2000" dirty="0" smtClean="0">
                <a:solidFill>
                  <a:srgbClr val="FF0000"/>
                </a:solidFill>
              </a:rPr>
              <a:t>GPU </a:t>
            </a:r>
            <a:r>
              <a:rPr lang="zh-CN" altLang="en-US" sz="2000" dirty="0" smtClean="0">
                <a:solidFill>
                  <a:srgbClr val="FF0000"/>
                </a:solidFill>
              </a:rPr>
              <a:t>的算术逻辑，还能处理其他的东西。</a:t>
            </a:r>
            <a:r>
              <a:rPr lang="zh-CN" altLang="en-US" sz="2000" dirty="0" smtClean="0"/>
              <a:t>另外我们注意其他的一些设计方面和需求，例如延迟、帧数稳定性、游戏防止被操作系统干扰等。你会看到在系统设计中到处都贯彻着这个主题。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67544" y="116632"/>
            <a:ext cx="79208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Xbox one </a:t>
            </a:r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的设计理念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CN" dirty="0" smtClean="0"/>
              <a:t>AMD </a:t>
            </a:r>
            <a:r>
              <a:rPr lang="en-US" altLang="zh-CN" dirty="0" smtClean="0">
                <a:hlinkClick r:id="rId2"/>
              </a:rPr>
              <a:t>APU</a:t>
            </a:r>
            <a:r>
              <a:rPr lang="zh-CN" altLang="en-US" dirty="0" smtClean="0"/>
              <a:t>处理器</a:t>
            </a:r>
          </a:p>
          <a:p>
            <a:r>
              <a:rPr lang="en-US" altLang="zh-CN" dirty="0" smtClean="0">
                <a:hlinkClick r:id="rId3"/>
              </a:rPr>
              <a:t>CPU</a:t>
            </a:r>
            <a:r>
              <a:rPr lang="en-US" altLang="zh-CN" dirty="0" smtClean="0"/>
              <a:t> 8</a:t>
            </a:r>
            <a:r>
              <a:rPr lang="zh-CN" altLang="en-US" dirty="0" smtClean="0"/>
              <a:t>核</a:t>
            </a:r>
            <a:r>
              <a:rPr lang="en-US" altLang="zh-CN" dirty="0" smtClean="0"/>
              <a:t>X86~0.1T/s </a:t>
            </a:r>
            <a:r>
              <a:rPr lang="zh-CN" altLang="en-US" dirty="0" smtClean="0"/>
              <a:t>浮点运算能力</a:t>
            </a:r>
          </a:p>
          <a:p>
            <a:r>
              <a:rPr lang="en-US" altLang="zh-CN" dirty="0" smtClean="0">
                <a:hlinkClick r:id="rId4"/>
              </a:rPr>
              <a:t>GPU</a:t>
            </a:r>
            <a:r>
              <a:rPr lang="en-US" altLang="zh-CN" dirty="0" smtClean="0"/>
              <a:t> 1.3T/s </a:t>
            </a:r>
            <a:r>
              <a:rPr lang="zh-CN" altLang="en-US" dirty="0" smtClean="0"/>
              <a:t>浮点运算能力 </a:t>
            </a:r>
            <a:r>
              <a:rPr lang="en-US" altLang="zh-CN" dirty="0" smtClean="0"/>
              <a:t>32MB ESRAM </a:t>
            </a:r>
            <a:r>
              <a:rPr lang="zh-CN" altLang="en-US" dirty="0" smtClean="0"/>
              <a:t>支持</a:t>
            </a:r>
            <a:r>
              <a:rPr lang="en-US" altLang="zh-CN" dirty="0" smtClean="0"/>
              <a:t>DX12</a:t>
            </a:r>
          </a:p>
          <a:p>
            <a:r>
              <a:rPr lang="zh-CN" altLang="en-US" dirty="0" smtClean="0">
                <a:hlinkClick r:id="rId5"/>
              </a:rPr>
              <a:t>共享内存</a:t>
            </a:r>
            <a:r>
              <a:rPr lang="zh-CN" altLang="en-US" dirty="0" smtClean="0"/>
              <a:t> </a:t>
            </a:r>
            <a:r>
              <a:rPr lang="en-US" altLang="zh-CN" dirty="0" smtClean="0"/>
              <a:t>DDR3 8GB</a:t>
            </a:r>
          </a:p>
          <a:p>
            <a:r>
              <a:rPr lang="zh-CN" altLang="en-US" dirty="0" smtClean="0"/>
              <a:t>硬盘容量 </a:t>
            </a:r>
            <a:r>
              <a:rPr lang="en-US" altLang="zh-CN" dirty="0" smtClean="0"/>
              <a:t>500GB /1000GB</a:t>
            </a:r>
          </a:p>
          <a:p>
            <a:r>
              <a:rPr lang="zh-CN" altLang="en-US" dirty="0" smtClean="0"/>
              <a:t>游戏载体 蓝光</a:t>
            </a:r>
            <a:r>
              <a:rPr lang="en-US" altLang="zh-CN" dirty="0" smtClean="0"/>
              <a:t>DVD 50GB</a:t>
            </a:r>
            <a:r>
              <a:rPr lang="zh-CN" altLang="en-US" dirty="0" smtClean="0"/>
              <a:t>容量</a:t>
            </a:r>
          </a:p>
          <a:p>
            <a:r>
              <a:rPr lang="zh-CN" altLang="en-US" dirty="0" smtClean="0"/>
              <a:t>网络功能 </a:t>
            </a:r>
            <a:r>
              <a:rPr lang="en-US" altLang="zh-CN" dirty="0" smtClean="0"/>
              <a:t>10/100/1000Mbps Ethernet</a:t>
            </a:r>
            <a:r>
              <a:rPr lang="zh-CN" altLang="en-US" dirty="0" smtClean="0"/>
              <a:t>，</a:t>
            </a:r>
            <a:r>
              <a:rPr lang="en-US" altLang="zh-CN" dirty="0" smtClean="0"/>
              <a:t>3x 802.11n radios </a:t>
            </a:r>
            <a:r>
              <a:rPr lang="en-US" altLang="zh-CN" dirty="0" err="1" smtClean="0"/>
              <a:t>w/Wi-Fi</a:t>
            </a:r>
            <a:r>
              <a:rPr lang="en-US" altLang="zh-CN" dirty="0" smtClean="0"/>
              <a:t> </a:t>
            </a:r>
            <a:r>
              <a:rPr lang="zh-CN" altLang="en-US" dirty="0" smtClean="0"/>
              <a:t>支持手柄直接连接</a:t>
            </a:r>
          </a:p>
          <a:p>
            <a:r>
              <a:rPr lang="zh-CN" altLang="en-US" dirty="0" smtClean="0"/>
              <a:t>音频特性 杜比</a:t>
            </a:r>
            <a:r>
              <a:rPr lang="en-US" altLang="zh-CN" dirty="0" smtClean="0"/>
              <a:t>5.1ch </a:t>
            </a:r>
            <a:r>
              <a:rPr lang="zh-CN" altLang="en-US" dirty="0" smtClean="0"/>
              <a:t>杜比</a:t>
            </a:r>
            <a:r>
              <a:rPr lang="en-US" altLang="zh-CN" dirty="0" smtClean="0"/>
              <a:t>7.1ch</a:t>
            </a:r>
          </a:p>
          <a:p>
            <a:r>
              <a:rPr lang="zh-CN" altLang="en-US" dirty="0" smtClean="0"/>
              <a:t>体感控制 </a:t>
            </a:r>
            <a:r>
              <a:rPr lang="en-US" altLang="zh-CN" dirty="0" smtClean="0"/>
              <a:t>Kinect2.0</a:t>
            </a:r>
            <a:r>
              <a:rPr lang="zh-CN" altLang="en-US" dirty="0" smtClean="0"/>
              <a:t>：</a:t>
            </a:r>
            <a:br>
              <a:rPr lang="zh-CN" altLang="en-US" dirty="0" smtClean="0"/>
            </a:br>
            <a:r>
              <a:rPr lang="zh-CN" altLang="en-US" dirty="0" smtClean="0"/>
              <a:t>　　内置新麦克风，嘈杂的房间也能经过噪声隔离出用户的声音 支持 </a:t>
            </a:r>
            <a:r>
              <a:rPr lang="en-US" altLang="zh-CN" dirty="0" smtClean="0"/>
              <a:t>30FPS </a:t>
            </a:r>
            <a:r>
              <a:rPr lang="zh-CN" altLang="en-US" dirty="0" smtClean="0"/>
              <a:t>的 </a:t>
            </a:r>
            <a:r>
              <a:rPr lang="en-US" altLang="zh-CN" dirty="0" smtClean="0">
                <a:hlinkClick r:id="rId6"/>
              </a:rPr>
              <a:t>1080P</a:t>
            </a:r>
            <a:r>
              <a:rPr lang="en-US" altLang="zh-CN" dirty="0" smtClean="0"/>
              <a:t> </a:t>
            </a:r>
            <a:r>
              <a:rPr lang="zh-CN" altLang="en-US" dirty="0" smtClean="0"/>
              <a:t>影片录制</a:t>
            </a:r>
            <a:br>
              <a:rPr lang="zh-CN" altLang="en-US" dirty="0" smtClean="0"/>
            </a:br>
            <a:r>
              <a:rPr lang="zh-CN" altLang="en-US" dirty="0" smtClean="0"/>
              <a:t>　　手势控制也比之前更精确、更灵敏、更直观</a:t>
            </a:r>
            <a:br>
              <a:rPr lang="zh-CN" altLang="en-US" dirty="0" smtClean="0"/>
            </a:br>
            <a:r>
              <a:rPr lang="zh-CN" altLang="en-US" dirty="0" smtClean="0"/>
              <a:t>　　</a:t>
            </a:r>
            <a:r>
              <a:rPr lang="en-US" altLang="zh-CN" dirty="0" err="1" smtClean="0"/>
              <a:t>Kinect</a:t>
            </a:r>
            <a:r>
              <a:rPr lang="zh-CN" altLang="en-US" dirty="0" smtClean="0"/>
              <a:t>：主机内置，包括一个</a:t>
            </a:r>
            <a:r>
              <a:rPr lang="en-US" altLang="zh-CN" dirty="0" smtClean="0"/>
              <a:t>250</a:t>
            </a:r>
            <a:r>
              <a:rPr lang="zh-CN" altLang="en-US" dirty="0" smtClean="0"/>
              <a:t>万像素的红外线深度感应器和</a:t>
            </a:r>
            <a:r>
              <a:rPr lang="en-US" altLang="zh-CN" dirty="0" smtClean="0">
                <a:hlinkClick r:id="rId7"/>
              </a:rPr>
              <a:t>720p</a:t>
            </a:r>
            <a:r>
              <a:rPr lang="zh-CN" altLang="en-US" dirty="0" smtClean="0"/>
              <a:t>摄像头</a:t>
            </a:r>
          </a:p>
          <a:p>
            <a:r>
              <a:rPr lang="zh-CN" altLang="en-US" dirty="0" smtClean="0"/>
              <a:t>手柄 新方向键</a:t>
            </a:r>
            <a:br>
              <a:rPr lang="zh-CN" altLang="en-US" dirty="0" smtClean="0"/>
            </a:br>
            <a:r>
              <a:rPr lang="zh-CN" altLang="en-US" dirty="0" smtClean="0"/>
              <a:t>　　新摇杆 </a:t>
            </a:r>
            <a:br>
              <a:rPr lang="zh-CN" altLang="en-US" dirty="0" smtClean="0"/>
            </a:br>
            <a:r>
              <a:rPr lang="zh-CN" altLang="en-US" dirty="0" smtClean="0"/>
              <a:t>　　新的振动模块</a:t>
            </a:r>
            <a:br>
              <a:rPr lang="zh-CN" altLang="en-US" dirty="0" smtClean="0"/>
            </a:br>
            <a:r>
              <a:rPr lang="zh-CN" altLang="en-US" dirty="0" smtClean="0"/>
              <a:t>　　</a:t>
            </a:r>
            <a:r>
              <a:rPr lang="en-US" altLang="zh-CN" dirty="0" smtClean="0"/>
              <a:t>Xbox </a:t>
            </a:r>
            <a:r>
              <a:rPr lang="zh-CN" altLang="en-US" dirty="0" smtClean="0"/>
              <a:t>键的位置挪到了手柄的上方</a:t>
            </a:r>
            <a:br>
              <a:rPr lang="zh-CN" altLang="en-US" dirty="0" smtClean="0"/>
            </a:br>
            <a:r>
              <a:rPr lang="zh-CN" altLang="en-US" dirty="0" smtClean="0"/>
              <a:t>　　</a:t>
            </a:r>
            <a:r>
              <a:rPr lang="en-US" altLang="zh-CN" dirty="0" smtClean="0"/>
              <a:t>START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SELECT </a:t>
            </a:r>
            <a:r>
              <a:rPr lang="zh-CN" altLang="en-US" dirty="0" smtClean="0"/>
              <a:t>按键标符做了改变 </a:t>
            </a:r>
            <a:br>
              <a:rPr lang="zh-CN" altLang="en-US" dirty="0" smtClean="0"/>
            </a:br>
            <a:r>
              <a:rPr lang="zh-CN" altLang="en-US" dirty="0" smtClean="0"/>
              <a:t>　　精度和控制灵敏度大大增加 </a:t>
            </a:r>
            <a:br>
              <a:rPr lang="zh-CN" altLang="en-US" dirty="0" smtClean="0"/>
            </a:br>
            <a:r>
              <a:rPr lang="zh-CN" altLang="en-US" dirty="0" smtClean="0"/>
              <a:t>　　后期支持编程，玩家支持自定义输入</a:t>
            </a:r>
          </a:p>
          <a:p>
            <a:r>
              <a:rPr lang="zh-CN" altLang="en-US" dirty="0" smtClean="0"/>
              <a:t>接口 </a:t>
            </a:r>
            <a:r>
              <a:rPr lang="en-US" altLang="zh-CN" dirty="0" smtClean="0"/>
              <a:t>HDMI</a:t>
            </a:r>
            <a:r>
              <a:rPr lang="zh-CN" altLang="en-US" dirty="0" smtClean="0"/>
              <a:t>输入接口，</a:t>
            </a:r>
            <a:r>
              <a:rPr lang="en-US" altLang="zh-CN" dirty="0" smtClean="0">
                <a:hlinkClick r:id="rId8"/>
              </a:rPr>
              <a:t>HDMI</a:t>
            </a:r>
            <a:r>
              <a:rPr lang="zh-CN" altLang="en-US" dirty="0" smtClean="0"/>
              <a:t>输出接口，</a:t>
            </a:r>
            <a:r>
              <a:rPr lang="en-US" altLang="zh-CN" dirty="0" smtClean="0"/>
              <a:t>3×USB3.0</a:t>
            </a:r>
            <a:r>
              <a:rPr lang="zh-CN" altLang="en-US" dirty="0" smtClean="0"/>
              <a:t>接口，</a:t>
            </a:r>
            <a:r>
              <a:rPr lang="en-US" altLang="zh-CN" dirty="0" smtClean="0"/>
              <a:t>IR</a:t>
            </a:r>
            <a:r>
              <a:rPr lang="zh-CN" altLang="en-US" dirty="0" smtClean="0"/>
              <a:t>额外端口</a:t>
            </a:r>
          </a:p>
          <a:p>
            <a:r>
              <a:rPr lang="zh-CN" altLang="en-US" dirty="0" smtClean="0"/>
              <a:t>屏幕 </a:t>
            </a:r>
            <a:r>
              <a:rPr lang="en-US" altLang="zh-CN" dirty="0" smtClean="0"/>
              <a:t>HDMI</a:t>
            </a:r>
            <a:r>
              <a:rPr lang="zh-CN" altLang="en-US" dirty="0" smtClean="0"/>
              <a:t>输入输出支持</a:t>
            </a:r>
            <a:r>
              <a:rPr lang="en-US" altLang="zh-CN" dirty="0" smtClean="0"/>
              <a:t>4K</a:t>
            </a:r>
            <a:r>
              <a:rPr lang="zh-CN" altLang="en-US" dirty="0" smtClean="0"/>
              <a:t>视频</a:t>
            </a:r>
          </a:p>
          <a:p>
            <a:r>
              <a:rPr lang="zh-CN" altLang="en-US" dirty="0" smtClean="0"/>
              <a:t>产品尺寸 色主体，雾面和亮面的设计结合，形状宽高比为 </a:t>
            </a:r>
            <a:r>
              <a:rPr lang="en-US" altLang="zh-CN" dirty="0" smtClean="0"/>
              <a:t>16:9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547664" y="476672"/>
            <a:ext cx="5802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Xbox one </a:t>
            </a:r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硬件介绍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 txBox="1">
            <a:spLocks noGrp="1"/>
          </p:cNvSpPr>
          <p:nvPr/>
        </p:nvSpPr>
        <p:spPr bwMode="auto">
          <a:xfrm>
            <a:off x="2700338" y="6446838"/>
            <a:ext cx="41179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l" defTabSz="914400"/>
            <a:r>
              <a:rPr lang="en-US" altLang="zh-CN" sz="1200" b="0">
                <a:solidFill>
                  <a:schemeClr val="bg2"/>
                </a:solidFill>
                <a:latin typeface="Verdana" pitchFamily="34" charset="0"/>
              </a:rPr>
              <a:t>AMD Confidential</a:t>
            </a:r>
          </a:p>
        </p:txBody>
      </p:sp>
      <p:sp>
        <p:nvSpPr>
          <p:cNvPr id="7171" name="Slide Number Placeholder 4"/>
          <p:cNvSpPr txBox="1">
            <a:spLocks noGrp="1"/>
          </p:cNvSpPr>
          <p:nvPr/>
        </p:nvSpPr>
        <p:spPr bwMode="white">
          <a:xfrm>
            <a:off x="455613" y="6467475"/>
            <a:ext cx="3460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4400"/>
            <a:fld id="{7115B7CE-A61A-4724-BD20-FF46B066D58E}" type="slidenum">
              <a:rPr lang="en-US" altLang="zh-CN" sz="900" b="0">
                <a:solidFill>
                  <a:schemeClr val="bg1"/>
                </a:solidFill>
                <a:latin typeface="Verdana" pitchFamily="34" charset="0"/>
              </a:rPr>
              <a:pPr defTabSz="914400"/>
              <a:t>5</a:t>
            </a:fld>
            <a:endParaRPr lang="en-US" altLang="zh-CN" sz="900" b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172" name="Date Placeholder 5"/>
          <p:cNvSpPr txBox="1">
            <a:spLocks noGrp="1"/>
          </p:cNvSpPr>
          <p:nvPr/>
        </p:nvSpPr>
        <p:spPr bwMode="auto">
          <a:xfrm>
            <a:off x="938213" y="6477000"/>
            <a:ext cx="1574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l" defTabSz="914400"/>
            <a:fld id="{6751FCB7-58D3-49B2-95E6-497020F0B003}" type="datetime4">
              <a:rPr lang="en-US" altLang="zh-CN" sz="1200" b="0">
                <a:solidFill>
                  <a:schemeClr val="bg2"/>
                </a:solidFill>
                <a:latin typeface="Verdana" pitchFamily="34" charset="0"/>
              </a:rPr>
              <a:pPr algn="l" defTabSz="914400"/>
              <a:t>March 6, 2016</a:t>
            </a:fld>
            <a:endParaRPr lang="en-US" altLang="zh-CN" sz="1200" b="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en-GB" altLang="zh-CN" sz="800" b="0">
              <a:cs typeface="Arial" pitchFamily="34" charset="0"/>
            </a:endParaRPr>
          </a:p>
        </p:txBody>
      </p:sp>
      <p:sp>
        <p:nvSpPr>
          <p:cNvPr id="7174" name="Line 3"/>
          <p:cNvSpPr>
            <a:spLocks noChangeShapeType="1"/>
          </p:cNvSpPr>
          <p:nvPr/>
        </p:nvSpPr>
        <p:spPr bwMode="auto">
          <a:xfrm>
            <a:off x="2743200" y="3432175"/>
            <a:ext cx="6400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oval" w="med" len="sm"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2755900" y="2800350"/>
            <a:ext cx="6149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>
              <a:spcBef>
                <a:spcPct val="50000"/>
              </a:spcBef>
            </a:pPr>
            <a:r>
              <a:rPr lang="en-US" altLang="zh-CN" sz="2800" b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AMD APU</a:t>
            </a:r>
            <a:r>
              <a:rPr lang="zh-CN" altLang="en-US" sz="2800" b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是什么？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17538" y="1697038"/>
            <a:ext cx="7516812" cy="3197225"/>
          </a:xfrm>
        </p:spPr>
        <p:txBody>
          <a:bodyPr anchor="ctr"/>
          <a:lstStyle/>
          <a:p>
            <a:pPr defTabSz="915988">
              <a:lnSpc>
                <a:spcPct val="90000"/>
              </a:lnSpc>
              <a:spcBef>
                <a:spcPts val="1625"/>
              </a:spcBef>
              <a:buFont typeface="Arial" pitchFamily="34" charset="0"/>
              <a:buNone/>
            </a:pPr>
            <a:r>
              <a:rPr lang="en-US" altLang="zh-CN" sz="2000" smtClean="0">
                <a:ea typeface="宋体" pitchFamily="2" charset="-122"/>
                <a:sym typeface="Paralucent-Medium"/>
              </a:rPr>
              <a:t>          APU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是“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Accelerated Processing Units”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的简称，中文名字叫加速处理器，是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AMD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融聚理念的产品，它第一次将处理器和独显核心做在一个晶片上，协同计算、彼此加速，同时具有高性能处理器和最新支持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DX11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独立显卡的处理性能，大幅提升电脑运行效率，实现了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CPU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与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GPU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真正的融合。</a:t>
            </a:r>
            <a:r>
              <a:rPr lang="en-US" altLang="zh-CN" sz="2000" smtClean="0">
                <a:ea typeface="宋体" pitchFamily="2" charset="-122"/>
                <a:sym typeface="Paralucent-Medium"/>
              </a:rPr>
              <a:t>APU</a:t>
            </a:r>
            <a:r>
              <a:rPr lang="zh-CN" altLang="en-US" sz="2000" smtClean="0">
                <a:ea typeface="宋体" pitchFamily="2" charset="-122"/>
                <a:sym typeface="Paralucent-Medium"/>
              </a:rPr>
              <a:t>是处理器未来发展的趋势。</a:t>
            </a:r>
            <a:endParaRPr lang="en-US" altLang="zh-CN" sz="2000" smtClean="0">
              <a:ea typeface="宋体" pitchFamily="2" charset="-122"/>
              <a:sym typeface="Paralucent-Medium"/>
            </a:endParaRP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582613" y="2066925"/>
            <a:ext cx="787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8204" name="Text Box 4"/>
          <p:cNvSpPr txBox="1">
            <a:spLocks noChangeArrowheads="1"/>
          </p:cNvSpPr>
          <p:nvPr/>
        </p:nvSpPr>
        <p:spPr bwMode="auto">
          <a:xfrm>
            <a:off x="1117600" y="1185863"/>
            <a:ext cx="6149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>
              <a:spcBef>
                <a:spcPct val="50000"/>
              </a:spcBef>
            </a:pPr>
            <a:r>
              <a:rPr lang="en-US" altLang="zh-CN" sz="2800" b="0">
                <a:solidFill>
                  <a:schemeClr val="tx2"/>
                </a:solidFill>
                <a:latin typeface="Verdana" pitchFamily="34" charset="0"/>
                <a:cs typeface="Arial" pitchFamily="34" charset="0"/>
              </a:rPr>
              <a:t>AMD APU</a:t>
            </a:r>
            <a:r>
              <a:rPr lang="zh-CN" altLang="en-US" sz="2800" b="0">
                <a:solidFill>
                  <a:schemeClr val="tx2"/>
                </a:solidFill>
                <a:latin typeface="Verdana" pitchFamily="34" charset="0"/>
                <a:cs typeface="Arial" pitchFamily="34" charset="0"/>
              </a:rPr>
              <a:t>是什么？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19088" y="4960938"/>
            <a:ext cx="7954962" cy="869950"/>
          </a:xfrm>
        </p:spPr>
        <p:txBody>
          <a:bodyPr anchor="ctr"/>
          <a:lstStyle/>
          <a:p>
            <a:pPr defTabSz="915988">
              <a:lnSpc>
                <a:spcPct val="90000"/>
              </a:lnSpc>
              <a:spcBef>
                <a:spcPts val="1625"/>
              </a:spcBef>
              <a:buFont typeface="Arial" pitchFamily="34" charset="0"/>
              <a:buNone/>
            </a:pPr>
            <a:r>
              <a:rPr lang="zh-CN" altLang="en-US" sz="2000" smtClean="0">
                <a:ea typeface="宋体" pitchFamily="2" charset="-122"/>
                <a:sym typeface="Paralucent-Medium"/>
              </a:rPr>
              <a:t>          </a:t>
            </a:r>
            <a:r>
              <a:rPr lang="zh-CN" altLang="zh-CN" sz="2000" smtClean="0">
                <a:ea typeface="宋体" pitchFamily="2" charset="-122"/>
                <a:sym typeface="Paralucent-Medium"/>
              </a:rPr>
              <a:t>AMD A系列APU微架构由五大部分融合而成：CPU、GPU、北桥、内存控制器和输入输出控制器。</a:t>
            </a:r>
            <a:endParaRPr lang="en-US" altLang="zh-CN" sz="2000" smtClean="0">
              <a:ea typeface="宋体" pitchFamily="2" charset="-122"/>
              <a:sym typeface="Paralucent-Medium"/>
            </a:endParaRPr>
          </a:p>
        </p:txBody>
      </p:sp>
      <p:sp>
        <p:nvSpPr>
          <p:cNvPr id="93187" name="Line 3"/>
          <p:cNvSpPr>
            <a:spLocks noChangeShapeType="1"/>
          </p:cNvSpPr>
          <p:nvPr/>
        </p:nvSpPr>
        <p:spPr bwMode="auto">
          <a:xfrm>
            <a:off x="606425" y="1828800"/>
            <a:ext cx="787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1117600" y="1185863"/>
            <a:ext cx="6149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>
              <a:spcBef>
                <a:spcPct val="50000"/>
              </a:spcBef>
            </a:pPr>
            <a:r>
              <a:rPr lang="en-US" altLang="zh-CN" sz="2800" b="0">
                <a:solidFill>
                  <a:schemeClr val="tx2"/>
                </a:solidFill>
                <a:latin typeface="Verdana" pitchFamily="34" charset="0"/>
                <a:cs typeface="Arial" pitchFamily="34" charset="0"/>
              </a:rPr>
              <a:t>APU：让CPU和GPU融为一体</a:t>
            </a:r>
          </a:p>
        </p:txBody>
      </p:sp>
      <p:pic>
        <p:nvPicPr>
          <p:cNvPr id="93190" name="Picture 6" descr="APU微架构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0313" y="1928813"/>
            <a:ext cx="5902325" cy="29511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7" name="Picture 5" descr="Llano A8-3850深度评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6263" y="1449388"/>
            <a:ext cx="4181475" cy="3646487"/>
          </a:xfrm>
          <a:prstGeom prst="rect">
            <a:avLst/>
          </a:prstGeom>
          <a:noFill/>
        </p:spPr>
      </p:pic>
      <p:sp>
        <p:nvSpPr>
          <p:cNvPr id="95235" name="Rectangle 3"/>
          <p:cNvSpPr>
            <a:spLocks noGrp="1"/>
          </p:cNvSpPr>
          <p:nvPr>
            <p:ph type="body" idx="1"/>
          </p:nvPr>
        </p:nvSpPr>
        <p:spPr>
          <a:xfrm>
            <a:off x="519113" y="1274763"/>
            <a:ext cx="3943350" cy="5087937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mtClean="0">
                <a:ea typeface="宋体" pitchFamily="2" charset="-122"/>
              </a:rPr>
              <a:t>AMD APU</a:t>
            </a:r>
            <a:r>
              <a:rPr lang="zh-CN" altLang="en-US" smtClean="0">
                <a:ea typeface="宋体" pitchFamily="2" charset="-122"/>
              </a:rPr>
              <a:t>通过一个高性能总线，在单个硅片上把一个可编程</a:t>
            </a:r>
            <a:r>
              <a:rPr lang="en-US" altLang="zh-CN" smtClean="0">
                <a:ea typeface="宋体" pitchFamily="2" charset="-122"/>
              </a:rPr>
              <a:t>x86 CPU</a:t>
            </a:r>
            <a:r>
              <a:rPr lang="zh-CN" altLang="en-US" smtClean="0">
                <a:ea typeface="宋体" pitchFamily="2" charset="-122"/>
              </a:rPr>
              <a:t>和一个</a:t>
            </a:r>
            <a:r>
              <a:rPr lang="en-US" altLang="zh-CN" smtClean="0">
                <a:ea typeface="宋体" pitchFamily="2" charset="-122"/>
              </a:rPr>
              <a:t>GPU</a:t>
            </a:r>
            <a:r>
              <a:rPr lang="zh-CN" altLang="en-US" smtClean="0">
                <a:ea typeface="宋体" pitchFamily="2" charset="-122"/>
              </a:rPr>
              <a:t>的矢量处理架构连为一体，双方都能直接读取高速内存。</a:t>
            </a:r>
            <a:r>
              <a:rPr lang="en-US" altLang="zh-CN" smtClean="0">
                <a:ea typeface="宋体" pitchFamily="2" charset="-122"/>
              </a:rPr>
              <a:t>AMD APU</a:t>
            </a:r>
            <a:r>
              <a:rPr lang="zh-CN" altLang="en-US" smtClean="0">
                <a:ea typeface="宋体" pitchFamily="2" charset="-122"/>
              </a:rPr>
              <a:t>中还包含其他一些系统成分，比如内存控制器、</a:t>
            </a:r>
            <a:r>
              <a:rPr lang="en-US" altLang="zh-CN" smtClean="0">
                <a:ea typeface="宋体" pitchFamily="2" charset="-122"/>
              </a:rPr>
              <a:t>I/O</a:t>
            </a:r>
            <a:r>
              <a:rPr lang="zh-CN" altLang="en-US" smtClean="0">
                <a:ea typeface="宋体" pitchFamily="2" charset="-122"/>
              </a:rPr>
              <a:t>控制器、专用视频解码器、显示输出和总线接口等。</a:t>
            </a:r>
            <a:r>
              <a:rPr lang="en-US" altLang="zh-CN" smtClean="0">
                <a:ea typeface="宋体" pitchFamily="2" charset="-122"/>
              </a:rPr>
              <a:t>AMD APU</a:t>
            </a:r>
            <a:r>
              <a:rPr lang="zh-CN" altLang="en-US" smtClean="0">
                <a:ea typeface="宋体" pitchFamily="2" charset="-122"/>
              </a:rPr>
              <a:t>的魅力在于它们内含由标量和矢量硬件构成的全部处理能力。</a:t>
            </a:r>
          </a:p>
          <a:p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 txBox="1">
            <a:spLocks noGrp="1"/>
          </p:cNvSpPr>
          <p:nvPr/>
        </p:nvSpPr>
        <p:spPr bwMode="auto">
          <a:xfrm>
            <a:off x="2700338" y="6446838"/>
            <a:ext cx="41179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l" defTabSz="914400"/>
            <a:r>
              <a:rPr lang="en-US" altLang="zh-CN" sz="1200" b="0">
                <a:solidFill>
                  <a:schemeClr val="bg2"/>
                </a:solidFill>
                <a:latin typeface="Verdana" pitchFamily="34" charset="0"/>
              </a:rPr>
              <a:t>AMD Confidential</a:t>
            </a:r>
          </a:p>
        </p:txBody>
      </p:sp>
      <p:sp>
        <p:nvSpPr>
          <p:cNvPr id="34819" name="Slide Number Placeholder 4"/>
          <p:cNvSpPr txBox="1">
            <a:spLocks noGrp="1"/>
          </p:cNvSpPr>
          <p:nvPr/>
        </p:nvSpPr>
        <p:spPr bwMode="white">
          <a:xfrm>
            <a:off x="455613" y="6467475"/>
            <a:ext cx="3460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4400"/>
            <a:fld id="{85D30959-3769-4ADD-8018-9E4C81D013FC}" type="slidenum">
              <a:rPr lang="en-US" altLang="zh-CN" sz="900" b="0">
                <a:solidFill>
                  <a:schemeClr val="bg1"/>
                </a:solidFill>
                <a:latin typeface="Verdana" pitchFamily="34" charset="0"/>
              </a:rPr>
              <a:pPr defTabSz="914400"/>
              <a:t>9</a:t>
            </a:fld>
            <a:endParaRPr lang="en-US" altLang="zh-CN" sz="900" b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4820" name="Date Placeholder 5"/>
          <p:cNvSpPr txBox="1">
            <a:spLocks noGrp="1"/>
          </p:cNvSpPr>
          <p:nvPr/>
        </p:nvSpPr>
        <p:spPr bwMode="auto">
          <a:xfrm>
            <a:off x="938213" y="6477000"/>
            <a:ext cx="1574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l" defTabSz="914400"/>
            <a:fld id="{84B2949E-79BB-40F5-B9B4-E10AB49E2D5B}" type="datetime4">
              <a:rPr lang="en-US" altLang="zh-CN" sz="1200" b="0">
                <a:solidFill>
                  <a:schemeClr val="bg2"/>
                </a:solidFill>
                <a:latin typeface="Verdana" pitchFamily="34" charset="0"/>
              </a:rPr>
              <a:pPr algn="l" defTabSz="914400"/>
              <a:t>March 6, 2016</a:t>
            </a:fld>
            <a:endParaRPr lang="en-US" altLang="zh-CN" sz="1200" b="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34821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en-GB" altLang="zh-CN" sz="800" b="0">
              <a:cs typeface="Arial" pitchFamily="34" charset="0"/>
            </a:endParaRPr>
          </a:p>
        </p:txBody>
      </p:sp>
      <p:sp>
        <p:nvSpPr>
          <p:cNvPr id="34822" name="Line 3"/>
          <p:cNvSpPr>
            <a:spLocks noChangeShapeType="1"/>
          </p:cNvSpPr>
          <p:nvPr/>
        </p:nvSpPr>
        <p:spPr bwMode="auto">
          <a:xfrm>
            <a:off x="2743200" y="3432175"/>
            <a:ext cx="6400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oval" w="med" len="sm"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823" name="Text Box 4"/>
          <p:cNvSpPr txBox="1">
            <a:spLocks noChangeArrowheads="1"/>
          </p:cNvSpPr>
          <p:nvPr/>
        </p:nvSpPr>
        <p:spPr bwMode="auto">
          <a:xfrm>
            <a:off x="2682875" y="2814638"/>
            <a:ext cx="663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>
              <a:spcBef>
                <a:spcPct val="50000"/>
              </a:spcBef>
            </a:pPr>
            <a:r>
              <a:rPr lang="en-US" altLang="en-US" sz="2800" b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APU</a:t>
            </a:r>
            <a:r>
              <a:rPr lang="en-US" altLang="zh-CN" sz="2800" b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详细</a:t>
            </a:r>
            <a:r>
              <a:rPr lang="en-US" altLang="en-US" sz="2800" b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解析</a:t>
            </a:r>
            <a:endParaRPr lang="zh-CN" altLang="en-US" sz="2800" b="0">
              <a:solidFill>
                <a:schemeClr val="bg1"/>
              </a:solidFill>
              <a:latin typeface="Verdan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1655</Words>
  <Application>Microsoft Office PowerPoint</Application>
  <PresentationFormat>全屏显示(4:3)</PresentationFormat>
  <Paragraphs>73</Paragraphs>
  <Slides>17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幻灯片 1</vt:lpstr>
      <vt:lpstr>什么是xbox one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APU解析/ CPU部分：L2增大，没有L3 </vt:lpstr>
      <vt:lpstr>APU解析/内存部分：CPU&amp;GPU共享控制器</vt:lpstr>
      <vt:lpstr>APU解析/北桥部分：24条PCI-E2.0通道</vt:lpstr>
      <vt:lpstr>APU解析/GPU部分：HD6000架构400SP</vt:lpstr>
      <vt:lpstr>幻灯片 14</vt:lpstr>
      <vt:lpstr>幻灯片 15</vt:lpstr>
      <vt:lpstr>幻灯片 16</vt:lpstr>
      <vt:lpstr>幻灯片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Xbox one计算机系统介绍</dc:title>
  <cp:lastModifiedBy>Administrator</cp:lastModifiedBy>
  <cp:revision>13</cp:revision>
  <dcterms:modified xsi:type="dcterms:W3CDTF">2016-03-06T14:25:59Z</dcterms:modified>
</cp:coreProperties>
</file>