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256" r:id="rId2"/>
    <p:sldId id="258" r:id="rId3"/>
    <p:sldId id="259" r:id="rId4"/>
    <p:sldId id="261" r:id="rId5"/>
    <p:sldId id="264" r:id="rId6"/>
    <p:sldId id="265" r:id="rId7"/>
    <p:sldId id="267" r:id="rId8"/>
    <p:sldId id="269" r:id="rId9"/>
    <p:sldId id="268" r:id="rId10"/>
    <p:sldId id="270" r:id="rId11"/>
    <p:sldId id="271" r:id="rId12"/>
    <p:sldId id="272" r:id="rId13"/>
    <p:sldId id="273" r:id="rId14"/>
    <p:sldId id="274" r:id="rId15"/>
    <p:sldId id="287" r:id="rId16"/>
    <p:sldId id="275" r:id="rId17"/>
    <p:sldId id="276" r:id="rId18"/>
    <p:sldId id="277" r:id="rId19"/>
    <p:sldId id="278" r:id="rId20"/>
    <p:sldId id="280" r:id="rId21"/>
    <p:sldId id="281" r:id="rId22"/>
    <p:sldId id="282" r:id="rId23"/>
    <p:sldId id="283" r:id="rId24"/>
    <p:sldId id="288" r:id="rId25"/>
    <p:sldId id="284" r:id="rId26"/>
    <p:sldId id="285" r:id="rId27"/>
    <p:sldId id="289" r:id="rId2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77" autoAdjust="0"/>
  </p:normalViewPr>
  <p:slideViewPr>
    <p:cSldViewPr>
      <p:cViewPr varScale="1">
        <p:scale>
          <a:sx n="62" d="100"/>
          <a:sy n="62" d="100"/>
        </p:scale>
        <p:origin x="-159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9999D-0177-4E8D-A188-73B953ED68D9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4EE5C7-BDBD-499E-9F7A-5A1F98827D0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99526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 smtClean="0">
                <a:effectLst/>
              </a:rPr>
              <a:t>RAMDAC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随机读写存储数</a:t>
            </a:r>
            <a:r>
              <a:rPr lang="en-US" altLang="zh-CN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—</a:t>
            </a:r>
            <a:r>
              <a:rPr lang="zh-CN" alt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模转换器</a:t>
            </a:r>
            <a:endParaRPr lang="en-US" altLang="zh-CN" sz="1200" b="0" i="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 smtClean="0">
                <a:effectLst/>
              </a:rPr>
              <a:t>Video Graphics Array</a:t>
            </a:r>
            <a:r>
              <a:rPr lang="zh-CN" altLang="zh-CN" dirty="0" smtClean="0">
                <a:effectLst/>
              </a:rPr>
              <a:t>视频图形阵列</a:t>
            </a:r>
            <a:endParaRPr lang="en-US" altLang="zh-CN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b="1" dirty="0" smtClean="0">
                <a:effectLst/>
              </a:rPr>
              <a:t>Display</a:t>
            </a:r>
            <a:r>
              <a:rPr lang="en-US" altLang="zh-CN" b="1" baseline="0" dirty="0" smtClean="0">
                <a:effectLst/>
              </a:rPr>
              <a:t> port</a:t>
            </a:r>
            <a:r>
              <a:rPr lang="zh-CN" altLang="en-US" b="1" baseline="0" dirty="0" smtClean="0">
                <a:effectLst/>
              </a:rPr>
              <a:t>显示器端口</a:t>
            </a:r>
            <a:endParaRPr lang="en-US" altLang="zh-CN" b="1" dirty="0" smtClean="0">
              <a:effectLst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4EE5C7-BDBD-499E-9F7A-5A1F98827D0C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7278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 rot="20707748">
            <a:off x="-617539" y="-652551"/>
            <a:ext cx="6664606" cy="3942692"/>
          </a:xfrm>
          <a:custGeom>
            <a:avLst/>
            <a:gdLst/>
            <a:ahLst/>
            <a:cxnLst/>
            <a:rect l="l" t="t" r="r" b="b"/>
            <a:pathLst>
              <a:path w="6664606" h="3942692">
                <a:moveTo>
                  <a:pt x="1046923" y="0"/>
                </a:moveTo>
                <a:lnTo>
                  <a:pt x="6664606" y="1491692"/>
                </a:lnTo>
                <a:lnTo>
                  <a:pt x="6664606" y="3860602"/>
                </a:lnTo>
                <a:cubicBezTo>
                  <a:pt x="6664606" y="3905939"/>
                  <a:pt x="6627853" y="3942692"/>
                  <a:pt x="6582516" y="3942692"/>
                </a:cubicBezTo>
                <a:lnTo>
                  <a:pt x="0" y="3942692"/>
                </a:lnTo>
                <a:close/>
              </a:path>
            </a:pathLst>
          </a:custGeom>
          <a:solidFill>
            <a:schemeClr val="bg1">
              <a:alpha val="2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 rot="20707748">
            <a:off x="6168153" y="-441831"/>
            <a:ext cx="3126510" cy="2426476"/>
          </a:xfrm>
          <a:custGeom>
            <a:avLst/>
            <a:gdLst/>
            <a:ahLst/>
            <a:cxnLst/>
            <a:rect l="l" t="t" r="r" b="b"/>
            <a:pathLst>
              <a:path w="3126510" h="2426476">
                <a:moveTo>
                  <a:pt x="0" y="0"/>
                </a:moveTo>
                <a:lnTo>
                  <a:pt x="3126510" y="830198"/>
                </a:lnTo>
                <a:lnTo>
                  <a:pt x="2702642" y="2426476"/>
                </a:lnTo>
                <a:lnTo>
                  <a:pt x="82091" y="2426476"/>
                </a:lnTo>
                <a:cubicBezTo>
                  <a:pt x="36754" y="2426475"/>
                  <a:pt x="1" y="2389722"/>
                  <a:pt x="1" y="2344385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 rot="20707748">
            <a:off x="7144098" y="2001564"/>
            <a:ext cx="2679455" cy="4946037"/>
          </a:xfrm>
          <a:custGeom>
            <a:avLst/>
            <a:gdLst/>
            <a:ahLst/>
            <a:cxnLst/>
            <a:rect l="l" t="t" r="r" b="b"/>
            <a:pathLst>
              <a:path w="2679455" h="4946037">
                <a:moveTo>
                  <a:pt x="2679455" y="0"/>
                </a:moveTo>
                <a:lnTo>
                  <a:pt x="1366108" y="4946037"/>
                </a:lnTo>
                <a:lnTo>
                  <a:pt x="0" y="4583288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 rot="20707748">
            <a:off x="-205621" y="3323292"/>
            <a:ext cx="7378073" cy="4557796"/>
          </a:xfrm>
          <a:custGeom>
            <a:avLst/>
            <a:gdLst/>
            <a:ahLst/>
            <a:cxnLst/>
            <a:rect l="l" t="t" r="r" b="b"/>
            <a:pathLst>
              <a:path w="7378073" h="4557796">
                <a:moveTo>
                  <a:pt x="7327936" y="6451"/>
                </a:moveTo>
                <a:cubicBezTo>
                  <a:pt x="7357400" y="18913"/>
                  <a:pt x="7378073" y="48087"/>
                  <a:pt x="7378073" y="82090"/>
                </a:cubicBezTo>
                <a:lnTo>
                  <a:pt x="7378073" y="4557796"/>
                </a:lnTo>
                <a:lnTo>
                  <a:pt x="0" y="2598658"/>
                </a:lnTo>
                <a:lnTo>
                  <a:pt x="690034" y="0"/>
                </a:lnTo>
                <a:lnTo>
                  <a:pt x="7295983" y="0"/>
                </a:lnTo>
                <a:cubicBezTo>
                  <a:pt x="7307317" y="0"/>
                  <a:pt x="7318115" y="2297"/>
                  <a:pt x="7327936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-900000">
            <a:off x="547834" y="3632676"/>
            <a:ext cx="5985159" cy="1606102"/>
          </a:xfrm>
        </p:spPr>
        <p:txBody>
          <a:bodyPr>
            <a:normAutofit/>
          </a:bodyPr>
          <a:lstStyle>
            <a:lvl1pPr>
              <a:lnSpc>
                <a:spcPts val="6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-900000">
            <a:off x="2201145" y="5027230"/>
            <a:ext cx="4655297" cy="1128495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741465" y="2313285"/>
            <a:ext cx="1524000" cy="365125"/>
          </a:xfrm>
        </p:spPr>
        <p:txBody>
          <a:bodyPr/>
          <a:lstStyle>
            <a:lvl1pPr algn="l">
              <a:defRPr sz="1800">
                <a:solidFill>
                  <a:schemeClr val="tx1"/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6551292" y="1528629"/>
            <a:ext cx="2465987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6451719" y="1162062"/>
            <a:ext cx="2133600" cy="421038"/>
          </a:xfrm>
        </p:spPr>
        <p:txBody>
          <a:bodyPr anchor="ctr"/>
          <a:lstStyle>
            <a:lvl1pPr algn="l">
              <a:defRPr sz="2400">
                <a:solidFill>
                  <a:schemeClr val="tx1"/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900000">
            <a:off x="3183882" y="4760430"/>
            <a:ext cx="5004753" cy="1299542"/>
          </a:xfrm>
        </p:spPr>
        <p:txBody>
          <a:bodyPr anchor="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781854" y="984581"/>
            <a:ext cx="6581279" cy="360475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6996405" y="6238502"/>
            <a:ext cx="1524000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5321849" y="609479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8182730" y="3246937"/>
            <a:ext cx="907445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 rot="-900000">
            <a:off x="6793335" y="511413"/>
            <a:ext cx="1435608" cy="48188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 rot="-900000">
            <a:off x="967762" y="1075673"/>
            <a:ext cx="5398955" cy="508826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-900000">
            <a:off x="4997808" y="6188244"/>
            <a:ext cx="2380306" cy="365125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3894" y="2921988"/>
            <a:ext cx="5064953" cy="169563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900000">
            <a:off x="3479028" y="959716"/>
            <a:ext cx="4658735" cy="5077623"/>
          </a:xfrm>
        </p:spPr>
        <p:txBody>
          <a:bodyPr anchor="ctr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1690988" y="608314"/>
            <a:ext cx="1789355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3103620" y="6177546"/>
            <a:ext cx="2392237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>
            <a:off x="1265370" y="300797"/>
            <a:ext cx="2287319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900000">
            <a:off x="534986" y="2921829"/>
            <a:ext cx="5690855" cy="1570680"/>
          </a:xfrm>
        </p:spPr>
        <p:txBody>
          <a:bodyPr anchor="b">
            <a:noAutofit/>
          </a:bodyPr>
          <a:lstStyle>
            <a:lvl1pPr algn="r">
              <a:defRPr sz="4800" b="0" cap="none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900000">
            <a:off x="537849" y="4494201"/>
            <a:ext cx="5271544" cy="1500187"/>
          </a:xfrm>
        </p:spPr>
        <p:txBody>
          <a:bodyPr anchor="t">
            <a:normAutofit/>
          </a:bodyPr>
          <a:lstStyle>
            <a:lvl1pPr marL="0" indent="0" algn="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900000">
            <a:off x="6878368" y="376138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900000">
            <a:off x="7056965" y="3170795"/>
            <a:ext cx="1926305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900000" flipH="1">
            <a:off x="7176363" y="2661157"/>
            <a:ext cx="683979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ounded Rectangle 16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1893" y="2231024"/>
            <a:ext cx="4820301" cy="143615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 rot="-900000">
            <a:off x="1014439" y="1335061"/>
            <a:ext cx="2578608" cy="4839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3701032" y="618005"/>
            <a:ext cx="2580010" cy="4837176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5919" y="5887412"/>
            <a:ext cx="1241980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054658" y="549437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64" y="5643110"/>
            <a:ext cx="1241693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ounded Rectangle 52"/>
          <p:cNvSpPr/>
          <p:nvPr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ounded Rectangle 53"/>
          <p:cNvSpPr/>
          <p:nvPr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ounded Rectangle 54"/>
          <p:cNvSpPr/>
          <p:nvPr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ounded Rectangle 55"/>
          <p:cNvSpPr/>
          <p:nvPr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-900000">
            <a:off x="854761" y="1406870"/>
            <a:ext cx="2213148" cy="759866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 rot="-900000">
            <a:off x="1120518" y="2227895"/>
            <a:ext cx="2578608" cy="39387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 rot="-900000">
            <a:off x="3535709" y="687503"/>
            <a:ext cx="2214753" cy="753043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 rot="-900000">
            <a:off x="3808498" y="1495882"/>
            <a:ext cx="2578608" cy="395590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 rot="-900000">
            <a:off x="4050792" y="5495544"/>
            <a:ext cx="3124200" cy="365125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21"/>
          <p:cNvSpPr/>
          <p:nvPr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-630936" y="2926080"/>
            <a:ext cx="5065776" cy="169164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 rot="900000">
            <a:off x="1691640" y="612648"/>
            <a:ext cx="1792224" cy="365125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 rot="900000">
            <a:off x="2493721" y="6101033"/>
            <a:ext cx="3052113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 rot="900000">
            <a:off x="1261872" y="301752"/>
            <a:ext cx="22860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 rot="900000">
            <a:off x="7521938" y="5927116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 rot="900000">
            <a:off x="3892286" y="5987296"/>
            <a:ext cx="3124200" cy="295162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900000">
            <a:off x="7599046" y="5570110"/>
            <a:ext cx="716206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 rot="20707748">
            <a:off x="-897260" y="-624538"/>
            <a:ext cx="7286946" cy="6041338"/>
          </a:xfrm>
          <a:custGeom>
            <a:avLst/>
            <a:gdLst/>
            <a:ahLst/>
            <a:cxnLst/>
            <a:rect l="l" t="t" r="r" b="b"/>
            <a:pathLst>
              <a:path w="7286946" h="6041338">
                <a:moveTo>
                  <a:pt x="1604186" y="0"/>
                </a:moveTo>
                <a:lnTo>
                  <a:pt x="7286946" y="1508972"/>
                </a:lnTo>
                <a:lnTo>
                  <a:pt x="7286946" y="5959247"/>
                </a:lnTo>
                <a:cubicBezTo>
                  <a:pt x="7286946" y="6004584"/>
                  <a:pt x="7250193" y="6041337"/>
                  <a:pt x="7204856" y="6041337"/>
                </a:cubicBezTo>
                <a:lnTo>
                  <a:pt x="0" y="6041338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 rot="20707748">
            <a:off x="64806" y="5378153"/>
            <a:ext cx="7443151" cy="2476431"/>
          </a:xfrm>
          <a:custGeom>
            <a:avLst/>
            <a:gdLst/>
            <a:ahLst/>
            <a:cxnLst/>
            <a:rect l="l" t="t" r="r" b="b"/>
            <a:pathLst>
              <a:path w="7443151" h="2476431">
                <a:moveTo>
                  <a:pt x="7393013" y="6452"/>
                </a:moveTo>
                <a:cubicBezTo>
                  <a:pt x="7422477" y="18914"/>
                  <a:pt x="7443150" y="48087"/>
                  <a:pt x="7443150" y="82090"/>
                </a:cubicBezTo>
                <a:lnTo>
                  <a:pt x="7443151" y="2476431"/>
                </a:lnTo>
                <a:lnTo>
                  <a:pt x="0" y="500014"/>
                </a:lnTo>
                <a:lnTo>
                  <a:pt x="132771" y="1"/>
                </a:lnTo>
                <a:lnTo>
                  <a:pt x="7361060" y="1"/>
                </a:lnTo>
                <a:cubicBezTo>
                  <a:pt x="7372394" y="0"/>
                  <a:pt x="7383192" y="2298"/>
                  <a:pt x="7393013" y="6452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 rot="20707748">
            <a:off x="7660994" y="5459931"/>
            <a:ext cx="1709023" cy="1538302"/>
          </a:xfrm>
          <a:custGeom>
            <a:avLst/>
            <a:gdLst/>
            <a:ahLst/>
            <a:cxnLst/>
            <a:rect l="l" t="t" r="r" b="b"/>
            <a:pathLst>
              <a:path w="1709023" h="1538302">
                <a:moveTo>
                  <a:pt x="1709023" y="0"/>
                </a:moveTo>
                <a:lnTo>
                  <a:pt x="1300550" y="1538302"/>
                </a:lnTo>
                <a:lnTo>
                  <a:pt x="0" y="119296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20707748">
            <a:off x="6673110" y="-489836"/>
            <a:ext cx="3059119" cy="5809409"/>
          </a:xfrm>
          <a:custGeom>
            <a:avLst/>
            <a:gdLst/>
            <a:ahLst/>
            <a:cxnLst/>
            <a:rect l="l" t="t" r="r" b="b"/>
            <a:pathLst>
              <a:path w="3059119" h="5809409">
                <a:moveTo>
                  <a:pt x="0" y="0"/>
                </a:moveTo>
                <a:lnTo>
                  <a:pt x="3059119" y="812303"/>
                </a:lnTo>
                <a:lnTo>
                  <a:pt x="1732212" y="5809409"/>
                </a:lnTo>
                <a:lnTo>
                  <a:pt x="82090" y="5809409"/>
                </a:lnTo>
                <a:cubicBezTo>
                  <a:pt x="36753" y="5809409"/>
                  <a:pt x="0" y="5772656"/>
                  <a:pt x="0" y="5727319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4500000">
            <a:off x="5175504" y="2231136"/>
            <a:ext cx="4818888" cy="1435608"/>
          </a:xfrm>
        </p:spPr>
        <p:txBody>
          <a:bodyPr anchor="b"/>
          <a:lstStyle>
            <a:lvl1pPr algn="r">
              <a:defRPr sz="4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-900000">
            <a:off x="844848" y="997933"/>
            <a:ext cx="5343100" cy="3888220"/>
          </a:xfrm>
        </p:spPr>
        <p:txBody>
          <a:bodyPr anchor="b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900000">
            <a:off x="3216573" y="5144589"/>
            <a:ext cx="3930375" cy="988131"/>
          </a:xfrm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-900000">
            <a:off x="7754112" y="5888736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900000">
            <a:off x="4263966" y="6099104"/>
            <a:ext cx="3063047" cy="365125"/>
          </a:xfrm>
        </p:spPr>
        <p:txBody>
          <a:bodyPr/>
          <a:lstStyle>
            <a:lvl1pPr algn="r"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-900000">
            <a:off x="7690104" y="5641848"/>
            <a:ext cx="1243584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4500000">
            <a:off x="4578273" y="2744935"/>
            <a:ext cx="5036383" cy="1997131"/>
          </a:xfrm>
        </p:spPr>
        <p:txBody>
          <a:bodyPr anchor="t">
            <a:normAutofit/>
          </a:bodyPr>
          <a:lstStyle>
            <a:lvl1pPr algn="r">
              <a:defRPr sz="4400" b="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900000">
            <a:off x="1507529" y="615731"/>
            <a:ext cx="4323504" cy="3294418"/>
          </a:xfrm>
          <a:prstGeom prst="roundRect">
            <a:avLst>
              <a:gd name="adj" fmla="val 4992"/>
            </a:avLst>
          </a:prstGeom>
          <a:ln w="19050">
            <a:solidFill>
              <a:schemeClr val="tx1"/>
            </a:solidFill>
          </a:ln>
          <a:effectLst>
            <a:innerShdw blurRad="101600" dir="13500000">
              <a:prstClr val="black">
                <a:alpha val="70000"/>
              </a:prstClr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900000">
            <a:off x="822789" y="4161126"/>
            <a:ext cx="4310915" cy="1203540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900000">
            <a:off x="6992395" y="571255"/>
            <a:ext cx="1524000" cy="365125"/>
          </a:xfrm>
        </p:spPr>
        <p:txBody>
          <a:bodyPr/>
          <a:lstStyle>
            <a:lvl1pPr algn="l">
              <a:defRPr/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900000">
            <a:off x="647292" y="5162531"/>
            <a:ext cx="2977453" cy="365125"/>
          </a:xfrm>
        </p:spPr>
        <p:txBody>
          <a:bodyPr/>
          <a:lstStyle>
            <a:lvl1pPr algn="l">
              <a:defRPr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900000">
            <a:off x="7046470" y="391054"/>
            <a:ext cx="1963187" cy="365125"/>
          </a:xfrm>
        </p:spPr>
        <p:txBody>
          <a:bodyPr/>
          <a:lstStyle>
            <a:lvl1pPr algn="l">
              <a:defRPr/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an1080Base.png"/>
          <p:cNvPicPr>
            <a:picLocks noChangeAspect="1"/>
          </p:cNvPicPr>
          <p:nvPr/>
        </p:nvPicPr>
        <p:blipFill>
          <a:blip r:embed="rId13" cstate="print">
            <a:lum bright="-38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 rot="-5400000">
            <a:off x="-673455" y="2807056"/>
            <a:ext cx="5320597" cy="184008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0" y="990600"/>
            <a:ext cx="5027024" cy="47833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096001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ffectLst/>
              </a:defRPr>
            </a:lvl1pPr>
          </a:lstStyle>
          <a:p>
            <a:fld id="{530820CF-B880-4189-942D-D702A7CBA730}" type="datetimeFigureOut">
              <a:rPr lang="zh-CN" altLang="en-US" smtClean="0"/>
              <a:t>2012/10/11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096001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3047" y="53249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iming>
    <p:tnLst>
      <p:par>
        <p:cTn id="1" dur="indefinite" restart="never" nodeType="tmRoot"/>
      </p:par>
    </p:tnLst>
  </p:timing>
  <p:txStyles>
    <p:titleStyle>
      <a:lvl1pPr algn="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731520" indent="-36576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97280" indent="-32004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74320" algn="l" defTabSz="914400" rtl="0" eaLnBrk="1" latinLnBrk="0" hangingPunct="1">
        <a:spcBef>
          <a:spcPct val="20000"/>
        </a:spcBef>
        <a:spcAft>
          <a:spcPts val="600"/>
        </a:spcAft>
        <a:buSzPct val="160000"/>
        <a:buFont typeface="Wingdings" pitchFamily="2" charset="2"/>
        <a:buChar char=""/>
        <a:defRPr sz="1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2024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46888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24"/>
        </a:spcBef>
        <a:spcAft>
          <a:spcPts val="600"/>
        </a:spcAft>
        <a:buClrTx/>
        <a:buSzPct val="130000"/>
        <a:buFont typeface="Wingdings" pitchFamily="2" charset="2"/>
        <a:buChar char=""/>
        <a:defRPr sz="16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显  卡</a:t>
            </a: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smtClean="0"/>
              <a:t>By </a:t>
            </a:r>
            <a:r>
              <a:rPr lang="zh-CN" altLang="en-US" dirty="0" smtClean="0"/>
              <a:t>刘逸彬</a:t>
            </a:r>
            <a:endParaRPr lang="en-US" altLang="zh-CN" dirty="0" smtClean="0"/>
          </a:p>
          <a:p>
            <a:r>
              <a:rPr lang="zh-CN" altLang="en-US" dirty="0"/>
              <a:t>王川奇</a:t>
            </a:r>
          </a:p>
        </p:txBody>
      </p:sp>
    </p:spTree>
    <p:extLst>
      <p:ext uri="{BB962C8B-B14F-4D97-AF65-F5344CB8AC3E}">
        <p14:creationId xmlns:p14="http://schemas.microsoft.com/office/powerpoint/2010/main" val="4084569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673996" y="84692"/>
            <a:ext cx="1579929" cy="3529348"/>
          </a:xfrm>
        </p:spPr>
        <p:txBody>
          <a:bodyPr vert="vert"/>
          <a:lstStyle/>
          <a:p>
            <a:r>
              <a:rPr lang="en-US" altLang="zh-CN" dirty="0">
                <a:effectLst/>
              </a:rPr>
              <a:t>Trident 8900/9000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CN" altLang="zh-CN" dirty="0">
                <a:effectLst/>
              </a:rPr>
              <a:t>在</a:t>
            </a:r>
            <a:r>
              <a:rPr lang="en-US" altLang="zh-CN" dirty="0">
                <a:effectLst/>
              </a:rPr>
              <a:t>2D</a:t>
            </a:r>
            <a:r>
              <a:rPr lang="zh-CN" altLang="zh-CN" dirty="0">
                <a:effectLst/>
              </a:rPr>
              <a:t>时代向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时代推进的过程中，有一款不能忽略的显卡就是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Trident 8900/9000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显卡</a:t>
            </a:r>
            <a:r>
              <a:rPr lang="zh-CN" altLang="zh-CN" dirty="0">
                <a:effectLst/>
              </a:rPr>
              <a:t>，它第一次使显卡成为一个独立的配件出现在电脑里，而不再是集成的一块芯片。而后其推出的</a:t>
            </a:r>
            <a:r>
              <a:rPr lang="en-US" altLang="zh-CN" dirty="0">
                <a:effectLst/>
              </a:rPr>
              <a:t>Trident 9685</a:t>
            </a:r>
            <a:r>
              <a:rPr lang="zh-CN" altLang="zh-CN" dirty="0">
                <a:effectLst/>
              </a:rPr>
              <a:t>更是第一代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显卡的代表。不过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真正称得上开启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显卡大门的却应该是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GLINT 300SX</a:t>
            </a:r>
            <a:r>
              <a:rPr lang="zh-CN" altLang="zh-CN" dirty="0">
                <a:effectLst/>
              </a:rPr>
              <a:t>，虽然其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功能极其简单，但却具有里程碑的意义。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2293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984304" y="162073"/>
            <a:ext cx="1328999" cy="3213857"/>
          </a:xfrm>
        </p:spPr>
        <p:txBody>
          <a:bodyPr vert="vert">
            <a:normAutofit fontScale="90000"/>
          </a:bodyPr>
          <a:lstStyle/>
          <a:p>
            <a:r>
              <a:rPr lang="en-US" altLang="zh-CN" dirty="0">
                <a:effectLst/>
              </a:rPr>
              <a:t>3D AGP</a:t>
            </a:r>
            <a:r>
              <a:rPr lang="zh-CN" altLang="zh-CN" dirty="0">
                <a:effectLst/>
              </a:rPr>
              <a:t>接口显卡时代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1995</a:t>
            </a:r>
            <a:r>
              <a:rPr lang="zh-CN" altLang="zh-CN" dirty="0">
                <a:effectLst/>
              </a:rPr>
              <a:t>年，对于显卡来说，绝对是里程碑的一年，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图形加速卡</a:t>
            </a:r>
            <a:r>
              <a:rPr lang="zh-CN" altLang="zh-CN" dirty="0">
                <a:effectLst/>
              </a:rPr>
              <a:t>正式走入玩家的视野</a:t>
            </a:r>
            <a:r>
              <a:rPr lang="zh-CN" altLang="zh-CN" dirty="0" smtClean="0">
                <a:effectLst/>
              </a:rPr>
              <a:t>。</a:t>
            </a:r>
            <a:r>
              <a:rPr lang="en-US" altLang="zh-CN" dirty="0">
                <a:effectLst/>
              </a:rPr>
              <a:t>1995</a:t>
            </a:r>
            <a:r>
              <a:rPr lang="zh-CN" altLang="zh-CN" dirty="0">
                <a:effectLst/>
              </a:rPr>
              <a:t>年，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还是一家小公司，不过作为一家老资格的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技术公司，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他推出了业界的第一块真正意义的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图形加速卡：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Voodoo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。</a:t>
            </a:r>
            <a:endParaRPr lang="zh-CN" alt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93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" name="图片占位符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" r="789"/>
          <a:stretch>
            <a:fillRect/>
          </a:stretch>
        </p:blipFill>
        <p:spPr>
          <a:xfrm rot="900000">
            <a:off x="756561" y="446681"/>
            <a:ext cx="5308709" cy="4045123"/>
          </a:xfrm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 rot="900000">
            <a:off x="55052" y="4563195"/>
            <a:ext cx="5613914" cy="1429084"/>
          </a:xfrm>
        </p:spPr>
        <p:txBody>
          <a:bodyPr>
            <a:normAutofit/>
          </a:bodyPr>
          <a:lstStyle/>
          <a:p>
            <a:r>
              <a:rPr lang="zh-CN" altLang="zh-CN" dirty="0">
                <a:effectLst/>
              </a:rPr>
              <a:t>在当时最为流行的游戏摩托英豪里，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在速度以及色彩方面的表现都让喜欢游戏的用户为之疯狂，不少游戏狂热份子都有过拿一千多块大洋到电脑城买上一块杂牌的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显卡的经历。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22293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817852" y="1180362"/>
            <a:ext cx="2276811" cy="2323293"/>
          </a:xfrm>
        </p:spPr>
        <p:txBody>
          <a:bodyPr vert="vert"/>
          <a:lstStyle/>
          <a:p>
            <a:r>
              <a:rPr lang="en-US" altLang="zh-CN" dirty="0" smtClean="0"/>
              <a:t>Voodoo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标配为</a:t>
            </a:r>
            <a:r>
              <a:rPr lang="en-US" altLang="zh-CN" dirty="0">
                <a:effectLst/>
              </a:rPr>
              <a:t>4Mb</a:t>
            </a:r>
            <a:r>
              <a:rPr lang="zh-CN" altLang="zh-CN" dirty="0">
                <a:effectLst/>
              </a:rPr>
              <a:t>显存，能够提供在</a:t>
            </a:r>
            <a:r>
              <a:rPr lang="en-US" altLang="zh-CN" dirty="0">
                <a:effectLst/>
              </a:rPr>
              <a:t>640×480</a:t>
            </a:r>
            <a:r>
              <a:rPr lang="zh-CN" altLang="zh-CN" dirty="0">
                <a:effectLst/>
              </a:rPr>
              <a:t>分辨率下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显示速度和最华丽的画面</a:t>
            </a:r>
            <a:r>
              <a:rPr lang="zh-CN" altLang="zh-CN" dirty="0">
                <a:effectLst/>
              </a:rPr>
              <a:t>，当然，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也有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硬伤</a:t>
            </a:r>
            <a:r>
              <a:rPr lang="zh-CN" altLang="zh-CN" dirty="0">
                <a:effectLst/>
              </a:rPr>
              <a:t>，它只是一块具有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加速功能的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子卡</a:t>
            </a:r>
            <a:r>
              <a:rPr lang="zh-CN" altLang="zh-CN" dirty="0">
                <a:effectLst/>
              </a:rPr>
              <a:t>，使用时需搭配一块具有</a:t>
            </a:r>
            <a:r>
              <a:rPr lang="en-US" altLang="zh-CN" dirty="0">
                <a:effectLst/>
              </a:rPr>
              <a:t>2D</a:t>
            </a:r>
            <a:r>
              <a:rPr lang="zh-CN" altLang="zh-CN" dirty="0">
                <a:effectLst/>
              </a:rPr>
              <a:t>功能的显</a:t>
            </a:r>
            <a:r>
              <a:rPr lang="zh-CN" altLang="zh-CN" dirty="0" smtClean="0">
                <a:effectLst/>
              </a:rPr>
              <a:t>卡</a:t>
            </a:r>
            <a:endParaRPr lang="en-US" altLang="zh-CN" dirty="0" smtClean="0">
              <a:effectLst/>
            </a:endParaRPr>
          </a:p>
          <a:p>
            <a:r>
              <a:rPr lang="zh-CN" altLang="zh-CN" dirty="0">
                <a:effectLst/>
              </a:rPr>
              <a:t>此后，为了修复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没有</a:t>
            </a:r>
            <a:r>
              <a:rPr lang="en-US" altLang="zh-CN" dirty="0">
                <a:effectLst/>
              </a:rPr>
              <a:t>2D</a:t>
            </a:r>
            <a:r>
              <a:rPr lang="zh-CN" altLang="zh-CN" dirty="0">
                <a:effectLst/>
              </a:rPr>
              <a:t>显示这个硬伤，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继而推出了</a:t>
            </a:r>
            <a:r>
              <a:rPr lang="en-US" altLang="zh-CN" dirty="0" err="1">
                <a:effectLst/>
              </a:rPr>
              <a:t>VoodooRush</a:t>
            </a:r>
            <a:r>
              <a:rPr lang="zh-CN" altLang="zh-CN" dirty="0">
                <a:effectLst/>
              </a:rPr>
              <a:t>，在其中加入了</a:t>
            </a:r>
            <a:r>
              <a:rPr lang="en-US" altLang="zh-CN" dirty="0">
                <a:effectLst/>
              </a:rPr>
              <a:t>Z-Buffer</a:t>
            </a:r>
            <a:r>
              <a:rPr lang="zh-CN" altLang="zh-CN" dirty="0">
                <a:effectLst/>
              </a:rPr>
              <a:t>技术，可惜相对于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，</a:t>
            </a:r>
            <a:r>
              <a:rPr lang="en-US" altLang="zh-CN" dirty="0" err="1">
                <a:effectLst/>
              </a:rPr>
              <a:t>VoodooRush</a:t>
            </a:r>
            <a:r>
              <a:rPr lang="zh-CN" altLang="zh-CN" dirty="0">
                <a:effectLst/>
              </a:rPr>
              <a:t>的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性能却没有任何提升，更可怕的是带来不少兼容性的问题，而且价格居高不下的因素也制约了</a:t>
            </a:r>
            <a:r>
              <a:rPr lang="en-US" altLang="zh-CN" dirty="0" err="1">
                <a:effectLst/>
              </a:rPr>
              <a:t>VoodooRush</a:t>
            </a:r>
            <a:r>
              <a:rPr lang="zh-CN" altLang="zh-CN" dirty="0">
                <a:effectLst/>
              </a:rPr>
              <a:t>显卡的推广。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7422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2902974" y="519847"/>
            <a:ext cx="5455787" cy="5729741"/>
          </a:xfrm>
        </p:spPr>
        <p:txBody>
          <a:bodyPr>
            <a:normAutofit fontScale="92500"/>
          </a:bodyPr>
          <a:lstStyle/>
          <a:p>
            <a:r>
              <a:rPr lang="zh-CN" altLang="zh-CN" dirty="0">
                <a:effectLst/>
              </a:rPr>
              <a:t>当时的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图形加速卡市场也不是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一手遮天，高高在上的价格给其他厂商留下了不少生存空间，像勘称当时性价比之王的</a:t>
            </a:r>
            <a:r>
              <a:rPr lang="en-US" altLang="zh-CN" dirty="0">
                <a:effectLst/>
              </a:rPr>
              <a:t>Trident 9750/9850</a:t>
            </a:r>
            <a:r>
              <a:rPr lang="zh-CN" altLang="zh-CN" dirty="0">
                <a:effectLst/>
              </a:rPr>
              <a:t>，以及提供提供了</a:t>
            </a:r>
            <a:r>
              <a:rPr lang="en-US" altLang="zh-CN" dirty="0">
                <a:effectLst/>
              </a:rPr>
              <a:t>Mpeg-II</a:t>
            </a:r>
            <a:r>
              <a:rPr lang="zh-CN" altLang="zh-CN" dirty="0">
                <a:effectLst/>
              </a:rPr>
              <a:t>硬件解码技术的</a:t>
            </a:r>
            <a:r>
              <a:rPr lang="en-US" altLang="zh-CN" dirty="0">
                <a:effectLst/>
              </a:rPr>
              <a:t>SIS6326</a:t>
            </a:r>
            <a:r>
              <a:rPr lang="zh-CN" altLang="zh-CN" dirty="0">
                <a:effectLst/>
              </a:rPr>
              <a:t>，还有在显卡发展史上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第一次出场的</a:t>
            </a:r>
            <a:r>
              <a:rPr lang="en-US" altLang="zh-CN" b="1" dirty="0" err="1">
                <a:solidFill>
                  <a:schemeClr val="tx2"/>
                </a:solidFill>
                <a:effectLst/>
              </a:rPr>
              <a:t>nVidia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推出的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Riva128/128zx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，都得到不少玩家的宠爱</a:t>
            </a:r>
            <a:r>
              <a:rPr lang="zh-CN" altLang="zh-CN" dirty="0">
                <a:effectLst/>
              </a:rPr>
              <a:t>，这也促进了显卡技术的发展和市场的成熟。</a:t>
            </a:r>
            <a:r>
              <a:rPr lang="en-US" altLang="zh-CN" dirty="0">
                <a:effectLst/>
              </a:rPr>
              <a:t> 1997</a:t>
            </a:r>
            <a:r>
              <a:rPr lang="zh-CN" altLang="zh-CN" dirty="0">
                <a:effectLst/>
              </a:rPr>
              <a:t>年是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显卡初露头脚的一年，而</a:t>
            </a:r>
            <a:r>
              <a:rPr lang="en-US" altLang="zh-CN" dirty="0">
                <a:effectLst/>
              </a:rPr>
              <a:t>1998</a:t>
            </a:r>
            <a:r>
              <a:rPr lang="zh-CN" altLang="zh-CN" dirty="0">
                <a:effectLst/>
              </a:rPr>
              <a:t>年则是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显卡如雨后春笋激烈竞争的一年。九八年的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游戏市场风起去</a:t>
            </a:r>
            <a:r>
              <a:rPr lang="zh-CN" altLang="zh-CN" dirty="0" smtClean="0">
                <a:effectLst/>
              </a:rPr>
              <a:t>涌</a:t>
            </a:r>
            <a:r>
              <a:rPr lang="zh-CN" altLang="en-US" dirty="0">
                <a:effectLst/>
              </a:rPr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" r="789"/>
          <a:stretch>
            <a:fillRect/>
          </a:stretch>
        </p:blipFill>
        <p:spPr>
          <a:xfrm rot="900000">
            <a:off x="1494398" y="743051"/>
            <a:ext cx="6670121" cy="5082490"/>
          </a:xfrm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 rot="900000">
            <a:off x="-269637" y="5226632"/>
            <a:ext cx="5144606" cy="1203540"/>
          </a:xfrm>
        </p:spPr>
        <p:txBody>
          <a:bodyPr>
            <a:normAutofit/>
          </a:bodyPr>
          <a:lstStyle/>
          <a:p>
            <a:r>
              <a:rPr lang="en-US" altLang="zh-CN" sz="3200" dirty="0" smtClean="0"/>
              <a:t>1998</a:t>
            </a:r>
            <a:r>
              <a:rPr lang="zh-CN" altLang="en-US" sz="3200" dirty="0" smtClean="0"/>
              <a:t>年推出的经典之作</a:t>
            </a:r>
            <a:r>
              <a:rPr lang="en-US" altLang="zh-CN" sz="3200" dirty="0" smtClean="0"/>
              <a:t>——</a:t>
            </a:r>
            <a:r>
              <a:rPr lang="zh-CN" altLang="en-US" sz="3200" dirty="0" smtClean="0"/>
              <a:t>星际争霸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7420260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104207" y="617623"/>
            <a:ext cx="5347346" cy="6054804"/>
          </a:xfrm>
        </p:spPr>
        <p:txBody>
          <a:bodyPr>
            <a:normAutofit lnSpcReduction="10000"/>
          </a:bodyPr>
          <a:lstStyle/>
          <a:p>
            <a:r>
              <a:rPr lang="zh-CN" altLang="zh-CN" dirty="0">
                <a:effectLst/>
              </a:rPr>
              <a:t>在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带来的巨大荣誉和耀眼的光环下，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以高屋建瓶之势推出了又一划时代的产品：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Voodoo2</a:t>
            </a:r>
            <a:r>
              <a:rPr lang="zh-CN" altLang="zh-CN" dirty="0">
                <a:effectLst/>
              </a:rPr>
              <a:t>。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自带</a:t>
            </a:r>
            <a:r>
              <a:rPr lang="en-US" altLang="zh-CN" dirty="0">
                <a:effectLst/>
              </a:rPr>
              <a:t>8Mb/12Mb EDO</a:t>
            </a:r>
            <a:r>
              <a:rPr lang="zh-CN" altLang="zh-CN" dirty="0">
                <a:effectLst/>
              </a:rPr>
              <a:t>显存，</a:t>
            </a:r>
            <a:r>
              <a:rPr lang="en-US" altLang="zh-CN" dirty="0">
                <a:effectLst/>
              </a:rPr>
              <a:t>PCI</a:t>
            </a:r>
            <a:r>
              <a:rPr lang="zh-CN" altLang="zh-CN" dirty="0">
                <a:effectLst/>
              </a:rPr>
              <a:t>接口，卡上有双芯片，可以做到单周期多纹理运算。当然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也有缺点，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它的卡身很长，并且芯片发热量非常大，也成为一个烦恼</a:t>
            </a:r>
            <a:r>
              <a:rPr lang="zh-CN" altLang="zh-CN" dirty="0">
                <a:effectLst/>
              </a:rPr>
              <a:t>，而且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依然作为一块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加速子卡，需要一块</a:t>
            </a:r>
            <a:r>
              <a:rPr lang="en-US" altLang="zh-CN" dirty="0">
                <a:effectLst/>
              </a:rPr>
              <a:t>2D</a:t>
            </a:r>
            <a:r>
              <a:rPr lang="zh-CN" altLang="zh-CN" dirty="0">
                <a:effectLst/>
              </a:rPr>
              <a:t>显卡的支持。但是不可否认，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的推出已经使得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加速又到达了一个新的</a:t>
            </a:r>
            <a:r>
              <a:rPr lang="zh-CN" altLang="zh-CN" dirty="0" smtClean="0">
                <a:effectLst/>
              </a:rPr>
              <a:t>里程碑</a:t>
            </a:r>
            <a:r>
              <a:rPr lang="zh-CN" altLang="en-US" dirty="0" smtClean="0">
                <a:effectLst/>
              </a:rPr>
              <a:t>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890" y="2204864"/>
            <a:ext cx="5389893" cy="4042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7" name="图片占位符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1" r="8991"/>
          <a:stretch>
            <a:fillRect/>
          </a:stretch>
        </p:blipFill>
        <p:spPr>
          <a:xfrm rot="900000">
            <a:off x="1530458" y="564299"/>
            <a:ext cx="5085694" cy="3875191"/>
          </a:xfrm>
        </p:spPr>
      </p:pic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 rot="900000">
            <a:off x="-69684" y="4254634"/>
            <a:ext cx="5566358" cy="2272882"/>
          </a:xfrm>
        </p:spPr>
        <p:txBody>
          <a:bodyPr>
            <a:normAutofit/>
          </a:bodyPr>
          <a:lstStyle/>
          <a:p>
            <a:r>
              <a:rPr lang="zh-CN" altLang="zh-CN" b="1" dirty="0">
                <a:effectLst/>
              </a:rPr>
              <a:t>凭借</a:t>
            </a:r>
            <a:r>
              <a:rPr lang="en-US" altLang="zh-CN" b="1" dirty="0">
                <a:effectLst/>
              </a:rPr>
              <a:t>Voodoo2</a:t>
            </a:r>
            <a:r>
              <a:rPr lang="zh-CN" altLang="zh-CN" b="1" dirty="0">
                <a:effectLst/>
              </a:rPr>
              <a:t>的效果、画面和速度，征服了不少当时盛行一时的</a:t>
            </a:r>
            <a:r>
              <a:rPr lang="en-US" altLang="zh-CN" b="1" dirty="0">
                <a:effectLst/>
              </a:rPr>
              <a:t>3D</a:t>
            </a:r>
            <a:r>
              <a:rPr lang="zh-CN" altLang="zh-CN" b="1" dirty="0">
                <a:effectLst/>
              </a:rPr>
              <a:t>游戏，比如</a:t>
            </a:r>
            <a:r>
              <a:rPr lang="en-US" altLang="zh-CN" b="1" dirty="0">
                <a:effectLst/>
              </a:rPr>
              <a:t>Fifa98</a:t>
            </a:r>
            <a:r>
              <a:rPr lang="zh-CN" altLang="zh-CN" b="1" dirty="0">
                <a:effectLst/>
              </a:rPr>
              <a:t>，</a:t>
            </a:r>
            <a:r>
              <a:rPr lang="en-US" altLang="zh-CN" b="1" dirty="0">
                <a:effectLst/>
              </a:rPr>
              <a:t>NBA98</a:t>
            </a:r>
            <a:r>
              <a:rPr lang="zh-CN" altLang="zh-CN" b="1" dirty="0">
                <a:effectLst/>
              </a:rPr>
              <a:t>，</a:t>
            </a:r>
            <a:r>
              <a:rPr lang="en-US" altLang="zh-CN" b="1" dirty="0">
                <a:effectLst/>
              </a:rPr>
              <a:t>Quake2</a:t>
            </a:r>
            <a:r>
              <a:rPr lang="zh-CN" altLang="zh-CN" b="1" dirty="0">
                <a:effectLst/>
              </a:rPr>
              <a:t>等等。也许不少用户还不知道</a:t>
            </a:r>
            <a:r>
              <a:rPr lang="zh-CN" altLang="zh-CN" b="1" dirty="0" smtClean="0">
                <a:effectLst/>
              </a:rPr>
              <a:t>，</a:t>
            </a:r>
            <a:r>
              <a:rPr lang="zh-CN" altLang="en-US" b="1" dirty="0" smtClean="0">
                <a:effectLst/>
              </a:rPr>
              <a:t>当今</a:t>
            </a:r>
            <a:r>
              <a:rPr lang="zh-CN" altLang="zh-CN" b="1" dirty="0" smtClean="0">
                <a:effectLst/>
              </a:rPr>
              <a:t>最为</a:t>
            </a:r>
            <a:r>
              <a:rPr lang="zh-CN" altLang="zh-CN" b="1" dirty="0">
                <a:effectLst/>
              </a:rPr>
              <a:t>流行的</a:t>
            </a:r>
            <a:r>
              <a:rPr lang="en-US" altLang="zh-CN" b="1" dirty="0">
                <a:effectLst/>
              </a:rPr>
              <a:t>SLI</a:t>
            </a:r>
            <a:r>
              <a:rPr lang="zh-CN" altLang="zh-CN" b="1" dirty="0">
                <a:effectLst/>
              </a:rPr>
              <a:t>技术也是当时</a:t>
            </a:r>
            <a:r>
              <a:rPr lang="en-US" altLang="zh-CN" b="1" dirty="0">
                <a:effectLst/>
              </a:rPr>
              <a:t>Voodoo2</a:t>
            </a:r>
            <a:r>
              <a:rPr lang="zh-CN" altLang="zh-CN" b="1" dirty="0">
                <a:effectLst/>
              </a:rPr>
              <a:t>的一个新技术，</a:t>
            </a:r>
            <a:r>
              <a:rPr lang="en-US" altLang="zh-CN" b="1" dirty="0">
                <a:effectLst/>
              </a:rPr>
              <a:t>Voodoo2</a:t>
            </a:r>
            <a:r>
              <a:rPr lang="zh-CN" altLang="zh-CN" b="1" dirty="0">
                <a:effectLst/>
              </a:rPr>
              <a:t>第一次支持双显卡技术，让两块</a:t>
            </a:r>
            <a:r>
              <a:rPr lang="en-US" altLang="zh-CN" b="1" dirty="0">
                <a:effectLst/>
              </a:rPr>
              <a:t>Voodoo2</a:t>
            </a:r>
            <a:r>
              <a:rPr lang="zh-CN" altLang="zh-CN" b="1" dirty="0">
                <a:effectLst/>
              </a:rPr>
              <a:t>并联协同工作获得双倍的性能。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 dirty="0">
                <a:effectLst/>
              </a:rPr>
              <a:t>Riva TNT</a:t>
            </a:r>
            <a:r>
              <a:rPr lang="zh-CN" altLang="zh-CN" dirty="0">
                <a:effectLst/>
              </a:rPr>
              <a:t>是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推出的意在阻击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的产品，它标配</a:t>
            </a:r>
            <a:r>
              <a:rPr lang="en-US" altLang="zh-CN" dirty="0">
                <a:effectLst/>
              </a:rPr>
              <a:t>16Mb</a:t>
            </a:r>
            <a:r>
              <a:rPr lang="zh-CN" altLang="zh-CN" dirty="0">
                <a:effectLst/>
              </a:rPr>
              <a:t>的大显存，完全支持</a:t>
            </a:r>
            <a:r>
              <a:rPr lang="en-US" altLang="zh-CN" dirty="0">
                <a:effectLst/>
              </a:rPr>
              <a:t>AGP</a:t>
            </a:r>
            <a:r>
              <a:rPr lang="zh-CN" altLang="zh-CN" dirty="0">
                <a:effectLst/>
              </a:rPr>
              <a:t>技术，首次支持的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32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位色彩渲染</a:t>
            </a:r>
            <a:r>
              <a:rPr lang="zh-CN" altLang="zh-CN" dirty="0">
                <a:effectLst/>
              </a:rPr>
              <a:t>、还有快于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的</a:t>
            </a:r>
            <a:r>
              <a:rPr lang="en-US" altLang="zh-CN" dirty="0">
                <a:effectLst/>
              </a:rPr>
              <a:t>D3D</a:t>
            </a:r>
            <a:r>
              <a:rPr lang="zh-CN" altLang="zh-CN" dirty="0">
                <a:effectLst/>
              </a:rPr>
              <a:t>性能和低于</a:t>
            </a:r>
            <a:r>
              <a:rPr lang="en-US" altLang="zh-CN" dirty="0">
                <a:effectLst/>
              </a:rPr>
              <a:t>Voodoo2</a:t>
            </a:r>
            <a:r>
              <a:rPr lang="zh-CN" altLang="zh-CN" dirty="0">
                <a:effectLst/>
              </a:rPr>
              <a:t>的价格，让其成为不少玩家的新宠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>
                <a:effectLst/>
              </a:rPr>
              <a:t>而</a:t>
            </a:r>
            <a:r>
              <a:rPr lang="zh-CN" altLang="zh-CN" dirty="0">
                <a:effectLst/>
              </a:rPr>
              <a:t>一直在苹果世界闯荡的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ATI</a:t>
            </a:r>
            <a:r>
              <a:rPr lang="zh-CN" altLang="zh-CN" dirty="0">
                <a:effectLst/>
              </a:rPr>
              <a:t>也出品了一款名为</a:t>
            </a:r>
            <a:r>
              <a:rPr lang="en-US" altLang="zh-CN" dirty="0">
                <a:effectLst/>
              </a:rPr>
              <a:t>Rage Pro</a:t>
            </a:r>
            <a:r>
              <a:rPr lang="zh-CN" altLang="zh-CN" dirty="0">
                <a:effectLst/>
              </a:rPr>
              <a:t>的显卡，速度比</a:t>
            </a:r>
            <a:r>
              <a:rPr lang="en-US" altLang="zh-CN" dirty="0">
                <a:effectLst/>
              </a:rPr>
              <a:t>Voodoo</a:t>
            </a:r>
            <a:r>
              <a:rPr lang="zh-CN" altLang="zh-CN" dirty="0">
                <a:effectLst/>
              </a:rPr>
              <a:t>稍快。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667076" y="344588"/>
            <a:ext cx="1786275" cy="3274761"/>
          </a:xfrm>
        </p:spPr>
        <p:txBody>
          <a:bodyPr vert="vert"/>
          <a:lstStyle/>
          <a:p>
            <a:r>
              <a:rPr lang="en-US" altLang="zh-CN" dirty="0">
                <a:effectLst/>
              </a:rPr>
              <a:t>PCI Express</a:t>
            </a:r>
            <a:r>
              <a:rPr lang="zh-CN" altLang="zh-CN" dirty="0">
                <a:effectLst/>
              </a:rPr>
              <a:t>显卡接口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018555" y="390322"/>
            <a:ext cx="5374634" cy="6509403"/>
          </a:xfrm>
        </p:spPr>
        <p:txBody>
          <a:bodyPr>
            <a:normAutofit/>
          </a:bodyPr>
          <a:lstStyle/>
          <a:p>
            <a:r>
              <a:rPr lang="en-US" altLang="zh-CN" dirty="0">
                <a:effectLst/>
              </a:rPr>
              <a:t>PCI Express</a:t>
            </a:r>
            <a:r>
              <a:rPr lang="zh-CN" altLang="zh-CN" dirty="0">
                <a:effectLst/>
              </a:rPr>
              <a:t>总线技术的演进过程，实际上是计算系统</a:t>
            </a:r>
            <a:r>
              <a:rPr lang="en-US" altLang="zh-CN" dirty="0">
                <a:effectLst/>
              </a:rPr>
              <a:t>I/O</a:t>
            </a:r>
            <a:r>
              <a:rPr lang="zh-CN" altLang="zh-CN" dirty="0">
                <a:effectLst/>
              </a:rPr>
              <a:t>接口速率演进的过程。</a:t>
            </a:r>
            <a:r>
              <a:rPr lang="en-US" altLang="zh-CN" dirty="0">
                <a:effectLst/>
              </a:rPr>
              <a:t>PCI</a:t>
            </a:r>
            <a:r>
              <a:rPr lang="zh-CN" altLang="zh-CN" dirty="0">
                <a:effectLst/>
              </a:rPr>
              <a:t>总线是一种</a:t>
            </a:r>
            <a:r>
              <a:rPr lang="en-US" altLang="zh-CN" dirty="0">
                <a:effectLst/>
              </a:rPr>
              <a:t>33MHz@32bit</a:t>
            </a:r>
            <a:r>
              <a:rPr lang="zh-CN" altLang="zh-CN" dirty="0">
                <a:effectLst/>
              </a:rPr>
              <a:t>或者</a:t>
            </a:r>
            <a:r>
              <a:rPr lang="en-US" altLang="zh-CN" dirty="0">
                <a:effectLst/>
              </a:rPr>
              <a:t>66MHz@64bit</a:t>
            </a:r>
            <a:r>
              <a:rPr lang="zh-CN" altLang="zh-CN" dirty="0">
                <a:effectLst/>
              </a:rPr>
              <a:t>的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并行总线</a:t>
            </a:r>
            <a:r>
              <a:rPr lang="zh-CN" altLang="zh-CN" dirty="0">
                <a:effectLst/>
              </a:rPr>
              <a:t>，总线带宽为</a:t>
            </a:r>
            <a:r>
              <a:rPr lang="en-US" altLang="zh-CN" dirty="0">
                <a:effectLst/>
              </a:rPr>
              <a:t>133MB/s</a:t>
            </a:r>
            <a:r>
              <a:rPr lang="zh-CN" altLang="zh-CN" dirty="0">
                <a:effectLst/>
              </a:rPr>
              <a:t>到最大</a:t>
            </a:r>
            <a:r>
              <a:rPr lang="en-US" altLang="zh-CN" dirty="0">
                <a:effectLst/>
              </a:rPr>
              <a:t>533MB/s</a:t>
            </a:r>
            <a:r>
              <a:rPr lang="zh-CN" altLang="zh-CN" dirty="0">
                <a:effectLst/>
              </a:rPr>
              <a:t>，连接在</a:t>
            </a:r>
            <a:r>
              <a:rPr lang="en-US" altLang="zh-CN" dirty="0">
                <a:effectLst/>
              </a:rPr>
              <a:t>PCI</a:t>
            </a:r>
            <a:r>
              <a:rPr lang="zh-CN" altLang="zh-CN" dirty="0">
                <a:effectLst/>
              </a:rPr>
              <a:t>总线上的所有设备共享</a:t>
            </a:r>
            <a:r>
              <a:rPr lang="en-US" altLang="zh-CN" dirty="0">
                <a:effectLst/>
              </a:rPr>
              <a:t>133MB/s</a:t>
            </a:r>
            <a:r>
              <a:rPr lang="zh-CN" altLang="zh-CN" dirty="0">
                <a:effectLst/>
              </a:rPr>
              <a:t>～</a:t>
            </a:r>
            <a:r>
              <a:rPr lang="en-US" altLang="zh-CN" dirty="0">
                <a:effectLst/>
              </a:rPr>
              <a:t>533MB/s</a:t>
            </a:r>
            <a:r>
              <a:rPr lang="zh-CN" altLang="zh-CN" dirty="0">
                <a:effectLst/>
              </a:rPr>
              <a:t>带宽。这种总线用来应付声卡、</a:t>
            </a:r>
            <a:r>
              <a:rPr lang="en-US" altLang="zh-CN" dirty="0">
                <a:effectLst/>
              </a:rPr>
              <a:t>10/100M</a:t>
            </a:r>
            <a:r>
              <a:rPr lang="zh-CN" altLang="zh-CN" dirty="0">
                <a:effectLst/>
              </a:rPr>
              <a:t>网卡以及</a:t>
            </a:r>
            <a:r>
              <a:rPr lang="en-US" altLang="zh-CN" dirty="0">
                <a:effectLst/>
              </a:rPr>
              <a:t>USB 1.1</a:t>
            </a:r>
            <a:r>
              <a:rPr lang="zh-CN" altLang="zh-CN" dirty="0">
                <a:effectLst/>
              </a:rPr>
              <a:t>等接口基本不成问题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en-US" altLang="zh-CN" dirty="0">
                <a:effectLst/>
              </a:rPr>
              <a:t>PCI Express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总线能够提供极高的带宽，来满足系统的需求</a:t>
            </a:r>
            <a:r>
              <a:rPr lang="zh-CN" altLang="zh-CN" dirty="0">
                <a:effectLst/>
              </a:rPr>
              <a:t>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1135401" y="-182094"/>
            <a:ext cx="1042131" cy="3524354"/>
          </a:xfrm>
        </p:spPr>
        <p:txBody>
          <a:bodyPr vert="vert"/>
          <a:lstStyle/>
          <a:p>
            <a:r>
              <a:rPr lang="zh-CN" altLang="en-US" dirty="0" smtClean="0"/>
              <a:t>显卡的组成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179566" y="592159"/>
            <a:ext cx="6079186" cy="6177056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dirty="0" smtClean="0"/>
              <a:t>GPU</a:t>
            </a:r>
            <a:r>
              <a:rPr lang="zh-CN" altLang="en-US" dirty="0" smtClean="0"/>
              <a:t>图形处理器</a:t>
            </a:r>
            <a:endParaRPr lang="en-US" altLang="zh-CN" dirty="0" smtClean="0"/>
          </a:p>
          <a:p>
            <a:pPr lvl="1"/>
            <a:r>
              <a:rPr lang="en-US" altLang="zh-CN" dirty="0" smtClean="0">
                <a:effectLst/>
              </a:rPr>
              <a:t>(Graphics </a:t>
            </a:r>
            <a:r>
              <a:rPr lang="en-US" altLang="zh-CN" dirty="0">
                <a:effectLst/>
              </a:rPr>
              <a:t>Processing </a:t>
            </a:r>
            <a:r>
              <a:rPr lang="en-US" altLang="zh-CN" dirty="0" smtClean="0">
                <a:effectLst/>
              </a:rPr>
              <a:t>Unit)</a:t>
            </a:r>
            <a:endParaRPr lang="en-US" altLang="zh-CN" dirty="0" smtClean="0"/>
          </a:p>
          <a:p>
            <a:r>
              <a:rPr lang="zh-CN" altLang="en-US" dirty="0" smtClean="0">
                <a:effectLst/>
              </a:rPr>
              <a:t>散热器</a:t>
            </a:r>
            <a:endParaRPr lang="en-US" altLang="zh-CN" dirty="0" smtClean="0">
              <a:effectLst/>
            </a:endParaRPr>
          </a:p>
          <a:p>
            <a:r>
              <a:rPr lang="zh-CN" altLang="en-US" dirty="0">
                <a:effectLst/>
              </a:rPr>
              <a:t>显卡</a:t>
            </a:r>
            <a:r>
              <a:rPr lang="en-US" altLang="zh-CN" dirty="0" smtClean="0">
                <a:effectLst/>
              </a:rPr>
              <a:t>BIOS</a:t>
            </a:r>
          </a:p>
          <a:p>
            <a:r>
              <a:rPr lang="zh-CN" altLang="en-US" dirty="0" smtClean="0">
                <a:effectLst/>
              </a:rPr>
              <a:t>显存</a:t>
            </a:r>
            <a:endParaRPr lang="en-US" altLang="zh-CN" dirty="0" smtClean="0">
              <a:effectLst/>
            </a:endParaRPr>
          </a:p>
          <a:p>
            <a:r>
              <a:rPr lang="en-US" altLang="zh-CN" dirty="0" smtClean="0">
                <a:effectLst/>
              </a:rPr>
              <a:t>RAMDAC</a:t>
            </a:r>
            <a:r>
              <a:rPr lang="zh-CN" altLang="en-US" dirty="0">
                <a:effectLst/>
              </a:rPr>
              <a:t>随机读写存储数</a:t>
            </a:r>
            <a:r>
              <a:rPr lang="en-US" altLang="zh-CN" dirty="0">
                <a:effectLst/>
              </a:rPr>
              <a:t>—</a:t>
            </a:r>
            <a:r>
              <a:rPr lang="zh-CN" altLang="en-US" dirty="0" smtClean="0">
                <a:effectLst/>
              </a:rPr>
              <a:t>模转换器</a:t>
            </a:r>
            <a:endParaRPr lang="en-US" altLang="zh-CN" dirty="0" smtClean="0">
              <a:effectLst/>
            </a:endParaRPr>
          </a:p>
          <a:p>
            <a:pPr lvl="1"/>
            <a:r>
              <a:rPr lang="en-US" altLang="zh-CN" dirty="0" smtClean="0">
                <a:effectLst/>
              </a:rPr>
              <a:t>(Random </a:t>
            </a:r>
            <a:r>
              <a:rPr lang="en-US" altLang="zh-CN" dirty="0">
                <a:effectLst/>
              </a:rPr>
              <a:t>Access Memory Digital-to-Analog </a:t>
            </a:r>
            <a:r>
              <a:rPr lang="en-US" altLang="zh-CN" dirty="0" smtClean="0">
                <a:effectLst/>
              </a:rPr>
              <a:t>Converter)</a:t>
            </a:r>
          </a:p>
          <a:p>
            <a:r>
              <a:rPr lang="zh-CN" altLang="en-US" dirty="0" smtClean="0">
                <a:effectLst/>
              </a:rPr>
              <a:t>视频图形阵列</a:t>
            </a:r>
            <a:endParaRPr lang="en-US" altLang="zh-CN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接口</a:t>
            </a:r>
            <a:endParaRPr lang="en-US" altLang="zh-CN" dirty="0" smtClean="0">
              <a:effectLst/>
            </a:endParaRPr>
          </a:p>
          <a:p>
            <a:r>
              <a:rPr lang="zh-CN" altLang="en-US" dirty="0">
                <a:effectLst/>
              </a:rPr>
              <a:t>输出端</a:t>
            </a:r>
            <a:endParaRPr lang="en-US" altLang="zh-CN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连接系统</a:t>
            </a:r>
            <a:endParaRPr lang="en-US" altLang="zh-CN" dirty="0" smtClean="0">
              <a:effectLst/>
            </a:endParaRPr>
          </a:p>
          <a:p>
            <a:r>
              <a:rPr lang="zh-CN" altLang="en-US" dirty="0" smtClean="0">
                <a:effectLst/>
              </a:rPr>
              <a:t>供电系统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685715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683289" y="713537"/>
            <a:ext cx="2053168" cy="2893371"/>
          </a:xfrm>
        </p:spPr>
        <p:txBody>
          <a:bodyPr vert="vert"/>
          <a:lstStyle/>
          <a:p>
            <a:r>
              <a:rPr lang="en-US" altLang="zh-CN" dirty="0" err="1" smtClean="0">
                <a:effectLst/>
              </a:rPr>
              <a:t>nVIDIA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 dirty="0">
                <a:effectLst/>
              </a:rPr>
              <a:t>1999</a:t>
            </a:r>
            <a:r>
              <a:rPr lang="zh-CN" altLang="zh-CN" dirty="0">
                <a:effectLst/>
              </a:rPr>
              <a:t>年，世纪末的显卡市场出现了百花齐开的局面，而且这一年也让市场摆脱了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的一家独霸局面，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由于战略的失误，让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3Dfx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失去了市场，</a:t>
            </a:r>
            <a:r>
              <a:rPr lang="zh-CN" altLang="zh-CN" dirty="0">
                <a:effectLst/>
              </a:rPr>
              <a:t>它推出了</a:t>
            </a:r>
            <a:r>
              <a:rPr lang="en-US" altLang="zh-CN" dirty="0">
                <a:effectLst/>
              </a:rPr>
              <a:t>Voodoo3</a:t>
            </a:r>
            <a:r>
              <a:rPr lang="zh-CN" altLang="zh-CN" dirty="0">
                <a:effectLst/>
              </a:rPr>
              <a:t>，配备了</a:t>
            </a:r>
            <a:r>
              <a:rPr lang="en-US" altLang="zh-CN" dirty="0">
                <a:effectLst/>
              </a:rPr>
              <a:t>16Mb</a:t>
            </a:r>
            <a:r>
              <a:rPr lang="zh-CN" altLang="zh-CN" dirty="0">
                <a:effectLst/>
              </a:rPr>
              <a:t>显存，支持</a:t>
            </a:r>
            <a:r>
              <a:rPr lang="en-US" altLang="zh-CN" dirty="0">
                <a:effectLst/>
              </a:rPr>
              <a:t>16</a:t>
            </a:r>
            <a:r>
              <a:rPr lang="zh-CN" altLang="zh-CN" dirty="0">
                <a:effectLst/>
              </a:rPr>
              <a:t>色渲染。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虽然在画质上无可挑剔，但是高昂的价格以及与市场格格不入的标准让它难掩颓势。</a:t>
            </a:r>
            <a:r>
              <a:rPr lang="zh-CN" altLang="zh-CN" dirty="0">
                <a:effectLst/>
              </a:rPr>
              <a:t>世纪末的这一年，显卡的辉煌留给了</a:t>
            </a:r>
            <a:r>
              <a:rPr lang="en-US" altLang="zh-CN" b="1" dirty="0" err="1">
                <a:solidFill>
                  <a:schemeClr val="tx2"/>
                </a:solidFill>
                <a:effectLst/>
              </a:rPr>
              <a:t>nVidia</a:t>
            </a:r>
            <a:r>
              <a:rPr lang="zh-CN" altLang="zh-CN" dirty="0">
                <a:effectLst/>
              </a:rPr>
              <a:t>。</a:t>
            </a:r>
            <a:endParaRPr lang="zh-CN" altLang="en-US" dirty="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9616" y="1700808"/>
            <a:ext cx="551674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193624" y="557387"/>
            <a:ext cx="5240519" cy="6175276"/>
          </a:xfrm>
        </p:spPr>
        <p:txBody>
          <a:bodyPr>
            <a:normAutofit fontScale="92500" lnSpcReduction="10000"/>
          </a:bodyPr>
          <a:lstStyle/>
          <a:p>
            <a:r>
              <a:rPr lang="zh-CN" altLang="zh-CN" dirty="0">
                <a:effectLst/>
              </a:rPr>
              <a:t>在</a:t>
            </a:r>
            <a:r>
              <a:rPr lang="en-US" altLang="zh-CN" dirty="0">
                <a:effectLst/>
              </a:rPr>
              <a:t>99</a:t>
            </a:r>
            <a:r>
              <a:rPr lang="zh-CN" altLang="zh-CN" dirty="0">
                <a:effectLst/>
              </a:rPr>
              <a:t>年，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挟</a:t>
            </a:r>
            <a:r>
              <a:rPr lang="en-US" altLang="zh-CN" dirty="0">
                <a:effectLst/>
              </a:rPr>
              <a:t>TNT</a:t>
            </a:r>
            <a:r>
              <a:rPr lang="zh-CN" altLang="zh-CN" dirty="0">
                <a:effectLst/>
              </a:rPr>
              <a:t>之馀威推出</a:t>
            </a:r>
            <a:r>
              <a:rPr lang="en-US" altLang="zh-CN" dirty="0">
                <a:effectLst/>
              </a:rPr>
              <a:t>TNT2 Ultra</a:t>
            </a:r>
            <a:r>
              <a:rPr lang="zh-CN" altLang="zh-CN" dirty="0">
                <a:effectLst/>
              </a:rPr>
              <a:t>、</a:t>
            </a:r>
            <a:r>
              <a:rPr lang="en-US" altLang="zh-CN" dirty="0">
                <a:effectLst/>
              </a:rPr>
              <a:t>TNT2</a:t>
            </a:r>
            <a:r>
              <a:rPr lang="zh-CN" altLang="zh-CN" dirty="0">
                <a:effectLst/>
              </a:rPr>
              <a:t>和</a:t>
            </a:r>
            <a:r>
              <a:rPr lang="en-US" altLang="zh-CN" dirty="0">
                <a:effectLst/>
              </a:rPr>
              <a:t>TNT2 M64</a:t>
            </a:r>
            <a:r>
              <a:rPr lang="zh-CN" altLang="zh-CN" dirty="0">
                <a:effectLst/>
              </a:rPr>
              <a:t>三个版本的芯片，后来又有</a:t>
            </a:r>
            <a:r>
              <a:rPr lang="en-US" altLang="zh-CN" dirty="0">
                <a:effectLst/>
              </a:rPr>
              <a:t>PRO</a:t>
            </a:r>
            <a:r>
              <a:rPr lang="zh-CN" altLang="zh-CN" dirty="0">
                <a:effectLst/>
              </a:rPr>
              <a:t>和</a:t>
            </a:r>
            <a:r>
              <a:rPr lang="en-US" altLang="zh-CN" dirty="0">
                <a:effectLst/>
              </a:rPr>
              <a:t>VANTA</a:t>
            </a:r>
            <a:r>
              <a:rPr lang="zh-CN" altLang="zh-CN" dirty="0">
                <a:effectLst/>
              </a:rPr>
              <a:t>两个版本。这种分类方式也促使后来各个生产厂家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对同一芯片进行高中低端的划分，以满足不同层次的消费需要</a:t>
            </a:r>
            <a:r>
              <a:rPr lang="zh-CN" altLang="zh-CN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en-US" altLang="zh-CN" dirty="0">
                <a:effectLst/>
              </a:rPr>
              <a:t>TNT</a:t>
            </a:r>
            <a:r>
              <a:rPr lang="zh-CN" altLang="zh-CN" dirty="0">
                <a:effectLst/>
              </a:rPr>
              <a:t>系列配备了</a:t>
            </a:r>
            <a:r>
              <a:rPr lang="en-US" altLang="zh-CN" dirty="0">
                <a:effectLst/>
              </a:rPr>
              <a:t>8Mb</a:t>
            </a:r>
            <a:r>
              <a:rPr lang="zh-CN" altLang="zh-CN" dirty="0">
                <a:effectLst/>
              </a:rPr>
              <a:t>到</a:t>
            </a:r>
            <a:r>
              <a:rPr lang="en-US" altLang="zh-CN" dirty="0">
                <a:effectLst/>
              </a:rPr>
              <a:t>32Mb</a:t>
            </a:r>
            <a:r>
              <a:rPr lang="zh-CN" altLang="zh-CN" dirty="0">
                <a:effectLst/>
              </a:rPr>
              <a:t>的显存，支持</a:t>
            </a:r>
            <a:r>
              <a:rPr lang="en-US" altLang="zh-CN" dirty="0">
                <a:effectLst/>
              </a:rPr>
              <a:t>AGP2X/4X</a:t>
            </a:r>
            <a:r>
              <a:rPr lang="zh-CN" altLang="zh-CN" dirty="0">
                <a:effectLst/>
              </a:rPr>
              <a:t>，支持</a:t>
            </a:r>
            <a:r>
              <a:rPr lang="en-US" altLang="zh-CN" dirty="0">
                <a:effectLst/>
              </a:rPr>
              <a:t>32</a:t>
            </a:r>
            <a:r>
              <a:rPr lang="zh-CN" altLang="zh-CN" dirty="0">
                <a:effectLst/>
              </a:rPr>
              <a:t>位渲染等等众多技术，虽然</a:t>
            </a:r>
            <a:r>
              <a:rPr lang="en-US" altLang="zh-CN" dirty="0">
                <a:effectLst/>
              </a:rPr>
              <a:t>16</a:t>
            </a:r>
            <a:r>
              <a:rPr lang="zh-CN" altLang="zh-CN" dirty="0">
                <a:effectLst/>
              </a:rPr>
              <a:t>位色下画面大大逊色于</a:t>
            </a:r>
            <a:r>
              <a:rPr lang="en-US" altLang="zh-CN" dirty="0">
                <a:effectLst/>
              </a:rPr>
              <a:t>Voodoo3</a:t>
            </a:r>
            <a:r>
              <a:rPr lang="zh-CN" altLang="zh-CN" dirty="0">
                <a:effectLst/>
              </a:rPr>
              <a:t>，但是在</a:t>
            </a:r>
            <a:r>
              <a:rPr lang="en-US" altLang="zh-CN" dirty="0">
                <a:effectLst/>
              </a:rPr>
              <a:t>32</a:t>
            </a:r>
            <a:r>
              <a:rPr lang="zh-CN" altLang="zh-CN" dirty="0">
                <a:effectLst/>
              </a:rPr>
              <a:t>位色下，表现却可圈可点，还有在</a:t>
            </a:r>
            <a:r>
              <a:rPr lang="en-US" altLang="zh-CN" dirty="0">
                <a:effectLst/>
              </a:rPr>
              <a:t>16</a:t>
            </a:r>
            <a:r>
              <a:rPr lang="zh-CN" altLang="zh-CN" dirty="0">
                <a:effectLst/>
              </a:rPr>
              <a:t>位色下，</a:t>
            </a:r>
            <a:r>
              <a:rPr lang="en-US" altLang="zh-CN" dirty="0">
                <a:effectLst/>
              </a:rPr>
              <a:t>TNT2</a:t>
            </a:r>
            <a:r>
              <a:rPr lang="zh-CN" altLang="zh-CN" dirty="0">
                <a:effectLst/>
              </a:rPr>
              <a:t>的性能已经略微超过</a:t>
            </a:r>
            <a:r>
              <a:rPr lang="en-US" altLang="zh-CN" dirty="0">
                <a:effectLst/>
              </a:rPr>
              <a:t>Voodoo3</a:t>
            </a:r>
            <a:r>
              <a:rPr lang="zh-CN" altLang="zh-CN" dirty="0" smtClean="0">
                <a:effectLst/>
              </a:rPr>
              <a:t>了</a:t>
            </a:r>
            <a:endParaRPr lang="en-US" altLang="zh-CN" dirty="0" smtClean="0">
              <a:effectLst/>
            </a:endParaRPr>
          </a:p>
          <a:p>
            <a:r>
              <a:rPr lang="zh-CN" altLang="zh-CN" dirty="0">
                <a:effectLst/>
              </a:rPr>
              <a:t>显卡市场上出现了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与</a:t>
            </a:r>
            <a:r>
              <a:rPr lang="en-US" altLang="zh-CN" dirty="0">
                <a:effectLst/>
              </a:rPr>
              <a:t>3Dfx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两家争霸</a:t>
            </a:r>
            <a:r>
              <a:rPr lang="zh-CN" altLang="zh-CN" dirty="0">
                <a:effectLst/>
              </a:rPr>
              <a:t>的局面。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701855" y="299266"/>
            <a:ext cx="1716720" cy="3293398"/>
          </a:xfrm>
        </p:spPr>
        <p:txBody>
          <a:bodyPr vert="vert"/>
          <a:lstStyle/>
          <a:p>
            <a:r>
              <a:rPr lang="en-US" altLang="zh-CN" dirty="0" smtClean="0"/>
              <a:t>GeForce256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2837887" y="596714"/>
            <a:ext cx="5484450" cy="6240637"/>
          </a:xfrm>
        </p:spPr>
        <p:txBody>
          <a:bodyPr>
            <a:normAutofit fontScale="92500" lnSpcReduction="20000"/>
          </a:bodyPr>
          <a:lstStyle/>
          <a:p>
            <a:r>
              <a:rPr lang="zh-CN" altLang="zh-CN" dirty="0">
                <a:effectLst/>
              </a:rPr>
              <a:t>从</a:t>
            </a:r>
            <a:r>
              <a:rPr lang="en-US" altLang="zh-CN" dirty="0">
                <a:effectLst/>
              </a:rPr>
              <a:t>99</a:t>
            </a:r>
            <a:r>
              <a:rPr lang="zh-CN" altLang="zh-CN" dirty="0">
                <a:effectLst/>
              </a:rPr>
              <a:t>年到</a:t>
            </a:r>
            <a:r>
              <a:rPr lang="en-US" altLang="zh-CN" dirty="0">
                <a:effectLst/>
              </a:rPr>
              <a:t>2000</a:t>
            </a:r>
            <a:r>
              <a:rPr lang="zh-CN" altLang="zh-CN" dirty="0">
                <a:effectLst/>
              </a:rPr>
              <a:t>年，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终于爆发了。它在</a:t>
            </a:r>
            <a:r>
              <a:rPr lang="en-US" altLang="zh-CN" dirty="0">
                <a:effectLst/>
              </a:rPr>
              <a:t>99</a:t>
            </a:r>
            <a:r>
              <a:rPr lang="zh-CN" altLang="zh-CN" dirty="0">
                <a:effectLst/>
              </a:rPr>
              <a:t>年末推出了一款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革命性的显卡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---</a:t>
            </a:r>
            <a:r>
              <a:rPr lang="en-US" altLang="zh-CN" b="1" dirty="0" err="1">
                <a:solidFill>
                  <a:schemeClr val="tx2"/>
                </a:solidFill>
                <a:effectLst/>
              </a:rPr>
              <a:t>Geforce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 256</a:t>
            </a:r>
            <a:r>
              <a:rPr lang="zh-CN" altLang="zh-CN" dirty="0">
                <a:effectLst/>
              </a:rPr>
              <a:t>，彻底打败了</a:t>
            </a:r>
            <a:r>
              <a:rPr lang="en-US" altLang="zh-CN" dirty="0">
                <a:effectLst/>
              </a:rPr>
              <a:t>3Dfx</a:t>
            </a:r>
            <a:r>
              <a:rPr lang="zh-CN" altLang="zh-CN" dirty="0">
                <a:effectLst/>
              </a:rPr>
              <a:t>。代号</a:t>
            </a:r>
            <a:r>
              <a:rPr lang="en-US" altLang="zh-CN" dirty="0">
                <a:effectLst/>
              </a:rPr>
              <a:t>NV10</a:t>
            </a:r>
            <a:r>
              <a:rPr lang="zh-CN" altLang="zh-CN" dirty="0">
                <a:effectLst/>
              </a:rPr>
              <a:t>的</a:t>
            </a:r>
            <a:r>
              <a:rPr lang="en-US" altLang="zh-CN" dirty="0">
                <a:effectLst/>
              </a:rPr>
              <a:t>GeForce 256</a:t>
            </a:r>
            <a:r>
              <a:rPr lang="zh-CN" altLang="zh-CN" dirty="0">
                <a:effectLst/>
              </a:rPr>
              <a:t>支持</a:t>
            </a:r>
            <a:r>
              <a:rPr lang="en-US" altLang="zh-CN" dirty="0">
                <a:effectLst/>
              </a:rPr>
              <a:t>Cube-Environment Mapping</a:t>
            </a:r>
            <a:r>
              <a:rPr lang="zh-CN" altLang="zh-CN" dirty="0">
                <a:effectLst/>
              </a:rPr>
              <a:t>，完全的硬件</a:t>
            </a:r>
            <a:r>
              <a:rPr lang="en-US" altLang="zh-CN" dirty="0">
                <a:effectLst/>
              </a:rPr>
              <a:t>T&amp;L</a:t>
            </a:r>
            <a:r>
              <a:rPr lang="zh-CN" altLang="zh-CN" dirty="0">
                <a:effectLst/>
              </a:rPr>
              <a:t>（</a:t>
            </a:r>
            <a:r>
              <a:rPr lang="en-US" altLang="zh-CN" dirty="0">
                <a:effectLst/>
              </a:rPr>
              <a:t>Transform &amp; Lighting</a:t>
            </a:r>
            <a:r>
              <a:rPr lang="zh-CN" altLang="zh-CN" dirty="0">
                <a:effectLst/>
              </a:rPr>
              <a:t>），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把原来有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CPU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计算的数据直接交给显示芯片处理，大大解放了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CPU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，也提高了芯片的使用效率</a:t>
            </a:r>
            <a:r>
              <a:rPr lang="zh-CN" altLang="zh-CN" dirty="0">
                <a:effectLst/>
              </a:rPr>
              <a:t>。</a:t>
            </a:r>
            <a:r>
              <a:rPr lang="en-US" altLang="zh-CN" dirty="0">
                <a:effectLst/>
              </a:rPr>
              <a:t>GeForce256</a:t>
            </a:r>
            <a:r>
              <a:rPr lang="zh-CN" altLang="zh-CN" dirty="0">
                <a:effectLst/>
              </a:rPr>
              <a:t>拥有</a:t>
            </a:r>
            <a:r>
              <a:rPr lang="en-US" altLang="zh-CN" dirty="0">
                <a:effectLst/>
              </a:rPr>
              <a:t>4</a:t>
            </a:r>
            <a:r>
              <a:rPr lang="zh-CN" altLang="zh-CN" dirty="0">
                <a:effectLst/>
              </a:rPr>
              <a:t>条图形纹理信道，单周期每条信道处理两个象素纹理，工作频率</a:t>
            </a:r>
            <a:r>
              <a:rPr lang="en-US" altLang="zh-CN" dirty="0">
                <a:effectLst/>
              </a:rPr>
              <a:t>120MHz</a:t>
            </a:r>
            <a:r>
              <a:rPr lang="zh-CN" altLang="zh-CN" dirty="0">
                <a:effectLst/>
              </a:rPr>
              <a:t>，全速可以达到</a:t>
            </a:r>
            <a:r>
              <a:rPr lang="en-US" altLang="zh-CN" dirty="0">
                <a:effectLst/>
              </a:rPr>
              <a:t>480Mpixels/Sec</a:t>
            </a:r>
            <a:r>
              <a:rPr lang="zh-CN" altLang="zh-CN" dirty="0">
                <a:effectLst/>
              </a:rPr>
              <a:t>，支持</a:t>
            </a:r>
            <a:r>
              <a:rPr lang="en-US" altLang="zh-CN" dirty="0">
                <a:effectLst/>
              </a:rPr>
              <a:t>SDRAM</a:t>
            </a:r>
            <a:r>
              <a:rPr lang="zh-CN" altLang="zh-CN" dirty="0">
                <a:effectLst/>
              </a:rPr>
              <a:t>和</a:t>
            </a:r>
            <a:r>
              <a:rPr lang="en-US" altLang="zh-CN" dirty="0">
                <a:effectLst/>
              </a:rPr>
              <a:t>DDR RAM</a:t>
            </a:r>
            <a:r>
              <a:rPr lang="zh-CN" altLang="zh-CN" dirty="0">
                <a:effectLst/>
              </a:rPr>
              <a:t>，使用</a:t>
            </a:r>
            <a:r>
              <a:rPr lang="en-US" altLang="zh-CN" dirty="0">
                <a:effectLst/>
              </a:rPr>
              <a:t>DDR</a:t>
            </a:r>
            <a:r>
              <a:rPr lang="zh-CN" altLang="zh-CN" dirty="0">
                <a:effectLst/>
              </a:rPr>
              <a:t>的产品能更好的发挥</a:t>
            </a:r>
            <a:r>
              <a:rPr lang="en-US" altLang="zh-CN" dirty="0">
                <a:effectLst/>
              </a:rPr>
              <a:t>GeForce256</a:t>
            </a:r>
            <a:r>
              <a:rPr lang="zh-CN" altLang="zh-CN" dirty="0">
                <a:effectLst/>
              </a:rPr>
              <a:t>的性能。其不足之处就在于采用了</a:t>
            </a:r>
            <a:r>
              <a:rPr lang="en-US" altLang="zh-CN" dirty="0">
                <a:effectLst/>
              </a:rPr>
              <a:t>0.22</a:t>
            </a:r>
            <a:r>
              <a:rPr lang="zh-CN" altLang="zh-CN" dirty="0">
                <a:effectLst/>
              </a:rPr>
              <a:t>微米的工艺技术，发热量比较高。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1916832"/>
            <a:ext cx="566462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089337" y="260528"/>
            <a:ext cx="5305079" cy="6490768"/>
          </a:xfrm>
        </p:spPr>
        <p:txBody>
          <a:bodyPr>
            <a:normAutofit/>
          </a:bodyPr>
          <a:lstStyle/>
          <a:p>
            <a:r>
              <a:rPr lang="en-US" altLang="zh-CN" dirty="0">
                <a:effectLst/>
              </a:rPr>
              <a:t>2000</a:t>
            </a:r>
            <a:r>
              <a:rPr lang="zh-CN" altLang="zh-CN" dirty="0">
                <a:effectLst/>
              </a:rPr>
              <a:t>年，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开发出了第五代的</a:t>
            </a:r>
            <a:r>
              <a:rPr lang="en-US" altLang="zh-CN" dirty="0">
                <a:effectLst/>
              </a:rPr>
              <a:t>3D</a:t>
            </a:r>
            <a:r>
              <a:rPr lang="zh-CN" altLang="zh-CN" dirty="0">
                <a:effectLst/>
              </a:rPr>
              <a:t>图形加速卡</a:t>
            </a:r>
            <a:r>
              <a:rPr lang="en-US" altLang="zh-CN" dirty="0">
                <a:effectLst/>
              </a:rPr>
              <a:t>---</a:t>
            </a:r>
            <a:r>
              <a:rPr lang="en-US" altLang="zh-CN" b="1" dirty="0" err="1">
                <a:solidFill>
                  <a:schemeClr val="tx2"/>
                </a:solidFill>
                <a:effectLst/>
              </a:rPr>
              <a:t>Geforce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 2</a:t>
            </a:r>
            <a:r>
              <a:rPr lang="zh-CN" altLang="zh-CN" dirty="0">
                <a:effectLst/>
              </a:rPr>
              <a:t>，采用了</a:t>
            </a:r>
            <a:r>
              <a:rPr lang="en-US" altLang="zh-CN" dirty="0">
                <a:effectLst/>
              </a:rPr>
              <a:t>0.18</a:t>
            </a:r>
            <a:r>
              <a:rPr lang="zh-CN" altLang="zh-CN" dirty="0">
                <a:effectLst/>
              </a:rPr>
              <a:t>微米的工艺技术，不仅大大降低了发热量，而且使得</a:t>
            </a:r>
            <a:r>
              <a:rPr lang="en-US" altLang="zh-CN" dirty="0">
                <a:effectLst/>
              </a:rPr>
              <a:t>GeForce2</a:t>
            </a:r>
            <a:r>
              <a:rPr lang="zh-CN" altLang="zh-CN" dirty="0">
                <a:effectLst/>
              </a:rPr>
              <a:t>的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工作频率可以提高到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200MHz</a:t>
            </a:r>
            <a:r>
              <a:rPr lang="zh-CN" altLang="zh-CN" dirty="0" smtClean="0">
                <a:effectLst/>
              </a:rPr>
              <a:t>。完全</a:t>
            </a:r>
            <a:r>
              <a:rPr lang="zh-CN" altLang="zh-CN" dirty="0">
                <a:effectLst/>
              </a:rPr>
              <a:t>支持微软的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DirectX 7</a:t>
            </a:r>
            <a:r>
              <a:rPr lang="zh-CN" altLang="zh-CN" dirty="0">
                <a:effectLst/>
              </a:rPr>
              <a:t>。而面对不同的市场分级，它相继推出了低端的</a:t>
            </a:r>
            <a:r>
              <a:rPr lang="en-US" altLang="zh-CN" dirty="0">
                <a:effectLst/>
              </a:rPr>
              <a:t>GF2 MX</a:t>
            </a:r>
            <a:r>
              <a:rPr lang="zh-CN" altLang="zh-CN" dirty="0">
                <a:effectLst/>
              </a:rPr>
              <a:t>系列以及面向高端市场的</a:t>
            </a:r>
            <a:r>
              <a:rPr lang="en-US" altLang="zh-CN" dirty="0">
                <a:effectLst/>
              </a:rPr>
              <a:t>GF2 Pro</a:t>
            </a:r>
            <a:r>
              <a:rPr lang="zh-CN" altLang="zh-CN" dirty="0">
                <a:effectLst/>
              </a:rPr>
              <a:t>和</a:t>
            </a:r>
            <a:r>
              <a:rPr lang="en-US" altLang="zh-CN" dirty="0">
                <a:effectLst/>
              </a:rPr>
              <a:t>GF GTS</a:t>
            </a:r>
            <a:r>
              <a:rPr lang="zh-CN" altLang="zh-CN" dirty="0">
                <a:effectLst/>
              </a:rPr>
              <a:t>，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全线的产品线让</a:t>
            </a:r>
            <a:r>
              <a:rPr lang="en-US" altLang="zh-CN" b="1" dirty="0" err="1">
                <a:solidFill>
                  <a:schemeClr val="tx2"/>
                </a:solidFill>
                <a:effectLst/>
              </a:rPr>
              <a:t>nVidia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当之无愧地成为显卡的霸主</a:t>
            </a:r>
            <a:r>
              <a:rPr lang="zh-CN" altLang="zh-CN" dirty="0">
                <a:effectLst/>
              </a:rPr>
              <a:t>。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 dirty="0"/>
          </a:p>
        </p:txBody>
      </p:sp>
      <p:pic>
        <p:nvPicPr>
          <p:cNvPr id="7" name="图片占位符 6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9" r="789"/>
          <a:stretch>
            <a:fillRect/>
          </a:stretch>
        </p:blipFill>
        <p:spPr>
          <a:xfrm rot="900000">
            <a:off x="1302934" y="821711"/>
            <a:ext cx="6092674" cy="4642488"/>
          </a:xfrm>
        </p:spPr>
      </p:pic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 rot="900000">
            <a:off x="621856" y="5128492"/>
            <a:ext cx="4310915" cy="1203540"/>
          </a:xfrm>
        </p:spPr>
        <p:txBody>
          <a:bodyPr>
            <a:normAutofit/>
          </a:bodyPr>
          <a:lstStyle/>
          <a:p>
            <a:r>
              <a:rPr lang="en-US" altLang="zh-CN" sz="3200" b="1" dirty="0" smtClean="0"/>
              <a:t>Half-Life2</a:t>
            </a:r>
          </a:p>
        </p:txBody>
      </p:sp>
    </p:spTree>
    <p:extLst>
      <p:ext uri="{BB962C8B-B14F-4D97-AF65-F5344CB8AC3E}">
        <p14:creationId xmlns:p14="http://schemas.microsoft.com/office/powerpoint/2010/main" val="3874367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1618265" y="1193845"/>
            <a:ext cx="1486744" cy="1695631"/>
          </a:xfrm>
        </p:spPr>
        <p:txBody>
          <a:bodyPr vert="vert"/>
          <a:lstStyle/>
          <a:p>
            <a:r>
              <a:rPr lang="en-US" altLang="zh-CN" dirty="0" smtClean="0"/>
              <a:t>ATI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idx="1"/>
          </p:nvPr>
        </p:nvSpPr>
        <p:spPr>
          <a:xfrm rot="900000">
            <a:off x="3085569" y="687177"/>
            <a:ext cx="5384621" cy="5915696"/>
          </a:xfrm>
        </p:spPr>
        <p:txBody>
          <a:bodyPr>
            <a:normAutofit lnSpcReduction="10000"/>
          </a:bodyPr>
          <a:lstStyle/>
          <a:p>
            <a:r>
              <a:rPr lang="zh-CN" altLang="zh-CN" dirty="0">
                <a:effectLst/>
              </a:rPr>
              <a:t>而现在作为</a:t>
            </a:r>
            <a:r>
              <a:rPr lang="en-US" altLang="zh-CN" dirty="0" err="1">
                <a:effectLst/>
              </a:rPr>
              <a:t>nVidia</a:t>
            </a:r>
            <a:r>
              <a:rPr lang="zh-CN" altLang="zh-CN" dirty="0">
                <a:effectLst/>
              </a:rPr>
              <a:t>主要竞争对手的</a:t>
            </a:r>
            <a:r>
              <a:rPr lang="en-US" altLang="zh-CN" dirty="0">
                <a:effectLst/>
              </a:rPr>
              <a:t>ATI</a:t>
            </a:r>
            <a:r>
              <a:rPr lang="zh-CN" altLang="zh-CN" dirty="0">
                <a:effectLst/>
              </a:rPr>
              <a:t>，也</a:t>
            </a:r>
            <a:r>
              <a:rPr lang="zh-CN" altLang="zh-CN" dirty="0" smtClean="0">
                <a:effectLst/>
              </a:rPr>
              <a:t>在</a:t>
            </a:r>
            <a:r>
              <a:rPr lang="en-US" altLang="zh-CN" dirty="0" smtClean="0">
                <a:effectLst/>
              </a:rPr>
              <a:t>2000</a:t>
            </a:r>
            <a:r>
              <a:rPr lang="zh-CN" altLang="en-US" dirty="0" smtClean="0">
                <a:effectLst/>
              </a:rPr>
              <a:t>年</a:t>
            </a:r>
            <a:r>
              <a:rPr lang="zh-CN" altLang="zh-CN" dirty="0" smtClean="0">
                <a:effectLst/>
              </a:rPr>
              <a:t>凭借</a:t>
            </a:r>
            <a:r>
              <a:rPr lang="en-US" altLang="zh-CN" dirty="0">
                <a:effectLst/>
              </a:rPr>
              <a:t>T&amp;L</a:t>
            </a:r>
            <a:r>
              <a:rPr lang="zh-CN" altLang="zh-CN" dirty="0">
                <a:effectLst/>
              </a:rPr>
              <a:t>技术打开市场。在经历</a:t>
            </a:r>
            <a:r>
              <a:rPr lang="en-US" altLang="zh-CN" dirty="0">
                <a:effectLst/>
              </a:rPr>
              <a:t>“</a:t>
            </a:r>
            <a:r>
              <a:rPr lang="zh-CN" altLang="zh-CN" dirty="0">
                <a:effectLst/>
              </a:rPr>
              <a:t>曙光女神</a:t>
            </a:r>
            <a:r>
              <a:rPr lang="en-US" altLang="zh-CN" dirty="0">
                <a:effectLst/>
              </a:rPr>
              <a:t>”</a:t>
            </a:r>
            <a:r>
              <a:rPr lang="zh-CN" altLang="zh-CN" dirty="0">
                <a:effectLst/>
              </a:rPr>
              <a:t>的失败后，</a:t>
            </a:r>
            <a:r>
              <a:rPr lang="en-US" altLang="zh-CN" dirty="0">
                <a:effectLst/>
              </a:rPr>
              <a:t>ATI</a:t>
            </a:r>
            <a:r>
              <a:rPr lang="zh-CN" altLang="zh-CN" dirty="0">
                <a:effectLst/>
              </a:rPr>
              <a:t>也推出了自己的</a:t>
            </a:r>
            <a:r>
              <a:rPr lang="en-US" altLang="zh-CN" dirty="0">
                <a:effectLst/>
              </a:rPr>
              <a:t>T&amp;L</a:t>
            </a:r>
            <a:r>
              <a:rPr lang="zh-CN" altLang="zh-CN" dirty="0">
                <a:effectLst/>
              </a:rPr>
              <a:t>芯片</a:t>
            </a:r>
            <a:r>
              <a:rPr lang="en-US" altLang="zh-CN" dirty="0">
                <a:effectLst/>
              </a:rPr>
              <a:t>RADEON 256</a:t>
            </a:r>
            <a:r>
              <a:rPr lang="zh-CN" altLang="zh-CN" dirty="0">
                <a:effectLst/>
              </a:rPr>
              <a:t>，</a:t>
            </a:r>
            <a:r>
              <a:rPr lang="en-US" altLang="zh-CN" dirty="0">
                <a:effectLst/>
              </a:rPr>
              <a:t>RADEON</a:t>
            </a:r>
            <a:r>
              <a:rPr lang="zh-CN" altLang="zh-CN" dirty="0">
                <a:effectLst/>
              </a:rPr>
              <a:t>也和</a:t>
            </a:r>
            <a:r>
              <a:rPr lang="en-US" altLang="zh-CN" dirty="0">
                <a:effectLst/>
              </a:rPr>
              <a:t>NVIDIA</a:t>
            </a:r>
            <a:r>
              <a:rPr lang="zh-CN" altLang="zh-CN" dirty="0">
                <a:effectLst/>
              </a:rPr>
              <a:t>一样具有高低端的版本，完全硬件</a:t>
            </a:r>
            <a:r>
              <a:rPr lang="en-US" altLang="zh-CN" dirty="0">
                <a:effectLst/>
              </a:rPr>
              <a:t>T&amp;L</a:t>
            </a:r>
            <a:r>
              <a:rPr lang="zh-CN" altLang="zh-CN" dirty="0">
                <a:effectLst/>
              </a:rPr>
              <a:t>，</a:t>
            </a:r>
            <a:r>
              <a:rPr lang="en-US" altLang="zh-CN" dirty="0">
                <a:effectLst/>
              </a:rPr>
              <a:t>Dot3</a:t>
            </a:r>
            <a:r>
              <a:rPr lang="zh-CN" altLang="zh-CN" dirty="0">
                <a:effectLst/>
              </a:rPr>
              <a:t>和环境映射凹凸贴图，还有两条纹理流水线，可以同时处理三种纹理。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但最出彩的是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HYPER-Z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技术，大大提高了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RADEON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显卡的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3D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速度</a:t>
            </a:r>
            <a:r>
              <a:rPr lang="zh-CN" altLang="zh-CN" dirty="0">
                <a:effectLst/>
              </a:rPr>
              <a:t>，拉近了与</a:t>
            </a:r>
            <a:r>
              <a:rPr lang="en-US" altLang="zh-CN" dirty="0">
                <a:effectLst/>
              </a:rPr>
              <a:t>GEFORCE 2</a:t>
            </a:r>
            <a:r>
              <a:rPr lang="zh-CN" altLang="zh-CN" dirty="0">
                <a:effectLst/>
              </a:rPr>
              <a:t>系列的距离，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ATI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的显卡也开始在市场占据主导地位</a:t>
            </a:r>
            <a:r>
              <a:rPr lang="zh-CN" altLang="zh-CN" dirty="0">
                <a:effectLst/>
              </a:rPr>
              <a:t>。</a:t>
            </a:r>
            <a:endParaRPr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7864" y="1776616"/>
            <a:ext cx="4560845" cy="4218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 rot="-4500000">
            <a:off x="876861" y="1009618"/>
            <a:ext cx="2086785" cy="2448758"/>
          </a:xfrm>
        </p:spPr>
        <p:txBody>
          <a:bodyPr vert="vert"/>
          <a:lstStyle/>
          <a:p>
            <a:r>
              <a:rPr lang="zh-CN" altLang="en-US" dirty="0" smtClean="0"/>
              <a:t>双雄争霸</a:t>
            </a:r>
            <a:endParaRPr lang="zh-CN" altLang="en-US" dirty="0"/>
          </a:p>
        </p:txBody>
      </p:sp>
      <p:pic>
        <p:nvPicPr>
          <p:cNvPr id="2" name="内容占位符 1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476672"/>
            <a:ext cx="3275856" cy="2437237"/>
          </a:xfr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3861048"/>
            <a:ext cx="2683465" cy="248220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004048" y="3091607"/>
            <a:ext cx="20882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400" b="1" dirty="0" smtClean="0"/>
              <a:t>VS</a:t>
            </a:r>
            <a:endParaRPr lang="zh-CN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8786606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900000">
            <a:off x="1976064" y="2649228"/>
            <a:ext cx="59046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500" b="1" dirty="0" smtClean="0">
                <a:solidFill>
                  <a:schemeClr val="tx2"/>
                </a:solidFill>
              </a:rPr>
              <a:t>谢谢</a:t>
            </a:r>
            <a:r>
              <a:rPr lang="en-US" altLang="zh-CN" sz="11500" b="1" dirty="0" smtClean="0">
                <a:solidFill>
                  <a:schemeClr val="tx2"/>
                </a:solidFill>
              </a:rPr>
              <a:t>~</a:t>
            </a:r>
            <a:endParaRPr lang="zh-CN" altLang="en-US" sz="115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98419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1006606" y="173668"/>
            <a:ext cx="1429213" cy="3157945"/>
          </a:xfrm>
        </p:spPr>
        <p:txBody>
          <a:bodyPr vert="vert"/>
          <a:lstStyle/>
          <a:p>
            <a:r>
              <a:rPr lang="zh-CN" altLang="en-US" dirty="0" smtClean="0"/>
              <a:t>工作流程</a:t>
            </a:r>
            <a:endParaRPr lang="zh-CN" altLang="en-US" dirty="0"/>
          </a:p>
        </p:txBody>
      </p:sp>
      <p:sp>
        <p:nvSpPr>
          <p:cNvPr id="4" name="流程图: 可选过程 3"/>
          <p:cNvSpPr/>
          <p:nvPr/>
        </p:nvSpPr>
        <p:spPr>
          <a:xfrm>
            <a:off x="4139952" y="548680"/>
            <a:ext cx="1584176" cy="8280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 smtClean="0"/>
              <a:t>CPU</a:t>
            </a:r>
            <a:endParaRPr lang="zh-CN" altLang="en-US" sz="3200" b="1" dirty="0"/>
          </a:p>
        </p:txBody>
      </p:sp>
      <p:sp>
        <p:nvSpPr>
          <p:cNvPr id="5" name="流程图: 可选过程 4"/>
          <p:cNvSpPr/>
          <p:nvPr/>
        </p:nvSpPr>
        <p:spPr>
          <a:xfrm>
            <a:off x="4139952" y="4221088"/>
            <a:ext cx="1584176" cy="8280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3200" b="1" dirty="0"/>
              <a:t>G</a:t>
            </a:r>
            <a:r>
              <a:rPr lang="en-US" altLang="zh-CN" sz="3200" b="1" dirty="0" smtClean="0"/>
              <a:t>PU</a:t>
            </a:r>
            <a:endParaRPr lang="zh-CN" altLang="en-US" sz="3200" b="1" dirty="0"/>
          </a:p>
        </p:txBody>
      </p:sp>
      <p:sp>
        <p:nvSpPr>
          <p:cNvPr id="6" name="下箭头 5"/>
          <p:cNvSpPr/>
          <p:nvPr/>
        </p:nvSpPr>
        <p:spPr>
          <a:xfrm>
            <a:off x="4788024" y="1535480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391980" y="217254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/>
              <a:t>数  据</a:t>
            </a:r>
            <a:endParaRPr lang="zh-CN" altLang="en-US" sz="2800" b="1" dirty="0"/>
          </a:p>
        </p:txBody>
      </p:sp>
      <p:sp>
        <p:nvSpPr>
          <p:cNvPr id="8" name="下箭头 7"/>
          <p:cNvSpPr/>
          <p:nvPr/>
        </p:nvSpPr>
        <p:spPr>
          <a:xfrm>
            <a:off x="4644008" y="2695764"/>
            <a:ext cx="576064" cy="13633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b="1" dirty="0" smtClean="0"/>
              <a:t>总线</a:t>
            </a:r>
            <a:endParaRPr lang="zh-CN" altLang="en-US" b="1" dirty="0"/>
          </a:p>
        </p:txBody>
      </p:sp>
      <p:sp>
        <p:nvSpPr>
          <p:cNvPr id="9" name="直角上箭头 8"/>
          <p:cNvSpPr/>
          <p:nvPr/>
        </p:nvSpPr>
        <p:spPr>
          <a:xfrm rot="5400000">
            <a:off x="5059190" y="5103186"/>
            <a:ext cx="684076" cy="936104"/>
          </a:xfrm>
          <a:prstGeom prst="bentUpArrow">
            <a:avLst>
              <a:gd name="adj1" fmla="val 25000"/>
              <a:gd name="adj2" fmla="val 23392"/>
              <a:gd name="adj3" fmla="val 3391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流程图: 可选过程 10"/>
          <p:cNvSpPr/>
          <p:nvPr/>
        </p:nvSpPr>
        <p:spPr>
          <a:xfrm>
            <a:off x="5869280" y="5293724"/>
            <a:ext cx="1762316" cy="97422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显存</a:t>
            </a:r>
            <a:endParaRPr lang="zh-CN" altLang="en-US" sz="3200" b="1" dirty="0"/>
          </a:p>
        </p:txBody>
      </p:sp>
      <p:sp>
        <p:nvSpPr>
          <p:cNvPr id="12" name="上箭头 11"/>
          <p:cNvSpPr/>
          <p:nvPr/>
        </p:nvSpPr>
        <p:spPr>
          <a:xfrm>
            <a:off x="7020272" y="4297680"/>
            <a:ext cx="340648" cy="75149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流程图: 可选过程 12"/>
          <p:cNvSpPr/>
          <p:nvPr/>
        </p:nvSpPr>
        <p:spPr>
          <a:xfrm>
            <a:off x="6228184" y="3717031"/>
            <a:ext cx="2016224" cy="50392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b="1" dirty="0" smtClean="0"/>
              <a:t>RAMDAC</a:t>
            </a:r>
            <a:endParaRPr lang="zh-CN" altLang="en-US" sz="2800" b="1" dirty="0"/>
          </a:p>
        </p:txBody>
      </p:sp>
      <p:sp>
        <p:nvSpPr>
          <p:cNvPr id="14" name="上箭头 13"/>
          <p:cNvSpPr/>
          <p:nvPr/>
        </p:nvSpPr>
        <p:spPr>
          <a:xfrm>
            <a:off x="7000880" y="2695764"/>
            <a:ext cx="360040" cy="94326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流程图: 可选过程 14"/>
          <p:cNvSpPr/>
          <p:nvPr/>
        </p:nvSpPr>
        <p:spPr>
          <a:xfrm>
            <a:off x="6228184" y="1752640"/>
            <a:ext cx="2016224" cy="82809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b="1" dirty="0" smtClean="0"/>
              <a:t>显示器</a:t>
            </a:r>
            <a:endParaRPr lang="zh-CN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943530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-1430454" y="2120616"/>
            <a:ext cx="4190949" cy="1608654"/>
          </a:xfrm>
        </p:spPr>
        <p:txBody>
          <a:bodyPr vert="vert">
            <a:normAutofit/>
          </a:bodyPr>
          <a:lstStyle/>
          <a:p>
            <a:r>
              <a:rPr lang="zh-CN" altLang="en-US" dirty="0" smtClean="0"/>
              <a:t>显卡</a:t>
            </a: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dirty="0" smtClean="0"/>
              <a:t>的分类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8209078"/>
              </p:ext>
            </p:extLst>
          </p:nvPr>
        </p:nvGraphicFramePr>
        <p:xfrm>
          <a:off x="1331640" y="116632"/>
          <a:ext cx="7704856" cy="66936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48"/>
                <a:gridCol w="1728192"/>
                <a:gridCol w="3082239"/>
                <a:gridCol w="2462377"/>
              </a:tblGrid>
              <a:tr h="76674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集成显卡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独立显卡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 smtClean="0"/>
                        <a:t>核芯显卡</a:t>
                      </a:r>
                      <a:endParaRPr lang="zh-CN" altLang="en-US" sz="2400" dirty="0"/>
                    </a:p>
                  </a:txBody>
                  <a:tcPr/>
                </a:tc>
              </a:tr>
              <a:tr h="2160632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特点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将显示芯片、显存及其相关</a:t>
                      </a:r>
                      <a:r>
                        <a:rPr lang="zh-CN" altLang="en-US" sz="20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电路</a:t>
                      </a:r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都做在主板上，与主板融为一体。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将显示芯片、显存及其相关电路单独做在一块电路板上，自成一体而作为一块独立的板卡存在。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核芯显卡是</a:t>
                      </a:r>
                      <a:r>
                        <a:rPr lang="en-US" altLang="zh-CN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</a:t>
                      </a:r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新一代图形处理核心将图形核心与处理核心整合在同一块基板上，构成一颗完整的处理器。</a:t>
                      </a:r>
                      <a:endParaRPr lang="zh-CN" altLang="en-US" sz="2000" dirty="0"/>
                    </a:p>
                  </a:txBody>
                  <a:tcPr/>
                </a:tc>
              </a:tr>
              <a:tr h="184603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3200" dirty="0" smtClean="0"/>
                        <a:t>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功耗低、发热量小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单独安装有显存，一般不占用</a:t>
                      </a:r>
                      <a:r>
                        <a:rPr lang="zh-CN" altLang="en-US" sz="2000" b="0" i="0" u="non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系统内存</a:t>
                      </a:r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，在技术上也较集成显卡先进得多，比集成显卡能够得到更好的显示效果和性能，容易进行显卡的硬件升级。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低功耗，高性能</a:t>
                      </a:r>
                      <a:endParaRPr lang="zh-CN" altLang="en-US" sz="2000" b="0" dirty="0"/>
                    </a:p>
                  </a:txBody>
                  <a:tcPr/>
                </a:tc>
              </a:tr>
              <a:tr h="1846038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dirty="0" smtClean="0"/>
                        <a:t>劣</a:t>
                      </a:r>
                      <a:endParaRPr lang="zh-CN" alt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性能相对略低，且固化在主板或</a:t>
                      </a:r>
                      <a:r>
                        <a:rPr lang="en-US" altLang="zh-CN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CPU</a:t>
                      </a:r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上，本身无法单独更换。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系统功耗有所加大，发热量也较大，需额外花费购买显卡的资金，同时（特别是对笔记本电脑）占用更多空间。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配置核芯显卡的</a:t>
                      </a:r>
                      <a:r>
                        <a:rPr lang="en-US" altLang="zh-CN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CPU</a:t>
                      </a:r>
                      <a:r>
                        <a:rPr lang="zh-CN" altLang="en-US" sz="20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通常价格较高，同时难以胜任大型图形处理任务。</a:t>
                      </a:r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6656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7200" dirty="0" smtClean="0"/>
              <a:t>显卡发展史</a:t>
            </a:r>
            <a:endParaRPr lang="zh-CN" altLang="en-US" sz="7200" dirty="0"/>
          </a:p>
        </p:txBody>
      </p:sp>
      <p:sp>
        <p:nvSpPr>
          <p:cNvPr id="5" name="文本占位符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1981-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16723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 rot="-4500000">
            <a:off x="1078120" y="371961"/>
            <a:ext cx="1396235" cy="2931983"/>
          </a:xfrm>
        </p:spPr>
        <p:txBody>
          <a:bodyPr vert="vert"/>
          <a:lstStyle/>
          <a:p>
            <a:r>
              <a:rPr lang="en-US" altLang="zh-CN" dirty="0">
                <a:effectLst/>
              </a:rPr>
              <a:t>CGA</a:t>
            </a:r>
            <a:r>
              <a:rPr lang="zh-CN" altLang="zh-CN" dirty="0">
                <a:effectLst/>
              </a:rPr>
              <a:t>显卡</a:t>
            </a:r>
            <a:endParaRPr lang="zh-CN" altLang="en-US" dirty="0"/>
          </a:p>
        </p:txBody>
      </p:sp>
      <p:sp>
        <p:nvSpPr>
          <p:cNvPr id="5" name="内容占位符 4"/>
          <p:cNvSpPr>
            <a:spLocks noGrp="1"/>
          </p:cNvSpPr>
          <p:nvPr>
            <p:ph idx="1"/>
          </p:nvPr>
        </p:nvSpPr>
        <p:spPr>
          <a:xfrm rot="900000">
            <a:off x="2629224" y="396787"/>
            <a:ext cx="5901776" cy="6352458"/>
          </a:xfrm>
        </p:spPr>
        <p:txBody>
          <a:bodyPr>
            <a:normAutofit/>
          </a:bodyPr>
          <a:lstStyle/>
          <a:p>
            <a:r>
              <a:rPr lang="zh-CN" altLang="en-US" dirty="0"/>
              <a:t>民用显卡的起源可以追溯到上个世纪的八十年代了。</a:t>
            </a:r>
            <a:r>
              <a:rPr lang="zh-CN" altLang="en-US" b="1" dirty="0">
                <a:solidFill>
                  <a:schemeClr val="tx2"/>
                </a:solidFill>
              </a:rPr>
              <a:t>在</a:t>
            </a:r>
            <a:r>
              <a:rPr lang="en-US" altLang="zh-CN" b="1" dirty="0">
                <a:solidFill>
                  <a:schemeClr val="tx2"/>
                </a:solidFill>
              </a:rPr>
              <a:t>1981</a:t>
            </a:r>
            <a:r>
              <a:rPr lang="zh-CN" altLang="en-US" b="1" dirty="0">
                <a:solidFill>
                  <a:schemeClr val="tx2"/>
                </a:solidFill>
              </a:rPr>
              <a:t>年</a:t>
            </a:r>
            <a:r>
              <a:rPr lang="en-US" altLang="zh-CN" dirty="0"/>
              <a:t>, IBM</a:t>
            </a:r>
            <a:r>
              <a:rPr lang="zh-CN" altLang="en-US" dirty="0"/>
              <a:t>推出了个人电脑时，它提供了两种显卡，一种</a:t>
            </a:r>
            <a:r>
              <a:rPr lang="zh-CN" altLang="en-US" dirty="0" smtClean="0"/>
              <a:t>是“单色显卡”</a:t>
            </a:r>
            <a:r>
              <a:rPr lang="en-US" altLang="zh-CN" dirty="0" smtClean="0"/>
              <a:t>(</a:t>
            </a:r>
            <a:r>
              <a:rPr lang="zh-CN" altLang="en-US" dirty="0"/>
              <a:t>简称 </a:t>
            </a:r>
            <a:r>
              <a:rPr lang="en-US" altLang="zh-CN" dirty="0"/>
              <a:t>MDA), </a:t>
            </a:r>
            <a:r>
              <a:rPr lang="zh-CN" altLang="en-US" dirty="0"/>
              <a:t>一种是 </a:t>
            </a:r>
            <a:r>
              <a:rPr lang="zh-CN" altLang="en-US" dirty="0" smtClean="0"/>
              <a:t>“</a:t>
            </a:r>
            <a:r>
              <a:rPr lang="zh-CN" altLang="en-US" b="1" dirty="0">
                <a:solidFill>
                  <a:schemeClr val="tx2"/>
                </a:solidFill>
              </a:rPr>
              <a:t>彩色绘图卡</a:t>
            </a:r>
            <a:r>
              <a:rPr lang="zh-CN" altLang="en-US" dirty="0"/>
              <a:t>”</a:t>
            </a:r>
            <a:r>
              <a:rPr lang="en-US" altLang="zh-CN" dirty="0" smtClean="0"/>
              <a:t> </a:t>
            </a:r>
            <a:r>
              <a:rPr lang="en-US" altLang="zh-CN" dirty="0"/>
              <a:t>(</a:t>
            </a:r>
            <a:r>
              <a:rPr lang="zh-CN" altLang="en-US" dirty="0"/>
              <a:t>简称 </a:t>
            </a:r>
            <a:r>
              <a:rPr lang="en-US" altLang="zh-CN" dirty="0"/>
              <a:t>CGA), </a:t>
            </a:r>
            <a:r>
              <a:rPr lang="zh-CN" altLang="en-US" b="1" dirty="0">
                <a:solidFill>
                  <a:schemeClr val="tx2"/>
                </a:solidFill>
              </a:rPr>
              <a:t>其中</a:t>
            </a:r>
            <a:r>
              <a:rPr lang="en-US" altLang="zh-CN" b="1" dirty="0">
                <a:solidFill>
                  <a:schemeClr val="tx2"/>
                </a:solidFill>
              </a:rPr>
              <a:t>CGA</a:t>
            </a:r>
            <a:r>
              <a:rPr lang="zh-CN" altLang="en-US" b="1" dirty="0">
                <a:solidFill>
                  <a:schemeClr val="tx2"/>
                </a:solidFill>
              </a:rPr>
              <a:t>可以用在</a:t>
            </a:r>
            <a:r>
              <a:rPr lang="en-US" altLang="zh-CN" b="1" dirty="0">
                <a:solidFill>
                  <a:schemeClr val="tx2"/>
                </a:solidFill>
              </a:rPr>
              <a:t>RGB</a:t>
            </a:r>
            <a:r>
              <a:rPr lang="zh-CN" altLang="en-US" b="1" dirty="0">
                <a:solidFill>
                  <a:schemeClr val="tx2"/>
                </a:solidFill>
              </a:rPr>
              <a:t>的显示屏上</a:t>
            </a:r>
            <a:r>
              <a:rPr lang="en-US" altLang="zh-CN" b="1" dirty="0">
                <a:solidFill>
                  <a:schemeClr val="tx2"/>
                </a:solidFill>
              </a:rPr>
              <a:t>, </a:t>
            </a:r>
            <a:r>
              <a:rPr lang="zh-CN" altLang="en-US" b="1" dirty="0">
                <a:solidFill>
                  <a:schemeClr val="tx2"/>
                </a:solidFill>
              </a:rPr>
              <a:t>它可以绘制的图形和文数字资料</a:t>
            </a:r>
            <a:r>
              <a:rPr lang="zh-CN" altLang="en-US" dirty="0"/>
              <a:t>。在当时来讲，计算机的用途主要是文字数据处理</a:t>
            </a:r>
            <a:r>
              <a:rPr lang="zh-CN" altLang="en-US" dirty="0" smtClean="0"/>
              <a:t>，而</a:t>
            </a:r>
            <a:r>
              <a:rPr lang="en-US" altLang="zh-CN" dirty="0" smtClean="0"/>
              <a:t>CGA</a:t>
            </a:r>
            <a:r>
              <a:rPr lang="zh-CN" altLang="en-US" dirty="0" smtClean="0"/>
              <a:t>具有</a:t>
            </a:r>
            <a:r>
              <a:rPr lang="zh-CN" altLang="en-US" dirty="0"/>
              <a:t>彩色和图形能力，能胜任一般的显示图形数据的需要了，不过其分辨率只有</a:t>
            </a:r>
            <a:r>
              <a:rPr lang="en-US" altLang="zh-CN" dirty="0"/>
              <a:t>640x350</a:t>
            </a:r>
            <a:r>
              <a:rPr lang="zh-CN" altLang="en-US" dirty="0"/>
              <a:t>，自然不能与现在的彩色显示同日而语。</a:t>
            </a:r>
          </a:p>
        </p:txBody>
      </p:sp>
    </p:spTree>
    <p:extLst>
      <p:ext uri="{BB962C8B-B14F-4D97-AF65-F5344CB8AC3E}">
        <p14:creationId xmlns:p14="http://schemas.microsoft.com/office/powerpoint/2010/main" val="17527787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865553" y="-143179"/>
            <a:ext cx="1213523" cy="3610226"/>
          </a:xfrm>
        </p:spPr>
        <p:txBody>
          <a:bodyPr vert="vert">
            <a:normAutofit fontScale="90000"/>
          </a:bodyPr>
          <a:lstStyle/>
          <a:p>
            <a:r>
              <a:rPr lang="en-US" altLang="zh-CN" dirty="0">
                <a:effectLst/>
              </a:rPr>
              <a:t>MGA/MCGA</a:t>
            </a:r>
            <a:r>
              <a:rPr lang="zh-CN" altLang="zh-CN" dirty="0">
                <a:effectLst/>
              </a:rPr>
              <a:t>显卡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 rot="900000">
            <a:off x="3118069" y="505608"/>
            <a:ext cx="5590300" cy="6193912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1982</a:t>
            </a:r>
            <a:r>
              <a:rPr lang="zh-CN" altLang="en-US" dirty="0"/>
              <a:t>年，</a:t>
            </a:r>
            <a:r>
              <a:rPr lang="en-US" altLang="zh-CN" dirty="0"/>
              <a:t>IBM</a:t>
            </a:r>
            <a:r>
              <a:rPr lang="zh-CN" altLang="en-US" dirty="0"/>
              <a:t>又推出了</a:t>
            </a:r>
            <a:r>
              <a:rPr lang="en-US" altLang="zh-CN" dirty="0"/>
              <a:t>MGA</a:t>
            </a:r>
            <a:r>
              <a:rPr lang="zh-CN" altLang="en-US" dirty="0"/>
              <a:t>（</a:t>
            </a:r>
            <a:r>
              <a:rPr lang="en-US" altLang="zh-CN" dirty="0"/>
              <a:t>Monochrome Graphic Adapter</a:t>
            </a:r>
            <a:r>
              <a:rPr lang="zh-CN" altLang="en-US" dirty="0" smtClean="0"/>
              <a:t>）</a:t>
            </a:r>
            <a:r>
              <a:rPr lang="zh-CN" altLang="zh-CN" dirty="0">
                <a:effectLst/>
              </a:rPr>
              <a:t>当年不少游戏都需要这款卡才能显示动画效果。而当时风行市场的还有</a:t>
            </a:r>
            <a:r>
              <a:rPr lang="en-US" altLang="zh-CN" dirty="0">
                <a:effectLst/>
              </a:rPr>
              <a:t>Genoa </a:t>
            </a:r>
            <a:r>
              <a:rPr lang="zh-CN" altLang="zh-CN" dirty="0">
                <a:effectLst/>
              </a:rPr>
              <a:t>公司做的</a:t>
            </a:r>
            <a:r>
              <a:rPr lang="en-US" altLang="zh-CN" dirty="0">
                <a:effectLst/>
              </a:rPr>
              <a:t>EGA</a:t>
            </a:r>
            <a:r>
              <a:rPr lang="zh-CN" altLang="zh-CN" dirty="0">
                <a:effectLst/>
              </a:rPr>
              <a:t>（</a:t>
            </a:r>
            <a:r>
              <a:rPr lang="en-US" altLang="zh-CN" dirty="0">
                <a:effectLst/>
              </a:rPr>
              <a:t>Enhanced Graphics Adapter</a:t>
            </a:r>
            <a:r>
              <a:rPr lang="zh-CN" altLang="zh-CN" dirty="0">
                <a:effectLst/>
              </a:rPr>
              <a:t>），即加强型绘图</a:t>
            </a:r>
            <a:r>
              <a:rPr lang="zh-CN" altLang="zh-CN" dirty="0" smtClean="0">
                <a:effectLst/>
              </a:rPr>
              <a:t>卡</a:t>
            </a:r>
            <a:r>
              <a:rPr lang="zh-CN" altLang="en-US" dirty="0" smtClean="0">
                <a:effectLst/>
              </a:rPr>
              <a:t>。</a:t>
            </a:r>
            <a:endParaRPr lang="en-US" altLang="zh-CN" dirty="0" smtClean="0">
              <a:effectLst/>
            </a:endParaRPr>
          </a:p>
          <a:p>
            <a:r>
              <a:rPr lang="zh-CN" altLang="zh-CN" dirty="0" smtClean="0"/>
              <a:t>不过</a:t>
            </a:r>
            <a:r>
              <a:rPr lang="zh-CN" altLang="zh-CN" dirty="0"/>
              <a:t>这些显卡都是采用数字方式的，</a:t>
            </a:r>
            <a:r>
              <a:rPr lang="zh-CN" altLang="zh-CN" b="1" dirty="0">
                <a:solidFill>
                  <a:schemeClr val="tx2"/>
                </a:solidFill>
              </a:rPr>
              <a:t>直到</a:t>
            </a:r>
            <a:r>
              <a:rPr lang="en-US" altLang="zh-CN" b="1" dirty="0">
                <a:solidFill>
                  <a:schemeClr val="tx2"/>
                </a:solidFill>
              </a:rPr>
              <a:t>MCGA</a:t>
            </a:r>
            <a:r>
              <a:rPr lang="zh-CN" altLang="zh-CN" b="1" dirty="0">
                <a:solidFill>
                  <a:schemeClr val="tx2"/>
                </a:solidFill>
              </a:rPr>
              <a:t>（</a:t>
            </a:r>
            <a:r>
              <a:rPr lang="en-US" altLang="zh-CN" b="1" dirty="0">
                <a:solidFill>
                  <a:schemeClr val="tx2"/>
                </a:solidFill>
              </a:rPr>
              <a:t>Multi-Color Graphics Array</a:t>
            </a:r>
            <a:r>
              <a:rPr lang="zh-CN" altLang="zh-CN" b="1" dirty="0">
                <a:solidFill>
                  <a:schemeClr val="tx2"/>
                </a:solidFill>
              </a:rPr>
              <a:t>）的出现，才揭开了采用模拟方式的显卡的序幕</a:t>
            </a:r>
            <a:r>
              <a:rPr lang="zh-CN" altLang="zh-CN" dirty="0" smtClean="0"/>
              <a:t>。</a:t>
            </a:r>
            <a:r>
              <a:rPr lang="en-US" altLang="zh-CN" dirty="0"/>
              <a:t>MCGA</a:t>
            </a:r>
            <a:r>
              <a:rPr lang="zh-CN" altLang="en-US" dirty="0"/>
              <a:t>是整合在 </a:t>
            </a:r>
            <a:r>
              <a:rPr lang="en-US" altLang="zh-CN" dirty="0"/>
              <a:t>PS/2 Model 25</a:t>
            </a:r>
            <a:r>
              <a:rPr lang="zh-CN" altLang="en-US" dirty="0"/>
              <a:t>和</a:t>
            </a:r>
            <a:r>
              <a:rPr lang="en-US" altLang="zh-CN" dirty="0"/>
              <a:t>30</a:t>
            </a:r>
            <a:r>
              <a:rPr lang="zh-CN" altLang="en-US" dirty="0"/>
              <a:t>上的影像系统。它采用了</a:t>
            </a:r>
            <a:r>
              <a:rPr lang="en-US" altLang="zh-CN" dirty="0"/>
              <a:t>Analog RGA</a:t>
            </a:r>
            <a:r>
              <a:rPr lang="zh-CN" altLang="en-US" dirty="0"/>
              <a:t>影像信号</a:t>
            </a:r>
            <a:r>
              <a:rPr lang="en-US" altLang="zh-CN" dirty="0"/>
              <a:t>, </a:t>
            </a:r>
            <a:r>
              <a:rPr lang="zh-CN" altLang="en-US" dirty="0"/>
              <a:t>分辨率可高达</a:t>
            </a:r>
            <a:r>
              <a:rPr lang="en-US" altLang="zh-CN" dirty="0"/>
              <a:t>640x480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072847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 vert="vert"/>
          <a:lstStyle/>
          <a:p>
            <a:endParaRPr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877" b="16877"/>
          <a:stretch>
            <a:fillRect/>
          </a:stretch>
        </p:blipFill>
        <p:spPr/>
      </p:pic>
      <p:sp>
        <p:nvSpPr>
          <p:cNvPr id="5" name="文本占位符 4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CN" altLang="en-US" sz="4000" b="1" dirty="0"/>
              <a:t>吃豆人</a:t>
            </a:r>
          </a:p>
        </p:txBody>
      </p:sp>
    </p:spTree>
    <p:extLst>
      <p:ext uri="{BB962C8B-B14F-4D97-AF65-F5344CB8AC3E}">
        <p14:creationId xmlns:p14="http://schemas.microsoft.com/office/powerpoint/2010/main" val="3922293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 rot="-4500000">
            <a:off x="1056655" y="-135714"/>
            <a:ext cx="1333992" cy="3585259"/>
          </a:xfrm>
        </p:spPr>
        <p:txBody>
          <a:bodyPr vert="vert"/>
          <a:lstStyle/>
          <a:p>
            <a:r>
              <a:rPr lang="en-US" altLang="zh-CN" dirty="0">
                <a:effectLst/>
              </a:rPr>
              <a:t>VGA</a:t>
            </a:r>
            <a:r>
              <a:rPr lang="zh-CN" altLang="zh-CN" dirty="0">
                <a:effectLst/>
              </a:rPr>
              <a:t>接口显卡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effectLst/>
              </a:rPr>
              <a:t>VGA</a:t>
            </a:r>
            <a:r>
              <a:rPr lang="zh-CN" altLang="zh-CN" dirty="0">
                <a:effectLst/>
              </a:rPr>
              <a:t>（</a:t>
            </a:r>
            <a:r>
              <a:rPr lang="en-US" altLang="zh-CN" dirty="0">
                <a:effectLst/>
              </a:rPr>
              <a:t>Video Graphic Array</a:t>
            </a:r>
            <a:r>
              <a:rPr lang="zh-CN" altLang="zh-CN" dirty="0">
                <a:effectLst/>
              </a:rPr>
              <a:t>）即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显示绘图阵列</a:t>
            </a:r>
            <a:r>
              <a:rPr lang="zh-CN" altLang="zh-CN" dirty="0">
                <a:effectLst/>
              </a:rPr>
              <a:t>，它</a:t>
            </a:r>
            <a:r>
              <a:rPr lang="en-US" altLang="zh-CN" dirty="0">
                <a:effectLst/>
              </a:rPr>
              <a:t>IBM</a:t>
            </a:r>
            <a:r>
              <a:rPr lang="zh-CN" altLang="zh-CN" dirty="0">
                <a:effectLst/>
              </a:rPr>
              <a:t>是在其</a:t>
            </a:r>
            <a:r>
              <a:rPr lang="en-US" altLang="zh-CN" dirty="0">
                <a:effectLst/>
              </a:rPr>
              <a:t> PS/2 </a:t>
            </a:r>
            <a:r>
              <a:rPr lang="zh-CN" altLang="zh-CN" dirty="0">
                <a:effectLst/>
              </a:rPr>
              <a:t>的</a:t>
            </a:r>
            <a:r>
              <a:rPr lang="en-US" altLang="zh-CN" dirty="0">
                <a:effectLst/>
              </a:rPr>
              <a:t>Model 50, 60</a:t>
            </a:r>
            <a:r>
              <a:rPr lang="zh-CN" altLang="zh-CN" dirty="0">
                <a:effectLst/>
              </a:rPr>
              <a:t>和</a:t>
            </a:r>
            <a:r>
              <a:rPr lang="en-US" altLang="zh-CN" dirty="0">
                <a:effectLst/>
              </a:rPr>
              <a:t>80</a:t>
            </a:r>
            <a:r>
              <a:rPr lang="zh-CN" altLang="zh-CN" dirty="0">
                <a:effectLst/>
              </a:rPr>
              <a:t>内建的影像系统。它的数字模式可以达到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720x400</a:t>
            </a:r>
            <a:r>
              <a:rPr lang="zh-CN" altLang="zh-CN" dirty="0">
                <a:effectLst/>
              </a:rPr>
              <a:t>色</a:t>
            </a:r>
            <a:r>
              <a:rPr lang="en-US" altLang="zh-CN" dirty="0">
                <a:effectLst/>
              </a:rPr>
              <a:t>, </a:t>
            </a:r>
            <a:r>
              <a:rPr lang="zh-CN" altLang="zh-CN" dirty="0">
                <a:effectLst/>
              </a:rPr>
              <a:t>绘图模式则可以达到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640x480x16</a:t>
            </a:r>
            <a:r>
              <a:rPr lang="zh-CN" altLang="zh-CN" dirty="0">
                <a:effectLst/>
              </a:rPr>
              <a:t>色</a:t>
            </a:r>
            <a:r>
              <a:rPr lang="en-US" altLang="zh-CN" dirty="0">
                <a:effectLst/>
              </a:rPr>
              <a:t>, </a:t>
            </a:r>
            <a:r>
              <a:rPr lang="zh-CN" altLang="zh-CN" dirty="0">
                <a:effectLst/>
              </a:rPr>
              <a:t>以及</a:t>
            </a:r>
            <a:r>
              <a:rPr lang="en-US" altLang="zh-CN" dirty="0">
                <a:effectLst/>
              </a:rPr>
              <a:t>320x200x256</a:t>
            </a:r>
            <a:r>
              <a:rPr lang="zh-CN" altLang="zh-CN" dirty="0">
                <a:effectLst/>
              </a:rPr>
              <a:t>色</a:t>
            </a:r>
            <a:r>
              <a:rPr lang="en-US" altLang="zh-CN" dirty="0">
                <a:effectLst/>
              </a:rPr>
              <a:t>, 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这是显卡首次可以同时最高显示</a:t>
            </a:r>
            <a:r>
              <a:rPr lang="en-US" altLang="zh-CN" b="1" dirty="0">
                <a:solidFill>
                  <a:schemeClr val="tx2"/>
                </a:solidFill>
                <a:effectLst/>
              </a:rPr>
              <a:t>256</a:t>
            </a:r>
            <a:r>
              <a:rPr lang="zh-CN" altLang="zh-CN" b="1" dirty="0">
                <a:solidFill>
                  <a:schemeClr val="tx2"/>
                </a:solidFill>
                <a:effectLst/>
              </a:rPr>
              <a:t>种色彩。</a:t>
            </a:r>
            <a:endParaRPr lang="zh-CN" alt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931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平衡">
  <a:themeElements>
    <a:clrScheme name="平衡">
      <a:dk1>
        <a:sysClr val="windowText" lastClr="000000"/>
      </a:dk1>
      <a:lt1>
        <a:sysClr val="window" lastClr="FFFFFF"/>
      </a:lt1>
      <a:dk2>
        <a:srgbClr val="318FC5"/>
      </a:dk2>
      <a:lt2>
        <a:srgbClr val="AEE8FB"/>
      </a:lt2>
      <a:accent1>
        <a:srgbClr val="76C5EF"/>
      </a:accent1>
      <a:accent2>
        <a:srgbClr val="FEA022"/>
      </a:accent2>
      <a:accent3>
        <a:srgbClr val="FF6700"/>
      </a:accent3>
      <a:accent4>
        <a:srgbClr val="70A525"/>
      </a:accent4>
      <a:accent5>
        <a:srgbClr val="A5D848"/>
      </a:accent5>
      <a:accent6>
        <a:srgbClr val="20768C"/>
      </a:accent6>
      <a:hlink>
        <a:srgbClr val="7AB6E8"/>
      </a:hlink>
      <a:folHlink>
        <a:srgbClr val="83B0D3"/>
      </a:folHlink>
    </a:clrScheme>
    <a:fontScheme name="平衡">
      <a:maj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S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衡">
      <a:fillStyleLst>
        <a:solidFill>
          <a:schemeClr val="phClr"/>
        </a:solidFill>
        <a:gradFill rotWithShape="1">
          <a:gsLst>
            <a:gs pos="0">
              <a:schemeClr val="phClr">
                <a:tint val="14000"/>
                <a:satMod val="180000"/>
                <a:lumMod val="100000"/>
              </a:schemeClr>
            </a:gs>
            <a:gs pos="42000">
              <a:schemeClr val="phClr">
                <a:tint val="40000"/>
                <a:satMod val="160000"/>
                <a:lumMod val="94000"/>
              </a:schemeClr>
            </a:gs>
            <a:gs pos="100000">
              <a:schemeClr val="phClr">
                <a:tint val="94000"/>
                <a:satMod val="140000"/>
              </a:schemeClr>
            </a:gs>
          </a:gsLst>
          <a:lin ang="5160000" scaled="1"/>
        </a:gradFill>
        <a:gradFill rotWithShape="1">
          <a:gsLst>
            <a:gs pos="38000">
              <a:schemeClr val="phClr">
                <a:satMod val="120000"/>
              </a:schemeClr>
            </a:gs>
            <a:gs pos="100000">
              <a:schemeClr val="phClr">
                <a:shade val="60000"/>
                <a:satMod val="180000"/>
                <a:lumMod val="70000"/>
              </a:schemeClr>
            </a:gs>
          </a:gsLst>
          <a:lin ang="4680000" scaled="0"/>
        </a:gradFill>
      </a:fillStyleLst>
      <a:lnStyleLst>
        <a:ln w="12700" cap="flat" cmpd="sng" algn="ctr">
          <a:solidFill>
            <a:schemeClr val="phClr">
              <a:shade val="50000"/>
            </a:schemeClr>
          </a:solidFill>
          <a:prstDash val="solid"/>
        </a:ln>
        <a:ln w="2540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762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152400" h="63500" prst="softRound"/>
          </a:sp3d>
        </a:effectStyle>
        <a:effectStyle>
          <a:effectLst>
            <a:outerShdw blurRad="107950" dist="12700" dir="5040000" rotWithShape="0">
              <a:srgbClr val="000000">
                <a:alpha val="5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h="63500" prst="softRound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atMod val="140000"/>
                <a:lumMod val="120000"/>
              </a:schemeClr>
            </a:gs>
            <a:gs pos="100000">
              <a:schemeClr val="phClr">
                <a:tint val="95000"/>
                <a:shade val="70000"/>
                <a:satMod val="180000"/>
                <a:lumMod val="82000"/>
              </a:schemeClr>
            </a:gs>
          </a:gsLst>
          <a:path path="circle">
            <a:fillToRect l="25000" t="25000" r="25000" b="25000"/>
          </a:path>
        </a:gradFill>
        <a:gradFill rotWithShape="1">
          <a:gsLst>
            <a:gs pos="0">
              <a:schemeClr val="phClr">
                <a:tint val="94000"/>
                <a:satMod val="140000"/>
                <a:lumMod val="120000"/>
              </a:schemeClr>
            </a:gs>
            <a:gs pos="100000">
              <a:schemeClr val="phClr">
                <a:tint val="97000"/>
                <a:shade val="70000"/>
                <a:satMod val="190000"/>
                <a:lumMod val="72000"/>
              </a:schemeClr>
            </a:gs>
          </a:gsLst>
          <a:path path="circle">
            <a:fillToRect l="50000" t="50000" r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平衡</Template>
  <TotalTime>812</TotalTime>
  <Words>1977</Words>
  <Application>Microsoft Office PowerPoint</Application>
  <PresentationFormat>全屏显示(4:3)</PresentationFormat>
  <Paragraphs>85</Paragraphs>
  <Slides>27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27</vt:i4>
      </vt:variant>
    </vt:vector>
  </HeadingPairs>
  <TitlesOfParts>
    <vt:vector size="28" baseType="lpstr">
      <vt:lpstr>平衡</vt:lpstr>
      <vt:lpstr>显  卡</vt:lpstr>
      <vt:lpstr>显卡的组成</vt:lpstr>
      <vt:lpstr>工作流程</vt:lpstr>
      <vt:lpstr>显卡 的分类</vt:lpstr>
      <vt:lpstr>显卡发展史</vt:lpstr>
      <vt:lpstr>CGA显卡</vt:lpstr>
      <vt:lpstr>MGA/MCGA显卡</vt:lpstr>
      <vt:lpstr>PowerPoint 演示文稿</vt:lpstr>
      <vt:lpstr>VGA接口显卡</vt:lpstr>
      <vt:lpstr>Trident 8900/9000</vt:lpstr>
      <vt:lpstr>3D AGP接口显卡时代</vt:lpstr>
      <vt:lpstr>PowerPoint 演示文稿</vt:lpstr>
      <vt:lpstr>Voodoo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PCI Express显卡接口</vt:lpstr>
      <vt:lpstr>nVIDIA</vt:lpstr>
      <vt:lpstr>PowerPoint 演示文稿</vt:lpstr>
      <vt:lpstr>GeForce256</vt:lpstr>
      <vt:lpstr>PowerPoint 演示文稿</vt:lpstr>
      <vt:lpstr>PowerPoint 演示文稿</vt:lpstr>
      <vt:lpstr>ATI</vt:lpstr>
      <vt:lpstr>双雄争霸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Card</dc:title>
  <dc:creator>liuyibin</dc:creator>
  <cp:lastModifiedBy>liuyibin</cp:lastModifiedBy>
  <cp:revision>33</cp:revision>
  <dcterms:created xsi:type="dcterms:W3CDTF">2012-10-09T11:18:40Z</dcterms:created>
  <dcterms:modified xsi:type="dcterms:W3CDTF">2012-10-10T16:47:24Z</dcterms:modified>
</cp:coreProperties>
</file>