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8"/>
  </p:notesMasterIdLst>
  <p:sldIdLst>
    <p:sldId id="256" r:id="rId2"/>
    <p:sldId id="258" r:id="rId3"/>
    <p:sldId id="284" r:id="rId4"/>
    <p:sldId id="285" r:id="rId5"/>
    <p:sldId id="286" r:id="rId6"/>
    <p:sldId id="294" r:id="rId7"/>
    <p:sldId id="287" r:id="rId8"/>
    <p:sldId id="288" r:id="rId9"/>
    <p:sldId id="260" r:id="rId10"/>
    <p:sldId id="328" r:id="rId11"/>
    <p:sldId id="290" r:id="rId12"/>
    <p:sldId id="289" r:id="rId13"/>
    <p:sldId id="291" r:id="rId14"/>
    <p:sldId id="295" r:id="rId15"/>
    <p:sldId id="329" r:id="rId16"/>
    <p:sldId id="296" r:id="rId17"/>
    <p:sldId id="298" r:id="rId18"/>
    <p:sldId id="297" r:id="rId19"/>
    <p:sldId id="301" r:id="rId20"/>
    <p:sldId id="335" r:id="rId21"/>
    <p:sldId id="293" r:id="rId22"/>
    <p:sldId id="300" r:id="rId23"/>
    <p:sldId id="331" r:id="rId24"/>
    <p:sldId id="302" r:id="rId25"/>
    <p:sldId id="306" r:id="rId26"/>
    <p:sldId id="333" r:id="rId27"/>
    <p:sldId id="337" r:id="rId28"/>
    <p:sldId id="303" r:id="rId29"/>
    <p:sldId id="304" r:id="rId30"/>
    <p:sldId id="275" r:id="rId31"/>
    <p:sldId id="310" r:id="rId32"/>
    <p:sldId id="349" r:id="rId33"/>
    <p:sldId id="312" r:id="rId34"/>
    <p:sldId id="320" r:id="rId35"/>
    <p:sldId id="325" r:id="rId36"/>
    <p:sldId id="326" r:id="rId37"/>
    <p:sldId id="323" r:id="rId38"/>
    <p:sldId id="340" r:id="rId39"/>
    <p:sldId id="342" r:id="rId40"/>
    <p:sldId id="341" r:id="rId41"/>
    <p:sldId id="343" r:id="rId42"/>
    <p:sldId id="344" r:id="rId43"/>
    <p:sldId id="346" r:id="rId44"/>
    <p:sldId id="345" r:id="rId45"/>
    <p:sldId id="347" r:id="rId46"/>
    <p:sldId id="371" r:id="rId47"/>
    <p:sldId id="370" r:id="rId48"/>
    <p:sldId id="307" r:id="rId49"/>
    <p:sldId id="350" r:id="rId50"/>
    <p:sldId id="364" r:id="rId51"/>
    <p:sldId id="314" r:id="rId52"/>
    <p:sldId id="365" r:id="rId53"/>
    <p:sldId id="283" r:id="rId54"/>
    <p:sldId id="366" r:id="rId55"/>
    <p:sldId id="313" r:id="rId56"/>
    <p:sldId id="367" r:id="rId57"/>
    <p:sldId id="315" r:id="rId58"/>
    <p:sldId id="338" r:id="rId59"/>
    <p:sldId id="351" r:id="rId60"/>
    <p:sldId id="368" r:id="rId61"/>
    <p:sldId id="316" r:id="rId62"/>
    <p:sldId id="318" r:id="rId63"/>
    <p:sldId id="369" r:id="rId64"/>
    <p:sldId id="319" r:id="rId65"/>
    <p:sldId id="332" r:id="rId66"/>
    <p:sldId id="352" r:id="rId67"/>
    <p:sldId id="353" r:id="rId68"/>
    <p:sldId id="355" r:id="rId69"/>
    <p:sldId id="356" r:id="rId70"/>
    <p:sldId id="354" r:id="rId71"/>
    <p:sldId id="362" r:id="rId72"/>
    <p:sldId id="358" r:id="rId73"/>
    <p:sldId id="359" r:id="rId74"/>
    <p:sldId id="363" r:id="rId75"/>
    <p:sldId id="339" r:id="rId76"/>
    <p:sldId id="266" r:id="rId7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00000"/>
    <a:srgbClr val="C6DCF0"/>
    <a:srgbClr val="780000"/>
    <a:srgbClr val="6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4" autoAdjust="0"/>
    <p:restoredTop sz="92415" autoAdjust="0"/>
  </p:normalViewPr>
  <p:slideViewPr>
    <p:cSldViewPr snapToGrid="0">
      <p:cViewPr varScale="1">
        <p:scale>
          <a:sx n="84" d="100"/>
          <a:sy n="84" d="100"/>
        </p:scale>
        <p:origin x="1029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33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2453C-A5FB-4FDE-A708-76FC0F8C47D7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BBF18-3133-4A5D-8652-4659B144CB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6286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88826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51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9031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400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3884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leftmost:</a:t>
            </a:r>
            <a:r>
              <a:rPr lang="en-US" altLang="zh-CN" baseline="0" dirty="0" smtClean="0"/>
              <a:t> whose lambda is left to any other</a:t>
            </a:r>
          </a:p>
          <a:p>
            <a:r>
              <a:rPr lang="en-US" altLang="zh-CN" baseline="0" dirty="0" smtClean="0"/>
              <a:t>outermost: not contained in any other</a:t>
            </a:r>
          </a:p>
          <a:p>
            <a:r>
              <a:rPr lang="en-US" altLang="zh-CN" baseline="0" dirty="0" smtClean="0"/>
              <a:t>innermost: not contain </a:t>
            </a:r>
            <a:r>
              <a:rPr lang="en-US" altLang="zh-CN" baseline="0" smtClean="0"/>
              <a:t>any other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847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38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3161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recursive procedure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42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4432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43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5477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49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96351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50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9165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518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1794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489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655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902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969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687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084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853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33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488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7416A-26F7-4D36-8ACC-1F8188085B70}" type="datetimeFigureOut">
              <a:rPr lang="zh-CN" altLang="en-US" smtClean="0"/>
              <a:t>2018-10-19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050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>
                <a:sym typeface="Symbol" panose="05050102010706020507" pitchFamily="18" charset="2"/>
              </a:rPr>
              <a:t>Lambda </a:t>
            </a:r>
            <a:r>
              <a:rPr lang="en-US" altLang="zh-CN" dirty="0" smtClean="0"/>
              <a:t>Calculus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686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Curried functions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46575"/>
          </a:xfrm>
        </p:spPr>
        <p:txBody>
          <a:bodyPr/>
          <a:lstStyle/>
          <a:p>
            <a:r>
              <a:rPr lang="en-US" altLang="zh-CN" dirty="0" smtClean="0"/>
              <a:t>Note difference between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 abstraction is a function of 1 parameter</a:t>
            </a:r>
            <a:endParaRPr lang="zh-CN" altLang="en-US" dirty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altLang="zh-CN" dirty="0" smtClean="0"/>
              <a:t>But computationally they are the same (can be transformed into each other)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Curry</a:t>
            </a:r>
            <a:r>
              <a:rPr lang="en-US" altLang="zh-CN" dirty="0" smtClean="0"/>
              <a:t>:  transform  </a:t>
            </a:r>
            <a:r>
              <a:rPr lang="en-US" altLang="zh-CN" dirty="0" smtClean="0">
                <a:sym typeface="Symbol" panose="05050102010706020507" pitchFamily="18" charset="2"/>
              </a:rPr>
              <a:t>(x, y). x-y  </a:t>
            </a:r>
            <a:r>
              <a:rPr lang="en-US" altLang="zh-CN" dirty="0" smtClean="0"/>
              <a:t>to  </a:t>
            </a:r>
            <a:r>
              <a:rPr lang="en-US" altLang="zh-CN" dirty="0">
                <a:sym typeface="Symbol" panose="05050102010706020507" pitchFamily="18" charset="2"/>
              </a:rPr>
              <a:t>x. y. x - </a:t>
            </a:r>
            <a:r>
              <a:rPr lang="en-US" altLang="zh-CN" dirty="0" smtClean="0">
                <a:sym typeface="Symbol" panose="05050102010706020507" pitchFamily="18" charset="2"/>
              </a:rPr>
              <a:t>y</a:t>
            </a:r>
            <a:endParaRPr lang="en-US" altLang="zh-CN" dirty="0" smtClean="0"/>
          </a:p>
          <a:p>
            <a:pPr lvl="1"/>
            <a:r>
              <a:rPr lang="en-US" altLang="zh-CN" dirty="0" err="1" smtClean="0">
                <a:solidFill>
                  <a:srgbClr val="FF0000"/>
                </a:solidFill>
              </a:rPr>
              <a:t>Uncurry</a:t>
            </a:r>
            <a:r>
              <a:rPr lang="en-US" altLang="zh-CN" dirty="0" smtClean="0"/>
              <a:t>:  the reverse of Curry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878777" y="2402921"/>
            <a:ext cx="1817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x. y. x - y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878777" y="3068302"/>
            <a:ext cx="4514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err="1" smtClean="0">
                <a:sym typeface="Symbol" panose="05050102010706020507" pitchFamily="18" charset="2"/>
              </a:rPr>
              <a:t>int</a:t>
            </a:r>
            <a:r>
              <a:rPr lang="en-US" altLang="zh-CN" sz="2800" dirty="0" smtClean="0">
                <a:sym typeface="Symbol" panose="05050102010706020507" pitchFamily="18" charset="2"/>
              </a:rPr>
              <a:t> f (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int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x, 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int</a:t>
            </a:r>
            <a:r>
              <a:rPr lang="en-US" altLang="zh-CN" sz="2800" dirty="0" smtClean="0">
                <a:sym typeface="Symbol" panose="05050102010706020507" pitchFamily="18" charset="2"/>
              </a:rPr>
              <a:t> y) { return x - y;}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777387" y="3068302"/>
            <a:ext cx="732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and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8964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Free and bound variables</a:t>
            </a:r>
            <a:endParaRPr lang="zh-CN" altLang="en-US" dirty="0"/>
          </a:p>
        </p:txBody>
      </p:sp>
      <p:sp>
        <p:nvSpPr>
          <p:cNvPr id="15" name="内容占位符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dirty="0">
                <a:sym typeface="Symbol" panose="05050102010706020507" pitchFamily="18" charset="2"/>
              </a:rPr>
              <a:t>x. x + y</a:t>
            </a:r>
          </a:p>
          <a:p>
            <a:pPr lvl="1"/>
            <a:r>
              <a:rPr lang="en-US" altLang="zh-CN" dirty="0" smtClean="0"/>
              <a:t>x: bound variable</a:t>
            </a:r>
          </a:p>
          <a:p>
            <a:pPr lvl="1"/>
            <a:r>
              <a:rPr lang="en-US" altLang="zh-CN" dirty="0" smtClean="0"/>
              <a:t>y: free variable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841633" y="2218347"/>
            <a:ext cx="1817076" cy="23237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smtClean="0">
                <a:solidFill>
                  <a:srgbClr val="0000FF"/>
                </a:solidFill>
              </a:rPr>
              <a:t>y</a:t>
            </a:r>
            <a:r>
              <a:rPr lang="en-US" altLang="zh-CN" sz="2000" dirty="0" smtClean="0"/>
              <a:t>; </a:t>
            </a:r>
          </a:p>
          <a:p>
            <a:pPr>
              <a:spcBef>
                <a:spcPts val="600"/>
              </a:spcBef>
            </a:pPr>
            <a:r>
              <a:rPr lang="en-US" altLang="zh-CN" sz="2000" dirty="0" smtClean="0"/>
              <a:t>…</a:t>
            </a:r>
          </a:p>
          <a:p>
            <a:pPr>
              <a:spcBef>
                <a:spcPts val="600"/>
              </a:spcBef>
            </a:pPr>
            <a:r>
              <a:rPr lang="en-US" altLang="zh-CN" sz="2000" dirty="0" smtClean="0"/>
              <a:t>…</a:t>
            </a:r>
          </a:p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add(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smtClean="0">
                <a:solidFill>
                  <a:srgbClr val="FF0000"/>
                </a:solidFill>
              </a:rPr>
              <a:t>x</a:t>
            </a:r>
            <a:r>
              <a:rPr lang="en-US" altLang="zh-CN" sz="2000" dirty="0" smtClean="0"/>
              <a:t>) {</a:t>
            </a:r>
          </a:p>
          <a:p>
            <a:pPr>
              <a:spcBef>
                <a:spcPts val="600"/>
              </a:spcBef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return </a:t>
            </a:r>
            <a:r>
              <a:rPr lang="en-US" altLang="zh-CN" sz="2000" dirty="0" smtClean="0">
                <a:solidFill>
                  <a:srgbClr val="FF0000"/>
                </a:solidFill>
              </a:rPr>
              <a:t>x</a:t>
            </a:r>
            <a:r>
              <a:rPr lang="en-US" altLang="zh-CN" sz="2000" dirty="0" smtClean="0"/>
              <a:t> + </a:t>
            </a:r>
            <a:r>
              <a:rPr lang="en-US" altLang="zh-CN" sz="2000" dirty="0" smtClean="0">
                <a:solidFill>
                  <a:srgbClr val="0000FF"/>
                </a:solidFill>
              </a:rPr>
              <a:t>y</a:t>
            </a:r>
            <a:r>
              <a:rPr lang="en-US" altLang="zh-CN" sz="2000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en-US" altLang="zh-CN" sz="2000" dirty="0"/>
              <a:t>}</a:t>
            </a:r>
            <a:endParaRPr lang="zh-CN" altLang="en-US" sz="2000" dirty="0"/>
          </a:p>
        </p:txBody>
      </p:sp>
      <p:sp>
        <p:nvSpPr>
          <p:cNvPr id="3" name="矩形 2"/>
          <p:cNvSpPr/>
          <p:nvPr/>
        </p:nvSpPr>
        <p:spPr>
          <a:xfrm>
            <a:off x="4841631" y="3387969"/>
            <a:ext cx="1817077" cy="11371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圆角矩形标注 3"/>
          <p:cNvSpPr/>
          <p:nvPr/>
        </p:nvSpPr>
        <p:spPr>
          <a:xfrm>
            <a:off x="6147289" y="2124443"/>
            <a:ext cx="1992923" cy="853099"/>
          </a:xfrm>
          <a:prstGeom prst="wedgeRoundRectCallout">
            <a:avLst>
              <a:gd name="adj1" fmla="val -79811"/>
              <a:gd name="adj2" fmla="val -158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Could be a global variable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21735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Free and bound variables</a:t>
            </a:r>
            <a:endParaRPr lang="zh-CN" altLang="en-US" dirty="0"/>
          </a:p>
        </p:txBody>
      </p:sp>
      <p:sp>
        <p:nvSpPr>
          <p:cNvPr id="15" name="内容占位符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1800"/>
              </a:spcBef>
            </a:pPr>
            <a:r>
              <a:rPr lang="en-US" altLang="zh-CN" dirty="0">
                <a:sym typeface="Symbol" panose="05050102010706020507" pitchFamily="18" charset="2"/>
              </a:rPr>
              <a:t>x. x + y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/>
              <a:t>Bound variable can be renamed (“placeholder”)</a:t>
            </a:r>
          </a:p>
          <a:p>
            <a:pPr lvl="1"/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x. (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x+y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 </a:t>
            </a:r>
            <a:r>
              <a:rPr lang="en-US" altLang="zh-CN" dirty="0"/>
              <a:t>is same function as 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. (</a:t>
            </a:r>
            <a:r>
              <a:rPr lang="en-US" altLang="zh-CN" dirty="0" err="1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+y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</a:t>
            </a:r>
            <a:r>
              <a:rPr lang="en-US" altLang="zh-CN" dirty="0"/>
              <a:t> </a:t>
            </a:r>
          </a:p>
          <a:p>
            <a:pPr lvl="1"/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(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x+y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</a:t>
            </a:r>
            <a:r>
              <a:rPr lang="en-US" altLang="zh-CN" dirty="0">
                <a:sym typeface="Symbol" panose="05050102010706020507" pitchFamily="18" charset="2"/>
              </a:rPr>
              <a:t> is the </a:t>
            </a:r>
            <a:r>
              <a:rPr lang="en-US" altLang="zh-CN" b="1" i="1" dirty="0">
                <a:solidFill>
                  <a:srgbClr val="FF0000"/>
                </a:solidFill>
                <a:sym typeface="Symbol" panose="05050102010706020507" pitchFamily="18" charset="2"/>
              </a:rPr>
              <a:t>scope</a:t>
            </a:r>
            <a:r>
              <a:rPr lang="en-US" altLang="zh-CN" dirty="0">
                <a:sym typeface="Symbol" panose="05050102010706020507" pitchFamily="18" charset="2"/>
              </a:rPr>
              <a:t> of the binding 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x</a:t>
            </a:r>
            <a:endParaRPr lang="en-US" altLang="zh-CN" dirty="0"/>
          </a:p>
          <a:p>
            <a:pPr>
              <a:spcBef>
                <a:spcPts val="1800"/>
              </a:spcBef>
            </a:pPr>
            <a:endParaRPr lang="zh-CN" altLang="en-US" dirty="0"/>
          </a:p>
        </p:txBody>
      </p:sp>
      <p:sp>
        <p:nvSpPr>
          <p:cNvPr id="16" name="文本框 15"/>
          <p:cNvSpPr txBox="1"/>
          <p:nvPr/>
        </p:nvSpPr>
        <p:spPr>
          <a:xfrm>
            <a:off x="1635125" y="4175031"/>
            <a:ext cx="1817077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add(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smtClean="0">
                <a:solidFill>
                  <a:srgbClr val="FF0000"/>
                </a:solidFill>
              </a:rPr>
              <a:t>x</a:t>
            </a:r>
            <a:r>
              <a:rPr lang="en-US" altLang="zh-CN" sz="2000" dirty="0" smtClean="0"/>
              <a:t>) {</a:t>
            </a:r>
          </a:p>
          <a:p>
            <a:pPr>
              <a:spcBef>
                <a:spcPts val="600"/>
              </a:spcBef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return </a:t>
            </a:r>
            <a:r>
              <a:rPr lang="en-US" altLang="zh-CN" sz="2000" dirty="0" smtClean="0">
                <a:solidFill>
                  <a:srgbClr val="FF0000"/>
                </a:solidFill>
              </a:rPr>
              <a:t>x</a:t>
            </a:r>
            <a:r>
              <a:rPr lang="en-US" altLang="zh-CN" sz="2000" dirty="0" smtClean="0"/>
              <a:t> + y;</a:t>
            </a:r>
          </a:p>
          <a:p>
            <a:pPr>
              <a:spcBef>
                <a:spcPts val="600"/>
              </a:spcBef>
            </a:pPr>
            <a:r>
              <a:rPr lang="en-US" altLang="zh-CN" sz="2000" dirty="0"/>
              <a:t>}</a:t>
            </a:r>
            <a:endParaRPr lang="zh-CN" alt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5640021" y="4175029"/>
            <a:ext cx="2309447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add(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smtClean="0">
                <a:solidFill>
                  <a:srgbClr val="FF0000"/>
                </a:solidFill>
              </a:rPr>
              <a:t>z</a:t>
            </a:r>
            <a:r>
              <a:rPr lang="en-US" altLang="zh-CN" sz="2000" dirty="0" smtClean="0"/>
              <a:t>) {</a:t>
            </a:r>
          </a:p>
          <a:p>
            <a:pPr>
              <a:spcBef>
                <a:spcPts val="600"/>
              </a:spcBef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return </a:t>
            </a:r>
            <a:r>
              <a:rPr lang="en-US" altLang="zh-CN" sz="2000" dirty="0" smtClean="0">
                <a:solidFill>
                  <a:srgbClr val="FF0000"/>
                </a:solidFill>
              </a:rPr>
              <a:t>z</a:t>
            </a:r>
            <a:r>
              <a:rPr lang="en-US" altLang="zh-CN" sz="2000" dirty="0" smtClean="0"/>
              <a:t> + y;</a:t>
            </a:r>
          </a:p>
          <a:p>
            <a:pPr>
              <a:spcBef>
                <a:spcPts val="600"/>
              </a:spcBef>
            </a:pPr>
            <a:r>
              <a:rPr lang="en-US" altLang="zh-CN" sz="2000" dirty="0" smtClean="0"/>
              <a:t>}</a:t>
            </a:r>
          </a:p>
        </p:txBody>
      </p:sp>
      <p:sp>
        <p:nvSpPr>
          <p:cNvPr id="18" name="左右箭头 17"/>
          <p:cNvSpPr/>
          <p:nvPr/>
        </p:nvSpPr>
        <p:spPr>
          <a:xfrm>
            <a:off x="4036158" y="4484313"/>
            <a:ext cx="1019907" cy="550985"/>
          </a:xfrm>
          <a:prstGeom prst="leftRightArrow">
            <a:avLst>
              <a:gd name="adj1" fmla="val 4149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1635125" y="5323132"/>
            <a:ext cx="2425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</a:rPr>
              <a:t>x = 0; </a:t>
            </a:r>
            <a:r>
              <a:rPr lang="en-US" altLang="zh-CN" sz="2000" dirty="0">
                <a:solidFill>
                  <a:srgbClr val="FF0000"/>
                </a:solidFill>
              </a:rPr>
              <a:t>// </a:t>
            </a:r>
            <a:r>
              <a:rPr lang="en-US" altLang="zh-CN" sz="2000" dirty="0" smtClean="0">
                <a:solidFill>
                  <a:srgbClr val="FF0000"/>
                </a:solidFill>
              </a:rPr>
              <a:t>out </a:t>
            </a:r>
            <a:r>
              <a:rPr lang="en-US" altLang="zh-CN" sz="2000" dirty="0">
                <a:solidFill>
                  <a:srgbClr val="FF0000"/>
                </a:solidFill>
              </a:rPr>
              <a:t>of </a:t>
            </a:r>
            <a:r>
              <a:rPr lang="en-US" altLang="zh-CN" sz="2000" dirty="0" smtClean="0">
                <a:solidFill>
                  <a:srgbClr val="FF0000"/>
                </a:solidFill>
              </a:rPr>
              <a:t>scope!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479290" y="2819426"/>
            <a:ext cx="2266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  <a:r>
              <a:rPr lang="en-US" altLang="zh-CN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-equivalence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611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Free and bound variables</a:t>
            </a:r>
            <a:endParaRPr lang="zh-CN" altLang="en-US" dirty="0"/>
          </a:p>
        </p:txBody>
      </p:sp>
      <p:sp>
        <p:nvSpPr>
          <p:cNvPr id="15" name="内容占位符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1800"/>
              </a:spcBef>
            </a:pPr>
            <a:r>
              <a:rPr lang="en-US" altLang="zh-CN" dirty="0">
                <a:sym typeface="Symbol" panose="05050102010706020507" pitchFamily="18" charset="2"/>
              </a:rPr>
              <a:t>x. x + y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/>
              <a:t>Bound variable can be renamed (“placeholder”)</a:t>
            </a:r>
          </a:p>
          <a:p>
            <a:pPr lvl="1"/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x. (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x+y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 </a:t>
            </a:r>
            <a:r>
              <a:rPr lang="en-US" altLang="zh-CN" dirty="0"/>
              <a:t>is same function as 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. (</a:t>
            </a:r>
            <a:r>
              <a:rPr lang="en-US" altLang="zh-CN" dirty="0" err="1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+y</a:t>
            </a:r>
            <a:r>
              <a:rPr lang="en-US" altLang="zh-CN" dirty="0" smtClean="0">
                <a:solidFill>
                  <a:srgbClr val="780000"/>
                </a:solidFill>
                <a:sym typeface="Symbol" panose="05050102010706020507" pitchFamily="18" charset="2"/>
              </a:rPr>
              <a:t>)       </a:t>
            </a:r>
            <a:r>
              <a:rPr lang="en-US" altLang="zh-CN" dirty="0" smtClean="0"/>
              <a:t> </a:t>
            </a:r>
            <a:r>
              <a:rPr lang="zh-CN" altLang="en-US" dirty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-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equivalence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(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x+y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</a:t>
            </a:r>
            <a:r>
              <a:rPr lang="en-US" altLang="zh-CN" dirty="0">
                <a:sym typeface="Symbol" panose="05050102010706020507" pitchFamily="18" charset="2"/>
              </a:rPr>
              <a:t> is the </a:t>
            </a:r>
            <a:r>
              <a:rPr lang="en-US" altLang="zh-CN" b="1" i="1" dirty="0">
                <a:solidFill>
                  <a:srgbClr val="FF0000"/>
                </a:solidFill>
                <a:sym typeface="Symbol" panose="05050102010706020507" pitchFamily="18" charset="2"/>
              </a:rPr>
              <a:t>scope</a:t>
            </a:r>
            <a:r>
              <a:rPr lang="en-US" altLang="zh-CN" dirty="0">
                <a:sym typeface="Symbol" panose="05050102010706020507" pitchFamily="18" charset="2"/>
              </a:rPr>
              <a:t> of the binding 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x</a:t>
            </a:r>
            <a:endParaRPr lang="en-US" altLang="zh-CN" dirty="0"/>
          </a:p>
          <a:p>
            <a:pPr>
              <a:spcBef>
                <a:spcPts val="1800"/>
              </a:spcBef>
            </a:pPr>
            <a:r>
              <a:rPr lang="en-US" altLang="zh-CN" dirty="0"/>
              <a:t>Name of free </a:t>
            </a:r>
            <a:r>
              <a:rPr lang="en-US" altLang="zh-CN" dirty="0" smtClean="0"/>
              <a:t>variable </a:t>
            </a:r>
            <a:r>
              <a:rPr lang="en-US" altLang="zh-CN" dirty="0"/>
              <a:t>does </a:t>
            </a:r>
            <a:r>
              <a:rPr lang="en-US" altLang="zh-CN" dirty="0" smtClean="0"/>
              <a:t>matter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x. (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x+y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 </a:t>
            </a:r>
            <a:r>
              <a:rPr lang="en-US" altLang="zh-CN" dirty="0"/>
              <a:t>is </a:t>
            </a:r>
            <a:r>
              <a:rPr lang="en-US" altLang="zh-CN" i="1" dirty="0">
                <a:solidFill>
                  <a:srgbClr val="FF0000"/>
                </a:solidFill>
              </a:rPr>
              <a:t>not</a:t>
            </a:r>
            <a:r>
              <a:rPr lang="en-US" altLang="zh-CN" dirty="0"/>
              <a:t> </a:t>
            </a:r>
            <a:r>
              <a:rPr lang="en-US" altLang="zh-CN" dirty="0" smtClean="0"/>
              <a:t>the same </a:t>
            </a:r>
            <a:r>
              <a:rPr lang="en-US" altLang="zh-CN" dirty="0"/>
              <a:t>as 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x. (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x+</a:t>
            </a:r>
            <a:r>
              <a:rPr lang="en-US" altLang="zh-CN" dirty="0" err="1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</a:t>
            </a:r>
            <a:r>
              <a:rPr lang="en-US" altLang="zh-CN" dirty="0"/>
              <a:t> </a:t>
            </a:r>
          </a:p>
          <a:p>
            <a:pPr>
              <a:spcBef>
                <a:spcPts val="1800"/>
              </a:spcBef>
            </a:pP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882650" y="4878457"/>
            <a:ext cx="3124444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y = 10;</a:t>
            </a:r>
          </a:p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z = 20;</a:t>
            </a:r>
          </a:p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add(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x) {  return x + </a:t>
            </a:r>
            <a:r>
              <a:rPr lang="en-US" altLang="zh-CN" sz="2000" dirty="0" smtClean="0">
                <a:solidFill>
                  <a:srgbClr val="FF0000"/>
                </a:solidFill>
              </a:rPr>
              <a:t>y</a:t>
            </a:r>
            <a:r>
              <a:rPr lang="en-US" altLang="zh-CN" sz="2000" dirty="0" smtClean="0"/>
              <a:t>;  }</a:t>
            </a:r>
            <a:endParaRPr lang="zh-CN" altLang="en-US" sz="2000" dirty="0"/>
          </a:p>
        </p:txBody>
      </p:sp>
      <p:sp>
        <p:nvSpPr>
          <p:cNvPr id="8" name="文本框 7"/>
          <p:cNvSpPr txBox="1"/>
          <p:nvPr/>
        </p:nvSpPr>
        <p:spPr>
          <a:xfrm>
            <a:off x="5423232" y="4878457"/>
            <a:ext cx="3124444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y = 10;</a:t>
            </a:r>
          </a:p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z = 20;</a:t>
            </a:r>
          </a:p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add(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x) {  return x + </a:t>
            </a:r>
            <a:r>
              <a:rPr lang="en-US" altLang="zh-CN" sz="2000" dirty="0" smtClean="0">
                <a:solidFill>
                  <a:srgbClr val="FF0000"/>
                </a:solidFill>
              </a:rPr>
              <a:t>z</a:t>
            </a:r>
            <a:r>
              <a:rPr lang="en-US" altLang="zh-CN" sz="2000" dirty="0" smtClean="0"/>
              <a:t>;  }</a:t>
            </a:r>
            <a:endParaRPr lang="zh-CN" altLang="en-US" sz="2000" dirty="0"/>
          </a:p>
        </p:txBody>
      </p:sp>
      <p:sp>
        <p:nvSpPr>
          <p:cNvPr id="5" name="右箭头 4"/>
          <p:cNvSpPr/>
          <p:nvPr/>
        </p:nvSpPr>
        <p:spPr>
          <a:xfrm>
            <a:off x="4077492" y="5263940"/>
            <a:ext cx="1275342" cy="398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乘号 8"/>
          <p:cNvSpPr/>
          <p:nvPr/>
        </p:nvSpPr>
        <p:spPr>
          <a:xfrm>
            <a:off x="4165063" y="4994031"/>
            <a:ext cx="994752" cy="90881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2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Free and bound variables</a:t>
            </a:r>
            <a:endParaRPr lang="zh-CN" altLang="en-US" dirty="0"/>
          </a:p>
        </p:txBody>
      </p:sp>
      <p:sp>
        <p:nvSpPr>
          <p:cNvPr id="15" name="内容占位符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1800"/>
              </a:spcBef>
            </a:pPr>
            <a:r>
              <a:rPr lang="en-US" altLang="zh-CN" dirty="0">
                <a:sym typeface="Symbol" panose="05050102010706020507" pitchFamily="18" charset="2"/>
              </a:rPr>
              <a:t>x. x + y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/>
              <a:t>Bound variable can be renamed (“placeholder”)</a:t>
            </a:r>
          </a:p>
          <a:p>
            <a:pPr lvl="1"/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x. (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x+y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 </a:t>
            </a:r>
            <a:r>
              <a:rPr lang="en-US" altLang="zh-CN" dirty="0"/>
              <a:t>is same function as 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. (</a:t>
            </a:r>
            <a:r>
              <a:rPr lang="en-US" altLang="zh-CN" dirty="0" err="1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+y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</a:t>
            </a:r>
            <a:r>
              <a:rPr lang="en-US" altLang="zh-CN" dirty="0"/>
              <a:t> </a:t>
            </a:r>
            <a:r>
              <a:rPr lang="en-US" altLang="zh-CN" dirty="0" smtClean="0"/>
              <a:t>       </a:t>
            </a:r>
            <a:r>
              <a:rPr lang="zh-CN" altLang="en-US" dirty="0" smtClean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-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equivalence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(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x+y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</a:t>
            </a:r>
            <a:r>
              <a:rPr lang="en-US" altLang="zh-CN" dirty="0">
                <a:sym typeface="Symbol" panose="05050102010706020507" pitchFamily="18" charset="2"/>
              </a:rPr>
              <a:t> is the </a:t>
            </a:r>
            <a:r>
              <a:rPr lang="en-US" altLang="zh-CN" b="1" i="1" dirty="0">
                <a:solidFill>
                  <a:srgbClr val="FF0000"/>
                </a:solidFill>
                <a:sym typeface="Symbol" panose="05050102010706020507" pitchFamily="18" charset="2"/>
              </a:rPr>
              <a:t>scope</a:t>
            </a:r>
            <a:r>
              <a:rPr lang="en-US" altLang="zh-CN" dirty="0">
                <a:sym typeface="Symbol" panose="05050102010706020507" pitchFamily="18" charset="2"/>
              </a:rPr>
              <a:t> of the binding 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x</a:t>
            </a:r>
            <a:endParaRPr lang="en-US" altLang="zh-CN" dirty="0"/>
          </a:p>
          <a:p>
            <a:pPr>
              <a:spcBef>
                <a:spcPts val="1800"/>
              </a:spcBef>
            </a:pPr>
            <a:r>
              <a:rPr lang="en-US" altLang="zh-CN" dirty="0"/>
              <a:t>Name of free </a:t>
            </a:r>
            <a:r>
              <a:rPr lang="en-US" altLang="zh-CN" dirty="0" smtClean="0"/>
              <a:t>variable </a:t>
            </a:r>
            <a:r>
              <a:rPr lang="en-US" altLang="zh-CN" dirty="0"/>
              <a:t>does </a:t>
            </a:r>
            <a:r>
              <a:rPr lang="en-US" altLang="zh-CN" dirty="0" smtClean="0"/>
              <a:t>matter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x. (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x+y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) </a:t>
            </a:r>
            <a:r>
              <a:rPr lang="en-US" altLang="zh-CN" dirty="0"/>
              <a:t>is </a:t>
            </a:r>
            <a:r>
              <a:rPr lang="en-US" altLang="zh-CN" i="1" dirty="0">
                <a:solidFill>
                  <a:srgbClr val="FF0000"/>
                </a:solidFill>
              </a:rPr>
              <a:t>not</a:t>
            </a:r>
            <a:r>
              <a:rPr lang="en-US" altLang="zh-CN" dirty="0"/>
              <a:t> </a:t>
            </a:r>
            <a:r>
              <a:rPr lang="en-US" altLang="zh-CN" dirty="0" smtClean="0"/>
              <a:t>the same </a:t>
            </a:r>
            <a:r>
              <a:rPr lang="en-US" altLang="zh-CN" dirty="0"/>
              <a:t>as </a:t>
            </a: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x. (</a:t>
            </a:r>
            <a:r>
              <a:rPr lang="en-US" altLang="zh-CN" dirty="0" err="1">
                <a:solidFill>
                  <a:srgbClr val="780000"/>
                </a:solidFill>
                <a:sym typeface="Symbol" panose="05050102010706020507" pitchFamily="18" charset="2"/>
              </a:rPr>
              <a:t>x+</a:t>
            </a:r>
            <a:r>
              <a:rPr lang="en-US" altLang="zh-CN" dirty="0" err="1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smtClean="0">
                <a:solidFill>
                  <a:srgbClr val="780000"/>
                </a:solidFill>
                <a:sym typeface="Symbol" panose="05050102010706020507" pitchFamily="18" charset="2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/>
              <a:t> </a:t>
            </a:r>
            <a:r>
              <a:rPr lang="en-US" altLang="zh-CN" dirty="0"/>
              <a:t>Occurrences</a:t>
            </a:r>
          </a:p>
          <a:p>
            <a:pPr lvl="1"/>
            <a:r>
              <a:rPr lang="en-US" altLang="zh-CN" dirty="0">
                <a:sym typeface="Symbol" panose="05050102010706020507" pitchFamily="18" charset="2"/>
              </a:rPr>
              <a:t>(</a:t>
            </a:r>
            <a:r>
              <a:rPr lang="en-US" altLang="zh-CN" dirty="0">
                <a:solidFill>
                  <a:srgbClr val="0000FF"/>
                </a:solidFill>
                <a:sym typeface="Symbol" panose="05050102010706020507" pitchFamily="18" charset="2"/>
              </a:rPr>
              <a:t>x</a:t>
            </a:r>
            <a:r>
              <a:rPr lang="en-US" altLang="zh-CN" dirty="0">
                <a:sym typeface="Symbol" panose="05050102010706020507" pitchFamily="18" charset="2"/>
              </a:rPr>
              <a:t>. </a:t>
            </a:r>
            <a:r>
              <a:rPr lang="en-US" altLang="zh-CN" dirty="0" err="1">
                <a:solidFill>
                  <a:srgbClr val="0000FF"/>
                </a:solidFill>
                <a:sym typeface="Symbol" panose="05050102010706020507" pitchFamily="18" charset="2"/>
              </a:rPr>
              <a:t>x</a:t>
            </a:r>
            <a:r>
              <a:rPr lang="en-US" altLang="zh-CN" dirty="0" err="1">
                <a:sym typeface="Symbol" panose="05050102010706020507" pitchFamily="18" charset="2"/>
              </a:rPr>
              <a:t>+y</a:t>
            </a:r>
            <a:r>
              <a:rPr lang="en-US" altLang="zh-CN" dirty="0">
                <a:sym typeface="Symbol" panose="05050102010706020507" pitchFamily="18" charset="2"/>
              </a:rPr>
              <a:t>) (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x</a:t>
            </a:r>
            <a:r>
              <a:rPr lang="en-US" altLang="zh-CN" dirty="0">
                <a:sym typeface="Symbol" panose="05050102010706020507" pitchFamily="18" charset="2"/>
              </a:rPr>
              <a:t>+1) </a:t>
            </a:r>
            <a:r>
              <a:rPr lang="en-US" altLang="zh-CN" dirty="0" smtClean="0">
                <a:sym typeface="Symbol" panose="05050102010706020507" pitchFamily="18" charset="2"/>
              </a:rPr>
              <a:t>:  x has both </a:t>
            </a:r>
          </a:p>
          <a:p>
            <a:pPr marL="457200" lvl="1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a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free </a:t>
            </a:r>
            <a:r>
              <a:rPr lang="en-US" altLang="zh-CN" dirty="0" smtClean="0">
                <a:sym typeface="Symbol" panose="05050102010706020507" pitchFamily="18" charset="2"/>
              </a:rPr>
              <a:t>and a </a:t>
            </a:r>
            <a:r>
              <a:rPr lang="en-US" altLang="zh-CN" dirty="0" smtClean="0">
                <a:solidFill>
                  <a:srgbClr val="0000FF"/>
                </a:solidFill>
                <a:sym typeface="Symbol" panose="05050102010706020507" pitchFamily="18" charset="2"/>
              </a:rPr>
              <a:t>bound</a:t>
            </a:r>
            <a:r>
              <a:rPr lang="en-US" altLang="zh-CN" dirty="0" smtClean="0">
                <a:sym typeface="Symbol" panose="05050102010706020507" pitchFamily="18" charset="2"/>
              </a:rPr>
              <a:t> occurrence</a:t>
            </a:r>
            <a:endParaRPr lang="en-US" altLang="zh-CN" dirty="0"/>
          </a:p>
          <a:p>
            <a:pPr>
              <a:spcBef>
                <a:spcPts val="1800"/>
              </a:spcBef>
            </a:pP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5507892" y="4890181"/>
            <a:ext cx="3068028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smtClean="0">
                <a:solidFill>
                  <a:srgbClr val="FF0000"/>
                </a:solidFill>
              </a:rPr>
              <a:t>x </a:t>
            </a:r>
            <a:r>
              <a:rPr lang="en-US" altLang="zh-CN" sz="2000" dirty="0" smtClean="0"/>
              <a:t>= 10;</a:t>
            </a:r>
          </a:p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add(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smtClean="0">
                <a:solidFill>
                  <a:srgbClr val="0000FF"/>
                </a:solidFill>
              </a:rPr>
              <a:t>x</a:t>
            </a:r>
            <a:r>
              <a:rPr lang="en-US" altLang="zh-CN" sz="2000" dirty="0" smtClean="0"/>
              <a:t>) {   return </a:t>
            </a:r>
            <a:r>
              <a:rPr lang="en-US" altLang="zh-CN" sz="2000" dirty="0" err="1" smtClean="0">
                <a:solidFill>
                  <a:srgbClr val="0000FF"/>
                </a:solidFill>
              </a:rPr>
              <a:t>x</a:t>
            </a:r>
            <a:r>
              <a:rPr lang="en-US" altLang="zh-CN" sz="2000" dirty="0" err="1" smtClean="0"/>
              <a:t>+y</a:t>
            </a:r>
            <a:r>
              <a:rPr lang="en-US" altLang="zh-CN" sz="2000" dirty="0" smtClean="0"/>
              <a:t>;}</a:t>
            </a:r>
          </a:p>
          <a:p>
            <a:pPr>
              <a:spcBef>
                <a:spcPts val="600"/>
              </a:spcBef>
            </a:pPr>
            <a:r>
              <a:rPr lang="en-US" altLang="zh-CN" sz="2000" dirty="0" smtClean="0"/>
              <a:t>add(</a:t>
            </a:r>
            <a:r>
              <a:rPr lang="en-US" altLang="zh-CN" sz="2000" dirty="0" smtClean="0">
                <a:solidFill>
                  <a:srgbClr val="FF0000"/>
                </a:solidFill>
              </a:rPr>
              <a:t>x</a:t>
            </a:r>
            <a:r>
              <a:rPr lang="en-US" altLang="zh-CN" sz="2000" dirty="0" smtClean="0"/>
              <a:t>+1);</a:t>
            </a:r>
          </a:p>
        </p:txBody>
      </p:sp>
    </p:spTree>
    <p:extLst>
      <p:ext uri="{BB962C8B-B14F-4D97-AF65-F5344CB8AC3E}">
        <p14:creationId xmlns:p14="http://schemas.microsoft.com/office/powerpoint/2010/main" val="28448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Formal definitions about free and bound variables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74467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Recall  </a:t>
            </a:r>
            <a:r>
              <a:rPr lang="en-US" altLang="zh-CN" dirty="0" smtClean="0">
                <a:solidFill>
                  <a:srgbClr val="C00000"/>
                </a:solidFill>
                <a:sym typeface="Symbol" panose="05050102010706020507" pitchFamily="18" charset="2"/>
              </a:rPr>
              <a:t>M</a:t>
            </a:r>
            <a:r>
              <a:rPr lang="en-US" altLang="zh-CN" dirty="0">
                <a:sym typeface="Symbol" panose="05050102010706020507" pitchFamily="18" charset="2"/>
              </a:rPr>
              <a:t>,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N</a:t>
            </a:r>
            <a:r>
              <a:rPr lang="en-US" altLang="zh-CN" dirty="0">
                <a:sym typeface="Symbol" panose="05050102010706020507" pitchFamily="18" charset="2"/>
              </a:rPr>
              <a:t>  ::=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x</a:t>
            </a:r>
            <a:r>
              <a:rPr lang="en-US" altLang="zh-CN" dirty="0">
                <a:sym typeface="Symbol" panose="05050102010706020507" pitchFamily="18" charset="2"/>
              </a:rPr>
              <a:t>  |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x. M  </a:t>
            </a:r>
            <a:r>
              <a:rPr lang="en-US" altLang="zh-CN" dirty="0">
                <a:sym typeface="Symbol" panose="05050102010706020507" pitchFamily="18" charset="2"/>
              </a:rPr>
              <a:t>|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M N</a:t>
            </a:r>
            <a:endParaRPr lang="en-US" altLang="zh-CN" dirty="0" smtClean="0"/>
          </a:p>
          <a:p>
            <a:r>
              <a:rPr lang="en-US" altLang="zh-CN" dirty="0" err="1" smtClean="0"/>
              <a:t>fv</a:t>
            </a:r>
            <a:r>
              <a:rPr lang="en-US" altLang="zh-CN" dirty="0" smtClean="0"/>
              <a:t>(M): the set of free variables in M</a:t>
            </a:r>
          </a:p>
          <a:p>
            <a:pPr marL="0" indent="0">
              <a:buNone/>
            </a:pPr>
            <a:r>
              <a:rPr lang="en-US" altLang="zh-CN" dirty="0" smtClean="0"/>
              <a:t>            </a:t>
            </a:r>
            <a:r>
              <a:rPr lang="en-US" altLang="zh-CN" sz="2400" dirty="0" err="1" smtClean="0"/>
              <a:t>fv</a:t>
            </a:r>
            <a:r>
              <a:rPr lang="en-US" altLang="zh-CN" sz="2400" dirty="0" smtClean="0"/>
              <a:t>(x)         </a:t>
            </a:r>
            <a:r>
              <a:rPr lang="en-US" altLang="zh-CN" sz="2400" dirty="0" smtClean="0">
                <a:sym typeface="Symbol" panose="05050102010706020507" pitchFamily="18" charset="2"/>
              </a:rPr>
              <a:t></a:t>
            </a:r>
            <a:r>
              <a:rPr lang="en-US" altLang="zh-CN" sz="2400" dirty="0" smtClean="0"/>
              <a:t>  {x}</a:t>
            </a:r>
          </a:p>
          <a:p>
            <a:pPr marL="0" indent="0">
              <a:buNone/>
            </a:pPr>
            <a:r>
              <a:rPr lang="en-US" altLang="zh-CN" sz="2400" dirty="0" smtClean="0"/>
              <a:t>              </a:t>
            </a:r>
            <a:r>
              <a:rPr lang="en-US" altLang="zh-CN" sz="2400" dirty="0" err="1" smtClean="0"/>
              <a:t>fv</a:t>
            </a:r>
            <a:r>
              <a:rPr lang="en-US" altLang="zh-CN" sz="2400" dirty="0" smtClean="0"/>
              <a:t>(</a:t>
            </a:r>
            <a:r>
              <a:rPr lang="en-US" altLang="zh-CN" sz="2400" dirty="0" smtClean="0">
                <a:sym typeface="Symbol" panose="05050102010706020507" pitchFamily="18" charset="2"/>
              </a:rPr>
              <a:t></a:t>
            </a:r>
            <a:r>
              <a:rPr lang="en-US" altLang="zh-CN" sz="2400" dirty="0" err="1" smtClean="0">
                <a:sym typeface="Symbol" panose="05050102010706020507" pitchFamily="18" charset="2"/>
              </a:rPr>
              <a:t>x.M</a:t>
            </a:r>
            <a:r>
              <a:rPr lang="en-US" altLang="zh-CN" sz="2400" dirty="0" smtClean="0">
                <a:sym typeface="Symbol" panose="05050102010706020507" pitchFamily="18" charset="2"/>
              </a:rPr>
              <a:t>)    </a:t>
            </a:r>
            <a:r>
              <a:rPr lang="en-US" altLang="zh-CN" sz="2400" dirty="0" err="1" smtClean="0">
                <a:sym typeface="Symbol" panose="05050102010706020507" pitchFamily="18" charset="2"/>
              </a:rPr>
              <a:t>fv</a:t>
            </a:r>
            <a:r>
              <a:rPr lang="en-US" altLang="zh-CN" sz="2400" dirty="0" smtClean="0">
                <a:sym typeface="Symbol" panose="05050102010706020507" pitchFamily="18" charset="2"/>
              </a:rPr>
              <a:t>(M) \ {x}</a:t>
            </a:r>
          </a:p>
          <a:p>
            <a:pPr marL="0" indent="0"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              </a:t>
            </a:r>
            <a:r>
              <a:rPr lang="en-US" altLang="zh-CN" sz="2400" dirty="0" err="1" smtClean="0">
                <a:sym typeface="Symbol" panose="05050102010706020507" pitchFamily="18" charset="2"/>
              </a:rPr>
              <a:t>fv</a:t>
            </a:r>
            <a:r>
              <a:rPr lang="en-US" altLang="zh-CN" sz="2400" dirty="0" smtClean="0">
                <a:sym typeface="Symbol" panose="05050102010706020507" pitchFamily="18" charset="2"/>
              </a:rPr>
              <a:t>(M N)      </a:t>
            </a:r>
            <a:r>
              <a:rPr lang="en-US" altLang="zh-CN" sz="2400" dirty="0" err="1" smtClean="0">
                <a:sym typeface="Symbol" panose="05050102010706020507" pitchFamily="18" charset="2"/>
              </a:rPr>
              <a:t>fv</a:t>
            </a:r>
            <a:r>
              <a:rPr lang="en-US" altLang="zh-CN" sz="2400" dirty="0" smtClean="0">
                <a:sym typeface="Symbol" panose="05050102010706020507" pitchFamily="18" charset="2"/>
              </a:rPr>
              <a:t>(M)  </a:t>
            </a:r>
            <a:r>
              <a:rPr lang="en-US" altLang="zh-CN" sz="2400" dirty="0" err="1" smtClean="0">
                <a:sym typeface="Symbol" panose="05050102010706020507" pitchFamily="18" charset="2"/>
              </a:rPr>
              <a:t>fv</a:t>
            </a:r>
            <a:r>
              <a:rPr lang="en-US" altLang="zh-CN" sz="2400" dirty="0" smtClean="0">
                <a:sym typeface="Symbol" panose="05050102010706020507" pitchFamily="18" charset="2"/>
              </a:rPr>
              <a:t>(N)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Example</a:t>
            </a:r>
          </a:p>
          <a:p>
            <a:pPr marL="457200" lvl="1" indent="0">
              <a:spcBef>
                <a:spcPts val="1800"/>
              </a:spcBef>
              <a:buNone/>
            </a:pPr>
            <a:r>
              <a:rPr lang="en-US" altLang="zh-CN" dirty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      </a:t>
            </a:r>
            <a:r>
              <a:rPr lang="en-US" altLang="zh-CN" dirty="0" err="1" smtClean="0"/>
              <a:t>fv</a:t>
            </a:r>
            <a:r>
              <a:rPr lang="en-US" altLang="zh-CN" dirty="0" smtClean="0"/>
              <a:t>((</a:t>
            </a:r>
            <a:r>
              <a:rPr lang="en-US" altLang="zh-CN" dirty="0" smtClean="0">
                <a:sym typeface="Symbol" panose="05050102010706020507" pitchFamily="18" charset="2"/>
              </a:rPr>
              <a:t>x. x) </a:t>
            </a:r>
            <a:r>
              <a:rPr lang="en-US" altLang="zh-CN" dirty="0" smtClean="0"/>
              <a:t>x)  =  {x}</a:t>
            </a:r>
          </a:p>
          <a:p>
            <a:pPr marL="457200" lvl="1" indent="0">
              <a:spcBef>
                <a:spcPts val="1800"/>
              </a:spcBef>
              <a:buNone/>
            </a:pPr>
            <a:r>
              <a:rPr lang="en-US" altLang="zh-CN" dirty="0" smtClean="0"/>
              <a:t>       </a:t>
            </a:r>
            <a:r>
              <a:rPr lang="en-US" altLang="zh-CN" dirty="0" err="1" smtClean="0"/>
              <a:t>fv</a:t>
            </a:r>
            <a:r>
              <a:rPr lang="en-US" altLang="zh-CN" dirty="0"/>
              <a:t>((</a:t>
            </a:r>
            <a:r>
              <a:rPr lang="en-US" altLang="zh-CN" dirty="0">
                <a:sym typeface="Symbol" panose="05050102010706020507" pitchFamily="18" charset="2"/>
              </a:rPr>
              <a:t>x</a:t>
            </a:r>
            <a:r>
              <a:rPr lang="en-US" altLang="zh-CN" dirty="0" smtClean="0">
                <a:sym typeface="Symbol" panose="05050102010706020507" pitchFamily="18" charset="2"/>
              </a:rPr>
              <a:t>. x + y) </a:t>
            </a:r>
            <a:r>
              <a:rPr lang="en-US" altLang="zh-CN" dirty="0" smtClean="0"/>
              <a:t>x)  </a:t>
            </a:r>
            <a:r>
              <a:rPr lang="en-US" altLang="zh-CN" dirty="0"/>
              <a:t>= </a:t>
            </a:r>
            <a:r>
              <a:rPr lang="en-US" altLang="zh-CN" dirty="0" smtClean="0"/>
              <a:t> {x, y}</a:t>
            </a:r>
            <a:endParaRPr lang="en-US" altLang="zh-CN" dirty="0">
              <a:sym typeface="Symbol" panose="05050102010706020507" pitchFamily="18" charset="2"/>
            </a:endParaRPr>
          </a:p>
          <a:p>
            <a:pPr marL="457200" lvl="1" indent="0">
              <a:spcBef>
                <a:spcPts val="1800"/>
              </a:spcBef>
              <a:buNone/>
            </a:pPr>
            <a:endParaRPr lang="en-US" altLang="zh-CN" dirty="0" smtClean="0">
              <a:sym typeface="Symbol" panose="05050102010706020507" pitchFamily="18" charset="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72722" y="3179521"/>
            <a:ext cx="2555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Defined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by induction on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terms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6" name="右大括号 5"/>
          <p:cNvSpPr/>
          <p:nvPr/>
        </p:nvSpPr>
        <p:spPr>
          <a:xfrm>
            <a:off x="4985726" y="2977662"/>
            <a:ext cx="355356" cy="1147461"/>
          </a:xfrm>
          <a:prstGeom prst="rightBrace">
            <a:avLst>
              <a:gd name="adj1" fmla="val 46568"/>
              <a:gd name="adj2" fmla="val 49003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111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Formal definitions about free and bound variables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4"/>
            <a:ext cx="8187104" cy="4774467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Recall  </a:t>
            </a:r>
            <a:r>
              <a:rPr lang="en-US" altLang="zh-CN" dirty="0" smtClean="0">
                <a:solidFill>
                  <a:srgbClr val="C00000"/>
                </a:solidFill>
                <a:sym typeface="Symbol" panose="05050102010706020507" pitchFamily="18" charset="2"/>
              </a:rPr>
              <a:t>M</a:t>
            </a:r>
            <a:r>
              <a:rPr lang="en-US" altLang="zh-CN" dirty="0">
                <a:sym typeface="Symbol" panose="05050102010706020507" pitchFamily="18" charset="2"/>
              </a:rPr>
              <a:t>,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N</a:t>
            </a:r>
            <a:r>
              <a:rPr lang="en-US" altLang="zh-CN" dirty="0">
                <a:sym typeface="Symbol" panose="05050102010706020507" pitchFamily="18" charset="2"/>
              </a:rPr>
              <a:t>  ::=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x</a:t>
            </a:r>
            <a:r>
              <a:rPr lang="en-US" altLang="zh-CN" dirty="0">
                <a:sym typeface="Symbol" panose="05050102010706020507" pitchFamily="18" charset="2"/>
              </a:rPr>
              <a:t>  |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x. M  </a:t>
            </a:r>
            <a:r>
              <a:rPr lang="en-US" altLang="zh-CN" dirty="0">
                <a:sym typeface="Symbol" panose="05050102010706020507" pitchFamily="18" charset="2"/>
              </a:rPr>
              <a:t>|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M N</a:t>
            </a:r>
            <a:endParaRPr lang="en-US" altLang="zh-CN" dirty="0" smtClean="0"/>
          </a:p>
          <a:p>
            <a:r>
              <a:rPr lang="en-US" altLang="zh-CN" dirty="0" err="1" smtClean="0"/>
              <a:t>fv</a:t>
            </a:r>
            <a:r>
              <a:rPr lang="en-US" altLang="zh-CN" dirty="0" smtClean="0"/>
              <a:t>(M): the set of free variables in M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“x is a free variable in M”:   x  </a:t>
            </a:r>
            <a:r>
              <a:rPr lang="en-US" altLang="zh-CN" dirty="0" err="1" smtClean="0">
                <a:sym typeface="Symbol" panose="05050102010706020507" pitchFamily="18" charset="2"/>
              </a:rPr>
              <a:t>fv</a:t>
            </a:r>
            <a:r>
              <a:rPr lang="en-US" altLang="zh-CN" dirty="0" smtClean="0">
                <a:sym typeface="Symbol" panose="05050102010706020507" pitchFamily="18" charset="2"/>
              </a:rPr>
              <a:t>(M)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“x is a bound variable in M”:   ?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</a:p>
          <a:p>
            <a:pPr>
              <a:spcBef>
                <a:spcPts val="1800"/>
              </a:spcBef>
            </a:pPr>
            <a:r>
              <a:rPr lang="zh-CN" altLang="en-US" dirty="0">
                <a:sym typeface="Symbol" panose="05050102010706020507" pitchFamily="18" charset="2"/>
              </a:rPr>
              <a:t></a:t>
            </a:r>
            <a:r>
              <a:rPr lang="en-US" altLang="zh-CN" dirty="0">
                <a:sym typeface="Symbol" panose="05050102010706020507" pitchFamily="18" charset="2"/>
              </a:rPr>
              <a:t>-</a:t>
            </a:r>
            <a:r>
              <a:rPr lang="en-US" altLang="zh-CN" dirty="0" smtClean="0">
                <a:sym typeface="Symbol" panose="05050102010706020507" pitchFamily="18" charset="2"/>
              </a:rPr>
              <a:t>equivalence:      </a:t>
            </a:r>
            <a:r>
              <a:rPr lang="en-US" altLang="zh-CN" dirty="0">
                <a:sym typeface="Symbol" panose="05050102010706020507" pitchFamily="18" charset="2"/>
              </a:rPr>
              <a:t>x. M = </a:t>
            </a:r>
            <a:r>
              <a:rPr lang="en-US" altLang="zh-CN" dirty="0">
                <a:solidFill>
                  <a:srgbClr val="0000FF"/>
                </a:solidFill>
                <a:sym typeface="Symbol" panose="05050102010706020507" pitchFamily="18" charset="2"/>
              </a:rPr>
              <a:t>y</a:t>
            </a:r>
            <a:r>
              <a:rPr lang="en-US" altLang="zh-CN" dirty="0">
                <a:sym typeface="Symbol" panose="05050102010706020507" pitchFamily="18" charset="2"/>
              </a:rPr>
              <a:t>. M[</a:t>
            </a:r>
            <a:r>
              <a:rPr lang="en-US" altLang="zh-CN" dirty="0">
                <a:solidFill>
                  <a:srgbClr val="0000FF"/>
                </a:solidFill>
                <a:sym typeface="Symbol" panose="05050102010706020507" pitchFamily="18" charset="2"/>
              </a:rPr>
              <a:t>y</a:t>
            </a:r>
            <a:r>
              <a:rPr lang="en-US" altLang="zh-CN" dirty="0">
                <a:sym typeface="Symbol" panose="05050102010706020507" pitchFamily="18" charset="2"/>
              </a:rPr>
              <a:t>/x</a:t>
            </a:r>
            <a:r>
              <a:rPr lang="en-US" altLang="zh-CN" dirty="0" smtClean="0">
                <a:sym typeface="Symbol" panose="05050102010706020507" pitchFamily="18" charset="2"/>
              </a:rPr>
              <a:t>],  where y fresh</a:t>
            </a:r>
          </a:p>
        </p:txBody>
      </p:sp>
      <p:sp>
        <p:nvSpPr>
          <p:cNvPr id="9" name="椭圆 8"/>
          <p:cNvSpPr/>
          <p:nvPr/>
        </p:nvSpPr>
        <p:spPr>
          <a:xfrm>
            <a:off x="5193323" y="4102844"/>
            <a:ext cx="1113692" cy="621323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148628" y="4638644"/>
            <a:ext cx="3667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>
                <a:solidFill>
                  <a:srgbClr val="FF0000"/>
                </a:solidFill>
              </a:rPr>
              <a:t>Substitution </a:t>
            </a:r>
            <a:r>
              <a:rPr lang="en-US" altLang="zh-CN" sz="2400" dirty="0" smtClean="0">
                <a:solidFill>
                  <a:srgbClr val="FF0000"/>
                </a:solidFill>
              </a:rPr>
              <a:t>(defined later)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24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Main points till now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Syntax: notation for defining functions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</a:t>
            </a:r>
            <a:r>
              <a:rPr lang="en-US" altLang="zh-CN" dirty="0" smtClean="0">
                <a:sym typeface="Symbol" panose="05050102010706020507" pitchFamily="18" charset="2"/>
              </a:rPr>
              <a:t>(</a:t>
            </a:r>
            <a:r>
              <a:rPr lang="en-US" altLang="zh-CN" dirty="0">
                <a:sym typeface="Symbol" panose="05050102010706020507" pitchFamily="18" charset="2"/>
              </a:rPr>
              <a:t>Terms)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M</a:t>
            </a:r>
            <a:r>
              <a:rPr lang="en-US" altLang="zh-CN" dirty="0">
                <a:sym typeface="Symbol" panose="05050102010706020507" pitchFamily="18" charset="2"/>
              </a:rPr>
              <a:t>,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N</a:t>
            </a:r>
            <a:r>
              <a:rPr lang="en-US" altLang="zh-CN" dirty="0">
                <a:sym typeface="Symbol" panose="05050102010706020507" pitchFamily="18" charset="2"/>
              </a:rPr>
              <a:t>  ::=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x</a:t>
            </a:r>
            <a:r>
              <a:rPr lang="en-US" altLang="zh-CN" dirty="0">
                <a:sym typeface="Symbol" panose="05050102010706020507" pitchFamily="18" charset="2"/>
              </a:rPr>
              <a:t>  |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x. M  </a:t>
            </a:r>
            <a:r>
              <a:rPr lang="en-US" altLang="zh-CN" dirty="0">
                <a:sym typeface="Symbol" panose="05050102010706020507" pitchFamily="18" charset="2"/>
              </a:rPr>
              <a:t>|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M N</a:t>
            </a:r>
            <a:endParaRPr lang="en-US" altLang="zh-CN" dirty="0">
              <a:sym typeface="Symbol" panose="05050102010706020507" pitchFamily="18" charset="2"/>
            </a:endParaRPr>
          </a:p>
          <a:p>
            <a:pPr marL="457200" lvl="1" indent="0">
              <a:buNone/>
            </a:pPr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Next: semantics (reduction rules)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6448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 of reduction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49" y="1825624"/>
            <a:ext cx="7886701" cy="4623301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en-US" altLang="zh-CN" dirty="0">
                <a:solidFill>
                  <a:prstClr val="black"/>
                </a:solidFill>
              </a:rPr>
              <a:t>Basic rule is</a:t>
            </a:r>
            <a:r>
              <a:rPr lang="en-US" altLang="zh-CN" dirty="0">
                <a:solidFill>
                  <a:prstClr val="black"/>
                </a:solidFill>
                <a:sym typeface="Symbol" panose="05050102010706020507" pitchFamily="18" charset="2"/>
              </a:rPr>
              <a:t> -reduction</a:t>
            </a:r>
          </a:p>
          <a:p>
            <a:pPr marL="0" lvl="0" indent="0">
              <a:buNone/>
            </a:pP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            </a:t>
            </a:r>
            <a:r>
              <a:rPr lang="en-US" altLang="zh-CN" dirty="0">
                <a:sym typeface="Symbol" panose="05050102010706020507" pitchFamily="18" charset="2"/>
              </a:rPr>
              <a:t>(x. M) N        M[N/x]        </a:t>
            </a:r>
            <a:r>
              <a:rPr lang="en-US" altLang="zh-CN" b="1" i="1" dirty="0">
                <a:solidFill>
                  <a:srgbClr val="FF0000"/>
                </a:solidFill>
              </a:rPr>
              <a:t>(Substitution)</a:t>
            </a:r>
          </a:p>
          <a:p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Repeatedly </a:t>
            </a:r>
            <a:r>
              <a:rPr lang="en-US" altLang="zh-CN" dirty="0">
                <a:solidFill>
                  <a:prstClr val="black"/>
                </a:solidFill>
                <a:sym typeface="Symbol" panose="05050102010706020507" pitchFamily="18" charset="2"/>
              </a:rPr>
              <a:t>apply 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reduction rule </a:t>
            </a:r>
            <a:r>
              <a:rPr lang="en-US" altLang="zh-CN" dirty="0">
                <a:solidFill>
                  <a:prstClr val="black"/>
                </a:solidFill>
                <a:sym typeface="Symbol" panose="05050102010706020507" pitchFamily="18" charset="2"/>
              </a:rPr>
              <a:t>to 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any sub-term</a:t>
            </a:r>
            <a:endParaRPr lang="en-US" altLang="zh-CN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altLang="zh-CN" sz="2400" dirty="0" smtClean="0"/>
              <a:t>Example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altLang="zh-CN" sz="2400" dirty="0" smtClean="0"/>
              <a:t>          (</a:t>
            </a:r>
            <a:r>
              <a:rPr lang="en-US" altLang="zh-CN" sz="2400" dirty="0">
                <a:sym typeface="Symbol" panose="05050102010706020507" pitchFamily="18" charset="2"/>
              </a:rPr>
              <a:t>f.  x. f (f x)) (y. y+1) 5</a:t>
            </a:r>
          </a:p>
          <a:p>
            <a:pPr marL="0" indent="0"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</a:t>
            </a:r>
            <a:r>
              <a:rPr lang="en-US" altLang="zh-CN" sz="2400" dirty="0" smtClean="0">
                <a:sym typeface="Symbol" panose="05050102010706020507" pitchFamily="18" charset="2"/>
              </a:rPr>
              <a:t>  </a:t>
            </a:r>
            <a:r>
              <a:rPr lang="en-US" altLang="zh-CN" sz="2400" dirty="0">
                <a:sym typeface="Symbol" panose="05050102010706020507" pitchFamily="18" charset="2"/>
              </a:rPr>
              <a:t>(x. </a:t>
            </a:r>
            <a:r>
              <a:rPr lang="en-US" altLang="zh-CN" sz="2400" dirty="0">
                <a:solidFill>
                  <a:srgbClr val="A00000"/>
                </a:solidFill>
                <a:sym typeface="Symbol" panose="05050102010706020507" pitchFamily="18" charset="2"/>
              </a:rPr>
              <a:t>(y. y+1)</a:t>
            </a:r>
            <a:r>
              <a:rPr lang="en-US" altLang="zh-CN" sz="2400" dirty="0">
                <a:sym typeface="Symbol" panose="05050102010706020507" pitchFamily="18" charset="2"/>
              </a:rPr>
              <a:t> (</a:t>
            </a:r>
            <a:r>
              <a:rPr lang="en-US" altLang="zh-CN" sz="2400" dirty="0">
                <a:solidFill>
                  <a:srgbClr val="A00000"/>
                </a:solidFill>
                <a:sym typeface="Symbol" panose="05050102010706020507" pitchFamily="18" charset="2"/>
              </a:rPr>
              <a:t>(y. y+1)</a:t>
            </a:r>
            <a:r>
              <a:rPr lang="en-US" altLang="zh-CN" sz="2400" dirty="0">
                <a:sym typeface="Symbol" panose="05050102010706020507" pitchFamily="18" charset="2"/>
              </a:rPr>
              <a:t> x)) 5</a:t>
            </a:r>
          </a:p>
          <a:p>
            <a:pPr marL="0" indent="0"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     </a:t>
            </a:r>
            <a:r>
              <a:rPr lang="en-US" altLang="zh-CN" sz="2400" dirty="0">
                <a:sym typeface="Symbol" panose="05050102010706020507" pitchFamily="18" charset="2"/>
              </a:rPr>
              <a:t>(x. (y. y+1) (</a:t>
            </a:r>
            <a:r>
              <a:rPr lang="en-US" altLang="zh-CN" sz="2400" dirty="0">
                <a:solidFill>
                  <a:srgbClr val="A00000"/>
                </a:solidFill>
                <a:sym typeface="Symbol" panose="05050102010706020507" pitchFamily="18" charset="2"/>
              </a:rPr>
              <a:t>x</a:t>
            </a:r>
            <a:r>
              <a:rPr lang="en-US" altLang="zh-CN" sz="2400" dirty="0">
                <a:sym typeface="Symbol" panose="05050102010706020507" pitchFamily="18" charset="2"/>
              </a:rPr>
              <a:t>+1)) 5</a:t>
            </a:r>
          </a:p>
          <a:p>
            <a:pPr marL="0" indent="0"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</a:t>
            </a:r>
            <a:r>
              <a:rPr lang="en-US" altLang="zh-CN" sz="2400" dirty="0" smtClean="0">
                <a:sym typeface="Symbol" panose="05050102010706020507" pitchFamily="18" charset="2"/>
              </a:rPr>
              <a:t>  </a:t>
            </a:r>
            <a:r>
              <a:rPr lang="en-US" altLang="zh-CN" sz="2400" dirty="0">
                <a:sym typeface="Symbol" panose="05050102010706020507" pitchFamily="18" charset="2"/>
              </a:rPr>
              <a:t>(x. </a:t>
            </a:r>
            <a:r>
              <a:rPr lang="en-US" altLang="zh-CN" sz="2400" dirty="0">
                <a:solidFill>
                  <a:srgbClr val="A00000"/>
                </a:solidFill>
                <a:sym typeface="Symbol" panose="05050102010706020507" pitchFamily="18" charset="2"/>
              </a:rPr>
              <a:t>(x+1)</a:t>
            </a:r>
            <a:r>
              <a:rPr lang="en-US" altLang="zh-CN" sz="2400" dirty="0">
                <a:sym typeface="Symbol" panose="05050102010706020507" pitchFamily="18" charset="2"/>
              </a:rPr>
              <a:t>+1) 5</a:t>
            </a:r>
          </a:p>
          <a:p>
            <a:pPr marL="0" indent="0"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</a:t>
            </a:r>
            <a:r>
              <a:rPr lang="en-US" altLang="zh-CN" sz="2400" dirty="0" smtClean="0">
                <a:sym typeface="Symbol" panose="05050102010706020507" pitchFamily="18" charset="2"/>
              </a:rPr>
              <a:t>  </a:t>
            </a:r>
            <a:r>
              <a:rPr lang="en-US" altLang="zh-CN" sz="2400" dirty="0">
                <a:sym typeface="Symbol" panose="05050102010706020507" pitchFamily="18" charset="2"/>
              </a:rPr>
              <a:t>5+1+1 </a:t>
            </a:r>
            <a:r>
              <a:rPr lang="en-US" altLang="zh-CN" sz="2400" dirty="0" smtClean="0">
                <a:sym typeface="Symbol" panose="05050102010706020507" pitchFamily="18" charset="2"/>
              </a:rPr>
              <a:t> 7</a:t>
            </a:r>
            <a:endParaRPr lang="en-US" altLang="zh-CN" sz="2400" dirty="0"/>
          </a:p>
        </p:txBody>
      </p:sp>
      <p:sp>
        <p:nvSpPr>
          <p:cNvPr id="4" name="椭圆 3"/>
          <p:cNvSpPr/>
          <p:nvPr/>
        </p:nvSpPr>
        <p:spPr>
          <a:xfrm>
            <a:off x="3224876" y="3859611"/>
            <a:ext cx="1003556" cy="4337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曲线连接符 4"/>
          <p:cNvCxnSpPr>
            <a:stCxn id="4" idx="1"/>
          </p:cNvCxnSpPr>
          <p:nvPr/>
        </p:nvCxnSpPr>
        <p:spPr>
          <a:xfrm rot="16200000" flipH="1" flipV="1">
            <a:off x="2528551" y="3103065"/>
            <a:ext cx="23225" cy="1663359"/>
          </a:xfrm>
          <a:prstGeom prst="curvedConnector4">
            <a:avLst>
              <a:gd name="adj1" fmla="val -984284"/>
              <a:gd name="adj2" fmla="val 9926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椭圆 5"/>
          <p:cNvSpPr/>
          <p:nvPr/>
        </p:nvSpPr>
        <p:spPr>
          <a:xfrm>
            <a:off x="4228432" y="4317216"/>
            <a:ext cx="293077" cy="4337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曲线连接符 6"/>
          <p:cNvCxnSpPr>
            <a:stCxn id="6" idx="1"/>
          </p:cNvCxnSpPr>
          <p:nvPr/>
        </p:nvCxnSpPr>
        <p:spPr>
          <a:xfrm rot="16200000" flipH="1" flipV="1">
            <a:off x="3815719" y="4062525"/>
            <a:ext cx="137420" cy="773846"/>
          </a:xfrm>
          <a:prstGeom prst="curvedConnector4">
            <a:avLst>
              <a:gd name="adj1" fmla="val -96308"/>
              <a:gd name="adj2" fmla="val 994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椭圆 7"/>
          <p:cNvSpPr/>
          <p:nvPr/>
        </p:nvSpPr>
        <p:spPr>
          <a:xfrm>
            <a:off x="3080084" y="4791128"/>
            <a:ext cx="571468" cy="4337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曲线连接符 8"/>
          <p:cNvCxnSpPr>
            <a:stCxn id="8" idx="1"/>
          </p:cNvCxnSpPr>
          <p:nvPr/>
        </p:nvCxnSpPr>
        <p:spPr>
          <a:xfrm rot="16200000" flipH="1" flipV="1">
            <a:off x="2691754" y="4460927"/>
            <a:ext cx="78297" cy="865742"/>
          </a:xfrm>
          <a:prstGeom prst="curvedConnector4">
            <a:avLst>
              <a:gd name="adj1" fmla="val -184399"/>
              <a:gd name="adj2" fmla="val 1006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椭圆 31"/>
          <p:cNvSpPr/>
          <p:nvPr/>
        </p:nvSpPr>
        <p:spPr>
          <a:xfrm>
            <a:off x="3026449" y="5224882"/>
            <a:ext cx="222903" cy="4337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曲线连接符 32"/>
          <p:cNvCxnSpPr>
            <a:stCxn id="32" idx="1"/>
          </p:cNvCxnSpPr>
          <p:nvPr/>
        </p:nvCxnSpPr>
        <p:spPr>
          <a:xfrm rot="16200000" flipH="1" flipV="1">
            <a:off x="2356877" y="4664486"/>
            <a:ext cx="78297" cy="1326132"/>
          </a:xfrm>
          <a:prstGeom prst="curvedConnector4">
            <a:avLst>
              <a:gd name="adj1" fmla="val -122932"/>
              <a:gd name="adj2" fmla="val 993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90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Substitution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8070507" cy="4351338"/>
          </a:xfrm>
        </p:spPr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n-US" altLang="zh-CN" sz="2800" dirty="0" smtClean="0">
                <a:sym typeface="Symbol" panose="05050102010706020507" pitchFamily="18" charset="2"/>
              </a:rPr>
              <a:t>M[N/x]:  replace x by N in M</a:t>
            </a:r>
          </a:p>
          <a:p>
            <a:pPr marL="685800" lvl="2"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Defined by induction on </a:t>
            </a:r>
            <a:r>
              <a:rPr lang="en-US" altLang="zh-CN" sz="2400" dirty="0" smtClean="0">
                <a:sym typeface="Symbol" panose="05050102010706020507" pitchFamily="18" charset="2"/>
              </a:rPr>
              <a:t>terms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lvl="1" indent="0">
              <a:spcBef>
                <a:spcPts val="2400"/>
              </a:spcBef>
              <a:buNone/>
            </a:pPr>
            <a:r>
              <a:rPr lang="en-US" altLang="zh-CN" dirty="0" smtClean="0"/>
              <a:t>x[N/x]  </a:t>
            </a:r>
            <a:r>
              <a:rPr lang="en-US" altLang="zh-CN" dirty="0" smtClean="0">
                <a:sym typeface="Symbol" panose="05050102010706020507" pitchFamily="18" charset="2"/>
              </a:rPr>
              <a:t>  N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 smtClean="0"/>
              <a:t>y[N/x]  </a:t>
            </a:r>
            <a:r>
              <a:rPr lang="en-US" altLang="zh-CN" dirty="0" smtClean="0">
                <a:sym typeface="Symbol" panose="05050102010706020507" pitchFamily="18" charset="2"/>
              </a:rPr>
              <a:t>  y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(M P)[N/x]    (M[N/x]) (P[N/x])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(</a:t>
            </a:r>
            <a:r>
              <a:rPr lang="en-US" altLang="zh-CN" dirty="0" err="1" smtClean="0">
                <a:sym typeface="Symbol" panose="05050102010706020507" pitchFamily="18" charset="2"/>
              </a:rPr>
              <a:t>x.M</a:t>
            </a:r>
            <a:r>
              <a:rPr lang="en-US" altLang="zh-CN" dirty="0" smtClean="0">
                <a:sym typeface="Symbol" panose="05050102010706020507" pitchFamily="18" charset="2"/>
              </a:rPr>
              <a:t>)[N/x]    </a:t>
            </a:r>
            <a:r>
              <a:rPr lang="en-US" altLang="zh-CN" dirty="0" err="1" smtClean="0">
                <a:sym typeface="Symbol" panose="05050102010706020507" pitchFamily="18" charset="2"/>
              </a:rPr>
              <a:t>x.M</a:t>
            </a:r>
            <a:r>
              <a:rPr lang="en-US" altLang="zh-CN" dirty="0" smtClean="0">
                <a:sym typeface="Symbol" panose="05050102010706020507" pitchFamily="18" charset="2"/>
              </a:rPr>
              <a:t>    </a:t>
            </a:r>
            <a:r>
              <a:rPr lang="en-US" altLang="zh-CN" b="1" i="1" dirty="0" smtClean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b="1" i="1" dirty="0">
                <a:solidFill>
                  <a:srgbClr val="FF0000"/>
                </a:solidFill>
              </a:rPr>
              <a:t>Only replace free variables</a:t>
            </a:r>
            <a:r>
              <a:rPr lang="en-US" altLang="zh-CN" b="1" i="1" dirty="0" smtClean="0">
                <a:solidFill>
                  <a:srgbClr val="FF0000"/>
                </a:solidFill>
              </a:rPr>
              <a:t>!)</a:t>
            </a:r>
            <a:endParaRPr lang="en-US" altLang="zh-CN" b="1" i="1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(</a:t>
            </a:r>
            <a:r>
              <a:rPr lang="en-US" altLang="zh-CN" dirty="0" err="1" smtClean="0">
                <a:sym typeface="Symbol" panose="05050102010706020507" pitchFamily="18" charset="2"/>
              </a:rPr>
              <a:t>y.M</a:t>
            </a:r>
            <a:r>
              <a:rPr lang="en-US" altLang="zh-CN" dirty="0">
                <a:sym typeface="Symbol" panose="05050102010706020507" pitchFamily="18" charset="2"/>
              </a:rPr>
              <a:t>)[N/x]  </a:t>
            </a:r>
            <a:r>
              <a:rPr lang="en-US" altLang="zh-CN" dirty="0" smtClean="0">
                <a:sym typeface="Symbol" panose="05050102010706020507" pitchFamily="18" charset="2"/>
              </a:rPr>
              <a:t>  ?</a:t>
            </a:r>
            <a:endParaRPr lang="en-US" altLang="zh-CN" dirty="0">
              <a:sym typeface="Symbol" panose="05050102010706020507" pitchFamily="18" charset="2"/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zh-CN" altLang="en-US" dirty="0"/>
          </a:p>
        </p:txBody>
      </p:sp>
      <p:sp>
        <p:nvSpPr>
          <p:cNvPr id="5" name="圆角矩形标注 4"/>
          <p:cNvSpPr/>
          <p:nvPr/>
        </p:nvSpPr>
        <p:spPr>
          <a:xfrm>
            <a:off x="4824662" y="5041232"/>
            <a:ext cx="3573379" cy="962526"/>
          </a:xfrm>
          <a:prstGeom prst="wedgeRoundRectCallout">
            <a:avLst>
              <a:gd name="adj1" fmla="val -49039"/>
              <a:gd name="adj2" fmla="val -772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Because names of bound variables do </a:t>
            </a:r>
            <a:r>
              <a:rPr lang="en-US" altLang="zh-CN" sz="2400" b="1" i="1" dirty="0" smtClean="0"/>
              <a:t>not </a:t>
            </a:r>
            <a:r>
              <a:rPr lang="en-US" altLang="zh-CN" sz="2400" dirty="0" smtClean="0"/>
              <a:t>matter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8858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What is</a:t>
            </a:r>
            <a:r>
              <a:rPr lang="en-US" altLang="zh-CN" smtClean="0">
                <a:sym typeface="Symbol" panose="05050102010706020507" pitchFamily="18" charset="2"/>
              </a:rPr>
              <a:t> -calculus</a:t>
            </a:r>
            <a:r>
              <a:rPr lang="en-US" altLang="zh-CN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Programming language</a:t>
            </a:r>
          </a:p>
          <a:p>
            <a:pPr lvl="1"/>
            <a:r>
              <a:rPr lang="en-US" altLang="zh-CN" dirty="0" smtClean="0"/>
              <a:t>Invented in 1930s, by </a:t>
            </a:r>
            <a:r>
              <a:rPr lang="en-US" altLang="zh-CN" u="sng" dirty="0" smtClean="0"/>
              <a:t>Alonzo Church </a:t>
            </a:r>
            <a:r>
              <a:rPr lang="en-US" altLang="zh-CN" dirty="0" smtClean="0"/>
              <a:t>and </a:t>
            </a:r>
            <a:r>
              <a:rPr lang="en-US" altLang="zh-CN" u="sng" dirty="0" smtClean="0"/>
              <a:t>Stephen Cole Kleene</a:t>
            </a:r>
          </a:p>
          <a:p>
            <a:pPr>
              <a:spcBef>
                <a:spcPts val="2400"/>
              </a:spcBef>
            </a:pPr>
            <a:r>
              <a:rPr lang="en-US" altLang="zh-CN" dirty="0" smtClean="0"/>
              <a:t>Model for computation</a:t>
            </a:r>
          </a:p>
          <a:p>
            <a:pPr lvl="1"/>
            <a:r>
              <a:rPr lang="en-US" altLang="zh-CN" u="sng" dirty="0" smtClean="0"/>
              <a:t>Alan Turing</a:t>
            </a:r>
            <a:r>
              <a:rPr lang="en-US" altLang="zh-CN" dirty="0" smtClean="0"/>
              <a:t>, 1937: Turing machines equal </a:t>
            </a:r>
            <a:r>
              <a:rPr lang="en-US" altLang="zh-CN" dirty="0" smtClean="0">
                <a:sym typeface="Symbol" panose="05050102010706020507" pitchFamily="18" charset="2"/>
              </a:rPr>
              <a:t>-calculus</a:t>
            </a:r>
            <a:r>
              <a:rPr lang="en-US" altLang="zh-CN" dirty="0" smtClean="0"/>
              <a:t> in expressiveness</a:t>
            </a:r>
          </a:p>
        </p:txBody>
      </p:sp>
    </p:spTree>
    <p:extLst>
      <p:ext uri="{BB962C8B-B14F-4D97-AF65-F5344CB8AC3E}">
        <p14:creationId xmlns:p14="http://schemas.microsoft.com/office/powerpoint/2010/main" val="244610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Substitution – avoid name capture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9923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Example :   </a:t>
            </a:r>
            <a:r>
              <a:rPr lang="en-US" altLang="zh-CN" sz="2800" dirty="0" smtClean="0">
                <a:sym typeface="Symbol" panose="05050102010706020507" pitchFamily="18" charset="2"/>
              </a:rPr>
              <a:t>(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x. 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x - y)[</a:t>
            </a:r>
            <a:r>
              <a:rPr lang="en-US" altLang="zh-CN" sz="2800" dirty="0" smtClean="0">
                <a:sym typeface="Symbol" panose="05050102010706020507" pitchFamily="18" charset="2"/>
              </a:rPr>
              <a:t>x/y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]</a:t>
            </a:r>
            <a:endParaRPr lang="en-US" altLang="zh-CN" dirty="0"/>
          </a:p>
          <a:p>
            <a:pPr marL="0" indent="0">
              <a:spcBef>
                <a:spcPts val="1800"/>
              </a:spcBef>
              <a:buNone/>
            </a:pPr>
            <a:r>
              <a:rPr lang="en-US" altLang="zh-CN" dirty="0"/>
              <a:t>Substitute “blindly</a:t>
            </a:r>
            <a:r>
              <a:rPr lang="en-US" altLang="zh-CN" dirty="0" smtClean="0"/>
              <a:t>”:</a:t>
            </a:r>
            <a:r>
              <a:rPr lang="en-US" altLang="zh-CN" sz="2800" dirty="0" smtClean="0"/>
              <a:t>     </a:t>
            </a:r>
            <a:r>
              <a:rPr lang="en-US" altLang="zh-CN" sz="2800" dirty="0">
                <a:sym typeface="Symbol" panose="05050102010706020507" pitchFamily="18" charset="2"/>
              </a:rPr>
              <a:t>x</a:t>
            </a:r>
            <a:r>
              <a:rPr lang="en-US" altLang="zh-CN" sz="2800" dirty="0" smtClean="0">
                <a:sym typeface="Symbol" panose="05050102010706020507" pitchFamily="18" charset="2"/>
              </a:rPr>
              <a:t>. x - </a:t>
            </a:r>
            <a:r>
              <a:rPr lang="en-US" altLang="zh-CN" sz="2800" dirty="0" smtClean="0">
                <a:solidFill>
                  <a:srgbClr val="0000FF"/>
                </a:solidFill>
                <a:sym typeface="Symbol" panose="05050102010706020507" pitchFamily="18" charset="2"/>
              </a:rPr>
              <a:t>x</a:t>
            </a:r>
            <a:endParaRPr lang="en-US" altLang="zh-CN" sz="2800" dirty="0" smtClean="0">
              <a:sym typeface="Symbol" panose="05050102010706020507" pitchFamily="18" charset="2"/>
            </a:endParaRPr>
          </a:p>
          <a:p>
            <a:pPr marL="0" lvl="1" indent="0">
              <a:spcBef>
                <a:spcPts val="1800"/>
              </a:spcBef>
              <a:buNone/>
            </a:pPr>
            <a:r>
              <a:rPr lang="en-US" altLang="zh-CN" sz="2800" dirty="0" smtClean="0">
                <a:sym typeface="Symbol" panose="05050102010706020507" pitchFamily="18" charset="2"/>
              </a:rPr>
              <a:t>Problem: </a:t>
            </a:r>
            <a:r>
              <a:rPr lang="en-US" altLang="zh-CN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unintended name capture!!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altLang="zh-CN" dirty="0" smtClean="0"/>
              <a:t>Solution: </a:t>
            </a:r>
            <a:r>
              <a:rPr lang="en-US" altLang="zh-CN" dirty="0" smtClean="0">
                <a:solidFill>
                  <a:srgbClr val="FF0000"/>
                </a:solidFill>
              </a:rPr>
              <a:t>rename </a:t>
            </a:r>
            <a:r>
              <a:rPr lang="en-US" altLang="zh-CN" dirty="0">
                <a:solidFill>
                  <a:srgbClr val="FF0000"/>
                </a:solidFill>
              </a:rPr>
              <a:t>bound </a:t>
            </a:r>
            <a:r>
              <a:rPr lang="en-US" altLang="zh-CN" dirty="0" smtClean="0">
                <a:solidFill>
                  <a:srgbClr val="FF0000"/>
                </a:solidFill>
              </a:rPr>
              <a:t>variables before substitution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   </a:t>
            </a:r>
            <a:r>
              <a:rPr lang="en-US" altLang="zh-CN" dirty="0">
                <a:sym typeface="Symbol" panose="05050102010706020507" pitchFamily="18" charset="2"/>
              </a:rPr>
              <a:t>(</a:t>
            </a:r>
            <a:r>
              <a:rPr lang="en-US" altLang="zh-CN" dirty="0">
                <a:solidFill>
                  <a:prstClr val="black"/>
                </a:solidFill>
                <a:sym typeface="Symbol" panose="05050102010706020507" pitchFamily="18" charset="2"/>
              </a:rPr>
              <a:t>x. 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x - y)[</a:t>
            </a:r>
            <a:r>
              <a:rPr lang="en-US" altLang="zh-CN" dirty="0" smtClean="0">
                <a:sym typeface="Symbol" panose="05050102010706020507" pitchFamily="18" charset="2"/>
              </a:rPr>
              <a:t>x/y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] 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= </a:t>
            </a:r>
            <a:r>
              <a:rPr lang="en-US" altLang="zh-CN" dirty="0">
                <a:sym typeface="Symbol" panose="05050102010706020507" pitchFamily="18" charset="2"/>
              </a:rPr>
              <a:t>(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.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 - y)[</a:t>
            </a:r>
            <a:r>
              <a:rPr lang="en-US" altLang="zh-CN" dirty="0" smtClean="0">
                <a:sym typeface="Symbol" panose="05050102010706020507" pitchFamily="18" charset="2"/>
              </a:rPr>
              <a:t>x/y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] </a:t>
            </a:r>
          </a:p>
          <a:p>
            <a:pPr marL="0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= </a:t>
            </a:r>
            <a:r>
              <a:rPr lang="en-US" altLang="zh-CN" dirty="0">
                <a:sym typeface="Symbol" panose="05050102010706020507" pitchFamily="18" charset="2"/>
              </a:rPr>
              <a:t>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smtClean="0">
                <a:sym typeface="Symbol" panose="05050102010706020507" pitchFamily="18" charset="2"/>
              </a:rPr>
              <a:t>.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smtClean="0">
                <a:sym typeface="Symbol" panose="05050102010706020507" pitchFamily="18" charset="2"/>
              </a:rPr>
              <a:t> - x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4349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Substitution – avoid name capture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9923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Example :   </a:t>
            </a:r>
            <a:r>
              <a:rPr lang="en-US" altLang="zh-CN" sz="2800" dirty="0" smtClean="0">
                <a:sym typeface="Symbol" panose="05050102010706020507" pitchFamily="18" charset="2"/>
              </a:rPr>
              <a:t>(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x. 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f (f 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x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))[</a:t>
            </a:r>
            <a:r>
              <a:rPr lang="en-US" altLang="zh-CN" sz="2800" dirty="0">
                <a:sym typeface="Symbol" panose="05050102010706020507" pitchFamily="18" charset="2"/>
              </a:rPr>
              <a:t>(y. </a:t>
            </a:r>
            <a:r>
              <a:rPr lang="en-US" altLang="zh-CN" sz="2800" dirty="0" err="1">
                <a:sym typeface="Symbol" panose="05050102010706020507" pitchFamily="18" charset="2"/>
              </a:rPr>
              <a:t>y+x</a:t>
            </a:r>
            <a:r>
              <a:rPr lang="en-US" altLang="zh-CN" sz="2800" dirty="0" smtClean="0">
                <a:sym typeface="Symbol" panose="05050102010706020507" pitchFamily="18" charset="2"/>
              </a:rPr>
              <a:t>)/f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]</a:t>
            </a:r>
            <a:endParaRPr lang="en-US" altLang="zh-CN" dirty="0"/>
          </a:p>
          <a:p>
            <a:pPr marL="0" indent="0">
              <a:spcBef>
                <a:spcPts val="1800"/>
              </a:spcBef>
              <a:buNone/>
            </a:pPr>
            <a:r>
              <a:rPr lang="en-US" altLang="zh-CN" dirty="0"/>
              <a:t>Substitute “blindly</a:t>
            </a:r>
            <a:r>
              <a:rPr lang="en-US" altLang="zh-CN" dirty="0" smtClean="0"/>
              <a:t>”:</a:t>
            </a:r>
            <a:r>
              <a:rPr lang="en-US" altLang="zh-CN" sz="2800" dirty="0" smtClean="0"/>
              <a:t>     </a:t>
            </a:r>
            <a:r>
              <a:rPr lang="en-US" altLang="zh-CN" sz="2800" dirty="0">
                <a:sym typeface="Symbol" panose="05050102010706020507" pitchFamily="18" charset="2"/>
              </a:rPr>
              <a:t>x</a:t>
            </a:r>
            <a:r>
              <a:rPr lang="en-US" altLang="zh-CN" sz="2800" dirty="0" smtClean="0">
                <a:sym typeface="Symbol" panose="05050102010706020507" pitchFamily="18" charset="2"/>
              </a:rPr>
              <a:t>. </a:t>
            </a:r>
            <a:r>
              <a:rPr lang="en-US" altLang="zh-CN" sz="2800" dirty="0">
                <a:solidFill>
                  <a:srgbClr val="0000FF"/>
                </a:solidFill>
                <a:sym typeface="Symbol" panose="05050102010706020507" pitchFamily="18" charset="2"/>
              </a:rPr>
              <a:t>(y. </a:t>
            </a:r>
            <a:r>
              <a:rPr lang="en-US" altLang="zh-CN" sz="2800" dirty="0" err="1">
                <a:solidFill>
                  <a:srgbClr val="0000FF"/>
                </a:solidFill>
                <a:sym typeface="Symbol" panose="05050102010706020507" pitchFamily="18" charset="2"/>
              </a:rPr>
              <a:t>y+x</a:t>
            </a:r>
            <a:r>
              <a:rPr lang="en-US" altLang="zh-CN" sz="2800" dirty="0">
                <a:solidFill>
                  <a:srgbClr val="0000FF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en-US" altLang="zh-CN" sz="2800" dirty="0">
                <a:solidFill>
                  <a:srgbClr val="0000FF"/>
                </a:solidFill>
                <a:sym typeface="Symbol" panose="05050102010706020507" pitchFamily="18" charset="2"/>
              </a:rPr>
              <a:t>(y. </a:t>
            </a:r>
            <a:r>
              <a:rPr lang="en-US" altLang="zh-CN" sz="2800" dirty="0" err="1">
                <a:solidFill>
                  <a:srgbClr val="0000FF"/>
                </a:solidFill>
                <a:sym typeface="Symbol" panose="05050102010706020507" pitchFamily="18" charset="2"/>
              </a:rPr>
              <a:t>y+x</a:t>
            </a:r>
            <a:r>
              <a:rPr lang="en-US" altLang="zh-CN" sz="2800" dirty="0">
                <a:solidFill>
                  <a:srgbClr val="0000FF"/>
                </a:solidFill>
                <a:sym typeface="Symbol" panose="05050102010706020507" pitchFamily="18" charset="2"/>
              </a:rPr>
              <a:t>)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x)</a:t>
            </a:r>
          </a:p>
          <a:p>
            <a:pPr marL="0" lvl="1" indent="0">
              <a:spcBef>
                <a:spcPts val="1800"/>
              </a:spcBef>
              <a:buNone/>
            </a:pPr>
            <a:r>
              <a:rPr lang="en-US" altLang="zh-CN" sz="2800" dirty="0" smtClean="0">
                <a:sym typeface="Symbol" panose="05050102010706020507" pitchFamily="18" charset="2"/>
              </a:rPr>
              <a:t>Problem: x in (</a:t>
            </a:r>
            <a:r>
              <a:rPr lang="en-US" altLang="zh-CN" sz="2800" dirty="0">
                <a:sym typeface="Symbol" panose="05050102010706020507" pitchFamily="18" charset="2"/>
              </a:rPr>
              <a:t>y. 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y+x</a:t>
            </a:r>
            <a:r>
              <a:rPr lang="en-US" altLang="zh-CN" sz="2800" dirty="0" smtClean="0">
                <a:sym typeface="Symbol" panose="05050102010706020507" pitchFamily="18" charset="2"/>
              </a:rPr>
              <a:t>) got bound – </a:t>
            </a:r>
            <a:r>
              <a:rPr lang="en-US" altLang="zh-CN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unintended name capture!!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altLang="zh-CN" dirty="0" smtClean="0"/>
              <a:t>Solution: </a:t>
            </a:r>
            <a:r>
              <a:rPr lang="en-US" altLang="zh-CN" dirty="0" smtClean="0">
                <a:solidFill>
                  <a:srgbClr val="FF0000"/>
                </a:solidFill>
              </a:rPr>
              <a:t>rename </a:t>
            </a:r>
            <a:r>
              <a:rPr lang="en-US" altLang="zh-CN" dirty="0">
                <a:solidFill>
                  <a:srgbClr val="FF0000"/>
                </a:solidFill>
              </a:rPr>
              <a:t>bound </a:t>
            </a:r>
            <a:r>
              <a:rPr lang="en-US" altLang="zh-CN" dirty="0" smtClean="0">
                <a:solidFill>
                  <a:srgbClr val="FF0000"/>
                </a:solidFill>
              </a:rPr>
              <a:t>variables before substitution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   </a:t>
            </a:r>
            <a:r>
              <a:rPr lang="en-US" altLang="zh-CN" dirty="0">
                <a:sym typeface="Symbol" panose="05050102010706020507" pitchFamily="18" charset="2"/>
              </a:rPr>
              <a:t>(</a:t>
            </a:r>
            <a:r>
              <a:rPr lang="en-US" altLang="zh-CN" dirty="0">
                <a:solidFill>
                  <a:prstClr val="black"/>
                </a:solidFill>
                <a:sym typeface="Symbol" panose="05050102010706020507" pitchFamily="18" charset="2"/>
              </a:rPr>
              <a:t>x. f (f x))[</a:t>
            </a:r>
            <a:r>
              <a:rPr lang="en-US" altLang="zh-CN" dirty="0">
                <a:sym typeface="Symbol" panose="05050102010706020507" pitchFamily="18" charset="2"/>
              </a:rPr>
              <a:t>(y.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>
                <a:sym typeface="Symbol" panose="05050102010706020507" pitchFamily="18" charset="2"/>
              </a:rPr>
              <a:t>)/f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] 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= </a:t>
            </a:r>
            <a:r>
              <a:rPr lang="en-US" altLang="zh-CN" dirty="0">
                <a:sym typeface="Symbol" panose="05050102010706020507" pitchFamily="18" charset="2"/>
              </a:rPr>
              <a:t>(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. </a:t>
            </a:r>
            <a:r>
              <a:rPr lang="en-US" altLang="zh-CN" dirty="0">
                <a:solidFill>
                  <a:prstClr val="black"/>
                </a:solidFill>
                <a:sym typeface="Symbol" panose="05050102010706020507" pitchFamily="18" charset="2"/>
              </a:rPr>
              <a:t>f (f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))[</a:t>
            </a:r>
            <a:r>
              <a:rPr lang="en-US" altLang="zh-CN" dirty="0" smtClean="0">
                <a:sym typeface="Symbol" panose="05050102010706020507" pitchFamily="18" charset="2"/>
              </a:rPr>
              <a:t>(</a:t>
            </a:r>
            <a:r>
              <a:rPr lang="en-US" altLang="zh-CN" dirty="0">
                <a:sym typeface="Symbol" panose="05050102010706020507" pitchFamily="18" charset="2"/>
              </a:rPr>
              <a:t>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>
                <a:sym typeface="Symbol" panose="05050102010706020507" pitchFamily="18" charset="2"/>
              </a:rPr>
              <a:t>)/f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] </a:t>
            </a:r>
          </a:p>
          <a:p>
            <a:pPr marL="0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= </a:t>
            </a:r>
            <a:r>
              <a:rPr lang="en-US" altLang="zh-CN" dirty="0">
                <a:sym typeface="Symbol" panose="05050102010706020507" pitchFamily="18" charset="2"/>
              </a:rPr>
              <a:t>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smtClean="0">
                <a:sym typeface="Symbol" panose="05050102010706020507" pitchFamily="18" charset="2"/>
              </a:rPr>
              <a:t>. </a:t>
            </a:r>
            <a:r>
              <a:rPr lang="en-US" altLang="zh-CN" dirty="0">
                <a:sym typeface="Symbol" panose="05050102010706020507" pitchFamily="18" charset="2"/>
              </a:rPr>
              <a:t>(y.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>
                <a:sym typeface="Symbol" panose="05050102010706020507" pitchFamily="18" charset="2"/>
              </a:rPr>
              <a:t>) ((y.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>
                <a:sym typeface="Symbol" panose="05050102010706020507" pitchFamily="18" charset="2"/>
              </a:rPr>
              <a:t>) 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altLang="zh-CN" dirty="0" smtClean="0">
                <a:sym typeface="Symbol" panose="05050102010706020507" pitchFamily="18" charset="2"/>
              </a:rPr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2660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Substitution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8070507" cy="4351338"/>
          </a:xfrm>
        </p:spPr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n-US" altLang="zh-CN" sz="2800" dirty="0" smtClean="0">
                <a:sym typeface="Symbol" panose="05050102010706020507" pitchFamily="18" charset="2"/>
              </a:rPr>
              <a:t>M[N/x]:  replace x by N in M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lvl="1" indent="0">
              <a:spcBef>
                <a:spcPts val="2400"/>
              </a:spcBef>
              <a:buNone/>
            </a:pPr>
            <a:r>
              <a:rPr lang="en-US" altLang="zh-CN" dirty="0" smtClean="0"/>
              <a:t>x[N/x]  </a:t>
            </a:r>
            <a:r>
              <a:rPr lang="en-US" altLang="zh-CN" dirty="0" smtClean="0">
                <a:sym typeface="Symbol" panose="05050102010706020507" pitchFamily="18" charset="2"/>
              </a:rPr>
              <a:t>  N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 smtClean="0"/>
              <a:t>y[N/x]  </a:t>
            </a:r>
            <a:r>
              <a:rPr lang="en-US" altLang="zh-CN" dirty="0" smtClean="0">
                <a:sym typeface="Symbol" panose="05050102010706020507" pitchFamily="18" charset="2"/>
              </a:rPr>
              <a:t>  y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(M P)[N/x]    (M[N/x]) (P[N/x])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(</a:t>
            </a:r>
            <a:r>
              <a:rPr lang="en-US" altLang="zh-CN" dirty="0" err="1" smtClean="0">
                <a:sym typeface="Symbol" panose="05050102010706020507" pitchFamily="18" charset="2"/>
              </a:rPr>
              <a:t>x.M</a:t>
            </a:r>
            <a:r>
              <a:rPr lang="en-US" altLang="zh-CN" dirty="0" smtClean="0">
                <a:sym typeface="Symbol" panose="05050102010706020507" pitchFamily="18" charset="2"/>
              </a:rPr>
              <a:t>)[N/x]    </a:t>
            </a:r>
            <a:r>
              <a:rPr lang="en-US" altLang="zh-CN" dirty="0" err="1" smtClean="0">
                <a:sym typeface="Symbol" panose="05050102010706020507" pitchFamily="18" charset="2"/>
              </a:rPr>
              <a:t>x.M</a:t>
            </a:r>
            <a:endParaRPr lang="en-US" altLang="zh-CN" dirty="0">
              <a:sym typeface="Symbol" panose="05050102010706020507" pitchFamily="18" charset="2"/>
            </a:endParaRP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(</a:t>
            </a:r>
            <a:r>
              <a:rPr lang="en-US" altLang="zh-CN" dirty="0" err="1" smtClean="0">
                <a:sym typeface="Symbol" panose="05050102010706020507" pitchFamily="18" charset="2"/>
              </a:rPr>
              <a:t>y.M</a:t>
            </a:r>
            <a:r>
              <a:rPr lang="en-US" altLang="zh-CN" dirty="0">
                <a:sym typeface="Symbol" panose="05050102010706020507" pitchFamily="18" charset="2"/>
              </a:rPr>
              <a:t>)[N/x]  </a:t>
            </a:r>
            <a:r>
              <a:rPr lang="en-US" altLang="zh-CN" dirty="0" smtClean="0">
                <a:sym typeface="Symbol" panose="05050102010706020507" pitchFamily="18" charset="2"/>
              </a:rPr>
              <a:t>  y.(M[N/x]),    if y  </a:t>
            </a:r>
            <a:r>
              <a:rPr lang="en-US" altLang="zh-CN" dirty="0" err="1" smtClean="0">
                <a:sym typeface="Symbol" panose="05050102010706020507" pitchFamily="18" charset="2"/>
              </a:rPr>
              <a:t>fv</a:t>
            </a:r>
            <a:r>
              <a:rPr lang="en-US" altLang="zh-CN" dirty="0" smtClean="0">
                <a:sym typeface="Symbol" panose="05050102010706020507" pitchFamily="18" charset="2"/>
              </a:rPr>
              <a:t>(N)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(</a:t>
            </a:r>
            <a:r>
              <a:rPr lang="en-US" altLang="zh-CN" dirty="0">
                <a:sym typeface="Symbol" panose="05050102010706020507" pitchFamily="18" charset="2"/>
              </a:rPr>
              <a:t></a:t>
            </a:r>
            <a:r>
              <a:rPr lang="en-US" altLang="zh-CN" dirty="0" err="1">
                <a:sym typeface="Symbol" panose="05050102010706020507" pitchFamily="18" charset="2"/>
              </a:rPr>
              <a:t>y.M</a:t>
            </a:r>
            <a:r>
              <a:rPr lang="en-US" altLang="zh-CN" dirty="0">
                <a:sym typeface="Symbol" panose="05050102010706020507" pitchFamily="18" charset="2"/>
              </a:rPr>
              <a:t>)[N/x]    </a:t>
            </a:r>
            <a:r>
              <a:rPr lang="en-US" altLang="zh-CN" dirty="0" smtClean="0">
                <a:sym typeface="Symbol" panose="05050102010706020507" pitchFamily="18" charset="2"/>
              </a:rPr>
              <a:t>z.(M[z/y][</a:t>
            </a:r>
            <a:r>
              <a:rPr lang="en-US" altLang="zh-CN" dirty="0">
                <a:sym typeface="Symbol" panose="05050102010706020507" pitchFamily="18" charset="2"/>
              </a:rPr>
              <a:t>N/x]),   </a:t>
            </a:r>
            <a:r>
              <a:rPr lang="en-US" altLang="zh-CN" dirty="0" smtClean="0">
                <a:sym typeface="Symbol" panose="05050102010706020507" pitchFamily="18" charset="2"/>
              </a:rPr>
              <a:t> if y  </a:t>
            </a:r>
            <a:r>
              <a:rPr lang="en-US" altLang="zh-CN" dirty="0" err="1">
                <a:sym typeface="Symbol" panose="05050102010706020507" pitchFamily="18" charset="2"/>
              </a:rPr>
              <a:t>fv</a:t>
            </a:r>
            <a:r>
              <a:rPr lang="en-US" altLang="zh-CN" dirty="0">
                <a:sym typeface="Symbol" panose="05050102010706020507" pitchFamily="18" charset="2"/>
              </a:rPr>
              <a:t>(N</a:t>
            </a:r>
            <a:r>
              <a:rPr lang="en-US" altLang="zh-CN" dirty="0" smtClean="0">
                <a:sym typeface="Symbol" panose="05050102010706020507" pitchFamily="18" charset="2"/>
              </a:rPr>
              <a:t>) and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z fresh</a:t>
            </a:r>
            <a:endParaRPr lang="en-US" altLang="zh-CN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28650" y="5503194"/>
            <a:ext cx="7387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>
                <a:solidFill>
                  <a:srgbClr val="FF0000"/>
                </a:solidFill>
              </a:rPr>
              <a:t>Easy rule: always rename variables to be distinct</a:t>
            </a:r>
            <a:endParaRPr lang="zh-CN" altLang="en-US" b="1" i="1" dirty="0">
              <a:solidFill>
                <a:srgbClr val="FF0000"/>
              </a:solidFill>
            </a:endParaRPr>
          </a:p>
        </p:txBody>
      </p:sp>
      <p:sp>
        <p:nvSpPr>
          <p:cNvPr id="4" name="圆角矩形标注 3"/>
          <p:cNvSpPr/>
          <p:nvPr/>
        </p:nvSpPr>
        <p:spPr>
          <a:xfrm>
            <a:off x="7185860" y="4001294"/>
            <a:ext cx="1660358" cy="709863"/>
          </a:xfrm>
          <a:prstGeom prst="wedgeRoundRectCallout">
            <a:avLst>
              <a:gd name="adj1" fmla="val -40399"/>
              <a:gd name="adj2" fmla="val 9300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/>
              <a:t>z is unused</a:t>
            </a:r>
            <a:endParaRPr lang="zh-CN" alt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86102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 of substitution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628650" y="2055269"/>
            <a:ext cx="7886700" cy="528638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   (</a:t>
            </a:r>
            <a:r>
              <a:rPr lang="zh-CN" altLang="en-US" dirty="0" smtClean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x. (</a:t>
            </a:r>
            <a:r>
              <a:rPr lang="zh-CN" altLang="en-US" dirty="0" smtClean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y. y z) (</a:t>
            </a:r>
            <a:r>
              <a:rPr lang="zh-CN" altLang="en-US" dirty="0" smtClean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w. w) z x)[y/z]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604587" y="3477125"/>
            <a:ext cx="6641431" cy="529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altLang="zh-CN" smtClean="0">
                <a:sym typeface="Symbol" panose="05050102010706020507" pitchFamily="18" charset="2"/>
              </a:rPr>
              <a:t>   (</a:t>
            </a:r>
            <a:r>
              <a:rPr lang="zh-CN" altLang="en-US" smtClean="0">
                <a:sym typeface="Symbol" panose="05050102010706020507" pitchFamily="18" charset="2"/>
              </a:rPr>
              <a:t></a:t>
            </a:r>
            <a:r>
              <a:rPr lang="en-US" altLang="zh-CN" smtClean="0">
                <a:sym typeface="Symbol" panose="05050102010706020507" pitchFamily="18" charset="2"/>
              </a:rPr>
              <a:t>x. (</a:t>
            </a:r>
            <a:r>
              <a:rPr lang="zh-CN" altLang="en-US" smtClean="0">
                <a:sym typeface="Symbol" panose="05050102010706020507" pitchFamily="18" charset="2"/>
              </a:rPr>
              <a:t></a:t>
            </a:r>
            <a:r>
              <a:rPr lang="en-US" altLang="zh-CN" smtClean="0">
                <a:sym typeface="Symbol" panose="05050102010706020507" pitchFamily="18" charset="2"/>
              </a:rPr>
              <a:t>y. y y) z x)[(f x)/z]</a:t>
            </a:r>
            <a:endParaRPr lang="en-US" altLang="zh-CN" dirty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8351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Reduction rules</a:t>
            </a:r>
            <a:endParaRPr lang="zh-CN" altLang="en-US" dirty="0"/>
          </a:p>
        </p:txBody>
      </p:sp>
      <p:sp>
        <p:nvSpPr>
          <p:cNvPr id="6" name="右大括号 5"/>
          <p:cNvSpPr/>
          <p:nvPr/>
        </p:nvSpPr>
        <p:spPr>
          <a:xfrm>
            <a:off x="5450305" y="2743200"/>
            <a:ext cx="457200" cy="2965342"/>
          </a:xfrm>
          <a:prstGeom prst="rightBrace">
            <a:avLst>
              <a:gd name="adj1" fmla="val 42544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6051884" y="3748404"/>
            <a:ext cx="2610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Repeatedly apply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() to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any sub-term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2251300" y="1690689"/>
                <a:ext cx="3427605" cy="6616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zh-CN" altLang="en-US" sz="28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→ 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300" y="1690689"/>
                <a:ext cx="3427605" cy="66165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本框 8"/>
              <p:cNvSpPr txBox="1"/>
              <p:nvPr/>
            </p:nvSpPr>
            <p:spPr>
              <a:xfrm>
                <a:off x="2986556" y="2630548"/>
                <a:ext cx="2099421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9" name="文本框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6556" y="2630548"/>
                <a:ext cx="2099421" cy="83965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本框 9"/>
              <p:cNvSpPr txBox="1"/>
              <p:nvPr/>
            </p:nvSpPr>
            <p:spPr>
              <a:xfrm>
                <a:off x="2959113" y="4866260"/>
                <a:ext cx="2316660" cy="842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0" name="文本框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113" y="4866260"/>
                <a:ext cx="2316660" cy="84228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本框 10"/>
              <p:cNvSpPr txBox="1"/>
              <p:nvPr/>
            </p:nvSpPr>
            <p:spPr>
              <a:xfrm>
                <a:off x="2959113" y="3748404"/>
                <a:ext cx="2154308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1" name="文本框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113" y="3748404"/>
                <a:ext cx="2154308" cy="83965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本框 2"/>
          <p:cNvSpPr txBox="1"/>
          <p:nvPr/>
        </p:nvSpPr>
        <p:spPr>
          <a:xfrm>
            <a:off x="5607583" y="1643978"/>
            <a:ext cx="599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(</a:t>
            </a:r>
            <a:r>
              <a:rPr lang="zh-CN" altLang="en-US" sz="2800" dirty="0" smtClean="0">
                <a:sym typeface="Symbol" panose="05050102010706020507" pitchFamily="18" charset="2"/>
              </a:rPr>
              <a:t></a:t>
            </a:r>
            <a:r>
              <a:rPr lang="en-US" altLang="zh-CN" sz="2800" dirty="0" smtClean="0">
                <a:sym typeface="Symbol" panose="05050102010706020507" pitchFamily="18" charset="2"/>
              </a:rPr>
              <a:t>)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7311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241258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    (</a:t>
            </a:r>
            <a:r>
              <a:rPr lang="en-US" altLang="zh-CN" dirty="0">
                <a:sym typeface="Symbol" panose="05050102010706020507" pitchFamily="18" charset="2"/>
              </a:rPr>
              <a:t>f. f x</a:t>
            </a:r>
            <a:r>
              <a:rPr lang="en-US" altLang="zh-CN" dirty="0" smtClean="0">
                <a:sym typeface="Symbol" panose="05050102010706020507" pitchFamily="18" charset="2"/>
              </a:rPr>
              <a:t>) (</a:t>
            </a:r>
            <a:r>
              <a:rPr lang="en-US" altLang="zh-CN" dirty="0">
                <a:sym typeface="Symbol" panose="05050102010706020507" pitchFamily="18" charset="2"/>
              </a:rPr>
              <a:t>y. y</a:t>
            </a:r>
            <a:r>
              <a:rPr lang="en-US" altLang="zh-CN" dirty="0" smtClean="0">
                <a:sym typeface="Symbol" panose="05050102010706020507" pitchFamily="18" charset="2"/>
              </a:rPr>
              <a:t>)   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// apply ()</a:t>
            </a:r>
            <a:endParaRPr lang="en-US" altLang="zh-CN" dirty="0"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 (</a:t>
            </a:r>
            <a:r>
              <a:rPr lang="en-US" altLang="zh-CN" dirty="0">
                <a:sym typeface="Symbol" panose="05050102010706020507" pitchFamily="18" charset="2"/>
              </a:rPr>
              <a:t>f x</a:t>
            </a:r>
            <a:r>
              <a:rPr lang="en-US" altLang="zh-CN" dirty="0" smtClean="0">
                <a:sym typeface="Symbol" panose="05050102010706020507" pitchFamily="18" charset="2"/>
              </a:rPr>
              <a:t>)[</a:t>
            </a:r>
            <a:r>
              <a:rPr lang="en-US" altLang="zh-CN" dirty="0">
                <a:sym typeface="Symbol" panose="05050102010706020507" pitchFamily="18" charset="2"/>
              </a:rPr>
              <a:t>(y. y</a:t>
            </a:r>
            <a:r>
              <a:rPr lang="en-US" altLang="zh-CN" dirty="0" smtClean="0">
                <a:sym typeface="Symbol" panose="05050102010706020507" pitchFamily="18" charset="2"/>
              </a:rPr>
              <a:t>)/f]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= (</a:t>
            </a:r>
            <a:r>
              <a:rPr lang="en-US" altLang="zh-CN" dirty="0">
                <a:sym typeface="Symbol" panose="05050102010706020507" pitchFamily="18" charset="2"/>
              </a:rPr>
              <a:t>y. y</a:t>
            </a:r>
            <a:r>
              <a:rPr lang="en-US" altLang="zh-CN" dirty="0" smtClean="0">
                <a:sym typeface="Symbol" panose="05050102010706020507" pitchFamily="18" charset="2"/>
              </a:rPr>
              <a:t>) x              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// apply</a:t>
            </a:r>
            <a:r>
              <a:rPr lang="en-US" altLang="zh-CN" dirty="0" smtClean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()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 y[x/y]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= x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533" y="418599"/>
            <a:ext cx="3126817" cy="29205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7676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533" y="418599"/>
            <a:ext cx="3126817" cy="29205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内容占位符 2"/>
          <p:cNvSpPr txBox="1">
            <a:spLocks/>
          </p:cNvSpPr>
          <p:nvPr/>
        </p:nvSpPr>
        <p:spPr>
          <a:xfrm>
            <a:off x="604587" y="2611895"/>
            <a:ext cx="7886700" cy="3705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   (</a:t>
            </a:r>
            <a:r>
              <a:rPr lang="zh-CN" altLang="en-US" dirty="0" smtClean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y. </a:t>
            </a:r>
            <a:r>
              <a:rPr lang="zh-CN" altLang="en-US" dirty="0" smtClean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x. x - y) x     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// 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apply (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endParaRPr lang="en-US" altLang="zh-CN" dirty="0" smtClean="0"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 (</a:t>
            </a:r>
            <a:r>
              <a:rPr lang="zh-CN" altLang="en-US" dirty="0">
                <a:sym typeface="Symbol" panose="05050102010706020507" pitchFamily="18" charset="2"/>
              </a:rPr>
              <a:t></a:t>
            </a:r>
            <a:r>
              <a:rPr lang="en-US" altLang="zh-CN" dirty="0">
                <a:sym typeface="Symbol" panose="05050102010706020507" pitchFamily="18" charset="2"/>
              </a:rPr>
              <a:t>x. x - y</a:t>
            </a:r>
            <a:r>
              <a:rPr lang="en-US" altLang="zh-CN" dirty="0" smtClean="0">
                <a:sym typeface="Symbol" panose="05050102010706020507" pitchFamily="18" charset="2"/>
              </a:rPr>
              <a:t>)[x/y]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= </a:t>
            </a:r>
            <a:r>
              <a:rPr lang="zh-CN" altLang="en-US" dirty="0" smtClean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z. ((x </a:t>
            </a:r>
            <a:r>
              <a:rPr lang="en-US" altLang="zh-CN" dirty="0">
                <a:sym typeface="Symbol" panose="05050102010706020507" pitchFamily="18" charset="2"/>
              </a:rPr>
              <a:t>- y</a:t>
            </a:r>
            <a:r>
              <a:rPr lang="en-US" altLang="zh-CN" dirty="0" smtClean="0">
                <a:sym typeface="Symbol" panose="05050102010706020507" pitchFamily="18" charset="2"/>
              </a:rPr>
              <a:t>)[z/x][x/y])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= </a:t>
            </a:r>
            <a:r>
              <a:rPr lang="zh-CN" altLang="en-US" dirty="0">
                <a:sym typeface="Symbol" panose="05050102010706020507" pitchFamily="18" charset="2"/>
              </a:rPr>
              <a:t></a:t>
            </a:r>
            <a:r>
              <a:rPr lang="en-US" altLang="zh-CN" dirty="0">
                <a:sym typeface="Symbol" panose="05050102010706020507" pitchFamily="18" charset="2"/>
              </a:rPr>
              <a:t>z. </a:t>
            </a:r>
            <a:r>
              <a:rPr lang="en-US" altLang="zh-CN" dirty="0" smtClean="0">
                <a:sym typeface="Symbol" panose="05050102010706020507" pitchFamily="18" charset="2"/>
              </a:rPr>
              <a:t>((z - y)[x/y])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= </a:t>
            </a:r>
            <a:r>
              <a:rPr lang="zh-CN" altLang="en-US" dirty="0">
                <a:sym typeface="Symbol" panose="05050102010706020507" pitchFamily="18" charset="2"/>
              </a:rPr>
              <a:t></a:t>
            </a:r>
            <a:r>
              <a:rPr lang="en-US" altLang="zh-CN" dirty="0">
                <a:sym typeface="Symbol" panose="05050102010706020507" pitchFamily="18" charset="2"/>
              </a:rPr>
              <a:t>z. </a:t>
            </a:r>
            <a:r>
              <a:rPr lang="en-US" altLang="zh-CN" dirty="0" smtClean="0">
                <a:sym typeface="Symbol" panose="05050102010706020507" pitchFamily="18" charset="2"/>
              </a:rPr>
              <a:t>z - x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8938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474743" y="3621505"/>
            <a:ext cx="4398045" cy="1852863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     </a:t>
            </a:r>
            <a:r>
              <a:rPr lang="zh-CN" altLang="en-US" dirty="0" smtClean="0">
                <a:solidFill>
                  <a:prstClr val="black"/>
                </a:solidFill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x. </a:t>
            </a:r>
            <a:r>
              <a:rPr lang="en-US" altLang="zh-CN" dirty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zh-CN" altLang="en-US" dirty="0" smtClean="0">
                <a:solidFill>
                  <a:prstClr val="black"/>
                </a:solidFill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y. y+1) x   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// 4</a:t>
            </a:r>
            <a:r>
              <a:rPr lang="en-US" altLang="zh-CN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th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 rule</a:t>
            </a:r>
            <a:endParaRPr lang="en-US" altLang="zh-CN" dirty="0" smtClean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0" lvl="0" indent="0">
              <a:lnSpc>
                <a:spcPct val="100000"/>
              </a:lnSpc>
              <a:spcBef>
                <a:spcPts val="1200"/>
              </a:spcBef>
              <a:buNone/>
            </a:pPr>
            <a:endParaRPr lang="en-US" altLang="zh-CN" dirty="0" smtClean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0" lv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zh-CN" altLang="en-US" dirty="0" smtClean="0">
                <a:solidFill>
                  <a:prstClr val="black"/>
                </a:solidFill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x. x+1</a:t>
            </a:r>
            <a:endParaRPr lang="zh-CN" altLang="en-US" dirty="0">
              <a:solidFill>
                <a:prstClr val="black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533" y="418599"/>
            <a:ext cx="3126817" cy="29205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内容占位符 3"/>
          <p:cNvSpPr txBox="1">
            <a:spLocks/>
          </p:cNvSpPr>
          <p:nvPr/>
        </p:nvSpPr>
        <p:spPr>
          <a:xfrm>
            <a:off x="5080890" y="3797323"/>
            <a:ext cx="3350239" cy="1501226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    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zh-CN" altLang="en-US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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y. y+1) x   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// () rule</a:t>
            </a:r>
            <a:endParaRPr lang="en-US" altLang="zh-CN" sz="2400" dirty="0" smtClean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0" indent="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 (y+1)[x/y]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altLang="zh-CN" sz="2400" dirty="0" smtClean="0">
                <a:solidFill>
                  <a:prstClr val="black"/>
                </a:solidFill>
              </a:rPr>
              <a:t>= x+1</a:t>
            </a:r>
            <a:endParaRPr lang="zh-CN" altLang="en-US" sz="2400" dirty="0">
              <a:solidFill>
                <a:prstClr val="black"/>
              </a:solidFill>
            </a:endParaRPr>
          </a:p>
        </p:txBody>
      </p:sp>
      <p:sp>
        <p:nvSpPr>
          <p:cNvPr id="13" name="左箭头 12"/>
          <p:cNvSpPr/>
          <p:nvPr/>
        </p:nvSpPr>
        <p:spPr>
          <a:xfrm>
            <a:off x="4678828" y="4409164"/>
            <a:ext cx="387920" cy="277544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672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28650" y="3392585"/>
            <a:ext cx="8178466" cy="2447174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     </a:t>
            </a: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ym typeface="Symbol" panose="05050102010706020507" pitchFamily="18" charset="2"/>
              </a:rPr>
              <a:t>f. z. </a:t>
            </a:r>
            <a:r>
              <a:rPr lang="en-US" altLang="zh-CN" sz="2400" dirty="0" smtClean="0">
                <a:sym typeface="Symbol" panose="05050102010706020507" pitchFamily="18" charset="2"/>
              </a:rPr>
              <a:t>f (f z)) </a:t>
            </a:r>
            <a:r>
              <a:rPr lang="en-US" altLang="zh-CN" sz="2400" dirty="0">
                <a:sym typeface="Symbol" panose="05050102010706020507" pitchFamily="18" charset="2"/>
              </a:rPr>
              <a:t>(y. </a:t>
            </a:r>
            <a:r>
              <a:rPr lang="en-US" altLang="zh-CN" sz="2400" dirty="0" err="1">
                <a:sym typeface="Symbol" panose="05050102010706020507" pitchFamily="18" charset="2"/>
              </a:rPr>
              <a:t>y+x</a:t>
            </a:r>
            <a:r>
              <a:rPr lang="en-US" altLang="zh-CN" sz="2400" dirty="0" smtClean="0">
                <a:sym typeface="Symbol" panose="05050102010706020507" pitchFamily="18" charset="2"/>
              </a:rPr>
              <a:t>)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      //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apply ()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ym typeface="Symbol" panose="05050102010706020507" pitchFamily="18" charset="2"/>
              </a:rPr>
              <a:t>z. </a:t>
            </a:r>
            <a:r>
              <a:rPr lang="en-US" altLang="zh-CN" sz="2400" dirty="0" smtClean="0">
                <a:sym typeface="Symbol" panose="05050102010706020507" pitchFamily="18" charset="2"/>
              </a:rPr>
              <a:t>(y. </a:t>
            </a:r>
            <a:r>
              <a:rPr lang="en-US" altLang="zh-CN" sz="2400" dirty="0" err="1" smtClean="0">
                <a:sym typeface="Symbol" panose="05050102010706020507" pitchFamily="18" charset="2"/>
              </a:rPr>
              <a:t>y+x</a:t>
            </a:r>
            <a:r>
              <a:rPr lang="en-US" altLang="zh-CN" sz="2400" dirty="0" smtClean="0">
                <a:sym typeface="Symbol" panose="05050102010706020507" pitchFamily="18" charset="2"/>
              </a:rPr>
              <a:t>) ((</a:t>
            </a:r>
            <a:r>
              <a:rPr lang="en-US" altLang="zh-CN" sz="2400" dirty="0">
                <a:sym typeface="Symbol" panose="05050102010706020507" pitchFamily="18" charset="2"/>
              </a:rPr>
              <a:t>y. </a:t>
            </a:r>
            <a:r>
              <a:rPr lang="en-US" altLang="zh-CN" sz="2400" dirty="0" err="1">
                <a:sym typeface="Symbol" panose="05050102010706020507" pitchFamily="18" charset="2"/>
              </a:rPr>
              <a:t>y+x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ym typeface="Symbol" panose="05050102010706020507" pitchFamily="18" charset="2"/>
              </a:rPr>
              <a:t>z)   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// apply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 (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) and the 3</a:t>
            </a:r>
            <a:r>
              <a:rPr lang="en-US" altLang="zh-CN" sz="24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rd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 &amp;4</a:t>
            </a:r>
            <a:r>
              <a:rPr lang="en-US" altLang="zh-CN" sz="24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th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 rules</a:t>
            </a:r>
            <a:endParaRPr lang="en-US" altLang="zh-CN" sz="2400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 </a:t>
            </a:r>
            <a:r>
              <a:rPr lang="en-US" altLang="zh-CN" sz="2400" dirty="0">
                <a:sym typeface="Symbol" panose="05050102010706020507" pitchFamily="18" charset="2"/>
              </a:rPr>
              <a:t>z. (y. </a:t>
            </a:r>
            <a:r>
              <a:rPr lang="en-US" altLang="zh-CN" sz="2400" dirty="0" err="1">
                <a:sym typeface="Symbol" panose="05050102010706020507" pitchFamily="18" charset="2"/>
              </a:rPr>
              <a:t>y+x</a:t>
            </a:r>
            <a:r>
              <a:rPr lang="en-US" altLang="zh-CN" sz="2400" dirty="0">
                <a:sym typeface="Symbol" panose="05050102010706020507" pitchFamily="18" charset="2"/>
              </a:rPr>
              <a:t>) (</a:t>
            </a:r>
            <a:r>
              <a:rPr lang="en-US" altLang="zh-CN" sz="2400" dirty="0" err="1">
                <a:sym typeface="Symbol" panose="05050102010706020507" pitchFamily="18" charset="2"/>
              </a:rPr>
              <a:t>z+x</a:t>
            </a:r>
            <a:r>
              <a:rPr lang="en-US" altLang="zh-CN" sz="2400" dirty="0" smtClean="0">
                <a:sym typeface="Symbol" panose="05050102010706020507" pitchFamily="18" charset="2"/>
              </a:rPr>
              <a:t>)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               //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apply (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) and the 4</a:t>
            </a:r>
            <a:r>
              <a:rPr lang="en-US" altLang="zh-CN" sz="24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th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 rule</a:t>
            </a:r>
            <a:endParaRPr lang="en-US" altLang="zh-CN" sz="2400" dirty="0" smtClean="0"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ym typeface="Symbol" panose="05050102010706020507" pitchFamily="18" charset="2"/>
              </a:rPr>
              <a:t>z. </a:t>
            </a:r>
            <a:r>
              <a:rPr lang="en-US" altLang="zh-CN" sz="2400" dirty="0" err="1" smtClean="0">
                <a:sym typeface="Symbol" panose="05050102010706020507" pitchFamily="18" charset="2"/>
              </a:rPr>
              <a:t>z+x+x</a:t>
            </a:r>
            <a:endParaRPr lang="en-US" altLang="zh-CN" sz="2400" dirty="0" smtClean="0">
              <a:sym typeface="Symbol" panose="05050102010706020507" pitchFamily="18" charset="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533" y="418599"/>
            <a:ext cx="3126817" cy="29205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1399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Normal form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sym typeface="Symbol" panose="05050102010706020507" pitchFamily="18" charset="2"/>
              </a:rPr>
              <a:t></a:t>
            </a:r>
            <a:r>
              <a:rPr lang="en-US" altLang="zh-CN" dirty="0">
                <a:sym typeface="Symbol" panose="05050102010706020507" pitchFamily="18" charset="2"/>
              </a:rPr>
              <a:t>-</a:t>
            </a:r>
            <a:r>
              <a:rPr lang="en-US" altLang="zh-CN" dirty="0" err="1">
                <a:sym typeface="Symbol" panose="05050102010706020507" pitchFamily="18" charset="2"/>
              </a:rPr>
              <a:t>redex</a:t>
            </a:r>
            <a:r>
              <a:rPr lang="en-US" altLang="zh-CN" dirty="0">
                <a:sym typeface="Symbol" panose="05050102010706020507" pitchFamily="18" charset="2"/>
              </a:rPr>
              <a:t>: a term of the form (</a:t>
            </a:r>
            <a:r>
              <a:rPr lang="en-US" altLang="zh-CN" dirty="0" err="1">
                <a:sym typeface="Symbol" panose="05050102010706020507" pitchFamily="18" charset="2"/>
              </a:rPr>
              <a:t>x.M</a:t>
            </a:r>
            <a:r>
              <a:rPr lang="en-US" altLang="zh-CN" dirty="0">
                <a:sym typeface="Symbol" panose="05050102010706020507" pitchFamily="18" charset="2"/>
              </a:rPr>
              <a:t>) </a:t>
            </a:r>
            <a:r>
              <a:rPr lang="en-US" altLang="zh-CN" dirty="0" smtClean="0">
                <a:sym typeface="Symbol" panose="05050102010706020507" pitchFamily="18" charset="2"/>
              </a:rPr>
              <a:t>N</a:t>
            </a:r>
          </a:p>
          <a:p>
            <a:r>
              <a:rPr lang="en-US" altLang="zh-CN" dirty="0">
                <a:sym typeface="Symbol" panose="05050102010706020507" pitchFamily="18" charset="2"/>
              </a:rPr>
              <a:t></a:t>
            </a:r>
            <a:r>
              <a:rPr lang="en-US" altLang="zh-CN" dirty="0" smtClean="0">
                <a:sym typeface="Symbol" panose="05050102010706020507" pitchFamily="18" charset="2"/>
              </a:rPr>
              <a:t>-normal form: a term containing no </a:t>
            </a:r>
            <a:r>
              <a:rPr lang="zh-CN" altLang="en-US" dirty="0">
                <a:sym typeface="Symbol" panose="05050102010706020507" pitchFamily="18" charset="2"/>
              </a:rPr>
              <a:t></a:t>
            </a:r>
            <a:r>
              <a:rPr lang="en-US" altLang="zh-CN" dirty="0">
                <a:sym typeface="Symbol" panose="05050102010706020507" pitchFamily="18" charset="2"/>
              </a:rPr>
              <a:t>-</a:t>
            </a:r>
            <a:r>
              <a:rPr lang="en-US" altLang="zh-CN" dirty="0" err="1" smtClean="0">
                <a:sym typeface="Symbol" panose="05050102010706020507" pitchFamily="18" charset="2"/>
              </a:rPr>
              <a:t>redex</a:t>
            </a:r>
            <a:endParaRPr lang="en-US" altLang="zh-CN" dirty="0" smtClean="0">
              <a:sym typeface="Symbol" panose="05050102010706020507" pitchFamily="18" charset="2"/>
            </a:endParaRPr>
          </a:p>
          <a:p>
            <a:pPr lvl="1">
              <a:spcAft>
                <a:spcPts val="1200"/>
              </a:spcAft>
            </a:pPr>
            <a:r>
              <a:rPr lang="en-US" altLang="zh-CN" dirty="0">
                <a:solidFill>
                  <a:prstClr val="black"/>
                </a:solidFill>
                <a:sym typeface="Symbol" panose="05050102010706020507" pitchFamily="18" charset="2"/>
              </a:rPr>
              <a:t>Stopping point: cannot further apply </a:t>
            </a:r>
            <a:r>
              <a:rPr lang="zh-CN" altLang="en-US" dirty="0" smtClean="0">
                <a:sym typeface="Symbol" panose="05050102010706020507" pitchFamily="18" charset="2"/>
              </a:rPr>
              <a:t></a:t>
            </a:r>
            <a:r>
              <a:rPr lang="en-US" altLang="zh-CN" dirty="0" smtClean="0">
                <a:sym typeface="Symbol" panose="05050102010706020507" pitchFamily="18" charset="2"/>
              </a:rPr>
              <a:t>-</a:t>
            </a:r>
            <a:r>
              <a:rPr lang="en-US" altLang="zh-CN" dirty="0" smtClean="0">
                <a:solidFill>
                  <a:prstClr val="black"/>
                </a:solidFill>
                <a:sym typeface="Symbol" panose="05050102010706020507" pitchFamily="18" charset="2"/>
              </a:rPr>
              <a:t>reduction </a:t>
            </a:r>
            <a:r>
              <a:rPr lang="en-US" altLang="zh-CN" dirty="0">
                <a:solidFill>
                  <a:prstClr val="black"/>
                </a:solidFill>
                <a:sym typeface="Symbol" panose="05050102010706020507" pitchFamily="18" charset="2"/>
              </a:rPr>
              <a:t>rules</a:t>
            </a:r>
          </a:p>
          <a:p>
            <a:pPr marL="0" lvl="0" indent="0">
              <a:buNone/>
            </a:pPr>
            <a:r>
              <a:rPr lang="en-US" altLang="zh-CN" dirty="0">
                <a:solidFill>
                  <a:srgbClr val="780000"/>
                </a:solidFill>
                <a:sym typeface="Symbol" panose="05050102010706020507" pitchFamily="18" charset="2"/>
              </a:rPr>
              <a:t>   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(f. x. f (f x)) (y. y+1)</a:t>
            </a:r>
            <a:r>
              <a:rPr lang="en-US" altLang="zh-CN" sz="2400" dirty="0">
                <a:sym typeface="Symbol" panose="05050102010706020507" pitchFamily="18" charset="2"/>
              </a:rPr>
              <a:t> 2</a:t>
            </a:r>
          </a:p>
          <a:p>
            <a:pPr marL="0" lvl="0" indent="0"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 ( x. (y. y+1)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((y. y+1) x)</a:t>
            </a:r>
            <a:r>
              <a:rPr lang="en-US" altLang="zh-CN" sz="2400" dirty="0">
                <a:sym typeface="Symbol" panose="05050102010706020507" pitchFamily="18" charset="2"/>
              </a:rPr>
              <a:t> ) 2</a:t>
            </a:r>
          </a:p>
          <a:p>
            <a:pPr marL="0" lvl="0" indent="0"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 x. (y. y+1) (x+1) ) </a:t>
            </a:r>
            <a:r>
              <a:rPr lang="en-US" altLang="zh-CN" sz="2400" dirty="0">
                <a:sym typeface="Symbol" panose="05050102010706020507" pitchFamily="18" charset="2"/>
              </a:rPr>
              <a:t>2</a:t>
            </a:r>
          </a:p>
          <a:p>
            <a:pPr marL="0" lvl="0" indent="0"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 x. x+1+1 ) 2</a:t>
            </a:r>
          </a:p>
          <a:p>
            <a:pPr marL="0" indent="0"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2+1+1                  </a:t>
            </a:r>
            <a:r>
              <a:rPr lang="en-US" altLang="zh-CN" sz="24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(</a:t>
            </a:r>
            <a:r>
              <a:rPr lang="en-US" altLang="zh-CN" sz="2400" b="1" dirty="0">
                <a:solidFill>
                  <a:srgbClr val="FF0000"/>
                </a:solidFill>
                <a:sym typeface="Symbol" panose="05050102010706020507" pitchFamily="18" charset="2"/>
              </a:rPr>
              <a:t>-n</a:t>
            </a:r>
            <a:r>
              <a:rPr lang="en-US" altLang="zh-CN" sz="2400" b="1" dirty="0">
                <a:solidFill>
                  <a:srgbClr val="FF0000"/>
                </a:solidFill>
              </a:rPr>
              <a:t>ormal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form)</a:t>
            </a:r>
            <a:endParaRPr lang="zh-CN" altLang="en-US" sz="2400" b="1" dirty="0"/>
          </a:p>
          <a:p>
            <a:pPr lvl="1"/>
            <a:endParaRPr lang="zh-CN" altLang="en-US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8" name="圆角矩形标注 7"/>
          <p:cNvSpPr/>
          <p:nvPr/>
        </p:nvSpPr>
        <p:spPr>
          <a:xfrm>
            <a:off x="1059178" y="5858423"/>
            <a:ext cx="6833539" cy="453476"/>
          </a:xfrm>
          <a:prstGeom prst="wedgeRoundRectCallout">
            <a:avLst>
              <a:gd name="adj1" fmla="val -40878"/>
              <a:gd name="adj2" fmla="val -8470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bg1"/>
                </a:solidFill>
              </a:rPr>
              <a:t>Can further reduce to 4 if </a:t>
            </a:r>
            <a:r>
              <a:rPr lang="en-US" altLang="zh-CN" sz="2400" dirty="0" smtClean="0">
                <a:solidFill>
                  <a:schemeClr val="bg1"/>
                </a:solidFill>
                <a:sym typeface="Symbol" panose="05050102010706020507" pitchFamily="18" charset="2"/>
              </a:rPr>
              <a:t>having </a:t>
            </a:r>
            <a:r>
              <a:rPr lang="en-US" altLang="zh-CN" sz="2400" dirty="0">
                <a:solidFill>
                  <a:schemeClr val="bg1"/>
                </a:solidFill>
                <a:sym typeface="Symbol" panose="05050102010706020507" pitchFamily="18" charset="2"/>
              </a:rPr>
              <a:t>reduction </a:t>
            </a:r>
            <a:r>
              <a:rPr lang="en-US" altLang="zh-CN" sz="2400" dirty="0" smtClean="0">
                <a:solidFill>
                  <a:schemeClr val="bg1"/>
                </a:solidFill>
                <a:sym typeface="Symbol" panose="05050102010706020507" pitchFamily="18" charset="2"/>
              </a:rPr>
              <a:t>rules for +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5" name="圆角矩形标注 4"/>
          <p:cNvSpPr/>
          <p:nvPr/>
        </p:nvSpPr>
        <p:spPr>
          <a:xfrm>
            <a:off x="2539061" y="1203158"/>
            <a:ext cx="2899213" cy="622467"/>
          </a:xfrm>
          <a:prstGeom prst="wedgeRoundRectCallout">
            <a:avLst>
              <a:gd name="adj1" fmla="val -72003"/>
              <a:gd name="adj2" fmla="val 5639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u="sng" dirty="0" smtClean="0">
                <a:solidFill>
                  <a:schemeClr val="bg1"/>
                </a:solidFill>
              </a:rPr>
              <a:t>red</a:t>
            </a:r>
            <a:r>
              <a:rPr lang="en-US" altLang="zh-CN" sz="2400" dirty="0" smtClean="0">
                <a:solidFill>
                  <a:schemeClr val="bg1"/>
                </a:solidFill>
              </a:rPr>
              <a:t>ucible </a:t>
            </a:r>
            <a:r>
              <a:rPr lang="en-US" altLang="zh-CN" sz="2400" u="sng" dirty="0" smtClean="0">
                <a:solidFill>
                  <a:schemeClr val="bg1"/>
                </a:solidFill>
              </a:rPr>
              <a:t>ex</a:t>
            </a:r>
            <a:r>
              <a:rPr lang="en-US" altLang="zh-CN" sz="2400" dirty="0" smtClean="0">
                <a:solidFill>
                  <a:schemeClr val="bg1"/>
                </a:solidFill>
              </a:rPr>
              <a:t>pression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15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Why learn </a:t>
            </a:r>
            <a:r>
              <a:rPr lang="en-US" altLang="zh-CN" dirty="0" smtClean="0">
                <a:sym typeface="Symbol" panose="05050102010706020507" pitchFamily="18" charset="2"/>
              </a:rPr>
              <a:t>-calculus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Foundations of functional programming</a:t>
            </a:r>
          </a:p>
          <a:p>
            <a:pPr lvl="1"/>
            <a:r>
              <a:rPr lang="en-US" altLang="zh-CN" dirty="0" smtClean="0"/>
              <a:t>Lisp, ML, Haskell, …</a:t>
            </a:r>
          </a:p>
          <a:p>
            <a:r>
              <a:rPr lang="en-US" altLang="zh-CN" dirty="0" smtClean="0"/>
              <a:t>Often used as a core language to study language theories</a:t>
            </a:r>
          </a:p>
          <a:p>
            <a:pPr lvl="1"/>
            <a:r>
              <a:rPr lang="en-US" altLang="zh-CN" dirty="0" smtClean="0"/>
              <a:t>Type system</a:t>
            </a:r>
          </a:p>
          <a:p>
            <a:pPr lvl="1"/>
            <a:r>
              <a:rPr lang="en-US" altLang="zh-CN" dirty="0" smtClean="0"/>
              <a:t>Scope and binding</a:t>
            </a:r>
          </a:p>
          <a:p>
            <a:pPr lvl="1"/>
            <a:r>
              <a:rPr lang="en-US" altLang="zh-CN" dirty="0" smtClean="0"/>
              <a:t>Higher-order functions</a:t>
            </a:r>
          </a:p>
          <a:p>
            <a:pPr lvl="1"/>
            <a:r>
              <a:rPr lang="en-US" altLang="zh-CN" dirty="0"/>
              <a:t>Denotational semantics</a:t>
            </a:r>
          </a:p>
          <a:p>
            <a:pPr lvl="1"/>
            <a:r>
              <a:rPr lang="en-US" altLang="zh-CN" dirty="0" smtClean="0"/>
              <a:t>Program equivalence</a:t>
            </a:r>
          </a:p>
          <a:p>
            <a:pPr lvl="1"/>
            <a:r>
              <a:rPr lang="en-US" altLang="zh-CN" dirty="0" smtClean="0"/>
              <a:t>…</a:t>
            </a:r>
          </a:p>
          <a:p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4787411" y="3668584"/>
            <a:ext cx="3547697" cy="1554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x = 0;</a:t>
            </a:r>
          </a:p>
          <a:p>
            <a:pPr>
              <a:spcBef>
                <a:spcPts val="600"/>
              </a:spcBef>
            </a:pPr>
            <a:r>
              <a:rPr lang="en-US" altLang="zh-CN" sz="2000" dirty="0" smtClean="0"/>
              <a:t>for (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 = 0; 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 &lt; 10; 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++)  {  x++;  }</a:t>
            </a:r>
          </a:p>
          <a:p>
            <a:pPr>
              <a:spcBef>
                <a:spcPts val="600"/>
              </a:spcBef>
            </a:pPr>
            <a:r>
              <a:rPr lang="en-US" altLang="zh-CN" sz="2000" dirty="0" smtClean="0">
                <a:solidFill>
                  <a:srgbClr val="FF0000"/>
                </a:solidFill>
              </a:rPr>
              <a:t>x = “</a:t>
            </a:r>
            <a:r>
              <a:rPr lang="en-US" altLang="zh-CN" sz="2000" dirty="0" err="1" smtClean="0">
                <a:solidFill>
                  <a:srgbClr val="FF0000"/>
                </a:solidFill>
              </a:rPr>
              <a:t>abcd</a:t>
            </a:r>
            <a:r>
              <a:rPr lang="en-US" altLang="zh-CN" sz="2000" dirty="0" smtClean="0">
                <a:solidFill>
                  <a:srgbClr val="FF0000"/>
                </a:solidFill>
              </a:rPr>
              <a:t>”; // bug (mistype)</a:t>
            </a:r>
          </a:p>
          <a:p>
            <a:pPr>
              <a:spcBef>
                <a:spcPts val="600"/>
              </a:spcBef>
            </a:pPr>
            <a:r>
              <a:rPr lang="en-US" altLang="zh-CN" sz="2000" dirty="0" err="1" smtClean="0">
                <a:solidFill>
                  <a:srgbClr val="FF0000"/>
                </a:solidFill>
              </a:rPr>
              <a:t>i</a:t>
            </a:r>
            <a:r>
              <a:rPr lang="en-US" altLang="zh-CN" sz="2000" dirty="0" smtClean="0">
                <a:solidFill>
                  <a:srgbClr val="FF0000"/>
                </a:solidFill>
              </a:rPr>
              <a:t>++;  // bug (out of scope)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98705" y="5498122"/>
            <a:ext cx="43067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 smtClean="0"/>
              <a:t>How to formally define and rule out these bugs?</a:t>
            </a:r>
            <a:endParaRPr lang="zh-CN" alt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92654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4649" y="365126"/>
            <a:ext cx="8431129" cy="1325563"/>
          </a:xfrm>
        </p:spPr>
        <p:txBody>
          <a:bodyPr/>
          <a:lstStyle/>
          <a:p>
            <a:r>
              <a:rPr lang="en-US" altLang="zh-CN" dirty="0" smtClean="0"/>
              <a:t>Confluence (Church-Rosser Property)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457200" y="3304835"/>
            <a:ext cx="4145237" cy="22672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(f. x. f (f x)) (y. y+1)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2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( x. (y. y+1)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((y. y+1) x)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) 2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 x. (y. y+1) (x+1) )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2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 x. x+1+1 ) 2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2+1+1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804324" y="3304836"/>
            <a:ext cx="4145237" cy="22672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(f. x. f (f x)) (y. y+1)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2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( x. (y. y+1)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((y. y+1) x)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) 2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 x. (y. y+1) (x+1) ) 2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y. y+1)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(2+1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ym typeface="Symbol" panose="05050102010706020507" pitchFamily="18" charset="2"/>
              </a:rPr>
              <a:t>2+1+1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90689"/>
            <a:ext cx="1074513" cy="1112616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528646" y="2293921"/>
            <a:ext cx="6532512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Final result (if there is one) is uniquely determined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.</a:t>
            </a:r>
            <a:endParaRPr lang="en-US" altLang="zh-CN" sz="2400" dirty="0">
              <a:solidFill>
                <a:prstClr val="black"/>
              </a:solidFill>
              <a:sym typeface="Symbol" panose="05050102010706020507" pitchFamily="18" charset="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31713" y="1741341"/>
            <a:ext cx="5445337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Expressions can be evaluated in any order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.</a:t>
            </a:r>
            <a:endParaRPr lang="en-US" altLang="zh-CN" sz="2400" dirty="0">
              <a:solidFill>
                <a:prstClr val="black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3684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Formalizing Confluence Theorem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 </a:t>
            </a:r>
            <a:r>
              <a:rPr lang="en-US" altLang="zh-CN" dirty="0" smtClean="0">
                <a:sym typeface="Symbol" panose="05050102010706020507" pitchFamily="18" charset="2"/>
              </a:rPr>
              <a:t>* M’ :  zero-or-more steps of </a:t>
            </a:r>
          </a:p>
          <a:p>
            <a:pPr marL="457200" lvl="1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M </a:t>
            </a:r>
            <a:r>
              <a:rPr lang="en-US" altLang="zh-CN" baseline="30000" dirty="0" smtClean="0">
                <a:sym typeface="Symbol" panose="05050102010706020507" pitchFamily="18" charset="2"/>
              </a:rPr>
              <a:t>0</a:t>
            </a:r>
            <a:r>
              <a:rPr lang="en-US" altLang="zh-CN" dirty="0" smtClean="0">
                <a:sym typeface="Symbol" panose="05050102010706020507" pitchFamily="18" charset="2"/>
              </a:rPr>
              <a:t> </a:t>
            </a:r>
            <a:r>
              <a:rPr lang="en-US" altLang="zh-CN" dirty="0">
                <a:sym typeface="Symbol" panose="05050102010706020507" pitchFamily="18" charset="2"/>
              </a:rPr>
              <a:t>M</a:t>
            </a:r>
            <a:r>
              <a:rPr lang="en-US" altLang="zh-CN" dirty="0" smtClean="0">
                <a:sym typeface="Symbol" panose="05050102010706020507" pitchFamily="18" charset="2"/>
              </a:rPr>
              <a:t>’</a:t>
            </a:r>
            <a:r>
              <a:rPr lang="zh-CN" altLang="en-US" dirty="0" smtClean="0">
                <a:sym typeface="Symbol" panose="05050102010706020507" pitchFamily="18" charset="2"/>
              </a:rPr>
              <a:t>     </a:t>
            </a:r>
            <a:r>
              <a:rPr lang="en-US" altLang="zh-CN" dirty="0" err="1" smtClean="0">
                <a:sym typeface="Symbol" panose="05050102010706020507" pitchFamily="18" charset="2"/>
              </a:rPr>
              <a:t>iff</a:t>
            </a:r>
            <a:r>
              <a:rPr lang="en-US" altLang="zh-CN" dirty="0" smtClean="0">
                <a:sym typeface="Symbol" panose="05050102010706020507" pitchFamily="18" charset="2"/>
              </a:rPr>
              <a:t>  M = M’</a:t>
            </a:r>
          </a:p>
          <a:p>
            <a:pPr marL="457200" lvl="1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M </a:t>
            </a:r>
            <a:r>
              <a:rPr lang="en-US" altLang="zh-CN" baseline="30000" dirty="0">
                <a:sym typeface="Symbol" panose="05050102010706020507" pitchFamily="18" charset="2"/>
              </a:rPr>
              <a:t>k+1</a:t>
            </a:r>
            <a:r>
              <a:rPr lang="en-US" altLang="zh-CN" dirty="0" smtClean="0">
                <a:sym typeface="Symbol" panose="05050102010706020507" pitchFamily="18" charset="2"/>
              </a:rPr>
              <a:t> </a:t>
            </a:r>
            <a:r>
              <a:rPr lang="en-US" altLang="zh-CN" dirty="0">
                <a:sym typeface="Symbol" panose="05050102010706020507" pitchFamily="18" charset="2"/>
              </a:rPr>
              <a:t>M’</a:t>
            </a:r>
            <a:r>
              <a:rPr lang="en-US" altLang="zh-CN" dirty="0" smtClean="0">
                <a:sym typeface="Symbol" panose="05050102010706020507" pitchFamily="18" charset="2"/>
              </a:rPr>
              <a:t>  </a:t>
            </a:r>
            <a:r>
              <a:rPr lang="en-US" altLang="zh-CN" dirty="0" err="1" smtClean="0">
                <a:sym typeface="Symbol" panose="05050102010706020507" pitchFamily="18" charset="2"/>
              </a:rPr>
              <a:t>iff</a:t>
            </a:r>
            <a:r>
              <a:rPr lang="en-US" altLang="zh-CN" dirty="0" smtClean="0">
                <a:sym typeface="Symbol" panose="05050102010706020507" pitchFamily="18" charset="2"/>
              </a:rPr>
              <a:t>  M’’. M  </a:t>
            </a:r>
            <a:r>
              <a:rPr lang="en-US" altLang="zh-CN" dirty="0">
                <a:sym typeface="Symbol" panose="05050102010706020507" pitchFamily="18" charset="2"/>
              </a:rPr>
              <a:t>M</a:t>
            </a:r>
            <a:r>
              <a:rPr lang="en-US" altLang="zh-CN" dirty="0" smtClean="0">
                <a:sym typeface="Symbol" panose="05050102010706020507" pitchFamily="18" charset="2"/>
              </a:rPr>
              <a:t>’’  M’’ </a:t>
            </a:r>
            <a:r>
              <a:rPr lang="en-US" altLang="zh-CN" baseline="30000" dirty="0">
                <a:sym typeface="Symbol" panose="05050102010706020507" pitchFamily="18" charset="2"/>
              </a:rPr>
              <a:t>k</a:t>
            </a:r>
            <a:r>
              <a:rPr lang="en-US" altLang="zh-CN" dirty="0" smtClean="0">
                <a:sym typeface="Symbol" panose="05050102010706020507" pitchFamily="18" charset="2"/>
              </a:rPr>
              <a:t> </a:t>
            </a:r>
            <a:r>
              <a:rPr lang="en-US" altLang="zh-CN" dirty="0">
                <a:sym typeface="Symbol" panose="05050102010706020507" pitchFamily="18" charset="2"/>
              </a:rPr>
              <a:t>M’</a:t>
            </a:r>
            <a:r>
              <a:rPr lang="en-US" altLang="zh-CN" dirty="0" smtClean="0">
                <a:sym typeface="Symbol" panose="05050102010706020507" pitchFamily="18" charset="2"/>
              </a:rPr>
              <a:t> </a:t>
            </a:r>
          </a:p>
          <a:p>
            <a:pPr marL="457200" lvl="1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M </a:t>
            </a:r>
            <a:r>
              <a:rPr lang="en-US" altLang="zh-CN" dirty="0">
                <a:sym typeface="Symbol" panose="05050102010706020507" pitchFamily="18" charset="2"/>
              </a:rPr>
              <a:t>* M’ </a:t>
            </a:r>
            <a:r>
              <a:rPr lang="en-US" altLang="zh-CN" dirty="0" smtClean="0">
                <a:sym typeface="Symbol" panose="05050102010706020507" pitchFamily="18" charset="2"/>
              </a:rPr>
              <a:t>   </a:t>
            </a:r>
            <a:r>
              <a:rPr lang="en-US" altLang="zh-CN" dirty="0" err="1" smtClean="0">
                <a:sym typeface="Symbol" panose="05050102010706020507" pitchFamily="18" charset="2"/>
              </a:rPr>
              <a:t>iff</a:t>
            </a:r>
            <a:r>
              <a:rPr lang="en-US" altLang="zh-CN" dirty="0" smtClean="0">
                <a:sym typeface="Symbol" panose="05050102010706020507" pitchFamily="18" charset="2"/>
              </a:rPr>
              <a:t>  k. </a:t>
            </a:r>
            <a:r>
              <a:rPr lang="en-US" altLang="zh-CN" dirty="0" err="1" smtClean="0">
                <a:sym typeface="Symbol" panose="05050102010706020507" pitchFamily="18" charset="2"/>
              </a:rPr>
              <a:t>M</a:t>
            </a:r>
            <a:r>
              <a:rPr lang="en-US" altLang="zh-CN" baseline="30000" dirty="0" err="1">
                <a:sym typeface="Symbol" panose="05050102010706020507" pitchFamily="18" charset="2"/>
              </a:rPr>
              <a:t>k</a:t>
            </a:r>
            <a:r>
              <a:rPr lang="en-US" altLang="zh-CN" dirty="0" smtClean="0">
                <a:sym typeface="Symbol" panose="05050102010706020507" pitchFamily="18" charset="2"/>
              </a:rPr>
              <a:t> </a:t>
            </a:r>
            <a:r>
              <a:rPr lang="en-US" altLang="zh-CN" dirty="0">
                <a:sym typeface="Symbol" panose="05050102010706020507" pitchFamily="18" charset="2"/>
              </a:rPr>
              <a:t>M’ </a:t>
            </a:r>
            <a:endParaRPr lang="en-US" altLang="zh-CN" dirty="0" smtClean="0">
              <a:sym typeface="Symbol" panose="05050102010706020507" pitchFamily="18" charset="2"/>
            </a:endParaRPr>
          </a:p>
          <a:p>
            <a:pPr lvl="1"/>
            <a:endParaRPr lang="en-US" altLang="zh-CN" dirty="0" smtClean="0">
              <a:sym typeface="Symbol" panose="05050102010706020507" pitchFamily="18" charset="2"/>
            </a:endParaRPr>
          </a:p>
          <a:p>
            <a:r>
              <a:rPr lang="en-US" altLang="zh-CN" dirty="0" smtClean="0">
                <a:sym typeface="Symbol" panose="05050102010706020507" pitchFamily="18" charset="2"/>
              </a:rPr>
              <a:t>Confluence Theorem: </a:t>
            </a:r>
          </a:p>
          <a:p>
            <a:pPr marL="0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If </a:t>
            </a:r>
            <a:r>
              <a:rPr lang="en-US" altLang="zh-CN" dirty="0" smtClean="0"/>
              <a:t>M </a:t>
            </a:r>
            <a:r>
              <a:rPr lang="en-US" altLang="zh-CN" dirty="0" smtClean="0">
                <a:sym typeface="Symbol" panose="05050102010706020507" pitchFamily="18" charset="2"/>
              </a:rPr>
              <a:t>* M</a:t>
            </a:r>
            <a:r>
              <a:rPr lang="en-US" altLang="zh-CN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and </a:t>
            </a:r>
            <a:r>
              <a:rPr lang="en-US" altLang="zh-CN" dirty="0" smtClean="0"/>
              <a:t>M </a:t>
            </a:r>
            <a:r>
              <a:rPr lang="en-US" altLang="zh-CN" dirty="0" smtClean="0">
                <a:sym typeface="Symbol" panose="05050102010706020507" pitchFamily="18" charset="2"/>
              </a:rPr>
              <a:t>* M</a:t>
            </a:r>
            <a:r>
              <a:rPr lang="en-US" altLang="zh-CN" baseline="-25000" dirty="0">
                <a:sym typeface="Symbol" panose="05050102010706020507" pitchFamily="18" charset="2"/>
              </a:rPr>
              <a:t>2</a:t>
            </a:r>
            <a:r>
              <a:rPr lang="en-US" altLang="zh-CN" dirty="0" smtClean="0">
                <a:sym typeface="Symbol" panose="05050102010706020507" pitchFamily="18" charset="2"/>
              </a:rPr>
              <a:t>, </a:t>
            </a:r>
          </a:p>
          <a:p>
            <a:pPr marL="0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then there exists M’ such that </a:t>
            </a:r>
          </a:p>
          <a:p>
            <a:pPr marL="0" indent="0"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M</a:t>
            </a:r>
            <a:r>
              <a:rPr lang="en-US" altLang="zh-CN" baseline="-25000" dirty="0">
                <a:sym typeface="Symbol" panose="05050102010706020507" pitchFamily="18" charset="2"/>
              </a:rPr>
              <a:t>1</a:t>
            </a:r>
            <a:r>
              <a:rPr lang="en-US" altLang="zh-CN" dirty="0" smtClean="0"/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* M’ and M</a:t>
            </a:r>
            <a:r>
              <a:rPr lang="en-US" altLang="zh-CN" baseline="-25000" dirty="0">
                <a:sym typeface="Symbol" panose="05050102010706020507" pitchFamily="18" charset="2"/>
              </a:rPr>
              <a:t>2</a:t>
            </a:r>
            <a:r>
              <a:rPr lang="en-US" altLang="zh-CN" dirty="0" smtClean="0"/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* M’.</a:t>
            </a:r>
            <a:endParaRPr lang="zh-CN" altLang="en-US" dirty="0"/>
          </a:p>
        </p:txBody>
      </p:sp>
      <p:grpSp>
        <p:nvGrpSpPr>
          <p:cNvPr id="43" name="组合 42"/>
          <p:cNvGrpSpPr/>
          <p:nvPr/>
        </p:nvGrpSpPr>
        <p:grpSpPr>
          <a:xfrm>
            <a:off x="5892346" y="3785126"/>
            <a:ext cx="2121025" cy="2200358"/>
            <a:chOff x="6169073" y="4122010"/>
            <a:chExt cx="2121025" cy="2200358"/>
          </a:xfrm>
        </p:grpSpPr>
        <p:cxnSp>
          <p:nvCxnSpPr>
            <p:cNvPr id="11" name="直接箭头连接符 10"/>
            <p:cNvCxnSpPr>
              <a:stCxn id="16" idx="2"/>
              <a:endCxn id="19" idx="0"/>
            </p:cNvCxnSpPr>
            <p:nvPr/>
          </p:nvCxnSpPr>
          <p:spPr>
            <a:xfrm flipH="1">
              <a:off x="6444950" y="4583675"/>
              <a:ext cx="798061" cy="316278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箭头连接符 11"/>
            <p:cNvCxnSpPr>
              <a:stCxn id="16" idx="2"/>
              <a:endCxn id="21" idx="0"/>
            </p:cNvCxnSpPr>
            <p:nvPr/>
          </p:nvCxnSpPr>
          <p:spPr>
            <a:xfrm>
              <a:off x="7243011" y="4583675"/>
              <a:ext cx="771210" cy="316277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文本框 15"/>
            <p:cNvSpPr txBox="1"/>
            <p:nvPr/>
          </p:nvSpPr>
          <p:spPr>
            <a:xfrm>
              <a:off x="7019232" y="4122010"/>
              <a:ext cx="4475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M</a:t>
              </a:r>
              <a:endParaRPr lang="zh-CN" altLang="en-US" dirty="0"/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6169073" y="4899953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>
                  <a:sym typeface="Symbol" panose="05050102010706020507" pitchFamily="18" charset="2"/>
                </a:rPr>
                <a:t>M</a:t>
              </a:r>
              <a:r>
                <a:rPr lang="en-US" altLang="zh-CN" sz="2400" baseline="-25000" dirty="0">
                  <a:sym typeface="Symbol" panose="05050102010706020507" pitchFamily="18" charset="2"/>
                </a:rPr>
                <a:t>1</a:t>
              </a:r>
              <a:endParaRPr lang="zh-CN" altLang="en-US" dirty="0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7738344" y="4899952"/>
              <a:ext cx="5517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>
                  <a:sym typeface="Symbol" panose="05050102010706020507" pitchFamily="18" charset="2"/>
                </a:rPr>
                <a:t>M</a:t>
              </a:r>
              <a:r>
                <a:rPr lang="en-US" altLang="zh-CN" sz="2400" baseline="-25000" dirty="0" smtClean="0">
                  <a:sym typeface="Symbol" panose="05050102010706020507" pitchFamily="18" charset="2"/>
                </a:rPr>
                <a:t>2</a:t>
              </a:r>
              <a:endParaRPr lang="zh-CN" altLang="en-US" dirty="0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7019232" y="5860703"/>
              <a:ext cx="5245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>
                  <a:sym typeface="Symbol" panose="05050102010706020507" pitchFamily="18" charset="2"/>
                </a:rPr>
                <a:t>M’</a:t>
              </a:r>
              <a:endParaRPr lang="zh-CN" altLang="en-US" dirty="0"/>
            </a:p>
          </p:txBody>
        </p:sp>
        <p:cxnSp>
          <p:nvCxnSpPr>
            <p:cNvPr id="24" name="直接箭头连接符 23"/>
            <p:cNvCxnSpPr>
              <a:stCxn id="19" idx="2"/>
              <a:endCxn id="23" idx="0"/>
            </p:cNvCxnSpPr>
            <p:nvPr/>
          </p:nvCxnSpPr>
          <p:spPr>
            <a:xfrm>
              <a:off x="6444950" y="5361618"/>
              <a:ext cx="836534" cy="499085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箭头连接符 26"/>
            <p:cNvCxnSpPr>
              <a:stCxn id="21" idx="2"/>
              <a:endCxn id="23" idx="0"/>
            </p:cNvCxnSpPr>
            <p:nvPr/>
          </p:nvCxnSpPr>
          <p:spPr>
            <a:xfrm flipH="1">
              <a:off x="7281484" y="5361617"/>
              <a:ext cx="732737" cy="499086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右大括号 2"/>
          <p:cNvSpPr/>
          <p:nvPr/>
        </p:nvSpPr>
        <p:spPr>
          <a:xfrm>
            <a:off x="6428890" y="2276441"/>
            <a:ext cx="276726" cy="818121"/>
          </a:xfrm>
          <a:prstGeom prst="rightBrace">
            <a:avLst>
              <a:gd name="adj1" fmla="val 51541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742505" y="2217397"/>
            <a:ext cx="13812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inductive definition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11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Non-terminating reduction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93484" y="2056095"/>
            <a:ext cx="3057247" cy="1512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(x. x x) (x. x x)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(x. x x) (x. x x)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</a:t>
            </a:r>
            <a:r>
              <a:rPr lang="en-US" altLang="zh-CN" sz="2800" dirty="0" smtClean="0">
                <a:sym typeface="Symbol" panose="05050102010706020507" pitchFamily="18" charset="2"/>
              </a:rPr>
              <a:t>…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93484" y="3933711"/>
            <a:ext cx="3788217" cy="1512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(x. x 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x</a:t>
            </a:r>
            <a:r>
              <a:rPr lang="en-US" altLang="zh-CN" sz="2800" dirty="0" smtClean="0">
                <a:sym typeface="Symbol" panose="05050102010706020507" pitchFamily="18" charset="2"/>
              </a:rPr>
              <a:t> y) </a:t>
            </a:r>
            <a:r>
              <a:rPr lang="en-US" altLang="zh-CN" sz="2800" dirty="0">
                <a:sym typeface="Symbol" panose="05050102010706020507" pitchFamily="18" charset="2"/>
              </a:rPr>
              <a:t>(x. x 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x</a:t>
            </a:r>
            <a:r>
              <a:rPr lang="en-US" altLang="zh-CN" sz="2800" dirty="0" smtClean="0">
                <a:sym typeface="Symbol" panose="05050102010706020507" pitchFamily="18" charset="2"/>
              </a:rPr>
              <a:t> y) </a:t>
            </a:r>
            <a:endParaRPr lang="en-US" altLang="zh-CN" sz="2800" dirty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(x. x 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x</a:t>
            </a:r>
            <a:r>
              <a:rPr lang="en-US" altLang="zh-CN" sz="2800" dirty="0" smtClean="0">
                <a:sym typeface="Symbol" panose="05050102010706020507" pitchFamily="18" charset="2"/>
              </a:rPr>
              <a:t> y) </a:t>
            </a:r>
            <a:r>
              <a:rPr lang="en-US" altLang="zh-CN" sz="2800" dirty="0">
                <a:sym typeface="Symbol" panose="05050102010706020507" pitchFamily="18" charset="2"/>
              </a:rPr>
              <a:t>(x. x 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x</a:t>
            </a:r>
            <a:r>
              <a:rPr lang="en-US" altLang="zh-CN" sz="2800" dirty="0" smtClean="0">
                <a:sym typeface="Symbol" panose="05050102010706020507" pitchFamily="18" charset="2"/>
              </a:rPr>
              <a:t> y) y </a:t>
            </a:r>
            <a:endParaRPr lang="en-US" altLang="zh-CN" sz="2800" dirty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</a:t>
            </a:r>
            <a:r>
              <a:rPr lang="en-US" altLang="zh-CN" sz="2800" dirty="0" smtClean="0">
                <a:sym typeface="Symbol" panose="05050102010706020507" pitchFamily="18" charset="2"/>
              </a:rPr>
              <a:t>…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500834" y="2421502"/>
            <a:ext cx="4314001" cy="16230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(x. </a:t>
            </a:r>
            <a:r>
              <a:rPr lang="en-US" altLang="zh-CN" sz="2800" dirty="0" smtClean="0">
                <a:sym typeface="Symbol" panose="05050102010706020507" pitchFamily="18" charset="2"/>
              </a:rPr>
              <a:t>f (x x)) </a:t>
            </a:r>
            <a:r>
              <a:rPr lang="en-US" altLang="zh-CN" sz="2800" dirty="0">
                <a:sym typeface="Symbol" panose="05050102010706020507" pitchFamily="18" charset="2"/>
              </a:rPr>
              <a:t>(x. </a:t>
            </a:r>
            <a:r>
              <a:rPr lang="en-US" altLang="zh-CN" sz="2800" dirty="0" smtClean="0">
                <a:sym typeface="Symbol" panose="05050102010706020507" pitchFamily="18" charset="2"/>
              </a:rPr>
              <a:t>f (x x)) </a:t>
            </a:r>
            <a:endParaRPr lang="en-US" altLang="zh-CN" sz="2800" dirty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</a:t>
            </a:r>
            <a:r>
              <a:rPr lang="en-US" altLang="zh-CN" sz="2800" dirty="0" smtClean="0">
                <a:sym typeface="Symbol" panose="05050102010706020507" pitchFamily="18" charset="2"/>
              </a:rPr>
              <a:t>f </a:t>
            </a:r>
            <a:r>
              <a:rPr lang="en-US" altLang="zh-CN" sz="3600" dirty="0" smtClean="0">
                <a:sym typeface="Symbol" panose="05050102010706020507" pitchFamily="18" charset="2"/>
              </a:rPr>
              <a:t>(</a:t>
            </a:r>
            <a:r>
              <a:rPr lang="en-US" altLang="zh-CN" sz="2800" dirty="0" smtClean="0">
                <a:sym typeface="Symbol" panose="05050102010706020507" pitchFamily="18" charset="2"/>
              </a:rPr>
              <a:t>(</a:t>
            </a:r>
            <a:r>
              <a:rPr lang="en-US" altLang="zh-CN" sz="2800" dirty="0">
                <a:sym typeface="Symbol" panose="05050102010706020507" pitchFamily="18" charset="2"/>
              </a:rPr>
              <a:t>x. </a:t>
            </a:r>
            <a:r>
              <a:rPr lang="en-US" altLang="zh-CN" sz="2800" dirty="0" smtClean="0">
                <a:sym typeface="Symbol" panose="05050102010706020507" pitchFamily="18" charset="2"/>
              </a:rPr>
              <a:t>f (x x)) </a:t>
            </a:r>
            <a:r>
              <a:rPr lang="en-US" altLang="zh-CN" sz="2800" dirty="0">
                <a:sym typeface="Symbol" panose="05050102010706020507" pitchFamily="18" charset="2"/>
              </a:rPr>
              <a:t>(x. </a:t>
            </a:r>
            <a:r>
              <a:rPr lang="en-US" altLang="zh-CN" sz="2800" dirty="0" smtClean="0">
                <a:sym typeface="Symbol" panose="05050102010706020507" pitchFamily="18" charset="2"/>
              </a:rPr>
              <a:t>f (x x))</a:t>
            </a:r>
            <a:r>
              <a:rPr lang="en-US" altLang="zh-CN" sz="3600" dirty="0" smtClean="0">
                <a:sym typeface="Symbol" panose="05050102010706020507" pitchFamily="18" charset="2"/>
              </a:rPr>
              <a:t>)</a:t>
            </a:r>
            <a:r>
              <a:rPr lang="en-US" altLang="zh-CN" sz="2800" dirty="0" smtClean="0">
                <a:sym typeface="Symbol" panose="05050102010706020507" pitchFamily="18" charset="2"/>
              </a:rPr>
              <a:t> </a:t>
            </a:r>
            <a:endParaRPr lang="en-US" altLang="zh-CN" sz="2800" dirty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</a:t>
            </a:r>
            <a:r>
              <a:rPr lang="en-US" altLang="zh-CN" sz="2800" dirty="0" smtClean="0">
                <a:sym typeface="Symbol" panose="05050102010706020507" pitchFamily="18" charset="2"/>
              </a:rPr>
              <a:t>…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2817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Term may have both terminating and non-terminating reduction sequences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797092" y="2310963"/>
            <a:ext cx="4281365" cy="9961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(u. v. v) ((x. x x)(x. x x))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</a:t>
            </a:r>
            <a:r>
              <a:rPr lang="en-US" altLang="zh-CN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v. </a:t>
            </a:r>
            <a:r>
              <a:rPr lang="en-US" altLang="zh-CN" sz="2800" dirty="0" smtClean="0">
                <a:sym typeface="Symbol" panose="05050102010706020507" pitchFamily="18" charset="2"/>
              </a:rPr>
              <a:t>v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797092" y="3927407"/>
            <a:ext cx="4717382" cy="1512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(u. v. v) ((x. x x)(x. x x))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 smtClean="0">
                <a:sym typeface="Symbol" panose="05050102010706020507" pitchFamily="18" charset="2"/>
              </a:rPr>
              <a:t> (</a:t>
            </a:r>
            <a:r>
              <a:rPr lang="en-US" altLang="zh-CN" sz="2800" dirty="0">
                <a:sym typeface="Symbol" panose="05050102010706020507" pitchFamily="18" charset="2"/>
              </a:rPr>
              <a:t>u. v. v) ((x. x x)(x. x x)) </a:t>
            </a:r>
            <a:endParaRPr lang="en-US" altLang="zh-CN" sz="2800" dirty="0" smtClean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 smtClean="0">
                <a:sym typeface="Symbol" panose="05050102010706020507" pitchFamily="18" charset="2"/>
              </a:rPr>
              <a:t> …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8518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/>
              <a:t>R</a:t>
            </a:r>
            <a:r>
              <a:rPr lang="en-US" altLang="zh-CN" sz="4000" dirty="0" smtClean="0"/>
              <a:t>eduction strategies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Normal-order</a:t>
            </a:r>
            <a:r>
              <a:rPr lang="en-US" altLang="zh-CN" dirty="0" smtClean="0"/>
              <a:t> reduction: choose the left-most,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b="1" dirty="0" smtClean="0"/>
              <a:t>outer-most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redex</a:t>
            </a:r>
            <a:r>
              <a:rPr lang="en-US" altLang="zh-CN" dirty="0" smtClean="0"/>
              <a:t> first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pPr>
              <a:spcBef>
                <a:spcPts val="1800"/>
              </a:spcBef>
            </a:pPr>
            <a:r>
              <a:rPr lang="en-US" altLang="zh-CN" dirty="0" smtClean="0">
                <a:solidFill>
                  <a:srgbClr val="FF0000"/>
                </a:solidFill>
              </a:rPr>
              <a:t>Applicative-order</a:t>
            </a:r>
            <a:r>
              <a:rPr lang="en-US" altLang="zh-CN" dirty="0" smtClean="0"/>
              <a:t> reduction: choose the left-most,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b="1" dirty="0" smtClean="0"/>
              <a:t>inner-most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redex</a:t>
            </a:r>
            <a:r>
              <a:rPr lang="en-US" altLang="zh-CN" dirty="0" smtClean="0"/>
              <a:t> first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091866" y="2752097"/>
            <a:ext cx="3674789" cy="8853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(u. v. v) ((x. x x)(x. x x))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v. </a:t>
            </a:r>
            <a:r>
              <a:rPr lang="en-US" altLang="zh-CN" sz="2400" dirty="0" smtClean="0">
                <a:sym typeface="Symbol" panose="05050102010706020507" pitchFamily="18" charset="2"/>
              </a:rPr>
              <a:t>v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1091866" y="4799621"/>
            <a:ext cx="4046685" cy="13460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(u. v. v) ((x. x x)(x. x x))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 (</a:t>
            </a:r>
            <a:r>
              <a:rPr lang="en-US" altLang="zh-CN" sz="2400" dirty="0">
                <a:sym typeface="Symbol" panose="05050102010706020507" pitchFamily="18" charset="2"/>
              </a:rPr>
              <a:t>u. v. v) ((x. x x)(x. x x)) </a:t>
            </a:r>
            <a:endParaRPr lang="en-US" altLang="zh-CN" sz="2400" dirty="0" smtClean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 …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4965175" y="2752097"/>
            <a:ext cx="38779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>
                <a:solidFill>
                  <a:srgbClr val="FF0000"/>
                </a:solidFill>
              </a:rPr>
              <a:t>Normal-order reduction will find normal form if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exists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21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Reduction strategies – examples 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28650" y="2619034"/>
            <a:ext cx="4140429" cy="22672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x. x x) ((y. y)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z. z))</a:t>
            </a:r>
            <a:endParaRPr lang="en-US" altLang="zh-CN" sz="24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((y. y) (z. z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))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((y. y) (z. z</a:t>
            </a:r>
            <a:r>
              <a:rPr lang="en-US" altLang="zh-CN" sz="2400" dirty="0" smtClean="0">
                <a:sym typeface="Symbol" panose="05050102010706020507" pitchFamily="18" charset="2"/>
              </a:rPr>
              <a:t>))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(z. z)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((y. y) (z. z))</a:t>
            </a:r>
            <a:endParaRPr lang="en-US" altLang="zh-CN" sz="2400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y. y) (z. z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ym typeface="Symbol" panose="05050102010706020507" pitchFamily="18" charset="2"/>
              </a:rPr>
              <a:t>z. z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5363239" y="2619034"/>
            <a:ext cx="2979277" cy="180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(x. x x)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((y. y) (z. z))</a:t>
            </a:r>
            <a:endParaRPr lang="en-US" altLang="zh-CN" sz="24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(x. x x)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(z. z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(z. z) (z. z)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z. z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094874" y="1811278"/>
            <a:ext cx="1928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i="1" dirty="0" smtClean="0"/>
              <a:t>Normal-order</a:t>
            </a:r>
            <a:endParaRPr lang="zh-CN" altLang="en-US" sz="2400" b="1" i="1" dirty="0"/>
          </a:p>
        </p:txBody>
      </p:sp>
      <p:sp>
        <p:nvSpPr>
          <p:cNvPr id="9" name="文本框 8"/>
          <p:cNvSpPr txBox="1"/>
          <p:nvPr/>
        </p:nvSpPr>
        <p:spPr>
          <a:xfrm>
            <a:off x="5654890" y="1811279"/>
            <a:ext cx="2395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i="1" dirty="0" smtClean="0"/>
              <a:t>Applicative-order</a:t>
            </a:r>
            <a:endParaRPr lang="zh-CN" alt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86578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Reduction strategies – examples 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28650" y="3787737"/>
            <a:ext cx="2806153" cy="8853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x. p) ((y. y)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z. z))</a:t>
            </a:r>
            <a:endParaRPr lang="en-US" altLang="zh-CN" sz="24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p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5363239" y="3787737"/>
            <a:ext cx="2806153" cy="13460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(x. p</a:t>
            </a:r>
            <a:r>
              <a:rPr lang="en-US" altLang="zh-CN" sz="2400" dirty="0" smtClean="0">
                <a:sym typeface="Symbol" panose="05050102010706020507" pitchFamily="18" charset="2"/>
              </a:rPr>
              <a:t>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((y. y) (z. z))</a:t>
            </a:r>
            <a:endParaRPr lang="en-US" altLang="zh-CN" sz="24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(x. p)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(z. z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p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094874" y="2979981"/>
            <a:ext cx="1928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i="1" dirty="0" smtClean="0"/>
              <a:t>Normal-order</a:t>
            </a:r>
            <a:endParaRPr lang="zh-CN" altLang="en-US" sz="2400" b="1" i="1" dirty="0"/>
          </a:p>
        </p:txBody>
      </p:sp>
      <p:sp>
        <p:nvSpPr>
          <p:cNvPr id="9" name="文本框 8"/>
          <p:cNvSpPr txBox="1"/>
          <p:nvPr/>
        </p:nvSpPr>
        <p:spPr>
          <a:xfrm>
            <a:off x="5654890" y="2979982"/>
            <a:ext cx="2395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i="1" dirty="0" smtClean="0"/>
              <a:t>Applicative-order</a:t>
            </a:r>
            <a:endParaRPr lang="zh-CN" altLang="en-US" sz="2400" b="1" i="1" dirty="0"/>
          </a:p>
        </p:txBody>
      </p:sp>
      <p:sp>
        <p:nvSpPr>
          <p:cNvPr id="3" name="文本框 2"/>
          <p:cNvSpPr txBox="1"/>
          <p:nvPr/>
        </p:nvSpPr>
        <p:spPr>
          <a:xfrm>
            <a:off x="628650" y="1761853"/>
            <a:ext cx="73380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Applicative-order may </a:t>
            </a:r>
            <a:r>
              <a:rPr lang="en-US" altLang="zh-CN" sz="2400" b="1" i="1" dirty="0" smtClean="0"/>
              <a:t>not</a:t>
            </a:r>
            <a:r>
              <a:rPr lang="en-US" altLang="zh-CN" sz="2400" dirty="0" smtClean="0"/>
              <a:t> be as efficient as normal-order</a:t>
            </a:r>
          </a:p>
          <a:p>
            <a:r>
              <a:rPr lang="en-US" altLang="zh-CN" sz="2400" dirty="0" smtClean="0"/>
              <a:t>when the argument is not used.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5018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Reduction strategies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59396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Similar to </a:t>
            </a:r>
            <a:r>
              <a:rPr lang="en-US" altLang="zh-CN" dirty="0"/>
              <a:t>(</a:t>
            </a:r>
            <a:r>
              <a:rPr lang="en-US" altLang="zh-CN" dirty="0">
                <a:solidFill>
                  <a:srgbClr val="FF0000"/>
                </a:solidFill>
              </a:rPr>
              <a:t>but subtly </a:t>
            </a:r>
            <a:r>
              <a:rPr lang="en-US" altLang="zh-CN" dirty="0" smtClean="0">
                <a:solidFill>
                  <a:srgbClr val="FF0000"/>
                </a:solidFill>
              </a:rPr>
              <a:t>different from</a:t>
            </a:r>
            <a:r>
              <a:rPr lang="en-US" altLang="zh-CN" dirty="0" smtClean="0"/>
              <a:t>) </a:t>
            </a:r>
            <a:r>
              <a:rPr lang="en-US" altLang="zh-CN" b="1" i="1" dirty="0" smtClean="0"/>
              <a:t>evaluation strategies</a:t>
            </a:r>
            <a:r>
              <a:rPr lang="en-US" altLang="zh-CN" b="1" dirty="0" smtClean="0"/>
              <a:t> </a:t>
            </a:r>
            <a:r>
              <a:rPr lang="en-US" altLang="zh-CN" dirty="0" smtClean="0"/>
              <a:t>in language theories</a:t>
            </a:r>
          </a:p>
          <a:p>
            <a:pPr lvl="1">
              <a:spcBef>
                <a:spcPts val="1800"/>
              </a:spcBef>
            </a:pPr>
            <a:r>
              <a:rPr lang="en-US" altLang="zh-CN" b="1" dirty="0" smtClean="0"/>
              <a:t>Call-by-name</a:t>
            </a:r>
            <a:r>
              <a:rPr lang="en-US" altLang="zh-CN" dirty="0" smtClean="0"/>
              <a:t> (like normal-order)</a:t>
            </a:r>
          </a:p>
          <a:p>
            <a:pPr lvl="2">
              <a:spcBef>
                <a:spcPts val="1200"/>
              </a:spcBef>
            </a:pPr>
            <a:r>
              <a:rPr lang="en-US" altLang="zh-CN" dirty="0" smtClean="0"/>
              <a:t>ALGOL 60</a:t>
            </a:r>
            <a:endParaRPr lang="en-US" altLang="zh-CN" dirty="0"/>
          </a:p>
          <a:p>
            <a:pPr lvl="1">
              <a:spcBef>
                <a:spcPts val="1800"/>
              </a:spcBef>
            </a:pPr>
            <a:r>
              <a:rPr lang="en-US" altLang="zh-CN" b="1" dirty="0" smtClean="0"/>
              <a:t>Call-by-need</a:t>
            </a:r>
            <a:r>
              <a:rPr lang="en-US" altLang="zh-CN" dirty="0" smtClean="0"/>
              <a:t> (“memorized version” of call-by-name)</a:t>
            </a:r>
            <a:endParaRPr lang="en-US" altLang="zh-CN" dirty="0"/>
          </a:p>
          <a:p>
            <a:pPr lvl="2">
              <a:spcBef>
                <a:spcPts val="1200"/>
              </a:spcBef>
            </a:pPr>
            <a:r>
              <a:rPr lang="en-US" altLang="zh-CN" dirty="0"/>
              <a:t>Haskell, R, …</a:t>
            </a:r>
            <a:endParaRPr lang="en-US" altLang="zh-CN" dirty="0" smtClean="0"/>
          </a:p>
          <a:p>
            <a:pPr lvl="1">
              <a:spcBef>
                <a:spcPts val="1800"/>
              </a:spcBef>
            </a:pPr>
            <a:r>
              <a:rPr lang="en-US" altLang="zh-CN" b="1" dirty="0" smtClean="0"/>
              <a:t>Call-by-value</a:t>
            </a:r>
            <a:r>
              <a:rPr lang="en-US" altLang="zh-CN" dirty="0" smtClean="0"/>
              <a:t> (like applicative-order)</a:t>
            </a:r>
          </a:p>
          <a:p>
            <a:pPr lvl="2">
              <a:spcBef>
                <a:spcPts val="1200"/>
              </a:spcBef>
            </a:pPr>
            <a:r>
              <a:rPr lang="en-US" altLang="zh-CN" dirty="0" smtClean="0"/>
              <a:t>C, …</a:t>
            </a:r>
          </a:p>
          <a:p>
            <a:pPr lvl="1">
              <a:spcBef>
                <a:spcPts val="1800"/>
              </a:spcBef>
            </a:pPr>
            <a:r>
              <a:rPr lang="en-US" altLang="zh-CN" dirty="0" smtClean="0"/>
              <a:t>…</a:t>
            </a:r>
            <a:endParaRPr lang="zh-CN" altLang="en-US" dirty="0"/>
          </a:p>
        </p:txBody>
      </p:sp>
      <p:sp>
        <p:nvSpPr>
          <p:cNvPr id="4" name="圆角矩形标注 3"/>
          <p:cNvSpPr/>
          <p:nvPr/>
        </p:nvSpPr>
        <p:spPr>
          <a:xfrm>
            <a:off x="6063915" y="2416133"/>
            <a:ext cx="2451433" cy="1323475"/>
          </a:xfrm>
          <a:prstGeom prst="wedgeRoundRectCallout">
            <a:avLst>
              <a:gd name="adj1" fmla="val -71302"/>
              <a:gd name="adj2" fmla="val -29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000" b="1" dirty="0" smtClean="0"/>
              <a:t>arguments are not evaluated, but directly substituted into function body</a:t>
            </a:r>
            <a:endParaRPr lang="zh-CN" altLang="en-US" sz="2000" b="1" dirty="0"/>
          </a:p>
        </p:txBody>
      </p:sp>
      <p:sp>
        <p:nvSpPr>
          <p:cNvPr id="5" name="圆角矩形标注 4"/>
          <p:cNvSpPr/>
          <p:nvPr/>
        </p:nvSpPr>
        <p:spPr>
          <a:xfrm>
            <a:off x="3449553" y="4275075"/>
            <a:ext cx="2723146" cy="478088"/>
          </a:xfrm>
          <a:prstGeom prst="wedgeRoundRectCallout">
            <a:avLst>
              <a:gd name="adj1" fmla="val -67154"/>
              <a:gd name="adj2" fmla="val -644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000" b="1" i="1" dirty="0" smtClean="0"/>
              <a:t>called “lazy evaluation”</a:t>
            </a:r>
            <a:endParaRPr lang="zh-CN" altLang="en-US" sz="2000" b="1" i="1" dirty="0"/>
          </a:p>
        </p:txBody>
      </p:sp>
      <p:sp>
        <p:nvSpPr>
          <p:cNvPr id="6" name="圆角矩形标注 5"/>
          <p:cNvSpPr/>
          <p:nvPr/>
        </p:nvSpPr>
        <p:spPr>
          <a:xfrm>
            <a:off x="3180848" y="5288630"/>
            <a:ext cx="2991851" cy="478088"/>
          </a:xfrm>
          <a:prstGeom prst="wedgeRoundRectCallout">
            <a:avLst>
              <a:gd name="adj1" fmla="val -67154"/>
              <a:gd name="adj2" fmla="val -644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000" b="1" i="1" dirty="0" smtClean="0"/>
              <a:t>called “eager evaluation”</a:t>
            </a:r>
            <a:endParaRPr lang="zh-CN" alt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116983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Only evaluate </a:t>
            </a:r>
            <a:r>
              <a:rPr lang="en-US" altLang="zh-CN" dirty="0" smtClean="0">
                <a:solidFill>
                  <a:srgbClr val="FF0000"/>
                </a:solidFill>
              </a:rPr>
              <a:t>closed terms </a:t>
            </a:r>
            <a:r>
              <a:rPr lang="en-US" altLang="zh-CN" dirty="0" smtClean="0"/>
              <a:t>(i.e. no free variables)</a:t>
            </a:r>
          </a:p>
          <a:p>
            <a:r>
              <a:rPr lang="en-US" altLang="zh-CN" dirty="0" smtClean="0"/>
              <a:t>May not reduce all the way to a normal form</a:t>
            </a:r>
          </a:p>
          <a:p>
            <a:pPr lvl="1"/>
            <a:r>
              <a:rPr lang="en-US" altLang="zh-CN" dirty="0" smtClean="0"/>
              <a:t>Terminate as soon as </a:t>
            </a:r>
            <a:r>
              <a:rPr lang="en-US" altLang="zh-CN" dirty="0" smtClean="0">
                <a:solidFill>
                  <a:srgbClr val="FF0000"/>
                </a:solidFill>
              </a:rPr>
              <a:t>a </a:t>
            </a:r>
            <a:r>
              <a:rPr lang="en-US" altLang="zh-CN" i="1" dirty="0" smtClean="0">
                <a:solidFill>
                  <a:srgbClr val="FF0000"/>
                </a:solidFill>
              </a:rPr>
              <a:t>canonical form</a:t>
            </a:r>
            <a:r>
              <a:rPr lang="en-US" altLang="zh-CN" dirty="0" smtClean="0">
                <a:solidFill>
                  <a:srgbClr val="FF0000"/>
                </a:solidFill>
              </a:rPr>
              <a:t> (i.e. an abstraction) </a:t>
            </a:r>
            <a:r>
              <a:rPr lang="en-US" altLang="zh-CN" dirty="0" smtClean="0"/>
              <a:t>is obtained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89" y="3882826"/>
            <a:ext cx="8350021" cy="2110249"/>
          </a:xfrm>
          <a:prstGeom prst="rect">
            <a:avLst/>
          </a:prstGeom>
        </p:spPr>
      </p:pic>
      <p:sp>
        <p:nvSpPr>
          <p:cNvPr id="5" name="圆角矩形标注 4"/>
          <p:cNvSpPr/>
          <p:nvPr/>
        </p:nvSpPr>
        <p:spPr>
          <a:xfrm>
            <a:off x="6685071" y="4884821"/>
            <a:ext cx="1946109" cy="1292142"/>
          </a:xfrm>
          <a:prstGeom prst="wedgeRoundRectCallout">
            <a:avLst>
              <a:gd name="adj1" fmla="val -81421"/>
              <a:gd name="adj2" fmla="val -4247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Evaluation terminates here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6718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</a:t>
            </a:r>
            <a:r>
              <a:rPr lang="en-US" altLang="zh-CN" dirty="0" smtClean="0"/>
              <a:t>closed </a:t>
            </a:r>
            <a:r>
              <a:rPr lang="en-US" altLang="zh-CN" dirty="0"/>
              <a:t>normal form must be a canonical form</a:t>
            </a:r>
          </a:p>
          <a:p>
            <a:r>
              <a:rPr lang="en-US" altLang="zh-CN" dirty="0"/>
              <a:t>Not every closed canonical form is a normal form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Recall that normal-order </a:t>
            </a:r>
            <a:r>
              <a:rPr lang="en-US" altLang="zh-CN" dirty="0"/>
              <a:t>reduction will find </a:t>
            </a:r>
            <a:r>
              <a:rPr lang="en-US" altLang="zh-CN" dirty="0" smtClean="0"/>
              <a:t>the normal </a:t>
            </a:r>
            <a:r>
              <a:rPr lang="en-US" altLang="zh-CN" dirty="0"/>
              <a:t>form if </a:t>
            </a:r>
            <a:r>
              <a:rPr lang="en-US" altLang="zh-CN" dirty="0" smtClean="0"/>
              <a:t>it exists</a:t>
            </a:r>
          </a:p>
          <a:p>
            <a:pPr lvl="1"/>
            <a:r>
              <a:rPr lang="en-US" altLang="zh-CN" dirty="0" smtClean="0"/>
              <a:t>If normal-order reduction terminates, the reduction sequence must contain a first canonical form</a:t>
            </a:r>
          </a:p>
          <a:p>
            <a:pPr lvl="1"/>
            <a:r>
              <a:rPr lang="en-US" altLang="zh-CN" dirty="0" smtClean="0"/>
              <a:t>Normal-order evaluation</a:t>
            </a:r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4320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140212" cy="1325563"/>
          </a:xfrm>
        </p:spPr>
        <p:txBody>
          <a:bodyPr/>
          <a:lstStyle/>
          <a:p>
            <a:r>
              <a:rPr lang="en-US" altLang="zh-CN" dirty="0" smtClean="0">
                <a:sym typeface="Symbol" panose="05050102010706020507" pitchFamily="18" charset="2"/>
              </a:rPr>
              <a:t>Overview: </a:t>
            </a:r>
            <a:r>
              <a:rPr lang="en-US" altLang="zh-CN" dirty="0">
                <a:sym typeface="Symbol" panose="05050102010706020507" pitchFamily="18" charset="2"/>
              </a:rPr>
              <a:t>-</a:t>
            </a:r>
            <a:r>
              <a:rPr lang="en-US" altLang="zh-CN" dirty="0" smtClean="0">
                <a:sym typeface="Symbol" panose="05050102010706020507" pitchFamily="18" charset="2"/>
              </a:rPr>
              <a:t>calculus as</a:t>
            </a:r>
            <a:r>
              <a:rPr lang="en-US" altLang="zh-CN" dirty="0" smtClean="0"/>
              <a:t> a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715852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Syntax</a:t>
            </a:r>
          </a:p>
          <a:p>
            <a:pPr lvl="1"/>
            <a:r>
              <a:rPr lang="en-US" altLang="zh-CN" dirty="0" smtClean="0"/>
              <a:t>How to write a program?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Keyword 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“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”</a:t>
            </a:r>
            <a:r>
              <a:rPr lang="en-US" altLang="zh-CN" dirty="0" smtClean="0">
                <a:sym typeface="Symbol" panose="05050102010706020507" pitchFamily="18" charset="2"/>
              </a:rPr>
              <a:t> for defining functions</a:t>
            </a:r>
            <a:endParaRPr lang="en-US" altLang="zh-CN" dirty="0"/>
          </a:p>
          <a:p>
            <a:pPr lvl="2"/>
            <a:endParaRPr lang="en-US" altLang="zh-CN" dirty="0" smtClean="0"/>
          </a:p>
          <a:p>
            <a:r>
              <a:rPr lang="en-US" altLang="zh-CN" dirty="0" smtClean="0"/>
              <a:t>Semantics</a:t>
            </a:r>
          </a:p>
          <a:p>
            <a:pPr lvl="1"/>
            <a:r>
              <a:rPr lang="en-US" altLang="zh-CN" dirty="0" smtClean="0"/>
              <a:t>How to describe the executions of a program?</a:t>
            </a:r>
          </a:p>
          <a:p>
            <a:pPr lvl="1"/>
            <a:r>
              <a:rPr lang="en-US" altLang="zh-CN" dirty="0"/>
              <a:t>Calculation rules called </a:t>
            </a:r>
            <a:r>
              <a:rPr lang="en-US" altLang="zh-CN" dirty="0" smtClean="0">
                <a:solidFill>
                  <a:srgbClr val="FF0000"/>
                </a:solidFill>
              </a:rPr>
              <a:t>reduction</a:t>
            </a:r>
          </a:p>
          <a:p>
            <a:pPr lvl="2"/>
            <a:endParaRPr lang="en-US" altLang="zh-CN" dirty="0">
              <a:solidFill>
                <a:srgbClr val="FF0000"/>
              </a:solidFill>
            </a:endParaRPr>
          </a:p>
          <a:p>
            <a:pPr lvl="0"/>
            <a:r>
              <a:rPr lang="en-US" altLang="zh-CN" dirty="0" smtClean="0">
                <a:solidFill>
                  <a:prstClr val="black"/>
                </a:solidFill>
              </a:rPr>
              <a:t>Others</a:t>
            </a:r>
          </a:p>
          <a:p>
            <a:pPr lvl="1"/>
            <a:r>
              <a:rPr lang="en-US" altLang="zh-CN" dirty="0" smtClean="0">
                <a:solidFill>
                  <a:prstClr val="black"/>
                </a:solidFill>
              </a:rPr>
              <a:t>Type system (next class)</a:t>
            </a:r>
          </a:p>
          <a:p>
            <a:pPr lvl="1"/>
            <a:r>
              <a:rPr lang="en-US" altLang="zh-CN" dirty="0">
                <a:solidFill>
                  <a:prstClr val="black"/>
                </a:solidFill>
              </a:rPr>
              <a:t>M</a:t>
            </a:r>
            <a:r>
              <a:rPr lang="en-US" altLang="zh-CN" dirty="0" smtClean="0">
                <a:solidFill>
                  <a:prstClr val="black"/>
                </a:solidFill>
              </a:rPr>
              <a:t>odel theory (</a:t>
            </a:r>
            <a:r>
              <a:rPr lang="en-US" altLang="zh-CN" dirty="0">
                <a:solidFill>
                  <a:prstClr val="black"/>
                </a:solidFill>
              </a:rPr>
              <a:t>not covered)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 lvl="1"/>
            <a:r>
              <a:rPr lang="en-US" altLang="zh-CN" dirty="0" smtClean="0">
                <a:solidFill>
                  <a:prstClr val="black"/>
                </a:solidFill>
              </a:rPr>
              <a:t>…</a:t>
            </a:r>
            <a:endParaRPr lang="en-US" altLang="zh-CN" dirty="0">
              <a:solidFill>
                <a:prstClr val="black"/>
              </a:solidFill>
            </a:endParaRP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4600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6994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Normal-order reduction &amp; 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512793"/>
            <a:ext cx="7886700" cy="4351338"/>
          </a:xfrm>
        </p:spPr>
        <p:txBody>
          <a:bodyPr/>
          <a:lstStyle/>
          <a:p>
            <a:r>
              <a:rPr lang="en-US" altLang="zh-CN" smtClean="0"/>
              <a:t>Normal-order reduction terminates</a:t>
            </a:r>
          </a:p>
          <a:p>
            <a:pPr lvl="1"/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  <a:p>
            <a:r>
              <a:rPr lang="en-US" altLang="zh-CN" smtClean="0"/>
              <a:t>Normal-order reduction does not terminate</a:t>
            </a:r>
          </a:p>
          <a:p>
            <a:pPr lvl="1"/>
            <a:endParaRPr lang="en-US" altLang="zh-CN" smtClean="0"/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235" y="2066992"/>
            <a:ext cx="4832353" cy="373968"/>
          </a:xfrm>
          <a:prstGeom prst="rect">
            <a:avLst/>
          </a:prstGeom>
        </p:spPr>
      </p:pic>
      <p:sp>
        <p:nvSpPr>
          <p:cNvPr id="5" name="圆角矩形标注 4"/>
          <p:cNvSpPr/>
          <p:nvPr/>
        </p:nvSpPr>
        <p:spPr>
          <a:xfrm>
            <a:off x="3653114" y="2696174"/>
            <a:ext cx="3974908" cy="487714"/>
          </a:xfrm>
          <a:prstGeom prst="wedgeRoundRectCallout">
            <a:avLst>
              <a:gd name="adj1" fmla="val -33596"/>
              <a:gd name="adj2" fmla="val -1046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Evaluation terminates here</a:t>
            </a:r>
            <a:endParaRPr lang="zh-CN" altLang="en-US" sz="2400" b="1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755" y="4057963"/>
            <a:ext cx="8314489" cy="427392"/>
          </a:xfrm>
          <a:prstGeom prst="rect">
            <a:avLst/>
          </a:prstGeom>
        </p:spPr>
      </p:pic>
      <p:sp>
        <p:nvSpPr>
          <p:cNvPr id="7" name="圆角矩形标注 6"/>
          <p:cNvSpPr/>
          <p:nvPr/>
        </p:nvSpPr>
        <p:spPr>
          <a:xfrm>
            <a:off x="2830931" y="4734131"/>
            <a:ext cx="3974908" cy="487714"/>
          </a:xfrm>
          <a:prstGeom prst="wedgeRoundRectCallout">
            <a:avLst>
              <a:gd name="adj1" fmla="val -33596"/>
              <a:gd name="adj2" fmla="val -1046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Evaluation terminates here</a:t>
            </a:r>
            <a:endParaRPr lang="zh-CN" altLang="en-US" sz="2400" b="1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755" y="5470621"/>
            <a:ext cx="4832353" cy="356160"/>
          </a:xfrm>
          <a:prstGeom prst="rect">
            <a:avLst/>
          </a:prstGeom>
        </p:spPr>
      </p:pic>
      <p:sp>
        <p:nvSpPr>
          <p:cNvPr id="9" name="圆角矩形标注 8"/>
          <p:cNvSpPr/>
          <p:nvPr/>
        </p:nvSpPr>
        <p:spPr>
          <a:xfrm>
            <a:off x="4754336" y="5875488"/>
            <a:ext cx="3974908" cy="487714"/>
          </a:xfrm>
          <a:prstGeom prst="wedgeRoundRectCallout">
            <a:avLst>
              <a:gd name="adj1" fmla="val -36320"/>
              <a:gd name="adj2" fmla="val -7754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Evaluation diverges too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1766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Normal-order evaluation rules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/>
              <p:cNvSpPr txBox="1"/>
              <p:nvPr/>
            </p:nvSpPr>
            <p:spPr>
              <a:xfrm>
                <a:off x="1745974" y="3845932"/>
                <a:ext cx="4847224" cy="8318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  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⇒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5974" y="3845932"/>
                <a:ext cx="4847224" cy="83189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2730514" y="2069704"/>
                <a:ext cx="2316660" cy="5841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514" y="2069704"/>
                <a:ext cx="2316660" cy="58419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文本框 9"/>
          <p:cNvSpPr txBox="1"/>
          <p:nvPr/>
        </p:nvSpPr>
        <p:spPr>
          <a:xfrm>
            <a:off x="6593198" y="4000269"/>
            <a:ext cx="599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(</a:t>
            </a:r>
            <a:r>
              <a:rPr lang="zh-CN" altLang="en-US" sz="2800" dirty="0" smtClean="0">
                <a:sym typeface="Symbol" panose="05050102010706020507" pitchFamily="18" charset="2"/>
              </a:rPr>
              <a:t></a:t>
            </a:r>
            <a:r>
              <a:rPr lang="en-US" altLang="zh-CN" sz="2800" dirty="0" smtClean="0">
                <a:sym typeface="Symbol" panose="05050102010706020507" pitchFamily="18" charset="2"/>
              </a:rPr>
              <a:t>)</a:t>
            </a:r>
            <a:endParaRPr lang="zh-CN" altLang="en-US" sz="2800" dirty="0"/>
          </a:p>
        </p:txBody>
      </p:sp>
      <p:sp>
        <p:nvSpPr>
          <p:cNvPr id="11" name="文本框 10"/>
          <p:cNvSpPr txBox="1"/>
          <p:nvPr/>
        </p:nvSpPr>
        <p:spPr>
          <a:xfrm>
            <a:off x="4957879" y="1973679"/>
            <a:ext cx="1135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(Term)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14032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Normal-order evaluation – example </a:t>
            </a:r>
            <a:endParaRPr lang="zh-CN" altLang="en-US" sz="4000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1594433"/>
            <a:ext cx="7956632" cy="4607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37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Recall the reduction strategies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28650" y="2378399"/>
            <a:ext cx="4140429" cy="22672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x. x x) ((y. y)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z. z))</a:t>
            </a:r>
            <a:endParaRPr lang="en-US" altLang="zh-CN" sz="24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((y. y) (z. z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))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((y. y) (z. z</a:t>
            </a:r>
            <a:r>
              <a:rPr lang="en-US" altLang="zh-CN" sz="2400" dirty="0" smtClean="0">
                <a:sym typeface="Symbol" panose="05050102010706020507" pitchFamily="18" charset="2"/>
              </a:rPr>
              <a:t>))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(z. z)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((y. y) (z. z))</a:t>
            </a:r>
            <a:endParaRPr lang="en-US" altLang="zh-CN" sz="2400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y. y) (z. z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ym typeface="Symbol" panose="05050102010706020507" pitchFamily="18" charset="2"/>
              </a:rPr>
              <a:t>z. z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5363239" y="2378399"/>
            <a:ext cx="2979277" cy="180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(x. x x)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((y. y) (z. z))</a:t>
            </a:r>
            <a:endParaRPr lang="en-US" altLang="zh-CN" sz="24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(x. x x) 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(z. z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(z. z) (z. z)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z. z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094874" y="1811278"/>
            <a:ext cx="1928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i="1" dirty="0" smtClean="0"/>
              <a:t>Normal-order</a:t>
            </a:r>
            <a:endParaRPr lang="zh-CN" altLang="en-US" sz="2400" b="1" i="1" dirty="0"/>
          </a:p>
        </p:txBody>
      </p:sp>
      <p:sp>
        <p:nvSpPr>
          <p:cNvPr id="9" name="文本框 8"/>
          <p:cNvSpPr txBox="1"/>
          <p:nvPr/>
        </p:nvSpPr>
        <p:spPr>
          <a:xfrm>
            <a:off x="5654890" y="1811279"/>
            <a:ext cx="2395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i="1" dirty="0" smtClean="0"/>
              <a:t>Applicative-order</a:t>
            </a:r>
            <a:endParaRPr lang="zh-CN" altLang="en-US" sz="2400" b="1" i="1" dirty="0"/>
          </a:p>
        </p:txBody>
      </p:sp>
      <p:sp>
        <p:nvSpPr>
          <p:cNvPr id="4" name="文本框 3"/>
          <p:cNvSpPr txBox="1"/>
          <p:nvPr/>
        </p:nvSpPr>
        <p:spPr>
          <a:xfrm>
            <a:off x="4323128" y="4363900"/>
            <a:ext cx="43636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Eager evaluation: </a:t>
            </a:r>
          </a:p>
          <a:p>
            <a:r>
              <a:rPr lang="en-US" altLang="zh-CN" sz="2400" dirty="0"/>
              <a:t>P</a:t>
            </a:r>
            <a:r>
              <a:rPr lang="en-US" altLang="zh-CN" sz="2400" dirty="0" smtClean="0"/>
              <a:t>ostpone </a:t>
            </a:r>
            <a:r>
              <a:rPr lang="en-US" altLang="zh-CN" sz="2400" dirty="0"/>
              <a:t>the substitution until the argument is a canonical </a:t>
            </a:r>
            <a:r>
              <a:rPr lang="en-US" altLang="zh-CN" sz="2400" dirty="0" smtClean="0"/>
              <a:t>form. No need to reduce many copies of the argument separately.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9464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Eager evaluation rules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/>
              <p:cNvSpPr txBox="1"/>
              <p:nvPr/>
            </p:nvSpPr>
            <p:spPr>
              <a:xfrm>
                <a:off x="889593" y="3942184"/>
                <a:ext cx="7076937" cy="9127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93" y="3942184"/>
                <a:ext cx="7076937" cy="91275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/>
              <p:cNvSpPr txBox="1"/>
              <p:nvPr/>
            </p:nvSpPr>
            <p:spPr>
              <a:xfrm>
                <a:off x="2826766" y="2334398"/>
                <a:ext cx="2497415" cy="65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altLang="zh-CN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</m:e>
                            <m:sub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6766" y="2334398"/>
                <a:ext cx="2497415" cy="65466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文本框 4"/>
          <p:cNvSpPr txBox="1"/>
          <p:nvPr/>
        </p:nvSpPr>
        <p:spPr>
          <a:xfrm>
            <a:off x="7974797" y="4136949"/>
            <a:ext cx="599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(</a:t>
            </a:r>
            <a:r>
              <a:rPr lang="zh-CN" altLang="en-US" sz="2800" dirty="0" smtClean="0">
                <a:sym typeface="Symbol" panose="05050102010706020507" pitchFamily="18" charset="2"/>
              </a:rPr>
              <a:t></a:t>
            </a:r>
            <a:r>
              <a:rPr lang="en-US" altLang="zh-CN" sz="2800" dirty="0" smtClean="0">
                <a:sym typeface="Symbol" panose="05050102010706020507" pitchFamily="18" charset="2"/>
              </a:rPr>
              <a:t>)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5324181" y="2259070"/>
            <a:ext cx="1135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(Term)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72558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Eager evaluation </a:t>
            </a:r>
            <a:br>
              <a:rPr lang="en-US" altLang="zh-CN" sz="4000" dirty="0" smtClean="0"/>
            </a:br>
            <a:r>
              <a:rPr lang="en-US" altLang="zh-CN" sz="4000" dirty="0" smtClean="0"/>
              <a:t>– example </a:t>
            </a:r>
            <a:endParaRPr lang="zh-CN" altLang="en-US" sz="4000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876" y="495763"/>
            <a:ext cx="3350161" cy="593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26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Normal-order evaluation </a:t>
            </a:r>
            <a:r>
              <a:rPr lang="en-US" altLang="zh-CN" dirty="0" smtClean="0"/>
              <a:t>rules </a:t>
            </a:r>
            <a:r>
              <a:rPr lang="en-US" altLang="zh-CN" dirty="0" smtClean="0"/>
              <a:t>(small-step)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2575180" y="2749662"/>
                <a:ext cx="3349186" cy="6616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5180" y="2749662"/>
                <a:ext cx="3349186" cy="66165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7"/>
              <p:cNvSpPr txBox="1"/>
              <p:nvPr/>
            </p:nvSpPr>
            <p:spPr>
              <a:xfrm>
                <a:off x="3264388" y="4470291"/>
                <a:ext cx="2099421" cy="8318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→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388" y="4470291"/>
                <a:ext cx="2099421" cy="83189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文本框 9"/>
          <p:cNvSpPr txBox="1"/>
          <p:nvPr/>
        </p:nvSpPr>
        <p:spPr>
          <a:xfrm>
            <a:off x="6059324" y="2671140"/>
            <a:ext cx="599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(</a:t>
            </a:r>
            <a:r>
              <a:rPr lang="zh-CN" altLang="en-US" sz="2800" dirty="0" smtClean="0">
                <a:sym typeface="Symbol" panose="05050102010706020507" pitchFamily="18" charset="2"/>
              </a:rPr>
              <a:t></a:t>
            </a:r>
            <a:r>
              <a:rPr lang="en-US" altLang="zh-CN" sz="2800" dirty="0" smtClean="0">
                <a:sym typeface="Symbol" panose="05050102010706020507" pitchFamily="18" charset="2"/>
              </a:rPr>
              <a:t>)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7907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Eager </a:t>
            </a:r>
            <a:r>
              <a:rPr lang="en-US" altLang="zh-CN" dirty="0" smtClean="0"/>
              <a:t>evaluation </a:t>
            </a:r>
            <a:r>
              <a:rPr lang="en-US" altLang="zh-CN" dirty="0" smtClean="0"/>
              <a:t>rules </a:t>
            </a:r>
            <a:r>
              <a:rPr lang="en-US" altLang="zh-CN" dirty="0" smtClean="0"/>
              <a:t>(small-step)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7"/>
              <p:cNvSpPr txBox="1"/>
              <p:nvPr/>
            </p:nvSpPr>
            <p:spPr>
              <a:xfrm>
                <a:off x="3176159" y="3453435"/>
                <a:ext cx="2099421" cy="8318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→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6159" y="3453435"/>
                <a:ext cx="2099421" cy="83189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组合 2"/>
          <p:cNvGrpSpPr/>
          <p:nvPr/>
        </p:nvGrpSpPr>
        <p:grpSpPr>
          <a:xfrm>
            <a:off x="1803029" y="2069523"/>
            <a:ext cx="5537941" cy="740178"/>
            <a:chOff x="2575180" y="2671140"/>
            <a:chExt cx="5537941" cy="74017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文本框 5"/>
                <p:cNvSpPr txBox="1"/>
                <p:nvPr/>
              </p:nvSpPr>
              <p:spPr>
                <a:xfrm>
                  <a:off x="2575180" y="2749662"/>
                  <a:ext cx="4845685" cy="66165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8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zh-CN" altLang="en-US" sz="28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λ</m:t>
                            </m:r>
                            <m:r>
                              <m:rPr>
                                <m:sty m:val="p"/>
                              </m:rP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y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[(</m:t>
                            </m:r>
                            <m:r>
                              <m:rPr>
                                <m:sty m:val="p"/>
                              </m:rPr>
                              <a:rPr lang="zh-CN" altLang="en-US" sz="28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λ</m:t>
                            </m:r>
                            <m:r>
                              <m:rPr>
                                <m:sty m:val="p"/>
                              </m:rP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y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)/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den>
                        </m:f>
                      </m:oMath>
                    </m:oMathPara>
                  </a14:m>
                  <a:endParaRPr lang="zh-CN" altLang="en-US" sz="2800" dirty="0"/>
                </a:p>
              </p:txBody>
            </p:sp>
          </mc:Choice>
          <mc:Fallback>
            <p:sp>
              <p:nvSpPr>
                <p:cNvPr id="6" name="文本框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75180" y="2749662"/>
                  <a:ext cx="4845685" cy="661656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文本框 9"/>
            <p:cNvSpPr txBox="1"/>
            <p:nvPr/>
          </p:nvSpPr>
          <p:spPr>
            <a:xfrm>
              <a:off x="7513277" y="2671140"/>
              <a:ext cx="599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(</a:t>
              </a:r>
              <a:r>
                <a:rPr lang="zh-CN" altLang="en-US" sz="2800" dirty="0" smtClean="0">
                  <a:sym typeface="Symbol" panose="05050102010706020507" pitchFamily="18" charset="2"/>
                </a:rPr>
                <a:t>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)</a:t>
              </a:r>
              <a:endParaRPr lang="zh-CN" altLang="en-US" sz="2800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6"/>
              <p:cNvSpPr txBox="1"/>
              <p:nvPr/>
            </p:nvSpPr>
            <p:spPr>
              <a:xfrm>
                <a:off x="2419222" y="4929064"/>
                <a:ext cx="3691843" cy="910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p>
                              <m:r>
                                <a:rPr lang="en-US" altLang="zh-CN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zh-CN" altLang="en-US" sz="28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→(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 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9222" y="4929064"/>
                <a:ext cx="3691843" cy="91095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968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Main points till now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Syntax: notation for defining functions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                       (</a:t>
            </a:r>
            <a:r>
              <a:rPr lang="en-US" altLang="zh-CN" dirty="0">
                <a:sym typeface="Symbol" panose="05050102010706020507" pitchFamily="18" charset="2"/>
              </a:rPr>
              <a:t>Terms)  M, N  ::=  x  |  x. M  |  M </a:t>
            </a:r>
            <a:r>
              <a:rPr lang="en-US" altLang="zh-CN" dirty="0" smtClean="0">
                <a:sym typeface="Symbol" panose="05050102010706020507" pitchFamily="18" charset="2"/>
              </a:rPr>
              <a:t>N</a:t>
            </a:r>
            <a:endParaRPr lang="en-US" altLang="zh-CN" dirty="0" smtClean="0"/>
          </a:p>
          <a:p>
            <a:pPr>
              <a:spcBef>
                <a:spcPts val="1800"/>
              </a:spcBef>
            </a:pPr>
            <a:r>
              <a:rPr lang="en-US" altLang="zh-CN" dirty="0" smtClean="0"/>
              <a:t>Semantics (reduction rules)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 altLang="zh-CN" dirty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               (</a:t>
            </a:r>
            <a:r>
              <a:rPr lang="en-US" altLang="zh-CN" dirty="0">
                <a:sym typeface="Symbol" panose="05050102010706020507" pitchFamily="18" charset="2"/>
              </a:rPr>
              <a:t>x. M) N        M[N/x] </a:t>
            </a:r>
            <a:r>
              <a:rPr lang="en-US" altLang="zh-CN" dirty="0" smtClean="0">
                <a:sym typeface="Symbol" panose="05050102010706020507" pitchFamily="18" charset="2"/>
              </a:rPr>
              <a:t>     ()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Next: programming in </a:t>
            </a:r>
            <a:r>
              <a:rPr lang="en-US" altLang="zh-CN" dirty="0" smtClean="0">
                <a:sym typeface="Symbol" panose="05050102010706020507" pitchFamily="18" charset="2"/>
              </a:rPr>
              <a:t>-calculus</a:t>
            </a:r>
          </a:p>
          <a:p>
            <a:pPr lvl="1"/>
            <a:r>
              <a:rPr lang="en-US" altLang="zh-CN" dirty="0" smtClean="0">
                <a:sym typeface="Symbol" panose="05050102010706020507" pitchFamily="18" charset="2"/>
              </a:rPr>
              <a:t>Encoding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data </a:t>
            </a:r>
            <a:r>
              <a:rPr lang="en-US" altLang="zh-CN" dirty="0" smtClean="0">
                <a:sym typeface="Symbol" panose="05050102010706020507" pitchFamily="18" charset="2"/>
              </a:rPr>
              <a:t>and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 operators </a:t>
            </a:r>
            <a:r>
              <a:rPr lang="en-US" altLang="zh-CN" dirty="0" smtClean="0">
                <a:sym typeface="Symbol" panose="05050102010706020507" pitchFamily="18" charset="2"/>
              </a:rPr>
              <a:t>in “pure” </a:t>
            </a:r>
            <a:r>
              <a:rPr lang="en-US" altLang="zh-CN" dirty="0">
                <a:sym typeface="Symbol" panose="05050102010706020507" pitchFamily="18" charset="2"/>
              </a:rPr>
              <a:t>-</a:t>
            </a:r>
            <a:r>
              <a:rPr lang="en-US" altLang="zh-CN" dirty="0" smtClean="0">
                <a:sym typeface="Symbol" panose="05050102010706020507" pitchFamily="18" charset="2"/>
              </a:rPr>
              <a:t>calculus (without adding any additional syntax)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9152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Programming in </a:t>
            </a:r>
            <a:r>
              <a:rPr lang="en-US" altLang="zh-CN" dirty="0" smtClean="0">
                <a:sym typeface="Symbol" panose="05050102010706020507" pitchFamily="18" charset="2"/>
              </a:rPr>
              <a:t>-c</a:t>
            </a:r>
            <a:r>
              <a:rPr lang="en-US" altLang="zh-CN" dirty="0" smtClean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Encoding Boolean values and operators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True  </a:t>
            </a:r>
            <a:r>
              <a:rPr lang="en-US" altLang="zh-CN" dirty="0" smtClean="0">
                <a:sym typeface="Symbol" panose="05050102010706020507" pitchFamily="18" charset="2"/>
              </a:rPr>
              <a:t>  x. y. x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False    </a:t>
            </a:r>
            <a:r>
              <a:rPr lang="en-US" altLang="zh-CN" dirty="0">
                <a:sym typeface="Symbol" panose="05050102010706020507" pitchFamily="18" charset="2"/>
              </a:rPr>
              <a:t>x</a:t>
            </a:r>
            <a:r>
              <a:rPr lang="en-US" altLang="zh-CN" dirty="0" smtClean="0">
                <a:sym typeface="Symbol" panose="05050102010706020507" pitchFamily="18" charset="2"/>
              </a:rPr>
              <a:t>. y. y</a:t>
            </a:r>
            <a:endParaRPr lang="en-US" altLang="zh-CN" dirty="0">
              <a:sym typeface="Symbol" panose="05050102010706020507" pitchFamily="18" charset="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4354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Syntax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258652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sym typeface="Symbol" panose="05050102010706020507" pitchFamily="18" charset="2"/>
              </a:rPr>
              <a:t> terms or  expressions: </a:t>
            </a:r>
          </a:p>
          <a:p>
            <a:pPr marL="0" indent="0">
              <a:buNone/>
            </a:pPr>
            <a:r>
              <a:rPr lang="en-US" altLang="zh-CN" dirty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          (Terms)  </a:t>
            </a:r>
            <a:r>
              <a:rPr lang="en-US" altLang="zh-CN" dirty="0" smtClean="0">
                <a:solidFill>
                  <a:srgbClr val="C00000"/>
                </a:solidFill>
                <a:sym typeface="Symbol" panose="05050102010706020507" pitchFamily="18" charset="2"/>
              </a:rPr>
              <a:t>M</a:t>
            </a:r>
            <a:r>
              <a:rPr lang="en-US" altLang="zh-CN" dirty="0" smtClean="0">
                <a:sym typeface="Symbol" panose="05050102010706020507" pitchFamily="18" charset="2"/>
              </a:rPr>
              <a:t>, </a:t>
            </a:r>
            <a:r>
              <a:rPr lang="en-US" altLang="zh-CN" dirty="0" smtClean="0">
                <a:solidFill>
                  <a:srgbClr val="C00000"/>
                </a:solidFill>
                <a:sym typeface="Symbol" panose="05050102010706020507" pitchFamily="18" charset="2"/>
              </a:rPr>
              <a:t>N</a:t>
            </a:r>
            <a:r>
              <a:rPr lang="en-US" altLang="zh-CN" dirty="0" smtClean="0">
                <a:sym typeface="Symbol" panose="05050102010706020507" pitchFamily="18" charset="2"/>
              </a:rPr>
              <a:t>  ::=  </a:t>
            </a:r>
            <a:r>
              <a:rPr lang="en-US" altLang="zh-CN" dirty="0" smtClean="0">
                <a:solidFill>
                  <a:srgbClr val="C00000"/>
                </a:solidFill>
                <a:sym typeface="Symbol" panose="05050102010706020507" pitchFamily="18" charset="2"/>
              </a:rPr>
              <a:t>x</a:t>
            </a:r>
            <a:r>
              <a:rPr lang="en-US" altLang="zh-CN" dirty="0" smtClean="0">
                <a:sym typeface="Symbol" panose="05050102010706020507" pitchFamily="18" charset="2"/>
              </a:rPr>
              <a:t>  |  </a:t>
            </a:r>
            <a:r>
              <a:rPr lang="en-US" altLang="zh-CN" dirty="0" smtClean="0">
                <a:solidFill>
                  <a:srgbClr val="C00000"/>
                </a:solidFill>
                <a:sym typeface="Symbol" panose="05050102010706020507" pitchFamily="18" charset="2"/>
              </a:rPr>
              <a:t>x. M  </a:t>
            </a:r>
            <a:r>
              <a:rPr lang="en-US" altLang="zh-CN" dirty="0" smtClean="0">
                <a:sym typeface="Symbol" panose="05050102010706020507" pitchFamily="18" charset="2"/>
              </a:rPr>
              <a:t>|  </a:t>
            </a:r>
            <a:r>
              <a:rPr lang="en-US" altLang="zh-CN" dirty="0" smtClean="0">
                <a:solidFill>
                  <a:srgbClr val="C00000"/>
                </a:solidFill>
                <a:sym typeface="Symbol" panose="05050102010706020507" pitchFamily="18" charset="2"/>
              </a:rPr>
              <a:t>M N</a:t>
            </a:r>
          </a:p>
          <a:p>
            <a:pPr lvl="1">
              <a:spcBef>
                <a:spcPts val="1800"/>
              </a:spcBef>
            </a:pP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Lambda abstraction </a:t>
            </a:r>
            <a:r>
              <a:rPr lang="en-US" altLang="zh-CN" dirty="0" smtClean="0">
                <a:sym typeface="Symbol" panose="05050102010706020507" pitchFamily="18" charset="2"/>
              </a:rPr>
              <a:t>(</a:t>
            </a:r>
            <a:r>
              <a:rPr lang="en-US" altLang="zh-CN" dirty="0">
                <a:sym typeface="Symbol" panose="05050102010706020507" pitchFamily="18" charset="2"/>
              </a:rPr>
              <a:t></a:t>
            </a:r>
            <a:r>
              <a:rPr lang="en-US" altLang="zh-CN" dirty="0" err="1" smtClean="0">
                <a:sym typeface="Symbol" panose="05050102010706020507" pitchFamily="18" charset="2"/>
              </a:rPr>
              <a:t>x.M</a:t>
            </a:r>
            <a:r>
              <a:rPr lang="en-US" altLang="zh-CN" dirty="0" smtClean="0">
                <a:sym typeface="Symbol" panose="05050102010706020507" pitchFamily="18" charset="2"/>
              </a:rPr>
              <a:t>): “anonymous” functions</a:t>
            </a:r>
          </a:p>
          <a:p>
            <a:pPr marL="914400" lvl="2" indent="0">
              <a:spcBef>
                <a:spcPts val="1200"/>
              </a:spcBef>
              <a:buNone/>
            </a:pPr>
            <a:r>
              <a:rPr lang="en-US" altLang="zh-CN" dirty="0" err="1" smtClean="0">
                <a:sym typeface="Symbol" panose="05050102010706020507" pitchFamily="18" charset="2"/>
              </a:rPr>
              <a:t>int</a:t>
            </a:r>
            <a:r>
              <a:rPr lang="en-US" altLang="zh-CN" dirty="0" smtClean="0">
                <a:sym typeface="Symbol" panose="05050102010706020507" pitchFamily="18" charset="2"/>
              </a:rPr>
              <a:t> f (</a:t>
            </a:r>
            <a:r>
              <a:rPr lang="en-US" altLang="zh-CN" dirty="0" err="1" smtClean="0">
                <a:sym typeface="Symbol" panose="05050102010706020507" pitchFamily="18" charset="2"/>
              </a:rPr>
              <a:t>int</a:t>
            </a:r>
            <a:r>
              <a:rPr lang="en-US" altLang="zh-CN" dirty="0" smtClean="0">
                <a:sym typeface="Symbol" panose="05050102010706020507" pitchFamily="18" charset="2"/>
              </a:rPr>
              <a:t> x) {   return x;   }    </a:t>
            </a:r>
            <a:r>
              <a:rPr lang="en-US" altLang="zh-CN" dirty="0" smtClean="0">
                <a:solidFill>
                  <a:prstClr val="black"/>
                </a:solidFill>
                <a:sym typeface="Wingdings" panose="05000000000000000000" pitchFamily="2" charset="2"/>
              </a:rPr>
              <a:t>   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x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. x</a:t>
            </a:r>
            <a:endParaRPr lang="en-US" altLang="zh-CN" sz="2400" dirty="0" smtClean="0">
              <a:sym typeface="Symbol" panose="05050102010706020507" pitchFamily="18" charset="2"/>
            </a:endParaRPr>
          </a:p>
          <a:p>
            <a:pPr lvl="1">
              <a:spcBef>
                <a:spcPts val="1800"/>
              </a:spcBef>
            </a:pPr>
            <a:r>
              <a:rPr lang="en-US" altLang="zh-CN" dirty="0" smtClean="0">
                <a:solidFill>
                  <a:srgbClr val="FF0000"/>
                </a:solidFill>
              </a:rPr>
              <a:t>Lambda application </a:t>
            </a:r>
            <a:r>
              <a:rPr lang="en-US" altLang="zh-CN" dirty="0" smtClean="0"/>
              <a:t>(M N): </a:t>
            </a:r>
          </a:p>
          <a:p>
            <a:pPr lvl="1"/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567961" y="4562745"/>
            <a:ext cx="281647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f (</a:t>
            </a:r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x) {   return x;   }</a:t>
            </a:r>
          </a:p>
          <a:p>
            <a:pPr>
              <a:spcBef>
                <a:spcPts val="600"/>
              </a:spcBef>
            </a:pPr>
            <a:r>
              <a:rPr lang="en-US" altLang="zh-CN" sz="2000" dirty="0" smtClean="0"/>
              <a:t>f(3);</a:t>
            </a:r>
            <a:endParaRPr lang="zh-CN" altLang="en-US" sz="2000" dirty="0"/>
          </a:p>
        </p:txBody>
      </p:sp>
      <p:sp>
        <p:nvSpPr>
          <p:cNvPr id="6" name="文本框 5"/>
          <p:cNvSpPr txBox="1"/>
          <p:nvPr/>
        </p:nvSpPr>
        <p:spPr>
          <a:xfrm>
            <a:off x="4257920" y="4820550"/>
            <a:ext cx="2199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prstClr val="black"/>
                </a:solidFill>
                <a:sym typeface="Wingdings" panose="05000000000000000000" pitchFamily="2" charset="2"/>
              </a:rPr>
              <a:t>  </a:t>
            </a:r>
            <a:r>
              <a:rPr lang="en-US" altLang="zh-CN" sz="2400" dirty="0" smtClean="0">
                <a:solidFill>
                  <a:prstClr val="black"/>
                </a:solidFill>
                <a:sym typeface="Wingdings" panose="05000000000000000000" pitchFamily="2" charset="2"/>
              </a:rPr>
              <a:t>  (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x. x) 3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6223734" y="4820550"/>
            <a:ext cx="603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00FF"/>
                </a:solidFill>
              </a:rPr>
              <a:t>= </a:t>
            </a:r>
            <a:r>
              <a:rPr lang="en-US" altLang="zh-CN" sz="2400" dirty="0" smtClean="0">
                <a:solidFill>
                  <a:srgbClr val="0000FF"/>
                </a:solidFill>
              </a:rPr>
              <a:t>3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13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Programming in </a:t>
            </a:r>
            <a:r>
              <a:rPr lang="en-US" altLang="zh-CN" dirty="0" smtClean="0">
                <a:sym typeface="Symbol" panose="05050102010706020507" pitchFamily="18" charset="2"/>
              </a:rPr>
              <a:t>-c</a:t>
            </a:r>
            <a:r>
              <a:rPr lang="en-US" altLang="zh-CN" dirty="0" smtClean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Encoding Boolean values and operators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True  </a:t>
            </a:r>
            <a:r>
              <a:rPr lang="en-US" altLang="zh-CN" dirty="0" smtClean="0">
                <a:sym typeface="Symbol" panose="05050102010706020507" pitchFamily="18" charset="2"/>
              </a:rPr>
              <a:t>  x. y. x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False    </a:t>
            </a:r>
            <a:r>
              <a:rPr lang="en-US" altLang="zh-CN" dirty="0">
                <a:sym typeface="Symbol" panose="05050102010706020507" pitchFamily="18" charset="2"/>
              </a:rPr>
              <a:t>x</a:t>
            </a:r>
            <a:r>
              <a:rPr lang="en-US" altLang="zh-CN" dirty="0" smtClean="0">
                <a:sym typeface="Symbol" panose="05050102010706020507" pitchFamily="18" charset="2"/>
              </a:rPr>
              <a:t>. y. y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not  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endParaRPr lang="en-US" altLang="zh-CN" dirty="0">
              <a:sym typeface="Symbol" panose="05050102010706020507" pitchFamily="18" charset="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942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Programming in </a:t>
            </a:r>
            <a:r>
              <a:rPr lang="en-US" altLang="zh-CN" dirty="0" smtClean="0">
                <a:sym typeface="Symbol" panose="05050102010706020507" pitchFamily="18" charset="2"/>
              </a:rPr>
              <a:t>-c</a:t>
            </a:r>
            <a:r>
              <a:rPr lang="en-US" altLang="zh-CN" dirty="0" smtClean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Encoding Boolean values and operators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True  </a:t>
            </a:r>
            <a:r>
              <a:rPr lang="en-US" altLang="zh-CN" dirty="0" smtClean="0">
                <a:sym typeface="Symbol" panose="05050102010706020507" pitchFamily="18" charset="2"/>
              </a:rPr>
              <a:t>  x. y. x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False    </a:t>
            </a:r>
            <a:r>
              <a:rPr lang="en-US" altLang="zh-CN" dirty="0">
                <a:sym typeface="Symbol" panose="05050102010706020507" pitchFamily="18" charset="2"/>
              </a:rPr>
              <a:t>x</a:t>
            </a:r>
            <a:r>
              <a:rPr lang="en-US" altLang="zh-CN" dirty="0" smtClean="0">
                <a:sym typeface="Symbol" panose="05050102010706020507" pitchFamily="18" charset="2"/>
              </a:rPr>
              <a:t>. y. y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not    b. b False True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endParaRPr lang="en-US" altLang="zh-CN" dirty="0">
              <a:sym typeface="Symbol" panose="05050102010706020507" pitchFamily="18" charset="2"/>
            </a:endParaRPr>
          </a:p>
          <a:p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5173577" y="2486109"/>
            <a:ext cx="2827422" cy="3030370"/>
          </a:xfrm>
          <a:prstGeom prst="wedgeRoundRectCallout">
            <a:avLst>
              <a:gd name="adj1" fmla="val -81959"/>
              <a:gd name="adj2" fmla="val -14894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>
                <a:solidFill>
                  <a:schemeClr val="tx1"/>
                </a:solidFill>
              </a:rPr>
              <a:t>not True 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True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False True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False</a:t>
            </a:r>
            <a:endParaRPr lang="zh-CN" altLang="en-US" sz="2400" dirty="0">
              <a:solidFill>
                <a:schemeClr val="tx1"/>
              </a:solidFill>
            </a:endParaRPr>
          </a:p>
          <a:p>
            <a:endParaRPr lang="en-US" altLang="zh-CN" sz="2400" dirty="0" smtClean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not False</a:t>
            </a: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 False </a:t>
            </a:r>
            <a:r>
              <a:rPr lang="en-US" altLang="zh-CN" sz="24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False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True</a:t>
            </a:r>
          </a:p>
          <a:p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True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34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Programming in </a:t>
            </a:r>
            <a:r>
              <a:rPr lang="en-US" altLang="zh-CN" dirty="0" smtClean="0">
                <a:sym typeface="Symbol" panose="05050102010706020507" pitchFamily="18" charset="2"/>
              </a:rPr>
              <a:t>-c</a:t>
            </a:r>
            <a:r>
              <a:rPr lang="en-US" altLang="zh-CN" dirty="0" smtClean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Encoding Boolean values and operators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True  </a:t>
            </a:r>
            <a:r>
              <a:rPr lang="en-US" altLang="zh-CN" dirty="0" smtClean="0">
                <a:sym typeface="Symbol" panose="05050102010706020507" pitchFamily="18" charset="2"/>
              </a:rPr>
              <a:t>  x. y. x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False    </a:t>
            </a:r>
            <a:r>
              <a:rPr lang="en-US" altLang="zh-CN" dirty="0">
                <a:sym typeface="Symbol" panose="05050102010706020507" pitchFamily="18" charset="2"/>
              </a:rPr>
              <a:t>x</a:t>
            </a:r>
            <a:r>
              <a:rPr lang="en-US" altLang="zh-CN" dirty="0" smtClean="0">
                <a:sym typeface="Symbol" panose="05050102010706020507" pitchFamily="18" charset="2"/>
              </a:rPr>
              <a:t>. y. y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not    </a:t>
            </a:r>
            <a:r>
              <a:rPr lang="en-US" altLang="zh-CN" dirty="0" smtClean="0">
                <a:sym typeface="Symbol" panose="05050102010706020507" pitchFamily="18" charset="2"/>
              </a:rPr>
              <a:t>b. b </a:t>
            </a:r>
            <a:r>
              <a:rPr lang="en-US" altLang="zh-CN" dirty="0">
                <a:sym typeface="Symbol" panose="05050102010706020507" pitchFamily="18" charset="2"/>
              </a:rPr>
              <a:t>False </a:t>
            </a:r>
            <a:r>
              <a:rPr lang="en-US" altLang="zh-CN" dirty="0" smtClean="0">
                <a:sym typeface="Symbol" panose="05050102010706020507" pitchFamily="18" charset="2"/>
              </a:rPr>
              <a:t>True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and  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endParaRPr lang="en-US" altLang="zh-CN" dirty="0">
              <a:sym typeface="Symbol" panose="05050102010706020507" pitchFamily="18" charset="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7911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Programming in </a:t>
            </a:r>
            <a:r>
              <a:rPr lang="en-US" altLang="zh-CN" dirty="0" smtClean="0">
                <a:sym typeface="Symbol" panose="05050102010706020507" pitchFamily="18" charset="2"/>
              </a:rPr>
              <a:t>-c</a:t>
            </a:r>
            <a:r>
              <a:rPr lang="en-US" altLang="zh-CN" dirty="0" smtClean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Encoding Boolean values and operators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True  </a:t>
            </a:r>
            <a:r>
              <a:rPr lang="en-US" altLang="zh-CN" dirty="0" smtClean="0">
                <a:sym typeface="Symbol" panose="05050102010706020507" pitchFamily="18" charset="2"/>
              </a:rPr>
              <a:t>  x. y. x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False    </a:t>
            </a:r>
            <a:r>
              <a:rPr lang="en-US" altLang="zh-CN" dirty="0">
                <a:sym typeface="Symbol" panose="05050102010706020507" pitchFamily="18" charset="2"/>
              </a:rPr>
              <a:t>x</a:t>
            </a:r>
            <a:r>
              <a:rPr lang="en-US" altLang="zh-CN" dirty="0" smtClean="0">
                <a:sym typeface="Symbol" panose="05050102010706020507" pitchFamily="18" charset="2"/>
              </a:rPr>
              <a:t>. y. y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not    </a:t>
            </a:r>
            <a:r>
              <a:rPr lang="en-US" altLang="zh-CN" dirty="0" smtClean="0">
                <a:sym typeface="Symbol" panose="05050102010706020507" pitchFamily="18" charset="2"/>
              </a:rPr>
              <a:t>b. b </a:t>
            </a:r>
            <a:r>
              <a:rPr lang="en-US" altLang="zh-CN" dirty="0">
                <a:sym typeface="Symbol" panose="05050102010706020507" pitchFamily="18" charset="2"/>
              </a:rPr>
              <a:t>False </a:t>
            </a:r>
            <a:r>
              <a:rPr lang="en-US" altLang="zh-CN" dirty="0" smtClean="0">
                <a:sym typeface="Symbol" panose="05050102010706020507" pitchFamily="18" charset="2"/>
              </a:rPr>
              <a:t>True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and    b. b’. b b’ False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endParaRPr lang="en-US" altLang="zh-CN" dirty="0">
              <a:sym typeface="Symbol" panose="05050102010706020507" pitchFamily="18" charset="2"/>
            </a:endParaRPr>
          </a:p>
          <a:p>
            <a:endParaRPr lang="zh-CN" altLang="en-US" dirty="0"/>
          </a:p>
        </p:txBody>
      </p:sp>
      <p:sp>
        <p:nvSpPr>
          <p:cNvPr id="4" name="圆角矩形标注 3"/>
          <p:cNvSpPr/>
          <p:nvPr/>
        </p:nvSpPr>
        <p:spPr>
          <a:xfrm>
            <a:off x="5257800" y="2991435"/>
            <a:ext cx="2490537" cy="3030370"/>
          </a:xfrm>
          <a:prstGeom prst="wedgeRoundRectCallout">
            <a:avLst>
              <a:gd name="adj1" fmla="val -78913"/>
              <a:gd name="adj2" fmla="val -16086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solidFill>
                  <a:schemeClr val="tx1"/>
                </a:solidFill>
              </a:rPr>
              <a:t>and True b </a:t>
            </a: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* 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True b False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 b</a:t>
            </a:r>
            <a:endParaRPr lang="zh-CN" altLang="en-US" sz="2400" dirty="0">
              <a:solidFill>
                <a:schemeClr val="tx1"/>
              </a:solidFill>
            </a:endParaRPr>
          </a:p>
          <a:p>
            <a:endParaRPr lang="en-US" altLang="zh-CN" sz="2400" dirty="0" smtClean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and 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False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b </a:t>
            </a: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* False b False</a:t>
            </a:r>
          </a:p>
          <a:p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False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76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Programming in </a:t>
            </a:r>
            <a:r>
              <a:rPr lang="en-US" altLang="zh-CN" dirty="0" smtClean="0">
                <a:sym typeface="Symbol" panose="05050102010706020507" pitchFamily="18" charset="2"/>
              </a:rPr>
              <a:t>-c</a:t>
            </a:r>
            <a:r>
              <a:rPr lang="en-US" altLang="zh-CN" dirty="0" smtClean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Encoding Boolean values and operators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True  </a:t>
            </a:r>
            <a:r>
              <a:rPr lang="en-US" altLang="zh-CN" dirty="0" smtClean="0">
                <a:sym typeface="Symbol" panose="05050102010706020507" pitchFamily="18" charset="2"/>
              </a:rPr>
              <a:t>  x. y. x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False    </a:t>
            </a:r>
            <a:r>
              <a:rPr lang="en-US" altLang="zh-CN" dirty="0">
                <a:sym typeface="Symbol" panose="05050102010706020507" pitchFamily="18" charset="2"/>
              </a:rPr>
              <a:t>x</a:t>
            </a:r>
            <a:r>
              <a:rPr lang="en-US" altLang="zh-CN" dirty="0" smtClean="0">
                <a:sym typeface="Symbol" panose="05050102010706020507" pitchFamily="18" charset="2"/>
              </a:rPr>
              <a:t>. y. y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not    </a:t>
            </a:r>
            <a:r>
              <a:rPr lang="en-US" altLang="zh-CN" dirty="0" smtClean="0">
                <a:sym typeface="Symbol" panose="05050102010706020507" pitchFamily="18" charset="2"/>
              </a:rPr>
              <a:t>b. b </a:t>
            </a:r>
            <a:r>
              <a:rPr lang="en-US" altLang="zh-CN" dirty="0">
                <a:sym typeface="Symbol" panose="05050102010706020507" pitchFamily="18" charset="2"/>
              </a:rPr>
              <a:t>False </a:t>
            </a:r>
            <a:r>
              <a:rPr lang="en-US" altLang="zh-CN" dirty="0" smtClean="0">
                <a:sym typeface="Symbol" panose="05050102010706020507" pitchFamily="18" charset="2"/>
              </a:rPr>
              <a:t>True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and    b. b’. b </a:t>
            </a:r>
            <a:r>
              <a:rPr lang="en-US" altLang="zh-CN" dirty="0" err="1" smtClean="0">
                <a:sym typeface="Symbol" panose="05050102010706020507" pitchFamily="18" charset="2"/>
              </a:rPr>
              <a:t>b</a:t>
            </a:r>
            <a:r>
              <a:rPr lang="en-US" altLang="zh-CN" dirty="0" smtClean="0">
                <a:sym typeface="Symbol" panose="05050102010706020507" pitchFamily="18" charset="2"/>
              </a:rPr>
              <a:t>’ False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or  </a:t>
            </a:r>
            <a:endParaRPr lang="en-US" altLang="zh-CN" dirty="0">
              <a:sym typeface="Symbol" panose="05050102010706020507" pitchFamily="18" charset="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023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Programming in </a:t>
            </a:r>
            <a:r>
              <a:rPr lang="en-US" altLang="zh-CN" dirty="0" smtClean="0">
                <a:sym typeface="Symbol" panose="05050102010706020507" pitchFamily="18" charset="2"/>
              </a:rPr>
              <a:t>-c</a:t>
            </a:r>
            <a:r>
              <a:rPr lang="en-US" altLang="zh-CN" dirty="0" smtClean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Encoding Boolean values and operators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True  </a:t>
            </a:r>
            <a:r>
              <a:rPr lang="en-US" altLang="zh-CN" dirty="0" smtClean="0">
                <a:sym typeface="Symbol" panose="05050102010706020507" pitchFamily="18" charset="2"/>
              </a:rPr>
              <a:t>  x. y. x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False    </a:t>
            </a:r>
            <a:r>
              <a:rPr lang="en-US" altLang="zh-CN" dirty="0">
                <a:sym typeface="Symbol" panose="05050102010706020507" pitchFamily="18" charset="2"/>
              </a:rPr>
              <a:t>x</a:t>
            </a:r>
            <a:r>
              <a:rPr lang="en-US" altLang="zh-CN" dirty="0" smtClean="0">
                <a:sym typeface="Symbol" panose="05050102010706020507" pitchFamily="18" charset="2"/>
              </a:rPr>
              <a:t>. y. y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not    </a:t>
            </a:r>
            <a:r>
              <a:rPr lang="en-US" altLang="zh-CN" dirty="0" smtClean="0">
                <a:sym typeface="Symbol" panose="05050102010706020507" pitchFamily="18" charset="2"/>
              </a:rPr>
              <a:t>b. b </a:t>
            </a:r>
            <a:r>
              <a:rPr lang="en-US" altLang="zh-CN" dirty="0">
                <a:sym typeface="Symbol" panose="05050102010706020507" pitchFamily="18" charset="2"/>
              </a:rPr>
              <a:t>False </a:t>
            </a:r>
            <a:r>
              <a:rPr lang="en-US" altLang="zh-CN" dirty="0" smtClean="0">
                <a:sym typeface="Symbol" panose="05050102010706020507" pitchFamily="18" charset="2"/>
              </a:rPr>
              <a:t>True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and    b. b’. b </a:t>
            </a:r>
            <a:r>
              <a:rPr lang="en-US" altLang="zh-CN" dirty="0" err="1" smtClean="0">
                <a:sym typeface="Symbol" panose="05050102010706020507" pitchFamily="18" charset="2"/>
              </a:rPr>
              <a:t>b</a:t>
            </a:r>
            <a:r>
              <a:rPr lang="en-US" altLang="zh-CN" dirty="0" smtClean="0">
                <a:sym typeface="Symbol" panose="05050102010706020507" pitchFamily="18" charset="2"/>
              </a:rPr>
              <a:t>’ False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or  </a:t>
            </a:r>
            <a:r>
              <a:rPr lang="en-US" altLang="zh-CN" dirty="0">
                <a:sym typeface="Symbol" panose="05050102010706020507" pitchFamily="18" charset="2"/>
              </a:rPr>
              <a:t>  </a:t>
            </a:r>
            <a:r>
              <a:rPr lang="en-US" altLang="zh-CN" dirty="0" smtClean="0">
                <a:sym typeface="Symbol" panose="05050102010706020507" pitchFamily="18" charset="2"/>
              </a:rPr>
              <a:t>b. </a:t>
            </a:r>
            <a:r>
              <a:rPr lang="en-US" altLang="zh-CN" dirty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b’. b True b’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endParaRPr lang="en-US" altLang="zh-CN" dirty="0">
              <a:sym typeface="Symbol" panose="05050102010706020507" pitchFamily="18" charset="2"/>
            </a:endParaRPr>
          </a:p>
          <a:p>
            <a:endParaRPr lang="zh-CN" altLang="en-US" dirty="0"/>
          </a:p>
        </p:txBody>
      </p:sp>
      <p:sp>
        <p:nvSpPr>
          <p:cNvPr id="5" name="圆角矩形标注 4"/>
          <p:cNvSpPr/>
          <p:nvPr/>
        </p:nvSpPr>
        <p:spPr>
          <a:xfrm>
            <a:off x="5132136" y="3299577"/>
            <a:ext cx="2490537" cy="2877386"/>
          </a:xfrm>
          <a:prstGeom prst="wedgeRoundRectCallout">
            <a:avLst>
              <a:gd name="adj1" fmla="val -83744"/>
              <a:gd name="adj2" fmla="val -8437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>
                <a:solidFill>
                  <a:schemeClr val="tx1"/>
                </a:solidFill>
              </a:rPr>
              <a:t>or </a:t>
            </a:r>
            <a:r>
              <a:rPr lang="en-US" altLang="zh-CN" sz="2400" dirty="0">
                <a:solidFill>
                  <a:schemeClr val="tx1"/>
                </a:solidFill>
              </a:rPr>
              <a:t>True b </a:t>
            </a: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* 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True </a:t>
            </a:r>
            <a:r>
              <a:rPr lang="en-US" altLang="zh-CN" sz="24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True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b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True</a:t>
            </a:r>
            <a:endParaRPr lang="zh-CN" altLang="en-US" sz="2400" dirty="0">
              <a:solidFill>
                <a:schemeClr val="tx1"/>
              </a:solidFill>
            </a:endParaRPr>
          </a:p>
          <a:p>
            <a:endParaRPr lang="en-US" altLang="zh-CN" sz="2400" dirty="0" smtClean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or 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False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b </a:t>
            </a: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* False True b</a:t>
            </a:r>
          </a:p>
          <a:p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b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57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Encoding Boolean values and operators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True  </a:t>
            </a:r>
            <a:r>
              <a:rPr lang="en-US" altLang="zh-CN" dirty="0">
                <a:sym typeface="Symbol" panose="05050102010706020507" pitchFamily="18" charset="2"/>
              </a:rPr>
              <a:t>  x. y. x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False    x. y. y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not    </a:t>
            </a:r>
            <a:r>
              <a:rPr lang="en-US" altLang="zh-CN" dirty="0" smtClean="0">
                <a:sym typeface="Symbol" panose="05050102010706020507" pitchFamily="18" charset="2"/>
              </a:rPr>
              <a:t>b. b </a:t>
            </a:r>
            <a:r>
              <a:rPr lang="en-US" altLang="zh-CN" dirty="0">
                <a:sym typeface="Symbol" panose="05050102010706020507" pitchFamily="18" charset="2"/>
              </a:rPr>
              <a:t>False True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and    </a:t>
            </a:r>
            <a:r>
              <a:rPr lang="en-US" altLang="zh-CN" dirty="0" smtClean="0">
                <a:sym typeface="Symbol" panose="05050102010706020507" pitchFamily="18" charset="2"/>
              </a:rPr>
              <a:t>b. </a:t>
            </a:r>
            <a:r>
              <a:rPr lang="en-US" altLang="zh-CN" dirty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b’. b </a:t>
            </a:r>
            <a:r>
              <a:rPr lang="en-US" altLang="zh-CN" dirty="0" err="1" smtClean="0">
                <a:sym typeface="Symbol" panose="05050102010706020507" pitchFamily="18" charset="2"/>
              </a:rPr>
              <a:t>b</a:t>
            </a:r>
            <a:r>
              <a:rPr lang="en-US" altLang="zh-CN" dirty="0" smtClean="0">
                <a:sym typeface="Symbol" panose="05050102010706020507" pitchFamily="18" charset="2"/>
              </a:rPr>
              <a:t>’ </a:t>
            </a:r>
            <a:r>
              <a:rPr lang="en-US" altLang="zh-CN" dirty="0">
                <a:sym typeface="Symbol" panose="05050102010706020507" pitchFamily="18" charset="2"/>
              </a:rPr>
              <a:t>False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or    </a:t>
            </a:r>
            <a:r>
              <a:rPr lang="en-US" altLang="zh-CN" dirty="0" smtClean="0">
                <a:sym typeface="Symbol" panose="05050102010706020507" pitchFamily="18" charset="2"/>
              </a:rPr>
              <a:t>b. </a:t>
            </a:r>
            <a:r>
              <a:rPr lang="en-US" altLang="zh-CN" dirty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b’. b </a:t>
            </a:r>
            <a:r>
              <a:rPr lang="en-US" altLang="zh-CN" dirty="0">
                <a:sym typeface="Symbol" panose="05050102010706020507" pitchFamily="18" charset="2"/>
              </a:rPr>
              <a:t>True </a:t>
            </a:r>
            <a:r>
              <a:rPr lang="en-US" altLang="zh-CN" dirty="0" smtClean="0">
                <a:sym typeface="Symbol" panose="05050102010706020507" pitchFamily="18" charset="2"/>
              </a:rPr>
              <a:t>b’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if b then M else N  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1825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Encoding Boolean values and operators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True  </a:t>
            </a:r>
            <a:r>
              <a:rPr lang="en-US" altLang="zh-CN" dirty="0">
                <a:sym typeface="Symbol" panose="05050102010706020507" pitchFamily="18" charset="2"/>
              </a:rPr>
              <a:t>  x. y. x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False    x. y. y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not    </a:t>
            </a:r>
            <a:r>
              <a:rPr lang="en-US" altLang="zh-CN" dirty="0" smtClean="0">
                <a:sym typeface="Symbol" panose="05050102010706020507" pitchFamily="18" charset="2"/>
              </a:rPr>
              <a:t>b. b </a:t>
            </a:r>
            <a:r>
              <a:rPr lang="en-US" altLang="zh-CN" dirty="0">
                <a:sym typeface="Symbol" panose="05050102010706020507" pitchFamily="18" charset="2"/>
              </a:rPr>
              <a:t>False True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and    </a:t>
            </a:r>
            <a:r>
              <a:rPr lang="en-US" altLang="zh-CN" dirty="0" smtClean="0">
                <a:sym typeface="Symbol" panose="05050102010706020507" pitchFamily="18" charset="2"/>
              </a:rPr>
              <a:t>b. </a:t>
            </a:r>
            <a:r>
              <a:rPr lang="en-US" altLang="zh-CN" dirty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b’. b </a:t>
            </a:r>
            <a:r>
              <a:rPr lang="en-US" altLang="zh-CN" dirty="0" err="1" smtClean="0">
                <a:sym typeface="Symbol" panose="05050102010706020507" pitchFamily="18" charset="2"/>
              </a:rPr>
              <a:t>b</a:t>
            </a:r>
            <a:r>
              <a:rPr lang="en-US" altLang="zh-CN" dirty="0" smtClean="0">
                <a:sym typeface="Symbol" panose="05050102010706020507" pitchFamily="18" charset="2"/>
              </a:rPr>
              <a:t>’ </a:t>
            </a:r>
            <a:r>
              <a:rPr lang="en-US" altLang="zh-CN" dirty="0">
                <a:sym typeface="Symbol" panose="05050102010706020507" pitchFamily="18" charset="2"/>
              </a:rPr>
              <a:t>False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or    </a:t>
            </a:r>
            <a:r>
              <a:rPr lang="en-US" altLang="zh-CN" dirty="0" smtClean="0">
                <a:sym typeface="Symbol" panose="05050102010706020507" pitchFamily="18" charset="2"/>
              </a:rPr>
              <a:t>b. </a:t>
            </a:r>
            <a:r>
              <a:rPr lang="en-US" altLang="zh-CN" dirty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b’. b </a:t>
            </a:r>
            <a:r>
              <a:rPr lang="en-US" altLang="zh-CN" dirty="0">
                <a:sym typeface="Symbol" panose="05050102010706020507" pitchFamily="18" charset="2"/>
              </a:rPr>
              <a:t>True </a:t>
            </a:r>
            <a:r>
              <a:rPr lang="en-US" altLang="zh-CN" dirty="0" smtClean="0">
                <a:sym typeface="Symbol" panose="05050102010706020507" pitchFamily="18" charset="2"/>
              </a:rPr>
              <a:t>b’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if b then M else N    b M N</a:t>
            </a:r>
            <a:endParaRPr lang="en-US" altLang="zh-CN" dirty="0">
              <a:sym typeface="Symbol" panose="05050102010706020507" pitchFamily="18" charset="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3565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Encoding Boolean values and operators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True  </a:t>
            </a:r>
            <a:r>
              <a:rPr lang="en-US" altLang="zh-CN" dirty="0">
                <a:sym typeface="Symbol" panose="05050102010706020507" pitchFamily="18" charset="2"/>
              </a:rPr>
              <a:t>  x. y. x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False    x. y. y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not    b. b False True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and    b. b’. b </a:t>
            </a:r>
            <a:r>
              <a:rPr lang="en-US" altLang="zh-CN" dirty="0" err="1">
                <a:sym typeface="Symbol" panose="05050102010706020507" pitchFamily="18" charset="2"/>
              </a:rPr>
              <a:t>b</a:t>
            </a:r>
            <a:r>
              <a:rPr lang="en-US" altLang="zh-CN" dirty="0">
                <a:sym typeface="Symbol" panose="05050102010706020507" pitchFamily="18" charset="2"/>
              </a:rPr>
              <a:t>’ False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or    b. b’. b True b’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if b then M else N    b M N </a:t>
            </a:r>
            <a:endParaRPr lang="en-US" altLang="zh-CN" dirty="0" smtClean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not’  </a:t>
            </a:r>
            <a:r>
              <a:rPr lang="en-US" altLang="zh-CN" dirty="0">
                <a:sym typeface="Symbol" panose="05050102010706020507" pitchFamily="18" charset="2"/>
              </a:rPr>
              <a:t>  </a:t>
            </a:r>
            <a:r>
              <a:rPr lang="en-US" altLang="zh-CN" dirty="0" smtClean="0">
                <a:sym typeface="Symbol" panose="05050102010706020507" pitchFamily="18" charset="2"/>
              </a:rPr>
              <a:t>b. </a:t>
            </a:r>
            <a:r>
              <a:rPr lang="en-US" altLang="zh-CN" dirty="0">
                <a:sym typeface="Symbol" panose="05050102010706020507" pitchFamily="18" charset="2"/>
              </a:rPr>
              <a:t>x. y. b </a:t>
            </a:r>
            <a:r>
              <a:rPr lang="en-US" altLang="zh-CN" dirty="0" smtClean="0">
                <a:sym typeface="Symbol" panose="05050102010706020507" pitchFamily="18" charset="2"/>
              </a:rPr>
              <a:t>y x</a:t>
            </a:r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5329988" y="3146593"/>
            <a:ext cx="2827422" cy="3030370"/>
          </a:xfrm>
          <a:prstGeom prst="wedgeRoundRectCallout">
            <a:avLst>
              <a:gd name="adj1" fmla="val -83661"/>
              <a:gd name="adj2" fmla="val 28382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>
                <a:solidFill>
                  <a:schemeClr val="tx1"/>
                </a:solidFill>
              </a:rPr>
              <a:t>not’ True 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x. y.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True y x</a:t>
            </a:r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x. y.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y =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False</a:t>
            </a:r>
            <a:endParaRPr lang="zh-CN" altLang="en-US" sz="2400" dirty="0">
              <a:solidFill>
                <a:schemeClr val="tx1"/>
              </a:solidFill>
            </a:endParaRPr>
          </a:p>
          <a:p>
            <a:endParaRPr lang="en-US" altLang="zh-CN" sz="2400" dirty="0" smtClean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not’ False</a:t>
            </a:r>
          </a:p>
          <a:p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x. y.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False y x</a:t>
            </a:r>
          </a:p>
          <a:p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x. y.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x =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True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31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Church numerals 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en-US" altLang="zh-CN" u="sng" dirty="0" smtClean="0"/>
              <a:t>0</a:t>
            </a:r>
            <a:r>
              <a:rPr lang="en-US" altLang="zh-CN" dirty="0" smtClean="0"/>
              <a:t>  </a:t>
            </a:r>
            <a:r>
              <a:rPr lang="en-US" altLang="zh-CN" dirty="0" smtClean="0">
                <a:sym typeface="Symbol" panose="05050102010706020507" pitchFamily="18" charset="2"/>
              </a:rPr>
              <a:t>  f. x. x   </a:t>
            </a:r>
            <a:endParaRPr lang="en-US" altLang="zh-CN" i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   f. x. f x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2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smtClean="0">
                <a:sym typeface="Symbol" panose="05050102010706020507" pitchFamily="18" charset="2"/>
              </a:rPr>
              <a:t>f (f x)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n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err="1" smtClean="0">
                <a:sym typeface="Symbol" panose="05050102010706020507" pitchFamily="18" charset="2"/>
              </a:rPr>
              <a:t>f</a:t>
            </a:r>
            <a:r>
              <a:rPr lang="en-US" altLang="zh-CN" baseline="30000" dirty="0" err="1" smtClean="0">
                <a:sym typeface="Symbol" panose="05050102010706020507" pitchFamily="18" charset="2"/>
              </a:rPr>
              <a:t>n</a:t>
            </a:r>
            <a:r>
              <a:rPr lang="en-US" altLang="zh-CN" baseline="30000" dirty="0" smtClean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43442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Syntax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21360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sym typeface="Symbol" panose="05050102010706020507" pitchFamily="18" charset="2"/>
              </a:rPr>
              <a:t> terms or  expressions: </a:t>
            </a:r>
          </a:p>
          <a:p>
            <a:pPr marL="0" indent="0">
              <a:buNone/>
            </a:pPr>
            <a:r>
              <a:rPr lang="en-US" altLang="zh-CN" dirty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          (</a:t>
            </a:r>
            <a:r>
              <a:rPr lang="en-US" altLang="zh-CN" dirty="0">
                <a:sym typeface="Symbol" panose="05050102010706020507" pitchFamily="18" charset="2"/>
              </a:rPr>
              <a:t>Terms)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M</a:t>
            </a:r>
            <a:r>
              <a:rPr lang="en-US" altLang="zh-CN" dirty="0">
                <a:sym typeface="Symbol" panose="05050102010706020507" pitchFamily="18" charset="2"/>
              </a:rPr>
              <a:t>,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N</a:t>
            </a:r>
            <a:r>
              <a:rPr lang="en-US" altLang="zh-CN" dirty="0">
                <a:sym typeface="Symbol" panose="05050102010706020507" pitchFamily="18" charset="2"/>
              </a:rPr>
              <a:t>  ::=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x</a:t>
            </a:r>
            <a:r>
              <a:rPr lang="en-US" altLang="zh-CN" dirty="0">
                <a:sym typeface="Symbol" panose="05050102010706020507" pitchFamily="18" charset="2"/>
              </a:rPr>
              <a:t>  |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x. M  </a:t>
            </a:r>
            <a:r>
              <a:rPr lang="en-US" altLang="zh-CN" dirty="0">
                <a:sym typeface="Symbol" panose="05050102010706020507" pitchFamily="18" charset="2"/>
              </a:rPr>
              <a:t>|  </a:t>
            </a:r>
            <a:r>
              <a:rPr lang="en-US" altLang="zh-CN" dirty="0">
                <a:solidFill>
                  <a:srgbClr val="C00000"/>
                </a:solidFill>
                <a:sym typeface="Symbol" panose="05050102010706020507" pitchFamily="18" charset="2"/>
              </a:rPr>
              <a:t>M N</a:t>
            </a:r>
            <a:endParaRPr lang="en-US" altLang="zh-CN" dirty="0" smtClean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dirty="0"/>
              <a:t>pure </a:t>
            </a:r>
            <a:r>
              <a:rPr lang="en-US" altLang="zh-CN" dirty="0">
                <a:sym typeface="Symbol" panose="05050102010706020507" pitchFamily="18" charset="2"/>
              </a:rPr>
              <a:t>-</a:t>
            </a:r>
            <a:r>
              <a:rPr lang="en-US" altLang="zh-CN" dirty="0" smtClean="0">
                <a:sym typeface="Symbol" panose="05050102010706020507" pitchFamily="18" charset="2"/>
              </a:rPr>
              <a:t>calculus</a:t>
            </a:r>
          </a:p>
          <a:p>
            <a:pPr>
              <a:spcBef>
                <a:spcPts val="24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Add </a:t>
            </a:r>
            <a:r>
              <a:rPr lang="en-US" altLang="zh-CN" dirty="0">
                <a:sym typeface="Symbol" panose="05050102010706020507" pitchFamily="18" charset="2"/>
              </a:rPr>
              <a:t>extra operations and data </a:t>
            </a:r>
            <a:r>
              <a:rPr lang="en-US" altLang="zh-CN" dirty="0" smtClean="0">
                <a:sym typeface="Symbol" panose="05050102010706020507" pitchFamily="18" charset="2"/>
              </a:rPr>
              <a:t>types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x. (x+1</a:t>
            </a:r>
            <a:r>
              <a:rPr lang="en-US" altLang="zh-CN" dirty="0" smtClean="0">
                <a:sym typeface="Symbol" panose="05050102010706020507" pitchFamily="18" charset="2"/>
              </a:rPr>
              <a:t>)                                 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</a:t>
            </a:r>
            <a:r>
              <a:rPr lang="en-US" altLang="zh-CN" dirty="0">
                <a:sym typeface="Symbol" panose="05050102010706020507" pitchFamily="18" charset="2"/>
              </a:rPr>
              <a:t>z. (x+2*</a:t>
            </a:r>
            <a:r>
              <a:rPr lang="en-US" altLang="zh-CN" dirty="0" err="1">
                <a:sym typeface="Symbol" panose="05050102010706020507" pitchFamily="18" charset="2"/>
              </a:rPr>
              <a:t>y+z</a:t>
            </a:r>
            <a:r>
              <a:rPr lang="en-US" altLang="zh-CN" dirty="0" smtClean="0"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(</a:t>
            </a:r>
            <a:r>
              <a:rPr lang="en-US" altLang="zh-CN" dirty="0">
                <a:sym typeface="Symbol" panose="05050102010706020507" pitchFamily="18" charset="2"/>
              </a:rPr>
              <a:t>x. (x+1)) 3 </a:t>
            </a:r>
            <a:r>
              <a:rPr lang="en-US" altLang="zh-CN" dirty="0" smtClean="0">
                <a:sym typeface="Symbol" panose="05050102010706020507" pitchFamily="18" charset="2"/>
              </a:rPr>
              <a:t> =  3+1             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(</a:t>
            </a:r>
            <a:r>
              <a:rPr lang="en-US" altLang="zh-CN" dirty="0">
                <a:sym typeface="Symbol" panose="05050102010706020507" pitchFamily="18" charset="2"/>
              </a:rPr>
              <a:t>z. (x+2*</a:t>
            </a:r>
            <a:r>
              <a:rPr lang="en-US" altLang="zh-CN" dirty="0" err="1">
                <a:sym typeface="Symbol" panose="05050102010706020507" pitchFamily="18" charset="2"/>
              </a:rPr>
              <a:t>y+z</a:t>
            </a:r>
            <a:r>
              <a:rPr lang="en-US" altLang="zh-CN" dirty="0">
                <a:sym typeface="Symbol" panose="05050102010706020507" pitchFamily="18" charset="2"/>
              </a:rPr>
              <a:t>)) 5   =  </a:t>
            </a:r>
            <a:r>
              <a:rPr lang="en-US" altLang="zh-CN" dirty="0" smtClean="0">
                <a:sym typeface="Symbol" panose="05050102010706020507" pitchFamily="18" charset="2"/>
              </a:rPr>
              <a:t>x+2*y+5</a:t>
            </a:r>
            <a:endParaRPr lang="zh-CN" altLang="en-US" dirty="0"/>
          </a:p>
          <a:p>
            <a:pPr lvl="1">
              <a:spcBef>
                <a:spcPts val="1200"/>
              </a:spcBef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3860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Church numerals 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en-US" altLang="zh-CN" u="sng" dirty="0" smtClean="0"/>
              <a:t>0</a:t>
            </a:r>
            <a:r>
              <a:rPr lang="en-US" altLang="zh-CN" dirty="0" smtClean="0"/>
              <a:t>  </a:t>
            </a:r>
            <a:r>
              <a:rPr lang="en-US" altLang="zh-CN" dirty="0" smtClean="0">
                <a:sym typeface="Symbol" panose="05050102010706020507" pitchFamily="18" charset="2"/>
              </a:rPr>
              <a:t>  f. x. x</a:t>
            </a:r>
            <a:endParaRPr lang="en-US" altLang="zh-CN" i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smtClean="0">
                <a:sym typeface="Symbol" panose="05050102010706020507" pitchFamily="18" charset="2"/>
              </a:rPr>
              <a:t>f x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2</a:t>
            </a:r>
            <a:r>
              <a:rPr lang="en-US" altLang="zh-CN" dirty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smtClean="0">
                <a:sym typeface="Symbol" panose="05050102010706020507" pitchFamily="18" charset="2"/>
              </a:rPr>
              <a:t>f (f x)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n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err="1" smtClean="0">
                <a:sym typeface="Symbol" panose="05050102010706020507" pitchFamily="18" charset="2"/>
              </a:rPr>
              <a:t>f</a:t>
            </a:r>
            <a:r>
              <a:rPr lang="en-US" altLang="zh-CN" baseline="30000" dirty="0" err="1" smtClean="0">
                <a:sym typeface="Symbol" panose="05050102010706020507" pitchFamily="18" charset="2"/>
              </a:rPr>
              <a:t>n</a:t>
            </a:r>
            <a:r>
              <a:rPr lang="en-US" altLang="zh-CN" baseline="30000" dirty="0" smtClean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x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succ</a:t>
            </a:r>
            <a:r>
              <a:rPr lang="en-US" altLang="zh-CN" dirty="0" smtClean="0">
                <a:sym typeface="Symbol" panose="05050102010706020507" pitchFamily="18" charset="2"/>
              </a:rPr>
              <a:t>  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4380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Church numerals 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en-US" altLang="zh-CN" u="sng" dirty="0" smtClean="0"/>
              <a:t>0</a:t>
            </a:r>
            <a:r>
              <a:rPr lang="en-US" altLang="zh-CN" dirty="0" smtClean="0"/>
              <a:t>  </a:t>
            </a:r>
            <a:r>
              <a:rPr lang="en-US" altLang="zh-CN" dirty="0" smtClean="0">
                <a:sym typeface="Symbol" panose="05050102010706020507" pitchFamily="18" charset="2"/>
              </a:rPr>
              <a:t>  f. x. x</a:t>
            </a:r>
            <a:endParaRPr lang="en-US" altLang="zh-CN" i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smtClean="0">
                <a:sym typeface="Symbol" panose="05050102010706020507" pitchFamily="18" charset="2"/>
              </a:rPr>
              <a:t>f x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2</a:t>
            </a:r>
            <a:r>
              <a:rPr lang="en-US" altLang="zh-CN" dirty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smtClean="0">
                <a:sym typeface="Symbol" panose="05050102010706020507" pitchFamily="18" charset="2"/>
              </a:rPr>
              <a:t>f (f x)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n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err="1" smtClean="0">
                <a:sym typeface="Symbol" panose="05050102010706020507" pitchFamily="18" charset="2"/>
              </a:rPr>
              <a:t>f</a:t>
            </a:r>
            <a:r>
              <a:rPr lang="en-US" altLang="zh-CN" baseline="30000" dirty="0" err="1" smtClean="0">
                <a:sym typeface="Symbol" panose="05050102010706020507" pitchFamily="18" charset="2"/>
              </a:rPr>
              <a:t>n</a:t>
            </a:r>
            <a:r>
              <a:rPr lang="en-US" altLang="zh-CN" baseline="30000" dirty="0" smtClean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x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succ</a:t>
            </a:r>
            <a:r>
              <a:rPr lang="en-US" altLang="zh-CN" dirty="0" smtClean="0">
                <a:sym typeface="Symbol" panose="05050102010706020507" pitchFamily="18" charset="2"/>
              </a:rPr>
              <a:t>    n. </a:t>
            </a:r>
            <a:r>
              <a:rPr lang="en-US" altLang="zh-CN" dirty="0">
                <a:sym typeface="Symbol" panose="05050102010706020507" pitchFamily="18" charset="2"/>
              </a:rPr>
              <a:t>f. x. </a:t>
            </a:r>
            <a:r>
              <a:rPr lang="en-US" altLang="zh-CN" dirty="0" smtClean="0">
                <a:sym typeface="Symbol" panose="05050102010706020507" pitchFamily="18" charset="2"/>
              </a:rPr>
              <a:t>f (n f x) </a:t>
            </a:r>
            <a:endParaRPr lang="zh-CN" altLang="en-US" dirty="0"/>
          </a:p>
        </p:txBody>
      </p:sp>
      <p:sp>
        <p:nvSpPr>
          <p:cNvPr id="4" name="圆角矩形标注 3"/>
          <p:cNvSpPr/>
          <p:nvPr/>
        </p:nvSpPr>
        <p:spPr>
          <a:xfrm>
            <a:off x="5053263" y="3224463"/>
            <a:ext cx="3573379" cy="2646948"/>
          </a:xfrm>
          <a:prstGeom prst="wedgeRoundRectCallout">
            <a:avLst>
              <a:gd name="adj1" fmla="val -61838"/>
              <a:gd name="adj2" fmla="val -1855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err="1" smtClean="0">
                <a:solidFill>
                  <a:schemeClr val="tx1"/>
                </a:solidFill>
              </a:rPr>
              <a:t>succ</a:t>
            </a:r>
            <a:r>
              <a:rPr lang="en-US" altLang="zh-CN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u="sng" dirty="0" smtClean="0">
                <a:solidFill>
                  <a:schemeClr val="tx1"/>
                </a:solidFill>
              </a:rPr>
              <a:t>n</a:t>
            </a:r>
            <a:endParaRPr lang="en-US" altLang="zh-CN" sz="2400" u="sng" dirty="0">
              <a:solidFill>
                <a:schemeClr val="tx1"/>
              </a:solidFill>
            </a:endParaRPr>
          </a:p>
          <a:p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f. x. f (</a:t>
            </a:r>
            <a:r>
              <a:rPr lang="en-US" altLang="zh-CN" sz="2400" u="sng" dirty="0">
                <a:solidFill>
                  <a:schemeClr val="tx1"/>
                </a:solidFill>
                <a:sym typeface="Symbol" panose="05050102010706020507" pitchFamily="18" charset="2"/>
              </a:rPr>
              <a:t>n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 f x) </a:t>
            </a:r>
            <a:endParaRPr lang="en-US" altLang="zh-CN" sz="2400" dirty="0" smtClean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0" lvl="1"/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= 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f. x. f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((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f. x. </a:t>
            </a:r>
            <a:r>
              <a:rPr lang="en-US" altLang="zh-CN" sz="2400" dirty="0" err="1">
                <a:solidFill>
                  <a:schemeClr val="tx1"/>
                </a:solidFill>
                <a:sym typeface="Symbol" panose="05050102010706020507" pitchFamily="18" charset="2"/>
              </a:rPr>
              <a:t>f</a:t>
            </a:r>
            <a:r>
              <a:rPr lang="en-US" altLang="zh-CN" sz="2400" baseline="30000" dirty="0" err="1">
                <a:solidFill>
                  <a:schemeClr val="tx1"/>
                </a:solidFill>
                <a:sym typeface="Symbol" panose="05050102010706020507" pitchFamily="18" charset="2"/>
              </a:rPr>
              <a:t>n</a:t>
            </a:r>
            <a:r>
              <a:rPr lang="en-US" altLang="zh-CN" sz="2400" baseline="30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x) 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f x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)</a:t>
            </a:r>
          </a:p>
          <a:p>
            <a:pPr marL="0" lvl="1"/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 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f. x.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f (</a:t>
            </a:r>
            <a:r>
              <a:rPr lang="en-US" altLang="zh-CN" sz="2400" dirty="0" err="1">
                <a:solidFill>
                  <a:schemeClr val="tx1"/>
                </a:solidFill>
                <a:sym typeface="Symbol" panose="05050102010706020507" pitchFamily="18" charset="2"/>
              </a:rPr>
              <a:t>f</a:t>
            </a:r>
            <a:r>
              <a:rPr lang="en-US" altLang="zh-CN" sz="2400" baseline="30000" dirty="0" err="1">
                <a:solidFill>
                  <a:schemeClr val="tx1"/>
                </a:solidFill>
                <a:sym typeface="Symbol" panose="05050102010706020507" pitchFamily="18" charset="2"/>
              </a:rPr>
              <a:t>n</a:t>
            </a:r>
            <a:r>
              <a:rPr lang="en-US" altLang="zh-CN" sz="2400" baseline="30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x)</a:t>
            </a:r>
          </a:p>
          <a:p>
            <a:pPr marL="0" lvl="1"/>
            <a:r>
              <a:rPr lang="en-US" altLang="zh-CN" sz="2400" dirty="0" smtClean="0">
                <a:solidFill>
                  <a:schemeClr val="tx1"/>
                </a:solidFill>
              </a:rPr>
              <a:t>= 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f. x.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f</a:t>
            </a:r>
            <a:r>
              <a:rPr lang="en-US" altLang="zh-CN" sz="2400" baseline="30000" dirty="0" smtClean="0">
                <a:solidFill>
                  <a:schemeClr val="tx1"/>
                </a:solidFill>
                <a:sym typeface="Symbol" panose="05050102010706020507" pitchFamily="18" charset="2"/>
              </a:rPr>
              <a:t>n+1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x</a:t>
            </a:r>
          </a:p>
          <a:p>
            <a:pPr marL="0" lvl="1"/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= </a:t>
            </a:r>
            <a:r>
              <a:rPr lang="en-US" altLang="zh-CN" sz="2400" u="sng" dirty="0" smtClean="0">
                <a:solidFill>
                  <a:schemeClr val="tx1"/>
                </a:solidFill>
                <a:sym typeface="Symbol" panose="05050102010706020507" pitchFamily="18" charset="2"/>
              </a:rPr>
              <a:t>n+1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66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Church numerals 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en-US" altLang="zh-CN" u="sng" dirty="0" smtClean="0"/>
              <a:t>0</a:t>
            </a:r>
            <a:r>
              <a:rPr lang="en-US" altLang="zh-CN" dirty="0" smtClean="0"/>
              <a:t>  </a:t>
            </a:r>
            <a:r>
              <a:rPr lang="en-US" altLang="zh-CN" dirty="0" smtClean="0">
                <a:sym typeface="Symbol" panose="05050102010706020507" pitchFamily="18" charset="2"/>
              </a:rPr>
              <a:t>  f. x. x</a:t>
            </a:r>
            <a:endParaRPr lang="en-US" altLang="zh-CN" i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   f. x. f x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2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smtClean="0">
                <a:sym typeface="Symbol" panose="05050102010706020507" pitchFamily="18" charset="2"/>
              </a:rPr>
              <a:t>f (f x)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n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err="1" smtClean="0">
                <a:sym typeface="Symbol" panose="05050102010706020507" pitchFamily="18" charset="2"/>
              </a:rPr>
              <a:t>f</a:t>
            </a:r>
            <a:r>
              <a:rPr lang="en-US" altLang="zh-CN" baseline="30000" dirty="0" err="1" smtClean="0">
                <a:sym typeface="Symbol" panose="05050102010706020507" pitchFamily="18" charset="2"/>
              </a:rPr>
              <a:t>n</a:t>
            </a:r>
            <a:r>
              <a:rPr lang="en-US" altLang="zh-CN" baseline="30000" dirty="0" smtClean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x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succ</a:t>
            </a:r>
            <a:r>
              <a:rPr lang="en-US" altLang="zh-CN" dirty="0" smtClean="0">
                <a:sym typeface="Symbol" panose="05050102010706020507" pitchFamily="18" charset="2"/>
              </a:rPr>
              <a:t>    n. </a:t>
            </a:r>
            <a:r>
              <a:rPr lang="en-US" altLang="zh-CN" dirty="0">
                <a:sym typeface="Symbol" panose="05050102010706020507" pitchFamily="18" charset="2"/>
              </a:rPr>
              <a:t>f. x. </a:t>
            </a:r>
            <a:r>
              <a:rPr lang="en-US" altLang="zh-CN" dirty="0" smtClean="0">
                <a:sym typeface="Symbol" panose="05050102010706020507" pitchFamily="18" charset="2"/>
              </a:rPr>
              <a:t>f (n f x) 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succ</a:t>
            </a:r>
            <a:r>
              <a:rPr lang="en-US" altLang="zh-CN" dirty="0" smtClean="0">
                <a:sym typeface="Symbol" panose="05050102010706020507" pitchFamily="18" charset="2"/>
              </a:rPr>
              <a:t>’ </a:t>
            </a:r>
            <a:r>
              <a:rPr lang="en-US" altLang="zh-CN" dirty="0">
                <a:sym typeface="Symbol" panose="05050102010706020507" pitchFamily="18" charset="2"/>
              </a:rPr>
              <a:t>  n. f. x. </a:t>
            </a:r>
            <a:r>
              <a:rPr lang="en-US" altLang="zh-CN" dirty="0" smtClean="0">
                <a:sym typeface="Symbol" panose="05050102010706020507" pitchFamily="18" charset="2"/>
              </a:rPr>
              <a:t>n f (f </a:t>
            </a:r>
            <a:r>
              <a:rPr lang="en-US" altLang="zh-CN" dirty="0">
                <a:sym typeface="Symbol" panose="05050102010706020507" pitchFamily="18" charset="2"/>
              </a:rPr>
              <a:t>x)</a:t>
            </a:r>
            <a:endParaRPr lang="zh-CN" altLang="en-US" dirty="0"/>
          </a:p>
        </p:txBody>
      </p:sp>
      <p:sp>
        <p:nvSpPr>
          <p:cNvPr id="5" name="圆角矩形标注 4"/>
          <p:cNvSpPr/>
          <p:nvPr/>
        </p:nvSpPr>
        <p:spPr>
          <a:xfrm>
            <a:off x="5245768" y="4535905"/>
            <a:ext cx="2286001" cy="721895"/>
          </a:xfrm>
          <a:prstGeom prst="wedgeRoundRectCallout">
            <a:avLst>
              <a:gd name="adj1" fmla="val -73522"/>
              <a:gd name="adj2" fmla="val 16541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err="1" smtClean="0">
                <a:solidFill>
                  <a:schemeClr val="tx1"/>
                </a:solidFill>
              </a:rPr>
              <a:t>succ</a:t>
            </a:r>
            <a:r>
              <a:rPr lang="en-US" altLang="zh-CN" sz="2400" dirty="0" smtClean="0">
                <a:solidFill>
                  <a:schemeClr val="tx1"/>
                </a:solidFill>
              </a:rPr>
              <a:t>’ </a:t>
            </a:r>
            <a:r>
              <a:rPr lang="en-US" altLang="zh-CN" sz="2400" u="sng" dirty="0" smtClean="0">
                <a:solidFill>
                  <a:schemeClr val="tx1"/>
                </a:solidFill>
              </a:rPr>
              <a:t>n</a:t>
            </a:r>
            <a:r>
              <a:rPr lang="en-US" altLang="zh-CN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* </a:t>
            </a:r>
            <a:r>
              <a:rPr lang="en-US" altLang="zh-CN" sz="2400" u="sng" dirty="0" smtClean="0">
                <a:solidFill>
                  <a:schemeClr val="tx1"/>
                </a:solidFill>
                <a:sym typeface="Symbol" panose="05050102010706020507" pitchFamily="18" charset="2"/>
              </a:rPr>
              <a:t>n+1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14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351338"/>
          </a:xfrm>
        </p:spPr>
        <p:txBody>
          <a:bodyPr/>
          <a:lstStyle/>
          <a:p>
            <a:r>
              <a:rPr lang="en-US" altLang="zh-CN" dirty="0"/>
              <a:t>Church numerals 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en-US" altLang="zh-CN" u="sng" dirty="0" smtClean="0"/>
              <a:t>0</a:t>
            </a:r>
            <a:r>
              <a:rPr lang="en-US" altLang="zh-CN" dirty="0" smtClean="0"/>
              <a:t>  </a:t>
            </a:r>
            <a:r>
              <a:rPr lang="en-US" altLang="zh-CN" dirty="0" smtClean="0">
                <a:sym typeface="Symbol" panose="05050102010706020507" pitchFamily="18" charset="2"/>
              </a:rPr>
              <a:t>  f. x. x</a:t>
            </a:r>
            <a:endParaRPr lang="en-US" altLang="zh-CN" i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   f. x. f x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2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smtClean="0">
                <a:sym typeface="Symbol" panose="05050102010706020507" pitchFamily="18" charset="2"/>
              </a:rPr>
              <a:t>f (f x)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n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err="1" smtClean="0">
                <a:sym typeface="Symbol" panose="05050102010706020507" pitchFamily="18" charset="2"/>
              </a:rPr>
              <a:t>f</a:t>
            </a:r>
            <a:r>
              <a:rPr lang="en-US" altLang="zh-CN" baseline="30000" dirty="0" err="1" smtClean="0">
                <a:sym typeface="Symbol" panose="05050102010706020507" pitchFamily="18" charset="2"/>
              </a:rPr>
              <a:t>n</a:t>
            </a:r>
            <a:r>
              <a:rPr lang="en-US" altLang="zh-CN" baseline="30000" dirty="0" smtClean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x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succ</a:t>
            </a:r>
            <a:r>
              <a:rPr lang="en-US" altLang="zh-CN" dirty="0" smtClean="0">
                <a:sym typeface="Symbol" panose="05050102010706020507" pitchFamily="18" charset="2"/>
              </a:rPr>
              <a:t>    n. </a:t>
            </a:r>
            <a:r>
              <a:rPr lang="en-US" altLang="zh-CN" dirty="0">
                <a:sym typeface="Symbol" panose="05050102010706020507" pitchFamily="18" charset="2"/>
              </a:rPr>
              <a:t>f. x. </a:t>
            </a:r>
            <a:r>
              <a:rPr lang="en-US" altLang="zh-CN" dirty="0" smtClean="0">
                <a:sym typeface="Symbol" panose="05050102010706020507" pitchFamily="18" charset="2"/>
              </a:rPr>
              <a:t>f (n f x) 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iszero</a:t>
            </a:r>
            <a:r>
              <a:rPr lang="en-US" altLang="zh-CN" dirty="0" smtClean="0">
                <a:sym typeface="Symbol" panose="05050102010706020507" pitchFamily="18" charset="2"/>
              </a:rPr>
              <a:t> 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930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351338"/>
          </a:xfrm>
        </p:spPr>
        <p:txBody>
          <a:bodyPr/>
          <a:lstStyle/>
          <a:p>
            <a:r>
              <a:rPr lang="en-US" altLang="zh-CN" dirty="0"/>
              <a:t>Church numerals 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en-US" altLang="zh-CN" u="sng" dirty="0" smtClean="0"/>
              <a:t>0</a:t>
            </a:r>
            <a:r>
              <a:rPr lang="en-US" altLang="zh-CN" dirty="0" smtClean="0"/>
              <a:t>  </a:t>
            </a:r>
            <a:r>
              <a:rPr lang="en-US" altLang="zh-CN" dirty="0" smtClean="0">
                <a:sym typeface="Symbol" panose="05050102010706020507" pitchFamily="18" charset="2"/>
              </a:rPr>
              <a:t>  f. x. x</a:t>
            </a:r>
            <a:endParaRPr lang="en-US" altLang="zh-CN" i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   f. x. f x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2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smtClean="0">
                <a:sym typeface="Symbol" panose="05050102010706020507" pitchFamily="18" charset="2"/>
              </a:rPr>
              <a:t>f (f x)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n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err="1" smtClean="0">
                <a:sym typeface="Symbol" panose="05050102010706020507" pitchFamily="18" charset="2"/>
              </a:rPr>
              <a:t>f</a:t>
            </a:r>
            <a:r>
              <a:rPr lang="en-US" altLang="zh-CN" baseline="30000" dirty="0" err="1" smtClean="0">
                <a:sym typeface="Symbol" panose="05050102010706020507" pitchFamily="18" charset="2"/>
              </a:rPr>
              <a:t>n</a:t>
            </a:r>
            <a:r>
              <a:rPr lang="en-US" altLang="zh-CN" baseline="30000" dirty="0" smtClean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x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succ</a:t>
            </a:r>
            <a:r>
              <a:rPr lang="en-US" altLang="zh-CN" dirty="0" smtClean="0">
                <a:sym typeface="Symbol" panose="05050102010706020507" pitchFamily="18" charset="2"/>
              </a:rPr>
              <a:t>    n. </a:t>
            </a:r>
            <a:r>
              <a:rPr lang="en-US" altLang="zh-CN" dirty="0">
                <a:sym typeface="Symbol" panose="05050102010706020507" pitchFamily="18" charset="2"/>
              </a:rPr>
              <a:t>f. x. </a:t>
            </a:r>
            <a:r>
              <a:rPr lang="en-US" altLang="zh-CN" dirty="0" smtClean="0">
                <a:sym typeface="Symbol" panose="05050102010706020507" pitchFamily="18" charset="2"/>
              </a:rPr>
              <a:t>f (n f x) 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iszero</a:t>
            </a:r>
            <a:r>
              <a:rPr lang="en-US" altLang="zh-CN" dirty="0" smtClean="0">
                <a:sym typeface="Symbol" panose="05050102010706020507" pitchFamily="18" charset="2"/>
              </a:rPr>
              <a:t>   </a:t>
            </a:r>
            <a:r>
              <a:rPr lang="en-US" altLang="zh-CN" dirty="0">
                <a:sym typeface="Symbol" panose="05050102010706020507" pitchFamily="18" charset="2"/>
              </a:rPr>
              <a:t>n. </a:t>
            </a:r>
            <a:r>
              <a:rPr lang="en-US" altLang="zh-CN" dirty="0" smtClean="0">
                <a:sym typeface="Symbol" panose="05050102010706020507" pitchFamily="18" charset="2"/>
              </a:rPr>
              <a:t>x. y. </a:t>
            </a:r>
            <a:r>
              <a:rPr lang="en-US" altLang="zh-CN" dirty="0">
                <a:sym typeface="Symbol" panose="05050102010706020507" pitchFamily="18" charset="2"/>
              </a:rPr>
              <a:t>n </a:t>
            </a:r>
            <a:r>
              <a:rPr lang="en-US" altLang="zh-CN" dirty="0" smtClean="0">
                <a:sym typeface="Symbol" panose="05050102010706020507" pitchFamily="18" charset="2"/>
              </a:rPr>
              <a:t>(z. y) x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endParaRPr lang="zh-CN" altLang="en-US" dirty="0"/>
          </a:p>
        </p:txBody>
      </p:sp>
      <p:sp>
        <p:nvSpPr>
          <p:cNvPr id="4" name="圆角矩形标注 3"/>
          <p:cNvSpPr/>
          <p:nvPr/>
        </p:nvSpPr>
        <p:spPr>
          <a:xfrm>
            <a:off x="5378115" y="1629484"/>
            <a:ext cx="3380874" cy="4743617"/>
          </a:xfrm>
          <a:prstGeom prst="wedgeRoundRectCallout">
            <a:avLst>
              <a:gd name="adj1" fmla="val -59126"/>
              <a:gd name="adj2" fmla="val 21850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000" dirty="0" err="1" smtClean="0">
                <a:solidFill>
                  <a:schemeClr val="tx1"/>
                </a:solidFill>
              </a:rPr>
              <a:t>iszero</a:t>
            </a:r>
            <a:r>
              <a:rPr lang="en-US" altLang="zh-CN" sz="2000" dirty="0" smtClean="0">
                <a:solidFill>
                  <a:schemeClr val="tx1"/>
                </a:solidFill>
              </a:rPr>
              <a:t> </a:t>
            </a:r>
            <a:r>
              <a:rPr lang="en-US" altLang="zh-CN" sz="2000" u="sng" dirty="0" smtClean="0">
                <a:solidFill>
                  <a:schemeClr val="tx1"/>
                </a:solidFill>
              </a:rPr>
              <a:t>0</a:t>
            </a:r>
            <a:endParaRPr lang="en-US" altLang="zh-CN" sz="2000" u="sng" dirty="0">
              <a:solidFill>
                <a:schemeClr val="tx1"/>
              </a:solidFill>
            </a:endParaRPr>
          </a:p>
          <a:p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 x. y. </a:t>
            </a:r>
            <a:r>
              <a:rPr lang="en-US" altLang="zh-CN" sz="2000" u="sng" dirty="0">
                <a:solidFill>
                  <a:schemeClr val="tx1"/>
                </a:solidFill>
              </a:rPr>
              <a:t>0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(z. y) x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endParaRPr lang="en-US" altLang="zh-CN" sz="20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0" lvl="1"/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= x. y. 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(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f. x. 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x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) (z. y) x</a:t>
            </a:r>
          </a:p>
          <a:p>
            <a:pPr marL="0" lvl="1"/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x. y. (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x. x)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 x</a:t>
            </a:r>
            <a:endParaRPr lang="en-US" altLang="zh-CN" sz="20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0" lvl="1"/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 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x. y. 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x = True</a:t>
            </a:r>
          </a:p>
          <a:p>
            <a:pPr marL="0" lvl="1"/>
            <a:endParaRPr lang="en-US" altLang="zh-CN" sz="2000" dirty="0" smtClean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r>
              <a:rPr lang="en-US" altLang="zh-CN" sz="2000" dirty="0" err="1" smtClean="0">
                <a:solidFill>
                  <a:schemeClr val="tx1"/>
                </a:solidFill>
              </a:rPr>
              <a:t>iszero</a:t>
            </a:r>
            <a:r>
              <a:rPr lang="en-US" altLang="zh-CN" sz="2000" dirty="0" smtClean="0">
                <a:solidFill>
                  <a:schemeClr val="tx1"/>
                </a:solidFill>
              </a:rPr>
              <a:t> </a:t>
            </a:r>
            <a:r>
              <a:rPr lang="en-US" altLang="zh-CN" sz="2000" u="sng" dirty="0" smtClean="0">
                <a:solidFill>
                  <a:schemeClr val="tx1"/>
                </a:solidFill>
              </a:rPr>
              <a:t>1</a:t>
            </a:r>
            <a:endParaRPr lang="en-US" altLang="zh-CN" sz="2000" u="sng" dirty="0">
              <a:solidFill>
                <a:schemeClr val="tx1"/>
              </a:solidFill>
            </a:endParaRPr>
          </a:p>
          <a:p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 x. y. </a:t>
            </a:r>
            <a:r>
              <a:rPr lang="en-US" altLang="zh-CN" sz="2000" u="sng" dirty="0" smtClean="0">
                <a:solidFill>
                  <a:schemeClr val="tx1"/>
                </a:solidFill>
              </a:rPr>
              <a:t>1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(z. y) x </a:t>
            </a:r>
          </a:p>
          <a:p>
            <a:pPr marL="0" lvl="1"/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= x. y. (f. x. 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f x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) (z. y) x</a:t>
            </a:r>
          </a:p>
          <a:p>
            <a:pPr marL="0" lvl="1"/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 x. y. (x. 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(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z. y) 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x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) x</a:t>
            </a:r>
          </a:p>
          <a:p>
            <a:pPr marL="0" lvl="1"/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 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x. y. 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((z. 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y) x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)</a:t>
            </a:r>
          </a:p>
          <a:p>
            <a:pPr marL="0" lvl="1"/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 </a:t>
            </a:r>
            <a:r>
              <a:rPr lang="en-US" altLang="zh-CN" sz="2000" dirty="0">
                <a:solidFill>
                  <a:schemeClr val="tx1"/>
                </a:solidFill>
                <a:sym typeface="Symbol" panose="05050102010706020507" pitchFamily="18" charset="2"/>
              </a:rPr>
              <a:t>x. y. 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y  = False</a:t>
            </a:r>
          </a:p>
          <a:p>
            <a:pPr marL="0" lvl="1"/>
            <a:endParaRPr lang="en-US" altLang="zh-CN" sz="2000" dirty="0" smtClean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0" lvl="1"/>
            <a:r>
              <a:rPr lang="en-US" altLang="zh-CN" sz="2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iszero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 (</a:t>
            </a:r>
            <a:r>
              <a:rPr lang="en-US" altLang="zh-CN" sz="2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succ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zh-CN" sz="2000" u="sng" dirty="0" smtClean="0">
                <a:solidFill>
                  <a:schemeClr val="tx1"/>
                </a:solidFill>
                <a:sym typeface="Symbol" panose="05050102010706020507" pitchFamily="18" charset="2"/>
              </a:rPr>
              <a:t>n</a:t>
            </a:r>
            <a:r>
              <a:rPr lang="en-US" altLang="zh-CN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) * False</a:t>
            </a:r>
            <a:endParaRPr lang="en-US" altLang="zh-CN" sz="2000" dirty="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748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3"/>
            <a:ext cx="7886700" cy="4887997"/>
          </a:xfrm>
        </p:spPr>
        <p:txBody>
          <a:bodyPr/>
          <a:lstStyle/>
          <a:p>
            <a:r>
              <a:rPr lang="en-US" altLang="zh-CN" dirty="0"/>
              <a:t>Church numerals 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en-US" altLang="zh-CN" u="sng" dirty="0" smtClean="0"/>
              <a:t>0</a:t>
            </a:r>
            <a:r>
              <a:rPr lang="en-US" altLang="zh-CN" dirty="0" smtClean="0"/>
              <a:t>  </a:t>
            </a:r>
            <a:r>
              <a:rPr lang="en-US" altLang="zh-CN" dirty="0" smtClean="0">
                <a:sym typeface="Symbol" panose="05050102010706020507" pitchFamily="18" charset="2"/>
              </a:rPr>
              <a:t>  f. x. x</a:t>
            </a:r>
            <a:endParaRPr lang="en-US" altLang="zh-CN" i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   f. x. f x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2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smtClean="0">
                <a:sym typeface="Symbol" panose="05050102010706020507" pitchFamily="18" charset="2"/>
              </a:rPr>
              <a:t>f (f x)</a:t>
            </a:r>
          </a:p>
          <a:p>
            <a:pPr lvl="1">
              <a:spcBef>
                <a:spcPts val="1200"/>
              </a:spcBef>
            </a:pPr>
            <a:r>
              <a:rPr lang="en-US" altLang="zh-CN" u="sng" dirty="0" smtClean="0">
                <a:sym typeface="Symbol" panose="05050102010706020507" pitchFamily="18" charset="2"/>
              </a:rPr>
              <a:t>n</a:t>
            </a:r>
            <a:r>
              <a:rPr lang="en-US" altLang="zh-CN" dirty="0" smtClean="0">
                <a:sym typeface="Symbol" panose="05050102010706020507" pitchFamily="18" charset="2"/>
              </a:rPr>
              <a:t>    </a:t>
            </a:r>
            <a:r>
              <a:rPr lang="en-US" altLang="zh-CN" dirty="0">
                <a:sym typeface="Symbol" panose="05050102010706020507" pitchFamily="18" charset="2"/>
              </a:rPr>
              <a:t>f. x. </a:t>
            </a:r>
            <a:r>
              <a:rPr lang="en-US" altLang="zh-CN" dirty="0" err="1" smtClean="0">
                <a:sym typeface="Symbol" panose="05050102010706020507" pitchFamily="18" charset="2"/>
              </a:rPr>
              <a:t>f</a:t>
            </a:r>
            <a:r>
              <a:rPr lang="en-US" altLang="zh-CN" baseline="30000" dirty="0" err="1" smtClean="0">
                <a:sym typeface="Symbol" panose="05050102010706020507" pitchFamily="18" charset="2"/>
              </a:rPr>
              <a:t>n</a:t>
            </a:r>
            <a:r>
              <a:rPr lang="en-US" altLang="zh-CN" baseline="30000" dirty="0" smtClean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x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succ</a:t>
            </a:r>
            <a:r>
              <a:rPr lang="en-US" altLang="zh-CN" dirty="0" smtClean="0">
                <a:sym typeface="Symbol" panose="05050102010706020507" pitchFamily="18" charset="2"/>
              </a:rPr>
              <a:t>    n. </a:t>
            </a:r>
            <a:r>
              <a:rPr lang="en-US" altLang="zh-CN" dirty="0">
                <a:sym typeface="Symbol" panose="05050102010706020507" pitchFamily="18" charset="2"/>
              </a:rPr>
              <a:t>f. x. </a:t>
            </a:r>
            <a:r>
              <a:rPr lang="en-US" altLang="zh-CN" dirty="0" smtClean="0">
                <a:sym typeface="Symbol" panose="05050102010706020507" pitchFamily="18" charset="2"/>
              </a:rPr>
              <a:t>f (n f x) 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iszero</a:t>
            </a:r>
            <a:r>
              <a:rPr lang="en-US" altLang="zh-CN" dirty="0" smtClean="0">
                <a:sym typeface="Symbol" panose="05050102010706020507" pitchFamily="18" charset="2"/>
              </a:rPr>
              <a:t>   </a:t>
            </a:r>
            <a:r>
              <a:rPr lang="en-US" altLang="zh-CN" dirty="0">
                <a:sym typeface="Symbol" panose="05050102010706020507" pitchFamily="18" charset="2"/>
              </a:rPr>
              <a:t>n. </a:t>
            </a:r>
            <a:r>
              <a:rPr lang="en-US" altLang="zh-CN" dirty="0" smtClean="0">
                <a:sym typeface="Symbol" panose="05050102010706020507" pitchFamily="18" charset="2"/>
              </a:rPr>
              <a:t>x. y. </a:t>
            </a:r>
            <a:r>
              <a:rPr lang="en-US" altLang="zh-CN" dirty="0">
                <a:sym typeface="Symbol" panose="05050102010706020507" pitchFamily="18" charset="2"/>
              </a:rPr>
              <a:t>n </a:t>
            </a:r>
            <a:r>
              <a:rPr lang="en-US" altLang="zh-CN" dirty="0" smtClean="0">
                <a:sym typeface="Symbol" panose="05050102010706020507" pitchFamily="18" charset="2"/>
              </a:rPr>
              <a:t>(z. y) x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add   </a:t>
            </a:r>
            <a:r>
              <a:rPr lang="en-US" altLang="zh-CN" dirty="0">
                <a:sym typeface="Symbol" panose="05050102010706020507" pitchFamily="18" charset="2"/>
              </a:rPr>
              <a:t>n. </a:t>
            </a:r>
            <a:r>
              <a:rPr lang="en-US" altLang="zh-CN" dirty="0" smtClean="0">
                <a:sym typeface="Symbol" panose="05050102010706020507" pitchFamily="18" charset="2"/>
              </a:rPr>
              <a:t>m. f. x. n f (m f x)</a:t>
            </a:r>
          </a:p>
          <a:p>
            <a:pPr lvl="1">
              <a:spcBef>
                <a:spcPts val="1200"/>
              </a:spcBef>
            </a:pPr>
            <a:r>
              <a:rPr lang="en-US" altLang="zh-CN" dirty="0" err="1" smtClean="0">
                <a:sym typeface="Symbol" panose="05050102010706020507" pitchFamily="18" charset="2"/>
              </a:rPr>
              <a:t>mult</a:t>
            </a:r>
            <a:r>
              <a:rPr lang="en-US" altLang="zh-CN" dirty="0" smtClean="0">
                <a:sym typeface="Symbol" panose="05050102010706020507" pitchFamily="18" charset="2"/>
              </a:rPr>
              <a:t>   n. m. f. n m f </a:t>
            </a:r>
            <a:endParaRPr lang="en-US" altLang="zh-CN" dirty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623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Pairs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(M, N)  </a:t>
            </a:r>
            <a:r>
              <a:rPr lang="en-US" altLang="zh-CN" dirty="0" smtClean="0">
                <a:sym typeface="Symbol" panose="05050102010706020507" pitchFamily="18" charset="2"/>
              </a:rPr>
              <a:t>  f. f M N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</a:t>
            </a:r>
            <a:r>
              <a:rPr lang="en-US" altLang="zh-CN" baseline="-25000" dirty="0" smtClean="0">
                <a:sym typeface="Symbol" panose="05050102010706020507" pitchFamily="18" charset="2"/>
              </a:rPr>
              <a:t>0</a:t>
            </a:r>
            <a:r>
              <a:rPr lang="en-US" altLang="zh-CN" dirty="0" smtClean="0">
                <a:sym typeface="Symbol" panose="05050102010706020507" pitchFamily="18" charset="2"/>
              </a:rPr>
              <a:t>    p. p (x. y. x)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</a:t>
            </a:r>
            <a:r>
              <a:rPr lang="en-US" altLang="zh-CN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 </a:t>
            </a:r>
            <a:r>
              <a:rPr lang="en-US" altLang="zh-CN" dirty="0">
                <a:sym typeface="Symbol" panose="05050102010706020507" pitchFamily="18" charset="2"/>
              </a:rPr>
              <a:t>  p. p (x. y. </a:t>
            </a:r>
            <a:r>
              <a:rPr lang="en-US" altLang="zh-CN" dirty="0" smtClean="0">
                <a:sym typeface="Symbol" panose="05050102010706020507" pitchFamily="18" charset="2"/>
              </a:rPr>
              <a:t>y)</a:t>
            </a:r>
          </a:p>
          <a:p>
            <a:pPr lvl="1"/>
            <a:endParaRPr lang="en-US" altLang="zh-CN" dirty="0">
              <a:sym typeface="Symbol" panose="05050102010706020507" pitchFamily="18" charset="2"/>
            </a:endParaRPr>
          </a:p>
          <a:p>
            <a:pPr lvl="1"/>
            <a:endParaRPr lang="en-US" altLang="zh-CN" dirty="0">
              <a:sym typeface="Symbol" panose="05050102010706020507" pitchFamily="18" charset="2"/>
            </a:endParaRPr>
          </a:p>
          <a:p>
            <a:pPr lvl="1"/>
            <a:endParaRPr lang="en-US" altLang="zh-CN" dirty="0">
              <a:sym typeface="Symbol" panose="05050102010706020507" pitchFamily="18" charset="2"/>
            </a:endParaRPr>
          </a:p>
          <a:p>
            <a:pPr lvl="1"/>
            <a:endParaRPr lang="zh-CN" altLang="en-US" dirty="0"/>
          </a:p>
        </p:txBody>
      </p:sp>
      <p:sp>
        <p:nvSpPr>
          <p:cNvPr id="4" name="圆角矩形标注 3"/>
          <p:cNvSpPr/>
          <p:nvPr/>
        </p:nvSpPr>
        <p:spPr>
          <a:xfrm>
            <a:off x="5390147" y="2334127"/>
            <a:ext cx="2430380" cy="1452185"/>
          </a:xfrm>
          <a:prstGeom prst="wedgeRoundRectCallout">
            <a:avLst>
              <a:gd name="adj1" fmla="val -61106"/>
              <a:gd name="adj2" fmla="val 21850"/>
              <a:gd name="adj3" fmla="val 16667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</a:t>
            </a:r>
            <a:r>
              <a:rPr lang="en-US" altLang="zh-CN" sz="2400" baseline="-25000" dirty="0">
                <a:solidFill>
                  <a:prstClr val="black"/>
                </a:solidFill>
                <a:sym typeface="Symbol" panose="05050102010706020507" pitchFamily="18" charset="2"/>
              </a:rPr>
              <a:t>0</a:t>
            </a:r>
            <a:r>
              <a:rPr lang="en-US" altLang="zh-CN" sz="2400" dirty="0" smtClean="0">
                <a:solidFill>
                  <a:schemeClr val="tx1"/>
                </a:solidFill>
              </a:rPr>
              <a:t>(M, N)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* M</a:t>
            </a:r>
          </a:p>
          <a:p>
            <a:endParaRPr lang="en-US" altLang="zh-CN" sz="24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</a:t>
            </a:r>
            <a:r>
              <a:rPr lang="en-US" altLang="zh-CN" sz="2400" baseline="-25000" dirty="0" smtClean="0">
                <a:solidFill>
                  <a:prstClr val="black"/>
                </a:solidFill>
                <a:sym typeface="Symbol" panose="05050102010706020507" pitchFamily="18" charset="2"/>
              </a:rPr>
              <a:t>1</a:t>
            </a:r>
            <a:r>
              <a:rPr lang="en-US" altLang="zh-CN" sz="2400" dirty="0" smtClean="0">
                <a:solidFill>
                  <a:schemeClr val="tx1"/>
                </a:solidFill>
              </a:rPr>
              <a:t>(M</a:t>
            </a:r>
            <a:r>
              <a:rPr lang="en-US" altLang="zh-CN" sz="2400" dirty="0">
                <a:solidFill>
                  <a:schemeClr val="tx1"/>
                </a:solidFill>
              </a:rPr>
              <a:t>, N) </a:t>
            </a:r>
            <a:r>
              <a:rPr lang="en-US" altLang="zh-CN" sz="2400" dirty="0">
                <a:solidFill>
                  <a:schemeClr val="tx1"/>
                </a:solidFill>
                <a:sym typeface="Symbol" panose="05050102010706020507" pitchFamily="18" charset="2"/>
              </a:rPr>
              <a:t>* </a:t>
            </a:r>
            <a:r>
              <a:rPr lang="en-US" altLang="zh-CN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N</a:t>
            </a:r>
            <a:endParaRPr lang="en-US" altLang="zh-CN" sz="2400" dirty="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0356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Pairs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(M, N)  </a:t>
            </a:r>
            <a:r>
              <a:rPr lang="en-US" altLang="zh-CN" dirty="0" smtClean="0">
                <a:sym typeface="Symbol" panose="05050102010706020507" pitchFamily="18" charset="2"/>
              </a:rPr>
              <a:t>  f. f M N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</a:t>
            </a:r>
            <a:r>
              <a:rPr lang="en-US" altLang="zh-CN" baseline="-25000" dirty="0" smtClean="0">
                <a:sym typeface="Symbol" panose="05050102010706020507" pitchFamily="18" charset="2"/>
              </a:rPr>
              <a:t>0</a:t>
            </a:r>
            <a:r>
              <a:rPr lang="en-US" altLang="zh-CN" dirty="0" smtClean="0">
                <a:sym typeface="Symbol" panose="05050102010706020507" pitchFamily="18" charset="2"/>
              </a:rPr>
              <a:t>    p. p (x. y. x)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</a:t>
            </a:r>
            <a:r>
              <a:rPr lang="en-US" altLang="zh-CN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 </a:t>
            </a:r>
            <a:r>
              <a:rPr lang="en-US" altLang="zh-CN" dirty="0">
                <a:sym typeface="Symbol" panose="05050102010706020507" pitchFamily="18" charset="2"/>
              </a:rPr>
              <a:t>  p. p (x. y. </a:t>
            </a:r>
            <a:r>
              <a:rPr lang="en-US" altLang="zh-CN" dirty="0" smtClean="0">
                <a:sym typeface="Symbol" panose="05050102010706020507" pitchFamily="18" charset="2"/>
              </a:rPr>
              <a:t>y)</a:t>
            </a:r>
          </a:p>
          <a:p>
            <a:pPr>
              <a:spcBef>
                <a:spcPts val="24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Tuples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(M</a:t>
            </a:r>
            <a:r>
              <a:rPr lang="en-US" altLang="zh-CN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, …, </a:t>
            </a:r>
            <a:r>
              <a:rPr lang="en-US" altLang="zh-CN" dirty="0" err="1" smtClean="0">
                <a:sym typeface="Symbol" panose="05050102010706020507" pitchFamily="18" charset="2"/>
              </a:rPr>
              <a:t>M</a:t>
            </a:r>
            <a:r>
              <a:rPr lang="en-US" altLang="zh-CN" baseline="-25000" dirty="0" err="1" smtClean="0">
                <a:sym typeface="Symbol" panose="05050102010706020507" pitchFamily="18" charset="2"/>
              </a:rPr>
              <a:t>n</a:t>
            </a:r>
            <a:r>
              <a:rPr lang="en-US" altLang="zh-CN" dirty="0" smtClean="0">
                <a:sym typeface="Symbol" panose="05050102010706020507" pitchFamily="18" charset="2"/>
              </a:rPr>
              <a:t>)</a:t>
            </a:r>
            <a:r>
              <a:rPr lang="en-US" altLang="zh-CN" dirty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     </a:t>
            </a:r>
            <a:r>
              <a:rPr lang="en-US" altLang="zh-CN" dirty="0">
                <a:sym typeface="Symbol" panose="05050102010706020507" pitchFamily="18" charset="2"/>
              </a:rPr>
              <a:t>f. f </a:t>
            </a:r>
            <a:r>
              <a:rPr lang="en-US" altLang="zh-CN" dirty="0" smtClean="0">
                <a:sym typeface="Symbol" panose="05050102010706020507" pitchFamily="18" charset="2"/>
              </a:rPr>
              <a:t>M</a:t>
            </a:r>
            <a:r>
              <a:rPr lang="en-US" altLang="zh-CN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 … </a:t>
            </a:r>
            <a:r>
              <a:rPr lang="en-US" altLang="zh-CN" dirty="0" err="1" smtClean="0">
                <a:sym typeface="Symbol" panose="05050102010706020507" pitchFamily="18" charset="2"/>
              </a:rPr>
              <a:t>M</a:t>
            </a:r>
            <a:r>
              <a:rPr lang="en-US" altLang="zh-CN" baseline="-25000" dirty="0" err="1" smtClean="0">
                <a:sym typeface="Symbol" panose="05050102010706020507" pitchFamily="18" charset="2"/>
              </a:rPr>
              <a:t>n</a:t>
            </a:r>
            <a:endParaRPr lang="en-US" altLang="zh-CN" baseline="-25000" dirty="0" smtClean="0"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</a:t>
            </a:r>
            <a:r>
              <a:rPr lang="en-US" altLang="zh-CN" baseline="-25000" dirty="0" err="1" smtClean="0">
                <a:sym typeface="Symbol" panose="05050102010706020507" pitchFamily="18" charset="2"/>
              </a:rPr>
              <a:t>i</a:t>
            </a:r>
            <a:r>
              <a:rPr lang="en-US" altLang="zh-CN" dirty="0" smtClean="0">
                <a:sym typeface="Symbol" panose="05050102010706020507" pitchFamily="18" charset="2"/>
              </a:rPr>
              <a:t>    </a:t>
            </a:r>
            <a:r>
              <a:rPr lang="en-US" altLang="zh-CN" dirty="0">
                <a:sym typeface="Symbol" panose="05050102010706020507" pitchFamily="18" charset="2"/>
              </a:rPr>
              <a:t>p. p (</a:t>
            </a:r>
            <a:r>
              <a:rPr lang="en-US" altLang="zh-CN" dirty="0" smtClean="0">
                <a:sym typeface="Symbol" panose="05050102010706020507" pitchFamily="18" charset="2"/>
              </a:rPr>
              <a:t>x</a:t>
            </a:r>
            <a:r>
              <a:rPr lang="en-US" altLang="zh-CN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dirty="0" smtClean="0">
                <a:sym typeface="Symbol" panose="05050102010706020507" pitchFamily="18" charset="2"/>
              </a:rPr>
              <a:t>. … </a:t>
            </a:r>
            <a:r>
              <a:rPr lang="en-US" altLang="zh-CN" dirty="0" err="1" smtClean="0">
                <a:sym typeface="Symbol" panose="05050102010706020507" pitchFamily="18" charset="2"/>
              </a:rPr>
              <a:t>x</a:t>
            </a:r>
            <a:r>
              <a:rPr lang="en-US" altLang="zh-CN" baseline="-25000" dirty="0" err="1" smtClean="0">
                <a:sym typeface="Symbol" panose="05050102010706020507" pitchFamily="18" charset="2"/>
              </a:rPr>
              <a:t>n</a:t>
            </a:r>
            <a:r>
              <a:rPr lang="en-US" altLang="zh-CN" dirty="0" smtClean="0">
                <a:sym typeface="Symbol" panose="05050102010706020507" pitchFamily="18" charset="2"/>
              </a:rPr>
              <a:t>. x</a:t>
            </a:r>
            <a:r>
              <a:rPr lang="en-US" altLang="zh-CN" baseline="-25000" dirty="0" smtClean="0">
                <a:sym typeface="Symbol" panose="05050102010706020507" pitchFamily="18" charset="2"/>
              </a:rPr>
              <a:t>i</a:t>
            </a:r>
            <a:r>
              <a:rPr lang="en-US" altLang="zh-CN" dirty="0" smtClean="0">
                <a:sym typeface="Symbol" panose="05050102010706020507" pitchFamily="18" charset="2"/>
              </a:rPr>
              <a:t>)</a:t>
            </a:r>
            <a:endParaRPr lang="en-US" altLang="zh-CN" dirty="0">
              <a:sym typeface="Symbol" panose="05050102010706020507" pitchFamily="18" charset="2"/>
            </a:endParaRPr>
          </a:p>
          <a:p>
            <a:pPr lvl="1"/>
            <a:endParaRPr lang="en-US" altLang="zh-CN" dirty="0">
              <a:sym typeface="Symbol" panose="05050102010706020507" pitchFamily="18" charset="2"/>
            </a:endParaRPr>
          </a:p>
          <a:p>
            <a:pPr lvl="1"/>
            <a:endParaRPr lang="en-US" altLang="zh-CN" dirty="0">
              <a:sym typeface="Symbol" panose="05050102010706020507" pitchFamily="18" charset="2"/>
            </a:endParaRP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1850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Recursive functions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fact(n)  =    if  (n == 0)  then  1  else  n * fact(n-1)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To find fact, we need to solve an equation!</a:t>
            </a:r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45163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Fixpoint</a:t>
            </a:r>
            <a:r>
              <a:rPr lang="en-US" altLang="zh-CN" dirty="0" smtClean="0"/>
              <a:t> in arithmetic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x </a:t>
            </a:r>
            <a:r>
              <a:rPr lang="en-US" altLang="zh-CN" dirty="0"/>
              <a:t>is a </a:t>
            </a:r>
            <a:r>
              <a:rPr lang="en-US" altLang="zh-CN" dirty="0" err="1"/>
              <a:t>fixpoint</a:t>
            </a:r>
            <a:r>
              <a:rPr lang="en-US" altLang="zh-CN" dirty="0"/>
              <a:t> of f   if   f(x) = </a:t>
            </a:r>
            <a:r>
              <a:rPr lang="en-US" altLang="zh-CN" dirty="0" smtClean="0"/>
              <a:t>x</a:t>
            </a:r>
          </a:p>
          <a:p>
            <a:endParaRPr lang="en-US" altLang="zh-CN" dirty="0"/>
          </a:p>
          <a:p>
            <a:r>
              <a:rPr lang="en-US" altLang="zh-CN" dirty="0" smtClean="0"/>
              <a:t>Some functions has </a:t>
            </a:r>
            <a:r>
              <a:rPr lang="en-US" altLang="zh-CN" dirty="0" err="1" smtClean="0"/>
              <a:t>fixpoints</a:t>
            </a:r>
            <a:r>
              <a:rPr lang="en-US" altLang="zh-CN" dirty="0" smtClean="0"/>
              <a:t>, while others don’t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f(x) = x * x.  Two </a:t>
            </a:r>
            <a:r>
              <a:rPr lang="en-US" altLang="zh-CN" dirty="0" err="1" smtClean="0"/>
              <a:t>fixpoints</a:t>
            </a:r>
            <a:r>
              <a:rPr lang="en-US" altLang="zh-CN" dirty="0" smtClean="0"/>
              <a:t> 0 and 1.</a:t>
            </a:r>
            <a:endParaRPr lang="zh-CN" altLang="en-US" dirty="0"/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f(x) = x + 1.  No </a:t>
            </a:r>
            <a:r>
              <a:rPr lang="en-US" altLang="zh-CN" dirty="0" err="1" smtClean="0"/>
              <a:t>fixpoint</a:t>
            </a:r>
            <a:r>
              <a:rPr lang="en-US" altLang="zh-CN" dirty="0" smtClean="0"/>
              <a:t>. 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f(x) = x.  Infinitely many </a:t>
            </a:r>
            <a:r>
              <a:rPr lang="en-US" altLang="zh-CN" dirty="0" err="1" smtClean="0"/>
              <a:t>fixpoints</a:t>
            </a:r>
            <a:r>
              <a:rPr lang="en-US" altLang="zh-CN" dirty="0" smtClean="0"/>
              <a:t>. </a:t>
            </a:r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13314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Conventions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92406"/>
          </a:xfrm>
        </p:spPr>
        <p:txBody>
          <a:bodyPr/>
          <a:lstStyle/>
          <a:p>
            <a:r>
              <a:rPr lang="en-US" altLang="zh-CN" dirty="0" smtClean="0"/>
              <a:t>Body of </a:t>
            </a:r>
            <a:r>
              <a:rPr lang="en-US" altLang="zh-CN" dirty="0" smtClean="0">
                <a:sym typeface="Symbol" panose="05050102010706020507" pitchFamily="18" charset="2"/>
              </a:rPr>
              <a:t> </a:t>
            </a:r>
            <a:r>
              <a:rPr lang="en-US" altLang="zh-CN" dirty="0" smtClean="0"/>
              <a:t>extends as far to the right as possible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   </a:t>
            </a:r>
            <a:r>
              <a:rPr lang="en-US" altLang="zh-CN" dirty="0" smtClean="0">
                <a:solidFill>
                  <a:srgbClr val="A00000"/>
                </a:solidFill>
                <a:sym typeface="Symbol" panose="05050102010706020507" pitchFamily="18" charset="2"/>
              </a:rPr>
              <a:t>x. M N </a:t>
            </a:r>
            <a:r>
              <a:rPr lang="en-US" altLang="zh-CN" dirty="0" smtClean="0">
                <a:sym typeface="Symbol" panose="05050102010706020507" pitchFamily="18" charset="2"/>
              </a:rPr>
              <a:t>means </a:t>
            </a:r>
            <a:r>
              <a:rPr lang="en-US" altLang="zh-CN" dirty="0">
                <a:solidFill>
                  <a:srgbClr val="A00000"/>
                </a:solidFill>
                <a:sym typeface="Symbol" panose="05050102010706020507" pitchFamily="18" charset="2"/>
              </a:rPr>
              <a:t>x. (M N)</a:t>
            </a:r>
            <a:r>
              <a:rPr lang="en-US" altLang="zh-CN" dirty="0" smtClean="0">
                <a:sym typeface="Symbol" panose="05050102010706020507" pitchFamily="18" charset="2"/>
              </a:rPr>
              <a:t>,  </a:t>
            </a:r>
            <a:r>
              <a:rPr lang="en-US" altLang="zh-CN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not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zh-CN" dirty="0">
                <a:solidFill>
                  <a:srgbClr val="A00000"/>
                </a:solidFill>
                <a:sym typeface="Symbol" panose="05050102010706020507" pitchFamily="18" charset="2"/>
              </a:rPr>
              <a:t>(x. M) N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x. f x    = x.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dirty="0" smtClean="0">
                <a:sym typeface="Symbol" panose="05050102010706020507" pitchFamily="18" charset="2"/>
              </a:rPr>
              <a:t> f x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zh-CN" dirty="0" smtClean="0">
                <a:sym typeface="Symbol" panose="05050102010706020507" pitchFamily="18" charset="2"/>
              </a:rPr>
              <a:t> </a:t>
            </a:r>
            <a:endParaRPr lang="zh-CN" altLang="en-US" dirty="0" smtClean="0"/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x. f. f x    = x.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dirty="0" smtClean="0">
                <a:sym typeface="Symbol" panose="05050102010706020507" pitchFamily="18" charset="2"/>
              </a:rPr>
              <a:t> f. f x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zh-CN" dirty="0" smtClean="0">
                <a:sym typeface="Symbol" panose="05050102010706020507" pitchFamily="18" charset="2"/>
              </a:rPr>
              <a:t> </a:t>
            </a:r>
            <a:endParaRPr lang="zh-CN" altLang="en-US" dirty="0" smtClean="0"/>
          </a:p>
          <a:p>
            <a:pPr>
              <a:spcBef>
                <a:spcPts val="2400"/>
              </a:spcBef>
            </a:pPr>
            <a:r>
              <a:rPr lang="en-US" altLang="zh-CN" dirty="0" smtClean="0"/>
              <a:t>Function applications are left-associative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dirty="0" smtClean="0"/>
              <a:t>   </a:t>
            </a:r>
            <a:r>
              <a:rPr lang="en-US" altLang="zh-CN" dirty="0">
                <a:solidFill>
                  <a:srgbClr val="A00000"/>
                </a:solidFill>
              </a:rPr>
              <a:t>M N P </a:t>
            </a:r>
            <a:r>
              <a:rPr lang="en-US" altLang="zh-CN" dirty="0" smtClean="0"/>
              <a:t>means </a:t>
            </a:r>
            <a:r>
              <a:rPr lang="en-US" altLang="zh-CN" dirty="0">
                <a:solidFill>
                  <a:srgbClr val="A00000"/>
                </a:solidFill>
              </a:rPr>
              <a:t>(M N) P</a:t>
            </a:r>
            <a:r>
              <a:rPr lang="en-US" altLang="zh-CN" dirty="0" smtClean="0"/>
              <a:t>,  </a:t>
            </a:r>
            <a:r>
              <a:rPr lang="en-US" altLang="zh-CN" b="1" dirty="0" smtClean="0">
                <a:solidFill>
                  <a:srgbClr val="FF0000"/>
                </a:solidFill>
              </a:rPr>
              <a:t>not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A00000"/>
                </a:solidFill>
              </a:rPr>
              <a:t>M (N P)</a:t>
            </a:r>
            <a:endParaRPr lang="en-US" altLang="zh-CN" dirty="0">
              <a:solidFill>
                <a:srgbClr val="A00000"/>
              </a:solidFill>
              <a:sym typeface="Symbol" panose="05050102010706020507" pitchFamily="18" charset="2"/>
            </a:endParaRP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(</a:t>
            </a:r>
            <a:r>
              <a:rPr lang="en-US" altLang="zh-CN" dirty="0" smtClean="0">
                <a:sym typeface="Symbol" panose="05050102010706020507" pitchFamily="18" charset="2"/>
              </a:rPr>
              <a:t>x. y. x - y) 5 3    =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dirty="0" smtClean="0">
                <a:sym typeface="Symbol" panose="05050102010706020507" pitchFamily="18" charset="2"/>
              </a:rPr>
              <a:t> </a:t>
            </a:r>
            <a:r>
              <a:rPr lang="en-US" altLang="zh-CN" dirty="0" smtClean="0"/>
              <a:t>(</a:t>
            </a:r>
            <a:r>
              <a:rPr lang="en-US" altLang="zh-CN" dirty="0" smtClean="0">
                <a:sym typeface="Symbol" panose="05050102010706020507" pitchFamily="18" charset="2"/>
              </a:rPr>
              <a:t>x. y. x - y) 5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zh-CN" dirty="0" smtClean="0">
                <a:sym typeface="Symbol" panose="05050102010706020507" pitchFamily="18" charset="2"/>
              </a:rPr>
              <a:t> 3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(</a:t>
            </a:r>
            <a:r>
              <a:rPr lang="en-US" altLang="zh-CN" dirty="0" smtClean="0">
                <a:sym typeface="Symbol" panose="05050102010706020507" pitchFamily="18" charset="2"/>
              </a:rPr>
              <a:t>f. x. f x) (</a:t>
            </a:r>
            <a:r>
              <a:rPr lang="en-US" altLang="zh-CN" dirty="0">
                <a:sym typeface="Symbol" panose="05050102010706020507" pitchFamily="18" charset="2"/>
              </a:rPr>
              <a:t>x. </a:t>
            </a:r>
            <a:r>
              <a:rPr lang="en-US" altLang="zh-CN" dirty="0" smtClean="0">
                <a:sym typeface="Symbol" panose="05050102010706020507" pitchFamily="18" charset="2"/>
              </a:rPr>
              <a:t>x + 1) 2    = 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(</a:t>
            </a:r>
            <a:r>
              <a:rPr lang="en-US" altLang="zh-CN" dirty="0">
                <a:sym typeface="Symbol" panose="05050102010706020507" pitchFamily="18" charset="2"/>
              </a:rPr>
              <a:t> </a:t>
            </a:r>
            <a:r>
              <a:rPr lang="en-US" altLang="zh-CN" dirty="0" smtClean="0"/>
              <a:t>(</a:t>
            </a:r>
            <a:r>
              <a:rPr lang="en-US" altLang="zh-CN" dirty="0">
                <a:sym typeface="Symbol" panose="05050102010706020507" pitchFamily="18" charset="2"/>
              </a:rPr>
              <a:t>f. x. f x) (x. x + 1</a:t>
            </a:r>
            <a:r>
              <a:rPr lang="en-US" altLang="zh-CN" dirty="0" smtClean="0">
                <a:sym typeface="Symbol" panose="05050102010706020507" pitchFamily="18" charset="2"/>
              </a:rPr>
              <a:t>)</a:t>
            </a:r>
            <a:r>
              <a:rPr lang="en-US" altLang="zh-CN" dirty="0">
                <a:sym typeface="Symbol" panose="05050102010706020507" pitchFamily="18" charset="2"/>
              </a:rPr>
              <a:t> 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zh-CN" dirty="0" smtClean="0">
                <a:sym typeface="Symbol" panose="05050102010706020507" pitchFamily="18" charset="2"/>
              </a:rPr>
              <a:t> 2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61226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fact is a </a:t>
            </a:r>
            <a:r>
              <a:rPr lang="en-US" altLang="zh-CN" dirty="0" err="1" smtClean="0"/>
              <a:t>fixpoint</a:t>
            </a:r>
            <a:r>
              <a:rPr lang="en-US" altLang="zh-CN" dirty="0" smtClean="0"/>
              <a:t> of a function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x </a:t>
            </a:r>
            <a:r>
              <a:rPr lang="en-US" altLang="zh-CN" dirty="0"/>
              <a:t>is a </a:t>
            </a:r>
            <a:r>
              <a:rPr lang="en-US" altLang="zh-CN" dirty="0" err="1"/>
              <a:t>fixpoint</a:t>
            </a:r>
            <a:r>
              <a:rPr lang="en-US" altLang="zh-CN" dirty="0"/>
              <a:t> of f   if   f(x) = x</a:t>
            </a:r>
            <a:endParaRPr lang="zh-CN" altLang="en-US" dirty="0"/>
          </a:p>
          <a:p>
            <a:pPr lvl="1"/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fact(n)  =    if  (n == 0)  then  1  else  n * fact(n-1)</a:t>
            </a:r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smtClean="0"/>
              <a:t>fact  =  </a:t>
            </a:r>
            <a:r>
              <a:rPr lang="en-US" altLang="zh-CN" dirty="0" smtClean="0">
                <a:sym typeface="Symbol" panose="05050102010706020507" pitchFamily="18" charset="2"/>
              </a:rPr>
              <a:t>n.  </a:t>
            </a:r>
            <a:r>
              <a:rPr lang="en-US" altLang="zh-CN" dirty="0" smtClean="0"/>
              <a:t>if  </a:t>
            </a:r>
            <a:r>
              <a:rPr lang="en-US" altLang="zh-CN" dirty="0"/>
              <a:t>(n == 0)  then  1  else  n * fact(n-1</a:t>
            </a:r>
            <a:r>
              <a:rPr lang="en-US" altLang="zh-CN" dirty="0" smtClean="0"/>
              <a:t>)</a:t>
            </a:r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smtClean="0"/>
              <a:t>fact  =  </a:t>
            </a:r>
            <a:r>
              <a:rPr lang="en-US" altLang="zh-CN" sz="3200" dirty="0" smtClean="0"/>
              <a:t>(</a:t>
            </a:r>
            <a:r>
              <a:rPr lang="en-US" altLang="zh-CN" dirty="0" smtClean="0">
                <a:sym typeface="Symbol" panose="05050102010706020507" pitchFamily="18" charset="2"/>
              </a:rPr>
              <a:t>f.  </a:t>
            </a:r>
            <a:r>
              <a:rPr lang="en-US" altLang="zh-CN" dirty="0">
                <a:sym typeface="Symbol" panose="05050102010706020507" pitchFamily="18" charset="2"/>
              </a:rPr>
              <a:t>n.  </a:t>
            </a:r>
            <a:r>
              <a:rPr lang="en-US" altLang="zh-CN" dirty="0"/>
              <a:t>if  (n == 0)  then  1  else  n * </a:t>
            </a:r>
            <a:r>
              <a:rPr lang="en-US" altLang="zh-CN" dirty="0" smtClean="0"/>
              <a:t>f(n-1)</a:t>
            </a:r>
            <a:r>
              <a:rPr lang="en-US" altLang="zh-CN" sz="3200" dirty="0" smtClean="0"/>
              <a:t>)</a:t>
            </a:r>
            <a:r>
              <a:rPr lang="en-US" altLang="zh-CN" dirty="0" smtClean="0"/>
              <a:t> fact</a:t>
            </a:r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smtClean="0"/>
              <a:t>Let  F = </a:t>
            </a:r>
            <a:r>
              <a:rPr lang="en-US" altLang="zh-CN" dirty="0">
                <a:sym typeface="Symbol" panose="05050102010706020507" pitchFamily="18" charset="2"/>
              </a:rPr>
              <a:t>f.  n.  </a:t>
            </a:r>
            <a:r>
              <a:rPr lang="en-US" altLang="zh-CN" dirty="0"/>
              <a:t>if  (n == 0)  then  1  else  n * f(n-1</a:t>
            </a:r>
            <a:r>
              <a:rPr lang="en-US" altLang="zh-CN" dirty="0" smtClean="0"/>
              <a:t>).</a:t>
            </a:r>
          </a:p>
          <a:p>
            <a:pPr marL="457200" lvl="1" indent="0">
              <a:buNone/>
            </a:pPr>
            <a:r>
              <a:rPr lang="en-US" altLang="zh-CN" dirty="0" smtClean="0"/>
              <a:t>Then   fact = F fact.   So fact is a </a:t>
            </a:r>
            <a:r>
              <a:rPr lang="en-US" altLang="zh-CN" dirty="0" err="1" smtClean="0"/>
              <a:t>fixpoint</a:t>
            </a:r>
            <a:r>
              <a:rPr lang="en-US" altLang="zh-CN" dirty="0" smtClean="0"/>
              <a:t> of F. </a:t>
            </a:r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8668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 </a:t>
            </a:r>
            <a:r>
              <a:rPr lang="en-US" altLang="zh-CN" dirty="0">
                <a:sym typeface="Symbol" panose="05050102010706020507" pitchFamily="18" charset="2"/>
              </a:rPr>
              <a:t>-</a:t>
            </a:r>
            <a:r>
              <a:rPr lang="en-US" altLang="zh-CN" dirty="0" smtClean="0">
                <a:sym typeface="Symbol" panose="05050102010706020507" pitchFamily="18" charset="2"/>
              </a:rPr>
              <a:t>c</a:t>
            </a:r>
            <a:r>
              <a:rPr lang="en-US" altLang="zh-CN" dirty="0" smtClean="0"/>
              <a:t>alculus, every term has a </a:t>
            </a:r>
            <a:r>
              <a:rPr lang="en-US" altLang="zh-CN" dirty="0" err="1" smtClean="0"/>
              <a:t>fixpoint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2021305"/>
            <a:ext cx="7886700" cy="4247148"/>
          </a:xfrm>
        </p:spPr>
        <p:txBody>
          <a:bodyPr>
            <a:norm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Fixpoint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err="1" smtClean="0">
                <a:solidFill>
                  <a:srgbClr val="FF0000"/>
                </a:solidFill>
              </a:rPr>
              <a:t>combinator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/>
              <a:t>is a higher-order function h satisfying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for all f,    (h f) gives a </a:t>
            </a:r>
            <a:r>
              <a:rPr lang="en-US" altLang="zh-CN" dirty="0" err="1" smtClean="0"/>
              <a:t>fixpoint</a:t>
            </a:r>
            <a:r>
              <a:rPr lang="en-US" altLang="zh-CN" dirty="0" smtClean="0"/>
              <a:t> of f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          i.e.   h f = f (h f)</a:t>
            </a:r>
          </a:p>
          <a:p>
            <a:pPr lvl="1">
              <a:spcBef>
                <a:spcPts val="2400"/>
              </a:spcBef>
            </a:pPr>
            <a:r>
              <a:rPr lang="en-US" altLang="zh-CN" dirty="0" smtClean="0"/>
              <a:t>Turing’s </a:t>
            </a:r>
            <a:r>
              <a:rPr lang="en-US" altLang="zh-CN" dirty="0" err="1"/>
              <a:t>fixpoint</a:t>
            </a:r>
            <a:r>
              <a:rPr lang="en-US" altLang="zh-CN" dirty="0"/>
              <a:t> </a:t>
            </a:r>
            <a:r>
              <a:rPr lang="en-US" altLang="zh-CN" dirty="0" err="1"/>
              <a:t>combinator</a:t>
            </a:r>
            <a:r>
              <a:rPr lang="en-US" altLang="zh-CN" dirty="0"/>
              <a:t> </a:t>
            </a:r>
            <a:r>
              <a:rPr lang="en-US" altLang="zh-CN" dirty="0">
                <a:sym typeface="Symbol" panose="05050102010706020507" pitchFamily="18" charset="2"/>
              </a:rPr>
              <a:t>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/>
              <a:t>    Let  A  =  </a:t>
            </a:r>
            <a:r>
              <a:rPr lang="en-US" altLang="zh-CN" dirty="0">
                <a:sym typeface="Symbol" panose="05050102010706020507" pitchFamily="18" charset="2"/>
              </a:rPr>
              <a:t>x. y. y (x </a:t>
            </a:r>
            <a:r>
              <a:rPr lang="en-US" altLang="zh-CN" dirty="0" err="1">
                <a:sym typeface="Symbol" panose="05050102010706020507" pitchFamily="18" charset="2"/>
              </a:rPr>
              <a:t>x</a:t>
            </a:r>
            <a:r>
              <a:rPr lang="en-US" altLang="zh-CN" dirty="0">
                <a:sym typeface="Symbol" panose="05050102010706020507" pitchFamily="18" charset="2"/>
              </a:rPr>
              <a:t> y)  and   = A </a:t>
            </a:r>
            <a:r>
              <a:rPr lang="en-US" altLang="zh-CN" dirty="0" err="1" smtClean="0">
                <a:sym typeface="Symbol" panose="05050102010706020507" pitchFamily="18" charset="2"/>
              </a:rPr>
              <a:t>A</a:t>
            </a:r>
            <a:endParaRPr lang="en-US" altLang="zh-CN" dirty="0"/>
          </a:p>
          <a:p>
            <a:pPr lvl="1">
              <a:spcBef>
                <a:spcPts val="1800"/>
              </a:spcBef>
            </a:pPr>
            <a:r>
              <a:rPr lang="en-US" altLang="zh-CN" dirty="0"/>
              <a:t>Church’s </a:t>
            </a:r>
            <a:r>
              <a:rPr lang="en-US" altLang="zh-CN" dirty="0" err="1"/>
              <a:t>fixpoint</a:t>
            </a:r>
            <a:r>
              <a:rPr lang="en-US" altLang="zh-CN" dirty="0"/>
              <a:t> </a:t>
            </a:r>
            <a:r>
              <a:rPr lang="en-US" altLang="zh-CN" dirty="0" err="1"/>
              <a:t>combinator</a:t>
            </a:r>
            <a:r>
              <a:rPr lang="en-US" altLang="zh-CN" dirty="0"/>
              <a:t> </a:t>
            </a:r>
            <a:r>
              <a:rPr lang="en-US" altLang="zh-CN" b="1" dirty="0"/>
              <a:t>Y</a:t>
            </a:r>
          </a:p>
          <a:p>
            <a:pPr marL="457200" lvl="1" indent="0">
              <a:buNone/>
            </a:pPr>
            <a:r>
              <a:rPr lang="en-US" altLang="zh-CN" dirty="0"/>
              <a:t>    Let  </a:t>
            </a:r>
            <a:r>
              <a:rPr lang="en-US" altLang="zh-CN" b="1" dirty="0"/>
              <a:t>Y</a:t>
            </a:r>
            <a:r>
              <a:rPr lang="en-US" altLang="zh-CN" dirty="0"/>
              <a:t> =  </a:t>
            </a:r>
            <a:r>
              <a:rPr lang="en-US" altLang="zh-CN" dirty="0">
                <a:sym typeface="Symbol" panose="05050102010706020507" pitchFamily="18" charset="2"/>
              </a:rPr>
              <a:t>f. (x. f (x x)) (x. f (x x)) </a:t>
            </a:r>
            <a:endParaRPr lang="en-US" altLang="zh-CN" dirty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1843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Turing’s </a:t>
            </a:r>
            <a:r>
              <a:rPr lang="en-US" altLang="zh-CN" dirty="0" err="1" smtClean="0"/>
              <a:t>fixpoint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combinator</a:t>
            </a:r>
            <a:r>
              <a:rPr lang="en-US" altLang="zh-CN" dirty="0">
                <a:sym typeface="Symbol" panose="05050102010706020507" pitchFamily="18" charset="2"/>
              </a:rPr>
              <a:t> 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n-US" altLang="zh-CN" sz="2800" dirty="0" smtClean="0"/>
              <a:t>Let  </a:t>
            </a:r>
            <a:r>
              <a:rPr lang="en-US" altLang="zh-CN" sz="2800" dirty="0"/>
              <a:t>A  =  </a:t>
            </a:r>
            <a:r>
              <a:rPr lang="en-US" altLang="zh-CN" sz="2800" dirty="0">
                <a:sym typeface="Symbol" panose="05050102010706020507" pitchFamily="18" charset="2"/>
              </a:rPr>
              <a:t>x. y. y (x </a:t>
            </a:r>
            <a:r>
              <a:rPr lang="en-US" altLang="zh-CN" sz="2800" dirty="0" err="1">
                <a:sym typeface="Symbol" panose="05050102010706020507" pitchFamily="18" charset="2"/>
              </a:rPr>
              <a:t>x</a:t>
            </a:r>
            <a:r>
              <a:rPr lang="en-US" altLang="zh-CN" sz="2800" dirty="0">
                <a:sym typeface="Symbol" panose="05050102010706020507" pitchFamily="18" charset="2"/>
              </a:rPr>
              <a:t> y)  and   = A 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A</a:t>
            </a:r>
            <a:endParaRPr lang="en-US" altLang="zh-CN" sz="2800" dirty="0">
              <a:sym typeface="Symbol" panose="05050102010706020507" pitchFamily="18" charset="2"/>
            </a:endParaRPr>
          </a:p>
          <a:p>
            <a:pPr marL="228600" lvl="1">
              <a:spcBef>
                <a:spcPts val="1000"/>
              </a:spcBef>
            </a:pPr>
            <a:endParaRPr lang="en-US" altLang="zh-CN" sz="2800" dirty="0" smtClean="0">
              <a:sym typeface="Symbol" panose="05050102010706020507" pitchFamily="18" charset="2"/>
            </a:endParaRPr>
          </a:p>
          <a:p>
            <a:pPr marL="228600" lvl="1">
              <a:spcBef>
                <a:spcPts val="1000"/>
              </a:spcBef>
            </a:pPr>
            <a:r>
              <a:rPr lang="en-US" altLang="zh-CN" sz="2800" dirty="0" smtClean="0">
                <a:sym typeface="Symbol" panose="05050102010706020507" pitchFamily="18" charset="2"/>
              </a:rPr>
              <a:t>Let’s prove:    for all f,   </a:t>
            </a:r>
            <a:r>
              <a:rPr lang="en-US" altLang="zh-CN" sz="2800" dirty="0" smtClean="0"/>
              <a:t> </a:t>
            </a:r>
            <a:r>
              <a:rPr lang="en-US" altLang="zh-CN" sz="2800" dirty="0"/>
              <a:t>f = f </a:t>
            </a:r>
            <a:r>
              <a:rPr lang="en-US" altLang="zh-CN" sz="2800" dirty="0" smtClean="0"/>
              <a:t>(</a:t>
            </a:r>
            <a:r>
              <a:rPr lang="en-US" altLang="zh-CN" sz="2800" dirty="0">
                <a:sym typeface="Symbol" panose="05050102010706020507" pitchFamily="18" charset="2"/>
              </a:rPr>
              <a:t></a:t>
            </a:r>
            <a:r>
              <a:rPr lang="en-US" altLang="zh-CN" sz="2800" dirty="0" smtClean="0"/>
              <a:t> </a:t>
            </a:r>
            <a:r>
              <a:rPr lang="en-US" altLang="zh-CN" sz="2800" dirty="0"/>
              <a:t>f</a:t>
            </a:r>
            <a:r>
              <a:rPr lang="en-US" altLang="zh-CN" sz="2800" dirty="0" smtClean="0"/>
              <a:t>)</a:t>
            </a:r>
          </a:p>
          <a:p>
            <a:pPr marL="228600" lvl="1">
              <a:spcBef>
                <a:spcPts val="1000"/>
              </a:spcBef>
            </a:pPr>
            <a:endParaRPr lang="en-US" altLang="zh-CN" sz="2800" dirty="0"/>
          </a:p>
          <a:p>
            <a:pPr marL="228600" lvl="1">
              <a:spcBef>
                <a:spcPts val="1000"/>
              </a:spcBef>
            </a:pPr>
            <a:endParaRPr lang="en-US" altLang="zh-CN" sz="2800" dirty="0"/>
          </a:p>
          <a:p>
            <a:pPr marL="228600" lvl="1">
              <a:spcBef>
                <a:spcPts val="1000"/>
              </a:spcBef>
            </a:pPr>
            <a:endParaRPr lang="en-US" altLang="zh-CN" sz="28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9794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Solving fact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Let  F = </a:t>
            </a:r>
            <a:r>
              <a:rPr lang="en-US" altLang="zh-CN" dirty="0">
                <a:sym typeface="Symbol" panose="05050102010706020507" pitchFamily="18" charset="2"/>
              </a:rPr>
              <a:t>f.  n.  </a:t>
            </a:r>
            <a:r>
              <a:rPr lang="en-US" altLang="zh-CN" dirty="0"/>
              <a:t>if  (n == 0)  then  1  else  n * f(n-1).</a:t>
            </a:r>
          </a:p>
          <a:p>
            <a:pPr marL="0" indent="0">
              <a:buNone/>
            </a:pPr>
            <a:r>
              <a:rPr lang="en-US" altLang="zh-CN" dirty="0" smtClean="0"/>
              <a:t>fact </a:t>
            </a:r>
            <a:r>
              <a:rPr lang="en-US" altLang="zh-CN" dirty="0"/>
              <a:t>is a </a:t>
            </a:r>
            <a:r>
              <a:rPr lang="en-US" altLang="zh-CN" dirty="0" err="1"/>
              <a:t>fixpoint</a:t>
            </a:r>
            <a:r>
              <a:rPr lang="en-US" altLang="zh-CN" dirty="0"/>
              <a:t> of F. 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fact = </a:t>
            </a:r>
            <a:r>
              <a:rPr lang="en-US" altLang="zh-CN" dirty="0" smtClean="0">
                <a:sym typeface="Symbol" panose="05050102010706020507" pitchFamily="18" charset="2"/>
              </a:rPr>
              <a:t> F</a:t>
            </a:r>
          </a:p>
          <a:p>
            <a:pPr marL="0" indent="0">
              <a:buNone/>
            </a:pPr>
            <a:r>
              <a:rPr lang="en-US" altLang="zh-CN" dirty="0" smtClean="0"/>
              <a:t>The </a:t>
            </a:r>
            <a:r>
              <a:rPr lang="en-US" altLang="zh-CN" dirty="0"/>
              <a:t>right-hand side is </a:t>
            </a:r>
            <a:r>
              <a:rPr lang="en-US" altLang="zh-CN" dirty="0" smtClean="0"/>
              <a:t>a closed </a:t>
            </a:r>
            <a:r>
              <a:rPr lang="en-US" altLang="zh-CN" dirty="0"/>
              <a:t>lambda term that represents the factorial function.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519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Comments on computability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Turing’s </a:t>
            </a:r>
            <a:r>
              <a:rPr lang="en-US" altLang="zh-CN" dirty="0">
                <a:solidFill>
                  <a:srgbClr val="FF0000"/>
                </a:solidFill>
              </a:rPr>
              <a:t>Turing machine</a:t>
            </a:r>
            <a:r>
              <a:rPr lang="en-US" altLang="zh-CN" dirty="0"/>
              <a:t>, Church’s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olidFill>
                  <a:srgbClr val="FF0000"/>
                </a:solidFill>
              </a:rPr>
              <a:t>-calculus </a:t>
            </a:r>
            <a:r>
              <a:rPr lang="en-US" altLang="zh-CN" dirty="0" smtClean="0"/>
              <a:t>and Gödel’s </a:t>
            </a:r>
            <a:r>
              <a:rPr lang="en-US" altLang="zh-CN" dirty="0">
                <a:solidFill>
                  <a:srgbClr val="FF0000"/>
                </a:solidFill>
              </a:rPr>
              <a:t>general recursive functions </a:t>
            </a:r>
            <a:r>
              <a:rPr lang="en-US" altLang="zh-CN" dirty="0"/>
              <a:t>are equivalent to each other in the </a:t>
            </a:r>
            <a:r>
              <a:rPr lang="en-US" altLang="zh-CN" dirty="0" smtClean="0"/>
              <a:t>sense that </a:t>
            </a:r>
            <a:r>
              <a:rPr lang="en-US" altLang="zh-CN" dirty="0"/>
              <a:t>they define the same class of functions (</a:t>
            </a:r>
            <a:r>
              <a:rPr lang="en-US" altLang="zh-CN" dirty="0" err="1"/>
              <a:t>a.k.a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FF0000"/>
                </a:solidFill>
              </a:rPr>
              <a:t>computable functions</a:t>
            </a:r>
            <a:r>
              <a:rPr lang="en-US" altLang="zh-CN" dirty="0"/>
              <a:t>).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This is </a:t>
            </a:r>
            <a:r>
              <a:rPr lang="en-US" altLang="zh-CN" dirty="0"/>
              <a:t>proved by Church, Kleene, Rosser, and Turing.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2335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Programming in </a:t>
            </a:r>
            <a:r>
              <a:rPr lang="en-US" altLang="zh-CN" dirty="0">
                <a:sym typeface="Symbol" panose="05050102010706020507" pitchFamily="18" charset="2"/>
              </a:rPr>
              <a:t>-c</a:t>
            </a:r>
            <a:r>
              <a:rPr lang="en-US" altLang="zh-CN" dirty="0"/>
              <a:t>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Booleans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Natural numbers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Pairs</a:t>
            </a:r>
          </a:p>
          <a:p>
            <a:r>
              <a:rPr lang="en-US" altLang="zh-CN" dirty="0" smtClean="0"/>
              <a:t>Lists</a:t>
            </a:r>
          </a:p>
          <a:p>
            <a:r>
              <a:rPr lang="en-US" altLang="zh-CN" dirty="0" smtClean="0"/>
              <a:t>Trees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Recursive functions</a:t>
            </a:r>
          </a:p>
          <a:p>
            <a:r>
              <a:rPr lang="en-US" altLang="zh-CN" dirty="0" smtClean="0"/>
              <a:t>…</a:t>
            </a:r>
          </a:p>
          <a:p>
            <a:pPr lvl="1"/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758426" y="5558589"/>
            <a:ext cx="7488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i="1" dirty="0" smtClean="0"/>
              <a:t>Read supplementary materials on course website</a:t>
            </a:r>
            <a:endParaRPr lang="zh-CN" alt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370617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Main points about </a:t>
            </a:r>
            <a:r>
              <a:rPr lang="en-US" altLang="zh-CN" dirty="0" smtClean="0">
                <a:sym typeface="Symbol" panose="05050102010706020507" pitchFamily="18" charset="2"/>
              </a:rPr>
              <a:t>-</a:t>
            </a:r>
            <a:r>
              <a:rPr lang="en-US" altLang="zh-CN" dirty="0" smtClean="0"/>
              <a:t>calculus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ym typeface="Symbol" panose="05050102010706020507" pitchFamily="18" charset="2"/>
              </a:rPr>
              <a:t>Succinct function expressions</a:t>
            </a:r>
          </a:p>
          <a:p>
            <a:pPr lvl="1"/>
            <a:r>
              <a:rPr lang="zh-CN" altLang="en-US" dirty="0" smtClean="0">
                <a:sym typeface="Symbol" panose="05050102010706020507" pitchFamily="18" charset="2"/>
              </a:rPr>
              <a:t></a:t>
            </a:r>
            <a:endParaRPr lang="en-US" altLang="zh-CN" dirty="0" smtClean="0">
              <a:sym typeface="Symbol" panose="05050102010706020507" pitchFamily="18" charset="2"/>
            </a:endParaRPr>
          </a:p>
          <a:p>
            <a:pPr lvl="1"/>
            <a:r>
              <a:rPr lang="en-US" altLang="zh-CN" dirty="0" smtClean="0">
                <a:sym typeface="Symbol" panose="05050102010706020507" pitchFamily="18" charset="2"/>
              </a:rPr>
              <a:t>Bound variables can be renamed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Reduction via substitution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Can be extended with</a:t>
            </a:r>
          </a:p>
          <a:p>
            <a:pPr lvl="1"/>
            <a:r>
              <a:rPr lang="en-US" altLang="zh-CN" dirty="0" smtClean="0">
                <a:sym typeface="Symbol" panose="05050102010706020507" pitchFamily="18" charset="2"/>
              </a:rPr>
              <a:t>Types (next class)</a:t>
            </a:r>
          </a:p>
          <a:p>
            <a:pPr lvl="1"/>
            <a:r>
              <a:rPr lang="en-US" altLang="zh-CN" dirty="0" smtClean="0">
                <a:sym typeface="Symbol" panose="05050102010706020507" pitchFamily="18" charset="2"/>
              </a:rPr>
              <a:t>Side-effects (not covered)</a:t>
            </a:r>
          </a:p>
        </p:txBody>
      </p:sp>
    </p:spTree>
    <p:extLst>
      <p:ext uri="{BB962C8B-B14F-4D97-AF65-F5344CB8AC3E}">
        <p14:creationId xmlns:p14="http://schemas.microsoft.com/office/powerpoint/2010/main" val="329472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Higher-order functions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Functions can be returned as return values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Functions can be passed as arguments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en-US" altLang="zh-CN" sz="2400" dirty="0" smtClean="0"/>
              <a:t>Think about function </a:t>
            </a:r>
            <a:r>
              <a:rPr lang="en-US" altLang="zh-CN" sz="2400" dirty="0"/>
              <a:t>pointers </a:t>
            </a:r>
            <a:r>
              <a:rPr lang="en-US" altLang="zh-CN" sz="2400" dirty="0" smtClean="0"/>
              <a:t>in C/C++.</a:t>
            </a:r>
            <a:endParaRPr lang="zh-CN" altLang="en-US" sz="2400" dirty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7" name="文本框 6"/>
          <p:cNvSpPr txBox="1"/>
          <p:nvPr/>
        </p:nvSpPr>
        <p:spPr>
          <a:xfrm>
            <a:off x="3282462" y="2414952"/>
            <a:ext cx="1817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x. y. x - y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3768970" y="2324869"/>
            <a:ext cx="1330569" cy="70338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2620108" y="4034347"/>
            <a:ext cx="3640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(</a:t>
            </a:r>
            <a:r>
              <a:rPr lang="en-US" altLang="zh-CN" sz="2800" dirty="0">
                <a:sym typeface="Symbol" panose="05050102010706020507" pitchFamily="18" charset="2"/>
              </a:rPr>
              <a:t>f. x. f x) (x. x + 1) 2</a:t>
            </a:r>
            <a:endParaRPr lang="zh-CN" altLang="en-US" dirty="0"/>
          </a:p>
        </p:txBody>
      </p:sp>
      <p:sp>
        <p:nvSpPr>
          <p:cNvPr id="13" name="椭圆 12"/>
          <p:cNvSpPr/>
          <p:nvPr/>
        </p:nvSpPr>
        <p:spPr>
          <a:xfrm>
            <a:off x="4267201" y="3944264"/>
            <a:ext cx="1488830" cy="70338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57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Higher-order functions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CN" dirty="0" smtClean="0"/>
                  <a:t>Given function f, return function f </a:t>
                </a:r>
                <a14:m>
                  <m:oMath xmlns:m="http://schemas.openxmlformats.org/officeDocument/2006/math">
                    <m:r>
                      <a:rPr lang="en-US" altLang="zh-C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∘</m:t>
                    </m:r>
                  </m:oMath>
                </a14:m>
                <a:r>
                  <a:rPr lang="en-US" altLang="zh-CN" dirty="0" smtClean="0"/>
                  <a:t> f</a:t>
                </a:r>
              </a:p>
              <a:p>
                <a:pPr marL="0" indent="0">
                  <a:buNone/>
                </a:pPr>
                <a:r>
                  <a:rPr lang="en-US" altLang="zh-CN" dirty="0" smtClean="0"/>
                  <a:t>        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f. </a:t>
                </a:r>
                <a:r>
                  <a:rPr lang="en-US" altLang="zh-CN" dirty="0">
                    <a:sym typeface="Symbol" panose="05050102010706020507" pitchFamily="18" charset="2"/>
                  </a:rPr>
                  <a:t>x. 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f (f x)</a:t>
                </a:r>
                <a:endParaRPr lang="en-US" altLang="zh-CN" dirty="0" smtClean="0"/>
              </a:p>
              <a:p>
                <a:r>
                  <a:rPr lang="en-US" altLang="zh-CN" dirty="0" smtClean="0"/>
                  <a:t>How does this work? </a:t>
                </a:r>
              </a:p>
              <a:p>
                <a:pPr marL="0" indent="0">
                  <a:buNone/>
                </a:pPr>
                <a:r>
                  <a:rPr lang="en-US" altLang="zh-CN" dirty="0" smtClean="0"/>
                  <a:t>        (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</a:t>
                </a:r>
                <a:r>
                  <a:rPr lang="en-US" altLang="zh-CN" dirty="0">
                    <a:sym typeface="Symbol" panose="05050102010706020507" pitchFamily="18" charset="2"/>
                  </a:rPr>
                  <a:t>f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.  </a:t>
                </a:r>
                <a:r>
                  <a:rPr lang="en-US" altLang="zh-CN" dirty="0">
                    <a:sym typeface="Symbol" panose="05050102010706020507" pitchFamily="18" charset="2"/>
                  </a:rPr>
                  <a:t>x. f (f x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)) (y. y+1) 5</a:t>
                </a:r>
              </a:p>
              <a:p>
                <a:pPr marL="0" indent="0">
                  <a:buNone/>
                </a:pPr>
                <a:r>
                  <a:rPr lang="en-US" altLang="zh-CN" dirty="0">
                    <a:sym typeface="Symbol" panose="05050102010706020507" pitchFamily="18" charset="2"/>
                  </a:rPr>
                  <a:t> 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   =</a:t>
                </a:r>
                <a:r>
                  <a:rPr lang="en-US" altLang="zh-CN" dirty="0">
                    <a:sym typeface="Symbol" panose="05050102010706020507" pitchFamily="18" charset="2"/>
                  </a:rPr>
                  <a:t> 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 (</a:t>
                </a:r>
                <a:r>
                  <a:rPr lang="en-US" altLang="zh-CN" dirty="0">
                    <a:sym typeface="Symbol" panose="05050102010706020507" pitchFamily="18" charset="2"/>
                  </a:rPr>
                  <a:t>x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. </a:t>
                </a:r>
                <a:r>
                  <a:rPr lang="en-US" altLang="zh-CN" dirty="0" smtClean="0">
                    <a:solidFill>
                      <a:srgbClr val="A00000"/>
                    </a:solidFill>
                    <a:sym typeface="Symbol" panose="05050102010706020507" pitchFamily="18" charset="2"/>
                  </a:rPr>
                  <a:t>(</a:t>
                </a:r>
                <a:r>
                  <a:rPr lang="en-US" altLang="zh-CN" dirty="0">
                    <a:solidFill>
                      <a:srgbClr val="A00000"/>
                    </a:solidFill>
                    <a:sym typeface="Symbol" panose="05050102010706020507" pitchFamily="18" charset="2"/>
                  </a:rPr>
                  <a:t>y. y+1</a:t>
                </a:r>
                <a:r>
                  <a:rPr lang="en-US" altLang="zh-CN" dirty="0" smtClean="0">
                    <a:solidFill>
                      <a:srgbClr val="A00000"/>
                    </a:solidFill>
                    <a:sym typeface="Symbol" panose="05050102010706020507" pitchFamily="18" charset="2"/>
                  </a:rPr>
                  <a:t>)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 (</a:t>
                </a:r>
                <a:r>
                  <a:rPr lang="en-US" altLang="zh-CN" dirty="0" smtClean="0">
                    <a:solidFill>
                      <a:srgbClr val="A00000"/>
                    </a:solidFill>
                    <a:sym typeface="Symbol" panose="05050102010706020507" pitchFamily="18" charset="2"/>
                  </a:rPr>
                  <a:t>(</a:t>
                </a:r>
                <a:r>
                  <a:rPr lang="en-US" altLang="zh-CN" dirty="0">
                    <a:solidFill>
                      <a:srgbClr val="A00000"/>
                    </a:solidFill>
                    <a:sym typeface="Symbol" panose="05050102010706020507" pitchFamily="18" charset="2"/>
                  </a:rPr>
                  <a:t>y. </a:t>
                </a:r>
                <a:r>
                  <a:rPr lang="en-US" altLang="zh-CN" dirty="0" smtClean="0">
                    <a:solidFill>
                      <a:srgbClr val="A00000"/>
                    </a:solidFill>
                    <a:sym typeface="Symbol" panose="05050102010706020507" pitchFamily="18" charset="2"/>
                  </a:rPr>
                  <a:t>y+1)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 x)) 5</a:t>
                </a:r>
              </a:p>
              <a:p>
                <a:pPr marL="0" indent="0">
                  <a:buNone/>
                </a:pPr>
                <a:r>
                  <a:rPr lang="en-US" altLang="zh-CN" dirty="0">
                    <a:sym typeface="Symbol" panose="05050102010706020507" pitchFamily="18" charset="2"/>
                  </a:rPr>
                  <a:t> 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   =  (</a:t>
                </a:r>
                <a:r>
                  <a:rPr lang="en-US" altLang="zh-CN" dirty="0">
                    <a:sym typeface="Symbol" panose="05050102010706020507" pitchFamily="18" charset="2"/>
                  </a:rPr>
                  <a:t>x. (y. y+1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) (</a:t>
                </a:r>
                <a:r>
                  <a:rPr lang="en-US" altLang="zh-CN" dirty="0" smtClean="0">
                    <a:solidFill>
                      <a:srgbClr val="A00000"/>
                    </a:solidFill>
                    <a:sym typeface="Symbol" panose="05050102010706020507" pitchFamily="18" charset="2"/>
                  </a:rPr>
                  <a:t>x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+1)) 5</a:t>
                </a:r>
              </a:p>
              <a:p>
                <a:pPr marL="0" indent="0">
                  <a:buNone/>
                </a:pPr>
                <a:r>
                  <a:rPr lang="en-US" altLang="zh-CN" dirty="0">
                    <a:sym typeface="Symbol" panose="05050102010706020507" pitchFamily="18" charset="2"/>
                  </a:rPr>
                  <a:t> 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   =  (</a:t>
                </a:r>
                <a:r>
                  <a:rPr lang="en-US" altLang="zh-CN" dirty="0">
                    <a:sym typeface="Symbol" panose="05050102010706020507" pitchFamily="18" charset="2"/>
                  </a:rPr>
                  <a:t>x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. </a:t>
                </a:r>
                <a:r>
                  <a:rPr lang="en-US" altLang="zh-CN" dirty="0" smtClean="0">
                    <a:solidFill>
                      <a:srgbClr val="A00000"/>
                    </a:solidFill>
                    <a:sym typeface="Symbol" panose="05050102010706020507" pitchFamily="18" charset="2"/>
                  </a:rPr>
                  <a:t>(x+1)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+1) 5</a:t>
                </a:r>
              </a:p>
              <a:p>
                <a:pPr marL="0" indent="0">
                  <a:buNone/>
                </a:pPr>
                <a:r>
                  <a:rPr lang="en-US" altLang="zh-CN" dirty="0">
                    <a:sym typeface="Symbol" panose="05050102010706020507" pitchFamily="18" charset="2"/>
                  </a:rPr>
                  <a:t> </a:t>
                </a:r>
                <a:r>
                  <a:rPr lang="en-US" altLang="zh-CN" dirty="0" smtClean="0">
                    <a:sym typeface="Symbol" panose="05050102010706020507" pitchFamily="18" charset="2"/>
                  </a:rPr>
                  <a:t>   =  5+1+1 = 7</a:t>
                </a:r>
                <a:endParaRPr lang="en-US" altLang="zh-CN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椭圆 4"/>
          <p:cNvSpPr/>
          <p:nvPr/>
        </p:nvSpPr>
        <p:spPr>
          <a:xfrm>
            <a:off x="3516923" y="3364524"/>
            <a:ext cx="1184031" cy="4337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曲线连接符 8"/>
          <p:cNvCxnSpPr>
            <a:stCxn id="5" idx="1"/>
          </p:cNvCxnSpPr>
          <p:nvPr/>
        </p:nvCxnSpPr>
        <p:spPr>
          <a:xfrm rot="16200000" flipH="1" flipV="1">
            <a:off x="2703398" y="2471386"/>
            <a:ext cx="30262" cy="1943582"/>
          </a:xfrm>
          <a:prstGeom prst="curvedConnector4">
            <a:avLst>
              <a:gd name="adj1" fmla="val -755403"/>
              <a:gd name="adj2" fmla="val 9909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椭圆 13"/>
          <p:cNvSpPr/>
          <p:nvPr/>
        </p:nvSpPr>
        <p:spPr>
          <a:xfrm>
            <a:off x="4700954" y="3906105"/>
            <a:ext cx="293077" cy="4337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曲线连接符 14"/>
          <p:cNvCxnSpPr>
            <a:stCxn id="14" idx="1"/>
          </p:cNvCxnSpPr>
          <p:nvPr/>
        </p:nvCxnSpPr>
        <p:spPr>
          <a:xfrm rot="16200000" flipH="1" flipV="1">
            <a:off x="4252979" y="3512476"/>
            <a:ext cx="33744" cy="948046"/>
          </a:xfrm>
          <a:prstGeom prst="curvedConnector4">
            <a:avLst>
              <a:gd name="adj1" fmla="val -677454"/>
              <a:gd name="adj2" fmla="val 9801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椭圆 20"/>
          <p:cNvSpPr/>
          <p:nvPr/>
        </p:nvSpPr>
        <p:spPr>
          <a:xfrm>
            <a:off x="3362074" y="4383881"/>
            <a:ext cx="656492" cy="4337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2" name="曲线连接符 21"/>
          <p:cNvCxnSpPr>
            <a:stCxn id="21" idx="1"/>
          </p:cNvCxnSpPr>
          <p:nvPr/>
        </p:nvCxnSpPr>
        <p:spPr>
          <a:xfrm rot="16200000" flipH="1" flipV="1">
            <a:off x="2896508" y="3951677"/>
            <a:ext cx="65982" cy="1057433"/>
          </a:xfrm>
          <a:prstGeom prst="curvedConnector4">
            <a:avLst>
              <a:gd name="adj1" fmla="val -346458"/>
              <a:gd name="adj2" fmla="val 10221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9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21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10894</TotalTime>
  <Words>5361</Words>
  <Application>Microsoft Office PowerPoint</Application>
  <PresentationFormat>全屏显示(4:3)</PresentationFormat>
  <Paragraphs>675</Paragraphs>
  <Slides>76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76</vt:i4>
      </vt:variant>
    </vt:vector>
  </HeadingPairs>
  <TitlesOfParts>
    <vt:vector size="84" baseType="lpstr">
      <vt:lpstr>宋体</vt:lpstr>
      <vt:lpstr>Arial</vt:lpstr>
      <vt:lpstr>Calibri</vt:lpstr>
      <vt:lpstr>Calibri Light</vt:lpstr>
      <vt:lpstr>Cambria Math</vt:lpstr>
      <vt:lpstr>Symbol</vt:lpstr>
      <vt:lpstr>Wingdings</vt:lpstr>
      <vt:lpstr>Office 主题</vt:lpstr>
      <vt:lpstr>Lambda Calculus</vt:lpstr>
      <vt:lpstr>What is -calculus </vt:lpstr>
      <vt:lpstr>Why learn -calculus</vt:lpstr>
      <vt:lpstr>Overview: -calculus as a language</vt:lpstr>
      <vt:lpstr>Syntax</vt:lpstr>
      <vt:lpstr>Syntax</vt:lpstr>
      <vt:lpstr>Conventions</vt:lpstr>
      <vt:lpstr>Higher-order functions</vt:lpstr>
      <vt:lpstr>Higher-order functions</vt:lpstr>
      <vt:lpstr>Curried functions</vt:lpstr>
      <vt:lpstr>Free and bound variables</vt:lpstr>
      <vt:lpstr>Free and bound variables</vt:lpstr>
      <vt:lpstr>Free and bound variables</vt:lpstr>
      <vt:lpstr>Free and bound variables</vt:lpstr>
      <vt:lpstr>Formal definitions about free and bound variables</vt:lpstr>
      <vt:lpstr>Formal definitions about free and bound variables</vt:lpstr>
      <vt:lpstr>Main points till now</vt:lpstr>
      <vt:lpstr>Overview of reduction</vt:lpstr>
      <vt:lpstr>Substitution</vt:lpstr>
      <vt:lpstr>Substitution – avoid name capture</vt:lpstr>
      <vt:lpstr>Substitution – avoid name capture</vt:lpstr>
      <vt:lpstr>Substitution</vt:lpstr>
      <vt:lpstr>Examples of substitution </vt:lpstr>
      <vt:lpstr>Reduction rules</vt:lpstr>
      <vt:lpstr>Examples</vt:lpstr>
      <vt:lpstr>Examples</vt:lpstr>
      <vt:lpstr>Examples</vt:lpstr>
      <vt:lpstr>Examples</vt:lpstr>
      <vt:lpstr>Normal form</vt:lpstr>
      <vt:lpstr>Confluence (Church-Rosser Property)</vt:lpstr>
      <vt:lpstr>Formalizing Confluence Theorem</vt:lpstr>
      <vt:lpstr>Non-terminating reduction</vt:lpstr>
      <vt:lpstr>Term may have both terminating and non-terminating reduction sequences</vt:lpstr>
      <vt:lpstr>Reduction strategies</vt:lpstr>
      <vt:lpstr>Reduction strategies – examples </vt:lpstr>
      <vt:lpstr>Reduction strategies – examples </vt:lpstr>
      <vt:lpstr>Reduction strategies</vt:lpstr>
      <vt:lpstr>Evaluation</vt:lpstr>
      <vt:lpstr>Evaluation</vt:lpstr>
      <vt:lpstr>Normal-order reduction &amp; evaluation</vt:lpstr>
      <vt:lpstr>Normal-order evaluation rules</vt:lpstr>
      <vt:lpstr>Normal-order evaluation – example </vt:lpstr>
      <vt:lpstr>Recall the reduction strategies</vt:lpstr>
      <vt:lpstr>Eager evaluation rules</vt:lpstr>
      <vt:lpstr>Eager evaluation  – example </vt:lpstr>
      <vt:lpstr>Normal-order evaluation rules (small-step)</vt:lpstr>
      <vt:lpstr>Eager evaluation rules (small-step)</vt:lpstr>
      <vt:lpstr>Main points till now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Programming in -calculus</vt:lpstr>
      <vt:lpstr>Fixpoint in arithmetic</vt:lpstr>
      <vt:lpstr>fact is a fixpoint of a function</vt:lpstr>
      <vt:lpstr>In -calculus, every term has a fixpoint</vt:lpstr>
      <vt:lpstr>Turing’s fixpoint combinator </vt:lpstr>
      <vt:lpstr>Solving fact</vt:lpstr>
      <vt:lpstr>Comments on computability</vt:lpstr>
      <vt:lpstr>Programming in -calculus</vt:lpstr>
      <vt:lpstr>Main points about -calculus</vt:lpstr>
    </vt:vector>
  </TitlesOfParts>
  <Company>USTC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Lambda Calculus</dc:title>
  <dc:creator>Hongjin Liang</dc:creator>
  <cp:lastModifiedBy>xinyu</cp:lastModifiedBy>
  <cp:revision>2127</cp:revision>
  <dcterms:created xsi:type="dcterms:W3CDTF">2015-12-12T01:36:01Z</dcterms:created>
  <dcterms:modified xsi:type="dcterms:W3CDTF">2018-10-19T01:30:35Z</dcterms:modified>
</cp:coreProperties>
</file>